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8" r:id="rId2"/>
    <p:sldId id="257" r:id="rId3"/>
    <p:sldId id="357" r:id="rId4"/>
    <p:sldId id="360" r:id="rId5"/>
    <p:sldId id="412" r:id="rId6"/>
    <p:sldId id="454" r:id="rId7"/>
    <p:sldId id="367" r:id="rId8"/>
    <p:sldId id="261" r:id="rId9"/>
    <p:sldId id="407" r:id="rId10"/>
    <p:sldId id="361" r:id="rId11"/>
    <p:sldId id="410" r:id="rId12"/>
    <p:sldId id="411" r:id="rId13"/>
    <p:sldId id="455" r:id="rId14"/>
    <p:sldId id="370" r:id="rId15"/>
    <p:sldId id="413" r:id="rId16"/>
    <p:sldId id="371" r:id="rId17"/>
    <p:sldId id="456" r:id="rId18"/>
    <p:sldId id="418" r:id="rId19"/>
    <p:sldId id="419" r:id="rId20"/>
    <p:sldId id="384" r:id="rId21"/>
    <p:sldId id="372" r:id="rId22"/>
    <p:sldId id="434" r:id="rId23"/>
    <p:sldId id="435" r:id="rId24"/>
    <p:sldId id="389" r:id="rId25"/>
    <p:sldId id="390" r:id="rId26"/>
    <p:sldId id="457" r:id="rId27"/>
    <p:sldId id="392" r:id="rId28"/>
    <p:sldId id="393" r:id="rId29"/>
    <p:sldId id="443" r:id="rId30"/>
    <p:sldId id="356" r:id="rId31"/>
    <p:sldId id="445" r:id="rId32"/>
    <p:sldId id="446" r:id="rId33"/>
    <p:sldId id="451"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5" autoAdjust="0"/>
    <p:restoredTop sz="94660"/>
  </p:normalViewPr>
  <p:slideViewPr>
    <p:cSldViewPr snapToGrid="0">
      <p:cViewPr varScale="1">
        <p:scale>
          <a:sx n="72" d="100"/>
          <a:sy n="72" d="100"/>
        </p:scale>
        <p:origin x="53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E8C70A-99D6-46FE-AF90-53C0D413A32C}" type="datetimeFigureOut">
              <a:rPr lang="en-US" smtClean="0"/>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334E2D-AFD2-4A1D-862B-0461B1EC9425}" type="slidenum">
              <a:rPr lang="en-US" smtClean="0"/>
              <a:t>‹#›</a:t>
            </a:fld>
            <a:endParaRPr lang="en-US"/>
          </a:p>
        </p:txBody>
      </p:sp>
    </p:spTree>
    <p:extLst>
      <p:ext uri="{BB962C8B-B14F-4D97-AF65-F5344CB8AC3E}">
        <p14:creationId xmlns:p14="http://schemas.microsoft.com/office/powerpoint/2010/main" val="46400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u="none" strike="noStrike" kern="1200" baseline="0" dirty="0">
                <a:solidFill>
                  <a:schemeClr val="tx1"/>
                </a:solidFill>
                <a:latin typeface="+mn-lt"/>
                <a:ea typeface="+mn-ea"/>
                <a:cs typeface="+mn-cs"/>
              </a:rPr>
              <a:t>Components of Tissue Oxygen Delivery</a:t>
            </a:r>
          </a:p>
          <a:p>
            <a:r>
              <a:rPr lang="en-GB" sz="1200" b="0" i="0" u="none" strike="noStrike" kern="1200" baseline="0" dirty="0">
                <a:solidFill>
                  <a:schemeClr val="tx1"/>
                </a:solidFill>
                <a:latin typeface="+mn-lt"/>
                <a:ea typeface="+mn-ea"/>
                <a:cs typeface="+mn-cs"/>
              </a:rPr>
              <a:t>Adequate tissue </a:t>
            </a:r>
            <a:r>
              <a:rPr lang="en-US" b="1" dirty="0"/>
              <a:t>O</a:t>
            </a:r>
            <a:r>
              <a:rPr lang="en-US" b="1" baseline="-25000" dirty="0"/>
              <a:t>2</a:t>
            </a:r>
            <a:r>
              <a:rPr lang="en-GB" sz="1200" b="0" i="0" u="none" strike="noStrike" kern="1200" baseline="0" dirty="0">
                <a:solidFill>
                  <a:schemeClr val="tx1"/>
                </a:solidFill>
                <a:latin typeface="+mn-lt"/>
                <a:ea typeface="+mn-ea"/>
                <a:cs typeface="+mn-cs"/>
              </a:rPr>
              <a:t> delivery (Figure 1) depends on</a:t>
            </a:r>
          </a:p>
          <a:p>
            <a:r>
              <a:rPr lang="en-GB" sz="1200" b="0" i="0" u="none" strike="noStrike" kern="1200" baseline="0" dirty="0">
                <a:solidFill>
                  <a:schemeClr val="tx1"/>
                </a:solidFill>
                <a:latin typeface="+mn-lt"/>
                <a:ea typeface="+mn-ea"/>
                <a:cs typeface="+mn-cs"/>
              </a:rPr>
              <a:t>• Sufficient </a:t>
            </a:r>
            <a:r>
              <a:rPr lang="en-US" b="1" dirty="0"/>
              <a:t>O</a:t>
            </a:r>
            <a:r>
              <a:rPr lang="en-US" b="1" baseline="-25000" dirty="0"/>
              <a:t>2 </a:t>
            </a:r>
            <a:r>
              <a:rPr lang="en-GB" sz="1200" b="0" i="0" u="none" strike="noStrike" kern="1200" baseline="0" dirty="0">
                <a:solidFill>
                  <a:schemeClr val="tx1"/>
                </a:solidFill>
                <a:latin typeface="+mn-lt"/>
                <a:ea typeface="+mn-ea"/>
                <a:cs typeface="+mn-cs"/>
              </a:rPr>
              <a:t>content in the blood</a:t>
            </a:r>
          </a:p>
          <a:p>
            <a:r>
              <a:rPr lang="en-GB" sz="1200" b="0" i="0" u="none" strike="noStrike" kern="1200" baseline="0" dirty="0">
                <a:solidFill>
                  <a:schemeClr val="tx1"/>
                </a:solidFill>
                <a:latin typeface="+mn-lt"/>
                <a:ea typeface="+mn-ea"/>
                <a:cs typeface="+mn-cs"/>
              </a:rPr>
              <a:t>• Adequate blood flow to the tissues (cardiac output)</a:t>
            </a:r>
          </a:p>
          <a:p>
            <a:r>
              <a:rPr lang="en-GB" sz="1200" b="0" i="0" u="none" strike="noStrike" kern="1200" baseline="0" dirty="0">
                <a:solidFill>
                  <a:schemeClr val="tx1"/>
                </a:solidFill>
                <a:latin typeface="+mn-lt"/>
                <a:ea typeface="+mn-ea"/>
                <a:cs typeface="+mn-cs"/>
              </a:rPr>
              <a:t>• Appropriate distribution of blood flow to the tissues</a:t>
            </a:r>
          </a:p>
          <a:p>
            <a:r>
              <a:rPr lang="en-US" b="1" dirty="0"/>
              <a:t>O</a:t>
            </a:r>
            <a:r>
              <a:rPr lang="en-US" b="1" baseline="-25000" dirty="0"/>
              <a:t>2 </a:t>
            </a:r>
            <a:r>
              <a:rPr lang="en-GB" sz="1200" b="0" i="0" u="none" strike="noStrike" kern="1200" baseline="0" dirty="0">
                <a:solidFill>
                  <a:schemeClr val="tx1"/>
                </a:solidFill>
                <a:latin typeface="+mn-lt"/>
                <a:ea typeface="+mn-ea"/>
                <a:cs typeface="+mn-cs"/>
              </a:rPr>
              <a:t>content of the blood is determined primarily by the </a:t>
            </a:r>
            <a:r>
              <a:rPr lang="en-GB" sz="1200" b="0" i="0" u="none" strike="noStrike" kern="1200" baseline="0" dirty="0" err="1">
                <a:solidFill>
                  <a:schemeClr val="tx1"/>
                </a:solidFill>
                <a:latin typeface="+mn-lt"/>
                <a:ea typeface="+mn-ea"/>
                <a:cs typeface="+mn-cs"/>
              </a:rPr>
              <a:t>hemoglobin</a:t>
            </a:r>
            <a:r>
              <a:rPr lang="en-GB" sz="1200" b="0" i="0" u="none" strike="noStrike" kern="1200" baseline="0" dirty="0">
                <a:solidFill>
                  <a:schemeClr val="tx1"/>
                </a:solidFill>
                <a:latin typeface="+mn-lt"/>
                <a:ea typeface="+mn-ea"/>
                <a:cs typeface="+mn-cs"/>
              </a:rPr>
              <a:t> concentration and percent of the haemoglobin that is saturated with </a:t>
            </a:r>
            <a:r>
              <a:rPr lang="en-US" b="1" dirty="0"/>
              <a:t>O</a:t>
            </a:r>
            <a:r>
              <a:rPr lang="en-US" b="1" baseline="-25000" dirty="0"/>
              <a:t>2</a:t>
            </a:r>
            <a:r>
              <a:rPr lang="en-GB" sz="1200" b="0" i="0" u="none" strike="noStrike" kern="1200" baseline="0" dirty="0">
                <a:solidFill>
                  <a:schemeClr val="tx1"/>
                </a:solidFill>
                <a:latin typeface="+mn-lt"/>
                <a:ea typeface="+mn-ea"/>
                <a:cs typeface="+mn-cs"/>
              </a:rPr>
              <a:t> (Sa</a:t>
            </a:r>
            <a:r>
              <a:rPr lang="en-US" b="1" dirty="0"/>
              <a:t>O</a:t>
            </a:r>
            <a:r>
              <a:rPr lang="en-US" b="1" baseline="-25000" dirty="0"/>
              <a:t>2</a:t>
            </a:r>
            <a:r>
              <a:rPr lang="en-GB" sz="1200" b="0" i="0" u="none" strike="noStrike" kern="1200" baseline="0" dirty="0">
                <a:solidFill>
                  <a:schemeClr val="tx1"/>
                </a:solidFill>
                <a:latin typeface="+mn-lt"/>
                <a:ea typeface="+mn-ea"/>
                <a:cs typeface="+mn-cs"/>
              </a:rPr>
              <a:t>). </a:t>
            </a:r>
          </a:p>
          <a:p>
            <a:r>
              <a:rPr lang="en-GB" sz="1200" b="0" i="0" u="none" strike="noStrike" kern="1200" baseline="0" dirty="0">
                <a:solidFill>
                  <a:schemeClr val="tx1"/>
                </a:solidFill>
                <a:latin typeface="+mn-lt"/>
                <a:ea typeface="+mn-ea"/>
                <a:cs typeface="+mn-cs"/>
              </a:rPr>
              <a:t>Adequate blood flow to the tissues is dependent on cardiac output and vascular resistance. Cardiac output (the volume of blood pumped by the heart per minute) is the product of stroke volume (the volume of blood pumped with each beat) and heart rate (number of beats per minute):</a:t>
            </a:r>
          </a:p>
          <a:p>
            <a:r>
              <a:rPr lang="en-GB" sz="1200" b="0" i="0" u="none" strike="noStrike" kern="1200" baseline="0" dirty="0">
                <a:solidFill>
                  <a:schemeClr val="tx1"/>
                </a:solidFill>
                <a:latin typeface="+mn-lt"/>
                <a:ea typeface="+mn-ea"/>
                <a:cs typeface="+mn-cs"/>
              </a:rPr>
              <a:t>Cardiac Output </a:t>
            </a:r>
            <a:r>
              <a:rPr lang="en-GB" sz="1200" b="0" i="1" u="none" strike="noStrike" kern="1200" baseline="0" dirty="0">
                <a:solidFill>
                  <a:schemeClr val="tx1"/>
                </a:solidFill>
                <a:latin typeface="+mn-lt"/>
                <a:ea typeface="+mn-ea"/>
                <a:cs typeface="+mn-cs"/>
              </a:rPr>
              <a:t>= </a:t>
            </a:r>
            <a:r>
              <a:rPr lang="en-GB" sz="1200" b="0" i="0" u="none" strike="noStrike" kern="1200" baseline="0" dirty="0">
                <a:solidFill>
                  <a:schemeClr val="tx1"/>
                </a:solidFill>
                <a:latin typeface="+mn-lt"/>
                <a:ea typeface="+mn-ea"/>
                <a:cs typeface="+mn-cs"/>
              </a:rPr>
              <a:t>Stroke Volume x Heart Rate</a:t>
            </a:r>
          </a:p>
          <a:p>
            <a:r>
              <a:rPr lang="en-GB" sz="1200" b="0" i="0" u="none" strike="noStrike" kern="1200" baseline="0" dirty="0">
                <a:solidFill>
                  <a:schemeClr val="tx1"/>
                </a:solidFill>
                <a:latin typeface="+mn-lt"/>
                <a:ea typeface="+mn-ea"/>
                <a:cs typeface="+mn-cs"/>
              </a:rPr>
              <a:t>According to this formula. if the heart rate decreases, stroke volume must increase to maintain the cardiac output. It also shows that cardiac output can increase either by an increase in heart rate. stroke volume, </a:t>
            </a:r>
            <a:r>
              <a:rPr lang="en-GB" sz="1200" b="0" i="1" u="none" strike="noStrike" kern="1200" baseline="0" dirty="0">
                <a:solidFill>
                  <a:schemeClr val="tx1"/>
                </a:solidFill>
                <a:latin typeface="+mn-lt"/>
                <a:ea typeface="+mn-ea"/>
                <a:cs typeface="+mn-cs"/>
              </a:rPr>
              <a:t>or </a:t>
            </a:r>
            <a:r>
              <a:rPr lang="en-GB" sz="1200" b="0" i="0" u="none" strike="noStrike" kern="1200" baseline="0" dirty="0">
                <a:solidFill>
                  <a:schemeClr val="tx1"/>
                </a:solidFill>
                <a:latin typeface="+mn-lt"/>
                <a:ea typeface="+mn-ea"/>
                <a:cs typeface="+mn-cs"/>
              </a:rPr>
              <a:t>both. Increasing the cardiac output by increasing heart rate does, However, have its limit. If the heart rate is too fast, as can happen with certain ingestions or a tachyarrhythmia (</a:t>
            </a:r>
            <a:r>
              <a:rPr lang="en-GB" sz="1200" b="0" i="0" u="none" strike="noStrike" kern="1200" baseline="0" dirty="0" err="1">
                <a:solidFill>
                  <a:schemeClr val="tx1"/>
                </a:solidFill>
                <a:latin typeface="+mn-lt"/>
                <a:ea typeface="+mn-ea"/>
                <a:cs typeface="+mn-cs"/>
              </a:rPr>
              <a:t>eg</a:t>
            </a:r>
            <a:r>
              <a:rPr lang="en-GB" sz="1200" b="0" i="0" u="none" strike="noStrike" kern="1200" baseline="0" dirty="0">
                <a:solidFill>
                  <a:schemeClr val="tx1"/>
                </a:solidFill>
                <a:latin typeface="+mn-lt"/>
                <a:ea typeface="+mn-ea"/>
                <a:cs typeface="+mn-cs"/>
              </a:rPr>
              <a:t>. supraventricular tachycardia), stroke volume decreases because there is inadequate time lo fill the heart (</a:t>
            </a:r>
            <a:r>
              <a:rPr lang="en-GB" sz="1200" b="0" i="0" u="none" strike="noStrike" kern="1200" baseline="0" dirty="0" err="1">
                <a:solidFill>
                  <a:schemeClr val="tx1"/>
                </a:solidFill>
                <a:latin typeface="+mn-lt"/>
                <a:ea typeface="+mn-ea"/>
                <a:cs typeface="+mn-cs"/>
              </a:rPr>
              <a:t>ie</a:t>
            </a:r>
            <a:r>
              <a:rPr lang="en-GB" sz="1200" b="0" i="0" u="none" strike="noStrike" kern="1200" baseline="0" dirty="0">
                <a:solidFill>
                  <a:schemeClr val="tx1"/>
                </a:solidFill>
                <a:latin typeface="+mn-lt"/>
                <a:ea typeface="+mn-ea"/>
                <a:cs typeface="+mn-cs"/>
              </a:rPr>
              <a:t>, the diastolic phase is too short).</a:t>
            </a:r>
          </a:p>
          <a:p>
            <a:r>
              <a:rPr lang="en-GB" sz="1200" b="0" i="0" u="none" strike="noStrike" kern="1200" baseline="0" dirty="0">
                <a:solidFill>
                  <a:schemeClr val="tx1"/>
                </a:solidFill>
                <a:latin typeface="+mn-lt"/>
                <a:ea typeface="+mn-ea"/>
                <a:cs typeface="+mn-cs"/>
              </a:rPr>
              <a:t>Infants have a very small stroke volume that cannot increase very much. Infants are therefore dependent on an adequate heart rate to maintain or increase cardiac output.</a:t>
            </a:r>
          </a:p>
          <a:p>
            <a:r>
              <a:rPr lang="en-GB" sz="1200" b="0" i="0" u="none" strike="noStrike" kern="1200" baseline="0" dirty="0">
                <a:solidFill>
                  <a:schemeClr val="tx1"/>
                </a:solidFill>
                <a:latin typeface="+mn-lt"/>
                <a:ea typeface="+mn-ea"/>
                <a:cs typeface="+mn-cs"/>
              </a:rPr>
              <a:t>With growth, children develop the ability to increase stroke volume, and cardiac output becomes less dependent on the heart rate.</a:t>
            </a:r>
          </a:p>
          <a:p>
            <a:endParaRPr lang="en-US"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Appropriate distribution of blood flow is determined by the size of the blood vessels supplying a specific organ. This property is known as </a:t>
            </a:r>
            <a:r>
              <a:rPr lang="en-GB" sz="1200" b="0" i="1" u="none" strike="noStrike" kern="1200" baseline="0" dirty="0">
                <a:solidFill>
                  <a:schemeClr val="tx1"/>
                </a:solidFill>
                <a:latin typeface="+mn-lt"/>
                <a:ea typeface="+mn-ea"/>
                <a:cs typeface="+mn-cs"/>
              </a:rPr>
              <a:t>vascular resistance. </a:t>
            </a:r>
            <a:r>
              <a:rPr lang="en-GB" sz="1200" b="0" i="0" u="none" strike="noStrike" kern="1200" baseline="0" dirty="0">
                <a:solidFill>
                  <a:schemeClr val="tx1"/>
                </a:solidFill>
                <a:latin typeface="+mn-lt"/>
                <a:ea typeface="+mn-ea"/>
                <a:cs typeface="+mn-cs"/>
              </a:rPr>
              <a:t>If the vessel is large, vascular resistance is low; if the vessel is small, vascular resistance is high. Vascular resistance is adjusted by tissues to locally regulate blood flow to meet metabolic demands. Abnormally increased resistance (vasoconstriction) or decreased resistance (vasodilation) can interfere with blood flow distribution, even if cardiac output is adequate. </a:t>
            </a:r>
          </a:p>
          <a:p>
            <a:endParaRPr lang="en-GB" sz="1200" b="1" i="1" u="none" strike="noStrike" kern="1200" baseline="0" dirty="0">
              <a:solidFill>
                <a:schemeClr val="tx1"/>
              </a:solidFill>
              <a:latin typeface="+mn-lt"/>
              <a:ea typeface="+mn-ea"/>
              <a:cs typeface="+mn-cs"/>
            </a:endParaRPr>
          </a:p>
          <a:p>
            <a:r>
              <a:rPr lang="en-GB" sz="1200" b="1" i="1" u="none" strike="noStrike" kern="1200" baseline="0" dirty="0">
                <a:solidFill>
                  <a:schemeClr val="tx1"/>
                </a:solidFill>
                <a:latin typeface="+mn-lt"/>
                <a:ea typeface="+mn-ea"/>
                <a:cs typeface="+mn-cs"/>
              </a:rPr>
              <a:t>Stroke Volume</a:t>
            </a:r>
          </a:p>
          <a:p>
            <a:r>
              <a:rPr lang="en-GB" sz="1200" b="0" i="1" u="none" strike="noStrike" kern="1200" baseline="0" dirty="0">
                <a:solidFill>
                  <a:schemeClr val="tx1"/>
                </a:solidFill>
                <a:latin typeface="+mn-lt"/>
                <a:ea typeface="+mn-ea"/>
                <a:cs typeface="+mn-cs"/>
              </a:rPr>
              <a:t>Stroke volume </a:t>
            </a:r>
            <a:r>
              <a:rPr lang="en-GB" sz="1200" b="0" i="0" u="none" strike="noStrike" kern="1200" baseline="0" dirty="0">
                <a:solidFill>
                  <a:schemeClr val="tx1"/>
                </a:solidFill>
                <a:latin typeface="+mn-lt"/>
                <a:ea typeface="+mn-ea"/>
                <a:cs typeface="+mn-cs"/>
              </a:rPr>
              <a:t>is the amount of blood ejected by the heart with each beat. Stroke volume is determined by 3 factors: Preload, Contractility, Afterload</a:t>
            </a:r>
          </a:p>
          <a:p>
            <a:r>
              <a:rPr lang="en-GB" sz="1200" b="1" i="0" u="none" strike="noStrike" kern="1200" baseline="0" dirty="0">
                <a:solidFill>
                  <a:schemeClr val="tx1"/>
                </a:solidFill>
                <a:latin typeface="+mn-lt"/>
                <a:ea typeface="+mn-ea"/>
                <a:cs typeface="+mn-cs"/>
              </a:rPr>
              <a:t>Inadequate </a:t>
            </a:r>
            <a:r>
              <a:rPr lang="en-GB" sz="1200" b="1" i="1" u="none" strike="noStrike" kern="1200" baseline="0" dirty="0">
                <a:solidFill>
                  <a:schemeClr val="tx1"/>
                </a:solidFill>
                <a:latin typeface="+mn-lt"/>
                <a:ea typeface="+mn-ea"/>
                <a:cs typeface="+mn-cs"/>
              </a:rPr>
              <a:t>preload </a:t>
            </a:r>
            <a:r>
              <a:rPr lang="en-GB" sz="1200" b="1" i="0" u="none" strike="noStrike" kern="1200" baseline="0" dirty="0">
                <a:solidFill>
                  <a:schemeClr val="tx1"/>
                </a:solidFill>
                <a:latin typeface="+mn-lt"/>
                <a:ea typeface="+mn-ea"/>
                <a:cs typeface="+mn-cs"/>
              </a:rPr>
              <a:t>is the most common cause of low stroke volume and, therefore, low cardiac output. </a:t>
            </a:r>
            <a:r>
              <a:rPr lang="en-GB" sz="1200" b="0" i="0" u="none" strike="noStrike" kern="1200" baseline="0" dirty="0">
                <a:solidFill>
                  <a:schemeClr val="tx1"/>
                </a:solidFill>
                <a:latin typeface="+mn-lt"/>
                <a:ea typeface="+mn-ea"/>
                <a:cs typeface="+mn-cs"/>
              </a:rPr>
              <a:t>A number of conditions (</a:t>
            </a:r>
            <a:r>
              <a:rPr lang="en-GB" sz="1200" b="0" i="0" u="none" strike="noStrike" kern="1200" baseline="0" dirty="0" err="1">
                <a:solidFill>
                  <a:schemeClr val="tx1"/>
                </a:solidFill>
                <a:latin typeface="+mn-lt"/>
                <a:ea typeface="+mn-ea"/>
                <a:cs typeface="+mn-cs"/>
              </a:rPr>
              <a:t>eg</a:t>
            </a:r>
            <a:r>
              <a:rPr lang="en-GB" sz="1200" b="0" i="0" u="none" strike="noStrike" kern="1200" baseline="0" dirty="0">
                <a:solidFill>
                  <a:schemeClr val="tx1"/>
                </a:solidFill>
                <a:latin typeface="+mn-lt"/>
                <a:ea typeface="+mn-ea"/>
                <a:cs typeface="+mn-cs"/>
              </a:rPr>
              <a:t>, </a:t>
            </a:r>
            <a:r>
              <a:rPr lang="en-GB" sz="1200" b="0" i="0" u="none" strike="noStrike" kern="1200" baseline="0" dirty="0" err="1">
                <a:solidFill>
                  <a:schemeClr val="tx1"/>
                </a:solidFill>
                <a:latin typeface="+mn-lt"/>
                <a:ea typeface="+mn-ea"/>
                <a:cs typeface="+mn-cs"/>
              </a:rPr>
              <a:t>hemorrhage</a:t>
            </a:r>
            <a:r>
              <a:rPr lang="en-GB" sz="1200" b="0" i="0" u="none" strike="noStrike" kern="1200" baseline="0" dirty="0">
                <a:solidFill>
                  <a:schemeClr val="tx1"/>
                </a:solidFill>
                <a:latin typeface="+mn-lt"/>
                <a:ea typeface="+mn-ea"/>
                <a:cs typeface="+mn-cs"/>
              </a:rPr>
              <a:t>. severe dehydration, or vasodilation) can cause inadequate preload. Inadequate preload results In hypovolemic shock.</a:t>
            </a:r>
          </a:p>
          <a:p>
            <a:r>
              <a:rPr lang="en-GB" sz="1200" b="0" i="1" u="none" strike="noStrike" kern="1200" baseline="0" dirty="0">
                <a:solidFill>
                  <a:schemeClr val="tx1"/>
                </a:solidFill>
                <a:latin typeface="+mn-lt"/>
                <a:ea typeface="+mn-ea"/>
                <a:cs typeface="+mn-cs"/>
              </a:rPr>
              <a:t>Poor contractility </a:t>
            </a:r>
            <a:r>
              <a:rPr lang="en-GB" sz="1200" b="0" i="0" u="none" strike="noStrike" kern="1200" baseline="0" dirty="0">
                <a:solidFill>
                  <a:schemeClr val="tx1"/>
                </a:solidFill>
                <a:latin typeface="+mn-lt"/>
                <a:ea typeface="+mn-ea"/>
                <a:cs typeface="+mn-cs"/>
              </a:rPr>
              <a:t>(also referred to as </a:t>
            </a:r>
            <a:r>
              <a:rPr lang="en-GB" sz="1200" b="0" i="1" u="none" strike="noStrike" kern="1200" baseline="0" dirty="0">
                <a:solidFill>
                  <a:schemeClr val="tx1"/>
                </a:solidFill>
                <a:latin typeface="+mn-lt"/>
                <a:ea typeface="+mn-ea"/>
                <a:cs typeface="+mn-cs"/>
              </a:rPr>
              <a:t>myocardial dysfunction) </a:t>
            </a:r>
            <a:r>
              <a:rPr lang="en-GB" sz="1200" b="0" i="0" u="none" strike="noStrike" kern="1200" baseline="0" dirty="0">
                <a:solidFill>
                  <a:schemeClr val="tx1"/>
                </a:solidFill>
                <a:latin typeface="+mn-lt"/>
                <a:ea typeface="+mn-ea"/>
                <a:cs typeface="+mn-cs"/>
              </a:rPr>
              <a:t>impairs stroke volume and cardiac output. It can lead to </a:t>
            </a:r>
            <a:r>
              <a:rPr lang="en-GB" sz="1200" b="0" i="0" u="none" strike="noStrike" kern="1200" baseline="0" dirty="0" err="1">
                <a:solidFill>
                  <a:schemeClr val="tx1"/>
                </a:solidFill>
                <a:latin typeface="+mn-lt"/>
                <a:ea typeface="+mn-ea"/>
                <a:cs typeface="+mn-cs"/>
              </a:rPr>
              <a:t>cardlogenic</a:t>
            </a:r>
            <a:r>
              <a:rPr lang="en-GB" sz="1200" b="0" i="0" u="none" strike="noStrike" kern="1200" baseline="0" dirty="0">
                <a:solidFill>
                  <a:schemeClr val="tx1"/>
                </a:solidFill>
                <a:latin typeface="+mn-lt"/>
                <a:ea typeface="+mn-ea"/>
                <a:cs typeface="+mn-cs"/>
              </a:rPr>
              <a:t> shock. Poor contractility can be due to an intrinsic problem with pump function or an acquired abnormality, such as an inflamed heart muscle (</a:t>
            </a:r>
            <a:r>
              <a:rPr lang="en-GB" sz="1200" b="0" i="0" u="none" strike="noStrike" kern="1200" baseline="0" dirty="0" err="1">
                <a:solidFill>
                  <a:schemeClr val="tx1"/>
                </a:solidFill>
                <a:latin typeface="+mn-lt"/>
                <a:ea typeface="+mn-ea"/>
                <a:cs typeface="+mn-cs"/>
              </a:rPr>
              <a:t>ie</a:t>
            </a:r>
            <a:r>
              <a:rPr lang="en-GB" sz="1200" b="0" i="0" u="none" strike="noStrike" kern="1200" baseline="0" dirty="0">
                <a:solidFill>
                  <a:schemeClr val="tx1"/>
                </a:solidFill>
                <a:latin typeface="+mn-lt"/>
                <a:ea typeface="+mn-ea"/>
                <a:cs typeface="+mn-cs"/>
              </a:rPr>
              <a:t>. myocarditis). Poor contractility also can occur from metabolic problems, such as </a:t>
            </a:r>
            <a:r>
              <a:rPr lang="en-GB" sz="1200" b="0" i="0" u="none" strike="noStrike" kern="1200" baseline="0" dirty="0" err="1">
                <a:solidFill>
                  <a:schemeClr val="tx1"/>
                </a:solidFill>
                <a:latin typeface="+mn-lt"/>
                <a:ea typeface="+mn-ea"/>
                <a:cs typeface="+mn-cs"/>
              </a:rPr>
              <a:t>hypoglycemia</a:t>
            </a:r>
            <a:r>
              <a:rPr lang="en-GB" sz="1200" b="0" i="0" u="none" strike="noStrike" kern="1200" baseline="0" dirty="0">
                <a:solidFill>
                  <a:schemeClr val="tx1"/>
                </a:solidFill>
                <a:latin typeface="+mn-lt"/>
                <a:ea typeface="+mn-ea"/>
                <a:cs typeface="+mn-cs"/>
              </a:rPr>
              <a:t>, or from toxic ingestions (</a:t>
            </a:r>
            <a:r>
              <a:rPr lang="en-GB" sz="1200" b="0" i="0" u="none" strike="noStrike" kern="1200" baseline="0" dirty="0" err="1">
                <a:solidFill>
                  <a:schemeClr val="tx1"/>
                </a:solidFill>
                <a:latin typeface="+mn-lt"/>
                <a:ea typeface="+mn-ea"/>
                <a:cs typeface="+mn-cs"/>
              </a:rPr>
              <a:t>eg</a:t>
            </a:r>
            <a:r>
              <a:rPr lang="en-GB" sz="1200" b="0" i="0" u="none" strike="noStrike" kern="1200" baseline="0" dirty="0">
                <a:solidFill>
                  <a:schemeClr val="tx1"/>
                </a:solidFill>
                <a:latin typeface="+mn-lt"/>
                <a:ea typeface="+mn-ea"/>
                <a:cs typeface="+mn-cs"/>
              </a:rPr>
              <a:t>, calcium channel blockers).</a:t>
            </a:r>
          </a:p>
          <a:p>
            <a:r>
              <a:rPr lang="en-GB" sz="1200" b="0" i="1" u="none" strike="noStrike" kern="1200" baseline="0" dirty="0">
                <a:solidFill>
                  <a:schemeClr val="tx1"/>
                </a:solidFill>
                <a:latin typeface="+mn-lt"/>
                <a:ea typeface="+mn-ea"/>
                <a:cs typeface="+mn-cs"/>
              </a:rPr>
              <a:t>Increased </a:t>
            </a:r>
            <a:r>
              <a:rPr lang="en-GB" sz="1200" b="0" i="1" u="none" strike="noStrike" kern="1200" baseline="0" dirty="0" err="1">
                <a:solidFill>
                  <a:schemeClr val="tx1"/>
                </a:solidFill>
                <a:latin typeface="+mn-lt"/>
                <a:ea typeface="+mn-ea"/>
                <a:cs typeface="+mn-cs"/>
              </a:rPr>
              <a:t>afterfoad</a:t>
            </a:r>
            <a:r>
              <a:rPr lang="en-GB" sz="1200" b="0" i="1" u="none" strike="noStrike" kern="1200" baseline="0" dirty="0">
                <a:solidFill>
                  <a:schemeClr val="tx1"/>
                </a:solidFill>
                <a:latin typeface="+mn-lt"/>
                <a:ea typeface="+mn-ea"/>
                <a:cs typeface="+mn-cs"/>
              </a:rPr>
              <a:t> </a:t>
            </a:r>
            <a:r>
              <a:rPr lang="en-GB" sz="1200" b="0" i="0" u="none" strike="noStrike" kern="1200" baseline="0" dirty="0">
                <a:solidFill>
                  <a:schemeClr val="tx1"/>
                </a:solidFill>
                <a:latin typeface="+mn-lt"/>
                <a:ea typeface="+mn-ea"/>
                <a:cs typeface="+mn-cs"/>
              </a:rPr>
              <a:t>is an uncommon primary cause of low stroke volume and impaired cardiac output In children. Certain conditions, such as severe pulmonary hypertension or congenital abnormalities of the aorta, can increase afterload so significantly that cardiogenic shock results. </a:t>
            </a:r>
            <a:endParaRPr lang="en-GB" dirty="0"/>
          </a:p>
        </p:txBody>
      </p:sp>
      <p:sp>
        <p:nvSpPr>
          <p:cNvPr id="4" name="Slide Number Placeholder 3"/>
          <p:cNvSpPr>
            <a:spLocks noGrp="1"/>
          </p:cNvSpPr>
          <p:nvPr>
            <p:ph type="sldNum" sz="quarter" idx="10"/>
          </p:nvPr>
        </p:nvSpPr>
        <p:spPr/>
        <p:txBody>
          <a:bodyPr/>
          <a:lstStyle/>
          <a:p>
            <a:fld id="{F4B5E20A-160D-4538-86C1-193F70F71960}" type="slidenum">
              <a:rPr lang="en-GB" smtClean="0"/>
              <a:pPr/>
              <a:t>3</a:t>
            </a:fld>
            <a:endParaRPr lang="en-GB"/>
          </a:p>
        </p:txBody>
      </p:sp>
    </p:spTree>
    <p:extLst>
      <p:ext uri="{BB962C8B-B14F-4D97-AF65-F5344CB8AC3E}">
        <p14:creationId xmlns:p14="http://schemas.microsoft.com/office/powerpoint/2010/main" val="683387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Accelerating Process</a:t>
            </a:r>
          </a:p>
          <a:p>
            <a:r>
              <a:rPr lang="en-GB" sz="1200" b="0" i="0" u="none" strike="noStrike" kern="1200" baseline="0" dirty="0">
                <a:solidFill>
                  <a:schemeClr val="tx1"/>
                </a:solidFill>
                <a:latin typeface="+mn-lt"/>
                <a:ea typeface="+mn-ea"/>
                <a:cs typeface="+mn-cs"/>
              </a:rPr>
              <a:t>Shock progression Is unpredictable. It may take hours for compensated shock to progress to hypotensive shock but only minutes for hypotensive shock to progress to cardiopulmonary failure and cardiac arrest. This progression is typically an </a:t>
            </a:r>
            <a:r>
              <a:rPr lang="en-GB" sz="1200" b="0" i="1" u="none" strike="noStrike" kern="1200" baseline="0" dirty="0">
                <a:solidFill>
                  <a:schemeClr val="tx1"/>
                </a:solidFill>
                <a:latin typeface="+mn-lt"/>
                <a:ea typeface="+mn-ea"/>
                <a:cs typeface="+mn-cs"/>
              </a:rPr>
              <a:t>accelerating process.</a:t>
            </a:r>
            <a:endParaRPr lang="en-GB" dirty="0"/>
          </a:p>
          <a:p>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4B5E20A-160D-4538-86C1-193F70F71960}" type="slidenum">
              <a:rPr lang="en-GB" smtClean="0"/>
              <a:pPr/>
              <a:t>7</a:t>
            </a:fld>
            <a:endParaRPr lang="en-GB"/>
          </a:p>
        </p:txBody>
      </p:sp>
    </p:spTree>
    <p:extLst>
      <p:ext uri="{BB962C8B-B14F-4D97-AF65-F5344CB8AC3E}">
        <p14:creationId xmlns:p14="http://schemas.microsoft.com/office/powerpoint/2010/main" val="285385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u="none" strike="noStrike" kern="1200" baseline="0" dirty="0">
                <a:solidFill>
                  <a:schemeClr val="tx1"/>
                </a:solidFill>
                <a:latin typeface="+mn-lt"/>
                <a:ea typeface="+mn-ea"/>
                <a:cs typeface="+mn-cs"/>
              </a:rPr>
              <a:t>Hypovolemic Shock</a:t>
            </a:r>
          </a:p>
          <a:p>
            <a:r>
              <a:rPr lang="en-GB" sz="1200" b="0" i="0" u="none" strike="noStrike" kern="1200" baseline="0" dirty="0">
                <a:solidFill>
                  <a:schemeClr val="tx1"/>
                </a:solidFill>
                <a:latin typeface="+mn-lt"/>
                <a:ea typeface="+mn-ea"/>
                <a:cs typeface="+mn-cs"/>
              </a:rPr>
              <a:t>Hypovolemia is the most common cause or shock In children worldwide. Fluid loss from </a:t>
            </a:r>
            <a:r>
              <a:rPr lang="en-GB" sz="1200" b="0" i="0" u="none" strike="noStrike" kern="1200" baseline="0" dirty="0" err="1">
                <a:solidFill>
                  <a:schemeClr val="tx1"/>
                </a:solidFill>
                <a:latin typeface="+mn-lt"/>
                <a:ea typeface="+mn-ea"/>
                <a:cs typeface="+mn-cs"/>
              </a:rPr>
              <a:t>diarrhea</a:t>
            </a:r>
            <a:r>
              <a:rPr lang="en-GB" sz="1200" b="0" i="0" u="none" strike="noStrike" kern="1200" baseline="0" dirty="0">
                <a:solidFill>
                  <a:schemeClr val="tx1"/>
                </a:solidFill>
                <a:latin typeface="+mn-lt"/>
                <a:ea typeface="+mn-ea"/>
                <a:cs typeface="+mn-cs"/>
              </a:rPr>
              <a:t> is the leading cause of hypovolemic shock and a major worldwide cause of infant mortality. Volume loss that can lead to hypovolemic shock can result from</a:t>
            </a:r>
          </a:p>
          <a:p>
            <a:r>
              <a:rPr lang="en-GB" sz="1200" b="0" i="0" u="none" strike="noStrike" kern="1200" baseline="0" dirty="0">
                <a:solidFill>
                  <a:schemeClr val="tx1"/>
                </a:solidFill>
                <a:latin typeface="+mn-lt"/>
                <a:ea typeface="+mn-ea"/>
                <a:cs typeface="+mn-cs"/>
              </a:rPr>
              <a:t>• </a:t>
            </a:r>
            <a:r>
              <a:rPr lang="en-GB" sz="1200" b="0" i="0" u="none" strike="noStrike" kern="1200" baseline="0" dirty="0" err="1">
                <a:solidFill>
                  <a:schemeClr val="tx1"/>
                </a:solidFill>
                <a:latin typeface="+mn-lt"/>
                <a:ea typeface="+mn-ea"/>
                <a:cs typeface="+mn-cs"/>
              </a:rPr>
              <a:t>Diarrhea</a:t>
            </a:r>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 Vomiting</a:t>
            </a:r>
          </a:p>
          <a:p>
            <a:r>
              <a:rPr lang="en-GB" sz="1200" b="0" i="0" u="none" strike="noStrike" kern="1200" baseline="0" dirty="0">
                <a:solidFill>
                  <a:schemeClr val="tx1"/>
                </a:solidFill>
                <a:latin typeface="+mn-lt"/>
                <a:ea typeface="+mn-ea"/>
                <a:cs typeface="+mn-cs"/>
              </a:rPr>
              <a:t>• </a:t>
            </a:r>
            <a:r>
              <a:rPr lang="en-GB" sz="1200" b="0" i="0" u="none" strike="noStrike" kern="1200" baseline="0" dirty="0" err="1">
                <a:solidFill>
                  <a:schemeClr val="tx1"/>
                </a:solidFill>
                <a:latin typeface="+mn-lt"/>
                <a:ea typeface="+mn-ea"/>
                <a:cs typeface="+mn-cs"/>
              </a:rPr>
              <a:t>Hemorrhage</a:t>
            </a:r>
            <a:r>
              <a:rPr lang="en-GB" sz="1200" b="0" i="0" u="none" strike="noStrike" kern="1200" baseline="0" dirty="0">
                <a:solidFill>
                  <a:schemeClr val="tx1"/>
                </a:solidFill>
                <a:latin typeface="+mn-lt"/>
                <a:ea typeface="+mn-ea"/>
                <a:cs typeface="+mn-cs"/>
              </a:rPr>
              <a:t> (internal and external)</a:t>
            </a:r>
          </a:p>
          <a:p>
            <a:r>
              <a:rPr lang="en-GB" sz="1200" b="0" i="0" u="none" strike="noStrike" kern="1200" baseline="0" dirty="0">
                <a:solidFill>
                  <a:schemeClr val="tx1"/>
                </a:solidFill>
                <a:latin typeface="+mn-lt"/>
                <a:ea typeface="+mn-ea"/>
                <a:cs typeface="+mn-cs"/>
              </a:rPr>
              <a:t>• inadequate fluid intake</a:t>
            </a:r>
          </a:p>
          <a:p>
            <a:r>
              <a:rPr lang="en-GB" sz="1200" b="0" i="0" u="none" strike="noStrike" kern="1200" baseline="0" dirty="0">
                <a:solidFill>
                  <a:schemeClr val="tx1"/>
                </a:solidFill>
                <a:latin typeface="+mn-lt"/>
                <a:ea typeface="+mn-ea"/>
                <a:cs typeface="+mn-cs"/>
              </a:rPr>
              <a:t>• Osmotic diuresis (</a:t>
            </a:r>
            <a:r>
              <a:rPr lang="en-GB" sz="1200" b="0" i="0" u="none" strike="noStrike" kern="1200" baseline="0" dirty="0" err="1">
                <a:solidFill>
                  <a:schemeClr val="tx1"/>
                </a:solidFill>
                <a:latin typeface="+mn-lt"/>
                <a:ea typeface="+mn-ea"/>
                <a:cs typeface="+mn-cs"/>
              </a:rPr>
              <a:t>eg</a:t>
            </a:r>
            <a:r>
              <a:rPr lang="en-GB" sz="1200" b="0" i="0" u="none" strike="noStrike" kern="1200" baseline="0" dirty="0">
                <a:solidFill>
                  <a:schemeClr val="tx1"/>
                </a:solidFill>
                <a:latin typeface="+mn-lt"/>
                <a:ea typeface="+mn-ea"/>
                <a:cs typeface="+mn-cs"/>
              </a:rPr>
              <a:t>, DKA)</a:t>
            </a:r>
          </a:p>
          <a:p>
            <a:r>
              <a:rPr lang="en-GB" sz="1200" b="0" i="0" u="none" strike="noStrike" kern="1200" baseline="0" dirty="0">
                <a:solidFill>
                  <a:schemeClr val="tx1"/>
                </a:solidFill>
                <a:latin typeface="+mn-lt"/>
                <a:ea typeface="+mn-ea"/>
                <a:cs typeface="+mn-cs"/>
              </a:rPr>
              <a:t>• Third-space losses (fluid leak into tissues}</a:t>
            </a:r>
          </a:p>
          <a:p>
            <a:r>
              <a:rPr lang="en-GB" sz="1200" b="0" i="0" u="none" strike="noStrike" kern="1200" baseline="0" dirty="0">
                <a:solidFill>
                  <a:schemeClr val="tx1"/>
                </a:solidFill>
                <a:latin typeface="+mn-lt"/>
                <a:ea typeface="+mn-ea"/>
                <a:cs typeface="+mn-cs"/>
              </a:rPr>
              <a:t>• Large burns</a:t>
            </a:r>
          </a:p>
          <a:p>
            <a:r>
              <a:rPr lang="en-GB" sz="1200" b="1" i="0" u="none" strike="noStrike" kern="1200" baseline="0" dirty="0">
                <a:solidFill>
                  <a:schemeClr val="tx1"/>
                </a:solidFill>
                <a:latin typeface="+mn-lt"/>
                <a:ea typeface="+mn-ea"/>
                <a:cs typeface="+mn-cs"/>
              </a:rPr>
              <a:t>Hypovolemic shock is the result of an absolute deficiency of intravascular blood volume, but in fact it typically represents depletion of both, intravascular and extravascular fluid volume. As a result, adequate fluid resuscitation often requires administration of fluid boluses that exceed the volume of the estimated intravascular deficit.</a:t>
            </a:r>
          </a:p>
          <a:p>
            <a:r>
              <a:rPr lang="en-GB" sz="1200" b="0" i="0" u="none" strike="noStrike" kern="1200" baseline="0" dirty="0" err="1">
                <a:solidFill>
                  <a:schemeClr val="tx1"/>
                </a:solidFill>
                <a:latin typeface="+mn-lt"/>
                <a:ea typeface="+mn-ea"/>
                <a:cs typeface="+mn-cs"/>
              </a:rPr>
              <a:t>Tachypnea</a:t>
            </a:r>
            <a:r>
              <a:rPr lang="en-GB" sz="1200" b="0" i="0" u="none" strike="noStrike" kern="1200" baseline="0" dirty="0">
                <a:solidFill>
                  <a:schemeClr val="tx1"/>
                </a:solidFill>
                <a:latin typeface="+mn-lt"/>
                <a:ea typeface="+mn-ea"/>
                <a:cs typeface="+mn-cs"/>
              </a:rPr>
              <a:t>, a respiratory compensation to maintain acid-base balance, is often present in hypovolemic shock. The respiratory alkalosis that results from hyperventilation partially compensates for the metabolic acidosis (lactic acidosis) that accompanies shock.</a:t>
            </a:r>
          </a:p>
          <a:p>
            <a:r>
              <a:rPr lang="en-GB" sz="1200" b="1" i="0" u="none" strike="noStrike" kern="1200" baseline="0" dirty="0">
                <a:solidFill>
                  <a:schemeClr val="tx1"/>
                </a:solidFill>
                <a:latin typeface="+mn-lt"/>
                <a:ea typeface="+mn-ea"/>
                <a:cs typeface="+mn-cs"/>
              </a:rPr>
              <a:t>Physiology of Hypovolemic Shock</a:t>
            </a:r>
          </a:p>
          <a:p>
            <a:r>
              <a:rPr lang="en-GB" sz="1200" b="0" i="0" u="none" strike="noStrike" kern="1200" baseline="0" dirty="0">
                <a:solidFill>
                  <a:schemeClr val="tx1"/>
                </a:solidFill>
                <a:latin typeface="+mn-lt"/>
                <a:ea typeface="+mn-ea"/>
                <a:cs typeface="+mn-cs"/>
              </a:rPr>
              <a:t>Hypovolemic shock is characterized by decreased preload leading to reduced stroke volume and low cardiac output. </a:t>
            </a:r>
          </a:p>
          <a:p>
            <a:r>
              <a:rPr lang="en-GB" sz="1200" b="0" i="0" u="none" strike="noStrike" kern="1200" baseline="0" dirty="0">
                <a:solidFill>
                  <a:schemeClr val="tx1"/>
                </a:solidFill>
                <a:latin typeface="+mn-lt"/>
                <a:ea typeface="+mn-ea"/>
                <a:cs typeface="+mn-cs"/>
              </a:rPr>
              <a:t>Tachycardia, increased SVR. and increased cardiac contractility are the main compensatory mechanisms.</a:t>
            </a:r>
          </a:p>
          <a:p>
            <a:r>
              <a:rPr lang="en-GB" sz="1200" b="1" i="0" u="none" strike="noStrike" kern="1200" baseline="0" dirty="0">
                <a:solidFill>
                  <a:schemeClr val="tx1"/>
                </a:solidFill>
                <a:latin typeface="+mn-lt"/>
                <a:ea typeface="+mn-ea"/>
                <a:cs typeface="+mn-cs"/>
              </a:rPr>
              <a:t>Signs of Hypovolemic Shock</a:t>
            </a:r>
          </a:p>
          <a:p>
            <a:r>
              <a:rPr lang="en-GB" sz="1200" b="0" i="0" u="none" strike="noStrike" kern="1200" baseline="0" dirty="0">
                <a:solidFill>
                  <a:schemeClr val="tx1"/>
                </a:solidFill>
                <a:latin typeface="+mn-lt"/>
                <a:ea typeface="+mn-ea"/>
                <a:cs typeface="+mn-cs"/>
              </a:rPr>
              <a:t>Table 2 outlines typical signs of hypovolemic shock found during the initial impression and primary assessment. </a:t>
            </a:r>
            <a:r>
              <a:rPr lang="en-GB" sz="1200" b="1" i="0" u="none" strike="noStrike" kern="1200" baseline="0" dirty="0">
                <a:solidFill>
                  <a:schemeClr val="tx1"/>
                </a:solidFill>
                <a:latin typeface="+mn-lt"/>
                <a:ea typeface="+mn-ea"/>
                <a:cs typeface="+mn-cs"/>
              </a:rPr>
              <a:t>Although septic, anaphylactic, neurogenic, and other distributive forms of shock are not classified as hypovolemic, they are characterized by </a:t>
            </a:r>
            <a:r>
              <a:rPr lang="en-GB" sz="1200" b="1" i="1" u="none" strike="noStrike" kern="1200" baseline="0" dirty="0">
                <a:solidFill>
                  <a:schemeClr val="tx1"/>
                </a:solidFill>
                <a:latin typeface="+mn-lt"/>
                <a:ea typeface="+mn-ea"/>
                <a:cs typeface="+mn-cs"/>
              </a:rPr>
              <a:t>relative </a:t>
            </a:r>
            <a:r>
              <a:rPr lang="en-GB" sz="1200" b="1" i="0" u="none" strike="noStrike" kern="1200" baseline="0" dirty="0">
                <a:solidFill>
                  <a:schemeClr val="tx1"/>
                </a:solidFill>
                <a:latin typeface="+mn-lt"/>
                <a:ea typeface="+mn-ea"/>
                <a:cs typeface="+mn-cs"/>
              </a:rPr>
              <a:t>hypovolemia.</a:t>
            </a:r>
            <a:r>
              <a:rPr lang="en-GB" sz="1200" b="0" i="0" u="none" strike="noStrike" kern="1200" baseline="0" dirty="0">
                <a:solidFill>
                  <a:schemeClr val="tx1"/>
                </a:solidFill>
                <a:latin typeface="+mn-lt"/>
                <a:ea typeface="+mn-ea"/>
                <a:cs typeface="+mn-cs"/>
              </a:rPr>
              <a:t> The relative hypovolemia results from arterial and venous vasodilation, increased capillary permeability, and plasma loss into the </a:t>
            </a:r>
            <a:r>
              <a:rPr lang="en-GB" sz="1200" b="0" i="0" u="none" strike="noStrike" kern="1200" baseline="0" dirty="0" err="1">
                <a:solidFill>
                  <a:schemeClr val="tx1"/>
                </a:solidFill>
                <a:latin typeface="+mn-lt"/>
                <a:ea typeface="+mn-ea"/>
                <a:cs typeface="+mn-cs"/>
              </a:rPr>
              <a:t>interstitium</a:t>
            </a:r>
            <a:r>
              <a:rPr lang="en-GB" sz="1200" b="0" i="0" u="none" strike="noStrike" kern="1200" baseline="0" dirty="0">
                <a:solidFill>
                  <a:schemeClr val="tx1"/>
                </a:solidFill>
                <a:latin typeface="+mn-lt"/>
                <a:ea typeface="+mn-ea"/>
                <a:cs typeface="+mn-cs"/>
              </a:rPr>
              <a:t> (" third spacing" or capillary leak).</a:t>
            </a:r>
            <a:endParaRPr lang="en-GB" dirty="0"/>
          </a:p>
          <a:p>
            <a:endParaRPr lang="en-GB" dirty="0"/>
          </a:p>
        </p:txBody>
      </p:sp>
      <p:sp>
        <p:nvSpPr>
          <p:cNvPr id="4" name="Slide Number Placeholder 3"/>
          <p:cNvSpPr>
            <a:spLocks noGrp="1"/>
          </p:cNvSpPr>
          <p:nvPr>
            <p:ph type="sldNum" sz="quarter" idx="10"/>
          </p:nvPr>
        </p:nvSpPr>
        <p:spPr/>
        <p:txBody>
          <a:bodyPr/>
          <a:lstStyle/>
          <a:p>
            <a:fld id="{F4B5E20A-160D-4538-86C1-193F70F71960}" type="slidenum">
              <a:rPr lang="en-GB" smtClean="0"/>
              <a:pPr/>
              <a:t>14</a:t>
            </a:fld>
            <a:endParaRPr lang="en-GB"/>
          </a:p>
        </p:txBody>
      </p:sp>
    </p:spTree>
    <p:extLst>
      <p:ext uri="{BB962C8B-B14F-4D97-AF65-F5344CB8AC3E}">
        <p14:creationId xmlns:p14="http://schemas.microsoft.com/office/powerpoint/2010/main" val="2943763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Table 2. Findings Consistent With Hypovolemic Shock</a:t>
            </a:r>
            <a:endParaRPr lang="en-GB" b="1" dirty="0"/>
          </a:p>
        </p:txBody>
      </p:sp>
      <p:sp>
        <p:nvSpPr>
          <p:cNvPr id="4" name="Slide Number Placeholder 3"/>
          <p:cNvSpPr>
            <a:spLocks noGrp="1"/>
          </p:cNvSpPr>
          <p:nvPr>
            <p:ph type="sldNum" sz="quarter" idx="10"/>
          </p:nvPr>
        </p:nvSpPr>
        <p:spPr/>
        <p:txBody>
          <a:bodyPr/>
          <a:lstStyle/>
          <a:p>
            <a:fld id="{F4B5E20A-160D-4538-86C1-193F70F71960}" type="slidenum">
              <a:rPr lang="en-GB" smtClean="0"/>
              <a:pPr/>
              <a:t>16</a:t>
            </a:fld>
            <a:endParaRPr lang="en-GB"/>
          </a:p>
        </p:txBody>
      </p:sp>
    </p:spTree>
    <p:extLst>
      <p:ext uri="{BB962C8B-B14F-4D97-AF65-F5344CB8AC3E}">
        <p14:creationId xmlns:p14="http://schemas.microsoft.com/office/powerpoint/2010/main" val="3347834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Signs of Distributive Shock</a:t>
            </a:r>
          </a:p>
          <a:p>
            <a:r>
              <a:rPr lang="en-GB" sz="1200" b="0" i="0" u="none" strike="noStrike" kern="1200" baseline="0" dirty="0">
                <a:solidFill>
                  <a:schemeClr val="tx1"/>
                </a:solidFill>
                <a:latin typeface="+mn-lt"/>
                <a:ea typeface="+mn-ea"/>
                <a:cs typeface="+mn-cs"/>
              </a:rPr>
              <a:t>Table 3 outlines typical signs of distributive shock seen during the initial Impression and primary assessment. The bold</a:t>
            </a:r>
          </a:p>
          <a:p>
            <a:r>
              <a:rPr lang="en-GB" sz="1200" b="0" i="0" u="none" strike="noStrike" kern="1200" baseline="0" dirty="0">
                <a:solidFill>
                  <a:schemeClr val="tx1"/>
                </a:solidFill>
                <a:latin typeface="+mn-lt"/>
                <a:ea typeface="+mn-ea"/>
                <a:cs typeface="+mn-cs"/>
              </a:rPr>
              <a:t>text denotes type-specific signs that distinguish distributive shock from other forms of shock. </a:t>
            </a:r>
            <a:endParaRPr lang="en-GB" dirty="0"/>
          </a:p>
          <a:p>
            <a:endParaRPr lang="en-US" dirty="0"/>
          </a:p>
          <a:p>
            <a:r>
              <a:rPr lang="en-GB" sz="1200" b="1" i="0" u="none" strike="noStrike" kern="1200" baseline="0" dirty="0">
                <a:solidFill>
                  <a:schemeClr val="tx1"/>
                </a:solidFill>
                <a:latin typeface="+mn-lt"/>
                <a:ea typeface="+mn-ea"/>
                <a:cs typeface="+mn-cs"/>
              </a:rPr>
              <a:t>Table 3. </a:t>
            </a:r>
            <a:r>
              <a:rPr lang="en-GB" sz="1200" b="0" i="0" u="none" strike="noStrike" kern="1200" baseline="0" dirty="0">
                <a:solidFill>
                  <a:schemeClr val="tx1"/>
                </a:solidFill>
                <a:latin typeface="+mn-lt"/>
                <a:ea typeface="+mn-ea"/>
                <a:cs typeface="+mn-cs"/>
              </a:rPr>
              <a:t>Findings Consistent With Distributive Shock</a:t>
            </a:r>
            <a:endParaRPr lang="en-GB" dirty="0"/>
          </a:p>
        </p:txBody>
      </p:sp>
      <p:sp>
        <p:nvSpPr>
          <p:cNvPr id="4" name="Slide Number Placeholder 3"/>
          <p:cNvSpPr>
            <a:spLocks noGrp="1"/>
          </p:cNvSpPr>
          <p:nvPr>
            <p:ph type="sldNum" sz="quarter" idx="10"/>
          </p:nvPr>
        </p:nvSpPr>
        <p:spPr/>
        <p:txBody>
          <a:bodyPr/>
          <a:lstStyle/>
          <a:p>
            <a:fld id="{F4B5E20A-160D-4538-86C1-193F70F71960}" type="slidenum">
              <a:rPr lang="en-GB" smtClean="0"/>
              <a:pPr/>
              <a:t>21</a:t>
            </a:fld>
            <a:endParaRPr lang="en-GB"/>
          </a:p>
        </p:txBody>
      </p:sp>
    </p:spTree>
    <p:extLst>
      <p:ext uri="{BB962C8B-B14F-4D97-AF65-F5344CB8AC3E}">
        <p14:creationId xmlns:p14="http://schemas.microsoft.com/office/powerpoint/2010/main" val="3063502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Signs of Cardiogenic Shock</a:t>
            </a:r>
          </a:p>
          <a:p>
            <a:r>
              <a:rPr lang="en-GB" sz="1200" b="0" i="0" u="none" strike="noStrike" kern="1200" baseline="0" dirty="0">
                <a:solidFill>
                  <a:schemeClr val="tx1"/>
                </a:solidFill>
                <a:latin typeface="+mn-lt"/>
                <a:ea typeface="+mn-ea"/>
                <a:cs typeface="+mn-cs"/>
              </a:rPr>
              <a:t>Table 4 outlines signs of cardiogenic shock typically found during the Initial impression and primary assessment of the child. The bold text denotes type-specific signs that distinguish cardiogenic shock from other forms of shock.</a:t>
            </a:r>
          </a:p>
          <a:p>
            <a:endParaRPr lang="en-US"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Table 4. </a:t>
            </a:r>
            <a:r>
              <a:rPr lang="en-GB" sz="1200" b="0" i="0" u="none" strike="noStrike" kern="1200" baseline="0" dirty="0">
                <a:solidFill>
                  <a:schemeClr val="tx1"/>
                </a:solidFill>
                <a:latin typeface="+mn-lt"/>
                <a:ea typeface="+mn-ea"/>
                <a:cs typeface="+mn-cs"/>
              </a:rPr>
              <a:t>Findings Consistent With Cardiogenic Shock</a:t>
            </a:r>
            <a:endParaRPr lang="en-GB" dirty="0"/>
          </a:p>
        </p:txBody>
      </p:sp>
      <p:sp>
        <p:nvSpPr>
          <p:cNvPr id="4" name="Slide Number Placeholder 3"/>
          <p:cNvSpPr>
            <a:spLocks noGrp="1"/>
          </p:cNvSpPr>
          <p:nvPr>
            <p:ph type="sldNum" sz="quarter" idx="10"/>
          </p:nvPr>
        </p:nvSpPr>
        <p:spPr/>
        <p:txBody>
          <a:bodyPr/>
          <a:lstStyle/>
          <a:p>
            <a:fld id="{F4B5E20A-160D-4538-86C1-193F70F71960}" type="slidenum">
              <a:rPr lang="en-GB" smtClean="0"/>
              <a:pPr/>
              <a:t>25</a:t>
            </a:fld>
            <a:endParaRPr lang="en-GB"/>
          </a:p>
        </p:txBody>
      </p:sp>
    </p:spTree>
    <p:extLst>
      <p:ext uri="{BB962C8B-B14F-4D97-AF65-F5344CB8AC3E}">
        <p14:creationId xmlns:p14="http://schemas.microsoft.com/office/powerpoint/2010/main" val="3955398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u="none" strike="noStrike" kern="1200" baseline="0" dirty="0">
                <a:solidFill>
                  <a:schemeClr val="tx1"/>
                </a:solidFill>
                <a:latin typeface="+mn-lt"/>
                <a:ea typeface="+mn-ea"/>
                <a:cs typeface="+mn-cs"/>
              </a:rPr>
              <a:t>Obstructive Shock</a:t>
            </a:r>
          </a:p>
          <a:p>
            <a:r>
              <a:rPr lang="en-GB" sz="1200" b="0" i="0" u="none" strike="noStrike" kern="1200" baseline="0" dirty="0">
                <a:solidFill>
                  <a:schemeClr val="tx1"/>
                </a:solidFill>
                <a:latin typeface="+mn-lt"/>
                <a:ea typeface="+mn-ea"/>
                <a:cs typeface="+mn-cs"/>
              </a:rPr>
              <a:t>In obstructive shock, cardiac output is impaired by a physical obstruction of blood flow. Causes or obstructive shock include</a:t>
            </a:r>
          </a:p>
          <a:p>
            <a:r>
              <a:rPr lang="en-GB" sz="1200" b="0" i="0" u="none" strike="noStrike" kern="1200" baseline="0" dirty="0">
                <a:solidFill>
                  <a:schemeClr val="tx1"/>
                </a:solidFill>
                <a:latin typeface="+mn-lt"/>
                <a:ea typeface="+mn-ea"/>
                <a:cs typeface="+mn-cs"/>
              </a:rPr>
              <a:t>• Cardiac tamponade</a:t>
            </a:r>
          </a:p>
          <a:p>
            <a:r>
              <a:rPr lang="en-GB" sz="1200" b="0" i="0" u="none" strike="noStrike" kern="1200" baseline="0" dirty="0">
                <a:solidFill>
                  <a:schemeClr val="tx1"/>
                </a:solidFill>
                <a:latin typeface="+mn-lt"/>
                <a:ea typeface="+mn-ea"/>
                <a:cs typeface="+mn-cs"/>
              </a:rPr>
              <a:t>• Tension pneumothorax</a:t>
            </a:r>
          </a:p>
          <a:p>
            <a:r>
              <a:rPr lang="en-GB" sz="1200" b="0" i="0" u="none" strike="noStrike" kern="1200" baseline="0" dirty="0">
                <a:solidFill>
                  <a:schemeClr val="tx1"/>
                </a:solidFill>
                <a:latin typeface="+mn-lt"/>
                <a:ea typeface="+mn-ea"/>
                <a:cs typeface="+mn-cs"/>
              </a:rPr>
              <a:t>• Ductal-dependent congenital heart lesions</a:t>
            </a:r>
          </a:p>
          <a:p>
            <a:r>
              <a:rPr lang="en-GB" sz="1200" b="0" i="0" u="none" strike="noStrike" kern="1200" baseline="0" dirty="0">
                <a:solidFill>
                  <a:schemeClr val="tx1"/>
                </a:solidFill>
                <a:latin typeface="+mn-lt"/>
                <a:ea typeface="+mn-ea"/>
                <a:cs typeface="+mn-cs"/>
              </a:rPr>
              <a:t>• Massive pulmonary embolism</a:t>
            </a:r>
          </a:p>
          <a:p>
            <a:r>
              <a:rPr lang="en-GB" sz="1200" b="0" i="0" u="none" strike="noStrike" kern="1200" baseline="0" dirty="0">
                <a:solidFill>
                  <a:schemeClr val="tx1"/>
                </a:solidFill>
                <a:latin typeface="+mn-lt"/>
                <a:ea typeface="+mn-ea"/>
                <a:cs typeface="+mn-cs"/>
              </a:rPr>
              <a:t>The physical obstruction to blood flow results in low cardiac output, inadequate tissue perfusion, and a compensatory increase in SVR. </a:t>
            </a:r>
          </a:p>
          <a:p>
            <a:r>
              <a:rPr lang="en-GB" sz="1200" b="0" i="0" u="none" strike="noStrike" kern="1200" baseline="0" dirty="0">
                <a:solidFill>
                  <a:schemeClr val="tx1"/>
                </a:solidFill>
                <a:latin typeface="+mn-lt"/>
                <a:ea typeface="+mn-ea"/>
                <a:cs typeface="+mn-cs"/>
              </a:rPr>
              <a:t>The early clinical presentation of obstructive shack can be indistinguishable from hypovolemic shock. Careful clinical examination, however, may reveal signs of systemic or pulmonary venous congestion that are not consistent with hypovolemia. As the condition progresses, increased respiratory effort, cyanosis, and signs of vascular congestion become more apparent. </a:t>
            </a:r>
          </a:p>
          <a:p>
            <a:endParaRPr lang="en-GB"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Pathophysiology and clinical signs of Obstructive Shock</a:t>
            </a:r>
          </a:p>
          <a:p>
            <a:r>
              <a:rPr lang="en-GB" sz="1200" b="0" i="0" u="none" strike="noStrike" kern="1200" baseline="0" dirty="0">
                <a:solidFill>
                  <a:schemeClr val="tx1"/>
                </a:solidFill>
                <a:latin typeface="+mn-lt"/>
                <a:ea typeface="+mn-ea"/>
                <a:cs typeface="+mn-cs"/>
              </a:rPr>
              <a:t>Pathophysiology and clinical signs vary according to the cause of the obstructive shock. </a:t>
            </a:r>
          </a:p>
          <a:p>
            <a:endParaRPr lang="en-GB" dirty="0"/>
          </a:p>
        </p:txBody>
      </p:sp>
      <p:sp>
        <p:nvSpPr>
          <p:cNvPr id="4" name="Slide Number Placeholder 3"/>
          <p:cNvSpPr>
            <a:spLocks noGrp="1"/>
          </p:cNvSpPr>
          <p:nvPr>
            <p:ph type="sldNum" sz="quarter" idx="10"/>
          </p:nvPr>
        </p:nvSpPr>
        <p:spPr/>
        <p:txBody>
          <a:bodyPr/>
          <a:lstStyle/>
          <a:p>
            <a:fld id="{F4B5E20A-160D-4538-86C1-193F70F71960}" type="slidenum">
              <a:rPr lang="en-GB" smtClean="0"/>
              <a:pPr/>
              <a:t>27</a:t>
            </a:fld>
            <a:endParaRPr lang="en-GB"/>
          </a:p>
        </p:txBody>
      </p:sp>
    </p:spTree>
    <p:extLst>
      <p:ext uri="{BB962C8B-B14F-4D97-AF65-F5344CB8AC3E}">
        <p14:creationId xmlns:p14="http://schemas.microsoft.com/office/powerpoint/2010/main" val="2049492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EB370D-3F0C-4C75-B250-C7C2E7175713}" type="datetimeFigureOut">
              <a:rPr lang="en-US" smtClean="0"/>
              <a:t>10/1/2024</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6BAA4746-55D5-4DAB-AA1A-811C8393C56F}"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33193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EB370D-3F0C-4C75-B250-C7C2E7175713}"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A4746-55D5-4DAB-AA1A-811C8393C56F}"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42974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EB370D-3F0C-4C75-B250-C7C2E7175713}"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A4746-55D5-4DAB-AA1A-811C8393C56F}"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0390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EB370D-3F0C-4C75-B250-C7C2E7175713}"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A4746-55D5-4DAB-AA1A-811C8393C56F}"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08255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EB370D-3F0C-4C75-B250-C7C2E7175713}"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A4746-55D5-4DAB-AA1A-811C8393C56F}"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02720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EB370D-3F0C-4C75-B250-C7C2E7175713}"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AA4746-55D5-4DAB-AA1A-811C8393C56F}"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1615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EB370D-3F0C-4C75-B250-C7C2E7175713}" type="datetimeFigureOut">
              <a:rPr lang="en-US" smtClean="0"/>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AA4746-55D5-4DAB-AA1A-811C8393C56F}"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52877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3EB370D-3F0C-4C75-B250-C7C2E7175713}" type="datetimeFigureOut">
              <a:rPr lang="en-US" smtClean="0"/>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AA4746-55D5-4DAB-AA1A-811C8393C56F}"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29383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EB370D-3F0C-4C75-B250-C7C2E7175713}" type="datetimeFigureOut">
              <a:rPr lang="en-US" smtClean="0"/>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AA4746-55D5-4DAB-AA1A-811C8393C56F}" type="slidenum">
              <a:rPr lang="en-US" smtClean="0"/>
              <a:t>‹#›</a:t>
            </a:fld>
            <a:endParaRPr lang="en-US"/>
          </a:p>
        </p:txBody>
      </p:sp>
    </p:spTree>
    <p:extLst>
      <p:ext uri="{BB962C8B-B14F-4D97-AF65-F5344CB8AC3E}">
        <p14:creationId xmlns:p14="http://schemas.microsoft.com/office/powerpoint/2010/main" val="2832698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EB370D-3F0C-4C75-B250-C7C2E7175713}"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AA4746-55D5-4DAB-AA1A-811C8393C56F}"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64861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E3EB370D-3F0C-4C75-B250-C7C2E7175713}" type="datetimeFigureOut">
              <a:rPr lang="en-US" smtClean="0"/>
              <a:t>10/1/2024</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6BAA4746-55D5-4DAB-AA1A-811C8393C56F}"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2714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E3EB370D-3F0C-4C75-B250-C7C2E7175713}" type="datetimeFigureOut">
              <a:rPr lang="en-US" smtClean="0"/>
              <a:t>10/1/2024</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BAA4746-55D5-4DAB-AA1A-811C8393C56F}"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07873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07743-D30F-4C75-B797-301CFA2EA6AE}"/>
              </a:ext>
            </a:extLst>
          </p:cNvPr>
          <p:cNvSpPr>
            <a:spLocks noGrp="1"/>
          </p:cNvSpPr>
          <p:nvPr>
            <p:ph type="ctrTitle"/>
          </p:nvPr>
        </p:nvSpPr>
        <p:spPr>
          <a:xfrm>
            <a:off x="3534650" y="553466"/>
            <a:ext cx="4335468" cy="2875534"/>
          </a:xfrm>
        </p:spPr>
        <p:txBody>
          <a:bodyPr>
            <a:normAutofit/>
          </a:bodyPr>
          <a:lstStyle/>
          <a:p>
            <a:pPr algn="ctr"/>
            <a:r>
              <a:rPr lang="en-US" sz="8800" b="1" i="1" dirty="0">
                <a:solidFill>
                  <a:srgbClr val="FF0000"/>
                </a:solidFill>
                <a:effectLst>
                  <a:outerShdw blurRad="38100" dist="38100" dir="2700000" algn="tl">
                    <a:srgbClr val="000000">
                      <a:alpha val="43137"/>
                    </a:srgbClr>
                  </a:outerShdw>
                </a:effectLst>
              </a:rPr>
              <a:t>Shock</a:t>
            </a:r>
          </a:p>
        </p:txBody>
      </p:sp>
      <p:sp>
        <p:nvSpPr>
          <p:cNvPr id="3" name="Subtitle 2">
            <a:extLst>
              <a:ext uri="{FF2B5EF4-FFF2-40B4-BE49-F238E27FC236}">
                <a16:creationId xmlns:a16="http://schemas.microsoft.com/office/drawing/2014/main" id="{4CCAE18B-55E2-4417-BCEB-991E62D1D53B}"/>
              </a:ext>
            </a:extLst>
          </p:cNvPr>
          <p:cNvSpPr>
            <a:spLocks noGrp="1"/>
          </p:cNvSpPr>
          <p:nvPr>
            <p:ph type="subTitle" idx="1"/>
          </p:nvPr>
        </p:nvSpPr>
        <p:spPr>
          <a:xfrm>
            <a:off x="980660" y="3816626"/>
            <a:ext cx="6003235" cy="1616765"/>
          </a:xfrm>
        </p:spPr>
        <p:txBody>
          <a:bodyPr>
            <a:normAutofit/>
          </a:bodyPr>
          <a:lstStyle/>
          <a:p>
            <a:pPr algn="ctr">
              <a:lnSpc>
                <a:spcPct val="90000"/>
              </a:lnSpc>
            </a:pPr>
            <a:r>
              <a:rPr lang="en-US" sz="1700" b="1" dirty="0">
                <a:solidFill>
                  <a:schemeClr val="bg2">
                    <a:lumMod val="25000"/>
                  </a:schemeClr>
                </a:solidFill>
                <a:effectLst>
                  <a:outerShdw blurRad="38100" dist="38100" dir="2700000" algn="tl">
                    <a:srgbClr val="000000">
                      <a:alpha val="43137"/>
                    </a:srgbClr>
                  </a:outerShdw>
                </a:effectLst>
                <a:latin typeface="AucoinLight" panose="020D0602050304030204" pitchFamily="34" charset="0"/>
                <a:cs typeface="+mj-cs"/>
              </a:rPr>
              <a:t>Dr. </a:t>
            </a:r>
            <a:r>
              <a:rPr lang="en-US" sz="1700" b="1" dirty="0" err="1">
                <a:solidFill>
                  <a:schemeClr val="bg2">
                    <a:lumMod val="25000"/>
                  </a:schemeClr>
                </a:solidFill>
                <a:effectLst>
                  <a:outerShdw blurRad="38100" dist="38100" dir="2700000" algn="tl">
                    <a:srgbClr val="000000">
                      <a:alpha val="43137"/>
                    </a:srgbClr>
                  </a:outerShdw>
                </a:effectLst>
                <a:latin typeface="AucoinLight" panose="020D0602050304030204" pitchFamily="34" charset="0"/>
                <a:cs typeface="+mj-cs"/>
              </a:rPr>
              <a:t>Ensiyeh</a:t>
            </a:r>
            <a:r>
              <a:rPr lang="en-US" sz="1700" b="1" dirty="0">
                <a:solidFill>
                  <a:schemeClr val="bg2">
                    <a:lumMod val="25000"/>
                  </a:schemeClr>
                </a:solidFill>
                <a:effectLst>
                  <a:outerShdw blurRad="38100" dist="38100" dir="2700000" algn="tl">
                    <a:srgbClr val="000000">
                      <a:alpha val="43137"/>
                    </a:srgbClr>
                  </a:outerShdw>
                </a:effectLst>
                <a:latin typeface="AucoinLight" panose="020D0602050304030204" pitchFamily="34" charset="0"/>
                <a:cs typeface="+mj-cs"/>
              </a:rPr>
              <a:t>. Taheri</a:t>
            </a:r>
          </a:p>
          <a:p>
            <a:pPr algn="ctr">
              <a:lnSpc>
                <a:spcPct val="90000"/>
              </a:lnSpc>
            </a:pPr>
            <a:r>
              <a:rPr lang="en-US" sz="1700" b="1" dirty="0" err="1">
                <a:solidFill>
                  <a:schemeClr val="bg2">
                    <a:lumMod val="25000"/>
                  </a:schemeClr>
                </a:solidFill>
                <a:effectLst>
                  <a:outerShdw blurRad="38100" dist="38100" dir="2700000" algn="tl">
                    <a:srgbClr val="000000">
                      <a:alpha val="43137"/>
                    </a:srgbClr>
                  </a:outerShdw>
                </a:effectLst>
                <a:latin typeface="AucoinLight" panose="020D0602050304030204" pitchFamily="34" charset="0"/>
                <a:cs typeface="+mj-cs"/>
              </a:rPr>
              <a:t>Assitant</a:t>
            </a:r>
            <a:r>
              <a:rPr lang="en-US" sz="1700" b="1" dirty="0">
                <a:solidFill>
                  <a:schemeClr val="bg2">
                    <a:lumMod val="25000"/>
                  </a:schemeClr>
                </a:solidFill>
                <a:effectLst>
                  <a:outerShdw blurRad="38100" dist="38100" dir="2700000" algn="tl">
                    <a:srgbClr val="000000">
                      <a:alpha val="43137"/>
                    </a:srgbClr>
                  </a:outerShdw>
                </a:effectLst>
                <a:latin typeface="AucoinLight" panose="020D0602050304030204" pitchFamily="34" charset="0"/>
                <a:cs typeface="+mj-cs"/>
              </a:rPr>
              <a:t> Professor of Pediatrics</a:t>
            </a:r>
          </a:p>
          <a:p>
            <a:pPr algn="ctr">
              <a:lnSpc>
                <a:spcPct val="90000"/>
              </a:lnSpc>
            </a:pPr>
            <a:r>
              <a:rPr lang="en-US" sz="1700" b="1" dirty="0">
                <a:solidFill>
                  <a:schemeClr val="bg2">
                    <a:lumMod val="25000"/>
                  </a:schemeClr>
                </a:solidFill>
                <a:effectLst>
                  <a:outerShdw blurRad="38100" dist="38100" dir="2700000" algn="tl">
                    <a:srgbClr val="000000">
                      <a:alpha val="43137"/>
                    </a:srgbClr>
                  </a:outerShdw>
                </a:effectLst>
                <a:latin typeface="AucoinLight" panose="020D0602050304030204" pitchFamily="34" charset="0"/>
                <a:cs typeface="+mj-cs"/>
              </a:rPr>
              <a:t>Isfahan university of medical sciences</a:t>
            </a:r>
          </a:p>
        </p:txBody>
      </p:sp>
      <p:pic>
        <p:nvPicPr>
          <p:cNvPr id="7" name="Picture 6" descr="Logo, company name&#10;&#10;Description automatically generated">
            <a:extLst>
              <a:ext uri="{FF2B5EF4-FFF2-40B4-BE49-F238E27FC236}">
                <a16:creationId xmlns:a16="http://schemas.microsoft.com/office/drawing/2014/main" id="{CFB03E1F-CC4D-4EF6-BDD4-5B61DEF65ED9}"/>
              </a:ext>
            </a:extLst>
          </p:cNvPr>
          <p:cNvPicPr>
            <a:picLocks noChangeAspect="1"/>
          </p:cNvPicPr>
          <p:nvPr/>
        </p:nvPicPr>
        <p:blipFill>
          <a:blip r:embed="rId2"/>
          <a:stretch>
            <a:fillRect/>
          </a:stretch>
        </p:blipFill>
        <p:spPr>
          <a:xfrm>
            <a:off x="7103163" y="3816626"/>
            <a:ext cx="3280613" cy="1922743"/>
          </a:xfrm>
          <a:prstGeom prst="rect">
            <a:avLst/>
          </a:prstGeom>
          <a:ln>
            <a:noFill/>
          </a:ln>
          <a:effectLst>
            <a:softEdge rad="112500"/>
          </a:effectLst>
        </p:spPr>
      </p:pic>
    </p:spTree>
    <p:extLst>
      <p:ext uri="{BB962C8B-B14F-4D97-AF65-F5344CB8AC3E}">
        <p14:creationId xmlns:p14="http://schemas.microsoft.com/office/powerpoint/2010/main" val="2531925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14962-FD9C-4618-BFF2-5BB702887D6E}"/>
              </a:ext>
            </a:extLst>
          </p:cNvPr>
          <p:cNvSpPr>
            <a:spLocks noGrp="1"/>
          </p:cNvSpPr>
          <p:nvPr>
            <p:ph type="title"/>
          </p:nvPr>
        </p:nvSpPr>
        <p:spPr>
          <a:xfrm>
            <a:off x="838200" y="365125"/>
            <a:ext cx="10515600" cy="986597"/>
          </a:xfrm>
        </p:spPr>
        <p:txBody>
          <a:bodyPr/>
          <a:lstStyle/>
          <a:p>
            <a:pPr algn="ctr"/>
            <a:r>
              <a:rPr lang="en-US" b="1" dirty="0">
                <a:solidFill>
                  <a:srgbClr val="FF0000"/>
                </a:solidFill>
                <a:latin typeface="Arial" panose="020B0604020202020204" pitchFamily="34" charset="0"/>
              </a:rPr>
              <a:t>Pulse pressure</a:t>
            </a:r>
          </a:p>
        </p:txBody>
      </p:sp>
      <p:sp>
        <p:nvSpPr>
          <p:cNvPr id="3" name="Content Placeholder 2">
            <a:extLst>
              <a:ext uri="{FF2B5EF4-FFF2-40B4-BE49-F238E27FC236}">
                <a16:creationId xmlns:a16="http://schemas.microsoft.com/office/drawing/2014/main" id="{2E945866-16D5-40DF-A59A-37ECB2A65FF4}"/>
              </a:ext>
            </a:extLst>
          </p:cNvPr>
          <p:cNvSpPr>
            <a:spLocks noGrp="1"/>
          </p:cNvSpPr>
          <p:nvPr>
            <p:ph idx="1"/>
          </p:nvPr>
        </p:nvSpPr>
        <p:spPr>
          <a:xfrm>
            <a:off x="251791" y="1351722"/>
            <a:ext cx="11622157" cy="5141153"/>
          </a:xfrm>
        </p:spPr>
        <p:txBody>
          <a:bodyPr>
            <a:normAutofit fontScale="92500" lnSpcReduction="20000"/>
          </a:bodyPr>
          <a:lstStyle/>
          <a:p>
            <a:pPr algn="just" rtl="0">
              <a:buFont typeface="Wingdings" panose="05000000000000000000" pitchFamily="2" charset="2"/>
              <a:buChar char="§"/>
            </a:pPr>
            <a:r>
              <a:rPr lang="en-US" sz="2400" b="1" i="0" dirty="0">
                <a:solidFill>
                  <a:srgbClr val="202124"/>
                </a:solidFill>
                <a:effectLst/>
                <a:latin typeface="arial" panose="020B0604020202020204" pitchFamily="34" charset="0"/>
              </a:rPr>
              <a:t>Pulse pressure is the difference </a:t>
            </a:r>
            <a:r>
              <a:rPr lang="en-US" sz="2400" b="1" i="0" dirty="0">
                <a:solidFill>
                  <a:srgbClr val="FF0000"/>
                </a:solidFill>
                <a:effectLst/>
                <a:latin typeface="arial" panose="020B0604020202020204" pitchFamily="34" charset="0"/>
              </a:rPr>
              <a:t>between systolic and diastolic blood pressure</a:t>
            </a:r>
            <a:r>
              <a:rPr lang="en-US" sz="2400" b="1" i="0" dirty="0">
                <a:solidFill>
                  <a:srgbClr val="202124"/>
                </a:solidFill>
                <a:effectLst/>
                <a:latin typeface="arial" panose="020B0604020202020204" pitchFamily="34" charset="0"/>
              </a:rPr>
              <a:t>.</a:t>
            </a:r>
          </a:p>
          <a:p>
            <a:pPr algn="just" rtl="0">
              <a:buFont typeface="Wingdings" panose="05000000000000000000" pitchFamily="2" charset="2"/>
              <a:buChar char="§"/>
            </a:pPr>
            <a:r>
              <a:rPr lang="en-US" sz="2400" b="1" i="0" dirty="0">
                <a:solidFill>
                  <a:srgbClr val="202124"/>
                </a:solidFill>
                <a:effectLst/>
                <a:latin typeface="arial" panose="020B0604020202020204" pitchFamily="34" charset="0"/>
              </a:rPr>
              <a:t> It is measured in millimeters of mercury </a:t>
            </a:r>
            <a:r>
              <a:rPr lang="en-US" sz="2400" b="1" i="0" dirty="0">
                <a:solidFill>
                  <a:srgbClr val="FF0000"/>
                </a:solidFill>
                <a:effectLst/>
                <a:latin typeface="arial" panose="020B0604020202020204" pitchFamily="34" charset="0"/>
              </a:rPr>
              <a:t>(mmHg). </a:t>
            </a:r>
          </a:p>
          <a:p>
            <a:pPr algn="just" rtl="0">
              <a:buFont typeface="Wingdings" panose="05000000000000000000" pitchFamily="2" charset="2"/>
              <a:buChar char="§"/>
            </a:pPr>
            <a:r>
              <a:rPr lang="en-US" sz="2400" b="1" i="0" dirty="0">
                <a:solidFill>
                  <a:srgbClr val="FF0000"/>
                </a:solidFill>
                <a:effectLst/>
                <a:latin typeface="arial" panose="020B0604020202020204" pitchFamily="34" charset="0"/>
              </a:rPr>
              <a:t>Resting blood pressure </a:t>
            </a:r>
            <a:r>
              <a:rPr lang="en-US" sz="2400" b="1" i="0" dirty="0">
                <a:solidFill>
                  <a:srgbClr val="202124"/>
                </a:solidFill>
                <a:effectLst/>
                <a:latin typeface="arial" panose="020B0604020202020204" pitchFamily="34" charset="0"/>
              </a:rPr>
              <a:t>is normally approximately </a:t>
            </a:r>
            <a:r>
              <a:rPr lang="en-US" sz="2400" b="1" i="0" dirty="0">
                <a:solidFill>
                  <a:srgbClr val="FF0000"/>
                </a:solidFill>
                <a:effectLst/>
                <a:latin typeface="arial" panose="020B0604020202020204" pitchFamily="34" charset="0"/>
              </a:rPr>
              <a:t>120/80</a:t>
            </a:r>
            <a:r>
              <a:rPr lang="en-US" sz="2400" b="1" i="0" dirty="0">
                <a:solidFill>
                  <a:srgbClr val="202124"/>
                </a:solidFill>
                <a:effectLst/>
                <a:latin typeface="arial" panose="020B0604020202020204" pitchFamily="34" charset="0"/>
              </a:rPr>
              <a:t> mmHg, which yields a pulse pressure of </a:t>
            </a:r>
            <a:r>
              <a:rPr lang="en-US" sz="2400" b="1" i="0" dirty="0">
                <a:solidFill>
                  <a:srgbClr val="00B0F0"/>
                </a:solidFill>
                <a:effectLst/>
                <a:latin typeface="arial" panose="020B0604020202020204" pitchFamily="34" charset="0"/>
              </a:rPr>
              <a:t>approximately 40 mmHg.</a:t>
            </a:r>
          </a:p>
          <a:p>
            <a:pPr algn="just" rtl="0">
              <a:buFont typeface="Wingdings" panose="05000000000000000000" pitchFamily="2" charset="2"/>
              <a:buChar char="§"/>
            </a:pPr>
            <a:r>
              <a:rPr lang="en-US" sz="2400" b="1" i="0" dirty="0">
                <a:solidFill>
                  <a:srgbClr val="7030A0"/>
                </a:solidFill>
                <a:effectLst/>
                <a:latin typeface="arial" panose="020B0604020202020204" pitchFamily="34" charset="0"/>
              </a:rPr>
              <a:t>Narrow pulse pressures </a:t>
            </a:r>
            <a:r>
              <a:rPr lang="en-US" sz="2400" b="1" i="0" dirty="0">
                <a:solidFill>
                  <a:srgbClr val="202124"/>
                </a:solidFill>
                <a:effectLst/>
                <a:latin typeface="arial" panose="020B0604020202020204" pitchFamily="34" charset="0"/>
              </a:rPr>
              <a:t>occur in several diseases such as </a:t>
            </a:r>
            <a:r>
              <a:rPr lang="en-US" sz="2400" b="1" i="0" dirty="0">
                <a:solidFill>
                  <a:srgbClr val="7030A0"/>
                </a:solidFill>
                <a:effectLst/>
                <a:latin typeface="arial" panose="020B0604020202020204" pitchFamily="34" charset="0"/>
              </a:rPr>
              <a:t>heart failure (decreased pumping), blood loss (decreased blood volume), aortic stenosis (reduced stroke volume), and cardiac tamponade (decreased filling time</a:t>
            </a:r>
            <a:r>
              <a:rPr lang="en-US" sz="2400" b="1" i="0" dirty="0">
                <a:solidFill>
                  <a:srgbClr val="202124"/>
                </a:solidFill>
                <a:effectLst/>
                <a:latin typeface="arial" panose="020B0604020202020204" pitchFamily="34" charset="0"/>
              </a:rPr>
              <a:t>)</a:t>
            </a:r>
          </a:p>
          <a:p>
            <a:pPr algn="just" rtl="0">
              <a:buFont typeface="Wingdings" panose="05000000000000000000" pitchFamily="2" charset="2"/>
              <a:buChar char="§"/>
            </a:pPr>
            <a:r>
              <a:rPr lang="en-US" sz="2400" b="1" dirty="0"/>
              <a:t>A </a:t>
            </a:r>
            <a:r>
              <a:rPr lang="en-US" sz="2400" b="1" dirty="0">
                <a:solidFill>
                  <a:srgbClr val="FF0000"/>
                </a:solidFill>
              </a:rPr>
              <a:t>narrowed pulse pressure</a:t>
            </a:r>
            <a:r>
              <a:rPr lang="en-US" sz="2400" b="1" dirty="0"/>
              <a:t>, which may be seen with </a:t>
            </a:r>
            <a:r>
              <a:rPr lang="en-US" sz="2400" b="1" dirty="0">
                <a:solidFill>
                  <a:srgbClr val="FF0000"/>
                </a:solidFill>
              </a:rPr>
              <a:t>hypovolemic or cardiogenic shock</a:t>
            </a:r>
            <a:r>
              <a:rPr lang="en-US" sz="2400" b="1" dirty="0"/>
              <a:t>, reflects </a:t>
            </a:r>
            <a:r>
              <a:rPr lang="en-US" sz="2400" b="1" dirty="0">
                <a:solidFill>
                  <a:srgbClr val="FF0000"/>
                </a:solidFill>
              </a:rPr>
              <a:t>increased peripheral vascular resistance </a:t>
            </a:r>
            <a:r>
              <a:rPr lang="en-US" sz="2400" b="1" dirty="0"/>
              <a:t>and is an early sign of </a:t>
            </a:r>
            <a:r>
              <a:rPr lang="en-US" sz="2400" b="1" dirty="0">
                <a:solidFill>
                  <a:srgbClr val="FF0000"/>
                </a:solidFill>
              </a:rPr>
              <a:t>impending shock.</a:t>
            </a:r>
          </a:p>
          <a:p>
            <a:pPr algn="just" rtl="0">
              <a:buFont typeface="Wingdings" panose="05000000000000000000" pitchFamily="2" charset="2"/>
              <a:buChar char="§"/>
            </a:pPr>
            <a:r>
              <a:rPr lang="en-US" sz="2400" b="1" dirty="0"/>
              <a:t>A </a:t>
            </a:r>
            <a:r>
              <a:rPr lang="en-US" sz="2400" b="1" dirty="0">
                <a:solidFill>
                  <a:srgbClr val="FF0000"/>
                </a:solidFill>
              </a:rPr>
              <a:t>Wide pulse pressure</a:t>
            </a:r>
            <a:r>
              <a:rPr lang="en-US" sz="2400" b="1" dirty="0"/>
              <a:t>, which may be seen with early </a:t>
            </a:r>
            <a:r>
              <a:rPr lang="en-US" sz="2400" b="1" dirty="0">
                <a:solidFill>
                  <a:srgbClr val="FF0000"/>
                </a:solidFill>
              </a:rPr>
              <a:t>septic shock, reflects decreased peripheral vascular resistance</a:t>
            </a:r>
          </a:p>
          <a:p>
            <a:endParaRPr lang="en-US" sz="2000" b="1" dirty="0"/>
          </a:p>
          <a:p>
            <a:endParaRPr lang="en-US" sz="2000" dirty="0"/>
          </a:p>
        </p:txBody>
      </p:sp>
    </p:spTree>
    <p:extLst>
      <p:ext uri="{BB962C8B-B14F-4D97-AF65-F5344CB8AC3E}">
        <p14:creationId xmlns:p14="http://schemas.microsoft.com/office/powerpoint/2010/main" val="3780672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a:extLst>
              <a:ext uri="{FF2B5EF4-FFF2-40B4-BE49-F238E27FC236}">
                <a16:creationId xmlns:a16="http://schemas.microsoft.com/office/drawing/2014/main" id="{D5630283-638E-4E85-9AEB-D3FDD320DC26}"/>
              </a:ext>
            </a:extLst>
          </p:cNvPr>
          <p:cNvPicPr>
            <a:picLocks noChangeAspect="1"/>
          </p:cNvPicPr>
          <p:nvPr/>
        </p:nvPicPr>
        <p:blipFill rotWithShape="1">
          <a:blip r:embed="rId2"/>
          <a:srcRect t="878" r="1" b="2042"/>
          <a:stretch/>
        </p:blipFill>
        <p:spPr>
          <a:xfrm>
            <a:off x="568452" y="371061"/>
            <a:ext cx="11055096" cy="5915439"/>
          </a:xfrm>
          <a:prstGeom prst="rect">
            <a:avLst/>
          </a:prstGeom>
        </p:spPr>
      </p:pic>
    </p:spTree>
    <p:extLst>
      <p:ext uri="{BB962C8B-B14F-4D97-AF65-F5344CB8AC3E}">
        <p14:creationId xmlns:p14="http://schemas.microsoft.com/office/powerpoint/2010/main" val="2167973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a:extLst>
              <a:ext uri="{FF2B5EF4-FFF2-40B4-BE49-F238E27FC236}">
                <a16:creationId xmlns:a16="http://schemas.microsoft.com/office/drawing/2014/main" id="{865C6869-495F-46B2-B579-BA8B6D474AB8}"/>
              </a:ext>
            </a:extLst>
          </p:cNvPr>
          <p:cNvPicPr>
            <a:picLocks noChangeAspect="1"/>
          </p:cNvPicPr>
          <p:nvPr/>
        </p:nvPicPr>
        <p:blipFill>
          <a:blip r:embed="rId2"/>
          <a:stretch>
            <a:fillRect/>
          </a:stretch>
        </p:blipFill>
        <p:spPr>
          <a:xfrm>
            <a:off x="477079" y="172278"/>
            <a:ext cx="11184834" cy="6400800"/>
          </a:xfrm>
          <a:prstGeom prst="rect">
            <a:avLst/>
          </a:prstGeom>
        </p:spPr>
      </p:pic>
    </p:spTree>
    <p:extLst>
      <p:ext uri="{BB962C8B-B14F-4D97-AF65-F5344CB8AC3E}">
        <p14:creationId xmlns:p14="http://schemas.microsoft.com/office/powerpoint/2010/main" val="355127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5985F-946F-40F0-BF86-CF4B58396333}"/>
              </a:ext>
            </a:extLst>
          </p:cNvPr>
          <p:cNvSpPr>
            <a:spLocks noGrp="1"/>
          </p:cNvSpPr>
          <p:nvPr>
            <p:ph type="ctrTitle"/>
          </p:nvPr>
        </p:nvSpPr>
        <p:spPr>
          <a:xfrm>
            <a:off x="4738315" y="1421633"/>
            <a:ext cx="6933868" cy="2524194"/>
          </a:xfrm>
        </p:spPr>
        <p:txBody>
          <a:bodyPr/>
          <a:lstStyle/>
          <a:p>
            <a:r>
              <a:rPr lang="en-US" b="1" dirty="0">
                <a:solidFill>
                  <a:srgbClr val="7030A0"/>
                </a:solidFill>
              </a:rPr>
              <a:t>HYPOVOLEMIC SHOCK </a:t>
            </a:r>
          </a:p>
        </p:txBody>
      </p:sp>
      <p:sp>
        <p:nvSpPr>
          <p:cNvPr id="3" name="Subtitle 2">
            <a:extLst>
              <a:ext uri="{FF2B5EF4-FFF2-40B4-BE49-F238E27FC236}">
                <a16:creationId xmlns:a16="http://schemas.microsoft.com/office/drawing/2014/main" id="{4DD51EFA-7E4D-4DB7-AD4B-2C0AB26D01A2}"/>
              </a:ext>
            </a:extLst>
          </p:cNvPr>
          <p:cNvSpPr>
            <a:spLocks noGrp="1"/>
          </p:cNvSpPr>
          <p:nvPr>
            <p:ph type="subTitle" idx="1"/>
          </p:nvPr>
        </p:nvSpPr>
        <p:spPr/>
        <p:txBody>
          <a:bodyPr/>
          <a:lstStyle/>
          <a:p>
            <a:endParaRPr lang="en-US" dirty="0"/>
          </a:p>
        </p:txBody>
      </p:sp>
      <p:pic>
        <p:nvPicPr>
          <p:cNvPr id="4" name="Picture 3">
            <a:extLst>
              <a:ext uri="{FF2B5EF4-FFF2-40B4-BE49-F238E27FC236}">
                <a16:creationId xmlns:a16="http://schemas.microsoft.com/office/drawing/2014/main" id="{14BC2B0F-3FC7-486E-8ADA-24C9E8B773A7}"/>
              </a:ext>
            </a:extLst>
          </p:cNvPr>
          <p:cNvPicPr>
            <a:picLocks noChangeAspect="1"/>
          </p:cNvPicPr>
          <p:nvPr/>
        </p:nvPicPr>
        <p:blipFill>
          <a:blip r:embed="rId2"/>
          <a:stretch>
            <a:fillRect/>
          </a:stretch>
        </p:blipFill>
        <p:spPr>
          <a:xfrm>
            <a:off x="225287" y="-224527"/>
            <a:ext cx="4889973" cy="6095240"/>
          </a:xfrm>
          <a:prstGeom prst="rect">
            <a:avLst/>
          </a:prstGeom>
        </p:spPr>
      </p:pic>
    </p:spTree>
    <p:extLst>
      <p:ext uri="{BB962C8B-B14F-4D97-AF65-F5344CB8AC3E}">
        <p14:creationId xmlns:p14="http://schemas.microsoft.com/office/powerpoint/2010/main" val="1293787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solidFill>
                  <a:srgbClr val="FF0000"/>
                </a:solidFill>
              </a:rPr>
              <a:t>Hypovolemic Shock</a:t>
            </a:r>
          </a:p>
        </p:txBody>
      </p:sp>
      <p:sp>
        <p:nvSpPr>
          <p:cNvPr id="3" name="Content Placeholder 2"/>
          <p:cNvSpPr>
            <a:spLocks noGrp="1"/>
          </p:cNvSpPr>
          <p:nvPr>
            <p:ph idx="1"/>
          </p:nvPr>
        </p:nvSpPr>
        <p:spPr>
          <a:xfrm>
            <a:off x="357809" y="1800998"/>
            <a:ext cx="10760013" cy="4697260"/>
          </a:xfrm>
        </p:spPr>
        <p:txBody>
          <a:bodyPr>
            <a:noAutofit/>
          </a:bodyPr>
          <a:lstStyle/>
          <a:p>
            <a:pPr algn="l" rtl="0"/>
            <a:r>
              <a:rPr lang="en-GB" sz="2400" b="1" dirty="0"/>
              <a:t>Hypovolemia is the most common cause or shock In children worldwide. </a:t>
            </a:r>
          </a:p>
          <a:p>
            <a:pPr algn="l" rtl="0"/>
            <a:endParaRPr lang="en-GB" sz="2000" b="1" dirty="0"/>
          </a:p>
          <a:p>
            <a:pPr algn="l" rtl="0"/>
            <a:r>
              <a:rPr lang="en-GB" sz="2400" b="1" dirty="0"/>
              <a:t>Volume loss can result from</a:t>
            </a:r>
          </a:p>
          <a:p>
            <a:pPr lvl="1" algn="l" rtl="0"/>
            <a:r>
              <a:rPr lang="en-GB" sz="2400" b="1" dirty="0" err="1"/>
              <a:t>Diarrhea</a:t>
            </a:r>
            <a:endParaRPr lang="en-GB" sz="2400" b="1" dirty="0"/>
          </a:p>
          <a:p>
            <a:pPr lvl="1" algn="l" rtl="0"/>
            <a:r>
              <a:rPr lang="en-GB" sz="2400" b="1" dirty="0"/>
              <a:t>Vomiting</a:t>
            </a:r>
          </a:p>
          <a:p>
            <a:pPr lvl="1" algn="l" rtl="0"/>
            <a:r>
              <a:rPr lang="en-GB" sz="2400" b="1" dirty="0" err="1"/>
              <a:t>Hemorrhage</a:t>
            </a:r>
            <a:r>
              <a:rPr lang="en-GB" sz="2400" b="1" dirty="0"/>
              <a:t> (internal and external)</a:t>
            </a:r>
          </a:p>
          <a:p>
            <a:pPr lvl="1" algn="l" rtl="0"/>
            <a:r>
              <a:rPr lang="en-GB" sz="2400" b="1" dirty="0"/>
              <a:t>Inadequate fluid intake</a:t>
            </a:r>
          </a:p>
          <a:p>
            <a:pPr algn="l" rtl="0"/>
            <a:endParaRPr lang="en-GB" sz="2400" dirty="0"/>
          </a:p>
        </p:txBody>
      </p:sp>
      <p:sp>
        <p:nvSpPr>
          <p:cNvPr id="4" name="Content Placeholder 2"/>
          <p:cNvSpPr txBox="1">
            <a:spLocks/>
          </p:cNvSpPr>
          <p:nvPr/>
        </p:nvSpPr>
        <p:spPr>
          <a:xfrm>
            <a:off x="5942003" y="2850233"/>
            <a:ext cx="5339500" cy="2507498"/>
          </a:xfrm>
          <a:prstGeom prst="rect">
            <a:avLst/>
          </a:prstGeom>
        </p:spPr>
        <p:txBody>
          <a:bodyPr vert="horz" lIns="91440" tIns="45720" rIns="91440" bIns="45720" rtlCol="0">
            <a:noAutofit/>
          </a:bodyPr>
          <a:lstStyle>
            <a:lvl1pPr marL="342900" indent="-342900" algn="l" defTabSz="457200" rtl="0" eaLnBrk="1" latinLnBrk="0" hangingPunct="1">
              <a:lnSpc>
                <a:spcPct val="150000"/>
              </a:lnSpc>
              <a:spcBef>
                <a:spcPts val="1000"/>
              </a:spcBef>
              <a:spcAft>
                <a:spcPts val="0"/>
              </a:spcAft>
              <a:buClr>
                <a:schemeClr val="accent1"/>
              </a:buClr>
              <a:buFont typeface="Wingdings 3" charset="2"/>
              <a:buChar char=""/>
              <a:defRPr sz="1800" b="0" kern="1200" spc="50" baseline="0">
                <a:solidFill>
                  <a:schemeClr val="tx1"/>
                </a:solidFill>
                <a:latin typeface="Arial Rounded MT Bold" panose="020F0704030504030204" pitchFamily="34" charset="0"/>
                <a:ea typeface="+mn-ea"/>
                <a:cs typeface="+mn-cs"/>
              </a:defRPr>
            </a:lvl1pPr>
            <a:lvl2pPr marL="742950" indent="-285750" algn="l" defTabSz="457200" rtl="0" eaLnBrk="1" latinLnBrk="0" hangingPunct="1">
              <a:lnSpc>
                <a:spcPct val="150000"/>
              </a:lnSpc>
              <a:spcBef>
                <a:spcPts val="1000"/>
              </a:spcBef>
              <a:spcAft>
                <a:spcPts val="0"/>
              </a:spcAft>
              <a:buClr>
                <a:schemeClr val="accent1"/>
              </a:buClr>
              <a:buFont typeface="Wingdings 3" charset="2"/>
              <a:buChar char=""/>
              <a:defRPr sz="1600" b="1" kern="1200">
                <a:solidFill>
                  <a:schemeClr val="tx1">
                    <a:lumMod val="75000"/>
                    <a:lumOff val="25000"/>
                  </a:schemeClr>
                </a:solidFill>
                <a:latin typeface="+mn-lt"/>
                <a:ea typeface="+mn-ea"/>
                <a:cs typeface="+mn-cs"/>
              </a:defRPr>
            </a:lvl2pPr>
            <a:lvl3pPr marL="1143000" indent="-228600" algn="l" defTabSz="457200" rtl="0" eaLnBrk="1" latinLnBrk="0" hangingPunct="1">
              <a:lnSpc>
                <a:spcPct val="150000"/>
              </a:lnSpc>
              <a:spcBef>
                <a:spcPts val="1000"/>
              </a:spcBef>
              <a:spcAft>
                <a:spcPts val="0"/>
              </a:spcAft>
              <a:buClr>
                <a:schemeClr val="accent1"/>
              </a:buClr>
              <a:buFont typeface="Wingdings 3" charset="2"/>
              <a:buChar char=""/>
              <a:defRPr sz="1400" b="1" kern="1200" baseline="0">
                <a:solidFill>
                  <a:srgbClr val="002060"/>
                </a:solidFill>
                <a:latin typeface="+mn-lt"/>
                <a:ea typeface="+mn-ea"/>
                <a:cs typeface="+mn-cs"/>
              </a:defRPr>
            </a:lvl3pPr>
            <a:lvl4pPr marL="1600200" indent="-228600" algn="l" defTabSz="457200" rtl="0" eaLnBrk="1" latinLnBrk="0" hangingPunct="1">
              <a:lnSpc>
                <a:spcPct val="150000"/>
              </a:lnSpc>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lnSpc>
                <a:spcPct val="150000"/>
              </a:lnSpc>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lvl="1"/>
            <a:r>
              <a:rPr lang="en-GB" sz="2400" dirty="0"/>
              <a:t>Osmotic diuresis (</a:t>
            </a:r>
            <a:r>
              <a:rPr lang="en-GB" sz="2400" dirty="0" err="1"/>
              <a:t>eg</a:t>
            </a:r>
            <a:r>
              <a:rPr lang="en-GB" sz="2400" dirty="0"/>
              <a:t>, DKA)</a:t>
            </a:r>
          </a:p>
          <a:p>
            <a:pPr lvl="1"/>
            <a:r>
              <a:rPr lang="en-GB" sz="2400" dirty="0"/>
              <a:t>Third-space losses (fluid leak into tissues)</a:t>
            </a:r>
          </a:p>
          <a:p>
            <a:pPr lvl="1"/>
            <a:r>
              <a:rPr lang="en-GB" sz="2400" dirty="0"/>
              <a:t>Large burns</a:t>
            </a:r>
          </a:p>
          <a:p>
            <a:endParaRPr lang="en-GB" sz="2400" dirty="0"/>
          </a:p>
        </p:txBody>
      </p:sp>
    </p:spTree>
    <p:extLst>
      <p:ext uri="{BB962C8B-B14F-4D97-AF65-F5344CB8AC3E}">
        <p14:creationId xmlns:p14="http://schemas.microsoft.com/office/powerpoint/2010/main" val="1486215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75AA4192-A180-49EC-8382-856CA6A836CF}"/>
              </a:ext>
            </a:extLst>
          </p:cNvPr>
          <p:cNvPicPr>
            <a:picLocks noChangeAspect="1"/>
          </p:cNvPicPr>
          <p:nvPr/>
        </p:nvPicPr>
        <p:blipFill>
          <a:blip r:embed="rId2"/>
          <a:stretch>
            <a:fillRect/>
          </a:stretch>
        </p:blipFill>
        <p:spPr>
          <a:xfrm>
            <a:off x="980661" y="1948070"/>
            <a:ext cx="10827026" cy="2517913"/>
          </a:xfrm>
          <a:prstGeom prst="rect">
            <a:avLst/>
          </a:prstGeom>
        </p:spPr>
      </p:pic>
    </p:spTree>
    <p:extLst>
      <p:ext uri="{BB962C8B-B14F-4D97-AF65-F5344CB8AC3E}">
        <p14:creationId xmlns:p14="http://schemas.microsoft.com/office/powerpoint/2010/main" val="3647254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0916" y="132522"/>
            <a:ext cx="10197494" cy="1099457"/>
          </a:xfrm>
        </p:spPr>
        <p:txBody>
          <a:bodyPr>
            <a:normAutofit/>
          </a:bodyPr>
          <a:lstStyle/>
          <a:p>
            <a:r>
              <a:rPr lang="en-GB" dirty="0">
                <a:solidFill>
                  <a:srgbClr val="FF0000"/>
                </a:solidFill>
              </a:rPr>
              <a:t>Findings Consistent With Hypovolemic Shock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88232391"/>
              </p:ext>
            </p:extLst>
          </p:nvPr>
        </p:nvGraphicFramePr>
        <p:xfrm>
          <a:off x="516835" y="901148"/>
          <a:ext cx="10967592" cy="5257359"/>
        </p:xfrm>
        <a:graphic>
          <a:graphicData uri="http://schemas.openxmlformats.org/drawingml/2006/table">
            <a:tbl>
              <a:tblPr firstRow="1" bandRow="1">
                <a:tableStyleId>{F5AB1C69-6EDB-4FF4-983F-18BD219EF322}</a:tableStyleId>
              </a:tblPr>
              <a:tblGrid>
                <a:gridCol w="2638614">
                  <a:extLst>
                    <a:ext uri="{9D8B030D-6E8A-4147-A177-3AD203B41FA5}">
                      <a16:colId xmlns:a16="http://schemas.microsoft.com/office/drawing/2014/main" val="20000"/>
                    </a:ext>
                  </a:extLst>
                </a:gridCol>
                <a:gridCol w="8328978">
                  <a:extLst>
                    <a:ext uri="{9D8B030D-6E8A-4147-A177-3AD203B41FA5}">
                      <a16:colId xmlns:a16="http://schemas.microsoft.com/office/drawing/2014/main" val="20001"/>
                    </a:ext>
                  </a:extLst>
                </a:gridCol>
              </a:tblGrid>
              <a:tr h="391799">
                <a:tc>
                  <a:txBody>
                    <a:bodyPr/>
                    <a:lstStyle/>
                    <a:p>
                      <a:r>
                        <a:rPr lang="en-GB" sz="1400" u="none" strike="noStrike" kern="1200" baseline="0"/>
                        <a:t>Primary Assessment</a:t>
                      </a:r>
                    </a:p>
                  </a:txBody>
                  <a:tcPr marL="70903" marR="70903" marT="35452" marB="35452" anchor="ctr"/>
                </a:tc>
                <a:tc>
                  <a:txBody>
                    <a:bodyPr/>
                    <a:lstStyle/>
                    <a:p>
                      <a:pPr algn="l" rtl="0"/>
                      <a:r>
                        <a:rPr lang="en-GB" sz="1400" u="none" strike="noStrike" kern="1200" baseline="0" dirty="0"/>
                        <a:t>Finding</a:t>
                      </a:r>
                      <a:endParaRPr lang="en-GB" sz="1400" dirty="0"/>
                    </a:p>
                  </a:txBody>
                  <a:tcPr marL="70903" marR="70903" marT="35452" marB="35452" anchor="ctr"/>
                </a:tc>
                <a:extLst>
                  <a:ext uri="{0D108BD9-81ED-4DB2-BD59-A6C34878D82A}">
                    <a16:rowId xmlns:a16="http://schemas.microsoft.com/office/drawing/2014/main" val="10000"/>
                  </a:ext>
                </a:extLst>
              </a:tr>
              <a:tr h="421481">
                <a:tc>
                  <a:txBody>
                    <a:bodyPr/>
                    <a:lstStyle/>
                    <a:p>
                      <a:pPr algn="ctr"/>
                      <a:r>
                        <a:rPr lang="en-US" sz="2400" b="1"/>
                        <a:t>A</a:t>
                      </a:r>
                      <a:endParaRPr lang="en-GB" sz="2400" b="1"/>
                    </a:p>
                  </a:txBody>
                  <a:tcPr marL="70903" marR="70903" marT="35452" marB="35452" anchor="ctr"/>
                </a:tc>
                <a:tc>
                  <a:txBody>
                    <a:bodyPr/>
                    <a:lstStyle/>
                    <a:p>
                      <a:pPr algn="l" rtl="0"/>
                      <a:r>
                        <a:rPr lang="en-GB" sz="2000" dirty="0"/>
                        <a:t>Typically patent unless level of consciousness is significantly impaired</a:t>
                      </a:r>
                    </a:p>
                  </a:txBody>
                  <a:tcPr marL="70903" marR="70903" marT="35452" marB="35452"/>
                </a:tc>
                <a:extLst>
                  <a:ext uri="{0D108BD9-81ED-4DB2-BD59-A6C34878D82A}">
                    <a16:rowId xmlns:a16="http://schemas.microsoft.com/office/drawing/2014/main" val="10001"/>
                  </a:ext>
                </a:extLst>
              </a:tr>
              <a:tr h="421481">
                <a:tc>
                  <a:txBody>
                    <a:bodyPr/>
                    <a:lstStyle/>
                    <a:p>
                      <a:pPr algn="ctr"/>
                      <a:r>
                        <a:rPr lang="en-US" sz="2400" b="1"/>
                        <a:t>B</a:t>
                      </a:r>
                      <a:endParaRPr lang="en-GB" sz="2400" b="1"/>
                    </a:p>
                  </a:txBody>
                  <a:tcPr marL="70903" marR="70903" marT="35452" marB="35452" anchor="ctr"/>
                </a:tc>
                <a:tc>
                  <a:txBody>
                    <a:bodyPr/>
                    <a:lstStyle/>
                    <a:p>
                      <a:pPr algn="l" rtl="0"/>
                      <a:r>
                        <a:rPr lang="en-GB" sz="2000"/>
                        <a:t>Tachypnea without Increased effort (</a:t>
                      </a:r>
                      <a:r>
                        <a:rPr lang="en-GB" sz="2000" b="1"/>
                        <a:t>quiet tachypnea</a:t>
                      </a:r>
                      <a:r>
                        <a:rPr lang="en-GB" sz="2000"/>
                        <a:t>)</a:t>
                      </a:r>
                    </a:p>
                  </a:txBody>
                  <a:tcPr marL="70903" marR="70903" marT="35452" marB="35452"/>
                </a:tc>
                <a:extLst>
                  <a:ext uri="{0D108BD9-81ED-4DB2-BD59-A6C34878D82A}">
                    <a16:rowId xmlns:a16="http://schemas.microsoft.com/office/drawing/2014/main" val="10002"/>
                  </a:ext>
                </a:extLst>
              </a:tr>
              <a:tr h="3063156">
                <a:tc>
                  <a:txBody>
                    <a:bodyPr/>
                    <a:lstStyle/>
                    <a:p>
                      <a:pPr algn="ctr"/>
                      <a:r>
                        <a:rPr lang="en-US" sz="2400" b="1"/>
                        <a:t>C</a:t>
                      </a:r>
                      <a:endParaRPr lang="en-GB" sz="2400" b="1"/>
                    </a:p>
                  </a:txBody>
                  <a:tcPr marL="70903" marR="70903" marT="35452" marB="35452" anchor="ctr"/>
                </a:tc>
                <a:tc>
                  <a:txBody>
                    <a:bodyPr/>
                    <a:lstStyle/>
                    <a:p>
                      <a:pPr algn="l" rtl="0"/>
                      <a:r>
                        <a:rPr lang="en-GB" sz="2000" dirty="0"/>
                        <a:t>• Tachycardia</a:t>
                      </a:r>
                    </a:p>
                    <a:p>
                      <a:pPr algn="l" rtl="0"/>
                      <a:r>
                        <a:rPr lang="en-GB" sz="2000" dirty="0"/>
                        <a:t>• Adequate systolic blood pressure, narrow pulse pressure, or systolic hypotension</a:t>
                      </a:r>
                      <a:br>
                        <a:rPr lang="en-GB" sz="2000" baseline="0" dirty="0"/>
                      </a:br>
                      <a:r>
                        <a:rPr lang="en-GB" sz="2000" baseline="0" dirty="0"/>
                        <a:t>  </a:t>
                      </a:r>
                      <a:r>
                        <a:rPr lang="en-GB" sz="2000" dirty="0"/>
                        <a:t>with a narrow pulse pressure</a:t>
                      </a:r>
                    </a:p>
                    <a:p>
                      <a:pPr algn="l" rtl="0"/>
                      <a:r>
                        <a:rPr lang="en-GB" sz="2000" dirty="0"/>
                        <a:t>• Weak or absent peripheral pulses</a:t>
                      </a:r>
                    </a:p>
                    <a:p>
                      <a:pPr algn="l" rtl="0"/>
                      <a:r>
                        <a:rPr lang="en-GB" sz="2000" dirty="0"/>
                        <a:t>• Normal or weak central pulses</a:t>
                      </a:r>
                    </a:p>
                    <a:p>
                      <a:pPr algn="l" rtl="0"/>
                      <a:r>
                        <a:rPr lang="en-GB" sz="2000" dirty="0"/>
                        <a:t>• Delayed capillary refill </a:t>
                      </a:r>
                    </a:p>
                    <a:p>
                      <a:pPr algn="l" rtl="0"/>
                      <a:r>
                        <a:rPr lang="en-GB" sz="2000" dirty="0"/>
                        <a:t>• Cool to cold, pale, mottled, diaphoretic skin</a:t>
                      </a:r>
                    </a:p>
                    <a:p>
                      <a:pPr algn="l" rtl="0"/>
                      <a:r>
                        <a:rPr lang="en-GB" sz="2000" dirty="0"/>
                        <a:t>• Dusky/pale distal extremities</a:t>
                      </a:r>
                    </a:p>
                    <a:p>
                      <a:pPr algn="l" rtl="0"/>
                      <a:r>
                        <a:rPr lang="en-GB" sz="2000" dirty="0"/>
                        <a:t>• Oliguria</a:t>
                      </a:r>
                    </a:p>
                  </a:txBody>
                  <a:tcPr marL="70903" marR="70903" marT="35452" marB="35452"/>
                </a:tc>
                <a:extLst>
                  <a:ext uri="{0D108BD9-81ED-4DB2-BD59-A6C34878D82A}">
                    <a16:rowId xmlns:a16="http://schemas.microsoft.com/office/drawing/2014/main" val="10003"/>
                  </a:ext>
                </a:extLst>
              </a:tr>
              <a:tr h="421481">
                <a:tc>
                  <a:txBody>
                    <a:bodyPr/>
                    <a:lstStyle/>
                    <a:p>
                      <a:pPr algn="ctr"/>
                      <a:r>
                        <a:rPr lang="en-US" sz="2400" b="1"/>
                        <a:t>D</a:t>
                      </a:r>
                      <a:endParaRPr lang="en-GB" sz="2400" b="1"/>
                    </a:p>
                  </a:txBody>
                  <a:tcPr marL="70903" marR="70903" marT="35452" marB="35452" anchor="ctr"/>
                </a:tc>
                <a:tc>
                  <a:txBody>
                    <a:bodyPr/>
                    <a:lstStyle/>
                    <a:p>
                      <a:pPr algn="l" rtl="0"/>
                      <a:r>
                        <a:rPr lang="en-GB" sz="2000" u="none" strike="noStrike" kern="1200" baseline="0"/>
                        <a:t>Changes in level of consciousness</a:t>
                      </a:r>
                      <a:endParaRPr lang="en-GB" sz="2000"/>
                    </a:p>
                  </a:txBody>
                  <a:tcPr marL="70903" marR="70903" marT="35452" marB="35452"/>
                </a:tc>
                <a:extLst>
                  <a:ext uri="{0D108BD9-81ED-4DB2-BD59-A6C34878D82A}">
                    <a16:rowId xmlns:a16="http://schemas.microsoft.com/office/drawing/2014/main" val="10004"/>
                  </a:ext>
                </a:extLst>
              </a:tr>
              <a:tr h="421481">
                <a:tc>
                  <a:txBody>
                    <a:bodyPr/>
                    <a:lstStyle/>
                    <a:p>
                      <a:pPr algn="ctr"/>
                      <a:r>
                        <a:rPr lang="en-US" sz="2400" b="1"/>
                        <a:t>E</a:t>
                      </a:r>
                      <a:endParaRPr lang="en-GB" sz="2400" b="1"/>
                    </a:p>
                  </a:txBody>
                  <a:tcPr marL="70903" marR="70903" marT="35452" marB="35452" anchor="ctr"/>
                </a:tc>
                <a:tc>
                  <a:txBody>
                    <a:bodyPr/>
                    <a:lstStyle/>
                    <a:p>
                      <a:pPr algn="l" rtl="0"/>
                      <a:r>
                        <a:rPr lang="en-GB" sz="2000" u="none" strike="noStrike" kern="1200" baseline="0" dirty="0"/>
                        <a:t>Extremities often cooler than trunk</a:t>
                      </a:r>
                      <a:endParaRPr lang="en-GB" sz="2000" dirty="0"/>
                    </a:p>
                  </a:txBody>
                  <a:tcPr marL="70903" marR="70903" marT="35452" marB="35452"/>
                </a:tc>
                <a:extLst>
                  <a:ext uri="{0D108BD9-81ED-4DB2-BD59-A6C34878D82A}">
                    <a16:rowId xmlns:a16="http://schemas.microsoft.com/office/drawing/2014/main" val="10005"/>
                  </a:ext>
                </a:extLst>
              </a:tr>
            </a:tbl>
          </a:graphicData>
        </a:graphic>
      </p:graphicFrame>
      <p:pic>
        <p:nvPicPr>
          <p:cNvPr id="5" name="Picture 4">
            <a:extLst>
              <a:ext uri="{FF2B5EF4-FFF2-40B4-BE49-F238E27FC236}">
                <a16:creationId xmlns:a16="http://schemas.microsoft.com/office/drawing/2014/main" id="{85133948-6C5A-4911-8F88-672A5DB788D1}"/>
              </a:ext>
            </a:extLst>
          </p:cNvPr>
          <p:cNvPicPr>
            <a:picLocks noChangeAspect="1"/>
          </p:cNvPicPr>
          <p:nvPr/>
        </p:nvPicPr>
        <p:blipFill>
          <a:blip r:embed="rId3"/>
          <a:stretch>
            <a:fillRect/>
          </a:stretch>
        </p:blipFill>
        <p:spPr>
          <a:xfrm>
            <a:off x="7983813" y="3286539"/>
            <a:ext cx="3248025" cy="1892923"/>
          </a:xfrm>
          <a:prstGeom prst="rect">
            <a:avLst/>
          </a:prstGeom>
        </p:spPr>
      </p:pic>
    </p:spTree>
    <p:extLst>
      <p:ext uri="{BB962C8B-B14F-4D97-AF65-F5344CB8AC3E}">
        <p14:creationId xmlns:p14="http://schemas.microsoft.com/office/powerpoint/2010/main" val="3839490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4B0EB-CFFE-434A-A46D-AF098E272E4A}"/>
              </a:ext>
            </a:extLst>
          </p:cNvPr>
          <p:cNvSpPr>
            <a:spLocks noGrp="1"/>
          </p:cNvSpPr>
          <p:nvPr>
            <p:ph type="title"/>
          </p:nvPr>
        </p:nvSpPr>
        <p:spPr/>
        <p:txBody>
          <a:bodyPr/>
          <a:lstStyle/>
          <a:p>
            <a:endParaRPr lang="fa-IR"/>
          </a:p>
        </p:txBody>
      </p:sp>
      <p:sp>
        <p:nvSpPr>
          <p:cNvPr id="3" name="Content Placeholder 2">
            <a:extLst>
              <a:ext uri="{FF2B5EF4-FFF2-40B4-BE49-F238E27FC236}">
                <a16:creationId xmlns:a16="http://schemas.microsoft.com/office/drawing/2014/main" id="{F33D1914-A7A2-4FD6-9B42-2D55900167C4}"/>
              </a:ext>
            </a:extLst>
          </p:cNvPr>
          <p:cNvSpPr>
            <a:spLocks noGrp="1"/>
          </p:cNvSpPr>
          <p:nvPr>
            <p:ph idx="1"/>
          </p:nvPr>
        </p:nvSpPr>
        <p:spPr>
          <a:xfrm>
            <a:off x="5791199" y="1853754"/>
            <a:ext cx="5867400" cy="4351338"/>
          </a:xfrm>
        </p:spPr>
        <p:txBody>
          <a:bodyPr>
            <a:normAutofit/>
          </a:bodyPr>
          <a:lstStyle/>
          <a:p>
            <a:pPr marL="0" indent="0">
              <a:buNone/>
            </a:pPr>
            <a:r>
              <a:rPr lang="en-GB" sz="4800" b="1" dirty="0">
                <a:solidFill>
                  <a:schemeClr val="accent3">
                    <a:lumMod val="75000"/>
                  </a:schemeClr>
                </a:solidFill>
              </a:rPr>
              <a:t>Distributive Shock</a:t>
            </a:r>
            <a:endParaRPr lang="fa-IR" sz="4800" dirty="0">
              <a:solidFill>
                <a:schemeClr val="accent3">
                  <a:lumMod val="75000"/>
                </a:schemeClr>
              </a:solidFill>
            </a:endParaRPr>
          </a:p>
        </p:txBody>
      </p:sp>
      <p:pic>
        <p:nvPicPr>
          <p:cNvPr id="4" name="Picture 3">
            <a:extLst>
              <a:ext uri="{FF2B5EF4-FFF2-40B4-BE49-F238E27FC236}">
                <a16:creationId xmlns:a16="http://schemas.microsoft.com/office/drawing/2014/main" id="{817D9864-5275-4B52-813B-8BCC8171A6FB}"/>
              </a:ext>
            </a:extLst>
          </p:cNvPr>
          <p:cNvPicPr>
            <a:picLocks noChangeAspect="1"/>
          </p:cNvPicPr>
          <p:nvPr/>
        </p:nvPicPr>
        <p:blipFill>
          <a:blip r:embed="rId2"/>
          <a:stretch>
            <a:fillRect/>
          </a:stretch>
        </p:blipFill>
        <p:spPr>
          <a:xfrm>
            <a:off x="847834" y="82037"/>
            <a:ext cx="4990107" cy="6053481"/>
          </a:xfrm>
          <a:prstGeom prst="rect">
            <a:avLst/>
          </a:prstGeom>
        </p:spPr>
      </p:pic>
    </p:spTree>
    <p:extLst>
      <p:ext uri="{BB962C8B-B14F-4D97-AF65-F5344CB8AC3E}">
        <p14:creationId xmlns:p14="http://schemas.microsoft.com/office/powerpoint/2010/main" val="1309357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41C0AB26-0FC8-4062-B6ED-5410F40967E0}"/>
              </a:ext>
            </a:extLst>
          </p:cNvPr>
          <p:cNvPicPr>
            <a:picLocks noChangeAspect="1"/>
          </p:cNvPicPr>
          <p:nvPr/>
        </p:nvPicPr>
        <p:blipFill>
          <a:blip r:embed="rId2"/>
          <a:stretch>
            <a:fillRect/>
          </a:stretch>
        </p:blipFill>
        <p:spPr>
          <a:xfrm>
            <a:off x="1126309" y="2507621"/>
            <a:ext cx="9941259" cy="1839131"/>
          </a:xfrm>
          <a:prstGeom prst="rect">
            <a:avLst/>
          </a:prstGeom>
        </p:spPr>
      </p:pic>
    </p:spTree>
    <p:extLst>
      <p:ext uri="{BB962C8B-B14F-4D97-AF65-F5344CB8AC3E}">
        <p14:creationId xmlns:p14="http://schemas.microsoft.com/office/powerpoint/2010/main" val="2028387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94404CB-FE5B-4F04-B24F-022F98FCD2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2" y="0"/>
            <a:ext cx="9886121" cy="6858000"/>
          </a:xfrm>
          <a:prstGeom prst="rect">
            <a:avLst/>
          </a:prstGeom>
        </p:spPr>
      </p:pic>
    </p:spTree>
    <p:extLst>
      <p:ext uri="{BB962C8B-B14F-4D97-AF65-F5344CB8AC3E}">
        <p14:creationId xmlns:p14="http://schemas.microsoft.com/office/powerpoint/2010/main" val="164173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2A6B7-F745-45E3-996A-0B0F397A7C7A}"/>
              </a:ext>
            </a:extLst>
          </p:cNvPr>
          <p:cNvSpPr>
            <a:spLocks noGrp="1"/>
          </p:cNvSpPr>
          <p:nvPr>
            <p:ph type="title"/>
          </p:nvPr>
        </p:nvSpPr>
        <p:spPr/>
        <p:txBody>
          <a:bodyPr/>
          <a:lstStyle/>
          <a:p>
            <a:r>
              <a:rPr lang="en-US" b="1" dirty="0"/>
              <a:t>Definition</a:t>
            </a:r>
          </a:p>
        </p:txBody>
      </p:sp>
      <p:sp>
        <p:nvSpPr>
          <p:cNvPr id="3" name="Content Placeholder 2">
            <a:extLst>
              <a:ext uri="{FF2B5EF4-FFF2-40B4-BE49-F238E27FC236}">
                <a16:creationId xmlns:a16="http://schemas.microsoft.com/office/drawing/2014/main" id="{93CC31D5-21AB-4BB0-8905-73C485241F36}"/>
              </a:ext>
            </a:extLst>
          </p:cNvPr>
          <p:cNvSpPr>
            <a:spLocks noGrp="1"/>
          </p:cNvSpPr>
          <p:nvPr>
            <p:ph idx="1"/>
          </p:nvPr>
        </p:nvSpPr>
        <p:spPr>
          <a:xfrm>
            <a:off x="596348" y="2015732"/>
            <a:ext cx="10853529" cy="3450613"/>
          </a:xfrm>
        </p:spPr>
        <p:txBody>
          <a:bodyPr>
            <a:normAutofit/>
          </a:bodyPr>
          <a:lstStyle/>
          <a:p>
            <a:pPr algn="just" rtl="0"/>
            <a:r>
              <a:rPr lang="en-US" sz="3200" b="1" dirty="0"/>
              <a:t>Inadequate </a:t>
            </a:r>
            <a:r>
              <a:rPr lang="en-US" sz="3200" b="1" dirty="0">
                <a:solidFill>
                  <a:srgbClr val="FF0000"/>
                </a:solidFill>
              </a:rPr>
              <a:t>tissue perfusion </a:t>
            </a:r>
            <a:r>
              <a:rPr lang="en-US" sz="3200" b="1" dirty="0"/>
              <a:t>that results from the </a:t>
            </a:r>
            <a:r>
              <a:rPr lang="en-US" sz="3200" b="1" dirty="0">
                <a:solidFill>
                  <a:srgbClr val="FF0000"/>
                </a:solidFill>
              </a:rPr>
              <a:t>failure of the cardio-vascular system</a:t>
            </a:r>
            <a:r>
              <a:rPr lang="en-US" sz="3200" b="1" dirty="0"/>
              <a:t> to </a:t>
            </a:r>
            <a:r>
              <a:rPr lang="en-US" sz="3200" b="1" dirty="0">
                <a:solidFill>
                  <a:srgbClr val="FF0000"/>
                </a:solidFill>
              </a:rPr>
              <a:t>deliver sufficient oxygen and nutrients </a:t>
            </a:r>
            <a:r>
              <a:rPr lang="en-US" sz="3200" b="1" dirty="0"/>
              <a:t>to sustain vital organ function; also called </a:t>
            </a:r>
            <a:r>
              <a:rPr lang="en-US" sz="3200" b="1" dirty="0">
                <a:solidFill>
                  <a:srgbClr val="FF0000"/>
                </a:solidFill>
              </a:rPr>
              <a:t>hypoperfusion or circulatory failure.</a:t>
            </a:r>
          </a:p>
          <a:p>
            <a:endParaRPr lang="en-US" dirty="0"/>
          </a:p>
        </p:txBody>
      </p:sp>
    </p:spTree>
    <p:extLst>
      <p:ext uri="{BB962C8B-B14F-4D97-AF65-F5344CB8AC3E}">
        <p14:creationId xmlns:p14="http://schemas.microsoft.com/office/powerpoint/2010/main" val="287331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85391788"/>
              </p:ext>
            </p:extLst>
          </p:nvPr>
        </p:nvGraphicFramePr>
        <p:xfrm>
          <a:off x="1265238" y="2169129"/>
          <a:ext cx="9661524" cy="3086612"/>
        </p:xfrm>
        <a:graphic>
          <a:graphicData uri="http://schemas.openxmlformats.org/drawingml/2006/table">
            <a:tbl>
              <a:tblPr firstRow="1" bandRow="1">
                <a:tableStyleId>{5C22544A-7EE6-4342-B048-85BDC9FD1C3A}</a:tableStyleId>
              </a:tblPr>
              <a:tblGrid>
                <a:gridCol w="3220508">
                  <a:extLst>
                    <a:ext uri="{9D8B030D-6E8A-4147-A177-3AD203B41FA5}">
                      <a16:colId xmlns:a16="http://schemas.microsoft.com/office/drawing/2014/main" val="20000"/>
                    </a:ext>
                  </a:extLst>
                </a:gridCol>
                <a:gridCol w="3220508">
                  <a:extLst>
                    <a:ext uri="{9D8B030D-6E8A-4147-A177-3AD203B41FA5}">
                      <a16:colId xmlns:a16="http://schemas.microsoft.com/office/drawing/2014/main" val="20001"/>
                    </a:ext>
                  </a:extLst>
                </a:gridCol>
                <a:gridCol w="3220508">
                  <a:extLst>
                    <a:ext uri="{9D8B030D-6E8A-4147-A177-3AD203B41FA5}">
                      <a16:colId xmlns:a16="http://schemas.microsoft.com/office/drawing/2014/main" val="20002"/>
                    </a:ext>
                  </a:extLst>
                </a:gridCol>
              </a:tblGrid>
              <a:tr h="1028313">
                <a:tc gridSpan="3">
                  <a:txBody>
                    <a:bodyPr/>
                    <a:lstStyle/>
                    <a:p>
                      <a:pPr algn="ctr"/>
                      <a:r>
                        <a:rPr lang="en-GB" sz="3200" b="1" i="1" u="none" strike="noStrike" kern="1200" baseline="0" dirty="0">
                          <a:solidFill>
                            <a:schemeClr val="bg1"/>
                          </a:solidFill>
                          <a:latin typeface="+mn-lt"/>
                          <a:ea typeface="+mn-ea"/>
                          <a:cs typeface="+mn-cs"/>
                        </a:rPr>
                        <a:t>Distributive Shock</a:t>
                      </a:r>
                      <a:endParaRPr lang="en-GB" sz="3200" b="1" dirty="0">
                        <a:solidFill>
                          <a:schemeClr val="bg1"/>
                        </a:solidFill>
                      </a:endParaRPr>
                    </a:p>
                  </a:txBody>
                  <a:tcPr anchor="ctr">
                    <a:solidFill>
                      <a:srgbClr val="006600"/>
                    </a:solidFill>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10000"/>
                  </a:ext>
                </a:extLst>
              </a:tr>
              <a:tr h="684901">
                <a:tc>
                  <a:txBody>
                    <a:bodyPr/>
                    <a:lstStyle/>
                    <a:p>
                      <a:pPr algn="ctr"/>
                      <a:r>
                        <a:rPr lang="en-US" sz="2400" b="1" dirty="0">
                          <a:solidFill>
                            <a:schemeClr val="bg1"/>
                          </a:solidFill>
                        </a:rPr>
                        <a:t>Preload </a:t>
                      </a:r>
                      <a:endParaRPr lang="en-GB" sz="2400" b="1" dirty="0">
                        <a:solidFill>
                          <a:schemeClr val="bg1"/>
                        </a:solidFill>
                      </a:endParaRPr>
                    </a:p>
                  </a:txBody>
                  <a:tcPr anchor="ctr">
                    <a:solidFill>
                      <a:srgbClr val="002060"/>
                    </a:solidFill>
                  </a:tcPr>
                </a:tc>
                <a:tc>
                  <a:txBody>
                    <a:bodyPr/>
                    <a:lstStyle/>
                    <a:p>
                      <a:pPr algn="ctr"/>
                      <a:r>
                        <a:rPr lang="en-US" sz="2400" b="1" dirty="0">
                          <a:solidFill>
                            <a:schemeClr val="bg1"/>
                          </a:solidFill>
                        </a:rPr>
                        <a:t>Contractility</a:t>
                      </a:r>
                      <a:endParaRPr lang="en-GB" sz="2400" b="1" dirty="0">
                        <a:solidFill>
                          <a:schemeClr val="bg1"/>
                        </a:solidFill>
                      </a:endParaRPr>
                    </a:p>
                  </a:txBody>
                  <a:tcPr anchor="ctr">
                    <a:solidFill>
                      <a:srgbClr val="002060"/>
                    </a:solidFill>
                  </a:tcPr>
                </a:tc>
                <a:tc>
                  <a:txBody>
                    <a:bodyPr/>
                    <a:lstStyle/>
                    <a:p>
                      <a:pPr algn="ctr"/>
                      <a:r>
                        <a:rPr lang="en-US" sz="2400" b="1" dirty="0">
                          <a:solidFill>
                            <a:schemeClr val="bg1"/>
                          </a:solidFill>
                        </a:rPr>
                        <a:t>Afterload</a:t>
                      </a:r>
                      <a:endParaRPr lang="en-GB" sz="2400" b="1" dirty="0">
                        <a:solidFill>
                          <a:schemeClr val="bg1"/>
                        </a:solidFill>
                      </a:endParaRPr>
                    </a:p>
                  </a:txBody>
                  <a:tcPr anchor="ctr">
                    <a:solidFill>
                      <a:srgbClr val="002060"/>
                    </a:solidFill>
                  </a:tcPr>
                </a:tc>
                <a:extLst>
                  <a:ext uri="{0D108BD9-81ED-4DB2-BD59-A6C34878D82A}">
                    <a16:rowId xmlns:a16="http://schemas.microsoft.com/office/drawing/2014/main" val="10001"/>
                  </a:ext>
                </a:extLst>
              </a:tr>
              <a:tr h="1373398">
                <a:tc>
                  <a:txBody>
                    <a:bodyPr/>
                    <a:lstStyle/>
                    <a:p>
                      <a:pPr algn="ctr"/>
                      <a:r>
                        <a:rPr lang="en-GB" sz="2400" b="1" dirty="0"/>
                        <a:t>Normal or</a:t>
                      </a:r>
                    </a:p>
                    <a:p>
                      <a:pPr algn="ctr"/>
                      <a:r>
                        <a:rPr lang="en-GB" sz="2400" b="1" dirty="0"/>
                        <a:t>decreased</a:t>
                      </a:r>
                    </a:p>
                  </a:txBody>
                  <a:tcPr anchor="ctr"/>
                </a:tc>
                <a:tc>
                  <a:txBody>
                    <a:bodyPr/>
                    <a:lstStyle/>
                    <a:p>
                      <a:pPr algn="ctr"/>
                      <a:r>
                        <a:rPr lang="en-GB" sz="2400" b="1" dirty="0"/>
                        <a:t>Normal or</a:t>
                      </a:r>
                    </a:p>
                    <a:p>
                      <a:pPr algn="ctr"/>
                      <a:r>
                        <a:rPr lang="en-GB" sz="2400" b="1" dirty="0"/>
                        <a:t>decreased</a:t>
                      </a:r>
                    </a:p>
                  </a:txBody>
                  <a:tcPr anchor="ctr"/>
                </a:tc>
                <a:tc>
                  <a:txBody>
                    <a:bodyPr/>
                    <a:lstStyle/>
                    <a:p>
                      <a:pPr algn="ctr"/>
                      <a:r>
                        <a:rPr lang="en-GB" sz="2400" b="1" dirty="0"/>
                        <a:t>Variable</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93616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580" y="275574"/>
            <a:ext cx="10039619" cy="1204728"/>
          </a:xfrm>
        </p:spPr>
        <p:txBody>
          <a:bodyPr/>
          <a:lstStyle/>
          <a:p>
            <a:r>
              <a:rPr lang="en-GB" dirty="0"/>
              <a:t>Findings Consistent With Distributive Shock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2673858"/>
              </p:ext>
            </p:extLst>
          </p:nvPr>
        </p:nvGraphicFramePr>
        <p:xfrm>
          <a:off x="490332" y="728869"/>
          <a:ext cx="11551920" cy="5879688"/>
        </p:xfrm>
        <a:graphic>
          <a:graphicData uri="http://schemas.openxmlformats.org/drawingml/2006/table">
            <a:tbl>
              <a:tblPr firstRow="1" bandRow="1">
                <a:tableStyleId>{F5AB1C69-6EDB-4FF4-983F-18BD219EF322}</a:tableStyleId>
              </a:tblPr>
              <a:tblGrid>
                <a:gridCol w="2981738">
                  <a:extLst>
                    <a:ext uri="{9D8B030D-6E8A-4147-A177-3AD203B41FA5}">
                      <a16:colId xmlns:a16="http://schemas.microsoft.com/office/drawing/2014/main" val="20000"/>
                    </a:ext>
                  </a:extLst>
                </a:gridCol>
                <a:gridCol w="8570182">
                  <a:extLst>
                    <a:ext uri="{9D8B030D-6E8A-4147-A177-3AD203B41FA5}">
                      <a16:colId xmlns:a16="http://schemas.microsoft.com/office/drawing/2014/main" val="20001"/>
                    </a:ext>
                  </a:extLst>
                </a:gridCol>
              </a:tblGrid>
              <a:tr h="418308">
                <a:tc>
                  <a:txBody>
                    <a:bodyPr/>
                    <a:lstStyle/>
                    <a:p>
                      <a:r>
                        <a:rPr lang="en-GB" sz="1600" u="none" strike="noStrike" kern="1200" baseline="0" dirty="0"/>
                        <a:t>Primary Assessment</a:t>
                      </a:r>
                    </a:p>
                  </a:txBody>
                  <a:tcPr anchor="ctr"/>
                </a:tc>
                <a:tc>
                  <a:txBody>
                    <a:bodyPr/>
                    <a:lstStyle/>
                    <a:p>
                      <a:r>
                        <a:rPr lang="en-GB" sz="1600" u="none" strike="noStrike" kern="1200" baseline="0" dirty="0"/>
                        <a:t>Finding</a:t>
                      </a:r>
                      <a:endParaRPr lang="en-GB" sz="1600" dirty="0"/>
                    </a:p>
                  </a:txBody>
                  <a:tcPr anchor="ctr"/>
                </a:tc>
                <a:extLst>
                  <a:ext uri="{0D108BD9-81ED-4DB2-BD59-A6C34878D82A}">
                    <a16:rowId xmlns:a16="http://schemas.microsoft.com/office/drawing/2014/main" val="10000"/>
                  </a:ext>
                </a:extLst>
              </a:tr>
              <a:tr h="398970">
                <a:tc>
                  <a:txBody>
                    <a:bodyPr/>
                    <a:lstStyle/>
                    <a:p>
                      <a:pPr algn="ctr"/>
                      <a:r>
                        <a:rPr lang="en-US" sz="1800" b="1" dirty="0"/>
                        <a:t>A</a:t>
                      </a:r>
                      <a:endParaRPr lang="en-GB" sz="1800" b="1" dirty="0"/>
                    </a:p>
                  </a:txBody>
                  <a:tcPr anchor="ctr"/>
                </a:tc>
                <a:tc>
                  <a:txBody>
                    <a:bodyPr/>
                    <a:lstStyle/>
                    <a:p>
                      <a:pPr algn="l" rtl="0"/>
                      <a:r>
                        <a:rPr lang="en-GB" sz="1600" dirty="0"/>
                        <a:t>Typically patent unless level of consciousness is significantly impaired</a:t>
                      </a:r>
                    </a:p>
                  </a:txBody>
                  <a:tcPr/>
                </a:tc>
                <a:extLst>
                  <a:ext uri="{0D108BD9-81ED-4DB2-BD59-A6C34878D82A}">
                    <a16:rowId xmlns:a16="http://schemas.microsoft.com/office/drawing/2014/main" val="10001"/>
                  </a:ext>
                </a:extLst>
              </a:tr>
              <a:tr h="565208">
                <a:tc>
                  <a:txBody>
                    <a:bodyPr/>
                    <a:lstStyle/>
                    <a:p>
                      <a:pPr algn="ctr"/>
                      <a:r>
                        <a:rPr lang="en-US" sz="1800" b="1" dirty="0"/>
                        <a:t>B</a:t>
                      </a:r>
                      <a:endParaRPr lang="en-GB" sz="1800" b="1" dirty="0"/>
                    </a:p>
                  </a:txBody>
                  <a:tcPr anchor="ctr"/>
                </a:tc>
                <a:tc>
                  <a:txBody>
                    <a:bodyPr/>
                    <a:lstStyle/>
                    <a:p>
                      <a:pPr algn="l" rtl="0"/>
                      <a:r>
                        <a:rPr lang="en-GB" sz="1600" dirty="0" err="1"/>
                        <a:t>Tachypnea</a:t>
                      </a:r>
                      <a:r>
                        <a:rPr lang="en-GB" sz="1600" dirty="0"/>
                        <a:t> without Increased effort (quiet </a:t>
                      </a:r>
                      <a:r>
                        <a:rPr lang="en-GB" sz="1600" dirty="0" err="1"/>
                        <a:t>tachypnea</a:t>
                      </a:r>
                      <a:r>
                        <a:rPr lang="en-GB" sz="1600" dirty="0"/>
                        <a:t>) </a:t>
                      </a:r>
                      <a:r>
                        <a:rPr lang="en-GB" sz="1600" b="0" i="0" u="none" strike="noStrike" kern="1200" baseline="0" dirty="0">
                          <a:solidFill>
                            <a:schemeClr val="dk1"/>
                          </a:solidFill>
                          <a:latin typeface="+mn-lt"/>
                          <a:ea typeface="+mn-ea"/>
                          <a:cs typeface="+mn-cs"/>
                        </a:rPr>
                        <a:t>unless the child has pneumonia or is developing ARDS or cardiogenic pulmonary </a:t>
                      </a:r>
                      <a:r>
                        <a:rPr lang="en-GB" sz="1600" b="0" i="0" u="none" strike="noStrike" kern="1200" baseline="0" dirty="0" err="1">
                          <a:solidFill>
                            <a:schemeClr val="dk1"/>
                          </a:solidFill>
                          <a:latin typeface="+mn-lt"/>
                          <a:ea typeface="+mn-ea"/>
                          <a:cs typeface="+mn-cs"/>
                        </a:rPr>
                        <a:t>edema</a:t>
                      </a:r>
                      <a:endParaRPr lang="en-GB" sz="1600" dirty="0"/>
                    </a:p>
                  </a:txBody>
                  <a:tcPr/>
                </a:tc>
                <a:extLst>
                  <a:ext uri="{0D108BD9-81ED-4DB2-BD59-A6C34878D82A}">
                    <a16:rowId xmlns:a16="http://schemas.microsoft.com/office/drawing/2014/main" val="10002"/>
                  </a:ext>
                </a:extLst>
              </a:tr>
              <a:tr h="3125267">
                <a:tc>
                  <a:txBody>
                    <a:bodyPr/>
                    <a:lstStyle/>
                    <a:p>
                      <a:pPr algn="ctr"/>
                      <a:r>
                        <a:rPr lang="en-US" sz="1800" b="1" dirty="0"/>
                        <a:t>C</a:t>
                      </a:r>
                      <a:endParaRPr lang="en-GB" sz="1800" b="1" dirty="0"/>
                    </a:p>
                  </a:txBody>
                  <a:tcPr anchor="ctr"/>
                </a:tc>
                <a:tc>
                  <a:txBody>
                    <a:bodyPr/>
                    <a:lstStyle/>
                    <a:p>
                      <a:pPr algn="l" rtl="0"/>
                      <a:r>
                        <a:rPr lang="en-GB" sz="1600" dirty="0"/>
                        <a:t>• Tachycardia</a:t>
                      </a:r>
                    </a:p>
                    <a:p>
                      <a:pPr algn="l" rtl="0"/>
                      <a:r>
                        <a:rPr lang="en-GB" sz="1600" b="1" dirty="0"/>
                        <a:t>• Bounding peripheral pulses</a:t>
                      </a:r>
                    </a:p>
                    <a:p>
                      <a:pPr algn="l" rtl="0"/>
                      <a:r>
                        <a:rPr lang="en-GB" sz="1600" b="1" dirty="0"/>
                        <a:t>• Brisk or delayed capillary refill</a:t>
                      </a:r>
                    </a:p>
                    <a:p>
                      <a:pPr algn="l" rtl="0"/>
                      <a:r>
                        <a:rPr lang="en-GB" sz="1600" b="1" dirty="0"/>
                        <a:t>• Warm, flushed skin peripherally (warm shock)</a:t>
                      </a:r>
                    </a:p>
                    <a:p>
                      <a:pPr algn="l" rtl="0"/>
                      <a:r>
                        <a:rPr lang="en-GB" sz="1600" b="1" dirty="0"/>
                        <a:t>  or</a:t>
                      </a:r>
                    </a:p>
                    <a:p>
                      <a:pPr algn="l" rtl="0"/>
                      <a:r>
                        <a:rPr lang="en-GB" sz="1600" b="1" dirty="0"/>
                        <a:t>  Pale, mottled skin with vasoconstriction (cold shock)</a:t>
                      </a:r>
                    </a:p>
                    <a:p>
                      <a:pPr algn="l" rtl="0"/>
                      <a:r>
                        <a:rPr lang="en-GB" sz="1600" b="1" dirty="0"/>
                        <a:t>• Hypotension with a wide pulse</a:t>
                      </a:r>
                      <a:r>
                        <a:rPr lang="en-GB" sz="1600" b="1" baseline="0" dirty="0"/>
                        <a:t> </a:t>
                      </a:r>
                      <a:r>
                        <a:rPr lang="en-GB" sz="1600" b="1" dirty="0"/>
                        <a:t>pressure (warm shock)</a:t>
                      </a:r>
                    </a:p>
                    <a:p>
                      <a:pPr algn="l" rtl="0"/>
                      <a:r>
                        <a:rPr lang="en-GB" sz="1600" b="1" dirty="0"/>
                        <a:t>  or</a:t>
                      </a:r>
                    </a:p>
                    <a:p>
                      <a:pPr algn="l" rtl="0"/>
                      <a:r>
                        <a:rPr lang="en-GB" sz="1600" b="1" dirty="0"/>
                        <a:t>  Hypotension with a narrow pulse pressure (cold shock)</a:t>
                      </a:r>
                    </a:p>
                    <a:p>
                      <a:pPr algn="l" rtl="0"/>
                      <a:r>
                        <a:rPr lang="en-GB" sz="1600" dirty="0"/>
                        <a:t>  or</a:t>
                      </a:r>
                    </a:p>
                    <a:p>
                      <a:pPr algn="l" rtl="0"/>
                      <a:r>
                        <a:rPr lang="en-GB" sz="1600" dirty="0"/>
                        <a:t>• </a:t>
                      </a:r>
                      <a:r>
                        <a:rPr lang="en-GB" sz="1600" dirty="0" err="1"/>
                        <a:t>Normotension</a:t>
                      </a:r>
                      <a:endParaRPr lang="en-GB" sz="1600" dirty="0"/>
                    </a:p>
                    <a:p>
                      <a:pPr algn="l" rtl="0"/>
                      <a:r>
                        <a:rPr lang="en-GB" sz="1600" dirty="0"/>
                        <a:t>• Changes in level of consciousness</a:t>
                      </a:r>
                    </a:p>
                    <a:p>
                      <a:pPr algn="l" rtl="0"/>
                      <a:r>
                        <a:rPr lang="en-GB" sz="1600" dirty="0"/>
                        <a:t>• Oliguria</a:t>
                      </a:r>
                    </a:p>
                  </a:txBody>
                  <a:tcPr/>
                </a:tc>
                <a:extLst>
                  <a:ext uri="{0D108BD9-81ED-4DB2-BD59-A6C34878D82A}">
                    <a16:rowId xmlns:a16="http://schemas.microsoft.com/office/drawing/2014/main" val="10003"/>
                  </a:ext>
                </a:extLst>
              </a:tr>
              <a:tr h="398970">
                <a:tc>
                  <a:txBody>
                    <a:bodyPr/>
                    <a:lstStyle/>
                    <a:p>
                      <a:pPr algn="ctr"/>
                      <a:r>
                        <a:rPr lang="en-US" sz="1800" b="1" dirty="0"/>
                        <a:t>D</a:t>
                      </a:r>
                      <a:endParaRPr lang="en-GB" sz="1800" b="1" dirty="0"/>
                    </a:p>
                  </a:txBody>
                  <a:tcPr anchor="ctr"/>
                </a:tc>
                <a:tc>
                  <a:txBody>
                    <a:bodyPr/>
                    <a:lstStyle/>
                    <a:p>
                      <a:pPr algn="l" rtl="0"/>
                      <a:r>
                        <a:rPr lang="en-GB" sz="1600" u="none" strike="noStrike" kern="1200" baseline="0" dirty="0"/>
                        <a:t>Changes in level of consciousness</a:t>
                      </a:r>
                      <a:endParaRPr lang="en-GB" sz="1600" dirty="0"/>
                    </a:p>
                  </a:txBody>
                  <a:tcPr/>
                </a:tc>
                <a:extLst>
                  <a:ext uri="{0D108BD9-81ED-4DB2-BD59-A6C34878D82A}">
                    <a16:rowId xmlns:a16="http://schemas.microsoft.com/office/drawing/2014/main" val="10004"/>
                  </a:ext>
                </a:extLst>
              </a:tr>
              <a:tr h="797941">
                <a:tc>
                  <a:txBody>
                    <a:bodyPr/>
                    <a:lstStyle/>
                    <a:p>
                      <a:pPr algn="ctr"/>
                      <a:r>
                        <a:rPr lang="en-US" sz="1800" b="1" dirty="0"/>
                        <a:t>E</a:t>
                      </a:r>
                      <a:endParaRPr lang="en-GB" sz="1800" b="1" dirty="0"/>
                    </a:p>
                  </a:txBody>
                  <a:tcPr anchor="ctr"/>
                </a:tc>
                <a:tc>
                  <a:txBody>
                    <a:bodyPr/>
                    <a:lstStyle/>
                    <a:p>
                      <a:pPr algn="l" rtl="0"/>
                      <a:r>
                        <a:rPr lang="en-GB" sz="1600" b="0" i="0" u="none" strike="noStrike" kern="1200" baseline="0" dirty="0">
                          <a:solidFill>
                            <a:schemeClr val="dk1"/>
                          </a:solidFill>
                          <a:latin typeface="+mn-lt"/>
                          <a:ea typeface="+mn-ea"/>
                          <a:cs typeface="+mn-cs"/>
                        </a:rPr>
                        <a:t>• Fever or hypothermia</a:t>
                      </a:r>
                    </a:p>
                    <a:p>
                      <a:pPr algn="l" rtl="0"/>
                      <a:r>
                        <a:rPr lang="en-GB" sz="1600" b="0" i="0" u="none" strike="noStrike" kern="1200" baseline="0" dirty="0">
                          <a:solidFill>
                            <a:schemeClr val="dk1"/>
                          </a:solidFill>
                          <a:latin typeface="+mn-lt"/>
                          <a:ea typeface="+mn-ea"/>
                          <a:cs typeface="+mn-cs"/>
                        </a:rPr>
                        <a:t>• Extremities warm or cool</a:t>
                      </a:r>
                    </a:p>
                    <a:p>
                      <a:pPr algn="l" rtl="0"/>
                      <a:r>
                        <a:rPr lang="en-GB" sz="1600" b="0" i="0" u="none" strike="noStrike" kern="1200" baseline="0" dirty="0">
                          <a:solidFill>
                            <a:schemeClr val="dk1"/>
                          </a:solidFill>
                          <a:latin typeface="+mn-lt"/>
                          <a:ea typeface="+mn-ea"/>
                          <a:cs typeface="+mn-cs"/>
                        </a:rPr>
                        <a:t>• Petechial or purpuric rash (septic shock)</a:t>
                      </a:r>
                      <a:endParaRPr lang="en-GB" sz="1400"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186269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4F48C7AA-D823-4F43-AD2B-AA422C02307A}"/>
              </a:ext>
            </a:extLst>
          </p:cNvPr>
          <p:cNvPicPr>
            <a:picLocks noChangeAspect="1"/>
          </p:cNvPicPr>
          <p:nvPr/>
        </p:nvPicPr>
        <p:blipFill rotWithShape="1">
          <a:blip r:embed="rId2"/>
          <a:srcRect l="26604" r="3406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 name="Title 1">
            <a:extLst>
              <a:ext uri="{FF2B5EF4-FFF2-40B4-BE49-F238E27FC236}">
                <a16:creationId xmlns:a16="http://schemas.microsoft.com/office/drawing/2014/main" id="{D773039C-F10E-44B8-B6C1-E47C4B5A96FC}"/>
              </a:ext>
            </a:extLst>
          </p:cNvPr>
          <p:cNvSpPr>
            <a:spLocks noGrp="1"/>
          </p:cNvSpPr>
          <p:nvPr>
            <p:ph type="title"/>
          </p:nvPr>
        </p:nvSpPr>
        <p:spPr>
          <a:xfrm>
            <a:off x="5380563" y="1678665"/>
            <a:ext cx="5512724" cy="2372168"/>
          </a:xfrm>
        </p:spPr>
        <p:txBody>
          <a:bodyPr vert="horz" lIns="91440" tIns="45720" rIns="91440" bIns="45720" rtlCol="0" anchor="b">
            <a:normAutofit/>
          </a:bodyPr>
          <a:lstStyle/>
          <a:p>
            <a:pPr algn="ctr"/>
            <a:r>
              <a:rPr lang="en-US" sz="5400" b="1" dirty="0">
                <a:solidFill>
                  <a:schemeClr val="accent3">
                    <a:lumMod val="75000"/>
                  </a:schemeClr>
                </a:solidFill>
              </a:rPr>
              <a:t>Cardiogenic Shock</a:t>
            </a:r>
            <a:br>
              <a:rPr lang="en-US" sz="5400" dirty="0"/>
            </a:br>
            <a:endParaRPr lang="en-US" sz="5400" dirty="0"/>
          </a:p>
        </p:txBody>
      </p:sp>
      <p:sp>
        <p:nvSpPr>
          <p:cNvPr id="3" name="Text Placeholder 2">
            <a:extLst>
              <a:ext uri="{FF2B5EF4-FFF2-40B4-BE49-F238E27FC236}">
                <a16:creationId xmlns:a16="http://schemas.microsoft.com/office/drawing/2014/main" id="{43B0198A-15DA-4CC3-A0B9-768B26543E1D}"/>
              </a:ext>
            </a:extLst>
          </p:cNvPr>
          <p:cNvSpPr>
            <a:spLocks noGrp="1"/>
          </p:cNvSpPr>
          <p:nvPr>
            <p:ph type="body" idx="1"/>
          </p:nvPr>
        </p:nvSpPr>
        <p:spPr>
          <a:xfrm>
            <a:off x="5380563" y="4050833"/>
            <a:ext cx="3893440" cy="1096899"/>
          </a:xfrm>
        </p:spPr>
        <p:txBody>
          <a:bodyPr vert="horz" lIns="91440" tIns="45720" rIns="91440" bIns="45720" rtlCol="0" anchor="t">
            <a:normAutofit/>
          </a:bodyPr>
          <a:lstStyle/>
          <a:p>
            <a:pPr algn="r"/>
            <a:endParaRPr lang="en-US" sz="1800"/>
          </a:p>
        </p:txBody>
      </p:sp>
    </p:spTree>
    <p:extLst>
      <p:ext uri="{BB962C8B-B14F-4D97-AF65-F5344CB8AC3E}">
        <p14:creationId xmlns:p14="http://schemas.microsoft.com/office/powerpoint/2010/main" val="1050997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ext&#10;&#10;Description automatically generated">
            <a:extLst>
              <a:ext uri="{FF2B5EF4-FFF2-40B4-BE49-F238E27FC236}">
                <a16:creationId xmlns:a16="http://schemas.microsoft.com/office/drawing/2014/main" id="{C57CCFE2-7D3F-4F4F-A4CF-6308B5FBFDC4}"/>
              </a:ext>
            </a:extLst>
          </p:cNvPr>
          <p:cNvPicPr>
            <a:picLocks noGrp="1" noChangeAspect="1"/>
          </p:cNvPicPr>
          <p:nvPr>
            <p:ph idx="1"/>
          </p:nvPr>
        </p:nvPicPr>
        <p:blipFill>
          <a:blip r:embed="rId2"/>
          <a:stretch>
            <a:fillRect/>
          </a:stretch>
        </p:blipFill>
        <p:spPr>
          <a:xfrm>
            <a:off x="1126309" y="2047837"/>
            <a:ext cx="9941259" cy="2758700"/>
          </a:xfrm>
          <a:prstGeom prst="rect">
            <a:avLst/>
          </a:prstGeom>
        </p:spPr>
      </p:pic>
    </p:spTree>
    <p:extLst>
      <p:ext uri="{BB962C8B-B14F-4D97-AF65-F5344CB8AC3E}">
        <p14:creationId xmlns:p14="http://schemas.microsoft.com/office/powerpoint/2010/main" val="106249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38214746"/>
              </p:ext>
            </p:extLst>
          </p:nvPr>
        </p:nvGraphicFramePr>
        <p:xfrm>
          <a:off x="1126496" y="2319131"/>
          <a:ext cx="9661524" cy="2819130"/>
        </p:xfrm>
        <a:graphic>
          <a:graphicData uri="http://schemas.openxmlformats.org/drawingml/2006/table">
            <a:tbl>
              <a:tblPr firstRow="1" bandRow="1">
                <a:tableStyleId>{5C22544A-7EE6-4342-B048-85BDC9FD1C3A}</a:tableStyleId>
              </a:tblPr>
              <a:tblGrid>
                <a:gridCol w="3220508">
                  <a:extLst>
                    <a:ext uri="{9D8B030D-6E8A-4147-A177-3AD203B41FA5}">
                      <a16:colId xmlns:a16="http://schemas.microsoft.com/office/drawing/2014/main" val="20000"/>
                    </a:ext>
                  </a:extLst>
                </a:gridCol>
                <a:gridCol w="3220508">
                  <a:extLst>
                    <a:ext uri="{9D8B030D-6E8A-4147-A177-3AD203B41FA5}">
                      <a16:colId xmlns:a16="http://schemas.microsoft.com/office/drawing/2014/main" val="20001"/>
                    </a:ext>
                  </a:extLst>
                </a:gridCol>
                <a:gridCol w="3220508">
                  <a:extLst>
                    <a:ext uri="{9D8B030D-6E8A-4147-A177-3AD203B41FA5}">
                      <a16:colId xmlns:a16="http://schemas.microsoft.com/office/drawing/2014/main" val="20002"/>
                    </a:ext>
                  </a:extLst>
                </a:gridCol>
              </a:tblGrid>
              <a:tr h="760831">
                <a:tc gridSpan="3">
                  <a:txBody>
                    <a:bodyPr/>
                    <a:lstStyle/>
                    <a:p>
                      <a:pPr algn="ctr"/>
                      <a:r>
                        <a:rPr lang="en-GB" sz="3200" b="1" i="1" u="none" strike="noStrike" kern="1200" baseline="0" dirty="0">
                          <a:solidFill>
                            <a:schemeClr val="bg1"/>
                          </a:solidFill>
                          <a:latin typeface="+mn-lt"/>
                          <a:ea typeface="+mn-ea"/>
                          <a:cs typeface="+mn-cs"/>
                        </a:rPr>
                        <a:t>Cardiogenic Shock</a:t>
                      </a:r>
                      <a:endParaRPr lang="en-GB" sz="3200" b="1" dirty="0">
                        <a:solidFill>
                          <a:schemeClr val="bg1"/>
                        </a:solidFill>
                      </a:endParaRPr>
                    </a:p>
                  </a:txBody>
                  <a:tcPr anchor="ctr">
                    <a:solidFill>
                      <a:srgbClr val="006600"/>
                    </a:solidFill>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10000"/>
                  </a:ext>
                </a:extLst>
              </a:tr>
              <a:tr h="684901">
                <a:tc>
                  <a:txBody>
                    <a:bodyPr/>
                    <a:lstStyle/>
                    <a:p>
                      <a:pPr algn="ctr"/>
                      <a:r>
                        <a:rPr lang="en-US" sz="2400" b="1" dirty="0">
                          <a:solidFill>
                            <a:schemeClr val="bg1"/>
                          </a:solidFill>
                        </a:rPr>
                        <a:t>Preload </a:t>
                      </a:r>
                      <a:endParaRPr lang="en-GB" sz="2400" b="1" dirty="0">
                        <a:solidFill>
                          <a:schemeClr val="bg1"/>
                        </a:solidFill>
                      </a:endParaRPr>
                    </a:p>
                  </a:txBody>
                  <a:tcPr anchor="ctr">
                    <a:solidFill>
                      <a:srgbClr val="002060"/>
                    </a:solidFill>
                  </a:tcPr>
                </a:tc>
                <a:tc>
                  <a:txBody>
                    <a:bodyPr/>
                    <a:lstStyle/>
                    <a:p>
                      <a:pPr algn="ctr"/>
                      <a:r>
                        <a:rPr lang="en-US" sz="2400" b="1" dirty="0">
                          <a:solidFill>
                            <a:schemeClr val="bg1"/>
                          </a:solidFill>
                        </a:rPr>
                        <a:t>Contractility</a:t>
                      </a:r>
                      <a:endParaRPr lang="en-GB" sz="2400" b="1" dirty="0">
                        <a:solidFill>
                          <a:schemeClr val="bg1"/>
                        </a:solidFill>
                      </a:endParaRPr>
                    </a:p>
                  </a:txBody>
                  <a:tcPr anchor="ctr">
                    <a:solidFill>
                      <a:srgbClr val="002060"/>
                    </a:solidFill>
                  </a:tcPr>
                </a:tc>
                <a:tc>
                  <a:txBody>
                    <a:bodyPr/>
                    <a:lstStyle/>
                    <a:p>
                      <a:pPr algn="ctr"/>
                      <a:r>
                        <a:rPr lang="en-US" sz="2400" b="1" dirty="0">
                          <a:solidFill>
                            <a:schemeClr val="bg1"/>
                          </a:solidFill>
                        </a:rPr>
                        <a:t>Afterload</a:t>
                      </a:r>
                      <a:endParaRPr lang="en-GB" sz="2400" b="1" dirty="0">
                        <a:solidFill>
                          <a:schemeClr val="bg1"/>
                        </a:solidFill>
                      </a:endParaRPr>
                    </a:p>
                  </a:txBody>
                  <a:tcPr anchor="ctr">
                    <a:solidFill>
                      <a:srgbClr val="002060"/>
                    </a:solidFill>
                  </a:tcPr>
                </a:tc>
                <a:extLst>
                  <a:ext uri="{0D108BD9-81ED-4DB2-BD59-A6C34878D82A}">
                    <a16:rowId xmlns:a16="http://schemas.microsoft.com/office/drawing/2014/main" val="10001"/>
                  </a:ext>
                </a:extLst>
              </a:tr>
              <a:tr h="1373398">
                <a:tc>
                  <a:txBody>
                    <a:bodyPr/>
                    <a:lstStyle/>
                    <a:p>
                      <a:pPr algn="ctr"/>
                      <a:r>
                        <a:rPr lang="en-US" sz="2400" b="1" dirty="0"/>
                        <a:t>Variable </a:t>
                      </a:r>
                      <a:endParaRPr lang="en-GB" sz="2400" b="1" dirty="0"/>
                    </a:p>
                  </a:txBody>
                  <a:tcPr anchor="ctr"/>
                </a:tc>
                <a:tc>
                  <a:txBody>
                    <a:bodyPr/>
                    <a:lstStyle/>
                    <a:p>
                      <a:pPr algn="ctr"/>
                      <a:r>
                        <a:rPr lang="en-GB" sz="2400" b="1" dirty="0"/>
                        <a:t>Decreased</a:t>
                      </a:r>
                    </a:p>
                  </a:txBody>
                  <a:tcPr anchor="ctr"/>
                </a:tc>
                <a:tc>
                  <a:txBody>
                    <a:bodyPr/>
                    <a:lstStyle/>
                    <a:p>
                      <a:pPr algn="ctr"/>
                      <a:r>
                        <a:rPr lang="en-GB" sz="2400" b="1" i="0" u="none" strike="noStrike" kern="1200" baseline="0" dirty="0">
                          <a:solidFill>
                            <a:srgbClr val="C00000"/>
                          </a:solidFill>
                          <a:latin typeface="+mn-lt"/>
                          <a:ea typeface="+mn-ea"/>
                          <a:cs typeface="+mn-cs"/>
                        </a:rPr>
                        <a:t>Increased</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265719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547" y="78801"/>
            <a:ext cx="11794435" cy="848851"/>
          </a:xfrm>
        </p:spPr>
        <p:txBody>
          <a:bodyPr>
            <a:normAutofit/>
          </a:bodyPr>
          <a:lstStyle/>
          <a:p>
            <a:r>
              <a:rPr lang="en-GB" b="1" dirty="0"/>
              <a:t>Findings Consistent With Cardiogenic Sho</a:t>
            </a:r>
            <a:r>
              <a:rPr lang="en-GB" dirty="0"/>
              <a:t>ck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10434030"/>
              </p:ext>
            </p:extLst>
          </p:nvPr>
        </p:nvGraphicFramePr>
        <p:xfrm>
          <a:off x="645334" y="675608"/>
          <a:ext cx="10901332" cy="6103591"/>
        </p:xfrm>
        <a:graphic>
          <a:graphicData uri="http://schemas.openxmlformats.org/drawingml/2006/table">
            <a:tbl>
              <a:tblPr firstRow="1" bandRow="1">
                <a:tableStyleId>{F5AB1C69-6EDB-4FF4-983F-18BD219EF322}</a:tableStyleId>
              </a:tblPr>
              <a:tblGrid>
                <a:gridCol w="2519254">
                  <a:extLst>
                    <a:ext uri="{9D8B030D-6E8A-4147-A177-3AD203B41FA5}">
                      <a16:colId xmlns:a16="http://schemas.microsoft.com/office/drawing/2014/main" val="20000"/>
                    </a:ext>
                  </a:extLst>
                </a:gridCol>
                <a:gridCol w="8382078">
                  <a:extLst>
                    <a:ext uri="{9D8B030D-6E8A-4147-A177-3AD203B41FA5}">
                      <a16:colId xmlns:a16="http://schemas.microsoft.com/office/drawing/2014/main" val="20001"/>
                    </a:ext>
                  </a:extLst>
                </a:gridCol>
              </a:tblGrid>
              <a:tr h="428684">
                <a:tc>
                  <a:txBody>
                    <a:bodyPr/>
                    <a:lstStyle/>
                    <a:p>
                      <a:r>
                        <a:rPr lang="en-GB" sz="1400" u="none" strike="noStrike" kern="1200" baseline="0"/>
                        <a:t>Primary Assessment</a:t>
                      </a:r>
                    </a:p>
                  </a:txBody>
                  <a:tcPr marL="77626" marR="77626" marT="38813" marB="38813" anchor="ctr"/>
                </a:tc>
                <a:tc>
                  <a:txBody>
                    <a:bodyPr/>
                    <a:lstStyle/>
                    <a:p>
                      <a:r>
                        <a:rPr lang="en-GB" sz="1400" u="none" strike="noStrike" kern="1200" baseline="0"/>
                        <a:t>Finding</a:t>
                      </a:r>
                      <a:endParaRPr lang="en-GB" sz="1400"/>
                    </a:p>
                  </a:txBody>
                  <a:tcPr marL="77626" marR="77626" marT="38813" marB="38813" anchor="ctr"/>
                </a:tc>
                <a:extLst>
                  <a:ext uri="{0D108BD9-81ED-4DB2-BD59-A6C34878D82A}">
                    <a16:rowId xmlns:a16="http://schemas.microsoft.com/office/drawing/2014/main" val="10000"/>
                  </a:ext>
                </a:extLst>
              </a:tr>
              <a:tr h="463822">
                <a:tc>
                  <a:txBody>
                    <a:bodyPr/>
                    <a:lstStyle/>
                    <a:p>
                      <a:pPr algn="ctr"/>
                      <a:r>
                        <a:rPr lang="en-US" sz="1600" b="1"/>
                        <a:t>A</a:t>
                      </a:r>
                      <a:endParaRPr lang="en-GB" sz="1600" b="1"/>
                    </a:p>
                  </a:txBody>
                  <a:tcPr marL="77626" marR="77626" marT="38813" marB="38813" anchor="ctr"/>
                </a:tc>
                <a:tc>
                  <a:txBody>
                    <a:bodyPr/>
                    <a:lstStyle/>
                    <a:p>
                      <a:pPr algn="l" rtl="0"/>
                      <a:r>
                        <a:rPr lang="en-GB" sz="1800"/>
                        <a:t>Typically patent unless level of consciousness is significantly impaired</a:t>
                      </a:r>
                    </a:p>
                  </a:txBody>
                  <a:tcPr marL="77626" marR="77626" marT="38813" marB="38813"/>
                </a:tc>
                <a:extLst>
                  <a:ext uri="{0D108BD9-81ED-4DB2-BD59-A6C34878D82A}">
                    <a16:rowId xmlns:a16="http://schemas.microsoft.com/office/drawing/2014/main" val="10001"/>
                  </a:ext>
                </a:extLst>
              </a:tr>
              <a:tr h="913975">
                <a:tc>
                  <a:txBody>
                    <a:bodyPr/>
                    <a:lstStyle/>
                    <a:p>
                      <a:pPr algn="ctr"/>
                      <a:r>
                        <a:rPr lang="en-US" sz="1600" b="1"/>
                        <a:t>B</a:t>
                      </a:r>
                      <a:endParaRPr lang="en-GB" sz="1600" b="1"/>
                    </a:p>
                  </a:txBody>
                  <a:tcPr marL="77626" marR="77626" marT="38813" marB="38813" anchor="ctr"/>
                </a:tc>
                <a:tc>
                  <a:txBody>
                    <a:bodyPr/>
                    <a:lstStyle/>
                    <a:p>
                      <a:pPr algn="l" rtl="0"/>
                      <a:r>
                        <a:rPr lang="en-GB" sz="1800" dirty="0"/>
                        <a:t>• </a:t>
                      </a:r>
                      <a:r>
                        <a:rPr lang="en-GB" sz="1800" dirty="0" err="1"/>
                        <a:t>Tachypnea</a:t>
                      </a:r>
                      <a:r>
                        <a:rPr lang="en-GB" sz="1800" dirty="0"/>
                        <a:t> </a:t>
                      </a:r>
                    </a:p>
                    <a:p>
                      <a:pPr algn="l" rtl="0"/>
                      <a:r>
                        <a:rPr lang="en-GB" sz="1800" b="1" dirty="0"/>
                        <a:t>• Increased respiratory effort (retractions, nasal flaring, grunting) resulting from pulmonary </a:t>
                      </a:r>
                      <a:r>
                        <a:rPr lang="en-GB" sz="1800" b="1" dirty="0" err="1"/>
                        <a:t>edema</a:t>
                      </a:r>
                      <a:endParaRPr lang="en-GB" sz="1800" b="1" dirty="0"/>
                    </a:p>
                  </a:txBody>
                  <a:tcPr marL="77626" marR="77626" marT="38813" marB="38813"/>
                </a:tc>
                <a:extLst>
                  <a:ext uri="{0D108BD9-81ED-4DB2-BD59-A6C34878D82A}">
                    <a16:rowId xmlns:a16="http://schemas.microsoft.com/office/drawing/2014/main" val="10002"/>
                  </a:ext>
                </a:extLst>
              </a:tr>
              <a:tr h="3117421">
                <a:tc>
                  <a:txBody>
                    <a:bodyPr/>
                    <a:lstStyle/>
                    <a:p>
                      <a:pPr algn="ctr"/>
                      <a:r>
                        <a:rPr lang="en-US" sz="1600" b="1" dirty="0"/>
                        <a:t>C</a:t>
                      </a:r>
                      <a:endParaRPr lang="en-GB" sz="1600" b="1" dirty="0"/>
                    </a:p>
                  </a:txBody>
                  <a:tcPr marL="77626" marR="77626" marT="38813" marB="38813" anchor="ctr"/>
                </a:tc>
                <a:tc>
                  <a:txBody>
                    <a:bodyPr/>
                    <a:lstStyle/>
                    <a:p>
                      <a:pPr algn="l" rtl="0"/>
                      <a:r>
                        <a:rPr lang="en-GB" sz="1800" dirty="0"/>
                        <a:t>• Tachycardia</a:t>
                      </a:r>
                    </a:p>
                    <a:p>
                      <a:pPr algn="l" rtl="0"/>
                      <a:r>
                        <a:rPr lang="en-GB" sz="1800" dirty="0"/>
                        <a:t>• Normal or low blood pressure with a narrow pulse pressure</a:t>
                      </a:r>
                    </a:p>
                    <a:p>
                      <a:pPr algn="l" rtl="0"/>
                      <a:r>
                        <a:rPr lang="en-GB" sz="1800" dirty="0"/>
                        <a:t>• Weak or absent peripheral pulses</a:t>
                      </a:r>
                    </a:p>
                    <a:p>
                      <a:pPr algn="l" rtl="0"/>
                      <a:r>
                        <a:rPr lang="en-GB" sz="1800" dirty="0"/>
                        <a:t>• Normal and then weak central pulses</a:t>
                      </a:r>
                    </a:p>
                    <a:p>
                      <a:pPr algn="l" rtl="0"/>
                      <a:r>
                        <a:rPr lang="en-GB" sz="1800" dirty="0"/>
                        <a:t>• Delayed capillary refill with cool extremities</a:t>
                      </a:r>
                    </a:p>
                    <a:p>
                      <a:pPr algn="l" rtl="0"/>
                      <a:r>
                        <a:rPr lang="en-GB" sz="1800" b="1" dirty="0"/>
                        <a:t>• Signs of congestive heart failure (</a:t>
                      </a:r>
                      <a:r>
                        <a:rPr lang="en-GB" sz="1800" b="1" dirty="0" err="1"/>
                        <a:t>eg</a:t>
                      </a:r>
                      <a:r>
                        <a:rPr lang="en-GB" sz="1800" b="1" dirty="0"/>
                        <a:t>, pulmonary </a:t>
                      </a:r>
                      <a:r>
                        <a:rPr lang="en-GB" sz="1800" b="1" dirty="0" err="1"/>
                        <a:t>edema</a:t>
                      </a:r>
                      <a:r>
                        <a:rPr lang="en-GB" sz="1800" b="1" dirty="0"/>
                        <a:t>, hepatomegaly, jugular venous distention)</a:t>
                      </a:r>
                    </a:p>
                    <a:p>
                      <a:pPr algn="l" rtl="0"/>
                      <a:r>
                        <a:rPr lang="en-GB" sz="1800" b="1" dirty="0"/>
                        <a:t>• Cyanosis (caused by cyanotic congenital heart disease or pulmonary </a:t>
                      </a:r>
                      <a:r>
                        <a:rPr lang="en-GB" sz="1800" b="1" dirty="0" err="1"/>
                        <a:t>edema</a:t>
                      </a:r>
                      <a:r>
                        <a:rPr lang="en-GB" sz="1800" b="1" dirty="0"/>
                        <a:t>)</a:t>
                      </a:r>
                    </a:p>
                    <a:p>
                      <a:pPr algn="l" rtl="0"/>
                      <a:r>
                        <a:rPr lang="en-GB" sz="1800" dirty="0"/>
                        <a:t>• Cold, pale, mottled, diaphoretic skin</a:t>
                      </a:r>
                    </a:p>
                    <a:p>
                      <a:pPr algn="l" rtl="0"/>
                      <a:r>
                        <a:rPr lang="en-GB" sz="1800" dirty="0"/>
                        <a:t>• Changes in level of consciousness</a:t>
                      </a:r>
                    </a:p>
                    <a:p>
                      <a:pPr algn="l" rtl="0"/>
                      <a:r>
                        <a:rPr lang="en-GB" sz="1800" dirty="0"/>
                        <a:t>• Oliguria</a:t>
                      </a:r>
                    </a:p>
                  </a:txBody>
                  <a:tcPr marL="77626" marR="77626" marT="38813" marB="38813"/>
                </a:tc>
                <a:extLst>
                  <a:ext uri="{0D108BD9-81ED-4DB2-BD59-A6C34878D82A}">
                    <a16:rowId xmlns:a16="http://schemas.microsoft.com/office/drawing/2014/main" val="10003"/>
                  </a:ext>
                </a:extLst>
              </a:tr>
              <a:tr h="463822">
                <a:tc>
                  <a:txBody>
                    <a:bodyPr/>
                    <a:lstStyle/>
                    <a:p>
                      <a:pPr algn="ctr"/>
                      <a:r>
                        <a:rPr lang="en-US" sz="1600" b="1"/>
                        <a:t>D</a:t>
                      </a:r>
                      <a:endParaRPr lang="en-GB" sz="1600" b="1"/>
                    </a:p>
                  </a:txBody>
                  <a:tcPr marL="77626" marR="77626" marT="38813" marB="38813" anchor="ctr"/>
                </a:tc>
                <a:tc>
                  <a:txBody>
                    <a:bodyPr/>
                    <a:lstStyle/>
                    <a:p>
                      <a:pPr algn="l" rtl="0"/>
                      <a:r>
                        <a:rPr lang="en-GB" sz="1800" u="none" strike="noStrike" kern="1200" baseline="0"/>
                        <a:t>Changes in level of consciousness</a:t>
                      </a:r>
                      <a:endParaRPr lang="en-GB" sz="1800"/>
                    </a:p>
                  </a:txBody>
                  <a:tcPr marL="77626" marR="77626" marT="38813" marB="38813"/>
                </a:tc>
                <a:extLst>
                  <a:ext uri="{0D108BD9-81ED-4DB2-BD59-A6C34878D82A}">
                    <a16:rowId xmlns:a16="http://schemas.microsoft.com/office/drawing/2014/main" val="10004"/>
                  </a:ext>
                </a:extLst>
              </a:tr>
              <a:tr h="463822">
                <a:tc>
                  <a:txBody>
                    <a:bodyPr/>
                    <a:lstStyle/>
                    <a:p>
                      <a:pPr algn="ctr"/>
                      <a:r>
                        <a:rPr lang="en-US" sz="1600" b="1" dirty="0"/>
                        <a:t>E</a:t>
                      </a:r>
                      <a:endParaRPr lang="en-GB" sz="1600" b="1" dirty="0"/>
                    </a:p>
                  </a:txBody>
                  <a:tcPr marL="77626" marR="77626" marT="38813" marB="38813" anchor="ctr"/>
                </a:tc>
                <a:tc>
                  <a:txBody>
                    <a:bodyPr/>
                    <a:lstStyle/>
                    <a:p>
                      <a:pPr algn="l" rtl="0"/>
                      <a:r>
                        <a:rPr lang="en-GB" sz="1800" b="0" i="0" u="none" strike="noStrike" kern="1200" baseline="0" dirty="0">
                          <a:solidFill>
                            <a:schemeClr val="dk1"/>
                          </a:solidFill>
                          <a:latin typeface="+mn-lt"/>
                          <a:ea typeface="+mn-ea"/>
                          <a:cs typeface="+mn-cs"/>
                        </a:rPr>
                        <a:t>Extremities often cooler than trunk</a:t>
                      </a:r>
                      <a:endParaRPr lang="en-GB" sz="1200" dirty="0"/>
                    </a:p>
                  </a:txBody>
                  <a:tcPr marL="77626" marR="77626" marT="38813" marB="38813"/>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944851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635DA-2276-4962-AEC0-FB9574CD097E}"/>
              </a:ext>
            </a:extLst>
          </p:cNvPr>
          <p:cNvSpPr>
            <a:spLocks noGrp="1"/>
          </p:cNvSpPr>
          <p:nvPr>
            <p:ph type="title"/>
          </p:nvPr>
        </p:nvSpPr>
        <p:spPr/>
        <p:txBody>
          <a:bodyPr/>
          <a:lstStyle/>
          <a:p>
            <a:endParaRPr lang="fa-IR"/>
          </a:p>
        </p:txBody>
      </p:sp>
      <p:sp>
        <p:nvSpPr>
          <p:cNvPr id="3" name="Content Placeholder 2">
            <a:extLst>
              <a:ext uri="{FF2B5EF4-FFF2-40B4-BE49-F238E27FC236}">
                <a16:creationId xmlns:a16="http://schemas.microsoft.com/office/drawing/2014/main" id="{58D80E5E-285C-4AC4-AB84-4592F9601DCD}"/>
              </a:ext>
            </a:extLst>
          </p:cNvPr>
          <p:cNvSpPr>
            <a:spLocks noGrp="1"/>
          </p:cNvSpPr>
          <p:nvPr>
            <p:ph idx="1"/>
          </p:nvPr>
        </p:nvSpPr>
        <p:spPr>
          <a:xfrm>
            <a:off x="6533322" y="1825625"/>
            <a:ext cx="4820478" cy="4351338"/>
          </a:xfrm>
        </p:spPr>
        <p:txBody>
          <a:bodyPr>
            <a:normAutofit/>
          </a:bodyPr>
          <a:lstStyle/>
          <a:p>
            <a:pPr marL="0" indent="0" algn="ctr" rtl="0">
              <a:buNone/>
            </a:pPr>
            <a:r>
              <a:rPr lang="en-GB" sz="5400" b="1" dirty="0">
                <a:solidFill>
                  <a:schemeClr val="accent3">
                    <a:lumMod val="75000"/>
                  </a:schemeClr>
                </a:solidFill>
              </a:rPr>
              <a:t>Obstructive Shock</a:t>
            </a:r>
            <a:endParaRPr lang="fa-IR" sz="5400" dirty="0">
              <a:solidFill>
                <a:schemeClr val="accent3">
                  <a:lumMod val="75000"/>
                </a:schemeClr>
              </a:solidFill>
            </a:endParaRPr>
          </a:p>
        </p:txBody>
      </p:sp>
      <p:pic>
        <p:nvPicPr>
          <p:cNvPr id="4" name="Picture 3" descr="Background pattern&#10;&#10;Description automatically generated">
            <a:extLst>
              <a:ext uri="{FF2B5EF4-FFF2-40B4-BE49-F238E27FC236}">
                <a16:creationId xmlns:a16="http://schemas.microsoft.com/office/drawing/2014/main" id="{C4975073-22CA-48CE-9FB0-0CCE0FF4F35B}"/>
              </a:ext>
            </a:extLst>
          </p:cNvPr>
          <p:cNvPicPr>
            <a:picLocks noChangeAspect="1"/>
          </p:cNvPicPr>
          <p:nvPr/>
        </p:nvPicPr>
        <p:blipFill rotWithShape="1">
          <a:blip r:embed="rId2"/>
          <a:srcRect l="26604" r="34062"/>
          <a:stretch/>
        </p:blipFill>
        <p:spPr>
          <a:xfrm>
            <a:off x="450594" y="0"/>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40653858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Obstructive Shock</a:t>
            </a:r>
          </a:p>
        </p:txBody>
      </p:sp>
      <p:sp>
        <p:nvSpPr>
          <p:cNvPr id="3" name="Content Placeholder 2"/>
          <p:cNvSpPr>
            <a:spLocks noGrp="1"/>
          </p:cNvSpPr>
          <p:nvPr>
            <p:ph idx="1"/>
          </p:nvPr>
        </p:nvSpPr>
        <p:spPr>
          <a:xfrm>
            <a:off x="622853" y="2015732"/>
            <a:ext cx="10432002" cy="3450613"/>
          </a:xfrm>
        </p:spPr>
        <p:txBody>
          <a:bodyPr>
            <a:normAutofit fontScale="92500" lnSpcReduction="20000"/>
          </a:bodyPr>
          <a:lstStyle/>
          <a:p>
            <a:pPr algn="l" rtl="0"/>
            <a:r>
              <a:rPr lang="en-GB" sz="2800" b="1" dirty="0"/>
              <a:t>In obstructive shock, cardiac output is impaired by a physical obstruction of blood flow. </a:t>
            </a:r>
          </a:p>
          <a:p>
            <a:pPr algn="l" rtl="0"/>
            <a:r>
              <a:rPr lang="en-GB" sz="2800" b="1" dirty="0"/>
              <a:t>Causes or obstructive shock include</a:t>
            </a:r>
          </a:p>
          <a:p>
            <a:pPr lvl="1" algn="l" rtl="0"/>
            <a:r>
              <a:rPr lang="en-GB" sz="2800" b="1" dirty="0"/>
              <a:t>Cardiac tamponade</a:t>
            </a:r>
          </a:p>
          <a:p>
            <a:pPr lvl="1" algn="l" rtl="0"/>
            <a:r>
              <a:rPr lang="en-GB" sz="2800" b="1" dirty="0"/>
              <a:t>Tension pneumothorax</a:t>
            </a:r>
          </a:p>
          <a:p>
            <a:pPr lvl="1" algn="l" rtl="0"/>
            <a:r>
              <a:rPr lang="en-GB" sz="2800" b="1" dirty="0"/>
              <a:t>Ductal-dependent congenital heart lesions</a:t>
            </a:r>
          </a:p>
          <a:p>
            <a:pPr lvl="1" algn="l" rtl="0"/>
            <a:r>
              <a:rPr lang="en-GB" sz="2800" b="1" dirty="0"/>
              <a:t>Massive pulmonary embolism</a:t>
            </a:r>
          </a:p>
          <a:p>
            <a:endParaRPr lang="en-GB" dirty="0"/>
          </a:p>
        </p:txBody>
      </p:sp>
    </p:spTree>
    <p:extLst>
      <p:ext uri="{BB962C8B-B14F-4D97-AF65-F5344CB8AC3E}">
        <p14:creationId xmlns:p14="http://schemas.microsoft.com/office/powerpoint/2010/main" val="36480383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3197155"/>
              </p:ext>
            </p:extLst>
          </p:nvPr>
        </p:nvGraphicFramePr>
        <p:xfrm>
          <a:off x="1265238" y="2382790"/>
          <a:ext cx="9661524" cy="2811323"/>
        </p:xfrm>
        <a:graphic>
          <a:graphicData uri="http://schemas.openxmlformats.org/drawingml/2006/table">
            <a:tbl>
              <a:tblPr firstRow="1" bandRow="1">
                <a:tableStyleId>{5C22544A-7EE6-4342-B048-85BDC9FD1C3A}</a:tableStyleId>
              </a:tblPr>
              <a:tblGrid>
                <a:gridCol w="3220508">
                  <a:extLst>
                    <a:ext uri="{9D8B030D-6E8A-4147-A177-3AD203B41FA5}">
                      <a16:colId xmlns:a16="http://schemas.microsoft.com/office/drawing/2014/main" val="20000"/>
                    </a:ext>
                  </a:extLst>
                </a:gridCol>
                <a:gridCol w="3220508">
                  <a:extLst>
                    <a:ext uri="{9D8B030D-6E8A-4147-A177-3AD203B41FA5}">
                      <a16:colId xmlns:a16="http://schemas.microsoft.com/office/drawing/2014/main" val="20001"/>
                    </a:ext>
                  </a:extLst>
                </a:gridCol>
                <a:gridCol w="3220508">
                  <a:extLst>
                    <a:ext uri="{9D8B030D-6E8A-4147-A177-3AD203B41FA5}">
                      <a16:colId xmlns:a16="http://schemas.microsoft.com/office/drawing/2014/main" val="20002"/>
                    </a:ext>
                  </a:extLst>
                </a:gridCol>
              </a:tblGrid>
              <a:tr h="617306">
                <a:tc gridSpan="3">
                  <a:txBody>
                    <a:bodyPr/>
                    <a:lstStyle/>
                    <a:p>
                      <a:pPr algn="ctr"/>
                      <a:r>
                        <a:rPr lang="en-GB" sz="3200" b="1" i="1" u="none" strike="noStrike" kern="1200" baseline="0" dirty="0">
                          <a:solidFill>
                            <a:schemeClr val="bg1"/>
                          </a:solidFill>
                          <a:latin typeface="+mn-lt"/>
                          <a:ea typeface="+mn-ea"/>
                          <a:cs typeface="+mn-cs"/>
                        </a:rPr>
                        <a:t>Obstructive Shock</a:t>
                      </a:r>
                      <a:endParaRPr lang="en-GB" sz="3200" b="1" dirty="0">
                        <a:solidFill>
                          <a:schemeClr val="bg1"/>
                        </a:solidFill>
                      </a:endParaRPr>
                    </a:p>
                  </a:txBody>
                  <a:tcPr anchor="ctr">
                    <a:solidFill>
                      <a:srgbClr val="006600"/>
                    </a:solidFill>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10000"/>
                  </a:ext>
                </a:extLst>
              </a:tr>
              <a:tr h="730061">
                <a:tc>
                  <a:txBody>
                    <a:bodyPr/>
                    <a:lstStyle/>
                    <a:p>
                      <a:pPr algn="ctr"/>
                      <a:r>
                        <a:rPr lang="en-US" sz="2400" b="1" dirty="0">
                          <a:solidFill>
                            <a:schemeClr val="bg1"/>
                          </a:solidFill>
                        </a:rPr>
                        <a:t>Preload </a:t>
                      </a:r>
                      <a:endParaRPr lang="en-GB" sz="2400" b="1" dirty="0">
                        <a:solidFill>
                          <a:schemeClr val="bg1"/>
                        </a:solidFill>
                      </a:endParaRPr>
                    </a:p>
                  </a:txBody>
                  <a:tcPr anchor="ctr">
                    <a:solidFill>
                      <a:srgbClr val="002060"/>
                    </a:solidFill>
                  </a:tcPr>
                </a:tc>
                <a:tc>
                  <a:txBody>
                    <a:bodyPr/>
                    <a:lstStyle/>
                    <a:p>
                      <a:pPr algn="ctr"/>
                      <a:r>
                        <a:rPr lang="en-US" sz="2400" b="1" dirty="0">
                          <a:solidFill>
                            <a:schemeClr val="bg1"/>
                          </a:solidFill>
                        </a:rPr>
                        <a:t>Contractility</a:t>
                      </a:r>
                      <a:endParaRPr lang="en-GB" sz="2400" b="1" dirty="0">
                        <a:solidFill>
                          <a:schemeClr val="bg1"/>
                        </a:solidFill>
                      </a:endParaRPr>
                    </a:p>
                  </a:txBody>
                  <a:tcPr anchor="ctr">
                    <a:solidFill>
                      <a:srgbClr val="002060"/>
                    </a:solidFill>
                  </a:tcPr>
                </a:tc>
                <a:tc>
                  <a:txBody>
                    <a:bodyPr/>
                    <a:lstStyle/>
                    <a:p>
                      <a:pPr algn="ctr"/>
                      <a:r>
                        <a:rPr lang="en-US" sz="2400" b="1" dirty="0">
                          <a:solidFill>
                            <a:schemeClr val="bg1"/>
                          </a:solidFill>
                        </a:rPr>
                        <a:t>Afterload</a:t>
                      </a:r>
                      <a:endParaRPr lang="en-GB" sz="2400" b="1" dirty="0">
                        <a:solidFill>
                          <a:schemeClr val="bg1"/>
                        </a:solidFill>
                      </a:endParaRPr>
                    </a:p>
                  </a:txBody>
                  <a:tcPr anchor="ctr">
                    <a:solidFill>
                      <a:srgbClr val="002060"/>
                    </a:solidFill>
                  </a:tcPr>
                </a:tc>
                <a:extLst>
                  <a:ext uri="{0D108BD9-81ED-4DB2-BD59-A6C34878D82A}">
                    <a16:rowId xmlns:a16="http://schemas.microsoft.com/office/drawing/2014/main" val="10001"/>
                  </a:ext>
                </a:extLst>
              </a:tr>
              <a:tr h="1463956">
                <a:tc>
                  <a:txBody>
                    <a:bodyPr/>
                    <a:lstStyle/>
                    <a:p>
                      <a:pPr algn="ctr"/>
                      <a:r>
                        <a:rPr lang="en-US" sz="2400" b="1" dirty="0"/>
                        <a:t>Variable </a:t>
                      </a:r>
                      <a:endParaRPr lang="en-GB" sz="2400" b="1" dirty="0"/>
                    </a:p>
                  </a:txBody>
                  <a:tcPr anchor="ctr"/>
                </a:tc>
                <a:tc>
                  <a:txBody>
                    <a:bodyPr/>
                    <a:lstStyle/>
                    <a:p>
                      <a:pPr algn="ctr"/>
                      <a:r>
                        <a:rPr lang="en-GB" sz="2400" b="1" dirty="0"/>
                        <a:t>Normal</a:t>
                      </a:r>
                    </a:p>
                  </a:txBody>
                  <a:tcPr anchor="ctr"/>
                </a:tc>
                <a:tc>
                  <a:txBody>
                    <a:bodyPr/>
                    <a:lstStyle/>
                    <a:p>
                      <a:pPr algn="ctr"/>
                      <a:r>
                        <a:rPr lang="en-GB" sz="2400" b="1" i="0" u="none" strike="noStrike" kern="1200" baseline="0" dirty="0">
                          <a:solidFill>
                            <a:schemeClr val="dk1"/>
                          </a:solidFill>
                          <a:latin typeface="+mn-lt"/>
                          <a:ea typeface="+mn-ea"/>
                          <a:cs typeface="+mn-cs"/>
                        </a:rPr>
                        <a:t>Increased</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33925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BDAC7855-3535-4A6A-B97E-D14F155B1F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9130" y="0"/>
            <a:ext cx="9313739" cy="6858000"/>
          </a:xfrm>
          <a:prstGeom prst="rect">
            <a:avLst/>
          </a:prstGeom>
        </p:spPr>
      </p:pic>
    </p:spTree>
    <p:extLst>
      <p:ext uri="{BB962C8B-B14F-4D97-AF65-F5344CB8AC3E}">
        <p14:creationId xmlns:p14="http://schemas.microsoft.com/office/powerpoint/2010/main" val="2135505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influencing O</a:t>
            </a:r>
            <a:r>
              <a:rPr lang="en-GB" baseline="-25000" dirty="0"/>
              <a:t>2</a:t>
            </a:r>
            <a:r>
              <a:rPr lang="en-GB" dirty="0"/>
              <a:t> delivery</a:t>
            </a:r>
          </a:p>
        </p:txBody>
      </p:sp>
      <p:sp>
        <p:nvSpPr>
          <p:cNvPr id="4" name="Rectangle 3"/>
          <p:cNvSpPr/>
          <p:nvPr/>
        </p:nvSpPr>
        <p:spPr>
          <a:xfrm>
            <a:off x="5320937" y="2631799"/>
            <a:ext cx="2496147" cy="1349248"/>
          </a:xfrm>
          <a:prstGeom prst="rect">
            <a:avLst/>
          </a:prstGeom>
          <a:solidFill>
            <a:srgbClr val="C00000"/>
          </a:solidFill>
          <a:ln w="19050">
            <a:solidFill>
              <a:srgbClr val="800000"/>
            </a:solidFill>
          </a:ln>
          <a:scene3d>
            <a:camera prst="obliqueTopRight"/>
            <a:lightRig rig="threePt" dir="t"/>
          </a:scene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000" b="1" dirty="0"/>
              <a:t>Stroke Volume</a:t>
            </a:r>
          </a:p>
          <a:p>
            <a:pPr algn="ctr"/>
            <a:r>
              <a:rPr lang="en-US" sz="2000" b="1" dirty="0"/>
              <a:t>×</a:t>
            </a:r>
          </a:p>
          <a:p>
            <a:pPr algn="ctr"/>
            <a:r>
              <a:rPr lang="en-US" sz="2000" b="1" dirty="0"/>
              <a:t>Heart Rate</a:t>
            </a:r>
            <a:endParaRPr lang="en-GB" sz="2000" b="1" dirty="0"/>
          </a:p>
        </p:txBody>
      </p:sp>
      <p:sp>
        <p:nvSpPr>
          <p:cNvPr id="9" name="TextBox 8"/>
          <p:cNvSpPr txBox="1"/>
          <p:nvPr/>
        </p:nvSpPr>
        <p:spPr>
          <a:xfrm>
            <a:off x="8668431" y="3510812"/>
            <a:ext cx="1851790" cy="923330"/>
          </a:xfrm>
          <a:prstGeom prst="rect">
            <a:avLst/>
          </a:prstGeom>
          <a:noFill/>
        </p:spPr>
        <p:txBody>
          <a:bodyPr wrap="none" rtlCol="0">
            <a:spAutoFit/>
          </a:bodyPr>
          <a:lstStyle/>
          <a:p>
            <a:pPr algn="ctr"/>
            <a:r>
              <a:rPr lang="en-US" b="1" dirty="0"/>
              <a:t>Cardiac Output</a:t>
            </a:r>
          </a:p>
          <a:p>
            <a:pPr algn="ctr"/>
            <a:r>
              <a:rPr lang="en-US" b="1" dirty="0"/>
              <a:t>×</a:t>
            </a:r>
          </a:p>
          <a:p>
            <a:pPr algn="ctr"/>
            <a:r>
              <a:rPr lang="en-US" b="1" dirty="0"/>
              <a:t>O</a:t>
            </a:r>
            <a:r>
              <a:rPr lang="en-US" b="1" baseline="-25000" dirty="0"/>
              <a:t>2</a:t>
            </a:r>
            <a:r>
              <a:rPr lang="en-US" b="1" dirty="0"/>
              <a:t> Content</a:t>
            </a:r>
            <a:endParaRPr lang="en-GB" b="1" dirty="0"/>
          </a:p>
        </p:txBody>
      </p:sp>
      <p:sp>
        <p:nvSpPr>
          <p:cNvPr id="10" name="TextBox 9"/>
          <p:cNvSpPr txBox="1"/>
          <p:nvPr/>
        </p:nvSpPr>
        <p:spPr>
          <a:xfrm>
            <a:off x="8418944" y="4935030"/>
            <a:ext cx="2364750" cy="584775"/>
          </a:xfrm>
          <a:prstGeom prst="rect">
            <a:avLst/>
          </a:prstGeom>
          <a:noFill/>
        </p:spPr>
        <p:txBody>
          <a:bodyPr wrap="none" rtlCol="0">
            <a:spAutoFit/>
          </a:bodyPr>
          <a:lstStyle/>
          <a:p>
            <a:r>
              <a:rPr lang="en-US" sz="3200" b="1" dirty="0">
                <a:solidFill>
                  <a:srgbClr val="006600"/>
                </a:solidFill>
              </a:rPr>
              <a:t>O</a:t>
            </a:r>
            <a:r>
              <a:rPr lang="en-US" sz="3200" b="1" baseline="-25000" dirty="0">
                <a:solidFill>
                  <a:srgbClr val="006600"/>
                </a:solidFill>
              </a:rPr>
              <a:t>2</a:t>
            </a:r>
            <a:r>
              <a:rPr lang="en-US" sz="3200" b="1" dirty="0">
                <a:solidFill>
                  <a:srgbClr val="006600"/>
                </a:solidFill>
              </a:rPr>
              <a:t> Delivery</a:t>
            </a:r>
            <a:endParaRPr lang="en-GB" sz="3200" b="1" dirty="0">
              <a:solidFill>
                <a:srgbClr val="006600"/>
              </a:solidFill>
            </a:endParaRPr>
          </a:p>
        </p:txBody>
      </p:sp>
      <p:cxnSp>
        <p:nvCxnSpPr>
          <p:cNvPr id="14" name="Straight Arrow Connector 13"/>
          <p:cNvCxnSpPr/>
          <p:nvPr/>
        </p:nvCxnSpPr>
        <p:spPr>
          <a:xfrm>
            <a:off x="7868694" y="3689292"/>
            <a:ext cx="8001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9580423" y="4434142"/>
            <a:ext cx="14487" cy="5008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2399425" y="2326538"/>
            <a:ext cx="2896475" cy="1416806"/>
            <a:chOff x="2399425" y="3124206"/>
            <a:chExt cx="2896475" cy="1416806"/>
          </a:xfrm>
        </p:grpSpPr>
        <p:sp>
          <p:nvSpPr>
            <p:cNvPr id="6" name="TextBox 5"/>
            <p:cNvSpPr txBox="1"/>
            <p:nvPr/>
          </p:nvSpPr>
          <p:spPr>
            <a:xfrm>
              <a:off x="2885994" y="3124206"/>
              <a:ext cx="1031051" cy="369332"/>
            </a:xfrm>
            <a:prstGeom prst="rect">
              <a:avLst/>
            </a:prstGeom>
            <a:noFill/>
          </p:spPr>
          <p:txBody>
            <a:bodyPr wrap="none" rtlCol="0">
              <a:spAutoFit/>
            </a:bodyPr>
            <a:lstStyle/>
            <a:p>
              <a:r>
                <a:rPr lang="en-US" b="1" dirty="0"/>
                <a:t>Preload</a:t>
              </a:r>
              <a:endParaRPr lang="en-GB" b="1" dirty="0"/>
            </a:p>
          </p:txBody>
        </p:sp>
        <p:sp>
          <p:nvSpPr>
            <p:cNvPr id="7" name="TextBox 6"/>
            <p:cNvSpPr txBox="1"/>
            <p:nvPr/>
          </p:nvSpPr>
          <p:spPr>
            <a:xfrm>
              <a:off x="2399425" y="3600708"/>
              <a:ext cx="1531188" cy="369332"/>
            </a:xfrm>
            <a:prstGeom prst="rect">
              <a:avLst/>
            </a:prstGeom>
            <a:noFill/>
          </p:spPr>
          <p:txBody>
            <a:bodyPr wrap="none" rtlCol="0">
              <a:spAutoFit/>
            </a:bodyPr>
            <a:lstStyle/>
            <a:p>
              <a:r>
                <a:rPr lang="en-US" b="1" dirty="0"/>
                <a:t>Contractility</a:t>
              </a:r>
              <a:endParaRPr lang="en-GB" b="1" dirty="0"/>
            </a:p>
          </p:txBody>
        </p:sp>
        <p:sp>
          <p:nvSpPr>
            <p:cNvPr id="8" name="TextBox 7"/>
            <p:cNvSpPr txBox="1"/>
            <p:nvPr/>
          </p:nvSpPr>
          <p:spPr>
            <a:xfrm>
              <a:off x="2732353" y="4171680"/>
              <a:ext cx="1197764" cy="369332"/>
            </a:xfrm>
            <a:prstGeom prst="rect">
              <a:avLst/>
            </a:prstGeom>
            <a:noFill/>
          </p:spPr>
          <p:txBody>
            <a:bodyPr wrap="none" rtlCol="0">
              <a:spAutoFit/>
            </a:bodyPr>
            <a:lstStyle/>
            <a:p>
              <a:r>
                <a:rPr lang="en-US" b="1" dirty="0"/>
                <a:t>Afterload</a:t>
              </a:r>
              <a:endParaRPr lang="en-GB" b="1" dirty="0"/>
            </a:p>
          </p:txBody>
        </p:sp>
        <p:cxnSp>
          <p:nvCxnSpPr>
            <p:cNvPr id="12" name="Straight Arrow Connector 11"/>
            <p:cNvCxnSpPr/>
            <p:nvPr/>
          </p:nvCxnSpPr>
          <p:spPr>
            <a:xfrm>
              <a:off x="4000500" y="3785374"/>
              <a:ext cx="12954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000500" y="3308872"/>
              <a:ext cx="368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000500" y="4337818"/>
              <a:ext cx="368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4393837" y="3308872"/>
              <a:ext cx="8124" cy="102894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1684184" y="5150473"/>
            <a:ext cx="5878532" cy="369332"/>
          </a:xfrm>
          <a:prstGeom prst="rect">
            <a:avLst/>
          </a:prstGeom>
        </p:spPr>
        <p:txBody>
          <a:bodyPr wrap="none">
            <a:spAutoFit/>
          </a:bodyPr>
          <a:lstStyle/>
          <a:p>
            <a:r>
              <a:rPr lang="en-GB" b="1" dirty="0"/>
              <a:t>Appropriate distribution of blood flow to the tissues</a:t>
            </a:r>
          </a:p>
        </p:txBody>
      </p:sp>
      <p:cxnSp>
        <p:nvCxnSpPr>
          <p:cNvPr id="43" name="Straight Arrow Connector 42"/>
          <p:cNvCxnSpPr/>
          <p:nvPr/>
        </p:nvCxnSpPr>
        <p:spPr>
          <a:xfrm>
            <a:off x="7590780" y="5311907"/>
            <a:ext cx="80010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21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b="87712"/>
          <a:stretch/>
        </p:blipFill>
        <p:spPr>
          <a:xfrm>
            <a:off x="4894263" y="0"/>
            <a:ext cx="7297737" cy="842963"/>
          </a:xfrm>
        </p:spPr>
      </p:pic>
      <p:pic>
        <p:nvPicPr>
          <p:cNvPr id="5" name="Content Placeholder 3"/>
          <p:cNvPicPr>
            <a:picLocks noChangeAspect="1"/>
          </p:cNvPicPr>
          <p:nvPr/>
        </p:nvPicPr>
        <p:blipFill rotWithShape="1">
          <a:blip r:embed="rId2">
            <a:extLst>
              <a:ext uri="{28A0092B-C50C-407E-A947-70E740481C1C}">
                <a14:useLocalDpi xmlns:a14="http://schemas.microsoft.com/office/drawing/2010/main" val="0"/>
              </a:ext>
            </a:extLst>
          </a:blip>
          <a:srcRect b="69150"/>
          <a:stretch/>
        </p:blipFill>
        <p:spPr>
          <a:xfrm>
            <a:off x="2617228" y="0"/>
            <a:ext cx="7297737" cy="2115671"/>
          </a:xfrm>
          <a:prstGeom prst="rect">
            <a:avLst/>
          </a:prstGeom>
        </p:spPr>
      </p:pic>
      <p:pic>
        <p:nvPicPr>
          <p:cNvPr id="6" name="Content Placeholder 3"/>
          <p:cNvPicPr>
            <a:picLocks noChangeAspect="1"/>
          </p:cNvPicPr>
          <p:nvPr/>
        </p:nvPicPr>
        <p:blipFill rotWithShape="1">
          <a:blip r:embed="rId2">
            <a:extLst>
              <a:ext uri="{28A0092B-C50C-407E-A947-70E740481C1C}">
                <a14:useLocalDpi xmlns:a14="http://schemas.microsoft.com/office/drawing/2010/main" val="0"/>
              </a:ext>
            </a:extLst>
          </a:blip>
          <a:srcRect b="46405"/>
          <a:stretch/>
        </p:blipFill>
        <p:spPr>
          <a:xfrm>
            <a:off x="2617228" y="0"/>
            <a:ext cx="7297737" cy="3675529"/>
          </a:xfrm>
          <a:prstGeom prst="rect">
            <a:avLst/>
          </a:prstGeom>
        </p:spPr>
      </p:pic>
      <p:pic>
        <p:nvPicPr>
          <p:cNvPr id="7" name="Content Placeholder 3"/>
          <p:cNvPicPr>
            <a:picLocks noChangeAspect="1"/>
          </p:cNvPicPr>
          <p:nvPr/>
        </p:nvPicPr>
        <p:blipFill rotWithShape="1">
          <a:blip r:embed="rId2">
            <a:extLst>
              <a:ext uri="{28A0092B-C50C-407E-A947-70E740481C1C}">
                <a14:useLocalDpi xmlns:a14="http://schemas.microsoft.com/office/drawing/2010/main" val="0"/>
              </a:ext>
            </a:extLst>
          </a:blip>
          <a:srcRect b="25752"/>
          <a:stretch/>
        </p:blipFill>
        <p:spPr>
          <a:xfrm>
            <a:off x="2617228" y="0"/>
            <a:ext cx="7297737" cy="5091953"/>
          </a:xfrm>
          <a:prstGeom prst="rect">
            <a:avLst/>
          </a:prstGeom>
        </p:spPr>
      </p:pic>
      <p:pic>
        <p:nvPicPr>
          <p:cNvPr id="8"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1222" r="1111"/>
          <a:stretch/>
        </p:blipFill>
        <p:spPr>
          <a:xfrm>
            <a:off x="410817" y="0"/>
            <a:ext cx="11648661" cy="6858000"/>
          </a:xfrm>
          <a:prstGeom prst="rect">
            <a:avLst/>
          </a:prstGeom>
        </p:spPr>
      </p:pic>
    </p:spTree>
    <p:extLst>
      <p:ext uri="{BB962C8B-B14F-4D97-AF65-F5344CB8AC3E}">
        <p14:creationId xmlns:p14="http://schemas.microsoft.com/office/powerpoint/2010/main" val="373302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35E49-5707-4FF5-98B7-985A1C532711}"/>
              </a:ext>
            </a:extLst>
          </p:cNvPr>
          <p:cNvSpPr>
            <a:spLocks noGrp="1"/>
          </p:cNvSpPr>
          <p:nvPr>
            <p:ph type="title"/>
          </p:nvPr>
        </p:nvSpPr>
        <p:spPr/>
        <p:txBody>
          <a:bodyPr/>
          <a:lstStyle/>
          <a:p>
            <a:r>
              <a:rPr lang="en-US" b="1" dirty="0"/>
              <a:t>Septic Shock (2020)</a:t>
            </a:r>
          </a:p>
        </p:txBody>
      </p:sp>
      <p:sp>
        <p:nvSpPr>
          <p:cNvPr id="3" name="Content Placeholder 2">
            <a:extLst>
              <a:ext uri="{FF2B5EF4-FFF2-40B4-BE49-F238E27FC236}">
                <a16:creationId xmlns:a16="http://schemas.microsoft.com/office/drawing/2014/main" id="{C23DAAD9-C323-4EE8-90D4-4E7543AE13AF}"/>
              </a:ext>
            </a:extLst>
          </p:cNvPr>
          <p:cNvSpPr>
            <a:spLocks noGrp="1"/>
          </p:cNvSpPr>
          <p:nvPr>
            <p:ph idx="1"/>
          </p:nvPr>
        </p:nvSpPr>
        <p:spPr>
          <a:xfrm>
            <a:off x="861391" y="2015732"/>
            <a:ext cx="10193463" cy="3450613"/>
          </a:xfrm>
        </p:spPr>
        <p:txBody>
          <a:bodyPr>
            <a:normAutofit fontScale="92500"/>
          </a:bodyPr>
          <a:lstStyle/>
          <a:p>
            <a:pPr algn="l" rtl="0"/>
            <a:r>
              <a:rPr lang="en-US" sz="2400" b="1" dirty="0"/>
              <a:t>In patients with septic shock, it is reasonable to administer fluid in </a:t>
            </a:r>
            <a:r>
              <a:rPr lang="en-US" sz="2400" b="1" dirty="0">
                <a:solidFill>
                  <a:srgbClr val="C00000"/>
                </a:solidFill>
              </a:rPr>
              <a:t>10 mL/kg or 20 mL/kg </a:t>
            </a:r>
            <a:r>
              <a:rPr lang="en-US" sz="2400" b="1" dirty="0"/>
              <a:t>aliquots with frequent reassessment.</a:t>
            </a:r>
          </a:p>
          <a:p>
            <a:pPr algn="l" rtl="0"/>
            <a:r>
              <a:rPr lang="en-US" sz="2400" b="1" dirty="0"/>
              <a:t>In infants and children with fluid-refractory septic shock, it is reasonable to use </a:t>
            </a:r>
            <a:r>
              <a:rPr lang="en-US" sz="2400" b="1" dirty="0">
                <a:solidFill>
                  <a:srgbClr val="C00000"/>
                </a:solidFill>
              </a:rPr>
              <a:t>either epinephrine or norepinephrine </a:t>
            </a:r>
            <a:r>
              <a:rPr lang="en-US" sz="2400" b="1" dirty="0"/>
              <a:t>as an initial vasoactive</a:t>
            </a:r>
          </a:p>
          <a:p>
            <a:pPr algn="l" rtl="0"/>
            <a:r>
              <a:rPr lang="en-US" sz="2400" b="1" dirty="0"/>
              <a:t>In infants and children with fluid-refractory septic shock, if epinephrine or norepinephrine are unavailable, dopamine may be considered</a:t>
            </a:r>
          </a:p>
        </p:txBody>
      </p:sp>
    </p:spTree>
    <p:extLst>
      <p:ext uri="{BB962C8B-B14F-4D97-AF65-F5344CB8AC3E}">
        <p14:creationId xmlns:p14="http://schemas.microsoft.com/office/powerpoint/2010/main" val="2965693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24A97-2ED2-48F1-8DB8-33FDBA61E394}"/>
              </a:ext>
            </a:extLst>
          </p:cNvPr>
          <p:cNvSpPr>
            <a:spLocks noGrp="1"/>
          </p:cNvSpPr>
          <p:nvPr>
            <p:ph type="title"/>
          </p:nvPr>
        </p:nvSpPr>
        <p:spPr/>
        <p:txBody>
          <a:bodyPr/>
          <a:lstStyle/>
          <a:p>
            <a:r>
              <a:rPr lang="en-US" b="1" dirty="0"/>
              <a:t>Septic Shock (2020)</a:t>
            </a:r>
            <a:endParaRPr lang="en-US" dirty="0"/>
          </a:p>
        </p:txBody>
      </p:sp>
      <p:sp>
        <p:nvSpPr>
          <p:cNvPr id="3" name="Content Placeholder 2">
            <a:extLst>
              <a:ext uri="{FF2B5EF4-FFF2-40B4-BE49-F238E27FC236}">
                <a16:creationId xmlns:a16="http://schemas.microsoft.com/office/drawing/2014/main" id="{C9808C85-207D-478F-B87C-B5FC3AA550D5}"/>
              </a:ext>
            </a:extLst>
          </p:cNvPr>
          <p:cNvSpPr>
            <a:spLocks noGrp="1"/>
          </p:cNvSpPr>
          <p:nvPr>
            <p:ph idx="1"/>
          </p:nvPr>
        </p:nvSpPr>
        <p:spPr>
          <a:xfrm>
            <a:off x="503583" y="2015732"/>
            <a:ext cx="10551271" cy="3450613"/>
          </a:xfrm>
        </p:spPr>
        <p:txBody>
          <a:bodyPr>
            <a:normAutofit/>
          </a:bodyPr>
          <a:lstStyle/>
          <a:p>
            <a:pPr algn="l" rtl="0"/>
            <a:r>
              <a:rPr lang="en-US" sz="2400" b="1" dirty="0"/>
              <a:t>For infants and children with </a:t>
            </a:r>
            <a:r>
              <a:rPr lang="en-US" sz="2400" b="1" dirty="0">
                <a:solidFill>
                  <a:srgbClr val="C00000"/>
                </a:solidFill>
              </a:rPr>
              <a:t>septic shock unresponsive to fluids and requiring vasoactive support</a:t>
            </a:r>
            <a:r>
              <a:rPr lang="en-US" sz="2400" b="1" dirty="0"/>
              <a:t>, it may be reasonable to </a:t>
            </a:r>
            <a:r>
              <a:rPr lang="en-US" sz="2400" b="1" dirty="0">
                <a:solidFill>
                  <a:srgbClr val="C00000"/>
                </a:solidFill>
              </a:rPr>
              <a:t>consider stress-dose corticosteroids.</a:t>
            </a:r>
          </a:p>
        </p:txBody>
      </p:sp>
    </p:spTree>
    <p:extLst>
      <p:ext uri="{BB962C8B-B14F-4D97-AF65-F5344CB8AC3E}">
        <p14:creationId xmlns:p14="http://schemas.microsoft.com/office/powerpoint/2010/main" val="1776896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A363582-FB12-48E1-AD99-0AD6ADB21DC2}"/>
              </a:ext>
            </a:extLst>
          </p:cNvPr>
          <p:cNvPicPr>
            <a:picLocks noChangeAspect="1"/>
          </p:cNvPicPr>
          <p:nvPr/>
        </p:nvPicPr>
        <p:blipFill>
          <a:blip r:embed="rId2"/>
          <a:stretch>
            <a:fillRect/>
          </a:stretch>
        </p:blipFill>
        <p:spPr>
          <a:xfrm>
            <a:off x="0" y="-1"/>
            <a:ext cx="12192000" cy="6109253"/>
          </a:xfrm>
          <a:prstGeom prst="rect">
            <a:avLst/>
          </a:prstGeom>
        </p:spPr>
      </p:pic>
    </p:spTree>
    <p:extLst>
      <p:ext uri="{BB962C8B-B14F-4D97-AF65-F5344CB8AC3E}">
        <p14:creationId xmlns:p14="http://schemas.microsoft.com/office/powerpoint/2010/main" val="3984265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8C1D2DC3-0533-48D7-9DC8-AAD276BFBA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755" y="285311"/>
            <a:ext cx="11119149" cy="6287377"/>
          </a:xfrm>
          <a:prstGeom prst="rect">
            <a:avLst/>
          </a:prstGeom>
        </p:spPr>
      </p:pic>
    </p:spTree>
    <p:extLst>
      <p:ext uri="{BB962C8B-B14F-4D97-AF65-F5344CB8AC3E}">
        <p14:creationId xmlns:p14="http://schemas.microsoft.com/office/powerpoint/2010/main" val="2723929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10;&#10;Description automatically generated">
            <a:extLst>
              <a:ext uri="{FF2B5EF4-FFF2-40B4-BE49-F238E27FC236}">
                <a16:creationId xmlns:a16="http://schemas.microsoft.com/office/drawing/2014/main" id="{E6F39989-D17F-4FF1-A340-2835AC496B86}"/>
              </a:ext>
            </a:extLst>
          </p:cNvPr>
          <p:cNvPicPr>
            <a:picLocks noChangeAspect="1"/>
          </p:cNvPicPr>
          <p:nvPr/>
        </p:nvPicPr>
        <p:blipFill>
          <a:blip r:embed="rId2"/>
          <a:stretch>
            <a:fillRect/>
          </a:stretch>
        </p:blipFill>
        <p:spPr>
          <a:xfrm>
            <a:off x="1020417" y="583096"/>
            <a:ext cx="10045148" cy="5139284"/>
          </a:xfrm>
          <a:prstGeom prst="rect">
            <a:avLst/>
          </a:prstGeom>
        </p:spPr>
      </p:pic>
    </p:spTree>
    <p:extLst>
      <p:ext uri="{BB962C8B-B14F-4D97-AF65-F5344CB8AC3E}">
        <p14:creationId xmlns:p14="http://schemas.microsoft.com/office/powerpoint/2010/main" val="3630983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9797C948-CDD6-4EFD-8CBA-A9114549E9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70" y="216281"/>
            <a:ext cx="11820939" cy="6303790"/>
          </a:xfrm>
          <a:prstGeom prst="rect">
            <a:avLst/>
          </a:prstGeom>
        </p:spPr>
      </p:pic>
    </p:spTree>
    <p:extLst>
      <p:ext uri="{BB962C8B-B14F-4D97-AF65-F5344CB8AC3E}">
        <p14:creationId xmlns:p14="http://schemas.microsoft.com/office/powerpoint/2010/main" val="1066454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Accelerating Process</a:t>
            </a:r>
          </a:p>
        </p:txBody>
      </p:sp>
      <p:pic>
        <p:nvPicPr>
          <p:cNvPr id="14"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8897006" y="2166362"/>
            <a:ext cx="2526709" cy="1579193"/>
          </a:xfrm>
        </p:spPr>
      </p:pic>
      <p:grpSp>
        <p:nvGrpSpPr>
          <p:cNvPr id="13" name="Group 12"/>
          <p:cNvGrpSpPr/>
          <p:nvPr/>
        </p:nvGrpSpPr>
        <p:grpSpPr>
          <a:xfrm>
            <a:off x="1946417" y="2037544"/>
            <a:ext cx="6218148" cy="3204067"/>
            <a:chOff x="3196050" y="2760559"/>
            <a:chExt cx="6218148" cy="3204067"/>
          </a:xfrm>
        </p:grpSpPr>
        <p:sp>
          <p:nvSpPr>
            <p:cNvPr id="6" name="TextBox 5"/>
            <p:cNvSpPr txBox="1"/>
            <p:nvPr/>
          </p:nvSpPr>
          <p:spPr>
            <a:xfrm>
              <a:off x="3196050" y="2760559"/>
              <a:ext cx="3741730" cy="523220"/>
            </a:xfrm>
            <a:prstGeom prst="rect">
              <a:avLst/>
            </a:prstGeom>
            <a:noFill/>
          </p:spPr>
          <p:txBody>
            <a:bodyPr wrap="none" rtlCol="0">
              <a:spAutoFit/>
            </a:bodyPr>
            <a:lstStyle/>
            <a:p>
              <a:r>
                <a:rPr lang="en-GB" sz="2800" b="1" dirty="0"/>
                <a:t>Compensated Shock</a:t>
              </a:r>
            </a:p>
          </p:txBody>
        </p:sp>
        <p:sp>
          <p:nvSpPr>
            <p:cNvPr id="7" name="TextBox 6"/>
            <p:cNvSpPr txBox="1"/>
            <p:nvPr/>
          </p:nvSpPr>
          <p:spPr>
            <a:xfrm>
              <a:off x="3321491" y="4474236"/>
              <a:ext cx="3502882" cy="523220"/>
            </a:xfrm>
            <a:prstGeom prst="rect">
              <a:avLst/>
            </a:prstGeom>
            <a:noFill/>
          </p:spPr>
          <p:txBody>
            <a:bodyPr wrap="none" rtlCol="0">
              <a:spAutoFit/>
            </a:bodyPr>
            <a:lstStyle/>
            <a:p>
              <a:r>
                <a:rPr lang="en-GB" sz="2800" b="1" dirty="0"/>
                <a:t>Hypotensive Shock</a:t>
              </a:r>
            </a:p>
          </p:txBody>
        </p:sp>
        <p:sp>
          <p:nvSpPr>
            <p:cNvPr id="8" name="TextBox 7"/>
            <p:cNvSpPr txBox="1"/>
            <p:nvPr/>
          </p:nvSpPr>
          <p:spPr>
            <a:xfrm>
              <a:off x="3760280" y="5441406"/>
              <a:ext cx="2649571" cy="523220"/>
            </a:xfrm>
            <a:prstGeom prst="rect">
              <a:avLst/>
            </a:prstGeom>
            <a:noFill/>
          </p:spPr>
          <p:txBody>
            <a:bodyPr wrap="none" rtlCol="0">
              <a:spAutoFit/>
            </a:bodyPr>
            <a:lstStyle/>
            <a:p>
              <a:r>
                <a:rPr lang="en-GB" sz="2800" b="1" dirty="0"/>
                <a:t>Cardiac Arrest</a:t>
              </a:r>
            </a:p>
          </p:txBody>
        </p:sp>
        <p:sp>
          <p:nvSpPr>
            <p:cNvPr id="9" name="TextBox 8"/>
            <p:cNvSpPr txBox="1"/>
            <p:nvPr/>
          </p:nvSpPr>
          <p:spPr>
            <a:xfrm>
              <a:off x="6409849" y="3579746"/>
              <a:ext cx="2388795" cy="461665"/>
            </a:xfrm>
            <a:prstGeom prst="rect">
              <a:avLst/>
            </a:prstGeom>
            <a:noFill/>
          </p:spPr>
          <p:txBody>
            <a:bodyPr wrap="none" rtlCol="0">
              <a:spAutoFit/>
            </a:bodyPr>
            <a:lstStyle/>
            <a:p>
              <a:r>
                <a:rPr lang="en-GB" sz="2400" b="1" dirty="0">
                  <a:solidFill>
                    <a:srgbClr val="FF3300"/>
                  </a:solidFill>
                </a:rPr>
                <a:t>Possibly hours</a:t>
              </a:r>
            </a:p>
          </p:txBody>
        </p:sp>
        <p:sp>
          <p:nvSpPr>
            <p:cNvPr id="10" name="TextBox 9"/>
            <p:cNvSpPr txBox="1"/>
            <p:nvPr/>
          </p:nvSpPr>
          <p:spPr>
            <a:xfrm>
              <a:off x="6409849" y="5036904"/>
              <a:ext cx="3004349" cy="461665"/>
            </a:xfrm>
            <a:prstGeom prst="rect">
              <a:avLst/>
            </a:prstGeom>
            <a:noFill/>
          </p:spPr>
          <p:txBody>
            <a:bodyPr wrap="none" rtlCol="0">
              <a:spAutoFit/>
            </a:bodyPr>
            <a:lstStyle/>
            <a:p>
              <a:r>
                <a:rPr lang="en-GB" sz="2400" b="1" dirty="0">
                  <a:solidFill>
                    <a:srgbClr val="C00000"/>
                  </a:solidFill>
                </a:rPr>
                <a:t>Potentially minutes</a:t>
              </a:r>
            </a:p>
          </p:txBody>
        </p:sp>
        <p:sp>
          <p:nvSpPr>
            <p:cNvPr id="11" name="Down Arrow 10"/>
            <p:cNvSpPr/>
            <p:nvPr/>
          </p:nvSpPr>
          <p:spPr>
            <a:xfrm>
              <a:off x="4803704" y="3431762"/>
              <a:ext cx="538455" cy="1046571"/>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Down Arrow 11"/>
            <p:cNvSpPr/>
            <p:nvPr/>
          </p:nvSpPr>
          <p:spPr>
            <a:xfrm>
              <a:off x="4815837" y="5145439"/>
              <a:ext cx="538455" cy="3078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 name="Picture 15"/>
          <p:cNvPicPr>
            <a:picLocks noChangeAspect="1"/>
          </p:cNvPicPr>
          <p:nvPr/>
        </p:nvPicPr>
        <p:blipFill>
          <a:blip r:embed="rId4"/>
          <a:stretch>
            <a:fillRect/>
          </a:stretch>
        </p:blipFill>
        <p:spPr>
          <a:xfrm>
            <a:off x="7835153" y="3587526"/>
            <a:ext cx="4286916" cy="3273939"/>
          </a:xfrm>
          <a:prstGeom prst="rect">
            <a:avLst/>
          </a:prstGeom>
        </p:spPr>
      </p:pic>
    </p:spTree>
    <p:extLst>
      <p:ext uri="{BB962C8B-B14F-4D97-AF65-F5344CB8AC3E}">
        <p14:creationId xmlns:p14="http://schemas.microsoft.com/office/powerpoint/2010/main" val="2523511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71F02-7340-42F8-B210-1AAF6B4CD80D}"/>
              </a:ext>
            </a:extLst>
          </p:cNvPr>
          <p:cNvSpPr>
            <a:spLocks noGrp="1"/>
          </p:cNvSpPr>
          <p:nvPr>
            <p:ph type="title"/>
          </p:nvPr>
        </p:nvSpPr>
        <p:spPr/>
        <p:txBody>
          <a:bodyPr/>
          <a:lstStyle/>
          <a:p>
            <a:r>
              <a:rPr lang="en-US" b="1" dirty="0"/>
              <a:t>compensatory stage</a:t>
            </a:r>
            <a:br>
              <a:rPr lang="en-US" b="1" dirty="0"/>
            </a:br>
            <a:endParaRPr lang="en-US" b="1" dirty="0"/>
          </a:p>
        </p:txBody>
      </p:sp>
      <p:sp>
        <p:nvSpPr>
          <p:cNvPr id="3" name="Content Placeholder 2">
            <a:extLst>
              <a:ext uri="{FF2B5EF4-FFF2-40B4-BE49-F238E27FC236}">
                <a16:creationId xmlns:a16="http://schemas.microsoft.com/office/drawing/2014/main" id="{9A2929EE-2A8E-4E95-86F1-061C394BF222}"/>
              </a:ext>
            </a:extLst>
          </p:cNvPr>
          <p:cNvSpPr>
            <a:spLocks noGrp="1"/>
          </p:cNvSpPr>
          <p:nvPr>
            <p:ph idx="1"/>
          </p:nvPr>
        </p:nvSpPr>
        <p:spPr>
          <a:xfrm>
            <a:off x="463826" y="2015732"/>
            <a:ext cx="10827025" cy="3450613"/>
          </a:xfrm>
        </p:spPr>
        <p:txBody>
          <a:bodyPr/>
          <a:lstStyle/>
          <a:p>
            <a:pPr algn="l" rtl="0"/>
            <a:r>
              <a:rPr lang="en-US" dirty="0">
                <a:solidFill>
                  <a:srgbClr val="C00000"/>
                </a:solidFill>
              </a:rPr>
              <a:t> </a:t>
            </a:r>
            <a:r>
              <a:rPr lang="en-US" sz="2400" b="1" dirty="0">
                <a:solidFill>
                  <a:srgbClr val="C00000"/>
                </a:solidFill>
              </a:rPr>
              <a:t>Neurologic changes </a:t>
            </a:r>
            <a:r>
              <a:rPr lang="en-US" sz="2400" b="1" dirty="0"/>
              <a:t>such as restlessness, irritability, or confusion</a:t>
            </a:r>
          </a:p>
          <a:p>
            <a:pPr algn="l" rtl="0"/>
            <a:r>
              <a:rPr lang="en-US" sz="2400" b="1" dirty="0">
                <a:solidFill>
                  <a:srgbClr val="C00000"/>
                </a:solidFill>
              </a:rPr>
              <a:t>Normal systolic blood pressure</a:t>
            </a:r>
            <a:r>
              <a:rPr lang="en-US" sz="2400" b="1" dirty="0"/>
              <a:t>, narrowed pulse press</a:t>
            </a:r>
          </a:p>
          <a:p>
            <a:pPr algn="l" rtl="0"/>
            <a:r>
              <a:rPr lang="en-US" sz="2400" b="1" dirty="0"/>
              <a:t>Normal HR to mild tachycardia</a:t>
            </a:r>
          </a:p>
          <a:p>
            <a:pPr algn="l" rtl="0"/>
            <a:r>
              <a:rPr lang="en-US" sz="2400" b="1" dirty="0">
                <a:solidFill>
                  <a:srgbClr val="C00000"/>
                </a:solidFill>
              </a:rPr>
              <a:t>Strong central pulses; weak peripheral pulses</a:t>
            </a:r>
          </a:p>
          <a:p>
            <a:pPr algn="l" rtl="0"/>
            <a:r>
              <a:rPr lang="en-US" sz="2400" b="1" dirty="0"/>
              <a:t> </a:t>
            </a:r>
            <a:r>
              <a:rPr lang="en-US" sz="2400" b="1" dirty="0">
                <a:solidFill>
                  <a:srgbClr val="C00000"/>
                </a:solidFill>
              </a:rPr>
              <a:t>Pale mucous </a:t>
            </a:r>
            <a:r>
              <a:rPr lang="en-US" sz="2400" b="1" dirty="0"/>
              <a:t>membranes</a:t>
            </a:r>
          </a:p>
          <a:p>
            <a:pPr algn="l" rtl="0"/>
            <a:r>
              <a:rPr lang="en-US" sz="2400" b="1" dirty="0">
                <a:solidFill>
                  <a:srgbClr val="C00000"/>
                </a:solidFill>
              </a:rPr>
              <a:t>Mild decrease in urine output</a:t>
            </a:r>
          </a:p>
          <a:p>
            <a:endParaRPr lang="en-US" dirty="0"/>
          </a:p>
        </p:txBody>
      </p:sp>
    </p:spTree>
    <p:extLst>
      <p:ext uri="{BB962C8B-B14F-4D97-AF65-F5344CB8AC3E}">
        <p14:creationId xmlns:p14="http://schemas.microsoft.com/office/powerpoint/2010/main" val="1395589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36D28-1673-4DCA-8E31-D5FF3B0DBA8E}"/>
              </a:ext>
            </a:extLst>
          </p:cNvPr>
          <p:cNvSpPr>
            <a:spLocks noGrp="1"/>
          </p:cNvSpPr>
          <p:nvPr>
            <p:ph type="title"/>
          </p:nvPr>
        </p:nvSpPr>
        <p:spPr/>
        <p:txBody>
          <a:bodyPr/>
          <a:lstStyle/>
          <a:p>
            <a:pPr algn="ctr"/>
            <a:r>
              <a:rPr lang="en-US" b="1" dirty="0"/>
              <a:t>Hypotensive Shock</a:t>
            </a:r>
            <a:br>
              <a:rPr lang="en-US" dirty="0"/>
            </a:br>
            <a:endParaRPr lang="en-US" dirty="0"/>
          </a:p>
        </p:txBody>
      </p:sp>
      <p:sp>
        <p:nvSpPr>
          <p:cNvPr id="3" name="Content Placeholder 2">
            <a:extLst>
              <a:ext uri="{FF2B5EF4-FFF2-40B4-BE49-F238E27FC236}">
                <a16:creationId xmlns:a16="http://schemas.microsoft.com/office/drawing/2014/main" id="{9119C7FF-36D7-467C-B7D7-0CF9AD764C5A}"/>
              </a:ext>
            </a:extLst>
          </p:cNvPr>
          <p:cNvSpPr>
            <a:spLocks noGrp="1"/>
          </p:cNvSpPr>
          <p:nvPr>
            <p:ph idx="1"/>
          </p:nvPr>
        </p:nvSpPr>
        <p:spPr>
          <a:xfrm>
            <a:off x="543339" y="2015732"/>
            <a:ext cx="10774018" cy="3450613"/>
          </a:xfrm>
        </p:spPr>
        <p:txBody>
          <a:bodyPr>
            <a:normAutofit/>
          </a:bodyPr>
          <a:lstStyle/>
          <a:p>
            <a:pPr algn="l" rtl="0"/>
            <a:r>
              <a:rPr lang="en-US" sz="2400" b="1" dirty="0"/>
              <a:t></a:t>
            </a:r>
            <a:r>
              <a:rPr lang="en-US" sz="2800" b="1" dirty="0"/>
              <a:t>Physical findings often include the following:</a:t>
            </a:r>
          </a:p>
          <a:p>
            <a:pPr algn="l" rtl="0"/>
            <a:r>
              <a:rPr lang="en-US" sz="2800" b="1" dirty="0"/>
              <a:t>Neurologic changes such as </a:t>
            </a:r>
            <a:r>
              <a:rPr lang="en-US" sz="2800" b="1" dirty="0">
                <a:solidFill>
                  <a:srgbClr val="C00000"/>
                </a:solidFill>
              </a:rPr>
              <a:t>agitation or lethargy</a:t>
            </a:r>
          </a:p>
          <a:p>
            <a:pPr algn="l" rtl="0"/>
            <a:r>
              <a:rPr lang="en-US" sz="2800" b="1" dirty="0"/>
              <a:t> </a:t>
            </a:r>
            <a:r>
              <a:rPr lang="en-US" sz="2800" b="1" dirty="0">
                <a:solidFill>
                  <a:srgbClr val="FF0000"/>
                </a:solidFill>
              </a:rPr>
              <a:t>Fall in systolic and diastolic blood pressures</a:t>
            </a:r>
          </a:p>
          <a:p>
            <a:pPr algn="l" rtl="0"/>
            <a:r>
              <a:rPr lang="en-US" sz="2800" b="1" dirty="0">
                <a:solidFill>
                  <a:srgbClr val="C00000"/>
                </a:solidFill>
              </a:rPr>
              <a:t>Moderate increase in ventilatory rate, possible respiratory </a:t>
            </a:r>
          </a:p>
          <a:p>
            <a:pPr algn="l" rtl="0"/>
            <a:r>
              <a:rPr lang="en-US" sz="2800" b="1" dirty="0">
                <a:solidFill>
                  <a:srgbClr val="C00000"/>
                </a:solidFill>
              </a:rPr>
              <a:t>muscle fatigue or failure</a:t>
            </a:r>
          </a:p>
          <a:p>
            <a:endParaRPr lang="en-US" dirty="0"/>
          </a:p>
        </p:txBody>
      </p:sp>
    </p:spTree>
    <p:extLst>
      <p:ext uri="{BB962C8B-B14F-4D97-AF65-F5344CB8AC3E}">
        <p14:creationId xmlns:p14="http://schemas.microsoft.com/office/powerpoint/2010/main" val="784826872"/>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309</TotalTime>
  <Words>2025</Words>
  <Application>Microsoft Office PowerPoint</Application>
  <PresentationFormat>Widescreen</PresentationFormat>
  <Paragraphs>230</Paragraphs>
  <Slides>33</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Arial</vt:lpstr>
      <vt:lpstr>Arial Rounded MT Bold</vt:lpstr>
      <vt:lpstr>AucoinLight</vt:lpstr>
      <vt:lpstr>Calibri</vt:lpstr>
      <vt:lpstr>Gill Sans MT</vt:lpstr>
      <vt:lpstr>Wingdings</vt:lpstr>
      <vt:lpstr>Wingdings 3</vt:lpstr>
      <vt:lpstr>Gallery</vt:lpstr>
      <vt:lpstr>Shock</vt:lpstr>
      <vt:lpstr>Definition</vt:lpstr>
      <vt:lpstr>Factors influencing O2 delivery</vt:lpstr>
      <vt:lpstr>PowerPoint Presentation</vt:lpstr>
      <vt:lpstr>PowerPoint Presentation</vt:lpstr>
      <vt:lpstr>PowerPoint Presentation</vt:lpstr>
      <vt:lpstr>Accelerating Process</vt:lpstr>
      <vt:lpstr>compensatory stage </vt:lpstr>
      <vt:lpstr>Hypotensive Shock </vt:lpstr>
      <vt:lpstr>Pulse pressure</vt:lpstr>
      <vt:lpstr>PowerPoint Presentation</vt:lpstr>
      <vt:lpstr>PowerPoint Presentation</vt:lpstr>
      <vt:lpstr>HYPOVOLEMIC SHOCK </vt:lpstr>
      <vt:lpstr>Hypovolemic Shock</vt:lpstr>
      <vt:lpstr>PowerPoint Presentation</vt:lpstr>
      <vt:lpstr>Findings Consistent With Hypovolemic Shock</vt:lpstr>
      <vt:lpstr>PowerPoint Presentation</vt:lpstr>
      <vt:lpstr>PowerPoint Presentation</vt:lpstr>
      <vt:lpstr>PowerPoint Presentation</vt:lpstr>
      <vt:lpstr>PowerPoint Presentation</vt:lpstr>
      <vt:lpstr>Findings Consistent With Distributive Shock</vt:lpstr>
      <vt:lpstr>Cardiogenic Shock </vt:lpstr>
      <vt:lpstr>PowerPoint Presentation</vt:lpstr>
      <vt:lpstr>PowerPoint Presentation</vt:lpstr>
      <vt:lpstr>Findings Consistent With Cardiogenic Shock</vt:lpstr>
      <vt:lpstr>PowerPoint Presentation</vt:lpstr>
      <vt:lpstr>Obstructive Shock</vt:lpstr>
      <vt:lpstr>PowerPoint Presentation</vt:lpstr>
      <vt:lpstr>PowerPoint Presentation</vt:lpstr>
      <vt:lpstr>PowerPoint Presentation</vt:lpstr>
      <vt:lpstr>Septic Shock (2020)</vt:lpstr>
      <vt:lpstr>Septic Shock (2020)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Shock</dc:title>
  <dc:creator>Zahra Pourmoghaddas</dc:creator>
  <cp:lastModifiedBy>Mrs.Taheri</cp:lastModifiedBy>
  <cp:revision>21</cp:revision>
  <dcterms:created xsi:type="dcterms:W3CDTF">2021-01-12T19:29:54Z</dcterms:created>
  <dcterms:modified xsi:type="dcterms:W3CDTF">2024-10-01T18:42:38Z</dcterms:modified>
</cp:coreProperties>
</file>