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6" r:id="rId3"/>
    <p:sldId id="262" r:id="rId4"/>
    <p:sldId id="276" r:id="rId5"/>
    <p:sldId id="277" r:id="rId6"/>
    <p:sldId id="259" r:id="rId7"/>
    <p:sldId id="273" r:id="rId8"/>
    <p:sldId id="260" r:id="rId9"/>
    <p:sldId id="266" r:id="rId10"/>
    <p:sldId id="261" r:id="rId11"/>
    <p:sldId id="267" r:id="rId12"/>
    <p:sldId id="264" r:id="rId13"/>
    <p:sldId id="301" r:id="rId14"/>
    <p:sldId id="268" r:id="rId15"/>
    <p:sldId id="291" r:id="rId16"/>
    <p:sldId id="302" r:id="rId17"/>
    <p:sldId id="269" r:id="rId18"/>
    <p:sldId id="292" r:id="rId19"/>
    <p:sldId id="293" r:id="rId20"/>
    <p:sldId id="290" r:id="rId21"/>
    <p:sldId id="282" r:id="rId22"/>
    <p:sldId id="289" r:id="rId23"/>
    <p:sldId id="294" r:id="rId24"/>
    <p:sldId id="295" r:id="rId25"/>
    <p:sldId id="283" r:id="rId26"/>
    <p:sldId id="285" r:id="rId27"/>
    <p:sldId id="284" r:id="rId28"/>
    <p:sldId id="286" r:id="rId29"/>
    <p:sldId id="303" r:id="rId30"/>
    <p:sldId id="288" r:id="rId31"/>
    <p:sldId id="298" r:id="rId32"/>
    <p:sldId id="299" r:id="rId33"/>
    <p:sldId id="300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287A8-6467-4448-B255-0B3A4A74E5C2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5A31C-8D23-4034-A257-3AE05BD5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982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287A8-6467-4448-B255-0B3A4A74E5C2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5A31C-8D23-4034-A257-3AE05BD5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979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287A8-6467-4448-B255-0B3A4A74E5C2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5A31C-8D23-4034-A257-3AE05BD5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39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287A8-6467-4448-B255-0B3A4A74E5C2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5A31C-8D23-4034-A257-3AE05BD5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307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287A8-6467-4448-B255-0B3A4A74E5C2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5A31C-8D23-4034-A257-3AE05BD5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340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287A8-6467-4448-B255-0B3A4A74E5C2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5A31C-8D23-4034-A257-3AE05BD5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667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287A8-6467-4448-B255-0B3A4A74E5C2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5A31C-8D23-4034-A257-3AE05BD5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886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287A8-6467-4448-B255-0B3A4A74E5C2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5A31C-8D23-4034-A257-3AE05BD5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98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287A8-6467-4448-B255-0B3A4A74E5C2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5A31C-8D23-4034-A257-3AE05BD5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140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287A8-6467-4448-B255-0B3A4A74E5C2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5A31C-8D23-4034-A257-3AE05BD5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98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287A8-6467-4448-B255-0B3A4A74E5C2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5A31C-8D23-4034-A257-3AE05BD5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602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287A8-6467-4448-B255-0B3A4A74E5C2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5A31C-8D23-4034-A257-3AE05BD5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37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Nutrition in </a:t>
            </a:r>
            <a:r>
              <a:rPr lang="en-US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prediabetes </a:t>
            </a:r>
          </a:p>
          <a:p>
            <a:pPr marL="0" indent="0" algn="ctr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by </a:t>
            </a:r>
          </a:p>
          <a:p>
            <a:pPr marL="0" indent="0" algn="ctr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Abed Ghavami</a:t>
            </a:r>
          </a:p>
          <a:p>
            <a:pPr marL="0" indent="0" algn="ctr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Assistant Professor of Nutritional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Sciences</a:t>
            </a:r>
          </a:p>
          <a:p>
            <a:pPr marL="0" indent="0" algn="ctr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School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nutrition &amp; food sciences </a:t>
            </a:r>
          </a:p>
          <a:p>
            <a:pPr marL="0" indent="0" algn="ctr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Isfahan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Medical Sciences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332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8214" y="449206"/>
            <a:ext cx="11097489" cy="606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756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2110" y="665018"/>
            <a:ext cx="10086108" cy="538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509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734291"/>
            <a:ext cx="9130145" cy="5442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5864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" panose="02020603060405020304" pitchFamily="18" charset="0"/>
              </a:rPr>
              <a:t>Diabetes prevention program (DPP)</a:t>
            </a:r>
            <a:endParaRPr lang="en-US" dirty="0">
              <a:latin typeface="Times" panose="0202060306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latin typeface="Times" panose="02020603060405020304" pitchFamily="18" charset="0"/>
              </a:rPr>
              <a:t>An </a:t>
            </a:r>
            <a:r>
              <a:rPr lang="en-US" dirty="0">
                <a:latin typeface="Times" panose="02020603060405020304" pitchFamily="18" charset="0"/>
              </a:rPr>
              <a:t>evidence-based lifestyle change program designed to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help</a:t>
            </a:r>
            <a:r>
              <a:rPr lang="en-US" dirty="0">
                <a:latin typeface="Times" panose="02020603060405020304" pitchFamily="18" charset="0"/>
              </a:rPr>
              <a:t> individuals at high risk for </a:t>
            </a:r>
            <a:r>
              <a:rPr lang="en-US" dirty="0" smtClean="0">
                <a:latin typeface="Times" panose="02020603060405020304" pitchFamily="18" charset="0"/>
              </a:rPr>
              <a:t>T2DM delay </a:t>
            </a:r>
            <a:r>
              <a:rPr lang="en-US" dirty="0">
                <a:latin typeface="Times" panose="02020603060405020304" pitchFamily="18" charset="0"/>
              </a:rPr>
              <a:t>or prevent the onset of the </a:t>
            </a:r>
            <a:r>
              <a:rPr lang="en-US" dirty="0" smtClean="0">
                <a:latin typeface="Times" panose="02020603060405020304" pitchFamily="18" charset="0"/>
              </a:rPr>
              <a:t>disease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latin typeface="Times" panose="02020603060405020304" pitchFamily="18" charset="0"/>
              </a:rPr>
              <a:t>The DPP is grounded in research from the National Institutes of </a:t>
            </a:r>
            <a:r>
              <a:rPr lang="en-US" dirty="0" smtClean="0">
                <a:latin typeface="Times" panose="02020603060405020304" pitchFamily="18" charset="0"/>
              </a:rPr>
              <a:t>Health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latin typeface="Times" panose="02020603060405020304" pitchFamily="18" charset="0"/>
              </a:rPr>
              <a:t>The program typically involves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weekly group sessions for the first six months</a:t>
            </a:r>
            <a:r>
              <a:rPr lang="en-US" dirty="0">
                <a:latin typeface="Times" panose="02020603060405020304" pitchFamily="18" charset="0"/>
              </a:rPr>
              <a:t>, followed by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monthly sessions for the remaining </a:t>
            </a:r>
            <a:r>
              <a:rPr lang="en-US" dirty="0">
                <a:latin typeface="Times" panose="02020603060405020304" pitchFamily="18" charset="0"/>
              </a:rPr>
              <a:t>six months</a:t>
            </a:r>
          </a:p>
        </p:txBody>
      </p:sp>
    </p:spTree>
    <p:extLst>
      <p:ext uri="{BB962C8B-B14F-4D97-AF65-F5344CB8AC3E}">
        <p14:creationId xmlns:p14="http://schemas.microsoft.com/office/powerpoint/2010/main" val="911470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538" y="911225"/>
            <a:ext cx="11517924" cy="435133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major goals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DPP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intensive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lifestyle intervention were to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Achieve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maintain a minimum of 7% weight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 min of moderate-intensity physical activity per week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such as brisk walking.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3810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1823" y="1051902"/>
            <a:ext cx="10767646" cy="43513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Achieve and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maintain a minimum of 7% weight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" panose="02020603060405020304" pitchFamily="18" charset="0"/>
              </a:rPr>
              <a:t>It </a:t>
            </a:r>
            <a:r>
              <a:rPr lang="en-US" dirty="0">
                <a:latin typeface="Times" panose="02020603060405020304" pitchFamily="18" charset="0"/>
              </a:rPr>
              <a:t>was feasible to achieve and likely to lessen the risk of developing diabetes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Times" panose="02020603060405020304" pitchFamily="18" charset="0"/>
              </a:rPr>
              <a:t>Further analysis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suggests higher benefit for prevention of diabetes with at least 7–10% weight loss</a:t>
            </a:r>
            <a:r>
              <a:rPr lang="en-US" dirty="0">
                <a:latin typeface="Times" panose="02020603060405020304" pitchFamily="18" charset="0"/>
              </a:rPr>
              <a:t> with lifestyle interventions 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Times" panose="02020603060405020304" pitchFamily="18" charset="0"/>
              </a:rPr>
              <a:t>The recommended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pace of weight loss was 1–2 </a:t>
            </a:r>
            <a:r>
              <a:rPr lang="en-US" dirty="0" err="1">
                <a:solidFill>
                  <a:srgbClr val="FF0000"/>
                </a:solidFill>
                <a:latin typeface="Times" panose="02020603060405020304" pitchFamily="18" charset="0"/>
              </a:rPr>
              <a:t>lb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/week</a:t>
            </a:r>
            <a:r>
              <a:rPr lang="en-US" dirty="0">
                <a:latin typeface="Times" panose="02020603060405020304" pitchFamily="18" charset="0"/>
              </a:rPr>
              <a:t>. 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 smtClean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3535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577" y="963979"/>
            <a:ext cx="10515600" cy="4351338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 min of moderate-intensity physical activity per week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such as brisk walking.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Achieving the behavioral goal of at least 150 min of physical activity per week,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 without achieving the weight loss goal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reduced the incidence of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T2DM by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44%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goal for physical activity was selected to approximate at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least 700 kcal/week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expenditure from physical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225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" panose="02020603060405020304" pitchFamily="18" charset="0"/>
              </a:rPr>
              <a:t>The Diabetes Prevention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DPP demonstrated reduce the risk of incident T2DM by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58% over 3 years.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Follow-up of three large trials of lifestyle intervention for diabetes prevention showed sustained reduction in the risk of progression 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39% reduction at 30 years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Da Qing study 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43% reduction at 7 years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Finnish DPS and 34% reduction at 10 years.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357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523" y="691417"/>
            <a:ext cx="11230708" cy="4351338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Metformin for the prevention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type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diabetes should be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considered in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adults at high risk of type 2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diabetes, especially those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aged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25–59 years with BMI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 higher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FPG 110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mg/dL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 A1C 6.0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individuals with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prior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gestational diabetes mellitus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Long-term use of metformin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may be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associated with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vitamin B12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deficiency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consider periodic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assessment of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vitamin B12 level 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metformin-treated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individuals, especially 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those with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anemia or peripheral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neuropathy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158203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616" y="1131032"/>
            <a:ext cx="10958146" cy="435133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" panose="02020603060405020304" pitchFamily="18" charset="0"/>
              </a:rPr>
              <a:t>P</a:t>
            </a:r>
            <a:r>
              <a:rPr lang="en-US" dirty="0" smtClean="0">
                <a:latin typeface="Times" panose="02020603060405020304" pitchFamily="18" charset="0"/>
              </a:rPr>
              <a:t>eople </a:t>
            </a:r>
            <a:r>
              <a:rPr lang="en-US" dirty="0">
                <a:latin typeface="Times" panose="02020603060405020304" pitchFamily="18" charset="0"/>
              </a:rPr>
              <a:t>with a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history of 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</a:rPr>
              <a:t>stroke</a:t>
            </a:r>
            <a:r>
              <a:rPr lang="en-US" dirty="0" smtClean="0">
                <a:latin typeface="Times" panose="02020603060405020304" pitchFamily="18" charset="0"/>
              </a:rPr>
              <a:t> and </a:t>
            </a:r>
            <a:r>
              <a:rPr lang="en-US" dirty="0">
                <a:latin typeface="Times" panose="02020603060405020304" pitchFamily="18" charset="0"/>
              </a:rPr>
              <a:t>evidence of insulin resistance </a:t>
            </a:r>
            <a:r>
              <a:rPr lang="en-US" dirty="0" smtClean="0">
                <a:latin typeface="Times" panose="02020603060405020304" pitchFamily="18" charset="0"/>
              </a:rPr>
              <a:t>and prediabetes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" panose="02020603060405020304" pitchFamily="18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P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</a:rPr>
              <a:t>ioglitazone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may be 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</a:rPr>
              <a:t>considered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to lower the risk of stroke 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</a:rPr>
              <a:t>or myocardial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infarction.</a:t>
            </a:r>
            <a:r>
              <a:rPr lang="en-US" dirty="0">
                <a:latin typeface="Times" panose="02020603060405020304" pitchFamily="18" charset="0"/>
              </a:rPr>
              <a:t> However, </a:t>
            </a:r>
            <a:r>
              <a:rPr lang="en-US" dirty="0" smtClean="0">
                <a:latin typeface="Times" panose="02020603060405020304" pitchFamily="18" charset="0"/>
              </a:rPr>
              <a:t>this benefit </a:t>
            </a:r>
            <a:r>
              <a:rPr lang="en-US" dirty="0">
                <a:latin typeface="Times" panose="02020603060405020304" pitchFamily="18" charset="0"/>
              </a:rPr>
              <a:t>needs to be balanced with </a:t>
            </a:r>
            <a:r>
              <a:rPr lang="en-US" dirty="0" smtClean="0">
                <a:latin typeface="Times" panose="02020603060405020304" pitchFamily="18" charset="0"/>
              </a:rPr>
              <a:t>the increased </a:t>
            </a:r>
            <a:r>
              <a:rPr lang="en-US" dirty="0">
                <a:latin typeface="Times" panose="02020603060405020304" pitchFamily="18" charset="0"/>
              </a:rPr>
              <a:t>risk of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weight gain, 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</a:rPr>
              <a:t>edema, and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fractures</a:t>
            </a:r>
            <a:r>
              <a:rPr lang="en-US" dirty="0">
                <a:latin typeface="Times" panose="0202060306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7863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1080654"/>
            <a:ext cx="11139054" cy="4100945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Diabetes mellitus is a group of metabolic disorders of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carbohydrate metabolism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which glucose is both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underutilized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as an energy source and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overproduced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due to inappropriate gluconeogenesis and glycogenolysis, resulting in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hyperglycemia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9040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200000"/>
              </a:lnSpc>
            </a:pPr>
            <a:r>
              <a:rPr lang="en-US" dirty="0" smtClean="0">
                <a:latin typeface="Times" panose="02020603060405020304" pitchFamily="18" charset="0"/>
              </a:rPr>
              <a:t>Observational </a:t>
            </a:r>
            <a:r>
              <a:rPr lang="en-US" dirty="0">
                <a:latin typeface="Times" panose="02020603060405020304" pitchFamily="18" charset="0"/>
              </a:rPr>
              <a:t>studies have also shown </a:t>
            </a:r>
            <a:r>
              <a:rPr lang="en-US" dirty="0" smtClean="0">
                <a:latin typeface="Times" panose="02020603060405020304" pitchFamily="18" charset="0"/>
              </a:rPr>
              <a:t>that vegetarian</a:t>
            </a:r>
            <a:r>
              <a:rPr lang="en-US" dirty="0">
                <a:latin typeface="Times" panose="02020603060405020304" pitchFamily="18" charset="0"/>
              </a:rPr>
              <a:t>, </a:t>
            </a:r>
            <a:r>
              <a:rPr lang="en-US" dirty="0" smtClean="0">
                <a:latin typeface="Times" panose="02020603060405020304" pitchFamily="18" charset="0"/>
              </a:rPr>
              <a:t>plant-based and DASH </a:t>
            </a:r>
            <a:r>
              <a:rPr lang="en-US" dirty="0">
                <a:latin typeface="Times" panose="02020603060405020304" pitchFamily="18" charset="0"/>
              </a:rPr>
              <a:t>eating </a:t>
            </a:r>
            <a:r>
              <a:rPr lang="en-US" dirty="0" smtClean="0">
                <a:latin typeface="Times" panose="02020603060405020304" pitchFamily="18" charset="0"/>
              </a:rPr>
              <a:t>patterns </a:t>
            </a:r>
            <a:r>
              <a:rPr lang="en-US" dirty="0">
                <a:latin typeface="Times" panose="02020603060405020304" pitchFamily="18" charset="0"/>
              </a:rPr>
              <a:t>are associated with a lower risk </a:t>
            </a:r>
            <a:r>
              <a:rPr lang="en-US" dirty="0" smtClean="0">
                <a:latin typeface="Times" panose="02020603060405020304" pitchFamily="18" charset="0"/>
              </a:rPr>
              <a:t>of developing </a:t>
            </a:r>
            <a:r>
              <a:rPr lang="en-US" dirty="0">
                <a:latin typeface="Times" panose="02020603060405020304" pitchFamily="18" charset="0"/>
              </a:rPr>
              <a:t>type 2 diabetes </a:t>
            </a:r>
          </a:p>
        </p:txBody>
      </p:sp>
    </p:spTree>
    <p:extLst>
      <p:ext uri="{BB962C8B-B14F-4D97-AF65-F5344CB8AC3E}">
        <p14:creationId xmlns:p14="http://schemas.microsoft.com/office/powerpoint/2010/main" val="10173783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" panose="02020603060405020304" pitchFamily="18" charset="0"/>
              </a:rPr>
              <a:t>Inositol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" panose="02020603060405020304" pitchFamily="18" charset="0"/>
                <a:cs typeface="+mj-cs"/>
              </a:rPr>
              <a:t>For a long time, </a:t>
            </a:r>
            <a:r>
              <a:rPr lang="en-US" dirty="0" smtClean="0">
                <a:latin typeface="Times" panose="02020603060405020304" pitchFamily="18" charset="0"/>
                <a:cs typeface="+mj-cs"/>
              </a:rPr>
              <a:t>it</a:t>
            </a:r>
            <a:r>
              <a:rPr lang="fa-IR" dirty="0" smtClean="0">
                <a:latin typeface="Times" panose="02020603060405020304" pitchFamily="18" charset="0"/>
                <a:cs typeface="+mj-cs"/>
              </a:rPr>
              <a:t> </a:t>
            </a:r>
            <a:r>
              <a:rPr lang="en-US" dirty="0" smtClean="0">
                <a:latin typeface="Times" panose="02020603060405020304" pitchFamily="18" charset="0"/>
                <a:cs typeface="+mj-cs"/>
              </a:rPr>
              <a:t>was </a:t>
            </a:r>
            <a:r>
              <a:rPr lang="en-US" dirty="0">
                <a:latin typeface="Times" panose="02020603060405020304" pitchFamily="18" charset="0"/>
                <a:cs typeface="+mj-cs"/>
              </a:rPr>
              <a:t>considered a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B vitamin (vitamin 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B8</a:t>
            </a:r>
            <a:r>
              <a:rPr lang="en-US" dirty="0" smtClean="0">
                <a:latin typeface="Times" panose="02020603060405020304" pitchFamily="18" charset="0"/>
                <a:cs typeface="+mj-cs"/>
              </a:rPr>
              <a:t>)</a:t>
            </a:r>
            <a:endParaRPr lang="en-US" dirty="0">
              <a:latin typeface="Times" panose="02020603060405020304" pitchFamily="18" charset="0"/>
              <a:cs typeface="+mj-cs"/>
            </a:endParaRPr>
          </a:p>
          <a:p>
            <a:r>
              <a:rPr lang="en-US" dirty="0">
                <a:latin typeface="Times" panose="02020603060405020304" pitchFamily="18" charset="0"/>
                <a:cs typeface="+mj-cs"/>
              </a:rPr>
              <a:t>However, it is not considered an </a:t>
            </a:r>
            <a:r>
              <a:rPr lang="en-US" dirty="0" smtClean="0">
                <a:latin typeface="Times" panose="02020603060405020304" pitchFamily="18" charset="0"/>
                <a:cs typeface="+mj-cs"/>
              </a:rPr>
              <a:t>essential</a:t>
            </a:r>
            <a:r>
              <a:rPr lang="fa-IR" dirty="0" smtClean="0">
                <a:latin typeface="Times" panose="02020603060405020304" pitchFamily="18" charset="0"/>
                <a:cs typeface="+mj-cs"/>
              </a:rPr>
              <a:t> </a:t>
            </a:r>
            <a:r>
              <a:rPr lang="en-US" dirty="0" smtClean="0">
                <a:latin typeface="Times" panose="02020603060405020304" pitchFamily="18" charset="0"/>
                <a:cs typeface="+mj-cs"/>
              </a:rPr>
              <a:t>nutrient </a:t>
            </a:r>
            <a:r>
              <a:rPr lang="en-US" dirty="0">
                <a:latin typeface="Times" panose="02020603060405020304" pitchFamily="18" charset="0"/>
                <a:cs typeface="+mj-cs"/>
              </a:rPr>
              <a:t>because it is formed from </a:t>
            </a:r>
            <a:r>
              <a:rPr lang="en-US" dirty="0" smtClean="0">
                <a:latin typeface="Times" panose="02020603060405020304" pitchFamily="18" charset="0"/>
                <a:cs typeface="+mj-cs"/>
              </a:rPr>
              <a:t>glucose.</a:t>
            </a:r>
            <a:r>
              <a:rPr lang="fa-IR" dirty="0" smtClean="0">
                <a:latin typeface="Times" panose="02020603060405020304" pitchFamily="18" charset="0"/>
                <a:cs typeface="+mj-cs"/>
              </a:rPr>
              <a:t> </a:t>
            </a:r>
          </a:p>
          <a:p>
            <a:r>
              <a:rPr lang="en-US" dirty="0" smtClean="0">
                <a:latin typeface="Times" panose="02020603060405020304" pitchFamily="18" charset="0"/>
                <a:cs typeface="+mj-cs"/>
              </a:rPr>
              <a:t>Each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kidney makes around 2 g 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of inositol</a:t>
            </a:r>
            <a:r>
              <a:rPr lang="fa-IR" dirty="0" smtClean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per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day</a:t>
            </a:r>
            <a:r>
              <a:rPr lang="en-US" dirty="0">
                <a:latin typeface="Times" panose="02020603060405020304" pitchFamily="18" charset="0"/>
                <a:cs typeface="+mj-cs"/>
              </a:rPr>
              <a:t>, and the average dietary intake </a:t>
            </a:r>
            <a:r>
              <a:rPr lang="en-US" dirty="0" smtClean="0">
                <a:latin typeface="Times" panose="02020603060405020304" pitchFamily="18" charset="0"/>
                <a:cs typeface="+mj-cs"/>
              </a:rPr>
              <a:t>is</a:t>
            </a:r>
            <a:r>
              <a:rPr lang="fa-IR" dirty="0" smtClean="0">
                <a:latin typeface="Times" panose="02020603060405020304" pitchFamily="18" charset="0"/>
                <a:cs typeface="+mj-cs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0.5–1.0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g/day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.</a:t>
            </a:r>
            <a:endParaRPr lang="fa-IR" dirty="0" smtClean="0">
              <a:solidFill>
                <a:srgbClr val="FF0000"/>
              </a:solidFill>
              <a:latin typeface="Times" panose="02020603060405020304" pitchFamily="18" charset="0"/>
              <a:cs typeface="+mj-cs"/>
            </a:endParaRPr>
          </a:p>
          <a:p>
            <a:r>
              <a:rPr lang="en-US" dirty="0" smtClean="0">
                <a:latin typeface="Times" panose="02020603060405020304" pitchFamily="18" charset="0"/>
                <a:cs typeface="+mj-cs"/>
              </a:rPr>
              <a:t>Increasing </a:t>
            </a:r>
            <a:r>
              <a:rPr lang="en-US" dirty="0">
                <a:latin typeface="Times" panose="02020603060405020304" pitchFamily="18" charset="0"/>
                <a:cs typeface="+mj-cs"/>
              </a:rPr>
              <a:t>age, antibiotic use, sugar </a:t>
            </a:r>
            <a:r>
              <a:rPr lang="en-US" dirty="0" smtClean="0">
                <a:latin typeface="Times" panose="02020603060405020304" pitchFamily="18" charset="0"/>
                <a:cs typeface="+mj-cs"/>
              </a:rPr>
              <a:t>and refined </a:t>
            </a:r>
            <a:r>
              <a:rPr lang="en-US" dirty="0">
                <a:latin typeface="Times" panose="02020603060405020304" pitchFamily="18" charset="0"/>
                <a:cs typeface="+mj-cs"/>
              </a:rPr>
              <a:t>carbohydrate intake</a:t>
            </a:r>
            <a:r>
              <a:rPr lang="en-US" dirty="0" smtClean="0">
                <a:latin typeface="Times" panose="02020603060405020304" pitchFamily="18" charset="0"/>
                <a:cs typeface="+mj-cs"/>
              </a:rPr>
              <a:t>,</a:t>
            </a:r>
            <a:r>
              <a:rPr lang="en-US" dirty="0">
                <a:latin typeface="Times" panose="02020603060405020304" pitchFamily="18" charset="0"/>
              </a:rPr>
              <a:t> dietary </a:t>
            </a:r>
            <a:r>
              <a:rPr lang="en-US" dirty="0">
                <a:latin typeface="Times" panose="02020603060405020304" pitchFamily="18" charset="0"/>
                <a:cs typeface="+mj-cs"/>
              </a:rPr>
              <a:t>caffeine intake, sodium </a:t>
            </a:r>
            <a:r>
              <a:rPr lang="en-US" dirty="0" smtClean="0">
                <a:latin typeface="Times" panose="02020603060405020304" pitchFamily="18" charset="0"/>
                <a:cs typeface="+mj-cs"/>
              </a:rPr>
              <a:t>deficiency</a:t>
            </a:r>
            <a:r>
              <a:rPr lang="en-US" dirty="0">
                <a:latin typeface="Times" panose="02020603060405020304" pitchFamily="18" charset="0"/>
                <a:cs typeface="+mj-cs"/>
              </a:rPr>
              <a:t>, insulin resistance, and type 1 </a:t>
            </a:r>
            <a:r>
              <a:rPr lang="en-US" dirty="0" smtClean="0">
                <a:latin typeface="Times" panose="02020603060405020304" pitchFamily="18" charset="0"/>
                <a:cs typeface="+mj-cs"/>
              </a:rPr>
              <a:t>and type </a:t>
            </a:r>
            <a:r>
              <a:rPr lang="en-US" dirty="0">
                <a:latin typeface="Times" panose="02020603060405020304" pitchFamily="18" charset="0"/>
                <a:cs typeface="+mj-cs"/>
              </a:rPr>
              <a:t>2 diabetes all increase the need </a:t>
            </a:r>
            <a:r>
              <a:rPr lang="en-US" dirty="0" smtClean="0">
                <a:latin typeface="Times" panose="02020603060405020304" pitchFamily="18" charset="0"/>
                <a:cs typeface="+mj-cs"/>
              </a:rPr>
              <a:t>for inositol</a:t>
            </a:r>
            <a:endParaRPr lang="en-US" dirty="0">
              <a:latin typeface="Times" panose="02020603060405020304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587568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447" y="1016733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latin typeface="Times" panose="02020603060405020304" pitchFamily="18" charset="0"/>
              </a:rPr>
              <a:t>foods that </a:t>
            </a:r>
            <a:r>
              <a:rPr lang="en-US" dirty="0" smtClean="0">
                <a:latin typeface="Times" panose="02020603060405020304" pitchFamily="18" charset="0"/>
              </a:rPr>
              <a:t>are high </a:t>
            </a:r>
            <a:r>
              <a:rPr lang="en-US" dirty="0">
                <a:latin typeface="Times" panose="02020603060405020304" pitchFamily="18" charset="0"/>
              </a:rPr>
              <a:t>in </a:t>
            </a:r>
            <a:r>
              <a:rPr lang="en-US" dirty="0" smtClean="0">
                <a:latin typeface="Times" panose="02020603060405020304" pitchFamily="18" charset="0"/>
              </a:rPr>
              <a:t>inositol </a:t>
            </a:r>
            <a:r>
              <a:rPr lang="en-US" dirty="0">
                <a:latin typeface="Times" panose="02020603060405020304" pitchFamily="18" charset="0"/>
              </a:rPr>
              <a:t>such </a:t>
            </a:r>
            <a:r>
              <a:rPr lang="en-US" dirty="0" smtClean="0">
                <a:latin typeface="Times" panose="02020603060405020304" pitchFamily="18" charset="0"/>
              </a:rPr>
              <a:t>as 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</a:rPr>
              <a:t>liver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, grains, seeds and 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</a:rPr>
              <a:t>beans, almonds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, walnuts, Brazil nuts, oats, beans 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</a:rPr>
              <a:t>and peas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, cantaloupe, and citrus fruits </a:t>
            </a:r>
            <a:r>
              <a:rPr lang="en-US" dirty="0">
                <a:latin typeface="Times" panose="02020603060405020304" pitchFamily="18" charset="0"/>
              </a:rPr>
              <a:t>(</a:t>
            </a:r>
            <a:r>
              <a:rPr lang="en-US" dirty="0" smtClean="0">
                <a:latin typeface="Times" panose="02020603060405020304" pitchFamily="18" charset="0"/>
              </a:rPr>
              <a:t>except lemons)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latin typeface="Times" panose="02020603060405020304" pitchFamily="18" charset="0"/>
              </a:rPr>
              <a:t>In </a:t>
            </a:r>
            <a:r>
              <a:rPr lang="en-US" dirty="0" smtClean="0">
                <a:latin typeface="Times" panose="02020603060405020304" pitchFamily="18" charset="0"/>
              </a:rPr>
              <a:t>humans, 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</a:rPr>
              <a:t>inositol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doses 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</a:rPr>
              <a:t>4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g for 12 months</a:t>
            </a:r>
            <a:r>
              <a:rPr lang="en-US" dirty="0">
                <a:latin typeface="Times" panose="02020603060405020304" pitchFamily="18" charset="0"/>
              </a:rPr>
              <a:t> have been </a:t>
            </a:r>
            <a:r>
              <a:rPr lang="en-US" dirty="0" smtClean="0">
                <a:latin typeface="Times" panose="02020603060405020304" pitchFamily="18" charset="0"/>
              </a:rPr>
              <a:t>noted to </a:t>
            </a:r>
            <a:r>
              <a:rPr lang="en-US" dirty="0">
                <a:latin typeface="Times" panose="02020603060405020304" pitchFamily="18" charset="0"/>
              </a:rPr>
              <a:t>be safe and well tolerated. </a:t>
            </a:r>
            <a:endParaRPr lang="en-US" dirty="0" smtClean="0">
              <a:latin typeface="Times" panose="0202060306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Times" panose="02020603060405020304" pitchFamily="18" charset="0"/>
              </a:rPr>
              <a:t>inositol </a:t>
            </a:r>
            <a:r>
              <a:rPr lang="en-US" dirty="0">
                <a:latin typeface="Times" panose="02020603060405020304" pitchFamily="18" charset="0"/>
              </a:rPr>
              <a:t>should be considered in patients with </a:t>
            </a:r>
            <a:r>
              <a:rPr lang="en-US" dirty="0" smtClean="0">
                <a:latin typeface="Times" panose="02020603060405020304" pitchFamily="18" charset="0"/>
              </a:rPr>
              <a:t>insulin resistance</a:t>
            </a:r>
            <a:r>
              <a:rPr lang="en-US" dirty="0">
                <a:latin typeface="Times" panose="02020603060405020304" pitchFamily="18" charset="0"/>
              </a:rPr>
              <a:t>, metabolic syndrome, </a:t>
            </a:r>
            <a:r>
              <a:rPr lang="en-US" dirty="0" smtClean="0">
                <a:latin typeface="Times" panose="02020603060405020304" pitchFamily="18" charset="0"/>
              </a:rPr>
              <a:t>diabetes</a:t>
            </a:r>
            <a:r>
              <a:rPr lang="en-US" dirty="0">
                <a:latin typeface="Times" panose="02020603060405020304" pitchFamily="18" charset="0"/>
              </a:rPr>
              <a:t>, PCOS and those with or at risk of </a:t>
            </a:r>
            <a:r>
              <a:rPr lang="en-US" dirty="0" smtClean="0">
                <a:latin typeface="Times" panose="02020603060405020304" pitchFamily="18" charset="0"/>
              </a:rPr>
              <a:t>gestational diabetes</a:t>
            </a:r>
            <a:r>
              <a:rPr lang="en-US" dirty="0">
                <a:latin typeface="Times" panose="02020603060405020304" pitchFamily="18" charset="0"/>
              </a:rPr>
              <a:t>,</a:t>
            </a:r>
            <a:r>
              <a:rPr lang="en-US" dirty="0" smtClean="0">
                <a:latin typeface="Times" panose="02020603060405020304" pitchFamily="18" charset="0"/>
              </a:rPr>
              <a:t> elevated </a:t>
            </a:r>
            <a:r>
              <a:rPr lang="en-US" dirty="0">
                <a:latin typeface="Times" panose="02020603060405020304" pitchFamily="18" charset="0"/>
              </a:rPr>
              <a:t>levels of glucose reduce </a:t>
            </a:r>
            <a:r>
              <a:rPr lang="en-US" dirty="0" smtClean="0">
                <a:latin typeface="Times" panose="02020603060405020304" pitchFamily="18" charset="0"/>
              </a:rPr>
              <a:t>inositol</a:t>
            </a:r>
            <a:endParaRPr lang="en-US" dirty="0">
              <a:latin typeface="Times" panose="02020603060405020304" pitchFamily="18" charset="0"/>
            </a:endParaRPr>
          </a:p>
          <a:p>
            <a:pPr marL="0" indent="0">
              <a:buNone/>
            </a:pPr>
            <a:endParaRPr lang="en-US" dirty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0935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" panose="02020603060405020304" pitchFamily="18" charset="0"/>
              </a:rPr>
              <a:t>Inositol and PCOS</a:t>
            </a:r>
            <a:endParaRPr lang="en-US" dirty="0">
              <a:latin typeface="Times" panose="0202060306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" panose="02020603060405020304" pitchFamily="18" charset="0"/>
              </a:rPr>
              <a:t>Metformin is the gold standard insulin </a:t>
            </a:r>
            <a:r>
              <a:rPr lang="en-US" dirty="0" smtClean="0">
                <a:latin typeface="Times" panose="02020603060405020304" pitchFamily="18" charset="0"/>
              </a:rPr>
              <a:t>sensitizer. However</a:t>
            </a:r>
            <a:r>
              <a:rPr lang="en-US" dirty="0">
                <a:latin typeface="Times" panose="02020603060405020304" pitchFamily="18" charset="0"/>
              </a:rPr>
              <a:t>, metformin may induce gastrointestinal side </a:t>
            </a:r>
            <a:r>
              <a:rPr lang="en-US" dirty="0" smtClean="0">
                <a:latin typeface="Times" panose="02020603060405020304" pitchFamily="18" charset="0"/>
              </a:rPr>
              <a:t>effects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769" y="3180984"/>
            <a:ext cx="8744683" cy="2402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2007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809" y="1078279"/>
            <a:ext cx="11728938" cy="435133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dirty="0">
                <a:latin typeface="Times" panose="02020603060405020304" pitchFamily="18" charset="0"/>
                <a:cs typeface="+mj-cs"/>
              </a:rPr>
              <a:t>Twenty-six RCTs </a:t>
            </a:r>
            <a:endParaRPr lang="en-US" dirty="0" smtClean="0">
              <a:latin typeface="Times" panose="02020603060405020304" pitchFamily="18" charset="0"/>
              <a:cs typeface="+mj-cs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Times" panose="02020603060405020304" pitchFamily="18" charset="0"/>
                <a:cs typeface="+mj-cs"/>
              </a:rPr>
              <a:t>Inositols reduce </a:t>
            </a:r>
            <a:r>
              <a:rPr lang="en-US" dirty="0">
                <a:latin typeface="Times" panose="02020603060405020304" pitchFamily="18" charset="0"/>
                <a:cs typeface="+mj-cs"/>
              </a:rPr>
              <a:t>serum total and free testosterone and </a:t>
            </a:r>
            <a:r>
              <a:rPr lang="en-US" dirty="0" smtClean="0">
                <a:latin typeface="Times" panose="02020603060405020304" pitchFamily="18" charset="0"/>
                <a:cs typeface="+mj-cs"/>
              </a:rPr>
              <a:t>androstenedione </a:t>
            </a:r>
            <a:r>
              <a:rPr lang="en-US" dirty="0">
                <a:latin typeface="Times" panose="02020603060405020304" pitchFamily="18" charset="0"/>
                <a:cs typeface="+mj-cs"/>
              </a:rPr>
              <a:t>levels, increase SHBG levels, and normalize </a:t>
            </a:r>
            <a:r>
              <a:rPr lang="en-US" dirty="0" smtClean="0">
                <a:latin typeface="Times" panose="02020603060405020304" pitchFamily="18" charset="0"/>
                <a:cs typeface="+mj-cs"/>
              </a:rPr>
              <a:t>cycle</a:t>
            </a:r>
            <a:r>
              <a:rPr lang="fa-IR" dirty="0" smtClean="0">
                <a:latin typeface="Times" panose="02020603060405020304" pitchFamily="18" charset="0"/>
                <a:cs typeface="+mj-cs"/>
              </a:rPr>
              <a:t> </a:t>
            </a:r>
            <a:r>
              <a:rPr lang="en-US" dirty="0" smtClean="0">
                <a:latin typeface="Times" panose="02020603060405020304" pitchFamily="18" charset="0"/>
                <a:cs typeface="+mj-cs"/>
              </a:rPr>
              <a:t>length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compared to 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placebo </a:t>
            </a:r>
            <a:r>
              <a:rPr lang="en-US" dirty="0" smtClean="0">
                <a:latin typeface="Times" panose="02020603060405020304" pitchFamily="18" charset="0"/>
                <a:cs typeface="+mj-cs"/>
              </a:rPr>
              <a:t>on </a:t>
            </a:r>
            <a:r>
              <a:rPr lang="en-US" dirty="0">
                <a:latin typeface="Times" panose="02020603060405020304" pitchFamily="18" charset="0"/>
                <a:cs typeface="+mj-cs"/>
              </a:rPr>
              <a:t>the other hand, in </a:t>
            </a:r>
            <a:r>
              <a:rPr lang="en-US" dirty="0" smtClean="0">
                <a:latin typeface="Times" panose="02020603060405020304" pitchFamily="18" charset="0"/>
                <a:cs typeface="+mj-cs"/>
              </a:rPr>
              <a:t>all</a:t>
            </a:r>
            <a:r>
              <a:rPr lang="fa-IR" dirty="0" smtClean="0">
                <a:latin typeface="Times" panose="02020603060405020304" pitchFamily="18" charset="0"/>
                <a:cs typeface="+mj-cs"/>
              </a:rPr>
              <a:t> </a:t>
            </a:r>
            <a:r>
              <a:rPr lang="en-US" dirty="0" smtClean="0">
                <a:latin typeface="Times" panose="02020603060405020304" pitchFamily="18" charset="0"/>
                <a:cs typeface="+mj-cs"/>
              </a:rPr>
              <a:t>these </a:t>
            </a:r>
            <a:r>
              <a:rPr lang="en-US" dirty="0">
                <a:latin typeface="Times" panose="02020603060405020304" pitchFamily="18" charset="0"/>
                <a:cs typeface="+mj-cs"/>
              </a:rPr>
              <a:t>parameters, they were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not inferior to 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metformin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a significant decrease was found in 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fasting</a:t>
            </a:r>
            <a:r>
              <a:rPr lang="fa-IR" dirty="0" smtClean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glucose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and AUC insulin levels and BMI in the 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inositol</a:t>
            </a:r>
            <a:r>
              <a:rPr lang="fa-IR" dirty="0" smtClean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treated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  <a:cs typeface="+mj-cs"/>
              </a:rPr>
              <a:t>groups.</a:t>
            </a:r>
          </a:p>
        </p:txBody>
      </p:sp>
    </p:spTree>
    <p:extLst>
      <p:ext uri="{BB962C8B-B14F-4D97-AF65-F5344CB8AC3E}">
        <p14:creationId xmlns:p14="http://schemas.microsoft.com/office/powerpoint/2010/main" val="256445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5609" y="424045"/>
            <a:ext cx="9759460" cy="32159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18846" y="3763798"/>
            <a:ext cx="92143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 </a:t>
            </a:r>
            <a:r>
              <a:rPr lang="en-US" dirty="0"/>
              <a:t>RCTs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/>
              <a:t>a </a:t>
            </a:r>
            <a:r>
              <a:rPr lang="en-US" dirty="0"/>
              <a:t>reduction in </a:t>
            </a:r>
            <a:r>
              <a:rPr lang="en-US" dirty="0" smtClean="0"/>
              <a:t>FPG: MD=</a:t>
            </a:r>
            <a:r>
              <a:rPr lang="en-US" dirty="0"/>
              <a:t> −0.44 </a:t>
            </a:r>
            <a:r>
              <a:rPr lang="en-US" dirty="0" err="1"/>
              <a:t>mmol</a:t>
            </a:r>
            <a:r>
              <a:rPr lang="en-US" dirty="0"/>
              <a:t>/l, 95% CI −0.65, −0.23</a:t>
            </a:r>
            <a:r>
              <a:rPr lang="en-US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/>
              <a:t>2</a:t>
            </a:r>
            <a:r>
              <a:rPr lang="en-US" dirty="0"/>
              <a:t> h PG after 75 g </a:t>
            </a:r>
            <a:r>
              <a:rPr lang="en-US" dirty="0" smtClean="0"/>
              <a:t>OGTT </a:t>
            </a:r>
            <a:r>
              <a:rPr lang="en-US" dirty="0"/>
              <a:t>(MD −0.69 </a:t>
            </a:r>
            <a:r>
              <a:rPr lang="en-US" dirty="0" err="1"/>
              <a:t>mmol</a:t>
            </a:r>
            <a:r>
              <a:rPr lang="en-US" dirty="0"/>
              <a:t>/l, 95% CI −1.14, −</a:t>
            </a:r>
            <a:r>
              <a:rPr lang="en-US" dirty="0" smtClean="0"/>
              <a:t>0.23)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/>
              <a:t>abnormal glucose tolerance (Relative </a:t>
            </a:r>
            <a:r>
              <a:rPr lang="en-US" dirty="0"/>
              <a:t>risk (RR) 0.28, 95% CI 0.12, </a:t>
            </a:r>
            <a:r>
              <a:rPr lang="en-US" dirty="0" smtClean="0"/>
              <a:t>0.66)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/>
              <a:t>fasting </a:t>
            </a:r>
            <a:r>
              <a:rPr lang="en-US" dirty="0"/>
              <a:t>insulin (MD −38.49 </a:t>
            </a:r>
            <a:r>
              <a:rPr lang="en-US" dirty="0" err="1"/>
              <a:t>pmol</a:t>
            </a:r>
            <a:r>
              <a:rPr lang="en-US" dirty="0"/>
              <a:t>/l, 95% CI −52.63, −24.36</a:t>
            </a:r>
            <a:r>
              <a:rPr lang="en-US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/>
              <a:t>HOMA-IR </a:t>
            </a:r>
            <a:r>
              <a:rPr lang="en-US" dirty="0"/>
              <a:t>(MD −1.96 </a:t>
            </a:r>
            <a:r>
              <a:rPr lang="en-US" dirty="0" err="1"/>
              <a:t>mmol</a:t>
            </a:r>
            <a:r>
              <a:rPr lang="en-US" dirty="0"/>
              <a:t> × </a:t>
            </a:r>
            <a:r>
              <a:rPr lang="en-US" dirty="0" err="1"/>
              <a:t>mUI</a:t>
            </a:r>
            <a:r>
              <a:rPr lang="en-US" dirty="0"/>
              <a:t>/l, 95% CI −2.62, −1.30</a:t>
            </a:r>
            <a:r>
              <a:rPr lang="en-US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Inositol supplementation decreases </a:t>
            </a:r>
            <a:r>
              <a:rPr lang="en-US" dirty="0" smtClean="0"/>
              <a:t>blood glucose through </a:t>
            </a:r>
            <a:r>
              <a:rPr lang="en-US" dirty="0"/>
              <a:t>an improvement in </a:t>
            </a:r>
            <a:r>
              <a:rPr lang="en-US" dirty="0" smtClean="0"/>
              <a:t>insulin sensevity that </a:t>
            </a:r>
            <a:r>
              <a:rPr lang="en-US" dirty="0"/>
              <a:t>is independent of weight </a:t>
            </a:r>
          </a:p>
        </p:txBody>
      </p:sp>
    </p:spTree>
    <p:extLst>
      <p:ext uri="{BB962C8B-B14F-4D97-AF65-F5344CB8AC3E}">
        <p14:creationId xmlns:p14="http://schemas.microsoft.com/office/powerpoint/2010/main" val="188140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" panose="02020603060405020304" pitchFamily="18" charset="0"/>
              </a:rPr>
              <a:t>W-3</a:t>
            </a:r>
            <a:endParaRPr lang="en-US" dirty="0">
              <a:latin typeface="Times" panose="0202060306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2012665"/>
            <a:ext cx="4753220" cy="33178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1162" y="1799247"/>
            <a:ext cx="5046785" cy="2951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" panose="02020603060405020304" pitchFamily="18" charset="0"/>
              </a:rPr>
              <a:t>Randomised controlled trials of at least 24 weeks’ duration assessing </a:t>
            </a:r>
            <a:r>
              <a:rPr lang="en-US" dirty="0" smtClean="0">
                <a:latin typeface="Times" panose="02020603060405020304" pitchFamily="18" charset="0"/>
              </a:rPr>
              <a:t>effects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" panose="02020603060405020304" pitchFamily="18" charset="0"/>
              </a:rPr>
              <a:t>omega-3 </a:t>
            </a:r>
            <a:r>
              <a:rPr lang="en-US" dirty="0">
                <a:latin typeface="Times" panose="02020603060405020304" pitchFamily="18" charset="0"/>
              </a:rPr>
              <a:t>had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little or no effect </a:t>
            </a:r>
            <a:r>
              <a:rPr lang="en-US" dirty="0">
                <a:latin typeface="Times" panose="02020603060405020304" pitchFamily="18" charset="0"/>
              </a:rPr>
              <a:t>on likelihood of diagnosis of </a:t>
            </a:r>
            <a:r>
              <a:rPr lang="en-US" dirty="0" smtClean="0">
                <a:latin typeface="Times" panose="02020603060405020304" pitchFamily="18" charset="0"/>
              </a:rPr>
              <a:t>diabetes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" panose="02020603060405020304" pitchFamily="18" charset="0"/>
              </a:rPr>
              <a:t>A suggestion of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negative outcomes was observed when dose of supplemental 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</a:rPr>
              <a:t>omega-3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was above 4.4 g/d. </a:t>
            </a:r>
          </a:p>
        </p:txBody>
      </p:sp>
    </p:spTree>
    <p:extLst>
      <p:ext uri="{BB962C8B-B14F-4D97-AF65-F5344CB8AC3E}">
        <p14:creationId xmlns:p14="http://schemas.microsoft.com/office/powerpoint/2010/main" val="18185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" panose="02020603060405020304" pitchFamily="18" charset="0"/>
              </a:rPr>
              <a:t>Omega 3</a:t>
            </a:r>
            <a:endParaRPr lang="en-US" dirty="0">
              <a:latin typeface="Times" panose="0202060306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49964" y="1429971"/>
            <a:ext cx="6042041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2369" y="1429971"/>
            <a:ext cx="4495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" panose="02020603060405020304" pitchFamily="18" charset="0"/>
              </a:rPr>
              <a:t>46 RCTs </a:t>
            </a:r>
            <a:endParaRPr lang="fa-IR" dirty="0" smtClean="0">
              <a:latin typeface="Times" panose="0202060306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" panose="02020603060405020304" pitchFamily="18" charset="0"/>
              </a:rPr>
              <a:t>n-3 </a:t>
            </a:r>
            <a:r>
              <a:rPr lang="en-US" dirty="0">
                <a:latin typeface="Times" panose="02020603060405020304" pitchFamily="18" charset="0"/>
              </a:rPr>
              <a:t>PUFAs interventions </a:t>
            </a:r>
            <a:r>
              <a:rPr lang="en-US" dirty="0" smtClean="0">
                <a:latin typeface="Times" panose="02020603060405020304" pitchFamily="18" charset="0"/>
              </a:rPr>
              <a:t>significantly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" panose="02020603060405020304" pitchFamily="18" charset="0"/>
              </a:rPr>
              <a:t>TC</a:t>
            </a:r>
            <a:r>
              <a:rPr lang="en-US" dirty="0">
                <a:latin typeface="Times" panose="02020603060405020304" pitchFamily="18" charset="0"/>
              </a:rPr>
              <a:t>, WMD = -0.22; 95% CI: -0.32∼ -</a:t>
            </a:r>
            <a:r>
              <a:rPr lang="en-US" dirty="0" smtClean="0">
                <a:latin typeface="Times" panose="02020603060405020304" pitchFamily="18" charset="0"/>
              </a:rPr>
              <a:t>0.11)</a:t>
            </a:r>
            <a:endParaRPr lang="fa-IR" dirty="0" smtClean="0">
              <a:latin typeface="Times" panose="0202060306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" panose="02020603060405020304" pitchFamily="18" charset="0"/>
              </a:rPr>
              <a:t>TG,WMD</a:t>
            </a:r>
            <a:r>
              <a:rPr lang="en-US" dirty="0">
                <a:latin typeface="Times" panose="02020603060405020304" pitchFamily="18" charset="0"/>
              </a:rPr>
              <a:t> = -0.36; 95% CI: -0.48∼-0.25</a:t>
            </a:r>
            <a:r>
              <a:rPr lang="en-US" dirty="0" smtClean="0">
                <a:latin typeface="Times" panose="02020603060405020304" pitchFamily="18" charset="0"/>
              </a:rPr>
              <a:t>)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" panose="02020603060405020304" pitchFamily="18" charset="0"/>
              </a:rPr>
              <a:t>HDL-C,WMD</a:t>
            </a:r>
            <a:r>
              <a:rPr lang="en-US" dirty="0">
                <a:latin typeface="Times" panose="02020603060405020304" pitchFamily="18" charset="0"/>
              </a:rPr>
              <a:t> = 0.05; 95% CI: 0.02∼ 0.08</a:t>
            </a:r>
            <a:r>
              <a:rPr lang="en-US" dirty="0" smtClean="0">
                <a:latin typeface="Times" panose="02020603060405020304" pitchFamily="18" charset="0"/>
              </a:rPr>
              <a:t>) HbA1c</a:t>
            </a:r>
            <a:r>
              <a:rPr lang="en-US" dirty="0">
                <a:latin typeface="Times" panose="02020603060405020304" pitchFamily="18" charset="0"/>
              </a:rPr>
              <a:t>, WMD = -0.19; 95% CI: -0.31∼-0.06) </a:t>
            </a:r>
            <a:endParaRPr lang="en-US" dirty="0" smtClean="0">
              <a:latin typeface="Times" panose="0202060306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" panose="02020603060405020304" pitchFamily="18" charset="0"/>
              </a:rPr>
              <a:t>CRP,WMD</a:t>
            </a:r>
            <a:r>
              <a:rPr lang="en-US" dirty="0">
                <a:latin typeface="Times" panose="02020603060405020304" pitchFamily="18" charset="0"/>
              </a:rPr>
              <a:t> = -0.40; 95% CI: -0.74∼-0.07</a:t>
            </a:r>
            <a:r>
              <a:rPr lang="en-US" dirty="0" smtClean="0">
                <a:latin typeface="Times" panose="02020603060405020304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endParaRPr lang="en-US" dirty="0">
              <a:latin typeface="Times" panose="0202060306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1322" y="5134978"/>
            <a:ext cx="4237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n-3 </a:t>
            </a:r>
            <a:r>
              <a:rPr lang="en-US" dirty="0">
                <a:solidFill>
                  <a:srgbClr val="FF0000"/>
                </a:solidFill>
              </a:rPr>
              <a:t>PUFAs can improve cardiovascular risk factors in type 2 diabetes.</a:t>
            </a:r>
          </a:p>
        </p:txBody>
      </p:sp>
    </p:spTree>
    <p:extLst>
      <p:ext uri="{BB962C8B-B14F-4D97-AF65-F5344CB8AC3E}">
        <p14:creationId xmlns:p14="http://schemas.microsoft.com/office/powerpoint/2010/main" val="110917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2590800" cy="89217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Cinnamon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60441" y="597877"/>
            <a:ext cx="3707829" cy="32971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7392" y="1208943"/>
            <a:ext cx="48055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panose="02020603060405020304" pitchFamily="18" charset="0"/>
              </a:rPr>
              <a:t>11 meta-analyses of RCTs </a:t>
            </a:r>
            <a:endParaRPr lang="fa-IR" dirty="0" smtClean="0">
              <a:latin typeface="Times" panose="02020603060405020304" pitchFamily="18" charset="0"/>
            </a:endParaRPr>
          </a:p>
          <a:p>
            <a:r>
              <a:rPr lang="en-US" dirty="0" smtClean="0">
                <a:latin typeface="Times" panose="02020603060405020304" pitchFamily="18" charset="0"/>
              </a:rPr>
              <a:t>FPG </a:t>
            </a:r>
            <a:r>
              <a:rPr lang="en-US" dirty="0">
                <a:latin typeface="Times" panose="02020603060405020304" pitchFamily="18" charset="0"/>
              </a:rPr>
              <a:t>(WMD: -10.93 mg/</a:t>
            </a:r>
            <a:r>
              <a:rPr lang="en-US" dirty="0" err="1">
                <a:latin typeface="Times" panose="02020603060405020304" pitchFamily="18" charset="0"/>
              </a:rPr>
              <a:t>dL</a:t>
            </a:r>
            <a:r>
              <a:rPr lang="en-US" dirty="0">
                <a:latin typeface="Times" panose="02020603060405020304" pitchFamily="18" charset="0"/>
              </a:rPr>
              <a:t>; 95%CI: -16.22, -</a:t>
            </a:r>
            <a:r>
              <a:rPr lang="en-US" dirty="0" smtClean="0">
                <a:latin typeface="Times" panose="02020603060405020304" pitchFamily="18" charset="0"/>
              </a:rPr>
              <a:t>5.65)</a:t>
            </a:r>
          </a:p>
          <a:p>
            <a:r>
              <a:rPr lang="en-US" dirty="0" smtClean="0">
                <a:latin typeface="Times" panose="02020603060405020304" pitchFamily="18" charset="0"/>
              </a:rPr>
              <a:t>insulin </a:t>
            </a:r>
            <a:r>
              <a:rPr lang="en-US" dirty="0">
                <a:latin typeface="Times" panose="02020603060405020304" pitchFamily="18" charset="0"/>
              </a:rPr>
              <a:t>(WMD: -2.01 </a:t>
            </a:r>
            <a:r>
              <a:rPr lang="en-US" dirty="0" smtClean="0">
                <a:latin typeface="Times" panose="02020603060405020304" pitchFamily="18" charset="0"/>
              </a:rPr>
              <a:t>IU/mL;95%CI</a:t>
            </a:r>
            <a:r>
              <a:rPr lang="en-US" dirty="0">
                <a:latin typeface="Times" panose="02020603060405020304" pitchFamily="18" charset="0"/>
              </a:rPr>
              <a:t>: -3.96, -</a:t>
            </a:r>
            <a:r>
              <a:rPr lang="en-US" dirty="0" smtClean="0">
                <a:latin typeface="Times" panose="02020603060405020304" pitchFamily="18" charset="0"/>
              </a:rPr>
              <a:t>0.07), </a:t>
            </a:r>
          </a:p>
          <a:p>
            <a:r>
              <a:rPr lang="en-US" dirty="0" smtClean="0">
                <a:latin typeface="Times" panose="02020603060405020304" pitchFamily="18" charset="0"/>
              </a:rPr>
              <a:t>HOMA-IR (</a:t>
            </a:r>
            <a:r>
              <a:rPr lang="en-US" dirty="0">
                <a:latin typeface="Times" panose="02020603060405020304" pitchFamily="18" charset="0"/>
              </a:rPr>
              <a:t>WMD: -0.61; 95%CI: -0.91, -</a:t>
            </a:r>
            <a:r>
              <a:rPr lang="en-US" dirty="0" smtClean="0">
                <a:latin typeface="Times" panose="02020603060405020304" pitchFamily="18" charset="0"/>
              </a:rPr>
              <a:t>0.31)</a:t>
            </a:r>
          </a:p>
          <a:p>
            <a:r>
              <a:rPr lang="en-US" dirty="0" smtClean="0">
                <a:latin typeface="Times" panose="02020603060405020304" pitchFamily="18" charset="0"/>
              </a:rPr>
              <a:t>HbA1c </a:t>
            </a:r>
            <a:r>
              <a:rPr lang="en-US" dirty="0">
                <a:latin typeface="Times" panose="02020603060405020304" pitchFamily="18" charset="0"/>
              </a:rPr>
              <a:t>(WMD: -0.10%; 95%CI: -0.17, -0.03)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500" y="4765430"/>
            <a:ext cx="4651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Cinnamon can be used as an anti-diabetic agent and an add-on treatment to control glycemic 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</a:rPr>
              <a:t>indices among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patients with T2D or PCOS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00658" y="4903929"/>
            <a:ext cx="2010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Cinnamon </a:t>
            </a:r>
            <a:r>
              <a:rPr lang="fa-IR" dirty="0" smtClean="0">
                <a:solidFill>
                  <a:srgbClr val="FF0000"/>
                </a:solidFill>
              </a:rPr>
              <a:t>500</a:t>
            </a:r>
            <a:r>
              <a:rPr lang="en-US" dirty="0" smtClean="0">
                <a:solidFill>
                  <a:srgbClr val="FF0000"/>
                </a:solidFill>
              </a:rPr>
              <a:t> mg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Chrumium 300mcg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1514" y="3147647"/>
            <a:ext cx="2529986" cy="35082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57786" y="391105"/>
            <a:ext cx="2731090" cy="290292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328638" y="29190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077326" y="1833017"/>
            <a:ext cx="15984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Cinnamon 500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Chrumium 30mcg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Zinc 2.5mg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70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s"/>
              </a:rPr>
              <a:t>Chrumium and glycemic </a:t>
            </a:r>
            <a:endParaRPr lang="en-US" dirty="0">
              <a:latin typeface="Ti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825625"/>
            <a:ext cx="11139854" cy="435133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latin typeface="Tims"/>
              </a:rPr>
              <a:t>A</a:t>
            </a:r>
            <a:r>
              <a:rPr lang="en-US" dirty="0" smtClean="0">
                <a:latin typeface="Tims"/>
              </a:rPr>
              <a:t>n </a:t>
            </a:r>
            <a:r>
              <a:rPr lang="en-US" dirty="0">
                <a:solidFill>
                  <a:srgbClr val="FF0000"/>
                </a:solidFill>
                <a:latin typeface="Tims"/>
              </a:rPr>
              <a:t>enhancer</a:t>
            </a:r>
            <a:r>
              <a:rPr lang="en-US" dirty="0">
                <a:latin typeface="Tims"/>
              </a:rPr>
              <a:t> of insulin </a:t>
            </a:r>
            <a:r>
              <a:rPr lang="en-US" dirty="0" smtClean="0">
                <a:latin typeface="Tims"/>
              </a:rPr>
              <a:t>action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rgbClr val="FF0000"/>
                </a:solidFill>
                <a:latin typeface="Tims"/>
              </a:rPr>
              <a:t>NHANES</a:t>
            </a:r>
            <a:r>
              <a:rPr lang="en-US" dirty="0" smtClean="0">
                <a:latin typeface="Tims"/>
              </a:rPr>
              <a:t> </a:t>
            </a:r>
            <a:r>
              <a:rPr lang="en-US" dirty="0">
                <a:latin typeface="Tims"/>
              </a:rPr>
              <a:t>data indicated that the </a:t>
            </a:r>
            <a:r>
              <a:rPr lang="en-US" dirty="0">
                <a:solidFill>
                  <a:srgbClr val="FF0000"/>
                </a:solidFill>
                <a:latin typeface="Tims"/>
              </a:rPr>
              <a:t>risk of T2DM is lower </a:t>
            </a:r>
            <a:r>
              <a:rPr lang="en-US" dirty="0">
                <a:latin typeface="Tims"/>
              </a:rPr>
              <a:t>in US adults taking chromium-containing </a:t>
            </a:r>
            <a:r>
              <a:rPr lang="en-US" dirty="0" smtClean="0">
                <a:latin typeface="Tims"/>
              </a:rPr>
              <a:t>supplements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Tims"/>
              </a:rPr>
              <a:t>Epidemiologic study plasma </a:t>
            </a:r>
            <a:r>
              <a:rPr lang="en-US" dirty="0">
                <a:solidFill>
                  <a:srgbClr val="FF0000"/>
                </a:solidFill>
                <a:latin typeface="Tims"/>
              </a:rPr>
              <a:t>chromium concentrations </a:t>
            </a:r>
            <a:r>
              <a:rPr lang="en-US" dirty="0">
                <a:latin typeface="Tims"/>
              </a:rPr>
              <a:t>were </a:t>
            </a:r>
            <a:r>
              <a:rPr lang="en-US" dirty="0">
                <a:solidFill>
                  <a:srgbClr val="FF0000"/>
                </a:solidFill>
                <a:latin typeface="Tims"/>
              </a:rPr>
              <a:t>inversely associated </a:t>
            </a:r>
            <a:r>
              <a:rPr lang="en-US" dirty="0">
                <a:latin typeface="Tims"/>
              </a:rPr>
              <a:t>with </a:t>
            </a:r>
            <a:r>
              <a:rPr lang="en-US" dirty="0">
                <a:solidFill>
                  <a:srgbClr val="FF0000"/>
                </a:solidFill>
                <a:latin typeface="Tims"/>
              </a:rPr>
              <a:t>T2DM and pre-DM </a:t>
            </a:r>
            <a:r>
              <a:rPr lang="en-US" dirty="0">
                <a:latin typeface="Tims"/>
              </a:rPr>
              <a:t>in </a:t>
            </a:r>
            <a:r>
              <a:rPr lang="en-US" dirty="0" smtClean="0">
                <a:latin typeface="Tims"/>
              </a:rPr>
              <a:t>adults</a:t>
            </a:r>
            <a:r>
              <a:rPr lang="en-US" dirty="0">
                <a:latin typeface="Tims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n-US" dirty="0">
              <a:latin typeface="Tims"/>
            </a:endParaRPr>
          </a:p>
        </p:txBody>
      </p:sp>
    </p:spTree>
    <p:extLst>
      <p:ext uri="{BB962C8B-B14F-4D97-AF65-F5344CB8AC3E}">
        <p14:creationId xmlns:p14="http://schemas.microsoft.com/office/powerpoint/2010/main" val="386272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186" y="1078279"/>
            <a:ext cx="11679381" cy="4351338"/>
          </a:xfrm>
        </p:spPr>
        <p:txBody>
          <a:bodyPr>
            <a:normAutofit/>
          </a:bodyPr>
          <a:lstStyle/>
          <a:p>
            <a:pPr algn="just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Prediabetes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broadly defined as an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intermediate state of hyperglycemia where blood glucose levels are higher than what is considered a healthy cardiometabolic state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but lower than the diagnostic criteria for type 2 diabetes mellitus</a:t>
            </a:r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5393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Apple cider vinegar</a:t>
            </a:r>
            <a:r>
              <a:rPr lang="fa-IR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0580" y="1735931"/>
            <a:ext cx="7601489" cy="28487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63969" y="4765431"/>
            <a:ext cx="76581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ACV significantly reduced </a:t>
            </a:r>
          </a:p>
          <a:p>
            <a:r>
              <a:rPr lang="en-US" dirty="0" smtClean="0"/>
              <a:t>FBS </a:t>
            </a:r>
            <a:r>
              <a:rPr lang="en-US" dirty="0"/>
              <a:t>(WMD: </a:t>
            </a:r>
            <a:r>
              <a:rPr lang="en-US" dirty="0">
                <a:solidFill>
                  <a:srgbClr val="FF0000"/>
                </a:solidFill>
              </a:rPr>
              <a:t>−21.929</a:t>
            </a:r>
            <a:r>
              <a:rPr lang="en-US" dirty="0"/>
              <a:t> mg/</a:t>
            </a:r>
            <a:r>
              <a:rPr lang="en-US" dirty="0" err="1"/>
              <a:t>dL</a:t>
            </a:r>
            <a:r>
              <a:rPr lang="en-US" dirty="0"/>
              <a:t>, 95% CI: −29.19</a:t>
            </a:r>
            <a:r>
              <a:rPr lang="en-US" dirty="0" smtClean="0"/>
              <a:t>,−14.67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dirty="0" smtClean="0"/>
              <a:t>HbA1c </a:t>
            </a:r>
            <a:r>
              <a:rPr lang="en-US" dirty="0"/>
              <a:t>(WMD: </a:t>
            </a:r>
            <a:r>
              <a:rPr lang="en-US" dirty="0">
                <a:solidFill>
                  <a:srgbClr val="FF0000"/>
                </a:solidFill>
              </a:rPr>
              <a:t>−1.53</a:t>
            </a:r>
            <a:r>
              <a:rPr lang="en-US" dirty="0"/>
              <a:t>, 95% CI: −2.65, −</a:t>
            </a:r>
            <a:r>
              <a:rPr lang="en-US" dirty="0" smtClean="0"/>
              <a:t>0.41</a:t>
            </a:r>
            <a:r>
              <a:rPr lang="en-US" dirty="0"/>
              <a:t>)</a:t>
            </a:r>
          </a:p>
          <a:p>
            <a:r>
              <a:rPr lang="en-US" dirty="0" smtClean="0"/>
              <a:t>increased </a:t>
            </a:r>
            <a:r>
              <a:rPr lang="en-US" dirty="0"/>
              <a:t>insulin (WMD: </a:t>
            </a:r>
            <a:r>
              <a:rPr lang="en-US" dirty="0">
                <a:solidFill>
                  <a:srgbClr val="FF0000"/>
                </a:solidFill>
              </a:rPr>
              <a:t>2.059</a:t>
            </a:r>
            <a:r>
              <a:rPr lang="en-US" dirty="0"/>
              <a:t> </a:t>
            </a:r>
            <a:r>
              <a:rPr lang="el-GR" dirty="0"/>
              <a:t>μ</a:t>
            </a:r>
            <a:r>
              <a:rPr lang="en-US" dirty="0"/>
              <a:t>u/ml, 95% CI: 0.26, 3.86, </a:t>
            </a:r>
            <a:endParaRPr lang="en-US" dirty="0" smtClean="0"/>
          </a:p>
          <a:p>
            <a:r>
              <a:rPr lang="en-US" dirty="0" smtClean="0"/>
              <a:t>Each </a:t>
            </a:r>
            <a:r>
              <a:rPr lang="en-US" dirty="0">
                <a:solidFill>
                  <a:srgbClr val="FF0000"/>
                </a:solidFill>
              </a:rPr>
              <a:t>1 mL/day increase </a:t>
            </a:r>
            <a:r>
              <a:rPr lang="en-US" dirty="0"/>
              <a:t>in ACV consumption </a:t>
            </a:r>
            <a:r>
              <a:rPr lang="en-US" dirty="0" smtClean="0"/>
              <a:t>was associated </a:t>
            </a:r>
            <a:r>
              <a:rPr lang="en-US" dirty="0"/>
              <a:t>with </a:t>
            </a:r>
            <a:r>
              <a:rPr lang="en-US" dirty="0">
                <a:solidFill>
                  <a:srgbClr val="FF0000"/>
                </a:solidFill>
              </a:rPr>
              <a:t>a-1.255 mg/</a:t>
            </a:r>
            <a:r>
              <a:rPr lang="en-US" dirty="0" err="1">
                <a:solidFill>
                  <a:srgbClr val="FF0000"/>
                </a:solidFill>
              </a:rPr>
              <a:t>dL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reduction in FBS. Moreover, greater effects </a:t>
            </a:r>
            <a:r>
              <a:rPr lang="en-US" dirty="0" smtClean="0">
                <a:solidFill>
                  <a:srgbClr val="FF0000"/>
                </a:solidFill>
              </a:rPr>
              <a:t>on FBS </a:t>
            </a:r>
            <a:r>
              <a:rPr lang="en-US" dirty="0">
                <a:solidFill>
                  <a:srgbClr val="FF0000"/>
                </a:solidFill>
              </a:rPr>
              <a:t>were in dosages &gt;10</a:t>
            </a:r>
          </a:p>
        </p:txBody>
      </p:sp>
    </p:spTree>
    <p:extLst>
      <p:ext uri="{BB962C8B-B14F-4D97-AF65-F5344CB8AC3E}">
        <p14:creationId xmlns:p14="http://schemas.microsoft.com/office/powerpoint/2010/main" val="398690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72863" y="518085"/>
            <a:ext cx="6708530" cy="19087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72962" y="33586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705" y="2030054"/>
            <a:ext cx="3047389" cy="20945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9745" y="4463927"/>
            <a:ext cx="5082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Each 30 ml/d increment in </a:t>
            </a:r>
            <a:r>
              <a:rPr lang="en-US" dirty="0" smtClean="0">
                <a:solidFill>
                  <a:srgbClr val="FF0000"/>
                </a:solidFill>
              </a:rPr>
              <a:t>vinegar consumption </a:t>
            </a:r>
            <a:r>
              <a:rPr lang="en-US" dirty="0">
                <a:solidFill>
                  <a:srgbClr val="FF0000"/>
                </a:solidFill>
              </a:rPr>
              <a:t>reduced SBP </a:t>
            </a:r>
            <a:r>
              <a:rPr lang="en-US" dirty="0" smtClean="0">
                <a:solidFill>
                  <a:srgbClr val="FF0000"/>
                </a:solidFill>
              </a:rPr>
              <a:t>by −</a:t>
            </a:r>
            <a:r>
              <a:rPr lang="en-US" dirty="0">
                <a:solidFill>
                  <a:srgbClr val="FF0000"/>
                </a:solidFill>
              </a:rPr>
              <a:t> 3.25 mmHg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dirty="0">
                <a:solidFill>
                  <a:srgbClr val="FF0000"/>
                </a:solidFill>
              </a:rPr>
              <a:t>Levels of SBP decreased linearly and slightly up to vinegar consumption of 30 ml/d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670" y="2426817"/>
            <a:ext cx="3944510" cy="21098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0" y="5160913"/>
            <a:ext cx="4950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Each 30 ml/d increment in vinegar consumption reduced DBP by − 3.33 </a:t>
            </a:r>
            <a:r>
              <a:rPr lang="en-US" dirty="0" smtClean="0">
                <a:solidFill>
                  <a:srgbClr val="FF0000"/>
                </a:solidFill>
              </a:rPr>
              <a:t>mmHg</a:t>
            </a:r>
          </a:p>
          <a:p>
            <a:r>
              <a:rPr lang="en-US" dirty="0">
                <a:solidFill>
                  <a:srgbClr val="FF0000"/>
                </a:solidFill>
              </a:rPr>
              <a:t>Levels of DBP decreased linearly and slightly up to vinegar consumption of 30 ml/d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44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" panose="02020603060405020304" pitchFamily="18" charset="0"/>
              </a:rPr>
              <a:t>Mechanism of ACV </a:t>
            </a:r>
            <a:endParaRPr lang="en-US" dirty="0">
              <a:latin typeface="Times" panose="0202060306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" panose="02020603060405020304" pitchFamily="18" charset="0"/>
              </a:rPr>
              <a:t>Improve insulin sensevity by </a:t>
            </a: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</a:rPr>
              <a:t>delaying gastric that reduce appetite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" panose="02020603060405020304" pitchFamily="18" charset="0"/>
              </a:rPr>
              <a:t>more </a:t>
            </a:r>
            <a:r>
              <a:rPr lang="en-US" dirty="0">
                <a:latin typeface="Times" panose="02020603060405020304" pitchFamily="18" charset="0"/>
              </a:rPr>
              <a:t>stable blood glucose levels after carbohydrate-rich </a:t>
            </a:r>
            <a:r>
              <a:rPr lang="en-US" dirty="0" smtClean="0">
                <a:latin typeface="Times" panose="02020603060405020304" pitchFamily="18" charset="0"/>
              </a:rPr>
              <a:t>meals, thereby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reducing postprandial insulinemia </a:t>
            </a:r>
            <a:r>
              <a:rPr lang="en-US" dirty="0">
                <a:latin typeface="Times" panose="02020603060405020304" pitchFamily="18" charset="0"/>
              </a:rPr>
              <a:t>and, as a result, inhibiting the development </a:t>
            </a:r>
            <a:r>
              <a:rPr lang="en-US" dirty="0" smtClean="0">
                <a:latin typeface="Times" panose="02020603060405020304" pitchFamily="18" charset="0"/>
              </a:rPr>
              <a:t>of insulin </a:t>
            </a:r>
            <a:r>
              <a:rPr lang="en-US" dirty="0">
                <a:latin typeface="Times" panose="02020603060405020304" pitchFamily="18" charset="0"/>
              </a:rPr>
              <a:t>resistance. </a:t>
            </a:r>
            <a:endParaRPr lang="en-US" dirty="0" smtClean="0">
              <a:latin typeface="Times" panose="0202060306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  <a:latin typeface="Times" panose="02020603060405020304" pitchFamily="18" charset="0"/>
              </a:rPr>
              <a:t>Enhance glucose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uptake by skeletal muscles </a:t>
            </a:r>
            <a:endParaRPr lang="en-US" dirty="0" smtClean="0">
              <a:solidFill>
                <a:srgbClr val="FF0000"/>
              </a:solidFill>
              <a:latin typeface="Times" panose="0202060306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inhibition</a:t>
            </a:r>
            <a:r>
              <a:rPr lang="en-US" dirty="0">
                <a:latin typeface="Times" panose="02020603060405020304" pitchFamily="18" charset="0"/>
              </a:rPr>
              <a:t> of disaccharide absorption through </a:t>
            </a:r>
            <a:r>
              <a:rPr lang="en-US" dirty="0" smtClean="0">
                <a:latin typeface="Times" panose="02020603060405020304" pitchFamily="18" charset="0"/>
              </a:rPr>
              <a:t>the suppression </a:t>
            </a:r>
            <a:r>
              <a:rPr lang="en-US" dirty="0">
                <a:latin typeface="Times" panose="02020603060405020304" pitchFamily="18" charset="0"/>
              </a:rPr>
              <a:t>of intestinal disaccharidases such as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intestinal maltase, sucrase and lactase </a:t>
            </a:r>
            <a:endParaRPr lang="en-US" dirty="0" smtClean="0">
              <a:solidFill>
                <a:srgbClr val="FF0000"/>
              </a:solidFill>
              <a:latin typeface="Times" panose="0202060306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" panose="02020603060405020304" pitchFamily="18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inhibit</a:t>
            </a:r>
            <a:r>
              <a:rPr lang="en-US" dirty="0">
                <a:latin typeface="Times" panose="02020603060405020304" pitchFamily="18" charset="0"/>
              </a:rPr>
              <a:t> the activity of </a:t>
            </a:r>
            <a:r>
              <a:rPr lang="en-US" dirty="0">
                <a:solidFill>
                  <a:srgbClr val="FF0000"/>
                </a:solidFill>
                <a:latin typeface="Times" panose="02020603060405020304" pitchFamily="18" charset="0"/>
              </a:rPr>
              <a:t>lipase in the small intestine</a:t>
            </a:r>
          </a:p>
        </p:txBody>
      </p:sp>
    </p:spTree>
    <p:extLst>
      <p:ext uri="{BB962C8B-B14F-4D97-AF65-F5344CB8AC3E}">
        <p14:creationId xmlns:p14="http://schemas.microsoft.com/office/powerpoint/2010/main" val="60196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>
                <a:latin typeface="Tims"/>
                <a:ea typeface="+mn-ea"/>
                <a:cs typeface="+mn-cs"/>
              </a:rPr>
              <a:t>Vitamin </a:t>
            </a:r>
            <a:r>
              <a:rPr lang="en-US" sz="2600" dirty="0" smtClean="0">
                <a:latin typeface="Tims"/>
                <a:ea typeface="+mn-ea"/>
                <a:cs typeface="+mn-cs"/>
              </a:rPr>
              <a:t>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446" y="1438764"/>
            <a:ext cx="11315700" cy="4351338"/>
          </a:xfrm>
        </p:spPr>
        <p:txBody>
          <a:bodyPr>
            <a:normAutofit fontScale="92500"/>
          </a:bodyPr>
          <a:lstStyle/>
          <a:p>
            <a:pPr algn="just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FF0000"/>
                </a:solidFill>
                <a:latin typeface="Tims"/>
              </a:rPr>
              <a:t>Insulin resistance </a:t>
            </a:r>
            <a:r>
              <a:rPr lang="en-US" dirty="0">
                <a:latin typeface="Tims"/>
              </a:rPr>
              <a:t>has also been linked to </a:t>
            </a:r>
            <a:r>
              <a:rPr lang="en-US" dirty="0">
                <a:solidFill>
                  <a:srgbClr val="FF0000"/>
                </a:solidFill>
                <a:latin typeface="Tims"/>
              </a:rPr>
              <a:t>vitamin D </a:t>
            </a:r>
            <a:r>
              <a:rPr lang="en-US" dirty="0" smtClean="0">
                <a:solidFill>
                  <a:srgbClr val="FF0000"/>
                </a:solidFill>
                <a:latin typeface="Tims"/>
              </a:rPr>
              <a:t>deficiency</a:t>
            </a:r>
          </a:p>
          <a:p>
            <a:pPr algn="just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s"/>
              </a:rPr>
              <a:t>The state of </a:t>
            </a:r>
            <a:r>
              <a:rPr lang="en-US" dirty="0">
                <a:solidFill>
                  <a:srgbClr val="FF0000"/>
                </a:solidFill>
                <a:latin typeface="Tims"/>
              </a:rPr>
              <a:t>insulin-resistant obesity </a:t>
            </a:r>
            <a:r>
              <a:rPr lang="en-US" dirty="0">
                <a:latin typeface="Tims"/>
              </a:rPr>
              <a:t>is often associated with a </a:t>
            </a:r>
            <a:r>
              <a:rPr lang="en-US" dirty="0">
                <a:solidFill>
                  <a:srgbClr val="FF0000"/>
                </a:solidFill>
                <a:latin typeface="Tims"/>
              </a:rPr>
              <a:t>low</a:t>
            </a:r>
            <a:r>
              <a:rPr lang="en-US" dirty="0">
                <a:latin typeface="Tims"/>
              </a:rPr>
              <a:t> circulating concentration of </a:t>
            </a:r>
            <a:r>
              <a:rPr lang="en-US" dirty="0" smtClean="0">
                <a:latin typeface="Tims"/>
              </a:rPr>
              <a:t>25(OH)D</a:t>
            </a:r>
          </a:p>
          <a:p>
            <a:pPr algn="just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s"/>
              </a:rPr>
              <a:t>vitamin D status may be associated with </a:t>
            </a:r>
            <a:r>
              <a:rPr lang="en-US" dirty="0">
                <a:solidFill>
                  <a:srgbClr val="FF0000"/>
                </a:solidFill>
                <a:latin typeface="Tims"/>
              </a:rPr>
              <a:t>decreased insulin </a:t>
            </a:r>
            <a:r>
              <a:rPr lang="en-US" dirty="0" smtClean="0">
                <a:solidFill>
                  <a:srgbClr val="FF0000"/>
                </a:solidFill>
                <a:latin typeface="Tims"/>
              </a:rPr>
              <a:t>synthesis</a:t>
            </a:r>
            <a:r>
              <a:rPr lang="en-US" dirty="0" smtClean="0">
                <a:latin typeface="Tims"/>
              </a:rPr>
              <a:t>, stimulation </a:t>
            </a:r>
            <a:r>
              <a:rPr lang="en-US" dirty="0">
                <a:latin typeface="Tims"/>
              </a:rPr>
              <a:t>of </a:t>
            </a:r>
            <a:r>
              <a:rPr lang="en-US" dirty="0">
                <a:solidFill>
                  <a:srgbClr val="FF0000"/>
                </a:solidFill>
                <a:latin typeface="Tims"/>
              </a:rPr>
              <a:t>pancreatic beta cell </a:t>
            </a:r>
            <a:r>
              <a:rPr lang="en-US" dirty="0" smtClean="0">
                <a:solidFill>
                  <a:srgbClr val="FF0000"/>
                </a:solidFill>
                <a:latin typeface="Tims"/>
              </a:rPr>
              <a:t>function</a:t>
            </a:r>
            <a:endParaRPr lang="en-US" dirty="0">
              <a:solidFill>
                <a:srgbClr val="FF0000"/>
              </a:solidFill>
              <a:latin typeface="Tims"/>
            </a:endParaRPr>
          </a:p>
        </p:txBody>
      </p:sp>
    </p:spTree>
    <p:extLst>
      <p:ext uri="{BB962C8B-B14F-4D97-AF65-F5344CB8AC3E}">
        <p14:creationId xmlns:p14="http://schemas.microsoft.com/office/powerpoint/2010/main" val="401222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927" y="966643"/>
            <a:ext cx="10515600" cy="4351338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significant risk factor for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progression to diabetes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well as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cardiovascular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disease.</a:t>
            </a:r>
          </a:p>
          <a:p>
            <a:pPr algn="just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Prediabetes is associated with obesity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especially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abdominal or visceral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obesity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dyslipidemia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triglycerides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and/or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HDL cholesterol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hypertension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20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304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017" y="914401"/>
            <a:ext cx="11679381" cy="536330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risk of developing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T2DM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increases with existence of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of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precursor states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mpaired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fasting glucose (IFG) and impaired glucose tolerance (IGT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HbA1c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IFG is diagnosed when fasting plasma glucose (FPG) is between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100-125 mg/dL </a:t>
            </a:r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should be noted that the World Health Organization and a number of diabetes organizations define the IFG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limit at 110 mg/dL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IGT is defined as a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2-hour post-glucose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 blood sugar is between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140 and 199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mg/dL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(75-g oral glucose tolerance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HbA1c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level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5.7–6.4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 been included in the existing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criteria for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diabetes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 since 2010</a:t>
            </a:r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785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275" y="1095863"/>
            <a:ext cx="11040209" cy="4865321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A1C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reflects glucose bound to hemoglobin over the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life span of the erythrocyte (∼120 days),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this means that clinically meaningful changes in A1C can be seen in &lt;120 days.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A1C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several advantages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compared with FPG and OGTT including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greater convenience (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fasting is not required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greater preanalytical stability, fewer day-to-day perturbations during stress, changes in nutrition, or illness. </a:t>
            </a:r>
          </a:p>
        </p:txBody>
      </p:sp>
    </p:spTree>
    <p:extLst>
      <p:ext uri="{BB962C8B-B14F-4D97-AF65-F5344CB8AC3E}">
        <p14:creationId xmlns:p14="http://schemas.microsoft.com/office/powerpoint/2010/main" val="466540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655" y="772680"/>
            <a:ext cx="10515600" cy="5267902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IDF,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estimated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7.5% (374 million) people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worldwide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20–79 y are living with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prediabetes</a:t>
            </a: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estimated that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25% of individuals with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prediabetes will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 T2DM within 3–5 y </a:t>
            </a:r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~70% developing T2DM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their lifetime</a:t>
            </a:r>
          </a:p>
          <a:p>
            <a:pPr algn="just">
              <a:lnSpc>
                <a:spcPct val="17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Importantly, prediabetes is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considered reversible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lifestyle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strategies that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 insulin resistance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allowed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individuals with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prediabetes to achieve healthy blood glucose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levels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thereby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removing the prediabetes diagnosis</a:t>
            </a:r>
          </a:p>
        </p:txBody>
      </p:sp>
    </p:spTree>
    <p:extLst>
      <p:ext uri="{BB962C8B-B14F-4D97-AF65-F5344CB8AC3E}">
        <p14:creationId xmlns:p14="http://schemas.microsoft.com/office/powerpoint/2010/main" val="2164168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354" y="1025524"/>
            <a:ext cx="11570677" cy="5269768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A1C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 not be a suitable diagnostic test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people with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anemia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people treated with erythropoietin,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people undergoing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hemodialysis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HIV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Studies have found that African American individuals have slightly higher A1C levels than non-Hispanic White or Hispanic people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glucose-independent racial difference in A1C is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 (∼0.3 percentage points)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may reflect genetic differences in hemoglobin or red cell turnover that vary by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ancestry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038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2308" y="770548"/>
            <a:ext cx="10515600" cy="4351338"/>
          </a:xfrm>
        </p:spPr>
        <p:txBody>
          <a:bodyPr>
            <a:noAutofit/>
          </a:bodyPr>
          <a:lstStyle/>
          <a:p>
            <a:pPr algn="just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Certain medications, such as </a:t>
            </a:r>
          </a:p>
          <a:p>
            <a:pPr algn="just">
              <a:lnSpc>
                <a:spcPct val="20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Glucocorticoids</a:t>
            </a:r>
          </a:p>
          <a:p>
            <a:pPr algn="just">
              <a:lnSpc>
                <a:spcPct val="2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tatins</a:t>
            </a:r>
          </a:p>
          <a:p>
            <a:pPr algn="just">
              <a:lnSpc>
                <a:spcPct val="2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hiazide diuretics</a:t>
            </a:r>
            <a:r>
              <a:rPr lang="fa-I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(Hydrochlorothiazide) </a:t>
            </a:r>
          </a:p>
          <a:p>
            <a:pPr algn="just">
              <a:lnSpc>
                <a:spcPct val="20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HIV medications</a:t>
            </a:r>
          </a:p>
          <a:p>
            <a:pPr algn="just">
              <a:lnSpc>
                <a:spcPct val="20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 generation antipsychotic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medications (risperidone, olanzapine, clozapine,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aripiprazole) </a:t>
            </a:r>
          </a:p>
          <a:p>
            <a:pPr algn="just">
              <a:lnSpc>
                <a:spcPct val="20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6025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1754</TotalTime>
  <Words>1596</Words>
  <Application>Microsoft Office PowerPoint</Application>
  <PresentationFormat>Widescreen</PresentationFormat>
  <Paragraphs>128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Arial</vt:lpstr>
      <vt:lpstr>Calibri</vt:lpstr>
      <vt:lpstr>Calibri Light</vt:lpstr>
      <vt:lpstr>Times</vt:lpstr>
      <vt:lpstr>Times New Roman</vt:lpstr>
      <vt:lpstr>Tims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Diabetes prevention program (DPP)</vt:lpstr>
      <vt:lpstr>PowerPoint Presentation</vt:lpstr>
      <vt:lpstr>PowerPoint Presentation</vt:lpstr>
      <vt:lpstr>PowerPoint Presentation</vt:lpstr>
      <vt:lpstr>The Diabetes Prevention Program</vt:lpstr>
      <vt:lpstr>PowerPoint Presentation</vt:lpstr>
      <vt:lpstr>PowerPoint Presentation</vt:lpstr>
      <vt:lpstr>PowerPoint Presentation</vt:lpstr>
      <vt:lpstr>Inositol </vt:lpstr>
      <vt:lpstr>PowerPoint Presentation</vt:lpstr>
      <vt:lpstr>Inositol and PCOS</vt:lpstr>
      <vt:lpstr>PowerPoint Presentation</vt:lpstr>
      <vt:lpstr>PowerPoint Presentation</vt:lpstr>
      <vt:lpstr>W-3</vt:lpstr>
      <vt:lpstr>Omega 3</vt:lpstr>
      <vt:lpstr>Cinnamon </vt:lpstr>
      <vt:lpstr>Chrumium and glycemic </vt:lpstr>
      <vt:lpstr>Apple cider vinegar </vt:lpstr>
      <vt:lpstr>PowerPoint Presentation</vt:lpstr>
      <vt:lpstr>Mechanism of ACV </vt:lpstr>
      <vt:lpstr>Vitamin 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SKY</dc:creator>
  <cp:lastModifiedBy>User</cp:lastModifiedBy>
  <cp:revision>74</cp:revision>
  <dcterms:created xsi:type="dcterms:W3CDTF">2025-07-20T08:11:54Z</dcterms:created>
  <dcterms:modified xsi:type="dcterms:W3CDTF">2025-07-30T07:18:47Z</dcterms:modified>
</cp:coreProperties>
</file>