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05" r:id="rId2"/>
    <p:sldId id="308" r:id="rId3"/>
    <p:sldId id="307" r:id="rId4"/>
    <p:sldId id="257" r:id="rId5"/>
    <p:sldId id="282" r:id="rId6"/>
    <p:sldId id="284" r:id="rId7"/>
    <p:sldId id="289" r:id="rId8"/>
    <p:sldId id="285" r:id="rId9"/>
    <p:sldId id="286" r:id="rId10"/>
    <p:sldId id="287" r:id="rId11"/>
    <p:sldId id="304" r:id="rId12"/>
    <p:sldId id="288" r:id="rId13"/>
    <p:sldId id="290" r:id="rId14"/>
    <p:sldId id="291" r:id="rId15"/>
    <p:sldId id="318" r:id="rId16"/>
    <p:sldId id="323" r:id="rId17"/>
    <p:sldId id="293" r:id="rId18"/>
    <p:sldId id="300" r:id="rId19"/>
    <p:sldId id="294" r:id="rId20"/>
    <p:sldId id="295" r:id="rId21"/>
    <p:sldId id="296" r:id="rId22"/>
    <p:sldId id="297" r:id="rId23"/>
    <p:sldId id="301" r:id="rId24"/>
    <p:sldId id="298" r:id="rId25"/>
    <p:sldId id="319" r:id="rId26"/>
    <p:sldId id="302" r:id="rId27"/>
    <p:sldId id="299" r:id="rId28"/>
    <p:sldId id="310" r:id="rId29"/>
    <p:sldId id="312" r:id="rId30"/>
    <p:sldId id="320" r:id="rId31"/>
    <p:sldId id="321" r:id="rId32"/>
    <p:sldId id="322" r:id="rId33"/>
    <p:sldId id="314" r:id="rId3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CC00"/>
    <a:srgbClr val="0000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7" d="100"/>
          <a:sy n="77" d="100"/>
        </p:scale>
        <p:origin x="245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FB7D-4DFB-4F43-B016-BF4353A13D2E}" type="datetimeFigureOut">
              <a:rPr lang="fa-IR" smtClean="0"/>
              <a:pPr/>
              <a:t>19/01/1444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ACCE3-D572-486A-9768-3139FEEB0600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1-</a:t>
            </a:r>
            <a:fld id="{6EAB7FE5-EFF1-4B88-A5DC-8803B1E2F0F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2052" name="Picture 2" descr="C:\Users\amir\Pictures\262583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0163" y="0"/>
            <a:ext cx="9174163" cy="6858000"/>
          </a:xfrm>
          <a:noFill/>
        </p:spPr>
      </p:pic>
      <p:pic>
        <p:nvPicPr>
          <p:cNvPr id="6" name="Picture 2" descr="bis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76829" y="0"/>
            <a:ext cx="6629400" cy="5715000"/>
          </a:xfrm>
          <a:prstGeom prst="rect">
            <a:avLst/>
          </a:prstGeom>
          <a:noFill/>
          <a:ln>
            <a:noFill/>
          </a:ln>
          <a:effectLst>
            <a:glow rad="228600">
              <a:srgbClr val="FFC000"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15" name="Rounded Rectangle 14"/>
          <p:cNvSpPr/>
          <p:nvPr/>
        </p:nvSpPr>
        <p:spPr bwMode="auto">
          <a:xfrm>
            <a:off x="1676400" y="1295400"/>
            <a:ext cx="15240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RPI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6096000" y="1219200"/>
            <a:ext cx="1524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RPI :NL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3581400" y="152400"/>
            <a:ext cx="2133600" cy="1371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2" name="Straight Arrow Connector 21"/>
          <p:cNvCxnSpPr>
            <a:stCxn id="18" idx="1"/>
            <a:endCxn id="15" idx="0"/>
          </p:cNvCxnSpPr>
          <p:nvPr/>
        </p:nvCxnSpPr>
        <p:spPr>
          <a:xfrm rot="10800000" flipV="1">
            <a:off x="2438400" y="838200"/>
            <a:ext cx="1143000" cy="4572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8" idx="3"/>
            <a:endCxn id="10" idx="0"/>
          </p:cNvCxnSpPr>
          <p:nvPr/>
        </p:nvCxnSpPr>
        <p:spPr>
          <a:xfrm>
            <a:off x="5715000" y="838200"/>
            <a:ext cx="1143000" cy="3810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Up Arrow 13"/>
          <p:cNvSpPr/>
          <p:nvPr/>
        </p:nvSpPr>
        <p:spPr>
          <a:xfrm>
            <a:off x="2743200" y="1447800"/>
            <a:ext cx="228600" cy="533400"/>
          </a:xfrm>
          <a:prstGeom prst="up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ounded Rectangle 34"/>
          <p:cNvSpPr/>
          <p:nvPr/>
        </p:nvSpPr>
        <p:spPr bwMode="auto">
          <a:xfrm>
            <a:off x="609600" y="2057400"/>
            <a:ext cx="7924800" cy="1066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RPI=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Patient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NL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× 1 / 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Mou</a:t>
            </a:r>
            <a:endParaRPr lang="en-US" sz="2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ounded Rectangle 35"/>
          <p:cNvSpPr/>
          <p:nvPr/>
        </p:nvSpPr>
        <p:spPr bwMode="auto">
          <a:xfrm>
            <a:off x="3733800" y="2895600"/>
            <a:ext cx="4267200" cy="3429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Mou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45                      1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35                      1.5</a:t>
            </a: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25                     2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15                    2.5</a:t>
            </a:r>
            <a:endParaRPr lang="en-US" sz="2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304800" y="2971800"/>
            <a:ext cx="1524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PBS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2514600" y="3124200"/>
            <a:ext cx="914400" cy="609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NL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381000" y="4343400"/>
            <a:ext cx="1143000" cy="609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NL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2362200" y="3886200"/>
            <a:ext cx="6553200" cy="1447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Specific :  </a:t>
            </a:r>
          </a:p>
          <a:p>
            <a:pPr marL="342900" indent="-342900" algn="l" rtl="0"/>
            <a:r>
              <a:rPr lang="en-US" sz="28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Spherocytosis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Eliptocytosis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Tear drop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,…</a:t>
            </a:r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Straight Arrow Connector 43"/>
          <p:cNvCxnSpPr>
            <a:stCxn id="15" idx="2"/>
            <a:endCxn id="40" idx="0"/>
          </p:cNvCxnSpPr>
          <p:nvPr/>
        </p:nvCxnSpPr>
        <p:spPr>
          <a:xfrm rot="5400000">
            <a:off x="1409700" y="1943100"/>
            <a:ext cx="685800" cy="13716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2" idx="3"/>
            <a:endCxn id="43" idx="1"/>
          </p:cNvCxnSpPr>
          <p:nvPr/>
        </p:nvCxnSpPr>
        <p:spPr>
          <a:xfrm flipV="1">
            <a:off x="1524000" y="4610100"/>
            <a:ext cx="838200" cy="38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0" idx="2"/>
            <a:endCxn id="42" idx="0"/>
          </p:cNvCxnSpPr>
          <p:nvPr/>
        </p:nvCxnSpPr>
        <p:spPr>
          <a:xfrm rot="5400000">
            <a:off x="781050" y="4057650"/>
            <a:ext cx="457200" cy="1143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0" idx="3"/>
            <a:endCxn id="41" idx="1"/>
          </p:cNvCxnSpPr>
          <p:nvPr/>
        </p:nvCxnSpPr>
        <p:spPr>
          <a:xfrm>
            <a:off x="1828800" y="3429000"/>
            <a:ext cx="6858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 bwMode="auto">
          <a:xfrm>
            <a:off x="1447800" y="5562600"/>
            <a:ext cx="7162800" cy="1066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Non Specific : </a:t>
            </a:r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G6PD , PK deficiency , DIC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2" name="Straight Connector 61"/>
          <p:cNvCxnSpPr>
            <a:stCxn id="42" idx="2"/>
          </p:cNvCxnSpPr>
          <p:nvPr/>
        </p:nvCxnSpPr>
        <p:spPr>
          <a:xfrm rot="5400000">
            <a:off x="361950" y="5505450"/>
            <a:ext cx="1143000" cy="3810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endCxn id="59" idx="1"/>
          </p:cNvCxnSpPr>
          <p:nvPr/>
        </p:nvCxnSpPr>
        <p:spPr>
          <a:xfrm>
            <a:off x="914400" y="6096000"/>
            <a:ext cx="5334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41" idx="3"/>
            <a:endCxn id="13" idx="1"/>
          </p:cNvCxnSpPr>
          <p:nvPr/>
        </p:nvCxnSpPr>
        <p:spPr>
          <a:xfrm>
            <a:off x="3429000" y="3429000"/>
            <a:ext cx="838200" cy="12192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0" idx="2"/>
            <a:endCxn id="13" idx="0"/>
          </p:cNvCxnSpPr>
          <p:nvPr/>
        </p:nvCxnSpPr>
        <p:spPr>
          <a:xfrm rot="5400000">
            <a:off x="6477000" y="2286000"/>
            <a:ext cx="533400" cy="2286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79"/>
          <p:cNvSpPr/>
          <p:nvPr/>
        </p:nvSpPr>
        <p:spPr bwMode="auto">
          <a:xfrm>
            <a:off x="228600" y="2057400"/>
            <a:ext cx="5105400" cy="3962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Breast  Milk  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Jaundice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Hypothyroidism</a:t>
            </a:r>
          </a:p>
          <a:p>
            <a:pPr marL="342900" indent="-342900" algn="l" rtl="0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Gilbert </a:t>
            </a:r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Syn.</a:t>
            </a:r>
            <a:endParaRPr lang="en-US" sz="40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Crigler-Najjar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Syn.</a:t>
            </a:r>
            <a:endParaRPr lang="en-US" sz="40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Down </a:t>
            </a:r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Syn.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HPS.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Rounded Rectangle 81"/>
          <p:cNvSpPr/>
          <p:nvPr/>
        </p:nvSpPr>
        <p:spPr bwMode="auto">
          <a:xfrm>
            <a:off x="457200" y="1371600"/>
            <a:ext cx="46482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Prolonged (  &gt; 14 Days)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4267200" y="2667000"/>
            <a:ext cx="4724400" cy="3962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Physiologic Jaundice</a:t>
            </a:r>
          </a:p>
          <a:p>
            <a:pPr marL="342900" indent="-342900" algn="l" rtl="0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Breast  Milk – Feeding  Jaundice</a:t>
            </a:r>
          </a:p>
          <a:p>
            <a:pPr marL="342900" indent="-342900" algn="l" rtl="0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Enclosed hemorrhage </a:t>
            </a:r>
          </a:p>
          <a:p>
            <a:pPr marL="342900" indent="-342900" algn="l" rtl="0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Increased 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enterohepatic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circulation</a:t>
            </a:r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  Ob.</a:t>
            </a:r>
          </a:p>
          <a:p>
            <a:pPr marL="342900" indent="-342900" algn="l" rtl="0"/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Mec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Plaque</a:t>
            </a:r>
          </a:p>
          <a:p>
            <a:pPr marL="342900" indent="-342900" algn="l" rtl="0"/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Mec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Illeous</a:t>
            </a:r>
            <a:endParaRPr lang="en-US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Inadequate  caloric  Intake</a:t>
            </a:r>
          </a:p>
          <a:p>
            <a:pPr marL="342900" indent="-342900" algn="l" rtl="0"/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Asphyxia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70" decel="100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770" decel="100000"/>
                                        <p:tgtEl>
                                          <p:spTgt spid="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6" dur="77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8" dur="77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155" decel="100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1155" decel="100000"/>
                                        <p:tgtEl>
                                          <p:spTgt spid="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5" dur="115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7" dur="115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4" grpId="0" animBg="1"/>
      <p:bldP spid="35" grpId="0" animBg="1"/>
      <p:bldP spid="35" grpId="1" animBg="1"/>
      <p:bldP spid="36" grpId="0" animBg="1"/>
      <p:bldP spid="36" grpId="1" animBg="1"/>
      <p:bldP spid="40" grpId="0" animBg="1"/>
      <p:bldP spid="41" grpId="0" animBg="1"/>
      <p:bldP spid="42" grpId="0" animBg="1"/>
      <p:bldP spid="43" grpId="0" animBg="1"/>
      <p:bldP spid="43" grpId="1" animBg="1"/>
      <p:bldP spid="59" grpId="0" animBg="1"/>
      <p:bldP spid="59" grpId="1" animBg="1"/>
      <p:bldP spid="80" grpId="0" animBg="1"/>
      <p:bldP spid="8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emurFrog_EN-US27376669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838200" y="2819400"/>
            <a:ext cx="7391400" cy="12954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7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Treatment</a:t>
            </a:r>
            <a:endParaRPr lang="en-US" sz="8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609600" y="762000"/>
            <a:ext cx="7620000" cy="12954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7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First Question…</a:t>
            </a:r>
            <a:endParaRPr lang="en-US" sz="8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447800" y="2971800"/>
            <a:ext cx="6096000" cy="12954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7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 ?</a:t>
            </a:r>
            <a:endParaRPr lang="en-US" sz="8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85800" y="4800600"/>
            <a:ext cx="7467600" cy="12954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 &lt; 35 </a:t>
            </a:r>
            <a:r>
              <a:rPr lang="en-US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Weeks</a:t>
            </a:r>
            <a:r>
              <a:rPr lang="en-US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Or  GA &gt;= 35 </a:t>
            </a:r>
            <a:r>
              <a:rPr lang="en-US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weeks </a:t>
            </a:r>
            <a:endParaRPr lang="en-US" sz="44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143000" y="381000"/>
            <a:ext cx="6781800" cy="9906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 &lt; 35 </a:t>
            </a:r>
            <a:r>
              <a:rPr lang="en-US" sz="4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week</a:t>
            </a:r>
            <a:endParaRPr lang="en-US" sz="7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914400" y="3276600"/>
            <a:ext cx="7315200" cy="12192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Question: PCA ?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b="21667"/>
          <a:stretch/>
        </p:blipFill>
        <p:spPr>
          <a:xfrm>
            <a:off x="457200" y="305118"/>
            <a:ext cx="7900426" cy="3557161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4"/>
          <a:srcRect t="77913"/>
          <a:stretch/>
        </p:blipFill>
        <p:spPr>
          <a:xfrm>
            <a:off x="1066800" y="4572000"/>
            <a:ext cx="6477000" cy="82124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55272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4638"/>
            <a:ext cx="8727503" cy="6096000"/>
          </a:xfr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4687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266700" y="846138"/>
            <a:ext cx="8610600" cy="2422524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Photo</a:t>
            </a:r>
            <a:r>
              <a:rPr lang="en-US" sz="4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 DC</a:t>
            </a:r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:</a:t>
            </a:r>
            <a:endParaRPr lang="en-US" sz="48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2-3 less than initial conventional photo.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371600" y="381000"/>
            <a:ext cx="6400800" cy="9906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GA &gt;= 35 </a:t>
            </a:r>
            <a:r>
              <a:rPr lang="en-US" sz="4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week</a:t>
            </a:r>
            <a:endParaRPr lang="en-US" sz="7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914400" y="1905000"/>
            <a:ext cx="7315200" cy="12192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Second Question: Risk Factor ?</a:t>
            </a:r>
            <a:endParaRPr lang="en-US" sz="44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19100" y="3601623"/>
            <a:ext cx="83058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Third Question: Age </a:t>
            </a:r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(day – hour) </a:t>
            </a:r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?</a:t>
            </a:r>
            <a:endParaRPr lang="en-US" sz="4800" b="1" i="1" u="none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2895600" y="5338970"/>
            <a:ext cx="2819400" cy="914400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Weight ?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9" name="Flowchart: Summing Junction 8"/>
          <p:cNvSpPr/>
          <p:nvPr/>
        </p:nvSpPr>
        <p:spPr>
          <a:xfrm>
            <a:off x="3657600" y="5019261"/>
            <a:ext cx="1295400" cy="1447800"/>
          </a:xfrm>
          <a:prstGeom prst="flowChartSummingJunct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228600" y="228600"/>
            <a:ext cx="2743200" cy="3733800"/>
          </a:xfrm>
          <a:prstGeom prst="roundRect">
            <a:avLst/>
          </a:prstGeom>
          <a:solidFill>
            <a:srgbClr val="CC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Risk Factor : 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ABO - 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Rh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G6PD deficiency,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asphyxia,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significant lethargy, </a:t>
            </a:r>
          </a:p>
          <a:p>
            <a:pPr marL="342900" indent="-342900" algn="l" rtl="0"/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termal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instability,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sepsis,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acidosis, </a:t>
            </a:r>
          </a:p>
          <a:p>
            <a:pPr marL="342900" indent="-342900" algn="l" rtl="0"/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albumin &lt;3.0 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g/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dL</a:t>
            </a:r>
            <a:endParaRPr lang="en-US" sz="3200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2642152" y="2895600"/>
            <a:ext cx="6400800" cy="36576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Lower Risk:        &gt;= 38 weeks RF –</a:t>
            </a:r>
          </a:p>
          <a:p>
            <a:pPr marL="342900" indent="-342900" algn="ctr" rtl="0"/>
            <a:endParaRPr lang="en-US" sz="3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000" b="1" i="1" u="non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Medium  Risk : </a:t>
            </a:r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&gt;= 38 weeks  RF  +</a:t>
            </a:r>
          </a:p>
          <a:p>
            <a:pPr marL="342900" indent="-342900" algn="l" rtl="0"/>
            <a:r>
              <a:rPr lang="en-US" sz="3000" b="1" i="1" u="none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                           &lt;  38 </a:t>
            </a:r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weeks  RF   –</a:t>
            </a:r>
          </a:p>
          <a:p>
            <a:pPr marL="342900" indent="-342900" algn="l" rtl="0"/>
            <a:endParaRPr lang="en-US" sz="3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3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Higher Risk:      &lt;  38 weeks  RF  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lvl="0"/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>
              <a:buNone/>
            </a:pPr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نوزاد ترم 3 روزه ای با شکایت زرد شدن پیش شما آورده می شود. </a:t>
            </a:r>
          </a:p>
          <a:p>
            <a:pPr lvl="0"/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در معاینه فیزیکی نوزاد به جز زردی نکته ی دیگری یافت نمی شود.در آزمایش انجام شده بیلیروبین معادل 19 دارد. </a:t>
            </a:r>
          </a:p>
          <a:p>
            <a:pPr lvl="0"/>
            <a:endParaRPr lang="fa-IR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به نظر شما علت زردی وی چیست؟</a:t>
            </a:r>
          </a:p>
          <a:p>
            <a:pPr lvl="0"/>
            <a:r>
              <a:rPr lang="fa-IR" b="1" dirty="0" smtClean="0">
                <a:solidFill>
                  <a:srgbClr val="0606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چه روند درمانی را برای او در پیش میگیرید؟</a:t>
            </a:r>
            <a:endParaRPr lang="en-US" b="1" dirty="0" smtClean="0">
              <a:solidFill>
                <a:srgbClr val="0606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Jadid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0"/>
            <a:ext cx="16718280" cy="6858000"/>
          </a:xfrm>
          <a:blipFill>
            <a:blip r:embed="rId3"/>
            <a:stretch>
              <a:fillRect/>
            </a:stretch>
          </a:blip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36" y="457200"/>
            <a:ext cx="8133527" cy="5029200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/>
        </p:nvGraphicFramePr>
        <p:xfrm>
          <a:off x="228599" y="762000"/>
          <a:ext cx="8458201" cy="5334000"/>
        </p:xfrm>
        <a:graphic>
          <a:graphicData uri="http://schemas.openxmlformats.org/drawingml/2006/table">
            <a:tbl>
              <a:tblPr rtl="1"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819400"/>
                <a:gridCol w="2638425"/>
                <a:gridCol w="3000376"/>
              </a:tblGrid>
              <a:tr h="1333500"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Exchange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  <a:ea typeface="SimSun-ExtB" pitchFamily="49" charset="-122"/>
                          <a:cs typeface="+mj-cs"/>
                        </a:rPr>
                        <a:t>Phototherapy</a:t>
                      </a:r>
                    </a:p>
                    <a:p>
                      <a:pPr algn="ctr" rtl="0"/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  <a:ea typeface="SimSun-ExtB" pitchFamily="49" charset="-122"/>
                          <a:cs typeface="+mj-cs"/>
                        </a:rPr>
                        <a:t>(Intensive)</a:t>
                      </a:r>
                      <a:endParaRPr lang="fa-IR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  <a:ea typeface="SimSun-ExtB" pitchFamily="49" charset="-122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Risk  </a:t>
                      </a:r>
                    </a:p>
                    <a:p>
                      <a:pPr algn="l" rtl="0"/>
                      <a:r>
                        <a:rPr lang="en-US" sz="2400" b="1" dirty="0" smtClean="0"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( &gt;=</a:t>
                      </a:r>
                      <a:r>
                        <a:rPr lang="en-US" sz="2400" b="1" baseline="0" dirty="0" smtClean="0"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 5 days)</a:t>
                      </a:r>
                      <a:endParaRPr lang="fa-IR" sz="2400" b="1" dirty="0"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133350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25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48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21</a:t>
                      </a:r>
                      <a:endParaRPr lang="fa-IR" sz="48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Lower Risk</a:t>
                      </a:r>
                      <a:endParaRPr lang="fa-IR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  <a:p>
                      <a:pPr algn="l" rtl="0"/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133350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22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18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Medium Risk</a:t>
                      </a:r>
                      <a:endParaRPr lang="fa-IR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  <a:p>
                      <a:pPr algn="l" rtl="0"/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133350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19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15</a:t>
                      </a:r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Rounded MT Bold" pitchFamily="34" charset="0"/>
                        </a:rPr>
                        <a:t>Higher Risk</a:t>
                      </a:r>
                      <a:endParaRPr lang="fa-IR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  <a:p>
                      <a:pPr algn="l" rtl="0"/>
                      <a:endParaRPr lang="fa-IR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urved Up Arrow 7"/>
          <p:cNvSpPr/>
          <p:nvPr/>
        </p:nvSpPr>
        <p:spPr>
          <a:xfrm rot="20526189">
            <a:off x="5141750" y="2658115"/>
            <a:ext cx="2093115" cy="10620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3581400" y="2362200"/>
            <a:ext cx="533400" cy="14478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486400" y="2667000"/>
            <a:ext cx="685800" cy="4572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+ 4</a:t>
            </a:r>
            <a:endParaRPr lang="en-US" sz="3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743200" y="2667000"/>
            <a:ext cx="685800" cy="45720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- 3</a:t>
            </a:r>
            <a:endParaRPr lang="en-US" sz="32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990600"/>
            <a:ext cx="8219178" cy="457199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762000" y="4191000"/>
            <a:ext cx="8001000" cy="19050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Exchange Number /  2 :  Photo.  DC.</a:t>
            </a:r>
            <a:endParaRPr lang="en-US" sz="48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57200" y="1752600"/>
            <a:ext cx="8001000" cy="1905000"/>
          </a:xfrm>
          <a:prstGeom prst="round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Photo</a:t>
            </a:r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DC:</a:t>
            </a:r>
          </a:p>
          <a:p>
            <a:pPr marL="342900" indent="-342900" algn="l" rtl="0"/>
            <a:r>
              <a:rPr lang="en-US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4 less </a:t>
            </a:r>
            <a:r>
              <a:rPr lang="en-US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than intensive phototherapy </a:t>
            </a:r>
            <a:endParaRPr lang="en-US" sz="20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  <a:p>
            <a:pPr marL="342900" indent="-342900" algn="l" rtl="0"/>
            <a:r>
              <a:rPr lang="en-US" sz="2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it </a:t>
            </a:r>
            <a:r>
              <a:rPr lang="en-US" sz="20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 Engraved LET" pitchFamily="2" charset="0"/>
              </a:rPr>
              <a:t>is not above 13</a:t>
            </a:r>
            <a:endParaRPr lang="en-US" sz="2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Intensive</a:t>
            </a:r>
          </a:p>
          <a:p>
            <a:pPr algn="l" rtl="0"/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Phototherapy:</a:t>
            </a:r>
          </a:p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10 – 15 (20) cm</a:t>
            </a: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460-490 nm</a:t>
            </a: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Blue</a:t>
            </a:r>
          </a:p>
          <a:p>
            <a:pPr algn="l" rtl="0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SimSun-ExtB" pitchFamily="49" charset="-122"/>
              </a:rPr>
              <a:t>Radiometer &gt;30-35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400" decel="100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4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4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0" decel="100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000" y="685800"/>
            <a:ext cx="8311796" cy="5105400"/>
          </a:xfrm>
          <a:prstGeom prst="rect">
            <a:avLst/>
          </a:prstGeom>
          <a:ln w="57150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337615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685800" y="2438400"/>
            <a:ext cx="7696200" cy="1295400"/>
          </a:xfrm>
          <a:prstGeom prst="round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Fluorescent  Lamp ?</a:t>
            </a:r>
            <a:r>
              <a:rPr lang="en-US" sz="6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8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5" name="Flowchart: Summing Junction 4"/>
          <p:cNvSpPr/>
          <p:nvPr/>
        </p:nvSpPr>
        <p:spPr>
          <a:xfrm>
            <a:off x="2895600" y="1905000"/>
            <a:ext cx="3581400" cy="2362200"/>
          </a:xfrm>
          <a:prstGeom prst="flowChartSummingJunction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5" name="Rectangle 4"/>
          <p:cNvSpPr/>
          <p:nvPr/>
        </p:nvSpPr>
        <p:spPr>
          <a:xfrm>
            <a:off x="-1219200" y="1905000"/>
            <a:ext cx="11582400" cy="44627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 algn="ctr" rtl="0"/>
            <a:r>
              <a:rPr lang="en-US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Times New Roman" pitchFamily="18" charset="0"/>
              </a:rPr>
              <a:t>Home </a:t>
            </a:r>
            <a:r>
              <a:rPr lang="en-US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ea typeface="SimSun-ExtB" pitchFamily="49" charset="-122"/>
              </a:rPr>
              <a:t>Phototherapy:</a:t>
            </a:r>
          </a:p>
          <a:p>
            <a:pPr marL="342900" indent="-342900" algn="ctr" rtl="0"/>
            <a:endParaRPr lang="en-US" sz="7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anose="0208090404030B020404" pitchFamily="18" charset="0"/>
              <a:ea typeface="SimSun-ExtB" pitchFamily="49" charset="-122"/>
            </a:endParaRPr>
          </a:p>
          <a:p>
            <a:pPr marL="342900" indent="-342900" algn="ctr" rtl="0"/>
            <a:r>
              <a:rPr lang="en-US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ea typeface="SimSun-ExtB" pitchFamily="49" charset="-122"/>
              </a:rPr>
              <a:t>Conventional Photo.</a:t>
            </a:r>
          </a:p>
          <a:p>
            <a:pPr marL="342900" indent="-342900" algn="ctr" rtl="0"/>
            <a:r>
              <a:rPr lang="en-US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ea typeface="SimSun-ExtB" pitchFamily="49" charset="-122"/>
              </a:rPr>
              <a:t>Risk Factor : 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ntaRay_EN-US223961719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9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mir\Pictures\26258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163" y="0"/>
            <a:ext cx="9174163" cy="6858000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 rot="20807739">
            <a:off x="85554" y="3833733"/>
            <a:ext cx="8153400" cy="1938992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Clr>
                <a:schemeClr val="accent1"/>
              </a:buClr>
              <a:buSzPct val="75000"/>
            </a:pPr>
            <a:r>
              <a:rPr kumimoji="1" lang="en-US" sz="4400" b="1" i="1" u="none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Armanian</a:t>
            </a:r>
            <a:r>
              <a:rPr kumimoji="1" lang="en-US" sz="44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kumimoji="1" lang="en-US" sz="32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Amir Mohammad </a:t>
            </a:r>
            <a:r>
              <a:rPr kumimoji="1" lang="en-US" sz="44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, MD</a:t>
            </a:r>
          </a:p>
          <a:p>
            <a:pPr algn="ctr">
              <a:buClr>
                <a:schemeClr val="accent1"/>
              </a:buClr>
              <a:buSzPct val="75000"/>
            </a:pPr>
            <a:r>
              <a:rPr kumimoji="1" lang="en-US" sz="4800" b="1" i="1" u="none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Neonatologist</a:t>
            </a:r>
            <a:endParaRPr kumimoji="1" lang="en-US" sz="4000" b="1" i="1" u="none" dirty="0" smtClean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</a:endParaRPr>
          </a:p>
          <a:p>
            <a:pPr algn="ctr">
              <a:buClr>
                <a:schemeClr val="accent1"/>
              </a:buClr>
              <a:buSzPct val="75000"/>
            </a:pPr>
            <a:r>
              <a:rPr kumimoji="1" lang="en-US" sz="2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Associate </a:t>
            </a:r>
            <a:r>
              <a:rPr kumimoji="1"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Professor </a:t>
            </a:r>
            <a:r>
              <a:rPr kumimoji="1" lang="en-US" sz="2800" b="1" i="1" u="none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Isfahan Faculty of Medicine</a:t>
            </a:r>
            <a:endParaRPr lang="en-US" sz="2800" b="1" i="1" u="none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Clr>
                <a:schemeClr val="accent1"/>
              </a:buClr>
              <a:buSzPct val="75000"/>
            </a:pPr>
            <a:r>
              <a:rPr lang="en-US" sz="6600" b="1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  <a:cs typeface="Times New Roman" pitchFamily="18" charset="0"/>
              </a:rPr>
              <a:t>Hyperbilirubinemia</a:t>
            </a:r>
            <a:endParaRPr kumimoji="1" lang="en-US" sz="4000" b="1" i="1" u="none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</a:endParaRPr>
          </a:p>
          <a:p>
            <a:pPr algn="ctr">
              <a:buClr>
                <a:schemeClr val="accent1"/>
              </a:buClr>
              <a:buSzPct val="75000"/>
            </a:pPr>
            <a:endParaRPr lang="en-US" sz="2800" b="1" i="1" u="none" dirty="0">
              <a:ln w="11430"/>
              <a:solidFill>
                <a:srgbClr val="EA3AE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7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62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  <a:ea typeface="SimSun-ExtB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7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55" y="1371600"/>
            <a:ext cx="8000089" cy="41148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69829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228600" y="35052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648200" y="3505200"/>
            <a:ext cx="42672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38400" y="381000"/>
            <a:ext cx="4267200" cy="1219200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3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11" name="Straight Arrow Connector 10"/>
          <p:cNvCxnSpPr>
            <a:stCxn id="9" idx="2"/>
            <a:endCxn id="7" idx="0"/>
          </p:cNvCxnSpPr>
          <p:nvPr/>
        </p:nvCxnSpPr>
        <p:spPr>
          <a:xfrm rot="16200000" flipH="1">
            <a:off x="47244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2"/>
            <a:endCxn id="6" idx="0"/>
          </p:cNvCxnSpPr>
          <p:nvPr/>
        </p:nvCxnSpPr>
        <p:spPr>
          <a:xfrm rot="5400000">
            <a:off x="25146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 bwMode="auto">
          <a:xfrm>
            <a:off x="228600" y="52578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&gt;= 20 % Total</a:t>
            </a:r>
          </a:p>
        </p:txBody>
      </p:sp>
      <p:cxnSp>
        <p:nvCxnSpPr>
          <p:cNvPr id="15" name="Straight Arrow Connector 14"/>
          <p:cNvCxnSpPr>
            <a:stCxn id="6" idx="2"/>
            <a:endCxn id="14" idx="0"/>
          </p:cNvCxnSpPr>
          <p:nvPr/>
        </p:nvCxnSpPr>
        <p:spPr>
          <a:xfrm rot="5400000">
            <a:off x="2095500" y="4991100"/>
            <a:ext cx="5334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 bwMode="auto">
          <a:xfrm>
            <a:off x="5715000" y="5334000"/>
            <a:ext cx="2667000" cy="10668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Inpatient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0" name="Straight Arrow Connector 19"/>
          <p:cNvCxnSpPr>
            <a:stCxn id="14" idx="3"/>
            <a:endCxn id="18" idx="1"/>
          </p:cNvCxnSpPr>
          <p:nvPr/>
        </p:nvCxnSpPr>
        <p:spPr>
          <a:xfrm>
            <a:off x="4495800" y="5867400"/>
            <a:ext cx="12192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9" grpId="0" animBg="1"/>
      <p:bldP spid="1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2362200" y="304800"/>
            <a:ext cx="4267200" cy="10668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457200" y="1905000"/>
            <a:ext cx="4267200" cy="48006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1-Infection  </a:t>
            </a:r>
          </a:p>
          <a:p>
            <a:pPr marL="342900" indent="-342900" algn="l" rtl="0"/>
            <a:endParaRPr lang="en-US" sz="2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2-Galactosemia</a:t>
            </a:r>
          </a:p>
          <a:p>
            <a:pPr marL="342900" indent="-342900" algn="l" rtl="0"/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 Hypothyroidism (central)</a:t>
            </a:r>
          </a:p>
          <a:p>
            <a:pPr marL="342900" indent="-342900" algn="l" rtl="0"/>
            <a:endParaRPr lang="en-US" sz="2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4- </a:t>
            </a:r>
            <a:r>
              <a:rPr lang="en-US" sz="24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Extrahepatic</a:t>
            </a:r>
            <a:r>
              <a:rPr lang="en-US" sz="24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biliary atresia</a:t>
            </a:r>
          </a:p>
          <a:p>
            <a:pPr algn="l" rtl="0"/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/>
              <a:t>Cystic fibrosis</a:t>
            </a:r>
            <a:endParaRPr lang="en-US" dirty="0"/>
          </a:p>
          <a:p>
            <a:pPr algn="l" rtl="0"/>
            <a:r>
              <a:rPr lang="en-US" dirty="0"/>
              <a:t>Alpha1-antitrypsin deficiency</a:t>
            </a:r>
          </a:p>
          <a:p>
            <a:pPr algn="l" rtl="0"/>
            <a:r>
              <a:rPr lang="en-US" dirty="0" err="1" smtClean="0"/>
              <a:t>Tyrosinemia</a:t>
            </a:r>
            <a:endParaRPr lang="en-US" dirty="0" smtClean="0"/>
          </a:p>
          <a:p>
            <a:pPr algn="l" rtl="0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0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endParaRPr lang="en-US" sz="2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609600" y="1981200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43300" lvl="7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</a:t>
            </a:r>
          </a:p>
          <a:p>
            <a:pPr marL="3543300" lvl="7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UTI</a:t>
            </a:r>
          </a:p>
          <a:p>
            <a:pPr marL="3543300" lvl="7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TORCH  </a:t>
            </a:r>
          </a:p>
        </p:txBody>
      </p:sp>
      <p:sp>
        <p:nvSpPr>
          <p:cNvPr id="10" name="Left Brace 9"/>
          <p:cNvSpPr/>
          <p:nvPr/>
        </p:nvSpPr>
        <p:spPr>
          <a:xfrm>
            <a:off x="2362200" y="2057400"/>
            <a:ext cx="228600" cy="685800"/>
          </a:xfrm>
          <a:prstGeom prst="leftBrace">
            <a:avLst>
              <a:gd name="adj1" fmla="val 8333"/>
              <a:gd name="adj2" fmla="val 4791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 bwMode="auto">
          <a:xfrm>
            <a:off x="3733800" y="22860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 work up  +  Antibiotic</a:t>
            </a:r>
          </a:p>
          <a:p>
            <a:pPr marL="800100" lvl="1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U/C</a:t>
            </a:r>
          </a:p>
          <a:p>
            <a:pPr marL="342900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TORCH  study  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5638800" y="3200400"/>
            <a:ext cx="2743200" cy="6858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IgG , IgM (</a:t>
            </a:r>
            <a:r>
              <a:rPr lang="en-US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Tox</a:t>
            </a:r>
            <a:r>
              <a:rPr lang="en-US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PCR  ( CMV , Rub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Hsv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2971800" y="2971800"/>
            <a:ext cx="25908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Hypoglycemia </a:t>
            </a:r>
          </a:p>
          <a:p>
            <a:pPr marL="342900" indent="-342900" algn="l"/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  <a:r>
              <a:rPr lang="en-US" sz="1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16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  <a:cs typeface="Times New Roman" pitchFamily="18" charset="0"/>
            </a:endParaRPr>
          </a:p>
          <a:p>
            <a:pPr marL="342900" indent="-342900" algn="l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Sepsis  ( </a:t>
            </a:r>
            <a:r>
              <a:rPr lang="en-US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Ecoli</a:t>
            </a:r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181600" y="3733800"/>
            <a:ext cx="25908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Urine  Reducing  Substance</a:t>
            </a:r>
          </a:p>
          <a:p>
            <a:pPr marL="342900" indent="-342900" algn="l"/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GALT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4038600" y="3962400"/>
            <a:ext cx="914400" cy="9906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TSH </a:t>
            </a:r>
          </a:p>
          <a:p>
            <a:pPr marL="342900" indent="-342900" algn="l" rtl="0"/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Free T4 </a:t>
            </a:r>
          </a:p>
        </p:txBody>
      </p:sp>
      <p:sp>
        <p:nvSpPr>
          <p:cNvPr id="19" name="Rounded Rectangle 18"/>
          <p:cNvSpPr/>
          <p:nvPr/>
        </p:nvSpPr>
        <p:spPr bwMode="auto">
          <a:xfrm>
            <a:off x="4724400" y="4648200"/>
            <a:ext cx="1524000" cy="457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endParaRPr lang="en-US" sz="16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Levothyroxine</a:t>
            </a:r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/>
            <a:endParaRPr lang="en-US" sz="1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4419600" y="4572000"/>
            <a:ext cx="13716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Liver </a:t>
            </a:r>
            <a:r>
              <a:rPr lang="en-US" sz="1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b="1" i="1" u="none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HIDA Scan</a:t>
            </a:r>
          </a:p>
          <a:p>
            <a:pPr marL="342900" indent="-342900" algn="l" rtl="0"/>
            <a:r>
              <a:rPr lang="en-US" sz="1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Liver  </a:t>
            </a:r>
            <a:r>
              <a:rPr lang="en-US" sz="1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Biopsy</a:t>
            </a:r>
          </a:p>
        </p:txBody>
      </p:sp>
      <p:cxnSp>
        <p:nvCxnSpPr>
          <p:cNvPr id="24" name="Straight Arrow Connector 23"/>
          <p:cNvCxnSpPr>
            <a:stCxn id="7" idx="2"/>
            <a:endCxn id="8" idx="0"/>
          </p:cNvCxnSpPr>
          <p:nvPr/>
        </p:nvCxnSpPr>
        <p:spPr>
          <a:xfrm rot="5400000">
            <a:off x="3276600" y="685800"/>
            <a:ext cx="533400" cy="19050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953000" y="3276600"/>
            <a:ext cx="833718" cy="3810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0" decel="100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0" decel="100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6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6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5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228600" y="3505200"/>
            <a:ext cx="4267200" cy="1219200"/>
          </a:xfrm>
          <a:prstGeom prst="roundRect">
            <a:avLst/>
          </a:prstGeom>
          <a:solidFill>
            <a:srgbClr val="CCCC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648200" y="3505200"/>
            <a:ext cx="42672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38400" y="381000"/>
            <a:ext cx="4267200" cy="1219200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3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11" name="Straight Arrow Connector 10"/>
          <p:cNvCxnSpPr>
            <a:stCxn id="9" idx="2"/>
            <a:endCxn id="7" idx="0"/>
          </p:cNvCxnSpPr>
          <p:nvPr/>
        </p:nvCxnSpPr>
        <p:spPr>
          <a:xfrm rot="16200000" flipH="1">
            <a:off x="47244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2"/>
            <a:endCxn id="6" idx="0"/>
          </p:cNvCxnSpPr>
          <p:nvPr/>
        </p:nvCxnSpPr>
        <p:spPr>
          <a:xfrm rot="5400000">
            <a:off x="2514600" y="1447800"/>
            <a:ext cx="1905000" cy="22098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23334 -0.466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0" y="-23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2895600" y="1981200"/>
            <a:ext cx="3657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Coombs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429000" y="2971800"/>
            <a:ext cx="2133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3200400" y="3962400"/>
            <a:ext cx="2590800" cy="10668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3429000" y="5334000"/>
            <a:ext cx="2133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PBS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609600" y="1676400"/>
            <a:ext cx="1371600" cy="3886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marL="342900" indent="-342900" algn="ctr" rtl="0"/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 marL="342900" indent="-342900" algn="ctr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</a:p>
          <a:p>
            <a:pPr marL="342900" indent="-342900" algn="ctr" rtl="0"/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en-US" sz="7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828800" y="3124200"/>
            <a:ext cx="1447800" cy="609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/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G6PD</a:t>
            </a:r>
            <a:endParaRPr lang="en-US" sz="3600" b="1" i="1" u="none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152650" y="274638"/>
            <a:ext cx="48387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95700" y="1768476"/>
            <a:ext cx="1752600" cy="838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CR</a:t>
            </a:r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en-US" sz="7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4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2590800" y="304800"/>
            <a:ext cx="4267200" cy="1219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</a:t>
            </a:r>
          </a:p>
          <a:p>
            <a:pPr marL="342900" indent="-342900" algn="ctr"/>
            <a:r>
              <a:rPr lang="en-US" sz="4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hyperbilirubinemia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2895600" y="1981200"/>
            <a:ext cx="3657600" cy="762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u="none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irect Coombs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7239000" y="2819400"/>
            <a:ext cx="762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en-US" sz="6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6324600" y="4267200"/>
            <a:ext cx="2514600" cy="23622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Rh</a:t>
            </a:r>
            <a:endParaRPr lang="en-US" sz="36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ABO</a:t>
            </a:r>
          </a:p>
          <a:p>
            <a:pPr marL="342900" indent="-342900" algn="ctr"/>
            <a:endParaRPr lang="en-US" sz="28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Other </a:t>
            </a:r>
          </a:p>
          <a:p>
            <a:pPr marL="342900" indent="-342900" algn="ctr"/>
            <a:r>
              <a:rPr lang="en-US" sz="28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blood groups</a:t>
            </a:r>
            <a:endParaRPr lang="en-US" sz="32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  <a:cs typeface="+mj-cs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838200" y="4343400"/>
            <a:ext cx="2133600" cy="2057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endParaRPr lang="en-US" sz="44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524000" y="2895600"/>
            <a:ext cx="762000" cy="9144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6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</a:t>
            </a:r>
          </a:p>
          <a:p>
            <a:pPr marL="342900" indent="-342900" rtl="0"/>
            <a:endParaRPr lang="en-US" sz="6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0" name="Straight Arrow Connector 19"/>
          <p:cNvCxnSpPr>
            <a:stCxn id="7" idx="2"/>
            <a:endCxn id="10" idx="0"/>
          </p:cNvCxnSpPr>
          <p:nvPr/>
        </p:nvCxnSpPr>
        <p:spPr>
          <a:xfrm rot="5400000">
            <a:off x="4495800" y="1752600"/>
            <a:ext cx="4572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8" idx="2"/>
            <a:endCxn id="15" idx="0"/>
          </p:cNvCxnSpPr>
          <p:nvPr/>
        </p:nvCxnSpPr>
        <p:spPr>
          <a:xfrm rot="5400000">
            <a:off x="1638300" y="4076700"/>
            <a:ext cx="533400" cy="158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2"/>
            <a:endCxn id="14" idx="0"/>
          </p:cNvCxnSpPr>
          <p:nvPr/>
        </p:nvCxnSpPr>
        <p:spPr>
          <a:xfrm rot="5400000">
            <a:off x="7334250" y="3981450"/>
            <a:ext cx="533400" cy="38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1"/>
            <a:endCxn id="18" idx="0"/>
          </p:cNvCxnSpPr>
          <p:nvPr/>
        </p:nvCxnSpPr>
        <p:spPr>
          <a:xfrm rot="10800000" flipV="1">
            <a:off x="1905000" y="2362200"/>
            <a:ext cx="990600" cy="5334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" idx="3"/>
            <a:endCxn id="12" idx="0"/>
          </p:cNvCxnSpPr>
          <p:nvPr/>
        </p:nvCxnSpPr>
        <p:spPr>
          <a:xfrm>
            <a:off x="6553200" y="2362200"/>
            <a:ext cx="1066800" cy="4572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2" grpId="1" animBg="1"/>
      <p:bldP spid="14" grpId="0" animBg="1"/>
      <p:bldP spid="14" grpId="1" animBg="1"/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886200" y="304800"/>
            <a:ext cx="16764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4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172200" y="1219200"/>
            <a:ext cx="14478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4" name="Up Arrow 13"/>
          <p:cNvSpPr/>
          <p:nvPr/>
        </p:nvSpPr>
        <p:spPr>
          <a:xfrm>
            <a:off x="7162800" y="1371600"/>
            <a:ext cx="228600" cy="533400"/>
          </a:xfrm>
          <a:prstGeom prst="up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ounded Rectangle 14"/>
          <p:cNvSpPr/>
          <p:nvPr/>
        </p:nvSpPr>
        <p:spPr bwMode="auto">
          <a:xfrm>
            <a:off x="1752600" y="1295400"/>
            <a:ext cx="1447800" cy="9906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Hb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sp>
        <p:nvSpPr>
          <p:cNvPr id="16" name="Up Arrow 15"/>
          <p:cNvSpPr/>
          <p:nvPr/>
        </p:nvSpPr>
        <p:spPr>
          <a:xfrm flipV="1">
            <a:off x="2743200" y="1447800"/>
            <a:ext cx="228600" cy="533400"/>
          </a:xfrm>
          <a:prstGeom prst="up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ounded Rectangle 12"/>
          <p:cNvSpPr/>
          <p:nvPr/>
        </p:nvSpPr>
        <p:spPr bwMode="auto">
          <a:xfrm>
            <a:off x="4724400" y="2895600"/>
            <a:ext cx="4267200" cy="3429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l" rtl="0"/>
            <a:r>
              <a:rPr lang="en-US" sz="36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Polycythemia</a:t>
            </a:r>
            <a:r>
              <a:rPr lang="en-US" sz="36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i="1" u="none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Hct</a:t>
            </a:r>
            <a:r>
              <a:rPr lang="en-US" sz="2000" b="1" i="1" u="none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&gt; 65%)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TTT</a:t>
            </a:r>
          </a:p>
          <a:p>
            <a:pPr marL="342900" indent="-342900" algn="l" rtl="0"/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Delayed cord clamping</a:t>
            </a:r>
            <a:endParaRPr lang="fa-IR" sz="32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IDM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IUGR</a:t>
            </a:r>
          </a:p>
          <a:p>
            <a:pPr marL="342900" indent="-342900" algn="l" rtl="0"/>
            <a:r>
              <a:rPr lang="en-US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SGA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1066800" y="3048000"/>
            <a:ext cx="2362200" cy="1524000"/>
          </a:xfrm>
          <a:prstGeom prst="roundRect">
            <a:avLst/>
          </a:prstGeom>
          <a:solidFill>
            <a:srgbClr val="FFCC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 rtl="0"/>
            <a:r>
              <a:rPr lang="en-US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Retic</a:t>
            </a:r>
            <a:r>
              <a:rPr 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count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4000" b="1" i="1" u="none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Engraved LET" pitchFamily="2" charset="0"/>
            </a:endParaRPr>
          </a:p>
        </p:txBody>
      </p:sp>
      <p:cxnSp>
        <p:nvCxnSpPr>
          <p:cNvPr id="20" name="Straight Arrow Connector 19"/>
          <p:cNvCxnSpPr>
            <a:stCxn id="15" idx="2"/>
            <a:endCxn id="18" idx="0"/>
          </p:cNvCxnSpPr>
          <p:nvPr/>
        </p:nvCxnSpPr>
        <p:spPr>
          <a:xfrm rot="5400000">
            <a:off x="1981200" y="2552700"/>
            <a:ext cx="762000" cy="2286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0" idx="2"/>
            <a:endCxn id="13" idx="0"/>
          </p:cNvCxnSpPr>
          <p:nvPr/>
        </p:nvCxnSpPr>
        <p:spPr>
          <a:xfrm rot="5400000">
            <a:off x="6534150" y="2533650"/>
            <a:ext cx="685800" cy="38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1"/>
            <a:endCxn id="15" idx="0"/>
          </p:cNvCxnSpPr>
          <p:nvPr/>
        </p:nvCxnSpPr>
        <p:spPr>
          <a:xfrm rot="10800000" flipV="1">
            <a:off x="2476500" y="800100"/>
            <a:ext cx="1409700" cy="4953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7" idx="3"/>
            <a:endCxn id="10" idx="0"/>
          </p:cNvCxnSpPr>
          <p:nvPr/>
        </p:nvCxnSpPr>
        <p:spPr>
          <a:xfrm>
            <a:off x="5562600" y="800100"/>
            <a:ext cx="1333500" cy="4191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3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</TotalTime>
  <Words>499</Words>
  <Application>Microsoft Office PowerPoint</Application>
  <PresentationFormat>On-screen Show (4:3)</PresentationFormat>
  <Paragraphs>187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Academy Engraved LET</vt:lpstr>
      <vt:lpstr>SimSun-ExtB</vt:lpstr>
      <vt:lpstr>Arial</vt:lpstr>
      <vt:lpstr>Arial Rounded MT Bold</vt:lpstr>
      <vt:lpstr>B Jadid</vt:lpstr>
      <vt:lpstr>Calibri</vt:lpstr>
      <vt:lpstr>Cooper Black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Pouya Co.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pouya_pc</dc:creator>
  <cp:lastModifiedBy>amir 2</cp:lastModifiedBy>
  <cp:revision>105</cp:revision>
  <dcterms:created xsi:type="dcterms:W3CDTF">2013-07-11T19:35:34Z</dcterms:created>
  <dcterms:modified xsi:type="dcterms:W3CDTF">2022-08-16T02:35:18Z</dcterms:modified>
</cp:coreProperties>
</file>