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89"/>
  </p:notesMasterIdLst>
  <p:sldIdLst>
    <p:sldId id="256" r:id="rId2"/>
    <p:sldId id="507" r:id="rId3"/>
    <p:sldId id="508" r:id="rId4"/>
    <p:sldId id="510" r:id="rId5"/>
    <p:sldId id="509" r:id="rId6"/>
    <p:sldId id="513" r:id="rId7"/>
    <p:sldId id="514" r:id="rId8"/>
    <p:sldId id="515" r:id="rId9"/>
    <p:sldId id="517" r:id="rId10"/>
    <p:sldId id="518" r:id="rId11"/>
    <p:sldId id="520" r:id="rId12"/>
    <p:sldId id="511" r:id="rId13"/>
    <p:sldId id="512" r:id="rId14"/>
    <p:sldId id="525" r:id="rId15"/>
    <p:sldId id="560" r:id="rId16"/>
    <p:sldId id="522" r:id="rId17"/>
    <p:sldId id="523" r:id="rId18"/>
    <p:sldId id="521" r:id="rId19"/>
    <p:sldId id="526" r:id="rId20"/>
    <p:sldId id="559" r:id="rId21"/>
    <p:sldId id="499" r:id="rId22"/>
    <p:sldId id="535" r:id="rId23"/>
    <p:sldId id="529" r:id="rId24"/>
    <p:sldId id="530" r:id="rId25"/>
    <p:sldId id="531" r:id="rId26"/>
    <p:sldId id="532" r:id="rId27"/>
    <p:sldId id="528" r:id="rId28"/>
    <p:sldId id="561" r:id="rId29"/>
    <p:sldId id="563" r:id="rId30"/>
    <p:sldId id="564" r:id="rId31"/>
    <p:sldId id="562" r:id="rId32"/>
    <p:sldId id="637" r:id="rId33"/>
    <p:sldId id="565" r:id="rId34"/>
    <p:sldId id="506" r:id="rId35"/>
    <p:sldId id="432" r:id="rId36"/>
    <p:sldId id="440" r:id="rId37"/>
    <p:sldId id="422" r:id="rId38"/>
    <p:sldId id="492" r:id="rId39"/>
    <p:sldId id="433" r:id="rId40"/>
    <p:sldId id="434" r:id="rId41"/>
    <p:sldId id="436" r:id="rId42"/>
    <p:sldId id="437" r:id="rId43"/>
    <p:sldId id="438" r:id="rId44"/>
    <p:sldId id="439" r:id="rId45"/>
    <p:sldId id="478" r:id="rId46"/>
    <p:sldId id="481" r:id="rId47"/>
    <p:sldId id="480" r:id="rId48"/>
    <p:sldId id="483" r:id="rId49"/>
    <p:sldId id="479" r:id="rId50"/>
    <p:sldId id="482" r:id="rId51"/>
    <p:sldId id="484" r:id="rId52"/>
    <p:sldId id="493" r:id="rId53"/>
    <p:sldId id="405" r:id="rId54"/>
    <p:sldId id="467" r:id="rId55"/>
    <p:sldId id="471" r:id="rId56"/>
    <p:sldId id="473" r:id="rId57"/>
    <p:sldId id="474" r:id="rId58"/>
    <p:sldId id="476" r:id="rId59"/>
    <p:sldId id="477" r:id="rId60"/>
    <p:sldId id="578" r:id="rId61"/>
    <p:sldId id="567" r:id="rId62"/>
    <p:sldId id="580" r:id="rId63"/>
    <p:sldId id="579" r:id="rId64"/>
    <p:sldId id="577" r:id="rId65"/>
    <p:sldId id="571" r:id="rId66"/>
    <p:sldId id="574" r:id="rId67"/>
    <p:sldId id="572" r:id="rId68"/>
    <p:sldId id="582" r:id="rId69"/>
    <p:sldId id="587" r:id="rId70"/>
    <p:sldId id="581" r:id="rId71"/>
    <p:sldId id="451" r:id="rId72"/>
    <p:sldId id="452" r:id="rId73"/>
    <p:sldId id="455" r:id="rId74"/>
    <p:sldId id="463" r:id="rId75"/>
    <p:sldId id="486" r:id="rId76"/>
    <p:sldId id="485" r:id="rId77"/>
    <p:sldId id="488" r:id="rId78"/>
    <p:sldId id="489" r:id="rId79"/>
    <p:sldId id="593" r:id="rId80"/>
    <p:sldId id="594" r:id="rId81"/>
    <p:sldId id="595" r:id="rId82"/>
    <p:sldId id="631" r:id="rId83"/>
    <p:sldId id="632" r:id="rId84"/>
    <p:sldId id="633" r:id="rId85"/>
    <p:sldId id="635" r:id="rId86"/>
    <p:sldId id="636" r:id="rId87"/>
    <p:sldId id="408" r:id="rId8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7164" autoAdjust="0"/>
    <p:restoredTop sz="94660"/>
  </p:normalViewPr>
  <p:slideViewPr>
    <p:cSldViewPr>
      <p:cViewPr varScale="1">
        <p:scale>
          <a:sx n="55" d="100"/>
          <a:sy n="55" d="100"/>
        </p:scale>
        <p:origin x="7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2918C4-0636-4653-86D7-F45D95AB210B}" type="datetimeFigureOut">
              <a:rPr lang="en-US" smtClean="0"/>
              <a:pPr/>
              <a:t>10/14/2024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0593C-819F-49FA-BDDE-02906B0037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>
            <a:lumMod val="95000"/>
            <a:lumOff val="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2AEB412C-98C9-450F-96D2-384A412BF8D5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59C450-86A8-4FBF-BAEC-E6BC08E8743F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7B3248AA-264A-4EDB-A5B1-91C298D758B8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079425-4E59-4BDF-A528-97565D184BEB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44599-AB64-4AE5-81DF-A8D13BEC65C2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 sz="2000"/>
            </a:lvl1pPr>
          </a:lstStyle>
          <a:p>
            <a:r>
              <a:rPr lang="fa-IR" smtClean="0"/>
              <a:t>حشیش</a:t>
            </a:r>
            <a:endParaRPr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2A88A40-BB09-4FA8-8868-C07F2BC5740D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F9D7FA8E-B0B9-4EA7-9AC9-0322B934CFC2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3E7679-092D-499B-83B6-AA9F5AAA12F8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D251-82EF-49B2-80C7-FB217A51F895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8AA4F6-D35D-4BEB-9282-BB23A26AED89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E5DEBC56-E918-46AA-970F-FD2C3F056A5E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003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896965A-4A1F-4E6A-BC87-3126A1544364}" type="datetime1">
              <a:rPr lang="en-US" smtClean="0"/>
              <a:pPr/>
              <a:t>10/14/2024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2000">
                <a:solidFill>
                  <a:srgbClr val="FFFF00"/>
                </a:solidFill>
                <a:cs typeface="B Roya" pitchFamily="2" charset="-78"/>
              </a:defRPr>
            </a:lvl1pPr>
          </a:lstStyle>
          <a:p>
            <a:r>
              <a:rPr lang="fa-IR" smtClean="0"/>
              <a:t>حشیش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rgbClr val="FFC000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F86A6366-6285-40C7-BE09-FC3FA2DA823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4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9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9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9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9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6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>
            <a:normAutofit/>
          </a:bodyPr>
          <a:lstStyle/>
          <a:p>
            <a:pPr algn="r"/>
            <a:r>
              <a:rPr lang="fa-IR" sz="8800" dirty="0" smtClean="0">
                <a:solidFill>
                  <a:srgbClr val="FFFF00"/>
                </a:solidFill>
                <a:cs typeface="B Koodak" pitchFamily="2" charset="-78"/>
              </a:rPr>
              <a:t>حشیش</a:t>
            </a:r>
            <a:endParaRPr lang="en-US" sz="6600" dirty="0">
              <a:solidFill>
                <a:srgbClr val="FFFF00"/>
              </a:solidFill>
              <a:cs typeface="B Koodak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4400" b="1" dirty="0" smtClean="0">
                <a:solidFill>
                  <a:schemeClr val="accent2">
                    <a:lumMod val="50000"/>
                  </a:schemeClr>
                </a:solidFill>
                <a:latin typeface="Narkisim" pitchFamily="34" charset="-79"/>
                <a:cs typeface="Narkisim" pitchFamily="34" charset="-79"/>
              </a:rPr>
              <a:t>Cannabis</a:t>
            </a:r>
            <a:endParaRPr lang="en-US" sz="3600" b="1" dirty="0">
              <a:solidFill>
                <a:schemeClr val="accent2">
                  <a:lumMod val="50000"/>
                </a:schemeClr>
              </a:solidFill>
              <a:latin typeface="Narkisim" pitchFamily="34" charset="-79"/>
              <a:cs typeface="Narkisim" pitchFamily="34" charset="-79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smtClean="0"/>
              <a:t>Cannabis</a:t>
            </a:r>
          </a:p>
        </p:txBody>
      </p:sp>
      <p:pic>
        <p:nvPicPr>
          <p:cNvPr id="70659" name="Picture 6" descr="cannabis_spp_plant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881188" y="1628775"/>
            <a:ext cx="5570537" cy="4579938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5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i="1" smtClean="0"/>
              <a:t>Cannabis</a:t>
            </a:r>
          </a:p>
        </p:txBody>
      </p:sp>
      <p:pic>
        <p:nvPicPr>
          <p:cNvPr id="72707" name="Picture 7" descr="cannabis_spp_bud1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746250" y="1600200"/>
            <a:ext cx="5649913" cy="44958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Cannabinoids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برگ و گلهای گیاه کانابیس دارای صمغ (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resin</a:t>
            </a: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) روغنی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این ضمغ حدود 60 ترکیب کانابینویید دارد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در گیاه ماده و جوان و رشد یافته در مناطق خشک و گرم بیشتر است</a:t>
            </a: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. </a:t>
            </a:r>
            <a:r>
              <a:rPr lang="fa-IR" sz="2800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اگر گیاه نر از ماده ها دور نگهداشته شوند غلظت آن در ماده ها بیشتر خواهد بود</a:t>
            </a:r>
            <a:endParaRPr lang="en-US" dirty="0" smtClean="0">
              <a:solidFill>
                <a:schemeClr val="accent1">
                  <a:lumMod val="20000"/>
                  <a:lumOff val="80000"/>
                </a:schemeClr>
              </a:solidFill>
              <a:cs typeface="B Roya" pitchFamily="2" charset="-78"/>
            </a:endParaRP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حرارت دادن گیاه به افزایش بسیاری از آنها منجر می شود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2 کانابینویید از همه مهم تر هستند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23528" y="4005064"/>
            <a:ext cx="2376264" cy="55436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 err="1" smtClean="0"/>
              <a:t>Sinsemilla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نکته مهم: ماده اصلی در حشیش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13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Delta-9- </a:t>
            </a:r>
            <a:r>
              <a:rPr lang="en-US" sz="3600" dirty="0" err="1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Tetrahydrocannabinol</a:t>
            </a: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(THC)</a:t>
            </a:r>
            <a:endParaRPr lang="fa-IR" sz="3600" dirty="0" smtClean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sz="3600" dirty="0" err="1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Cannabidiol</a:t>
            </a: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(CBD)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endParaRPr lang="en-US" sz="32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563888" y="4221088"/>
            <a:ext cx="237626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 smtClean="0"/>
              <a:t>THC</a:t>
            </a:r>
          </a:p>
          <a:p>
            <a:pPr algn="ctr"/>
            <a:r>
              <a:rPr lang="en-US" sz="2400" dirty="0" smtClean="0"/>
              <a:t>CBD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>
              <a:defRPr/>
            </a:pPr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دلتا-9 تترا-هیدرو کانابینول یا </a:t>
            </a:r>
            <a:r>
              <a:rPr lang="en-US" sz="4000" dirty="0" smtClean="0">
                <a:solidFill>
                  <a:srgbClr val="FFFF00"/>
                </a:solidFill>
                <a:cs typeface="B Roya" pitchFamily="2" charset="-78"/>
              </a:rPr>
              <a:t>∆-9-THC</a:t>
            </a:r>
            <a:endParaRPr lang="en-US" sz="4000" dirty="0" smtClean="0">
              <a:solidFill>
                <a:srgbClr val="FFFF00"/>
              </a:solidFill>
            </a:endParaRPr>
          </a:p>
        </p:txBody>
      </p:sp>
      <p:sp>
        <p:nvSpPr>
          <p:cNvPr id="134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  <a:defRPr/>
            </a:pPr>
            <a:r>
              <a:rPr lang="fa-IR" sz="3000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غلظت آن بین 2 تا 20 درصد (متوسط 4 درصد) گیاه خشک است. ظاهراَ طی سالهای اخیر این غلظت بیشتر شده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  <a:defRPr/>
            </a:pPr>
            <a:r>
              <a:rPr lang="fa-IR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با گذشت زمان از غلظت آن کاسته می شود (فاسد می گردد)</a:t>
            </a:r>
          </a:p>
          <a:p>
            <a:pPr algn="r" rtl="1" eaLnBrk="1" hangingPunct="1">
              <a:spcBef>
                <a:spcPts val="1800"/>
              </a:spcBef>
              <a:spcAft>
                <a:spcPts val="1200"/>
              </a:spcAft>
              <a:defRPr/>
            </a:pPr>
            <a:r>
              <a:rPr lang="fa-IR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این ماده بیشتر از طریق تدخین جذب می شود.</a:t>
            </a:r>
            <a:r>
              <a:rPr lang="en-US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 </a:t>
            </a:r>
            <a:r>
              <a:rPr lang="fa-IR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 جذب متغییر و بین 23 تا 10 درصد است. جذب خوراکی بین 6 تا 15%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  <a:defRPr/>
            </a:pPr>
            <a:r>
              <a:rPr lang="fa-IR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اثربخشی حشیش به میزان </a:t>
            </a:r>
            <a:r>
              <a:rPr lang="en-US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THC</a:t>
            </a:r>
            <a:r>
              <a:rPr lang="fa-IR" sz="30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  و درصد جذب آن مربوط است</a:t>
            </a:r>
            <a:endParaRPr lang="fa-IR" sz="3000" dirty="0" smtClean="0">
              <a:solidFill>
                <a:schemeClr val="accent1">
                  <a:lumMod val="20000"/>
                  <a:lumOff val="80000"/>
                </a:schemeClr>
              </a:solidFill>
              <a:cs typeface="B Roya" pitchFamily="2" charset="-78"/>
            </a:endParaRPr>
          </a:p>
          <a:p>
            <a:pPr algn="r" rtl="1" eaLnBrk="1" hangingPunct="1">
              <a:spcBef>
                <a:spcPts val="1800"/>
              </a:spcBef>
              <a:spcAft>
                <a:spcPts val="1200"/>
              </a:spcAft>
              <a:defRPr/>
            </a:pPr>
            <a:endParaRPr lang="en-US" sz="3000" dirty="0" smtClean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63688" y="5589240"/>
            <a:ext cx="2376264" cy="9144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u="sng" dirty="0" smtClean="0"/>
              <a:t>THC</a:t>
            </a:r>
          </a:p>
          <a:p>
            <a:pPr algn="ctr"/>
            <a:r>
              <a:rPr lang="en-US" sz="2400" dirty="0" smtClean="0"/>
              <a:t>CBD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توجه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/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حشیش محلول در چربی است و در آب حل نمی شود به همین دلیل تزریق آن عملاً غیر ممکن است</a:t>
            </a:r>
            <a:endParaRPr lang="en-US" sz="32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Cannabis</a:t>
            </a:r>
          </a:p>
        </p:txBody>
      </p:sp>
      <p:pic>
        <p:nvPicPr>
          <p:cNvPr id="73731" name="Picture 6" descr="cannabis6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762125"/>
            <a:ext cx="6096000" cy="417195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dirty="0" smtClean="0">
                <a:solidFill>
                  <a:srgbClr val="FFFF00"/>
                </a:solidFill>
              </a:rPr>
              <a:t>Cannabis</a:t>
            </a:r>
          </a:p>
        </p:txBody>
      </p:sp>
      <p:pic>
        <p:nvPicPr>
          <p:cNvPr id="74755" name="Picture 5" descr="can_skun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628800"/>
            <a:ext cx="5081778" cy="4940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3"/>
          <p:cNvSpPr/>
          <p:nvPr/>
        </p:nvSpPr>
        <p:spPr>
          <a:xfrm>
            <a:off x="2195736" y="1628800"/>
            <a:ext cx="5112568" cy="4968552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http://upload.wikimedia.org/wikipedia/commons/2/26/Cannabis_01_bgi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85275" cy="688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http://canidoit.org/wp-content/uploads/2010/03/cannabis_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3504" y="4420576"/>
            <a:ext cx="3943350" cy="23660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prstMaterial="metal"/>
        </p:spPr>
      </p:pic>
      <p:pic>
        <p:nvPicPr>
          <p:cNvPr id="1030" name="Picture 6" descr="Lumps of has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929066"/>
            <a:ext cx="2708910" cy="2091881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</p:pic>
      <p:pic>
        <p:nvPicPr>
          <p:cNvPr id="71685" name="Picture 8" descr="Cannabis Bud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29500" y="142875"/>
            <a:ext cx="17145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19</a:t>
            </a:fld>
            <a:endParaRPr lang="en-US"/>
          </a:p>
        </p:txBody>
      </p:sp>
      <p:pic>
        <p:nvPicPr>
          <p:cNvPr id="9113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3602" y="1249966"/>
            <a:ext cx="8520398" cy="5608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11560" y="1196752"/>
            <a:ext cx="8532440" cy="5661248"/>
          </a:xfrm>
          <a:prstGeom prst="rect">
            <a:avLst/>
          </a:prstGeom>
          <a:solidFill>
            <a:schemeClr val="tx2">
              <a:lumMod val="75000"/>
              <a:lumOff val="2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حشیش: نگاهی به کلیات</a:t>
            </a:r>
            <a:endParaRPr lang="en-US" sz="4800" dirty="0">
              <a:solidFill>
                <a:schemeClr val="bg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Cannabis: The Basic Issues</a:t>
            </a:r>
            <a:endParaRPr lang="en-US" sz="480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بنگ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20</a:t>
            </a:fld>
            <a:endParaRPr lang="en-US"/>
          </a:p>
        </p:txBody>
      </p:sp>
      <p:pic>
        <p:nvPicPr>
          <p:cNvPr id="116738" name="Picture 2" descr="http://weedsmokersguide.com/pictures/Buttered-Bha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1628800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تاریخچه مصرف حشیش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21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مصرف حشیش به 8000 سال پیش باز می گردد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در چین، جنوب آسیا و مصر گیاه حشیش سوخته پیدا شده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استفاده در سیبری، ایران، بین النهرین، شاخ آفریقا، جنوب اروپا شایع بوده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استفاده معاصر در اروپا به ارمغان ناپلئون از مصر باز می گردد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210" name="Picture 2" descr="File:PEbers c41-b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1" y="1564339"/>
            <a:ext cx="5056251" cy="5249037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باز هم پاپیروس ”ابرس“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i="0" dirty="0" err="1" smtClean="0">
                <a:solidFill>
                  <a:srgbClr val="FFFF00"/>
                </a:solidFill>
              </a:rPr>
              <a:t>Hôtel</a:t>
            </a:r>
            <a:r>
              <a:rPr lang="en-US" i="0" dirty="0" smtClean="0">
                <a:solidFill>
                  <a:srgbClr val="FFFF00"/>
                </a:solidFill>
              </a:rPr>
              <a:t> du </a:t>
            </a:r>
            <a:r>
              <a:rPr lang="en-US" i="0" dirty="0" err="1" smtClean="0">
                <a:solidFill>
                  <a:srgbClr val="FFFF00"/>
                </a:solidFill>
              </a:rPr>
              <a:t>Lauzaun</a:t>
            </a:r>
            <a:endParaRPr lang="en-US" i="0" dirty="0">
              <a:solidFill>
                <a:srgbClr val="FFFF00"/>
              </a:solidFill>
            </a:endParaRPr>
          </a:p>
        </p:txBody>
      </p:sp>
      <p:pic>
        <p:nvPicPr>
          <p:cNvPr id="29698" name="Picture 2" descr="D:\Azarakhsh\My Pictures\Hotel_de_Lauzun_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488" y="1214422"/>
            <a:ext cx="4067877" cy="51305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 smtClean="0">
                <a:solidFill>
                  <a:srgbClr val="FFFF00"/>
                </a:solidFill>
                <a:latin typeface="Narkisim" pitchFamily="34" charset="-79"/>
                <a:cs typeface="Narkisim" pitchFamily="34" charset="-79"/>
              </a:rPr>
              <a:t>Club des </a:t>
            </a:r>
            <a:r>
              <a:rPr lang="en-US" sz="3200" dirty="0" err="1" smtClean="0">
                <a:solidFill>
                  <a:srgbClr val="FFFF00"/>
                </a:solidFill>
                <a:latin typeface="Narkisim" pitchFamily="34" charset="-79"/>
                <a:cs typeface="Narkisim" pitchFamily="34" charset="-79"/>
              </a:rPr>
              <a:t>Hashischins</a:t>
            </a:r>
            <a:endParaRPr lang="en-US" sz="3200" dirty="0">
              <a:solidFill>
                <a:srgbClr val="FFFF00"/>
              </a:solidFill>
              <a:latin typeface="Narkisim" pitchFamily="34" charset="-79"/>
              <a:cs typeface="Narkisim" pitchFamily="34" charset="-79"/>
            </a:endParaRPr>
          </a:p>
        </p:txBody>
      </p:sp>
      <p:pic>
        <p:nvPicPr>
          <p:cNvPr id="28674" name="Picture 2" descr="D:\Azarakhsh\My Pictures\Eugène Delacroi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23664" y="1005847"/>
            <a:ext cx="2491740" cy="3423285"/>
          </a:xfrm>
          <a:prstGeom prst="rect">
            <a:avLst/>
          </a:prstGeom>
          <a:noFill/>
        </p:spPr>
      </p:pic>
      <p:sp>
        <p:nvSpPr>
          <p:cNvPr id="4" name="Rectangle 3"/>
          <p:cNvSpPr/>
          <p:nvPr/>
        </p:nvSpPr>
        <p:spPr>
          <a:xfrm>
            <a:off x="6502731" y="4702742"/>
            <a:ext cx="18487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Eugène</a:t>
            </a:r>
            <a:r>
              <a:rPr lang="en-US" dirty="0" smtClean="0">
                <a:solidFill>
                  <a:srgbClr val="FFFF00"/>
                </a:solidFill>
              </a:rPr>
              <a:t> Delacroix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8675" name="Picture 3" descr="D:\Azarakhsh\My Pictures\Charles Baudelair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86116" y="1648790"/>
            <a:ext cx="2674620" cy="356616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639704" y="5488560"/>
            <a:ext cx="194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</a:rPr>
              <a:t>Charles Baudelaire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8676" name="Picture 4" descr="D:\Azarakhsh\My Pictures\Dumas_by_Nadar,_185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3" y="2099327"/>
            <a:ext cx="2847023" cy="3687127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214282" y="5988626"/>
            <a:ext cx="24316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00"/>
                </a:solidFill>
              </a:rPr>
              <a:t>Alexandre</a:t>
            </a:r>
            <a:r>
              <a:rPr lang="en-US" dirty="0" smtClean="0">
                <a:solidFill>
                  <a:srgbClr val="FFFF00"/>
                </a:solidFill>
              </a:rPr>
              <a:t> Dumas (</a:t>
            </a:r>
            <a:r>
              <a:rPr lang="en-US" dirty="0" err="1" smtClean="0">
                <a:solidFill>
                  <a:srgbClr val="FFFF00"/>
                </a:solidFill>
              </a:rPr>
              <a:t>père</a:t>
            </a:r>
            <a:r>
              <a:rPr lang="en-US" dirty="0" smtClean="0">
                <a:solidFill>
                  <a:srgbClr val="FFFF00"/>
                </a:solidFill>
              </a:rPr>
              <a:t>)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b="0" dirty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Dr. Jacques-Joseph Moreau</a:t>
            </a:r>
            <a:r>
              <a:rPr lang="en-US" b="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 (1804–1884)</a:t>
            </a:r>
            <a:br>
              <a:rPr lang="en-US" b="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</a:br>
            <a:r>
              <a:rPr lang="en-US" b="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 "Moreau de Tours" </a:t>
            </a:r>
            <a:endParaRPr lang="en-US" b="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en-US" sz="2800" dirty="0" smtClean="0">
                <a:latin typeface="Bernard MT Condensed" pitchFamily="18" charset="0"/>
              </a:rPr>
              <a:t>Du </a:t>
            </a:r>
            <a:r>
              <a:rPr lang="en-US" sz="2800" dirty="0" err="1" smtClean="0">
                <a:latin typeface="Bernard MT Condensed" pitchFamily="18" charset="0"/>
              </a:rPr>
              <a:t>Hachisch</a:t>
            </a:r>
            <a:r>
              <a:rPr lang="en-US" sz="2800" dirty="0" smtClean="0">
                <a:latin typeface="Bernard MT Condensed" pitchFamily="18" charset="0"/>
              </a:rPr>
              <a:t> et de </a:t>
            </a:r>
            <a:r>
              <a:rPr lang="en-US" sz="2800" dirty="0" err="1" smtClean="0">
                <a:latin typeface="Bernard MT Condensed" pitchFamily="18" charset="0"/>
              </a:rPr>
              <a:t>l'aliénation</a:t>
            </a:r>
            <a:r>
              <a:rPr lang="en-US" sz="2800" dirty="0" smtClean="0">
                <a:latin typeface="Bernard MT Condensed" pitchFamily="18" charset="0"/>
              </a:rPr>
              <a:t> </a:t>
            </a:r>
            <a:r>
              <a:rPr lang="en-US" sz="2800" dirty="0" err="1" smtClean="0">
                <a:latin typeface="Bernard MT Condensed" pitchFamily="18" charset="0"/>
              </a:rPr>
              <a:t>mentale</a:t>
            </a:r>
            <a:endParaRPr lang="en-US" sz="2800" dirty="0">
              <a:latin typeface="Bernard MT Condensed" pitchFamily="18" charset="0"/>
            </a:endParaRPr>
          </a:p>
        </p:txBody>
      </p:sp>
      <p:pic>
        <p:nvPicPr>
          <p:cNvPr id="30722" name="Picture 2" descr="D:\Azarakhsh\My Pictures\Moreau_de_Tour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01566" y="116632"/>
            <a:ext cx="2914650" cy="43428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6" name="Picture Placeholder 5"/>
          <p:cNvSpPr>
            <a:spLocks noGrp="1"/>
          </p:cNvSpPr>
          <p:nvPr>
            <p:ph type="pic" idx="1"/>
          </p:nvPr>
        </p:nvSpPr>
        <p:spPr>
          <a:prstGeom prst="rect">
            <a:avLst/>
          </a:prstGeom>
          <a:solidFill>
            <a:schemeClr val="tx2">
              <a:lumMod val="75000"/>
              <a:lumOff val="25000"/>
              <a:alpha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 descr="C:\Users\t\Pictures\Les_Paradis_Artificiels_-_Title_P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762402">
            <a:off x="3015547" y="496229"/>
            <a:ext cx="3738880" cy="590626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27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حشیش شایع ترین ماده غیر مجاز مورد مصرف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160 میلیون مصرف کننده در جهان وجود دارد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10 درصد مصرف کنندگان به آن معتاد (وابسته) می شوند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50 درصد مصرف کنندگانِ روزانه به آن معتاد می گردند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شروع مصرف آن اکثراً در دوره نوجوانی است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7544" y="4653136"/>
            <a:ext cx="2880320" cy="18448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rtl="1"/>
            <a:r>
              <a:rPr lang="fa-IR" sz="2000" dirty="0" smtClean="0">
                <a:cs typeface="B Koodak" pitchFamily="2" charset="-78"/>
              </a:rPr>
              <a:t>در آمریکا:</a:t>
            </a:r>
          </a:p>
          <a:p>
            <a:pPr algn="r" rtl="1"/>
            <a:r>
              <a:rPr lang="fa-IR" sz="2000" dirty="0" smtClean="0">
                <a:cs typeface="B Koodak" pitchFamily="2" charset="-78"/>
              </a:rPr>
              <a:t>حدود 40 % مصرف تمام عمر</a:t>
            </a:r>
          </a:p>
          <a:p>
            <a:pPr algn="r" rtl="1"/>
            <a:r>
              <a:rPr lang="fa-IR" sz="2000" dirty="0" smtClean="0">
                <a:cs typeface="B Koodak" pitchFamily="2" charset="-78"/>
              </a:rPr>
              <a:t>حدود 10% مصرف در سال قبل</a:t>
            </a:r>
          </a:p>
          <a:p>
            <a:pPr algn="r" rtl="1"/>
            <a:r>
              <a:rPr lang="fa-IR" sz="2000" dirty="0" smtClean="0">
                <a:cs typeface="B Koodak" pitchFamily="2" charset="-78"/>
              </a:rPr>
              <a:t>حدود 1% مصرف روزانه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0" y="1772816"/>
            <a:ext cx="2339752" cy="2304256"/>
          </a:xfrm>
          <a:prstGeom prst="rect">
            <a:avLst/>
          </a:prstGeo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dirty="0" smtClean="0">
                <a:solidFill>
                  <a:srgbClr val="FFFF00"/>
                </a:solidFill>
              </a:rPr>
              <a:t>Nicotine: 32%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Heroin: 23%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Cocaine: 17%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Alcohol :15%</a:t>
            </a:r>
          </a:p>
          <a:p>
            <a:r>
              <a:rPr lang="en-US" sz="2400" dirty="0" smtClean="0">
                <a:solidFill>
                  <a:srgbClr val="FFFF00"/>
                </a:solidFill>
              </a:rPr>
              <a:t>Stimulants: 11%</a:t>
            </a:r>
            <a:endParaRPr lang="en-US" sz="24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28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در نوجوانان پسر با درآمد بالاتر، مصرف بیشتر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الگوی مصرف بسیار متنوع و از مصرف تفریحی گهگاه تا سنگین روزانه دیده می شود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مصرف سنگین روزانه در گروه های فقیر و مناطق در حال توسعه شایع تر است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گیرنده های کانابینوییدی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29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sz="3600" dirty="0" err="1" smtClean="0">
                <a:solidFill>
                  <a:srgbClr val="FFFF00"/>
                </a:solidFill>
              </a:rPr>
              <a:t>Cannabinoid</a:t>
            </a:r>
            <a:r>
              <a:rPr lang="en-US" sz="3600" dirty="0" smtClean="0">
                <a:solidFill>
                  <a:srgbClr val="FFFF00"/>
                </a:solidFill>
              </a:rPr>
              <a:t> Receptor 1 &amp; 2</a:t>
            </a:r>
          </a:p>
          <a:p>
            <a:pPr lvl="2">
              <a:spcBef>
                <a:spcPts val="1800"/>
              </a:spcBef>
              <a:spcAft>
                <a:spcPts val="1200"/>
              </a:spcAft>
            </a:pPr>
            <a:r>
              <a:rPr lang="en-US" sz="30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CB1: Brain</a:t>
            </a:r>
          </a:p>
          <a:p>
            <a:pPr lvl="2">
              <a:spcBef>
                <a:spcPts val="1800"/>
              </a:spcBef>
              <a:spcAft>
                <a:spcPts val="1200"/>
              </a:spcAft>
            </a:pPr>
            <a:r>
              <a:rPr lang="en-US" sz="30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CB2: Immune system</a:t>
            </a: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sz="3600" dirty="0" smtClean="0">
                <a:solidFill>
                  <a:srgbClr val="FFFF00"/>
                </a:solidFill>
              </a:rPr>
              <a:t>Endogenous </a:t>
            </a:r>
            <a:r>
              <a:rPr lang="en-US" sz="3600" dirty="0" err="1" smtClean="0">
                <a:solidFill>
                  <a:srgbClr val="FFFF00"/>
                </a:solidFill>
              </a:rPr>
              <a:t>ligands</a:t>
            </a:r>
            <a:endParaRPr lang="en-US" sz="3600" dirty="0" smtClean="0">
              <a:solidFill>
                <a:srgbClr val="FFFF00"/>
              </a:solidFill>
            </a:endParaRPr>
          </a:p>
          <a:p>
            <a:pPr lvl="2">
              <a:spcBef>
                <a:spcPts val="1800"/>
              </a:spcBef>
              <a:spcAft>
                <a:spcPts val="1200"/>
              </a:spcAft>
            </a:pPr>
            <a:r>
              <a:rPr lang="en-US" sz="3000" dirty="0" err="1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Anandamide</a:t>
            </a:r>
            <a:r>
              <a:rPr lang="en-US" sz="30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 and 2-arachidonyl-glycerol (2AG)</a:t>
            </a:r>
            <a:endParaRPr lang="en-US" sz="3000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اسامی مشابه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77500" lnSpcReduction="20000"/>
          </a:bodyPr>
          <a:lstStyle/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Marijuana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Marihuana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Hash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Pot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Reefer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Joint 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Weed</a:t>
            </a:r>
          </a:p>
          <a:p>
            <a:pPr>
              <a:spcBef>
                <a:spcPts val="1800"/>
              </a:spcBef>
            </a:pPr>
            <a:r>
              <a:rPr lang="en-US" sz="3600" dirty="0" smtClean="0">
                <a:solidFill>
                  <a:srgbClr val="FFFF00"/>
                </a:solidFill>
              </a:rPr>
              <a:t>Grass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>
            <a:noAutofit/>
          </a:bodyPr>
          <a:lstStyle/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حشیش</a:t>
            </a: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بنگ</a:t>
            </a: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علف</a:t>
            </a: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سیگاری</a:t>
            </a: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گل</a:t>
            </a:r>
            <a:endParaRPr lang="en-US" sz="2400" b="1" dirty="0" smtClean="0">
              <a:solidFill>
                <a:srgbClr val="FFFF00"/>
              </a:solidFill>
              <a:cs typeface="B Roya" pitchFamily="2" charset="-78"/>
            </a:endParaRP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گراس</a:t>
            </a:r>
          </a:p>
          <a:p>
            <a:pPr algn="r" rtl="1">
              <a:spcBef>
                <a:spcPts val="1200"/>
              </a:spcBef>
              <a:spcAft>
                <a:spcPts val="1200"/>
              </a:spcAft>
            </a:pPr>
            <a:r>
              <a:rPr lang="fa-IR" sz="2400" b="1" dirty="0" smtClean="0">
                <a:solidFill>
                  <a:srgbClr val="FFFF00"/>
                </a:solidFill>
                <a:cs typeface="B Roya" pitchFamily="2" charset="-78"/>
              </a:rPr>
              <a:t>ماریجوانا</a:t>
            </a:r>
            <a:endParaRPr lang="en-US" sz="2400" b="1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CBs  are </a:t>
            </a:r>
            <a:r>
              <a:rPr lang="en-US" sz="4000" dirty="0" err="1" smtClean="0">
                <a:solidFill>
                  <a:srgbClr val="FFFF00"/>
                </a:solidFill>
              </a:rPr>
              <a:t>presynaptic</a:t>
            </a:r>
            <a:endParaRPr lang="en-US" sz="4000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30</a:t>
            </a:fld>
            <a:endParaRPr lang="en-US"/>
          </a:p>
        </p:txBody>
      </p:sp>
      <p:pic>
        <p:nvPicPr>
          <p:cNvPr id="8" name="Content Placeholder 7" descr="nrc1188-i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27583" y="1261694"/>
            <a:ext cx="7729538" cy="5572125"/>
          </a:xfrm>
        </p:spPr>
      </p:pic>
      <p:sp>
        <p:nvSpPr>
          <p:cNvPr id="9" name="Oval 8"/>
          <p:cNvSpPr>
            <a:spLocks noChangeAspect="1"/>
          </p:cNvSpPr>
          <p:nvPr/>
        </p:nvSpPr>
        <p:spPr>
          <a:xfrm>
            <a:off x="4644008" y="2708920"/>
            <a:ext cx="1588235" cy="1588235"/>
          </a:xfrm>
          <a:prstGeom prst="ellipse">
            <a:avLst/>
          </a:prstGeom>
          <a:solidFill>
            <a:schemeClr val="accent1">
              <a:alpha val="7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827584" y="1268760"/>
            <a:ext cx="7704856" cy="5616624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31</a:t>
            </a:fld>
            <a:endParaRPr lang="en-US"/>
          </a:p>
        </p:txBody>
      </p:sp>
      <p:pic>
        <p:nvPicPr>
          <p:cNvPr id="8" name="Content Placeholder 7" descr="cb1receptor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268760"/>
            <a:ext cx="7334250" cy="5427345"/>
          </a:xfrm>
        </p:spPr>
      </p:pic>
      <p:sp>
        <p:nvSpPr>
          <p:cNvPr id="130050" name="AutoShape 2" descr="http://www.google.com/url?sa=i&amp;source=images&amp;cd=&amp;docid=_zVvbgdMTffb4M&amp;tbnid=iL8I5b6lj2qwlM:&amp;ved=0CAUQjBw&amp;url=http%3A%2F%2Fthejointblog.com%2Fwp-content%2Fuploads%2F2013%2F09%2Fcb1receptor.jpeg&amp;ei=ZpXJU_yRAtDQ4QSZpoDIDQ&amp;psig=AFQjCNFY4_I-lhxZHi76SeVbgdJm7Q9DrQ&amp;ust=1405806310156288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457200" y="-315416"/>
            <a:ext cx="8229600" cy="2068016"/>
          </a:xfrm>
        </p:spPr>
        <p:txBody>
          <a:bodyPr/>
          <a:lstStyle/>
          <a:p>
            <a:pPr algn="ctr" eaLnBrk="1" hangingPunct="1"/>
            <a:r>
              <a:rPr lang="fa-IR" sz="5400" b="1" dirty="0" smtClean="0">
                <a:solidFill>
                  <a:srgbClr val="FF0000"/>
                </a:solidFill>
                <a:cs typeface="B Mitra" pitchFamily="2" charset="-78"/>
              </a:rPr>
              <a:t>علائم مصرف حشیش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	در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صورت دود كردن اثرات آن به سرعت ظاهر مي شود و 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3تا 4 </a:t>
            </a:r>
            <a:r>
              <a:rPr lang="en-US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ساعت هم با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قی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 مي م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ا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ند اما اگر به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صورت خوراكي مصرف شود اثراتش ديرتر ظاهر شده و تا 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24</a:t>
            </a:r>
            <a:r>
              <a:rPr lang="en-US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ساعت باقي مي ماند</a:t>
            </a:r>
            <a:r>
              <a:rPr lang="en-US" dirty="0" smtClean="0">
                <a:solidFill>
                  <a:srgbClr val="FFFF00"/>
                </a:solidFill>
                <a:cs typeface="B Mitra" pitchFamily="2" charset="-78"/>
              </a:rPr>
              <a:t>.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مهم تري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ن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علائم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 آن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عبارت است 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از</a:t>
            </a:r>
            <a:r>
              <a:rPr lang="en-US" dirty="0" smtClean="0">
                <a:solidFill>
                  <a:srgbClr val="FFFF00"/>
                </a:solidFill>
                <a:cs typeface="B Mitra" pitchFamily="2" charset="-78"/>
              </a:rPr>
              <a:t> :</a:t>
            </a: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en-US" dirty="0" smtClean="0">
                <a:solidFill>
                  <a:srgbClr val="FFFF00"/>
                </a:solidFill>
                <a:cs typeface="B Mitra" pitchFamily="2" charset="-78"/>
              </a:rPr>
              <a:t>. 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قرمزي چشم ها</a:t>
            </a:r>
            <a:endParaRPr lang="en-US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تغيير در رفتار و حالت هاي رواني شخص ، مثل خنده خود به خود و سر خوشي و گاهي نيز اضطراب وافسردگي</a:t>
            </a:r>
            <a:endParaRPr lang="fa-IR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تغيير در درك رنگ و صدا و موسيقي كه همه اين ها را قوي تر از آن چيزي كه هستند درك مي كنند</a:t>
            </a:r>
            <a:endParaRPr lang="en-US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اختلال حافظه ، گيجي و بي توجهي به اطراف</a:t>
            </a:r>
            <a:endParaRPr lang="en-US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افزايش اشتها و تند شدن ضربان قلب</a:t>
            </a:r>
            <a:endParaRPr lang="en-US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بهم خوردن تعادل حركتي</a:t>
            </a:r>
            <a:endParaRPr lang="en-US" dirty="0" smtClean="0">
              <a:solidFill>
                <a:srgbClr val="FFFF00"/>
              </a:solidFill>
              <a:cs typeface="B Mitra" pitchFamily="2" charset="-78"/>
            </a:endParaRPr>
          </a:p>
          <a:p>
            <a:pPr marL="274320" indent="-274320" algn="just" rtl="1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علايم شبيه جنون مثل شنيدن صداهاي غير واقعي و صحبت هاي نامربوط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 ا</a:t>
            </a:r>
            <a:r>
              <a:rPr lang="ar-SA" dirty="0" smtClean="0">
                <a:solidFill>
                  <a:srgbClr val="FFFF00"/>
                </a:solidFill>
                <a:cs typeface="B Mitra" pitchFamily="2" charset="-78"/>
              </a:rPr>
              <a:t>حساس كند شدن گذر زم</a:t>
            </a:r>
            <a:r>
              <a:rPr lang="fa-IR" dirty="0" smtClean="0">
                <a:solidFill>
                  <a:srgbClr val="FFFF00"/>
                </a:solidFill>
                <a:cs typeface="B Mitra" pitchFamily="2" charset="-78"/>
              </a:rPr>
              <a:t>ان</a:t>
            </a:r>
            <a:endParaRPr lang="en-US" dirty="0">
              <a:solidFill>
                <a:srgbClr val="FFFF00"/>
              </a:solidFill>
              <a:cs typeface="B Mitra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5817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33</a:t>
            </a:fld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THC</a:t>
            </a: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 محلول در چربی است و سریع به بافتهای چربی انتشار یافته و در آنها تجمع پیدا می کند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به دلیل فوق گاهی تا 28 روز قابل شناسایی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11-hydroxy-THC</a:t>
            </a:r>
            <a:r>
              <a:rPr lang="fa-IR" dirty="0" smtClean="0">
                <a:solidFill>
                  <a:schemeClr val="accent1">
                    <a:lumMod val="20000"/>
                    <a:lumOff val="80000"/>
                  </a:schemeClr>
                </a:solidFill>
                <a:cs typeface="B Roya" pitchFamily="2" charset="-78"/>
              </a:rPr>
              <a:t> متابولیت فعال آن است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کانابینوییدهای صناعی</a:t>
            </a:r>
            <a:endParaRPr lang="en-US" sz="4800" dirty="0">
              <a:solidFill>
                <a:schemeClr val="bg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 Synthetic Cannabis</a:t>
            </a:r>
            <a:endParaRPr lang="en-US" sz="480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34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John W Huffman (~2000)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35</a:t>
            </a:fld>
            <a:endParaRPr lang="en-US"/>
          </a:p>
        </p:txBody>
      </p:sp>
      <p:pic>
        <p:nvPicPr>
          <p:cNvPr id="6" name="Content Placeholder 5" descr="ht_john_huffman_jef_110606_wg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115616" y="1916832"/>
            <a:ext cx="7071360" cy="3977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mg21829192_700-5_594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843808" y="404664"/>
            <a:ext cx="4356545" cy="6256115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کانابینوییدهای صناعی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Synthetic </a:t>
            </a:r>
            <a:r>
              <a:rPr lang="en-US" sz="3200" dirty="0" err="1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cannabinoids</a:t>
            </a: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Synthetic marijuana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Fake weed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Spice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K2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endParaRPr lang="en-US" sz="32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t\Documents\Spice_dru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556792"/>
            <a:ext cx="7016750" cy="52578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Spice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043608" y="1556792"/>
            <a:ext cx="6984776" cy="5301208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Tetrahydrocannabinol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39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00808"/>
            <a:ext cx="7854315" cy="4256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83568" y="1628800"/>
            <a:ext cx="7992888" cy="432048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گیاه شاهدانه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spcBef>
                <a:spcPts val="1800"/>
              </a:spcBef>
            </a:pPr>
            <a:r>
              <a:rPr lang="en-US" sz="3600" i="1" dirty="0" smtClean="0">
                <a:solidFill>
                  <a:srgbClr val="FFFF00"/>
                </a:solidFill>
              </a:rPr>
              <a:t>Cannabis sativa</a:t>
            </a:r>
          </a:p>
          <a:p>
            <a:pPr>
              <a:spcBef>
                <a:spcPts val="1800"/>
              </a:spcBef>
            </a:pPr>
            <a:r>
              <a:rPr lang="en-US" sz="3600" i="1" dirty="0" smtClean="0">
                <a:solidFill>
                  <a:srgbClr val="FFFF00"/>
                </a:solidFill>
              </a:rPr>
              <a:t>Cannabis </a:t>
            </a:r>
            <a:r>
              <a:rPr lang="en-US" sz="3600" i="1" dirty="0" err="1" smtClean="0">
                <a:solidFill>
                  <a:srgbClr val="FFFF00"/>
                </a:solidFill>
              </a:rPr>
              <a:t>indica</a:t>
            </a:r>
            <a:endParaRPr lang="en-US" sz="3600" i="1" dirty="0" smtClean="0">
              <a:solidFill>
                <a:srgbClr val="FFFF00"/>
              </a:solidFill>
            </a:endParaRPr>
          </a:p>
          <a:p>
            <a:pPr>
              <a:spcBef>
                <a:spcPts val="1800"/>
              </a:spcBef>
            </a:pPr>
            <a:r>
              <a:rPr lang="en-US" sz="3600" i="1" dirty="0" smtClean="0">
                <a:solidFill>
                  <a:srgbClr val="FFFF00"/>
                </a:solidFill>
              </a:rPr>
              <a:t>Cannabis </a:t>
            </a:r>
            <a:r>
              <a:rPr lang="en-US" sz="3600" i="1" dirty="0" err="1" smtClean="0">
                <a:solidFill>
                  <a:srgbClr val="FFFF00"/>
                </a:solidFill>
              </a:rPr>
              <a:t>ruderalis</a:t>
            </a:r>
            <a:endParaRPr lang="en-US" sz="3600" i="1" dirty="0">
              <a:solidFill>
                <a:srgbClr val="FFFF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گیاهی یکساله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دارای نر و ماده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کاربردهای متعدد</a:t>
            </a:r>
          </a:p>
          <a:p>
            <a:pPr lvl="2"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فیبر، کاغذ، الیاف، روغن، خوراک طیور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7" name="Up Arrow Callout 6"/>
          <p:cNvSpPr/>
          <p:nvPr/>
        </p:nvSpPr>
        <p:spPr>
          <a:xfrm>
            <a:off x="6012160" y="4725144"/>
            <a:ext cx="1490464" cy="914400"/>
          </a:xfrm>
          <a:prstGeom prst="up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/>
              <a:t>Hemp</a:t>
            </a:r>
            <a:endParaRPr 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Cannabicyclohexanol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40</a:t>
            </a:fld>
            <a:endParaRPr lang="en-US"/>
          </a:p>
        </p:txBody>
      </p:sp>
      <p:pic>
        <p:nvPicPr>
          <p:cNvPr id="3074" name="Picture 2" descr="C:\Users\t\Documents\Cannabicyclohexano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772816"/>
            <a:ext cx="7728966" cy="4176522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683568" y="1700808"/>
            <a:ext cx="7992888" cy="432048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JWH 073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41</a:t>
            </a:fld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1700808"/>
            <a:ext cx="8053007" cy="4415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611560" y="1700808"/>
            <a:ext cx="8064896" cy="4464496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rgbClr val="FFFF00"/>
                </a:solidFill>
              </a:rPr>
              <a:t>JWH 018*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8232648" cy="4243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9552" y="1628800"/>
            <a:ext cx="8208912" cy="432048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err="1" smtClean="0">
                <a:solidFill>
                  <a:srgbClr val="FFFF00"/>
                </a:solidFill>
              </a:rPr>
              <a:t>Marinol</a:t>
            </a:r>
            <a:r>
              <a:rPr lang="en-US" dirty="0" smtClean="0">
                <a:solidFill>
                  <a:srgbClr val="FFFF00"/>
                </a:solidFill>
              </a:rPr>
              <a:t> (</a:t>
            </a:r>
            <a:r>
              <a:rPr lang="en-US" dirty="0" err="1" smtClean="0">
                <a:solidFill>
                  <a:srgbClr val="FFFF00"/>
                </a:solidFill>
              </a:rPr>
              <a:t>dronabinol</a:t>
            </a:r>
            <a:r>
              <a:rPr lang="en-US" dirty="0" smtClean="0">
                <a:solidFill>
                  <a:srgbClr val="FFFF00"/>
                </a:solidFill>
              </a:rPr>
              <a:t>) 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43</a:t>
            </a:fld>
            <a:endParaRPr lang="en-US"/>
          </a:p>
        </p:txBody>
      </p:sp>
      <p:pic>
        <p:nvPicPr>
          <p:cNvPr id="6" name="Content Placeholder 5" descr="3am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355725" y="1762125"/>
            <a:ext cx="6667500" cy="4171950"/>
          </a:xfrm>
        </p:spPr>
      </p:pic>
      <p:sp>
        <p:nvSpPr>
          <p:cNvPr id="7" name="Rectangle 6"/>
          <p:cNvSpPr/>
          <p:nvPr/>
        </p:nvSpPr>
        <p:spPr>
          <a:xfrm>
            <a:off x="1331640" y="1700808"/>
            <a:ext cx="6696744" cy="4248472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MARINOL®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403648" y="1552223"/>
            <a:ext cx="6372352" cy="525068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44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403648" y="1628800"/>
            <a:ext cx="6336704" cy="522920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4800" dirty="0" smtClean="0">
                <a:solidFill>
                  <a:schemeClr val="bg2">
                    <a:lumMod val="10000"/>
                    <a:lumOff val="90000"/>
                  </a:schemeClr>
                </a:solidFill>
                <a:cs typeface="B Roya" pitchFamily="2" charset="-78"/>
              </a:rPr>
              <a:t>علایم محرومیت از حشیش</a:t>
            </a:r>
            <a:endParaRPr lang="en-US" sz="4800" dirty="0">
              <a:solidFill>
                <a:schemeClr val="bg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Cannabis Withdrawal</a:t>
            </a:r>
            <a:endParaRPr lang="en-US" sz="480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45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3600" dirty="0" smtClean="0">
                <a:solidFill>
                  <a:srgbClr val="FFFF00"/>
                </a:solidFill>
                <a:cs typeface="B Roya" pitchFamily="2" charset="-78"/>
              </a:rPr>
              <a:t>سوالاتی مهم درباره علایم محرومیت مصرف حشیش</a:t>
            </a:r>
            <a:endParaRPr lang="en-US" sz="36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علایم محرومیت از مصرف حشیش کدامند؟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آیا بین میزان مصرف حشیش (گرم در هفته) و علایم محرومیت ارتباطی وجود دارد؟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آیا بین شدت علایم محرومیت و شدت وابستگی به حشیش ارتباطی وجود دارد؟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آیا بین شدت علایم محرومیت و عود ارتباط معنی داری وجود دارد؟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fa-IR" dirty="0" smtClean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47</a:t>
            </a:fld>
            <a:endParaRPr lang="en-US"/>
          </a:p>
        </p:txBody>
      </p:sp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3" y="207931"/>
            <a:ext cx="8604448" cy="66500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539552" y="188640"/>
            <a:ext cx="8604448" cy="666936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یافته جالب</a:t>
            </a:r>
            <a:endParaRPr lang="en-US" sz="4800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/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بین مقدار مصرف حشیش و شدت علایم محرومیت ارتباط معنی داری مشاهده نمی شود</a:t>
            </a:r>
            <a:endParaRPr lang="en-US" sz="3200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20000"/>
                    <a:lumOff val="80000"/>
                  </a:schemeClr>
                </a:solidFill>
              </a:rPr>
              <a:t>SDS: Severity of Dependence Scale</a:t>
            </a:r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49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16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1382" y="1560909"/>
            <a:ext cx="8977122" cy="5271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0" y="1556792"/>
            <a:ext cx="9144000" cy="5301208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1026" name="Picture 2" descr="http://upload.wikimedia.org/wikipedia/commons/b/b3/Cannab2_new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260648"/>
            <a:ext cx="4270477" cy="5993651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483768" y="260648"/>
            <a:ext cx="4392488" cy="6048672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ارتباط بین علایم محرومیت و شدت وابستگی به حشیش</a:t>
            </a:r>
            <a:endParaRPr lang="en-US" sz="32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50</a:t>
            </a:fld>
            <a:endParaRPr lang="en-US"/>
          </a:p>
        </p:txBody>
      </p:sp>
      <p:pic>
        <p:nvPicPr>
          <p:cNvPr id="737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9344" y="1268760"/>
            <a:ext cx="7338060" cy="557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43608" y="1268760"/>
            <a:ext cx="7344816" cy="558924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یافته جالب</a:t>
            </a:r>
            <a:endParaRPr lang="en-US" sz="4800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/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بین مقدار مصرف حشیش و شدت علایم محرومیت ارتباط معنی داری مشاهده نمی شود</a:t>
            </a:r>
          </a:p>
          <a:p>
            <a:pPr algn="r" rtl="1"/>
            <a:endParaRPr lang="fa-IR" sz="3200" dirty="0" smtClean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  <a:p>
            <a:pPr algn="r" rtl="1"/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شدت علایم محرومیت تا حدی با عود مرتبط است (شباهت به وابستگی به نیکوتین)</a:t>
            </a:r>
            <a:endParaRPr lang="en-US" sz="3200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rtl="1"/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معیارهای </a:t>
            </a:r>
            <a:r>
              <a:rPr lang="en-US" sz="4000" dirty="0" smtClean="0">
                <a:solidFill>
                  <a:srgbClr val="FFFF00"/>
                </a:solidFill>
                <a:cs typeface="B Roya" pitchFamily="2" charset="-78"/>
              </a:rPr>
              <a:t>DSM-V</a:t>
            </a:r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 برای علایم محرومیت</a:t>
            </a:r>
            <a:endParaRPr lang="en-US" sz="40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rtl="1"/>
            <a:fld id="{F86A6366-6285-40C7-BE09-FC3FA2DA8232}" type="slidenum">
              <a:rPr lang="en-US" smtClean="0"/>
              <a:pPr rtl="1"/>
              <a:t>52</a:t>
            </a:fld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solidFill>
                  <a:srgbClr val="FFFF00"/>
                </a:solidFill>
              </a:rPr>
              <a:t>Irritability, anger, or aggression.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Nervousness or anxiety.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Sleep difficulty (e.g., insomnia, disturbing dreams).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Decreased appetite or weight loss.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Restlessness.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Depressed mood.</a:t>
            </a:r>
          </a:p>
          <a:p>
            <a:r>
              <a:rPr lang="en-US" b="1" dirty="0" smtClean="0">
                <a:solidFill>
                  <a:srgbClr val="FFFF00"/>
                </a:solidFill>
              </a:rPr>
              <a:t>At least one of the following physical symptoms causing significant discomfort: </a:t>
            </a:r>
          </a:p>
          <a:p>
            <a:pPr lvl="1"/>
            <a:r>
              <a:rPr lang="en-US" b="1" dirty="0" smtClean="0">
                <a:solidFill>
                  <a:srgbClr val="FFFF00"/>
                </a:solidFill>
              </a:rPr>
              <a:t>Abdominal pain, shakiness/tremors, sweating, fever, chills, or headache.</a:t>
            </a:r>
            <a:endParaRPr lang="en-US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4800" dirty="0" smtClean="0">
                <a:solidFill>
                  <a:schemeClr val="bg2">
                    <a:lumMod val="10000"/>
                    <a:lumOff val="90000"/>
                  </a:schemeClr>
                </a:solidFill>
                <a:cs typeface="B Roya" pitchFamily="2" charset="-78"/>
              </a:rPr>
              <a:t>پسیکوز و اختلالات شناختی</a:t>
            </a:r>
            <a:endParaRPr lang="en-US" sz="4800" dirty="0">
              <a:solidFill>
                <a:schemeClr val="bg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Psychosis and Cognitive Impairment</a:t>
            </a:r>
            <a:endParaRPr lang="en-US" sz="400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53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Jacques-Joseph Moreau (de Tours) in his1845 book, </a:t>
            </a:r>
            <a:r>
              <a:rPr lang="en-US" dirty="0" smtClean="0">
                <a:solidFill>
                  <a:srgbClr val="FFFF00"/>
                </a:solidFill>
              </a:rPr>
              <a:t>Hashish and Mental Illness </a:t>
            </a:r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reported that hashish could precipitate “</a:t>
            </a:r>
            <a:r>
              <a:rPr lang="en-US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acute psychotic reactions, generally lasting but a few hours, but occasionally as long as a week; </a:t>
            </a:r>
          </a:p>
          <a:p>
            <a:r>
              <a:rPr lang="en-US" i="1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Dose-related paranoid ideation, illusions, hallucinations, delusions, depersonalization, con- fusion, restlessness, excitement. delirium, disorientation, 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r" rtl="1"/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اثرات پسیکوتومیمتیک </a:t>
            </a: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(</a:t>
            </a:r>
            <a:r>
              <a:rPr lang="en-US" dirty="0" err="1" smtClean="0">
                <a:solidFill>
                  <a:srgbClr val="FFFF00"/>
                </a:solidFill>
                <a:cs typeface="B Roya" pitchFamily="2" charset="-78"/>
              </a:rPr>
              <a:t>psychotomimetic</a:t>
            </a:r>
            <a:r>
              <a:rPr lang="en-US" dirty="0" smtClean="0">
                <a:solidFill>
                  <a:srgbClr val="FFFF00"/>
                </a:solidFill>
                <a:cs typeface="B Roya" pitchFamily="2" charset="-78"/>
              </a:rPr>
              <a:t> </a:t>
            </a: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) </a:t>
            </a:r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حاد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 fontScale="85000" lnSpcReduction="20000"/>
          </a:bodyPr>
          <a:lstStyle/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Depersonalization</a:t>
            </a:r>
          </a:p>
          <a:p>
            <a:r>
              <a:rPr lang="en-US" dirty="0" err="1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Derealization</a:t>
            </a:r>
            <a:endParaRPr lang="en-US" dirty="0" smtClean="0">
              <a:solidFill>
                <a:schemeClr val="bg1">
                  <a:lumMod val="20000"/>
                  <a:lumOff val="80000"/>
                </a:schemeClr>
              </a:solidFill>
            </a:endParaRP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Paranoia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Ideas of reference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Flight of ideas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Pressured thought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Disorganized thinking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Persecutory delusions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Grandiose delusions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Auditory/visual hallucinations</a:t>
            </a:r>
          </a:p>
          <a:p>
            <a:r>
              <a:rPr lang="en-US" dirty="0" smtClean="0">
                <a:solidFill>
                  <a:schemeClr val="bg1">
                    <a:lumMod val="20000"/>
                    <a:lumOff val="80000"/>
                  </a:schemeClr>
                </a:solidFill>
              </a:rPr>
              <a:t>Impairments in attention and memory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" name="Pentagon 5"/>
          <p:cNvSpPr/>
          <p:nvPr/>
        </p:nvSpPr>
        <p:spPr>
          <a:xfrm flipH="1">
            <a:off x="6300192" y="1556792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مسخ شخصیت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7" name="Pentagon 6"/>
          <p:cNvSpPr/>
          <p:nvPr/>
        </p:nvSpPr>
        <p:spPr>
          <a:xfrm flipH="1">
            <a:off x="6294500" y="1988840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مسخ واقعیت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8" name="Pentagon 7"/>
          <p:cNvSpPr/>
          <p:nvPr/>
        </p:nvSpPr>
        <p:spPr>
          <a:xfrm flipH="1">
            <a:off x="6294500" y="2420888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پارانویا و بدبینی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9" name="Pentagon 8"/>
          <p:cNvSpPr/>
          <p:nvPr/>
        </p:nvSpPr>
        <p:spPr>
          <a:xfrm flipH="1">
            <a:off x="6300192" y="2852936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افکار انتساب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0" name="Pentagon 9"/>
          <p:cNvSpPr/>
          <p:nvPr/>
        </p:nvSpPr>
        <p:spPr>
          <a:xfrm flipH="1">
            <a:off x="6294500" y="3284984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پرش افکار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1" name="Pentagon 10"/>
          <p:cNvSpPr/>
          <p:nvPr/>
        </p:nvSpPr>
        <p:spPr>
          <a:xfrm flipH="1">
            <a:off x="6294500" y="3717032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فشار افکار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2" name="Pentagon 11"/>
          <p:cNvSpPr/>
          <p:nvPr/>
        </p:nvSpPr>
        <p:spPr>
          <a:xfrm flipH="1">
            <a:off x="6300192" y="4147412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تفکر بهم ریخته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3" name="Pentagon 12"/>
          <p:cNvSpPr/>
          <p:nvPr/>
        </p:nvSpPr>
        <p:spPr>
          <a:xfrm flipH="1">
            <a:off x="6300192" y="4582796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هذیان گزند و آسیب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4" name="Pentagon 13"/>
          <p:cNvSpPr/>
          <p:nvPr/>
        </p:nvSpPr>
        <p:spPr>
          <a:xfrm flipH="1">
            <a:off x="6306900" y="5013176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هذیان بزرگمنشی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5" name="Pentagon 14"/>
          <p:cNvSpPr/>
          <p:nvPr/>
        </p:nvSpPr>
        <p:spPr>
          <a:xfrm flipH="1">
            <a:off x="6300192" y="5445224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توهمات شنوایی و بینایی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6" name="Pentagon 15"/>
          <p:cNvSpPr/>
          <p:nvPr/>
        </p:nvSpPr>
        <p:spPr>
          <a:xfrm flipH="1">
            <a:off x="6300192" y="5877272"/>
            <a:ext cx="2843808" cy="432048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cs typeface="B Koodak" pitchFamily="2" charset="-78"/>
              </a:rPr>
              <a:t>اشکال در توجه و حافظه</a:t>
            </a:r>
            <a:endParaRPr lang="en-US" sz="2000" dirty="0">
              <a:cs typeface="B Koodak" pitchFamily="2" charset="-78"/>
            </a:endParaRPr>
          </a:p>
        </p:txBody>
      </p:sp>
      <p:sp>
        <p:nvSpPr>
          <p:cNvPr id="17" name="Horizontal Scroll 16"/>
          <p:cNvSpPr/>
          <p:nvPr/>
        </p:nvSpPr>
        <p:spPr>
          <a:xfrm>
            <a:off x="2267744" y="2564904"/>
            <a:ext cx="4032448" cy="1944216"/>
          </a:xfrm>
          <a:prstGeom prst="horizontalScroll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dirty="0" smtClean="0">
                <a:solidFill>
                  <a:schemeClr val="tx2"/>
                </a:solidFill>
                <a:cs typeface="B Koodak" pitchFamily="2" charset="-78"/>
              </a:rPr>
              <a:t>این اثرات در 20 تا 50 درصد مصرف کنندگان گزارش شده است</a:t>
            </a:r>
            <a:endParaRPr lang="en-US" sz="2000" dirty="0">
              <a:solidFill>
                <a:schemeClr val="tx2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3" name="Picture 3" descr="C:\Users\t\Pictures\ch3726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247775"/>
            <a:ext cx="5610225" cy="5610225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درک گذشت زمان و حشیش 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endParaRPr lang="en-US" sz="36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1691680" y="1268760"/>
            <a:ext cx="5760640" cy="5589240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درک گذشت زمان و حشیش 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FF00"/>
                </a:solidFill>
              </a:rPr>
              <a:t>Time estimation</a:t>
            </a:r>
          </a:p>
          <a:p>
            <a:pPr>
              <a:lnSpc>
                <a:spcPct val="150000"/>
              </a:lnSpc>
            </a:pPr>
            <a:r>
              <a:rPr lang="en-US" sz="3600" dirty="0" smtClean="0">
                <a:solidFill>
                  <a:srgbClr val="FFFF00"/>
                </a:solidFill>
              </a:rPr>
              <a:t>Time production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3600" dirty="0" smtClean="0">
                <a:solidFill>
                  <a:srgbClr val="FFFF00"/>
                </a:solidFill>
                <a:cs typeface="B Roya" pitchFamily="2" charset="-78"/>
              </a:rPr>
              <a:t>تخمین گذشت زمان</a:t>
            </a:r>
          </a:p>
          <a:p>
            <a:pPr algn="r" rtl="1">
              <a:lnSpc>
                <a:spcPct val="150000"/>
              </a:lnSpc>
            </a:pPr>
            <a:r>
              <a:rPr lang="fa-IR" sz="3600" dirty="0" smtClean="0">
                <a:solidFill>
                  <a:srgbClr val="FFFF00"/>
                </a:solidFill>
                <a:cs typeface="B Roya" pitchFamily="2" charset="-78"/>
              </a:rPr>
              <a:t>تولید زمان</a:t>
            </a:r>
            <a:endParaRPr lang="en-US" sz="36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6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نکته مهم: ماده اصلی در حشیش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Delta-9- </a:t>
            </a:r>
            <a:r>
              <a:rPr lang="en-US" sz="3200" dirty="0" err="1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Tetrahydrocannabinol</a:t>
            </a: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(THC)</a:t>
            </a:r>
            <a:endParaRPr lang="fa-IR" sz="3200" dirty="0" smtClean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  <a:p>
            <a:pPr>
              <a:spcBef>
                <a:spcPts val="1800"/>
              </a:spcBef>
              <a:spcAft>
                <a:spcPts val="1200"/>
              </a:spcAft>
            </a:pPr>
            <a:r>
              <a:rPr lang="en-US" sz="3200" dirty="0" err="1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Cannabidiol</a:t>
            </a:r>
            <a:r>
              <a:rPr lang="en-US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(CBD)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endParaRPr lang="en-US" sz="32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جمع بندی تاکنون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حشیش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59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THC</a:t>
            </a: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 واضحاً اثرات حاد ”پیسکوتومیمتیک“ دارد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حشیش واقعی احتمالاَ اثرات ملایم تری دارد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در مصرف کنندگان با سابقه کمتر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این اثرات در </a:t>
            </a:r>
            <a:r>
              <a:rPr lang="fa-IR" sz="3600" dirty="0" smtClean="0">
                <a:solidFill>
                  <a:srgbClr val="FFFF00"/>
                </a:solidFill>
                <a:cs typeface="B Roya" pitchFamily="2" charset="-78"/>
              </a:rPr>
              <a:t>کانابینوییدهای صناعی </a:t>
            </a: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بیشتر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با قطع مصرف یا تکرار، این حالات حاد بر طرف می شوند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اما ایجاد حالات مزمن پسیکوتیک چطور؟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sz="36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87042" name="Picture 2" descr="C:\Users\t\Pictures\500px-Cannabis_sativa_Koehler_draw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188640"/>
            <a:ext cx="4937760" cy="591543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195736" y="188640"/>
            <a:ext cx="4968552" cy="5976664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60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حالات حاد ناشی از مصرف حشیش چندان جدی نیستند</a:t>
            </a:r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اما سرنوشت حالات طولانی تر؟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حشیش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پسیکوز ناشی از حشیش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سندرم بی انگیزگی مزمن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اختلالات شناختی ناشی از حشیش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اسکیزوفرنی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sz="36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pPr algn="r" rtl="1"/>
            <a:r>
              <a:rPr lang="fa-IR" sz="4000" dirty="0" smtClean="0">
                <a:solidFill>
                  <a:srgbClr val="FFFF00"/>
                </a:solidFill>
                <a:cs typeface="B Koodak" pitchFamily="2" charset="-78"/>
              </a:rPr>
              <a:t>پسیکوز ناشی از حشیش</a:t>
            </a:r>
            <a:endParaRPr lang="en-US" sz="4000" dirty="0">
              <a:solidFill>
                <a:srgbClr val="FFFF00"/>
              </a:solidFill>
              <a:cs typeface="B Koodak" pitchFamily="2" charset="-78"/>
            </a:endParaRP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660033"/>
                </a:solidFill>
              </a:rPr>
              <a:t>Cannabis Psychosis</a:t>
            </a:r>
            <a:endParaRPr lang="en-US" sz="3600" dirty="0">
              <a:solidFill>
                <a:srgbClr val="660033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>
            <a:normAutofit/>
          </a:bodyPr>
          <a:lstStyle/>
          <a:p>
            <a:fld id="{F86A6366-6285-40C7-BE09-FC3FA2DA8232}" type="slidenum">
              <a:rPr lang="en-US" smtClean="0"/>
              <a:pPr/>
              <a:t>62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pic>
        <p:nvPicPr>
          <p:cNvPr id="9" name="Picture 2" descr="http://www.bdlive.co.za/incoming/2013/08/23/schizophrenics.jpg/ALTERNATES/crop_400x250/Schizophrenics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t="1802" b="1802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پسیکوز ناشی از حشیش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حشیش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Cannabis induced psychotic disorder (ICD-10)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بسیار نادر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در مطالعه آینده نگری، مشخص شد که بعد از 6 سال حدود نیمی به طیف اسکیزوفرنی تبدیل می شوند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تنها </a:t>
            </a: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15 درصد سالم </a:t>
            </a: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و بدون مشکل جدی ماندند</a:t>
            </a:r>
            <a:endParaRPr lang="en-US" sz="3200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rtl="1"/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اما سرنوشت حالات جدی تر؟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حشیش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6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Cannabis induced psychotic disorder (ICD-10)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با سابقه </a:t>
            </a: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آزار در کودکی</a:t>
            </a: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، سابقه </a:t>
            </a: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اسکیزوفرنی در خانواده </a:t>
            </a:r>
            <a:r>
              <a:rPr lang="fa-IR" sz="3200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و آلل خاص آنزیم </a:t>
            </a: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COMT</a:t>
            </a:r>
            <a:endParaRPr lang="en-US" sz="3200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r" rtl="1"/>
            <a:r>
              <a:rPr lang="fa-IR" sz="4000" dirty="0" smtClean="0">
                <a:solidFill>
                  <a:srgbClr val="FFFF00"/>
                </a:solidFill>
                <a:cs typeface="B Koodak" pitchFamily="2" charset="-78"/>
              </a:rPr>
              <a:t>سندرم بی انگیزگی حشیش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sz="3600" dirty="0" smtClean="0">
                <a:solidFill>
                  <a:srgbClr val="002060"/>
                </a:solidFill>
                <a:cs typeface="B Koodak" pitchFamily="2" charset="-78"/>
              </a:rPr>
              <a:t>Cannabis </a:t>
            </a:r>
            <a:r>
              <a:rPr lang="en-US" sz="3600" dirty="0" err="1" smtClean="0">
                <a:solidFill>
                  <a:srgbClr val="002060"/>
                </a:solidFill>
                <a:cs typeface="B Koodak" pitchFamily="2" charset="-78"/>
              </a:rPr>
              <a:t>Amotivational</a:t>
            </a:r>
            <a:r>
              <a:rPr lang="en-US" sz="3600" dirty="0" smtClean="0">
                <a:solidFill>
                  <a:srgbClr val="002060"/>
                </a:solidFill>
                <a:cs typeface="B Koodak" pitchFamily="2" charset="-78"/>
              </a:rPr>
              <a:t> Syndrome</a:t>
            </a:r>
            <a:endParaRPr lang="en-US" sz="3600" dirty="0">
              <a:solidFill>
                <a:srgbClr val="002060"/>
              </a:solidFill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65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 dirty="0"/>
          </a:p>
        </p:txBody>
      </p:sp>
      <p:sp>
        <p:nvSpPr>
          <p:cNvPr id="7" name="Picture Placeholder 6"/>
          <p:cNvSpPr>
            <a:spLocks noGrp="1"/>
          </p:cNvSpPr>
          <p:nvPr>
            <p:ph type="pic" idx="1"/>
          </p:nvPr>
        </p:nvSpPr>
        <p:spPr/>
      </p:sp>
      <p:pic>
        <p:nvPicPr>
          <p:cNvPr id="137218" name="Picture 2" descr="http://www.gardenboutique.com/Giftlines/Resources/mexican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16632"/>
            <a:ext cx="5883910" cy="44488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یافته های جالب</a:t>
            </a:r>
            <a:endParaRPr lang="en-US" sz="4800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66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در مصرف کنندگان حشیش، اسکیزوتایپی بیش از افراد طبیعی است*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اما لزوماً حالات منفی بیشتر نیست. شاخص های علایم مثبت و بهم ریخته بیشتر است 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در افراد اسکیزوفرنیک، اتفاقاً مصرف حشیش با کاهش علایم منفی همراه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fa-IR" sz="3200" dirty="0" smtClean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23528" y="1628800"/>
            <a:ext cx="3456384" cy="1656184"/>
          </a:xfrm>
          <a:prstGeom prst="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>
                <a:solidFill>
                  <a:srgbClr val="FFFF00"/>
                </a:solidFill>
                <a:cs typeface="B Koodak" pitchFamily="2" charset="-78"/>
              </a:rPr>
              <a:t>Cognitive-perceptual</a:t>
            </a:r>
          </a:p>
          <a:p>
            <a:r>
              <a:rPr lang="en-US" sz="2800" dirty="0" smtClean="0">
                <a:solidFill>
                  <a:srgbClr val="FFFF00"/>
                </a:solidFill>
                <a:cs typeface="B Koodak" pitchFamily="2" charset="-78"/>
              </a:rPr>
              <a:t>Interpersonal</a:t>
            </a:r>
          </a:p>
          <a:p>
            <a:r>
              <a:rPr lang="en-US" sz="2800" dirty="0" smtClean="0">
                <a:solidFill>
                  <a:srgbClr val="FFFF00"/>
                </a:solidFill>
                <a:cs typeface="B Koodak" pitchFamily="2" charset="-78"/>
              </a:rPr>
              <a:t>Disorganized</a:t>
            </a:r>
            <a:endParaRPr lang="en-US" sz="2800" dirty="0">
              <a:solidFill>
                <a:srgbClr val="FFFF00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r" rtl="1"/>
            <a:r>
              <a:rPr lang="fa-IR" sz="4000" dirty="0" smtClean="0">
                <a:solidFill>
                  <a:srgbClr val="FFFF00"/>
                </a:solidFill>
                <a:cs typeface="B Koodak" pitchFamily="2" charset="-78"/>
              </a:rPr>
              <a:t>اختلال شناختی ناشی از حشیش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sz="3600" dirty="0" smtClean="0">
                <a:solidFill>
                  <a:srgbClr val="002060"/>
                </a:solidFill>
                <a:cs typeface="B Koodak" pitchFamily="2" charset="-78"/>
              </a:rPr>
              <a:t>Cognitive Impairment</a:t>
            </a:r>
            <a:endParaRPr lang="en-US" sz="3600" dirty="0">
              <a:solidFill>
                <a:srgbClr val="002060"/>
              </a:solidFill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67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 dirty="0"/>
          </a:p>
        </p:txBody>
      </p:sp>
      <p:pic>
        <p:nvPicPr>
          <p:cNvPr id="9" name="Picture Placeholder 8" descr="dementia-illustration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4815" b="481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اشکال در حافظه، تمرکز، تصمیم گیری، برنامه ریزی، هوش و سایر تست های شناختی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ارزیابی این مسئله بسیار دشوار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مطالعات مقطعی دلیل علیتی را اثبات نمی کنند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بسیاری از اختلالات با </a:t>
            </a:r>
            <a:r>
              <a:rPr lang="fa-IR" sz="3200" b="1" dirty="0" smtClean="0">
                <a:solidFill>
                  <a:schemeClr val="bg2"/>
                </a:solidFill>
                <a:cs typeface="B Roya" pitchFamily="2" charset="-78"/>
              </a:rPr>
              <a:t>یکماه</a:t>
            </a: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 پرهیز طبیعی می شوند</a:t>
            </a: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*</a:t>
            </a:r>
            <a:endParaRPr lang="en-US" sz="32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31640" y="4581128"/>
            <a:ext cx="7128792" cy="864096"/>
          </a:xfrm>
          <a:prstGeom prst="rect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جمع بندی</a:t>
            </a:r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69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مصرف سنگین حشیش با شروع قبل از 18 سالگی تا حدی باعث کاهش توانایی شناختی می گردد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با پرهیز از مصرف، بخش عمده ای از آن باز می گردد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اختلالات شناختی در مصرف حشیش به مراتب کمتر از آسیب ناشی از الکل و مواد محرک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sz="3200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C:\Users\t\Pictures\800px-Cannabis_sativa_plant_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93194"/>
            <a:ext cx="9144000" cy="609219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 anchor="ctr">
            <a:noAutofit/>
          </a:bodyPr>
          <a:lstStyle/>
          <a:p>
            <a:pPr algn="r" rtl="1"/>
            <a:r>
              <a:rPr lang="fa-IR" sz="4000" dirty="0" smtClean="0">
                <a:solidFill>
                  <a:srgbClr val="FFFF00"/>
                </a:solidFill>
                <a:cs typeface="B Koodak" pitchFamily="2" charset="-78"/>
              </a:rPr>
              <a:t>حشیش و اسکیزوفرنی</a:t>
            </a:r>
            <a:endParaRPr lang="en-US" sz="3600" dirty="0">
              <a:solidFill>
                <a:srgbClr val="FFFF00"/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rtl="1"/>
            <a:r>
              <a:rPr lang="en-US" sz="3600" dirty="0" smtClean="0">
                <a:solidFill>
                  <a:srgbClr val="002060"/>
                </a:solidFill>
                <a:cs typeface="B Koodak" pitchFamily="2" charset="-78"/>
              </a:rPr>
              <a:t>Cannabis and Schizophrenia</a:t>
            </a:r>
            <a:endParaRPr lang="en-US" sz="3600" dirty="0">
              <a:solidFill>
                <a:srgbClr val="002060"/>
              </a:solidFill>
              <a:cs typeface="B Koodak" pitchFamily="2" charset="-78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70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 dirty="0"/>
          </a:p>
        </p:txBody>
      </p:sp>
      <p:pic>
        <p:nvPicPr>
          <p:cNvPr id="9" name="Picture Placeholder 8" descr="Scream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26355" b="26355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err="1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Andreasson</a:t>
            </a:r>
            <a:r>
              <a:rPr 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 S, </a:t>
            </a:r>
            <a:r>
              <a:rPr lang="en-US" sz="2400" dirty="0" err="1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Allebeck</a:t>
            </a:r>
            <a:r>
              <a:rPr 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 P, </a:t>
            </a:r>
            <a:r>
              <a:rPr lang="en-US" sz="2400" dirty="0" err="1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Engstrom</a:t>
            </a:r>
            <a:r>
              <a:rPr 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 A, </a:t>
            </a:r>
            <a:r>
              <a:rPr lang="en-US" sz="2400" dirty="0" err="1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Rydberg</a:t>
            </a:r>
            <a:r>
              <a:rPr 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 U. Cannabis and schizophrenia. A longitudinal study of Swedish conscripts. </a:t>
            </a:r>
            <a:r>
              <a:rPr lang="en-US" sz="2400" i="1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Lancet </a:t>
            </a:r>
            <a:r>
              <a:rPr lang="en-US" sz="2400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(1987) 2:1483–6.</a:t>
            </a:r>
            <a:endParaRPr lang="en-US" sz="2400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71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algn="r" rtl="1">
              <a:spcBef>
                <a:spcPts val="1800"/>
              </a:spcBef>
              <a:spcAft>
                <a:spcPts val="18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بررسی آینده نگر 45،570 (97% جمعیت مردان 18 تا 20 ساله) سرباز وظیفه سوئدی سال های 1969-1970 به مدت 15 سال</a:t>
            </a:r>
          </a:p>
          <a:p>
            <a:pPr algn="r" rtl="1">
              <a:spcBef>
                <a:spcPts val="1800"/>
              </a:spcBef>
              <a:spcAft>
                <a:spcPts val="18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اگر تنها یکبار مصرف حشیش داشتند: </a:t>
            </a:r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2/4 برابر </a:t>
            </a: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ریسک اسکیزوفرنی</a:t>
            </a:r>
          </a:p>
          <a:p>
            <a:pPr algn="r" rtl="1">
              <a:spcBef>
                <a:spcPts val="1800"/>
              </a:spcBef>
              <a:spcAft>
                <a:spcPts val="18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اگر بیش از 50 بار مصرف حشیش داشتند: </a:t>
            </a:r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6 برابر </a:t>
            </a: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ریسک اسکیزوفرنی</a:t>
            </a:r>
          </a:p>
          <a:p>
            <a:pPr algn="r" rtl="1">
              <a:spcBef>
                <a:spcPts val="1800"/>
              </a:spcBef>
              <a:spcAft>
                <a:spcPts val="1800"/>
              </a:spcAft>
            </a:pP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907704" y="2924944"/>
            <a:ext cx="5832648" cy="1728192"/>
          </a:xfrm>
          <a:prstGeom prst="rect">
            <a:avLst/>
          </a:prstGeom>
          <a:solidFill>
            <a:schemeClr val="accent2">
              <a:lumMod val="40000"/>
              <a:lumOff val="60000"/>
              <a:alpha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3200" dirty="0" smtClean="0">
                <a:solidFill>
                  <a:srgbClr val="FFFF00"/>
                </a:solidFill>
                <a:cs typeface="B Koodak" pitchFamily="2" charset="-78"/>
              </a:rPr>
              <a:t>یکی از تاثیرگذارترین مقالات روانپزشکی!</a:t>
            </a:r>
            <a:endParaRPr lang="en-US" sz="3200" dirty="0">
              <a:solidFill>
                <a:srgbClr val="FFFF00"/>
              </a:solidFill>
              <a:cs typeface="B Koodak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اما:</a:t>
            </a:r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72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اگر </a:t>
            </a:r>
            <a:r>
              <a:rPr lang="en-US" dirty="0" smtClean="0">
                <a:solidFill>
                  <a:srgbClr val="FFFF00"/>
                </a:solidFill>
                <a:cs typeface="B Roya" pitchFamily="2" charset="-78"/>
              </a:rPr>
              <a:t>IQ</a:t>
            </a: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  و محل بزرگ شدن، مصرف سیگار و مشکلات دوران کودکی کنترل می شدند این ارقام به 1/5 و 3/1 کاهش می یافتند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از نظر مصرف سایر مواد مخدر بویژه آمفتامین ها بررسی صورت نگرفته بود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بیشتر موارد اسکیزوفرنی مرتبط با مصرف حشیش در 5 سال اول بوده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مصرف حشیش تنها در حدود 3 درصد سربازان وجود داشته ولی سایر مواد تا یک چهارم بوده است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4800" dirty="0" smtClean="0">
                <a:solidFill>
                  <a:srgbClr val="FFFF00"/>
                </a:solidFill>
                <a:cs typeface="B Roya" pitchFamily="2" charset="-78"/>
              </a:rPr>
              <a:t>نکاتی مهم:</a:t>
            </a:r>
            <a:endParaRPr lang="en-US" sz="48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dirty="0" smtClean="0"/>
              <a:t>حشیش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73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 anchor="ctr"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شاید افراد مستعدِ پسیکوز تمایل به حشیش دارند</a:t>
            </a:r>
            <a:endParaRPr lang="en-US" dirty="0" smtClean="0">
              <a:solidFill>
                <a:srgbClr val="FFFF00"/>
              </a:solidFill>
              <a:cs typeface="B Roya" pitchFamily="2" charset="-78"/>
            </a:endParaRP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fa-IR" dirty="0" smtClean="0">
              <a:solidFill>
                <a:srgbClr val="FFFF00"/>
              </a:solidFill>
              <a:cs typeface="B Roya" pitchFamily="2" charset="-78"/>
            </a:endParaRP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dirty="0" smtClean="0">
                <a:solidFill>
                  <a:srgbClr val="FFFF00"/>
                </a:solidFill>
                <a:cs typeface="B Roya" pitchFamily="2" charset="-78"/>
              </a:rPr>
              <a:t>آیا ممکن است که افراد دچار حالات خفیف پسیکوز تمایل بیشتری به مصرف حشیش داشته باشند؟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1403648" y="4005064"/>
            <a:ext cx="2952328" cy="1080120"/>
          </a:xfrm>
          <a:prstGeom prst="homePlate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101600" dist="203200" dir="4200000" sx="106000" sy="106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 w="177800" h="63500" prst="riblet"/>
            <a:bevelB w="222250" h="15875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smtClean="0">
                <a:solidFill>
                  <a:schemeClr val="accent2">
                    <a:lumMod val="20000"/>
                    <a:lumOff val="80000"/>
                  </a:schemeClr>
                </a:solidFill>
              </a:rPr>
              <a:t>Self-medication hypothesis</a:t>
            </a:r>
            <a:endParaRPr lang="en-US" sz="2400" dirty="0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خلاصه مهم یافته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74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مصرف حشیش بروز پسیکوز را در افراد طبیعی حدود 2 تا 3 برابر افزایش می دهد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در افراد مبتلا به حالات خفیف پسیکوز، علاقه به حشیش بیشتر است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ایجاد پسیکوز احتمالاً مختص سنین نوجوانی و اوایل مصرف است</a:t>
            </a:r>
            <a:endParaRPr lang="en-US" sz="3200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روش های عمده رواندرمانی 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75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MET: Motivational Enhancement Therapy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CBT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CM: Contingency Management</a:t>
            </a:r>
          </a:p>
          <a:p>
            <a:pPr lvl="2">
              <a:spcBef>
                <a:spcPts val="180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FFFF00"/>
                </a:solidFill>
                <a:cs typeface="B Roya" pitchFamily="2" charset="-78"/>
              </a:rPr>
              <a:t>Abstinence</a:t>
            </a:r>
          </a:p>
          <a:p>
            <a:pPr lvl="2">
              <a:spcBef>
                <a:spcPts val="1800"/>
              </a:spcBef>
              <a:spcAft>
                <a:spcPts val="1200"/>
              </a:spcAft>
            </a:pPr>
            <a:r>
              <a:rPr lang="en-US" dirty="0" smtClean="0">
                <a:solidFill>
                  <a:srgbClr val="FFFF00"/>
                </a:solidFill>
                <a:cs typeface="B Roya" pitchFamily="2" charset="-78"/>
              </a:rPr>
              <a:t>Home work compliance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fa-IR" sz="4800" dirty="0" smtClean="0">
                <a:solidFill>
                  <a:schemeClr val="bg2">
                    <a:lumMod val="10000"/>
                    <a:lumOff val="90000"/>
                  </a:schemeClr>
                </a:solidFill>
                <a:cs typeface="B Roya" pitchFamily="2" charset="-78"/>
              </a:rPr>
              <a:t>درمان وابستگی به حشیش</a:t>
            </a:r>
            <a:endParaRPr lang="en-US" sz="4800" dirty="0">
              <a:solidFill>
                <a:schemeClr val="bg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sz="4000" dirty="0" smtClean="0">
                <a:solidFill>
                  <a:schemeClr val="tx1"/>
                </a:solidFill>
                <a:latin typeface="Narkisim" pitchFamily="34" charset="-79"/>
                <a:cs typeface="Narkisim" pitchFamily="34" charset="-79"/>
              </a:rPr>
              <a:t>Treatment of Cannabis Dependence</a:t>
            </a:r>
            <a:endParaRPr lang="en-US" sz="4000" dirty="0">
              <a:solidFill>
                <a:schemeClr val="tx1"/>
              </a:solidFill>
              <a:latin typeface="Narkisim" pitchFamily="34" charset="-79"/>
              <a:cs typeface="Narkisim" pitchFamily="34" charset="-79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76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روش های عمده رواندرمانی 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77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MET + CBT + CM: Most recommended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12 weeks 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Weekly sessions</a:t>
            </a:r>
          </a:p>
          <a:p>
            <a:pPr algn="l">
              <a:spcBef>
                <a:spcPts val="1800"/>
              </a:spcBef>
              <a:spcAft>
                <a:spcPts val="1200"/>
              </a:spcAft>
            </a:pPr>
            <a:r>
              <a:rPr lang="en-US" sz="3200" dirty="0" smtClean="0">
                <a:solidFill>
                  <a:srgbClr val="FFFF00"/>
                </a:solidFill>
                <a:cs typeface="B Roya" pitchFamily="2" charset="-78"/>
              </a:rPr>
              <a:t>~ 25-35% success rate</a:t>
            </a: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>
                <a:solidFill>
                  <a:schemeClr val="bg1">
                    <a:lumMod val="20000"/>
                    <a:lumOff val="80000"/>
                  </a:schemeClr>
                </a:solidFill>
                <a:cs typeface="B Roya" pitchFamily="2" charset="-78"/>
              </a:rPr>
              <a:t>روش های عمده رواندرمانی </a:t>
            </a:r>
            <a:endParaRPr lang="en-US" dirty="0">
              <a:solidFill>
                <a:schemeClr val="bg1">
                  <a:lumMod val="20000"/>
                  <a:lumOff val="8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78</a:t>
            </a:fld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حد واسط رواندرمانی سیگار و مواد افیونی/محرک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تاکید عمده بر پاکی اولیه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نقش تعیین کننده علایم محرومیت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r>
              <a:rPr lang="fa-IR" sz="3200" dirty="0" smtClean="0">
                <a:solidFill>
                  <a:srgbClr val="FFFF00"/>
                </a:solidFill>
                <a:cs typeface="B Roya" pitchFamily="2" charset="-78"/>
              </a:rPr>
              <a:t>نقش دیررس مهارت های مقابله و حس خود کارآمدی</a:t>
            </a:r>
          </a:p>
          <a:p>
            <a:pPr algn="r" rtl="1">
              <a:spcBef>
                <a:spcPts val="1800"/>
              </a:spcBef>
              <a:spcAft>
                <a:spcPts val="1200"/>
              </a:spcAft>
            </a:pPr>
            <a:endParaRPr lang="en-US" dirty="0">
              <a:solidFill>
                <a:srgbClr val="FFFF00"/>
              </a:solidFill>
              <a:cs typeface="B Roya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0" name="Picture 2" descr="File:Hanfstenge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50776"/>
            <a:ext cx="7416800" cy="5562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>
                <a:solidFill>
                  <a:schemeClr val="tx2">
                    <a:lumMod val="10000"/>
                    <a:lumOff val="90000"/>
                  </a:schemeClr>
                </a:solidFill>
                <a:cs typeface="B Roya" pitchFamily="2" charset="-78"/>
              </a:rPr>
              <a:t>الیاف گیاه حشیش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79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090" name="Picture 2" descr="C:\Users\t\Pictures\Indica_lea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1556792"/>
            <a:ext cx="4390835" cy="523779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گونه ”ایندیکا“</a:t>
            </a:r>
            <a:endParaRPr lang="en-US" sz="40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483768" y="1556792"/>
            <a:ext cx="4392488" cy="5328592"/>
          </a:xfrm>
          <a:prstGeom prst="rect">
            <a:avLst/>
          </a:prstGeom>
          <a:solidFill>
            <a:schemeClr val="tx2">
              <a:lumMod val="75000"/>
              <a:lumOff val="25000"/>
              <a:alpha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2" descr="http://upload.wikimedia.org/wikipedia/commons/b/b6/Hemp-sack%2Casabukuro%2Cjap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736" y="561228"/>
            <a:ext cx="4723577" cy="6296772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80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42" name="Picture 2" descr="http://upload.wikimedia.org/wikipedia/commons/d/d8/Hemp-6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314450"/>
            <a:ext cx="5543550" cy="554355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81</a:t>
            </a:fld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835696" y="1196752"/>
            <a:ext cx="5544616" cy="5661248"/>
          </a:xfrm>
          <a:prstGeom prst="rect">
            <a:avLst/>
          </a:prstGeom>
          <a:solidFill>
            <a:schemeClr val="tx2">
              <a:lumMod val="75000"/>
              <a:lumOff val="25000"/>
              <a:alpha val="2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Pot shops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82</a:t>
            </a:fld>
            <a:endParaRPr lang="en-US"/>
          </a:p>
        </p:txBody>
      </p:sp>
      <p:pic>
        <p:nvPicPr>
          <p:cNvPr id="160770" name="Picture 2" descr="http://joeforamerica.com/wp-content/uploads/2014/06/denver-pot-shop1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687503" cy="40911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Pot shops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83</a:t>
            </a:fld>
            <a:endParaRPr lang="en-US"/>
          </a:p>
        </p:txBody>
      </p:sp>
      <p:pic>
        <p:nvPicPr>
          <p:cNvPr id="164866" name="Picture 2" descr="http://s1.reutersmedia.net/resources/r/?m=02&amp;d=20130108&amp;t=2&amp;i=692058222&amp;w=580&amp;fh=&amp;fw=&amp;ll=&amp;pl=&amp;r=CBRE9070ZP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556792"/>
            <a:ext cx="6943725" cy="4629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84</a:t>
            </a:fld>
            <a:endParaRPr lang="en-US"/>
          </a:p>
        </p:txBody>
      </p:sp>
      <p:pic>
        <p:nvPicPr>
          <p:cNvPr id="165890" name="Picture 2" descr="http://columbian.media.clients.ellingtoncms.com/img/croppedphotos/2013/12/31/Rethinking_Pot_Colorado_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548680"/>
            <a:ext cx="8157354" cy="560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Bhang shops, India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85</a:t>
            </a:fld>
            <a:endParaRPr lang="en-US"/>
          </a:p>
        </p:txBody>
      </p:sp>
      <p:pic>
        <p:nvPicPr>
          <p:cNvPr id="167938" name="Picture 2" descr="http://media-cdn.tripadvisor.com/media/photo-s/01/26/bc/03/get-your-bhang-he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844824"/>
            <a:ext cx="6286500" cy="4171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10000"/>
                    <a:lumOff val="90000"/>
                  </a:schemeClr>
                </a:solidFill>
              </a:rPr>
              <a:t>Bhang shops, India</a:t>
            </a:r>
            <a:endParaRPr lang="en-US" dirty="0">
              <a:solidFill>
                <a:schemeClr val="tx2">
                  <a:lumMod val="10000"/>
                  <a:lumOff val="90000"/>
                </a:scheme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86</a:t>
            </a:fld>
            <a:endParaRPr lang="en-US"/>
          </a:p>
        </p:txBody>
      </p:sp>
      <p:pic>
        <p:nvPicPr>
          <p:cNvPr id="168962" name="Picture 2" descr="http://www.tadtop.com/wp-content/uploads/2014/03/bhang-shop-jaisalmer-tw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412776"/>
            <a:ext cx="6267450" cy="4686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pPr algn="ctr"/>
            <a:r>
              <a:rPr lang="fa-IR" sz="13700" spc="300" dirty="0" smtClean="0">
                <a:solidFill>
                  <a:srgbClr val="FFFF00"/>
                </a:solidFill>
                <a:cs typeface="B Homa" pitchFamily="2" charset="-78"/>
              </a:rPr>
              <a:t>پایان</a:t>
            </a:r>
            <a:endParaRPr lang="en-US" spc="300" dirty="0">
              <a:solidFill>
                <a:srgbClr val="FFFF00"/>
              </a:solidFill>
              <a:cs typeface="B Homa" pitchFamily="2" charset="-78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86A6366-6285-40C7-BE09-FC3FA2DA8232}" type="slidenum">
              <a:rPr lang="en-US" smtClean="0"/>
              <a:pPr/>
              <a:t>87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114" name="Picture 2" descr="C:\Users\t\Pictures\Row(Purple_Kush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284684"/>
            <a:ext cx="7467600" cy="56007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fa-IR" sz="4000" dirty="0" smtClean="0">
                <a:solidFill>
                  <a:srgbClr val="FFFF00"/>
                </a:solidFill>
                <a:cs typeface="B Roya" pitchFamily="2" charset="-78"/>
              </a:rPr>
              <a:t>گونه ”ایندیکا“</a:t>
            </a:r>
            <a:endParaRPr lang="en-US" sz="4000" dirty="0">
              <a:solidFill>
                <a:srgbClr val="FFFF00"/>
              </a:solidFill>
              <a:cs typeface="B Roya" pitchFamily="2" charset="-78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a-IR" smtClean="0"/>
              <a:t>حشیش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F86A6366-6285-40C7-BE09-FC3FA2DA8232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2">
      <a:dk1>
        <a:sysClr val="windowText" lastClr="000000"/>
      </a:dk1>
      <a:lt1>
        <a:srgbClr val="771E28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23911</TotalTime>
  <Words>1734</Words>
  <Application>Microsoft Office PowerPoint</Application>
  <PresentationFormat>On-screen Show (4:3)</PresentationFormat>
  <Paragraphs>421</Paragraphs>
  <Slides>87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87</vt:i4>
      </vt:variant>
    </vt:vector>
  </HeadingPairs>
  <TitlesOfParts>
    <vt:vector size="98" baseType="lpstr">
      <vt:lpstr>B Homa</vt:lpstr>
      <vt:lpstr>B Koodak</vt:lpstr>
      <vt:lpstr>B Mitra</vt:lpstr>
      <vt:lpstr>B Roya</vt:lpstr>
      <vt:lpstr>Bernard MT Condensed</vt:lpstr>
      <vt:lpstr>Calibri</vt:lpstr>
      <vt:lpstr>Narkisim</vt:lpstr>
      <vt:lpstr>Tw Cen MT</vt:lpstr>
      <vt:lpstr>Wingdings</vt:lpstr>
      <vt:lpstr>Wingdings 2</vt:lpstr>
      <vt:lpstr>Median</vt:lpstr>
      <vt:lpstr>حشیش</vt:lpstr>
      <vt:lpstr>Cannabis: The Basic Issues</vt:lpstr>
      <vt:lpstr>اسامی مشابه</vt:lpstr>
      <vt:lpstr>گیاه شاهدانه</vt:lpstr>
      <vt:lpstr>PowerPoint Presentation</vt:lpstr>
      <vt:lpstr>PowerPoint Presentation</vt:lpstr>
      <vt:lpstr>PowerPoint Presentation</vt:lpstr>
      <vt:lpstr>گونه ”ایندیکا“</vt:lpstr>
      <vt:lpstr>گونه ”ایندیکا“</vt:lpstr>
      <vt:lpstr>Cannabis</vt:lpstr>
      <vt:lpstr>Cannabis</vt:lpstr>
      <vt:lpstr>Cannabinoids</vt:lpstr>
      <vt:lpstr>نکته مهم: ماده اصلی در حشیش</vt:lpstr>
      <vt:lpstr>دلتا-9 تترا-هیدرو کانابینول یا ∆-9-THC</vt:lpstr>
      <vt:lpstr>توجه</vt:lpstr>
      <vt:lpstr>Cannabis</vt:lpstr>
      <vt:lpstr>Cannabis</vt:lpstr>
      <vt:lpstr>PowerPoint Presentation</vt:lpstr>
      <vt:lpstr>PowerPoint Presentation</vt:lpstr>
      <vt:lpstr>بنگ</vt:lpstr>
      <vt:lpstr>تاریخچه مصرف حشیش</vt:lpstr>
      <vt:lpstr>باز هم پاپیروس ”ابرس“</vt:lpstr>
      <vt:lpstr>Hôtel du Lauzaun</vt:lpstr>
      <vt:lpstr>Club des Hashischins</vt:lpstr>
      <vt:lpstr>Dr. Jacques-Joseph Moreau (1804–1884)  "Moreau de Tours" </vt:lpstr>
      <vt:lpstr>PowerPoint Presentation</vt:lpstr>
      <vt:lpstr>PowerPoint Presentation</vt:lpstr>
      <vt:lpstr>PowerPoint Presentation</vt:lpstr>
      <vt:lpstr>گیرنده های کانابینوییدی</vt:lpstr>
      <vt:lpstr>CBs  are presynaptic</vt:lpstr>
      <vt:lpstr>PowerPoint Presentation</vt:lpstr>
      <vt:lpstr>علائم مصرف حشیش</vt:lpstr>
      <vt:lpstr>PowerPoint Presentation</vt:lpstr>
      <vt:lpstr> Synthetic Cannabis</vt:lpstr>
      <vt:lpstr>John W Huffman (~2000)</vt:lpstr>
      <vt:lpstr>PowerPoint Presentation</vt:lpstr>
      <vt:lpstr>کانابینوییدهای صناعی</vt:lpstr>
      <vt:lpstr>Spice</vt:lpstr>
      <vt:lpstr>Tetrahydrocannabinol</vt:lpstr>
      <vt:lpstr>Cannabicyclohexanol</vt:lpstr>
      <vt:lpstr>JWH 073</vt:lpstr>
      <vt:lpstr>JWH 018*</vt:lpstr>
      <vt:lpstr>Marinol (dronabinol) </vt:lpstr>
      <vt:lpstr>PowerPoint Presentation</vt:lpstr>
      <vt:lpstr>Cannabis Withdrawal</vt:lpstr>
      <vt:lpstr>سوالاتی مهم درباره علایم محرومیت مصرف حشیش</vt:lpstr>
      <vt:lpstr>PowerPoint Presentation</vt:lpstr>
      <vt:lpstr>یافته جالب</vt:lpstr>
      <vt:lpstr>SDS: Severity of Dependence Scale</vt:lpstr>
      <vt:lpstr>ارتباط بین علایم محرومیت و شدت وابستگی به حشیش</vt:lpstr>
      <vt:lpstr>یافته جالب</vt:lpstr>
      <vt:lpstr>معیارهای DSM-V برای علایم محرومیت</vt:lpstr>
      <vt:lpstr>Psychosis and Cognitive Impairment</vt:lpstr>
      <vt:lpstr>PowerPoint Presentation</vt:lpstr>
      <vt:lpstr>اثرات پسیکوتومیمتیک (psychotomimetic ) حاد</vt:lpstr>
      <vt:lpstr>درک گذشت زمان و حشیش </vt:lpstr>
      <vt:lpstr>درک گذشت زمان و حشیش </vt:lpstr>
      <vt:lpstr>نکته مهم: ماده اصلی در حشیش</vt:lpstr>
      <vt:lpstr>جمع بندی تاکنون</vt:lpstr>
      <vt:lpstr>PowerPoint Presentation</vt:lpstr>
      <vt:lpstr>اما سرنوشت حالات طولانی تر؟</vt:lpstr>
      <vt:lpstr>Cannabis Psychosis</vt:lpstr>
      <vt:lpstr>پسیکوز ناشی از حشیش</vt:lpstr>
      <vt:lpstr>اما سرنوشت حالات جدی تر؟</vt:lpstr>
      <vt:lpstr>Cannabis Amotivational Syndrome</vt:lpstr>
      <vt:lpstr>یافته های جالب</vt:lpstr>
      <vt:lpstr>Cognitive Impairment</vt:lpstr>
      <vt:lpstr>PowerPoint Presentation</vt:lpstr>
      <vt:lpstr>جمع بندی</vt:lpstr>
      <vt:lpstr>Cannabis and Schizophrenia</vt:lpstr>
      <vt:lpstr>Andreasson S, Allebeck P, Engstrom A, Rydberg U. Cannabis and schizophrenia. A longitudinal study of Swedish conscripts. Lancet (1987) 2:1483–6.</vt:lpstr>
      <vt:lpstr>اما:</vt:lpstr>
      <vt:lpstr>نکاتی مهم:</vt:lpstr>
      <vt:lpstr>خلاصه مهم یافته</vt:lpstr>
      <vt:lpstr>روش های عمده رواندرمانی </vt:lpstr>
      <vt:lpstr>Treatment of Cannabis Dependence</vt:lpstr>
      <vt:lpstr>روش های عمده رواندرمانی </vt:lpstr>
      <vt:lpstr>روش های عمده رواندرمانی </vt:lpstr>
      <vt:lpstr>الیاف گیاه حشیش</vt:lpstr>
      <vt:lpstr>PowerPoint Presentation</vt:lpstr>
      <vt:lpstr>PowerPoint Presentation</vt:lpstr>
      <vt:lpstr>Pot shops</vt:lpstr>
      <vt:lpstr>Pot shops</vt:lpstr>
      <vt:lpstr>PowerPoint Presentation</vt:lpstr>
      <vt:lpstr>Bhang shops, India</vt:lpstr>
      <vt:lpstr>Bhang shops, India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اختلال وسواسی جبری</dc:title>
  <dc:creator>t</dc:creator>
  <cp:lastModifiedBy>modir</cp:lastModifiedBy>
  <cp:revision>443</cp:revision>
  <dcterms:created xsi:type="dcterms:W3CDTF">2014-05-13T07:54:12Z</dcterms:created>
  <dcterms:modified xsi:type="dcterms:W3CDTF">2024-10-14T10:33:10Z</dcterms:modified>
</cp:coreProperties>
</file>