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776" r:id="rId3"/>
    <p:sldId id="265" r:id="rId4"/>
    <p:sldId id="635" r:id="rId5"/>
    <p:sldId id="638" r:id="rId6"/>
    <p:sldId id="639" r:id="rId7"/>
    <p:sldId id="560" r:id="rId8"/>
    <p:sldId id="561" r:id="rId9"/>
    <p:sldId id="727" r:id="rId10"/>
    <p:sldId id="656" r:id="rId11"/>
    <p:sldId id="697" r:id="rId12"/>
    <p:sldId id="698" r:id="rId13"/>
    <p:sldId id="699" r:id="rId14"/>
    <p:sldId id="700" r:id="rId15"/>
    <p:sldId id="777" r:id="rId16"/>
    <p:sldId id="778" r:id="rId17"/>
    <p:sldId id="70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172151717396973E-2"/>
          <c:y val="0.13938788814979391"/>
          <c:w val="0.90437979715365302"/>
          <c:h val="0.708087962279539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تعداد نمونه گیری التور</c:v>
                </c:pt>
              </c:strCache>
            </c:strRef>
          </c:tx>
          <c:spPr>
            <a:ln w="38100"/>
          </c:spPr>
          <c:marker>
            <c:symbol val="none"/>
          </c:marker>
          <c:dLbls>
            <c:dLbl>
              <c:idx val="10"/>
              <c:layout>
                <c:manualLayout>
                  <c:x val="1.388888888888787E-3"/>
                  <c:y val="9.6618034067975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499-49BF-99DC-4D03D57CBDA0}"/>
                </c:ext>
              </c:extLst>
            </c:dLbl>
            <c:dLbl>
              <c:idx val="13"/>
              <c:layout>
                <c:manualLayout>
                  <c:x val="-1.1111111111111212E-2"/>
                  <c:y val="-5.55555555555569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499-49BF-99DC-4D03D57CBDA0}"/>
                </c:ext>
              </c:extLst>
            </c:dLbl>
            <c:spPr>
              <a:solidFill>
                <a:srgbClr val="FFFFFF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txPr>
              <a:bodyPr/>
              <a:lstStyle/>
              <a:p>
                <a:pPr rtl="1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Sheet1!$A$2:$A$17</c:f>
              <c:strCache>
                <c:ptCount val="16"/>
                <c:pt idx="0">
                  <c:v>1388</c:v>
                </c:pt>
                <c:pt idx="1">
                  <c:v>1389</c:v>
                </c:pt>
                <c:pt idx="2">
                  <c:v>1390</c:v>
                </c:pt>
                <c:pt idx="3">
                  <c:v>1391</c:v>
                </c:pt>
                <c:pt idx="4">
                  <c:v>1392</c:v>
                </c:pt>
                <c:pt idx="5">
                  <c:v>1393</c:v>
                </c:pt>
                <c:pt idx="6">
                  <c:v>1394</c:v>
                </c:pt>
                <c:pt idx="7">
                  <c:v>1395</c:v>
                </c:pt>
                <c:pt idx="8">
                  <c:v>1396</c:v>
                </c:pt>
                <c:pt idx="9">
                  <c:v>1397</c:v>
                </c:pt>
                <c:pt idx="10">
                  <c:v>1398</c:v>
                </c:pt>
                <c:pt idx="11">
                  <c:v>1399</c:v>
                </c:pt>
                <c:pt idx="12">
                  <c:v>1400</c:v>
                </c:pt>
                <c:pt idx="13">
                  <c:v>1401</c:v>
                </c:pt>
                <c:pt idx="14">
                  <c:v>1402</c:v>
                </c:pt>
                <c:pt idx="15">
                  <c:v>سه ماهه اول 1403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8547</c:v>
                </c:pt>
                <c:pt idx="1">
                  <c:v>7765</c:v>
                </c:pt>
                <c:pt idx="2">
                  <c:v>11425</c:v>
                </c:pt>
                <c:pt idx="3">
                  <c:v>11602</c:v>
                </c:pt>
                <c:pt idx="4">
                  <c:v>13268</c:v>
                </c:pt>
                <c:pt idx="5">
                  <c:v>10890</c:v>
                </c:pt>
                <c:pt idx="6">
                  <c:v>17296</c:v>
                </c:pt>
                <c:pt idx="7">
                  <c:v>9049</c:v>
                </c:pt>
                <c:pt idx="8">
                  <c:v>10974</c:v>
                </c:pt>
                <c:pt idx="9">
                  <c:v>9688</c:v>
                </c:pt>
                <c:pt idx="10">
                  <c:v>9287</c:v>
                </c:pt>
                <c:pt idx="11">
                  <c:v>2588</c:v>
                </c:pt>
                <c:pt idx="12">
                  <c:v>2605</c:v>
                </c:pt>
                <c:pt idx="13">
                  <c:v>7120</c:v>
                </c:pt>
                <c:pt idx="14">
                  <c:v>6149</c:v>
                </c:pt>
                <c:pt idx="15">
                  <c:v>1482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80-41FC-8589-E608A78F5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7172840"/>
        <c:axId val="293905784"/>
      </c:lineChart>
      <c:catAx>
        <c:axId val="24717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a-IR" sz="1200" baseline="0"/>
            </a:pPr>
            <a:endParaRPr lang="en-US"/>
          </a:p>
        </c:txPr>
        <c:crossAx val="293905784"/>
        <c:crosses val="autoZero"/>
        <c:auto val="1"/>
        <c:lblAlgn val="ctr"/>
        <c:lblOffset val="100"/>
        <c:noMultiLvlLbl val="0"/>
      </c:catAx>
      <c:valAx>
        <c:axId val="29390578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a-IR" sz="1200" baseline="0"/>
            </a:pPr>
            <a:endParaRPr lang="en-US"/>
          </a:p>
        </c:txPr>
        <c:crossAx val="247172840"/>
        <c:crosses val="autoZero"/>
        <c:crossBetween val="between"/>
      </c:valAx>
      <c:spPr>
        <a:solidFill>
          <a:schemeClr val="bg1"/>
        </a:solidFill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42486669298761E-2"/>
          <c:y val="7.5492859135598278E-2"/>
          <c:w val="0.90154316435717208"/>
          <c:h val="0.7992991811120692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تعداد دیسانتری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1.456737517529182E-2"/>
                  <c:y val="-9.8256315740610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59-4E3B-8FD9-9F9AB0985E7B}"/>
                </c:ext>
              </c:extLst>
            </c:dLbl>
            <c:dLbl>
              <c:idx val="12"/>
              <c:layout>
                <c:manualLayout>
                  <c:x val="-7.8824264715466122E-3"/>
                  <c:y val="-2.1834736831246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59-4E3B-8FD9-9F9AB0985E7B}"/>
                </c:ext>
              </c:extLst>
            </c:dLbl>
            <c:dLbl>
              <c:idx val="13"/>
              <c:layout>
                <c:manualLayout>
                  <c:x val="-3.2206119162642081E-3"/>
                  <c:y val="-6.1731770595991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01-4339-9BB9-610B4C797385}"/>
                </c:ext>
              </c:extLst>
            </c:dLbl>
            <c:dLbl>
              <c:idx val="14"/>
              <c:layout>
                <c:manualLayout>
                  <c:x val="-1.1808773943670719E-16"/>
                  <c:y val="-2.7779296768196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01-4339-9BB9-610B4C797385}"/>
                </c:ext>
              </c:extLst>
            </c:dLbl>
            <c:spPr>
              <a:solidFill>
                <a:schemeClr val="lt1"/>
              </a:solidFill>
              <a:ln w="127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Sheet1!$A$2:$A$17</c:f>
              <c:strCache>
                <c:ptCount val="16"/>
                <c:pt idx="0">
                  <c:v>1388</c:v>
                </c:pt>
                <c:pt idx="1">
                  <c:v>1389</c:v>
                </c:pt>
                <c:pt idx="2">
                  <c:v>1390</c:v>
                </c:pt>
                <c:pt idx="3">
                  <c:v>1391</c:v>
                </c:pt>
                <c:pt idx="4">
                  <c:v>1392</c:v>
                </c:pt>
                <c:pt idx="5">
                  <c:v>1393</c:v>
                </c:pt>
                <c:pt idx="6">
                  <c:v>1394</c:v>
                </c:pt>
                <c:pt idx="7">
                  <c:v>1395</c:v>
                </c:pt>
                <c:pt idx="8">
                  <c:v>1396</c:v>
                </c:pt>
                <c:pt idx="9">
                  <c:v>1397</c:v>
                </c:pt>
                <c:pt idx="10">
                  <c:v>1398</c:v>
                </c:pt>
                <c:pt idx="11">
                  <c:v>1399</c:v>
                </c:pt>
                <c:pt idx="12">
                  <c:v>1400</c:v>
                </c:pt>
                <c:pt idx="13">
                  <c:v>1401</c:v>
                </c:pt>
                <c:pt idx="14">
                  <c:v>1402</c:v>
                </c:pt>
                <c:pt idx="15">
                  <c:v>سه ماهه اول 1403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665</c:v>
                </c:pt>
                <c:pt idx="1">
                  <c:v>578</c:v>
                </c:pt>
                <c:pt idx="2">
                  <c:v>966</c:v>
                </c:pt>
                <c:pt idx="3">
                  <c:v>1065</c:v>
                </c:pt>
                <c:pt idx="4">
                  <c:v>1279</c:v>
                </c:pt>
                <c:pt idx="5">
                  <c:v>698</c:v>
                </c:pt>
                <c:pt idx="6">
                  <c:v>2670</c:v>
                </c:pt>
                <c:pt idx="7">
                  <c:v>1169</c:v>
                </c:pt>
                <c:pt idx="8">
                  <c:v>1031</c:v>
                </c:pt>
                <c:pt idx="9">
                  <c:v>1012</c:v>
                </c:pt>
                <c:pt idx="10">
                  <c:v>736</c:v>
                </c:pt>
                <c:pt idx="11">
                  <c:v>195</c:v>
                </c:pt>
                <c:pt idx="12">
                  <c:v>240</c:v>
                </c:pt>
                <c:pt idx="13">
                  <c:v>518</c:v>
                </c:pt>
                <c:pt idx="14">
                  <c:v>516</c:v>
                </c:pt>
                <c:pt idx="15">
                  <c:v>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9C-4A57-A110-6779C59D9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4823672"/>
        <c:axId val="293327544"/>
      </c:lineChart>
      <c:catAx>
        <c:axId val="294823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27544"/>
        <c:crosses val="autoZero"/>
        <c:auto val="1"/>
        <c:lblAlgn val="ctr"/>
        <c:lblOffset val="100"/>
        <c:noMultiLvlLbl val="0"/>
      </c:catAx>
      <c:valAx>
        <c:axId val="2933275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823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82175785719086E-2"/>
          <c:y val="8.7738158469454694E-2"/>
          <c:w val="0.91341182111851404"/>
          <c:h val="0.6545896219547396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تعداد کشت التور</c:v>
                </c:pt>
              </c:strCache>
            </c:strRef>
          </c:tx>
          <c:spPr>
            <a:ln w="57150" cap="rnd">
              <a:solidFill>
                <a:srgbClr val="0070C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57150">
                <a:solidFill>
                  <a:srgbClr val="0070C0"/>
                </a:solidFill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26 خرداد تا یک تیر </c:v>
                </c:pt>
                <c:pt idx="1">
                  <c:v>دوم تا 8 تیر </c:v>
                </c:pt>
                <c:pt idx="2">
                  <c:v>نهم تا 15 تیر </c:v>
                </c:pt>
                <c:pt idx="3">
                  <c:v>شانزدهم تا 22 تیر </c:v>
                </c:pt>
                <c:pt idx="4">
                  <c:v>بیست و سوم تا 29 تیر </c:v>
                </c:pt>
                <c:pt idx="5">
                  <c:v>سی تیر تا 5 مرداد </c:v>
                </c:pt>
                <c:pt idx="6">
                  <c:v>ششم تا 12 مرداد </c:v>
                </c:pt>
                <c:pt idx="7">
                  <c:v>سیزدهم تا 19 مرداد </c:v>
                </c:pt>
                <c:pt idx="8">
                  <c:v>بیستم تا 26 مرداد </c:v>
                </c:pt>
                <c:pt idx="9">
                  <c:v>بیست و هفتم مرداد تا 2 شهریور </c:v>
                </c:pt>
                <c:pt idx="10">
                  <c:v>سوم تا 9 شهریور</c:v>
                </c:pt>
                <c:pt idx="11">
                  <c:v>دهم تا 16 شهریور </c:v>
                </c:pt>
                <c:pt idx="12">
                  <c:v>هفدهم تا 23 شهریور </c:v>
                </c:pt>
                <c:pt idx="13">
                  <c:v>بیست و چهارم تا  30 شهریور </c:v>
                </c:pt>
              </c:strCache>
            </c:strRef>
          </c:cat>
          <c:val>
            <c:numRef>
              <c:f>Sheet1!$B$2:$B$15</c:f>
              <c:numCache>
                <c:formatCode>0</c:formatCode>
                <c:ptCount val="14"/>
                <c:pt idx="0">
                  <c:v>190</c:v>
                </c:pt>
                <c:pt idx="1">
                  <c:v>172</c:v>
                </c:pt>
                <c:pt idx="2">
                  <c:v>194</c:v>
                </c:pt>
                <c:pt idx="3">
                  <c:v>158</c:v>
                </c:pt>
                <c:pt idx="4" formatCode="General">
                  <c:v>220</c:v>
                </c:pt>
                <c:pt idx="5" formatCode="General">
                  <c:v>188</c:v>
                </c:pt>
                <c:pt idx="6" formatCode="General">
                  <c:v>140</c:v>
                </c:pt>
                <c:pt idx="7" formatCode="General">
                  <c:v>152</c:v>
                </c:pt>
                <c:pt idx="8" formatCode="General">
                  <c:v>155</c:v>
                </c:pt>
                <c:pt idx="9" formatCode="General">
                  <c:v>154</c:v>
                </c:pt>
                <c:pt idx="10" formatCode="General">
                  <c:v>185</c:v>
                </c:pt>
                <c:pt idx="11" formatCode="General">
                  <c:v>164</c:v>
                </c:pt>
                <c:pt idx="12" formatCode="General">
                  <c:v>142</c:v>
                </c:pt>
                <c:pt idx="13" formatCode="General">
                  <c:v>123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D80-4156-9DD2-175C46F033F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01587456"/>
        <c:axId val="301582360"/>
      </c:lineChart>
      <c:catAx>
        <c:axId val="301587456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582360"/>
        <c:crosses val="autoZero"/>
        <c:auto val="1"/>
        <c:lblAlgn val="ctr"/>
        <c:lblOffset val="100"/>
        <c:noMultiLvlLbl val="0"/>
      </c:catAx>
      <c:valAx>
        <c:axId val="301582360"/>
        <c:scaling>
          <c:orientation val="minMax"/>
          <c:max val="265"/>
          <c:min val="0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587456"/>
        <c:crosses val="autoZero"/>
        <c:crossBetween val="between"/>
      </c:valAx>
      <c:spPr>
        <a:solidFill>
          <a:schemeClr val="bg1"/>
        </a:solidFill>
        <a:ln>
          <a:solidFill>
            <a:schemeClr val="accent4">
              <a:lumMod val="60000"/>
              <a:lumOff val="40000"/>
            </a:schemeClr>
          </a:solidFill>
        </a:ln>
        <a:effectLst/>
      </c:spPr>
    </c:plotArea>
    <c:legend>
      <c:legendPos val="t"/>
      <c:layout>
        <c:manualLayout>
          <c:xMode val="edge"/>
          <c:yMode val="edge"/>
          <c:x val="7.7634897337852116E-3"/>
          <c:y val="0.93419351173055865"/>
          <c:w val="0.18403635001847249"/>
          <c:h val="6.36570568769882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382175785719086E-2"/>
          <c:y val="8.7738158469454694E-2"/>
          <c:w val="0.95080499448438516"/>
          <c:h val="0.5353994152856683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درصد کشت مثبت(شیگلا، سالمونلا، آئروموناس)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11"/>
              <c:layout>
                <c:manualLayout>
                  <c:x val="-1.8518518518518622E-2"/>
                  <c:y val="2.3035989198479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B83-45DC-B71B-6EC7397F127F}"/>
                </c:ext>
              </c:extLst>
            </c:dLbl>
            <c:dLbl>
              <c:idx val="13"/>
              <c:layout>
                <c:manualLayout>
                  <c:x val="-7.4786324786326351E-3"/>
                  <c:y val="-1.9328141622011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C5-4FA1-ABD9-2B4F8ED04E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26 خرداد تا یک تیر </c:v>
                </c:pt>
                <c:pt idx="1">
                  <c:v>دوم تا 8 تیر </c:v>
                </c:pt>
                <c:pt idx="2">
                  <c:v>نهم تا 15 تیر </c:v>
                </c:pt>
                <c:pt idx="3">
                  <c:v>شانزدهم تا 22 تیر </c:v>
                </c:pt>
                <c:pt idx="4">
                  <c:v>بیست و سوم تا 29 تیر </c:v>
                </c:pt>
                <c:pt idx="5">
                  <c:v>سی تیر تا 5 مرداد </c:v>
                </c:pt>
                <c:pt idx="6">
                  <c:v>ششم تا 12 مرداد </c:v>
                </c:pt>
                <c:pt idx="7">
                  <c:v>سیزدهم تا 19 مرداد </c:v>
                </c:pt>
                <c:pt idx="8">
                  <c:v>بیستم تا 26 مرداد </c:v>
                </c:pt>
                <c:pt idx="9">
                  <c:v>بیست و هفتم مرداد تا 2 شهریور </c:v>
                </c:pt>
                <c:pt idx="10">
                  <c:v>سوم تا 9 شهریور </c:v>
                </c:pt>
                <c:pt idx="11">
                  <c:v>دهم تا 16 شهریور </c:v>
                </c:pt>
                <c:pt idx="12">
                  <c:v>هفدهم تا 23 شهریور </c:v>
                </c:pt>
                <c:pt idx="13">
                  <c:v>بیست و چهارم تا 30 شهریور 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0.52</c:v>
                </c:pt>
                <c:pt idx="1">
                  <c:v>0</c:v>
                </c:pt>
                <c:pt idx="2">
                  <c:v>2.06</c:v>
                </c:pt>
                <c:pt idx="3">
                  <c:v>0.63</c:v>
                </c:pt>
                <c:pt idx="4">
                  <c:v>0.45</c:v>
                </c:pt>
                <c:pt idx="5">
                  <c:v>0.53</c:v>
                </c:pt>
                <c:pt idx="6">
                  <c:v>0.71</c:v>
                </c:pt>
                <c:pt idx="7">
                  <c:v>1.31</c:v>
                </c:pt>
                <c:pt idx="8">
                  <c:v>1.93</c:v>
                </c:pt>
                <c:pt idx="9">
                  <c:v>0.64</c:v>
                </c:pt>
                <c:pt idx="10">
                  <c:v>4.32</c:v>
                </c:pt>
                <c:pt idx="11">
                  <c:v>1.21</c:v>
                </c:pt>
                <c:pt idx="12">
                  <c:v>0.7</c:v>
                </c:pt>
                <c:pt idx="13">
                  <c:v>4.0599999999999996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D80-4156-9DD2-175C46F033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1581576"/>
        <c:axId val="301582752"/>
      </c:lineChart>
      <c:catAx>
        <c:axId val="301581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582752"/>
        <c:crosses val="autoZero"/>
        <c:auto val="1"/>
        <c:lblAlgn val="ctr"/>
        <c:lblOffset val="100"/>
        <c:noMultiLvlLbl val="0"/>
      </c:catAx>
      <c:valAx>
        <c:axId val="301582752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581576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312158618600982"/>
          <c:w val="0.4450683087690962"/>
          <c:h val="6.36570568769882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9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88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98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9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64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4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8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6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8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2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2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6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0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0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5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12E4461-4092-4086-8FAE-4156A83262C4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5B299FE-68EC-404B-BB56-8561AC5EF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2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1459" y="2547351"/>
            <a:ext cx="9144000" cy="823913"/>
          </a:xfrm>
        </p:spPr>
        <p:txBody>
          <a:bodyPr>
            <a:normAutofit fontScale="90000"/>
          </a:bodyPr>
          <a:lstStyle/>
          <a:p>
            <a:pPr algn="ctr"/>
            <a:r>
              <a:rPr lang="fa-IR" sz="4800" dirty="0">
                <a:cs typeface="B Titr" panose="00000700000000000000" pitchFamily="2" charset="-78"/>
              </a:rPr>
              <a:t>گزارشی از روند نمونه گیری بیماریهای اسهالی</a:t>
            </a:r>
            <a:endParaRPr lang="en-US" sz="4800" dirty="0">
              <a:cs typeface="B Titr" panose="000007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ABED75-432C-4D33-8401-20DD5850C02D}"/>
              </a:ext>
            </a:extLst>
          </p:cNvPr>
          <p:cNvSpPr/>
          <p:nvPr/>
        </p:nvSpPr>
        <p:spPr>
          <a:xfrm>
            <a:off x="756215" y="4815270"/>
            <a:ext cx="338437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مرکز بهداشت استان اصفهان</a:t>
            </a:r>
          </a:p>
          <a:p>
            <a:pPr algn="ctr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واحد مبارزه با بیماری ها-واگیر </a:t>
            </a:r>
          </a:p>
          <a:p>
            <a:pPr algn="ctr"/>
            <a:endParaRPr lang="en-US" sz="20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7528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988841"/>
            <a:ext cx="7776864" cy="1089075"/>
          </a:xfrm>
        </p:spPr>
        <p:txBody>
          <a:bodyPr>
            <a:noAutofit/>
          </a:bodyPr>
          <a:lstStyle/>
          <a:p>
            <a:pPr algn="ctr"/>
            <a:r>
              <a:rPr lang="fa-IR" sz="3600" dirty="0">
                <a:solidFill>
                  <a:schemeClr val="bg1"/>
                </a:solidFill>
                <a:cs typeface="B Titr" panose="00000700000000000000" pitchFamily="2" charset="-78"/>
              </a:rPr>
              <a:t>گزارش هفتگی نمونه گیری التور </a:t>
            </a:r>
            <a:endParaRPr lang="en-US" sz="36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6215" y="4815270"/>
            <a:ext cx="338437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مرکز بهداشت استان اصفهان</a:t>
            </a:r>
          </a:p>
          <a:p>
            <a:pPr algn="ctr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واحد مبارزه با بیماری ها-واگیر </a:t>
            </a:r>
          </a:p>
          <a:p>
            <a:pPr algn="ctr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تابستان1403</a:t>
            </a:r>
            <a:endParaRPr lang="en-US" sz="20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5389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4C6EC830-CF26-4ED6-9A4A-D1D33684E2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305993"/>
              </p:ext>
            </p:extLst>
          </p:nvPr>
        </p:nvGraphicFramePr>
        <p:xfrm>
          <a:off x="604912" y="2368784"/>
          <a:ext cx="11099408" cy="3942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686" y="908720"/>
            <a:ext cx="9162786" cy="432048"/>
          </a:xfrm>
          <a:noFill/>
        </p:spPr>
        <p:txBody>
          <a:bodyPr>
            <a:noAutofit/>
          </a:bodyPr>
          <a:lstStyle/>
          <a:p>
            <a:pPr lvl="0">
              <a:defRPr/>
            </a:pPr>
            <a:r>
              <a:rPr lang="fa-IR" altLang="en-US" sz="2400" dirty="0">
                <a:solidFill>
                  <a:schemeClr val="bg1"/>
                </a:solidFill>
                <a:latin typeface="Calibri Light" panose="020F0302020204030204"/>
                <a:cs typeface="B Titr" panose="00000700000000000000" pitchFamily="2" charset="-78"/>
              </a:rPr>
              <a:t>نمودار هفتگی تعداد کشت انجام شده  التور </a:t>
            </a:r>
            <a:r>
              <a:rPr lang="fa-IR" sz="2400" dirty="0">
                <a:solidFill>
                  <a:schemeClr val="bg1"/>
                </a:solidFill>
                <a:latin typeface="Calibri Light" panose="020F0302020204030204"/>
                <a:cs typeface="B Titr" panose="00000700000000000000" pitchFamily="2" charset="-78"/>
              </a:rPr>
              <a:t>از 26 خرداد تا 30 شهریور-1403 </a:t>
            </a:r>
            <a:endParaRPr lang="en-US" sz="2400" dirty="0">
              <a:solidFill>
                <a:schemeClr val="bg1"/>
              </a:solidFill>
              <a:latin typeface="Calibri Light" panose="020F0302020204030204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936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4C6EC830-CF26-4ED6-9A4A-D1D33684E2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698714"/>
              </p:ext>
            </p:extLst>
          </p:nvPr>
        </p:nvGraphicFramePr>
        <p:xfrm>
          <a:off x="534572" y="2256242"/>
          <a:ext cx="11254153" cy="4410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333" y="912770"/>
            <a:ext cx="9229786" cy="831624"/>
          </a:xfrm>
          <a:noFill/>
        </p:spPr>
        <p:txBody>
          <a:bodyPr>
            <a:noAutofit/>
          </a:bodyPr>
          <a:lstStyle/>
          <a:p>
            <a:pPr lvl="0"/>
            <a:r>
              <a:rPr lang="fa-IR" sz="1800" dirty="0">
                <a:solidFill>
                  <a:schemeClr val="bg1"/>
                </a:solidFill>
                <a:cs typeface="B Titr" panose="00000700000000000000" pitchFamily="2" charset="-78"/>
              </a:rPr>
              <a:t>روند هفتگی درصد کشت های مثبت از نظر </a:t>
            </a:r>
            <a:r>
              <a:rPr lang="fa-IR" sz="2000" dirty="0">
                <a:solidFill>
                  <a:schemeClr val="bg1"/>
                </a:solidFill>
                <a:cs typeface="B Titr" panose="00000700000000000000" pitchFamily="2" charset="-78"/>
              </a:rPr>
              <a:t>(</a:t>
            </a:r>
            <a:r>
              <a:rPr lang="fa-IR" sz="1800" dirty="0">
                <a:solidFill>
                  <a:schemeClr val="bg1"/>
                </a:solidFill>
                <a:cs typeface="B Titr" panose="00000700000000000000" pitchFamily="2" charset="-78"/>
              </a:rPr>
              <a:t>شیگلا، سالمونلا ،آئروموناس،..</a:t>
            </a:r>
            <a:r>
              <a:rPr lang="fa-IR" sz="2000" dirty="0">
                <a:solidFill>
                  <a:schemeClr val="bg1"/>
                </a:solidFill>
                <a:cs typeface="B Titr" panose="00000700000000000000" pitchFamily="2" charset="-78"/>
              </a:rPr>
              <a:t>) </a:t>
            </a:r>
            <a:r>
              <a:rPr lang="fa-IR" sz="1800" dirty="0">
                <a:solidFill>
                  <a:schemeClr val="bg1"/>
                </a:solidFill>
                <a:cs typeface="B Titr" panose="00000700000000000000" pitchFamily="2" charset="-78"/>
              </a:rPr>
              <a:t>از 26 خرداد تا 30 شهریور-1403</a:t>
            </a:r>
            <a:endParaRPr lang="en-US" sz="1800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40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63044156"/>
              </p:ext>
            </p:extLst>
          </p:nvPr>
        </p:nvGraphicFramePr>
        <p:xfrm>
          <a:off x="337626" y="182879"/>
          <a:ext cx="11369744" cy="6537417"/>
        </p:xfrm>
        <a:graphic>
          <a:graphicData uri="http://schemas.openxmlformats.org/drawingml/2006/table">
            <a:tbl>
              <a:tblPr rtl="1" firstRow="1" firstCol="1" bandRow="1">
                <a:tableStyleId>{9DCAF9ED-07DC-4A11-8D7F-57B35C25682E}</a:tableStyleId>
              </a:tblPr>
              <a:tblGrid>
                <a:gridCol w="19560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6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5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5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57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061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78025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هفته های بررسی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تعداد نمونه کشت داده شده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cs typeface="B Nazanin" panose="00000400000000000000" pitchFamily="2" charset="-78"/>
                      </a:endParaRPr>
                    </a:p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C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تعداد موارد مثبت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550"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Titr" panose="00000700000000000000" pitchFamily="2" charset="-78"/>
                      </a:endParaRPr>
                    </a:p>
                  </a:txBody>
                  <a:tcPr marL="59318" marR="59318" marT="0" marB="0"/>
                </a:tc>
                <a:tc vMerge="1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Titr" panose="00000700000000000000" pitchFamily="2" charset="-78"/>
                      </a:endParaRPr>
                    </a:p>
                  </a:txBody>
                  <a:tcPr marL="59318" marR="59318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التور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سالمونلا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kern="1200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شیگلا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آئروموناس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سایر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err="1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E.Coli</a:t>
                      </a: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cs typeface="B Nazanin" panose="00000400000000000000" pitchFamily="2" charset="-78"/>
                        </a:rPr>
                        <a:t> O157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639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26 خرداد تا 1 تیر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190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639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8-2 تیر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172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15-9 تیر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194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22-16 تیر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158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r>
                        <a:rPr lang="ar-SA" sz="1200" b="1" kern="1200" dirty="0">
                          <a:effectLst/>
                          <a:cs typeface="B Nazanin" panose="00000400000000000000" pitchFamily="2" charset="-78"/>
                        </a:rPr>
                        <a:t> 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29-23 تیر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220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30 تیر تا 5 مرداد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188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639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12-6 مرداد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140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6639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19-13مرداد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152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26-20 مرداد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155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27 مرداد تا 2 شهریور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154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3085284246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9-3 شهریور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185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4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860309288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16-10 شهریور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164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3352392831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23-17 شهریور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142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3667610604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30-24 شهریور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123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4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/>
                </a:tc>
                <a:extLst>
                  <a:ext uri="{0D108BD9-81ED-4DB2-BD59-A6C34878D82A}">
                    <a16:rowId xmlns:a16="http://schemas.microsoft.com/office/drawing/2014/main" val="454845977"/>
                  </a:ext>
                </a:extLst>
              </a:tr>
              <a:tr h="517406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>
                          <a:effectLst/>
                          <a:cs typeface="B Nazanin" panose="00000400000000000000" pitchFamily="2" charset="-78"/>
                        </a:rPr>
                        <a:t>جمع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2337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2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8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12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5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0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>
                          <a:solidFill>
                            <a:srgbClr val="C00000"/>
                          </a:solidFill>
                          <a:effectLst/>
                          <a:cs typeface="B Nazanin" panose="00000400000000000000" pitchFamily="2" charset="-78"/>
                        </a:rPr>
                        <a:t>4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44489" marR="44489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430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2420887"/>
            <a:ext cx="11197884" cy="3459407"/>
          </a:xfrm>
          <a:noFill/>
          <a:ln>
            <a:noFill/>
          </a:ln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100" b="1" dirty="0">
                <a:solidFill>
                  <a:schemeClr val="tx1"/>
                </a:solidFill>
                <a:cs typeface="B Nazanin" panose="00000400000000000000" pitchFamily="2" charset="-78"/>
              </a:rPr>
              <a:t>شروع گزارش گیری هفتگی نمونه گیری التور: </a:t>
            </a:r>
            <a:r>
              <a:rPr lang="fa-IR" sz="2100" dirty="0">
                <a:solidFill>
                  <a:srgbClr val="C00000"/>
                </a:solidFill>
                <a:cs typeface="B Nazanin" panose="00000400000000000000" pitchFamily="2" charset="-78"/>
              </a:rPr>
              <a:t>26 خرداد 1403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100" b="1" dirty="0">
                <a:solidFill>
                  <a:schemeClr val="tx1"/>
                </a:solidFill>
                <a:cs typeface="B Nazanin" panose="00000400000000000000" pitchFamily="2" charset="-78"/>
              </a:rPr>
              <a:t>تعداد کل نمونه کشت داده شده التور: </a:t>
            </a:r>
            <a:r>
              <a:rPr lang="fa-IR" sz="2100" dirty="0">
                <a:solidFill>
                  <a:srgbClr val="C00000"/>
                </a:solidFill>
                <a:cs typeface="B Nazanin" panose="00000400000000000000" pitchFamily="2" charset="-78"/>
              </a:rPr>
              <a:t>2337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100" b="1" dirty="0">
                <a:solidFill>
                  <a:schemeClr val="tx1"/>
                </a:solidFill>
                <a:cs typeface="B Nazanin" panose="00000400000000000000" pitchFamily="2" charset="-78"/>
              </a:rPr>
              <a:t>تعداد کل موارد مثبت(شیگلا، سالمونلا،آئروموناس): </a:t>
            </a:r>
            <a:r>
              <a:rPr lang="fa-IR" sz="2100" dirty="0">
                <a:solidFill>
                  <a:srgbClr val="C00000"/>
                </a:solidFill>
                <a:cs typeface="B Nazanin" panose="00000400000000000000" pitchFamily="2" charset="-78"/>
              </a:rPr>
              <a:t>31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100" b="1" dirty="0">
                <a:solidFill>
                  <a:schemeClr val="tx1"/>
                </a:solidFill>
                <a:cs typeface="B Nazanin" panose="00000400000000000000" pitchFamily="2" charset="-78"/>
              </a:rPr>
              <a:t>نسبت کشت مثبت(شیگلا، سالمونلا،آئروموناس) تا 26 مرداد : </a:t>
            </a:r>
            <a:r>
              <a:rPr lang="fa-IR" sz="2100" dirty="0">
                <a:solidFill>
                  <a:srgbClr val="C00000"/>
                </a:solidFill>
                <a:cs typeface="B Nazanin" panose="00000400000000000000" pitchFamily="2" charset="-78"/>
              </a:rPr>
              <a:t>1.32%</a:t>
            </a:r>
          </a:p>
          <a:p>
            <a:pPr algn="r" rtl="1">
              <a:lnSpc>
                <a:spcPct val="150000"/>
              </a:lnSpc>
            </a:pPr>
            <a:endParaRPr lang="en-US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7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66" y="2419643"/>
            <a:ext cx="11169748" cy="3727940"/>
          </a:xfrm>
        </p:spPr>
        <p:txBody>
          <a:bodyPr>
            <a:noAutofit/>
          </a:bodyPr>
          <a:lstStyle/>
          <a:p>
            <a:pPr algn="r" rtl="1">
              <a:lnSpc>
                <a:spcPct val="100000"/>
              </a:lnSpc>
            </a:pP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تعداد موارد مثبت از نظر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سالمونلا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 ، </a:t>
            </a:r>
            <a:r>
              <a:rPr lang="fa-IR" sz="2400" u="sng" dirty="0">
                <a:solidFill>
                  <a:srgbClr val="C00000"/>
                </a:solidFill>
                <a:cs typeface="B Nazanin" panose="00000400000000000000" pitchFamily="2" charset="-78"/>
              </a:rPr>
              <a:t>8 مورد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( 26 درصد) بوده است.</a:t>
            </a: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«(2 مورد 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Salmonella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Serogroup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 C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، 5 مورد 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Salmonella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Serogroup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D,not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Typhi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 و </a:t>
            </a: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یک مورد 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Salmonella Serogroup B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)»</a:t>
            </a:r>
            <a:b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 </a:t>
            </a:r>
            <a:b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تعداد موارد مثبت از نظر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شیگلا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، </a:t>
            </a:r>
            <a:r>
              <a:rPr lang="fa-IR" sz="2400" u="sng" dirty="0">
                <a:solidFill>
                  <a:srgbClr val="C00000"/>
                </a:solidFill>
                <a:cs typeface="B Nazanin" panose="00000400000000000000" pitchFamily="2" charset="-78"/>
              </a:rPr>
              <a:t>12مورد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(39 درصد) بوده است.</a:t>
            </a: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« 8 مورد شیگلا فلکسنری(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Shigella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Flexneri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 و "4 مورد شیگلا سونئی(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Shigella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Sonnei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)»</a:t>
            </a:r>
            <a:b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 </a:t>
            </a:r>
            <a:b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تعداد موارد مثبت از نظر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آئروموناس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، </a:t>
            </a:r>
            <a:r>
              <a:rPr lang="fa-IR" sz="2400" u="sng" dirty="0">
                <a:solidFill>
                  <a:srgbClr val="C00000"/>
                </a:solidFill>
                <a:cs typeface="B Nazanin" panose="00000400000000000000" pitchFamily="2" charset="-78"/>
              </a:rPr>
              <a:t>5 مورد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(16 درصد) بوده است.</a:t>
            </a:r>
            <a:br>
              <a:rPr lang="fa-IR" sz="2400" u="sng" dirty="0">
                <a:solidFill>
                  <a:srgbClr val="C00000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"2 مورد  (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Aeromonas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veronii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 و 3 مورد (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Aeromonas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caviae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  "</a:t>
            </a: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6448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234" y="2658794"/>
            <a:ext cx="11127544" cy="3008058"/>
          </a:xfrm>
        </p:spPr>
        <p:txBody>
          <a:bodyPr>
            <a:noAutofit/>
          </a:bodyPr>
          <a:lstStyle/>
          <a:p>
            <a:pPr algn="r" rtl="1">
              <a:lnSpc>
                <a:spcPct val="100000"/>
              </a:lnSpc>
            </a:pPr>
            <a:b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تعداد موارد مثبت از نظر </a:t>
            </a:r>
            <a:r>
              <a:rPr lang="fa-IR" sz="2400" dirty="0">
                <a:solidFill>
                  <a:srgbClr val="C00000"/>
                </a:solidFill>
                <a:cs typeface="B Nazanin" panose="00000400000000000000" pitchFamily="2" charset="-78"/>
              </a:rPr>
              <a:t>ویبریوکلرا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، </a:t>
            </a:r>
            <a:r>
              <a:rPr lang="fa-IR" sz="2400" u="sng" dirty="0">
                <a:solidFill>
                  <a:srgbClr val="C00000"/>
                </a:solidFill>
                <a:cs typeface="B Nazanin" panose="00000400000000000000" pitchFamily="2" charset="-78"/>
              </a:rPr>
              <a:t>2 مورد 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(</a:t>
            </a:r>
            <a:r>
              <a:rPr lang="en-US" sz="2400" dirty="0">
                <a:solidFill>
                  <a:schemeClr val="tx1"/>
                </a:solidFill>
                <a:cs typeface="B Nazanin" panose="00000400000000000000" pitchFamily="2" charset="-78"/>
              </a:rPr>
              <a:t>vibrio cholera serotype 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ogawa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 بوده است(6 درصد )</a:t>
            </a: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تعداد موارد مثبت از نظر ای کلای(</a:t>
            </a:r>
            <a:r>
              <a:rPr lang="en-US" sz="2400" dirty="0" err="1">
                <a:solidFill>
                  <a:schemeClr val="tx1"/>
                </a:solidFill>
                <a:cs typeface="B Nazanin" panose="00000400000000000000" pitchFamily="2" charset="-78"/>
              </a:rPr>
              <a:t>E.Colli</a:t>
            </a:r>
            <a:r>
              <a:rPr lang="fa-IR" sz="2400" dirty="0">
                <a:solidFill>
                  <a:schemeClr val="tx1"/>
                </a:solidFill>
                <a:cs typeface="B Nazanin" panose="00000400000000000000" pitchFamily="2" charset="-78"/>
              </a:rPr>
              <a:t>) 4 مورد بوده است(13 درصد)</a:t>
            </a:r>
            <a:b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b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</a:br>
            <a:endParaRPr lang="en-US" sz="20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0662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CE9605-DF48-4FBF-A5F7-29F6F8066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301" y="2364350"/>
            <a:ext cx="3675015" cy="421933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9351B0F-40EE-4A95-86C9-A06E6C4A8E51}"/>
              </a:ext>
            </a:extLst>
          </p:cNvPr>
          <p:cNvSpPr/>
          <p:nvPr/>
        </p:nvSpPr>
        <p:spPr>
          <a:xfrm>
            <a:off x="6175717" y="3235569"/>
            <a:ext cx="4107766" cy="1350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dirty="0">
                <a:solidFill>
                  <a:schemeClr val="tx1"/>
                </a:solidFill>
                <a:cs typeface="B Titr" panose="00000700000000000000" pitchFamily="2" charset="-78"/>
              </a:rPr>
              <a:t>سپاس از توجه شما </a:t>
            </a:r>
            <a:endParaRPr lang="en-US" sz="36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9878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047A1-74C3-4ECA-AD76-0D09CB6F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fa-IR" sz="2400" dirty="0">
                <a:cs typeface="B Titr" panose="00000700000000000000" pitchFamily="2" charset="-78"/>
              </a:rPr>
              <a:t>اهمیت موضوع </a:t>
            </a:r>
            <a:endParaRPr lang="en-US" sz="2400" dirty="0">
              <a:cs typeface="B Titr" panose="00000700000000000000" pitchFamily="2" charset="-78"/>
            </a:endParaRPr>
          </a:p>
        </p:txBody>
      </p:sp>
      <p:pic>
        <p:nvPicPr>
          <p:cNvPr id="105475" name="Picture 3">
            <a:extLst>
              <a:ext uri="{FF2B5EF4-FFF2-40B4-BE49-F238E27FC236}">
                <a16:creationId xmlns:a16="http://schemas.microsoft.com/office/drawing/2014/main" id="{6EA1FABB-B1EE-4722-ACD9-513ABD200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90" y="2391508"/>
            <a:ext cx="10592973" cy="391081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1DA70-FE88-4743-93BB-1DDBB392C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fa-IR" sz="2400" dirty="0">
                <a:cs typeface="B Titr" panose="00000700000000000000" pitchFamily="2" charset="-78"/>
              </a:rPr>
              <a:t>اندیکاسیون های نمونه گیری برای تشخیص بیماری وبا </a:t>
            </a:r>
            <a:endParaRPr lang="en-US" sz="2400" dirty="0">
              <a:cs typeface="B Titr" panose="00000700000000000000" pitchFamily="2" charset="-78"/>
            </a:endParaRPr>
          </a:p>
        </p:txBody>
      </p:sp>
      <p:pic>
        <p:nvPicPr>
          <p:cNvPr id="128003" name="Content Placeholder 6">
            <a:extLst>
              <a:ext uri="{FF2B5EF4-FFF2-40B4-BE49-F238E27FC236}">
                <a16:creationId xmlns:a16="http://schemas.microsoft.com/office/drawing/2014/main" id="{E22B68D9-F816-43F1-BBA2-A8C71C23FB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08"/>
          <a:stretch>
            <a:fillRect/>
          </a:stretch>
        </p:blipFill>
        <p:spPr>
          <a:xfrm>
            <a:off x="562708" y="2529108"/>
            <a:ext cx="11155679" cy="37449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466044792"/>
              </p:ext>
            </p:extLst>
          </p:nvPr>
        </p:nvGraphicFramePr>
        <p:xfrm>
          <a:off x="506437" y="2321168"/>
          <a:ext cx="11043137" cy="4220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914400" y="757325"/>
            <a:ext cx="9340947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ترند نمونه گیری بیماریهای اسهالی دانشگاه علوم پزشکی اصفهان </a:t>
            </a:r>
          </a:p>
          <a:p>
            <a:pPr algn="ctr"/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از سال 1388 لغایت 3 ماهه اول سال 1403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7869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951" y="620688"/>
            <a:ext cx="7226039" cy="972032"/>
          </a:xfrm>
        </p:spPr>
        <p:txBody>
          <a:bodyPr>
            <a:normAutofit/>
          </a:bodyPr>
          <a:lstStyle/>
          <a:p>
            <a:pPr algn="ctr"/>
            <a:r>
              <a:rPr lang="fa-IR" sz="24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جدول تعداد موارد دیسانتری طی سال 1402-1399</a:t>
            </a:r>
            <a:br>
              <a:rPr lang="fa-IR" sz="24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4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دانشگاه علوم پزشکی اصفهان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962315"/>
              </p:ext>
            </p:extLst>
          </p:nvPr>
        </p:nvGraphicFramePr>
        <p:xfrm>
          <a:off x="1146273" y="2514355"/>
          <a:ext cx="10220421" cy="344509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50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7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3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564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564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64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64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564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78344"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سال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تعداد کل موارد دیسانتری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تعداد کشت تهیه شده مدفوع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تعداد کشت مثبت مدفوع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نوع</a:t>
                      </a:r>
                      <a:r>
                        <a:rPr lang="fa-IR" sz="1400" b="1" baseline="0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 جرم کشت مدفوع مثبت شده</a:t>
                      </a:r>
                      <a:endParaRPr lang="fa-IR" sz="14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fa-IR" sz="1400" b="1" dirty="0">
                        <a:solidFill>
                          <a:schemeClr val="tx1"/>
                        </a:solidFill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fa-IR" sz="14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/>
                      <a:endParaRPr lang="fa-IR" sz="14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سالمونلا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شیگلا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400" b="1" dirty="0" err="1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E.Coli</a:t>
                      </a:r>
                      <a:endParaRPr lang="fa-IR" sz="14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dirty="0">
                          <a:solidFill>
                            <a:schemeClr val="tx1"/>
                          </a:solidFill>
                          <a:cs typeface="B Nazanin" panose="00000400000000000000" pitchFamily="2" charset="-78"/>
                        </a:rPr>
                        <a:t>سایر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681">
                <a:tc>
                  <a:txBody>
                    <a:bodyPr/>
                    <a:lstStyle/>
                    <a:p>
                      <a:pPr algn="ctr" rtl="1"/>
                      <a:r>
                        <a:rPr lang="fa-IR" sz="1200" b="1" dirty="0">
                          <a:cs typeface="B Nazanin" panose="00000400000000000000" pitchFamily="2" charset="-78"/>
                        </a:rPr>
                        <a:t>1399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195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7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a-I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Dn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a-I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Dn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681">
                <a:tc>
                  <a:txBody>
                    <a:bodyPr/>
                    <a:lstStyle/>
                    <a:p>
                      <a:pPr algn="ctr" rtl="1"/>
                      <a:r>
                        <a:rPr lang="fa-IR" sz="1200" b="1" dirty="0">
                          <a:cs typeface="B Nazanin" panose="00000400000000000000" pitchFamily="2" charset="-78"/>
                        </a:rPr>
                        <a:t>1400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240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681">
                <a:tc>
                  <a:txBody>
                    <a:bodyPr/>
                    <a:lstStyle/>
                    <a:p>
                      <a:pPr algn="ctr" rtl="1"/>
                      <a:r>
                        <a:rPr lang="fa-IR" sz="1200" b="1" dirty="0">
                          <a:cs typeface="B Nazanin" panose="00000400000000000000" pitchFamily="2" charset="-78"/>
                        </a:rPr>
                        <a:t>1401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518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160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45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19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a-I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Dn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fa-I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DnDiag">
                      <a:fgClr>
                        <a:schemeClr val="accent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681">
                <a:tc>
                  <a:txBody>
                    <a:bodyPr/>
                    <a:lstStyle/>
                    <a:p>
                      <a:pPr algn="ctr" rtl="1"/>
                      <a:r>
                        <a:rPr lang="fa-IR" sz="1200" b="1" dirty="0">
                          <a:cs typeface="B Nazanin" panose="00000400000000000000" pitchFamily="2" charset="-78"/>
                        </a:rPr>
                        <a:t>1402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516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174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80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54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390051"/>
                  </a:ext>
                </a:extLst>
              </a:tr>
              <a:tr h="457681">
                <a:tc>
                  <a:txBody>
                    <a:bodyPr/>
                    <a:lstStyle/>
                    <a:p>
                      <a:pPr algn="ctr" rtl="1"/>
                      <a:r>
                        <a:rPr lang="fa-IR" sz="1200" b="1" dirty="0">
                          <a:cs typeface="B Nazanin" panose="00000400000000000000" pitchFamily="2" charset="-78"/>
                        </a:rPr>
                        <a:t>سه ماهه اول 1403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76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46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7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12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a-I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65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330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23557"/>
            <a:ext cx="8761413" cy="1919783"/>
          </a:xfrm>
        </p:spPr>
        <p:txBody>
          <a:bodyPr>
            <a:noAutofit/>
          </a:bodyPr>
          <a:lstStyle/>
          <a:p>
            <a:pPr algn="ctr"/>
            <a:b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b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ترند موارد دیسانتری دانشگاه علوم پزشکی اصفهان</a:t>
            </a:r>
            <a:b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 از سال 1388 لغایت 3 ماهه اول سال 1403</a:t>
            </a:r>
            <a:b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  <a:t> </a:t>
            </a:r>
            <a:br>
              <a:rPr lang="fa-IR" sz="2800" dirty="0">
                <a:solidFill>
                  <a:schemeClr val="bg1"/>
                </a:solidFill>
                <a:latin typeface="+mn-lt"/>
                <a:ea typeface="+mn-ea"/>
                <a:cs typeface="B Titr" panose="00000700000000000000" pitchFamily="2" charset="-78"/>
              </a:rPr>
            </a:br>
            <a:endParaRPr lang="en-US" sz="2800" dirty="0">
              <a:solidFill>
                <a:schemeClr val="bg1"/>
              </a:solidFill>
              <a:latin typeface="+mn-lt"/>
              <a:ea typeface="+mn-ea"/>
              <a:cs typeface="B Titr" panose="00000700000000000000" pitchFamily="2" charset="-78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37738697"/>
              </p:ext>
            </p:extLst>
          </p:nvPr>
        </p:nvGraphicFramePr>
        <p:xfrm>
          <a:off x="618978" y="2321169"/>
          <a:ext cx="10916530" cy="4107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9212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 txBox="1">
            <a:spLocks/>
          </p:cNvSpPr>
          <p:nvPr/>
        </p:nvSpPr>
        <p:spPr>
          <a:xfrm>
            <a:off x="2302431" y="857073"/>
            <a:ext cx="7635250" cy="4581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42900" rtl="1">
              <a:buNone/>
              <a:defRPr/>
            </a:pPr>
            <a:r>
              <a:rPr lang="fa-IR" sz="2200" dirty="0">
                <a:solidFill>
                  <a:srgbClr val="7030A0"/>
                </a:solidFill>
                <a:latin typeface="Century Gothic" panose="020B0502020202020204"/>
                <a:cs typeface="B Titr" panose="00000700000000000000" pitchFamily="2" charset="-78"/>
              </a:rPr>
              <a:t>شاخص های برنامه بیماریهای منتقله از آب و غذا</a:t>
            </a:r>
            <a:endParaRPr lang="en-US" sz="2200" dirty="0">
              <a:solidFill>
                <a:srgbClr val="7030A0"/>
              </a:solidFill>
              <a:latin typeface="Century Gothic" panose="020B0502020202020204"/>
              <a:cs typeface="B Titr" panose="00000700000000000000" pitchFamily="2" charset="-78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229459"/>
              </p:ext>
            </p:extLst>
          </p:nvPr>
        </p:nvGraphicFramePr>
        <p:xfrm>
          <a:off x="689318" y="2428864"/>
          <a:ext cx="11226017" cy="3882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5218">
                  <a:extLst>
                    <a:ext uri="{9D8B030D-6E8A-4147-A177-3AD203B41FA5}">
                      <a16:colId xmlns:a16="http://schemas.microsoft.com/office/drawing/2014/main" val="804882037"/>
                    </a:ext>
                  </a:extLst>
                </a:gridCol>
                <a:gridCol w="994708">
                  <a:extLst>
                    <a:ext uri="{9D8B030D-6E8A-4147-A177-3AD203B41FA5}">
                      <a16:colId xmlns:a16="http://schemas.microsoft.com/office/drawing/2014/main" val="1722173015"/>
                    </a:ext>
                  </a:extLst>
                </a:gridCol>
                <a:gridCol w="994708">
                  <a:extLst>
                    <a:ext uri="{9D8B030D-6E8A-4147-A177-3AD203B41FA5}">
                      <a16:colId xmlns:a16="http://schemas.microsoft.com/office/drawing/2014/main" val="3434222585"/>
                    </a:ext>
                  </a:extLst>
                </a:gridCol>
                <a:gridCol w="994708">
                  <a:extLst>
                    <a:ext uri="{9D8B030D-6E8A-4147-A177-3AD203B41FA5}">
                      <a16:colId xmlns:a16="http://schemas.microsoft.com/office/drawing/2014/main" val="3380389812"/>
                    </a:ext>
                  </a:extLst>
                </a:gridCol>
                <a:gridCol w="994708">
                  <a:extLst>
                    <a:ext uri="{9D8B030D-6E8A-4147-A177-3AD203B41FA5}">
                      <a16:colId xmlns:a16="http://schemas.microsoft.com/office/drawing/2014/main" val="1742748795"/>
                    </a:ext>
                  </a:extLst>
                </a:gridCol>
                <a:gridCol w="3880258">
                  <a:extLst>
                    <a:ext uri="{9D8B030D-6E8A-4147-A177-3AD203B41FA5}">
                      <a16:colId xmlns:a16="http://schemas.microsoft.com/office/drawing/2014/main" val="551710275"/>
                    </a:ext>
                  </a:extLst>
                </a:gridCol>
                <a:gridCol w="1661709">
                  <a:extLst>
                    <a:ext uri="{9D8B030D-6E8A-4147-A177-3AD203B41FA5}">
                      <a16:colId xmlns:a16="http://schemas.microsoft.com/office/drawing/2014/main" val="3802273997"/>
                    </a:ext>
                  </a:extLst>
                </a:gridCol>
              </a:tblGrid>
              <a:tr h="429812">
                <a:tc rowSpan="2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</a:rPr>
                        <a:t>حد  انتظار </a:t>
                      </a:r>
                    </a:p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</a:rPr>
                        <a:t>سال 1403</a:t>
                      </a:r>
                      <a:endParaRPr lang="fa-IR" sz="1400" b="1" dirty="0">
                        <a:solidFill>
                          <a:schemeClr val="tx1"/>
                        </a:solidFill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kern="1200" dirty="0">
                          <a:solidFill>
                            <a:schemeClr val="tx1"/>
                          </a:solidFill>
                        </a:rPr>
                        <a:t>سال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2"/>
                        </a:solidFill>
                        <a:cs typeface="B Titr" panose="000007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شاخص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783052"/>
                  </a:ext>
                </a:extLst>
              </a:tr>
              <a:tr h="551969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100" b="1" kern="1200" dirty="0">
                          <a:solidFill>
                            <a:schemeClr val="tx1"/>
                          </a:solidFill>
                        </a:rPr>
                        <a:t>سه ماهه اول 1403 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1402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1401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290039"/>
                  </a:ext>
                </a:extLst>
              </a:tr>
              <a:tr h="640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4% جمعیت کودکان زیر 5 سال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2.21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0.74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درصد بیماریابی التور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575125"/>
                  </a:ext>
                </a:extLst>
              </a:tr>
              <a:tr h="4489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5 در یک صد هزار جمعیت کل 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0.32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1.54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0.98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0.26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کشف طغیان بیماری های منتقله از آب و غذا</a:t>
                      </a:r>
                      <a:endParaRPr lang="fa-IR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994737"/>
                  </a:ext>
                </a:extLst>
              </a:tr>
              <a:tr h="4489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49%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55%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62%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سندرم اسهال حاد آبکی 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377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درصد طغیان منتقله از آب و غذا شناسایی شده برحسب نشانگان اولیه اصلی </a:t>
                      </a:r>
                      <a:endParaRPr lang="en-US" sz="1300" b="1" kern="1200" dirty="0">
                        <a:solidFill>
                          <a:schemeClr val="tx1"/>
                        </a:solidFill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</a:pP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2920546"/>
                  </a:ext>
                </a:extLst>
              </a:tr>
              <a:tr h="4489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6%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8%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سندرم اسهال حاد خونی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015853"/>
                  </a:ext>
                </a:extLst>
              </a:tr>
              <a:tr h="4489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سندرم زردی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253943"/>
                  </a:ext>
                </a:extLst>
              </a:tr>
              <a:tr h="4489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44%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35%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37%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31%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سندرم مسمومیت غذایی 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150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284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 txBox="1">
            <a:spLocks/>
          </p:cNvSpPr>
          <p:nvPr/>
        </p:nvSpPr>
        <p:spPr>
          <a:xfrm>
            <a:off x="2125671" y="985722"/>
            <a:ext cx="7787954" cy="4581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42900" rtl="1">
              <a:buNone/>
              <a:defRPr/>
            </a:pPr>
            <a:r>
              <a:rPr lang="fa-IR" sz="2200" dirty="0">
                <a:solidFill>
                  <a:srgbClr val="7030A0"/>
                </a:solidFill>
                <a:latin typeface="Century Gothic" panose="020B0502020202020204"/>
                <a:cs typeface="B Titr" panose="00000700000000000000" pitchFamily="2" charset="-78"/>
              </a:rPr>
              <a:t>شاخص های برنامه بیماریهای منتقله از آب و غذا</a:t>
            </a:r>
            <a:endParaRPr lang="en-US" sz="2200" dirty="0">
              <a:solidFill>
                <a:srgbClr val="7030A0"/>
              </a:solidFill>
              <a:latin typeface="Century Gothic" panose="020B0502020202020204"/>
              <a:cs typeface="B Titr" panose="00000700000000000000" pitchFamily="2" charset="-78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618081"/>
              </p:ext>
            </p:extLst>
          </p:nvPr>
        </p:nvGraphicFramePr>
        <p:xfrm>
          <a:off x="548640" y="2647538"/>
          <a:ext cx="10944666" cy="3496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083">
                  <a:extLst>
                    <a:ext uri="{9D8B030D-6E8A-4147-A177-3AD203B41FA5}">
                      <a16:colId xmlns:a16="http://schemas.microsoft.com/office/drawing/2014/main" val="670751971"/>
                    </a:ext>
                  </a:extLst>
                </a:gridCol>
                <a:gridCol w="1368083">
                  <a:extLst>
                    <a:ext uri="{9D8B030D-6E8A-4147-A177-3AD203B41FA5}">
                      <a16:colId xmlns:a16="http://schemas.microsoft.com/office/drawing/2014/main" val="3434222585"/>
                    </a:ext>
                  </a:extLst>
                </a:gridCol>
                <a:gridCol w="1368083">
                  <a:extLst>
                    <a:ext uri="{9D8B030D-6E8A-4147-A177-3AD203B41FA5}">
                      <a16:colId xmlns:a16="http://schemas.microsoft.com/office/drawing/2014/main" val="3380389812"/>
                    </a:ext>
                  </a:extLst>
                </a:gridCol>
                <a:gridCol w="1368083">
                  <a:extLst>
                    <a:ext uri="{9D8B030D-6E8A-4147-A177-3AD203B41FA5}">
                      <a16:colId xmlns:a16="http://schemas.microsoft.com/office/drawing/2014/main" val="1742748795"/>
                    </a:ext>
                  </a:extLst>
                </a:gridCol>
                <a:gridCol w="5472334">
                  <a:extLst>
                    <a:ext uri="{9D8B030D-6E8A-4147-A177-3AD203B41FA5}">
                      <a16:colId xmlns:a16="http://schemas.microsoft.com/office/drawing/2014/main" val="551710275"/>
                    </a:ext>
                  </a:extLst>
                </a:gridCol>
              </a:tblGrid>
              <a:tr h="152706"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سال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2"/>
                        </a:solidFill>
                        <a:cs typeface="B Titr" panose="000007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شاخص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783052"/>
                  </a:ext>
                </a:extLst>
              </a:tr>
              <a:tr h="299900"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</a:rPr>
                        <a:t>سه ماهه اول 1403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1402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1401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56290039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76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516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518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240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موارد دیسانتری </a:t>
                      </a:r>
                      <a:endParaRPr lang="en-US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575125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marL="0" algn="ctr" defTabSz="914377" rtl="0" eaLnBrk="1" latinLnBrk="0" hangingPunct="1">
                        <a:lnSpc>
                          <a:spcPct val="100000"/>
                        </a:lnSpc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168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183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92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موارد دیسانتری در کودکان زیر 6 سال </a:t>
                      </a:r>
                      <a:endParaRPr lang="en-US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472360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174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کشت تهیه شده مدفوع </a:t>
                      </a:r>
                      <a:endParaRPr lang="en-US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001811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کشت تهیه شده مدفوع در کودکان زیر 6 سال </a:t>
                      </a:r>
                      <a:endParaRPr lang="en-US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144656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کشت مثبت مدفوع </a:t>
                      </a:r>
                      <a:endParaRPr lang="en-US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965676603"/>
                  </a:ext>
                </a:extLst>
              </a:tr>
              <a:tr h="4857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کشت مثبت مدفوع در کودکان زیر 6 سال </a:t>
                      </a:r>
                      <a:endParaRPr lang="fa-IR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573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203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E309A740-48C5-4AE5-879B-F567D3D7ACDC}"/>
              </a:ext>
            </a:extLst>
          </p:cNvPr>
          <p:cNvSpPr txBox="1">
            <a:spLocks/>
          </p:cNvSpPr>
          <p:nvPr/>
        </p:nvSpPr>
        <p:spPr>
          <a:xfrm>
            <a:off x="2125671" y="985722"/>
            <a:ext cx="7787954" cy="4581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42900" rtl="1">
              <a:buNone/>
              <a:defRPr/>
            </a:pPr>
            <a:r>
              <a:rPr lang="fa-IR" sz="2200" dirty="0">
                <a:solidFill>
                  <a:srgbClr val="7030A0"/>
                </a:solidFill>
                <a:latin typeface="Century Gothic" panose="020B0502020202020204"/>
                <a:cs typeface="B Titr" panose="00000700000000000000" pitchFamily="2" charset="-78"/>
              </a:rPr>
              <a:t>شاخص های برنامه بیماریهای منتقله از آب و غذا</a:t>
            </a:r>
            <a:endParaRPr lang="en-US" sz="2200" dirty="0">
              <a:solidFill>
                <a:srgbClr val="7030A0"/>
              </a:solidFill>
              <a:latin typeface="Century Gothic" panose="020B0502020202020204"/>
              <a:cs typeface="B Titr" panose="00000700000000000000" pitchFamily="2" charset="-78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394064"/>
              </p:ext>
            </p:extLst>
          </p:nvPr>
        </p:nvGraphicFramePr>
        <p:xfrm>
          <a:off x="618978" y="2560319"/>
          <a:ext cx="10972802" cy="3647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9174">
                  <a:extLst>
                    <a:ext uri="{9D8B030D-6E8A-4147-A177-3AD203B41FA5}">
                      <a16:colId xmlns:a16="http://schemas.microsoft.com/office/drawing/2014/main" val="804882037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1083725880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670751971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3434222585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3380389812"/>
                    </a:ext>
                  </a:extLst>
                </a:gridCol>
                <a:gridCol w="1079292">
                  <a:extLst>
                    <a:ext uri="{9D8B030D-6E8A-4147-A177-3AD203B41FA5}">
                      <a16:colId xmlns:a16="http://schemas.microsoft.com/office/drawing/2014/main" val="1742748795"/>
                    </a:ext>
                  </a:extLst>
                </a:gridCol>
                <a:gridCol w="4317168">
                  <a:extLst>
                    <a:ext uri="{9D8B030D-6E8A-4147-A177-3AD203B41FA5}">
                      <a16:colId xmlns:a16="http://schemas.microsoft.com/office/drawing/2014/main" val="551710275"/>
                    </a:ext>
                  </a:extLst>
                </a:gridCol>
              </a:tblGrid>
              <a:tr h="325345">
                <a:tc rowSpan="2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</a:rPr>
                        <a:t>حد  انتظار</a:t>
                      </a:r>
                    </a:p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>
                          <a:solidFill>
                            <a:schemeClr val="tx1"/>
                          </a:solidFill>
                        </a:rPr>
                        <a:t> سال 1403</a:t>
                      </a:r>
                      <a:endParaRPr lang="fa-IR" sz="1400" b="1" dirty="0">
                        <a:solidFill>
                          <a:schemeClr val="tx1"/>
                        </a:solidFill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b="1" kern="1200" dirty="0">
                          <a:solidFill>
                            <a:schemeClr val="tx1"/>
                          </a:solidFill>
                        </a:rPr>
                        <a:t>سال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2"/>
                        </a:solidFill>
                        <a:cs typeface="B Titr" panose="000007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9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شاخص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783052"/>
                  </a:ext>
                </a:extLst>
              </a:tr>
              <a:tr h="501205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</a:rPr>
                        <a:t>6 ماهه اول 1403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>
                          <a:solidFill>
                            <a:schemeClr val="tx1"/>
                          </a:solidFill>
                        </a:rPr>
                        <a:t>سه ماهه اول 1403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1402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1401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kern="1200" dirty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56290039"/>
                  </a:ext>
                </a:extLst>
              </a:tr>
              <a:tr h="560583">
                <a:tc>
                  <a:txBody>
                    <a:bodyPr/>
                    <a:lstStyle/>
                    <a:p>
                      <a:pPr algn="ctr"/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تعداد موارد التور مثبت 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50746961"/>
                  </a:ext>
                </a:extLst>
              </a:tr>
              <a:tr h="560583">
                <a:tc>
                  <a:txBody>
                    <a:bodyPr/>
                    <a:lstStyle/>
                    <a:p>
                      <a:pPr algn="ctr"/>
                      <a:endParaRPr lang="en-US" sz="1300" b="1" kern="1200" dirty="0">
                        <a:solidFill>
                          <a:srgbClr val="CC3300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300" b="1" kern="1200" dirty="0">
                          <a:solidFill>
                            <a:schemeClr val="tx1"/>
                          </a:solidFill>
                        </a:rPr>
                        <a:t>تعداد موارد ناگ 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13341377"/>
                  </a:ext>
                </a:extLst>
              </a:tr>
              <a:tr h="5605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400" b="1" dirty="0">
                        <a:solidFill>
                          <a:srgbClr val="CC3300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تعداد موارد مشکوک، محتمل و قطعی بوتولیسم شناسایی و گزارش شده  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72616538"/>
                  </a:ext>
                </a:extLst>
              </a:tr>
              <a:tr h="5605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400" b="1" dirty="0">
                        <a:solidFill>
                          <a:srgbClr val="CC3300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تعداد موارد مشکوک، محتمل و قطعی تیفوئید شناسایی و گزارش شده   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00994737"/>
                  </a:ext>
                </a:extLst>
              </a:tr>
              <a:tr h="5605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400" b="1" dirty="0">
                        <a:solidFill>
                          <a:srgbClr val="CC3300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a-IR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2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تعداد موارد هپاتیت </a:t>
                      </a:r>
                      <a:r>
                        <a:rPr lang="en-US" sz="1300" b="1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fa-IR" sz="1300" b="1" dirty="0">
                          <a:solidFill>
                            <a:schemeClr val="tx1"/>
                          </a:solidFill>
                        </a:rPr>
                        <a:t> شناسایی و گزارش شده </a:t>
                      </a:r>
                      <a:endParaRPr lang="fa-IR" sz="1300" b="1" dirty="0">
                        <a:solidFill>
                          <a:schemeClr val="tx1"/>
                        </a:solidFill>
                        <a:cs typeface="B Nazanin" panose="00000400000000000000" pitchFamily="2" charset="-7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72573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843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698</TotalTime>
  <Words>872</Words>
  <Application>Microsoft Office PowerPoint</Application>
  <PresentationFormat>Widescreen</PresentationFormat>
  <Paragraphs>322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B Nazanin</vt:lpstr>
      <vt:lpstr>B Titr</vt:lpstr>
      <vt:lpstr>Calibri</vt:lpstr>
      <vt:lpstr>Calibri Light</vt:lpstr>
      <vt:lpstr>Century Gothic</vt:lpstr>
      <vt:lpstr>Wingdings</vt:lpstr>
      <vt:lpstr>Wingdings 3</vt:lpstr>
      <vt:lpstr>Ion Boardroom</vt:lpstr>
      <vt:lpstr>گزارشی از روند نمونه گیری بیماریهای اسهالی</vt:lpstr>
      <vt:lpstr>اهمیت موضوع </vt:lpstr>
      <vt:lpstr>اندیکاسیون های نمونه گیری برای تشخیص بیماری وبا </vt:lpstr>
      <vt:lpstr>PowerPoint Presentation</vt:lpstr>
      <vt:lpstr>جدول تعداد موارد دیسانتری طی سال 1402-1399 دانشگاه علوم پزشکی اصفهان </vt:lpstr>
      <vt:lpstr>  ترند موارد دیسانتری دانشگاه علوم پزشکی اصفهان  از سال 1388 لغایت 3 ماهه اول سال 1403   </vt:lpstr>
      <vt:lpstr>PowerPoint Presentation</vt:lpstr>
      <vt:lpstr>PowerPoint Presentation</vt:lpstr>
      <vt:lpstr>PowerPoint Presentation</vt:lpstr>
      <vt:lpstr>گزارش هفتگی نمونه گیری التور </vt:lpstr>
      <vt:lpstr>نمودار هفتگی تعداد کشت انجام شده  التور از 26 خرداد تا 30 شهریور-1403 </vt:lpstr>
      <vt:lpstr>روند هفتگی درصد کشت های مثبت از نظر (شیگلا، سالمونلا ،آئروموناس،..) از 26 خرداد تا 30 شهریور-1403</vt:lpstr>
      <vt:lpstr>PowerPoint Presentation</vt:lpstr>
      <vt:lpstr>PowerPoint Presentation</vt:lpstr>
      <vt:lpstr>    تعداد موارد مثبت از نظر سالمونلا ، 8 مورد ( 26 درصد) بوده است. «(2 مورد Salmonella Serogroup C، 5 مورد Salmonella Serogroup D,not Typhi و  یک مورد Salmonella Serogroup B)»   تعداد موارد مثبت از نظر شیگلا، 12مورد (39 درصد) بوده است. « 8 مورد شیگلا فلکسنری(Shigella Flexneri) و "4 مورد شیگلا سونئی(Shigella Sonnei)»   تعداد موارد مثبت از نظر آئروموناس، 5 مورد (16 درصد) بوده است. "2 مورد  (Aeromonas veronii) و 3 مورد (Aeromonas caviae)  "     </vt:lpstr>
      <vt:lpstr>  تعداد موارد مثبت از نظر ویبریوکلرا، 2 مورد (vibrio cholera serotype ogawa) بوده است(6 درصد )   تعداد موارد مثبت از نظر ای کلای(E.Colli) 4 مورد بوده است(13 درصد)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انتظارات گروه مبارزه با بیماریهای واگیر</dc:title>
  <dc:creator>A.R.I</dc:creator>
  <cp:lastModifiedBy>reza fadaei</cp:lastModifiedBy>
  <cp:revision>188</cp:revision>
  <dcterms:created xsi:type="dcterms:W3CDTF">2023-07-31T07:45:33Z</dcterms:created>
  <dcterms:modified xsi:type="dcterms:W3CDTF">2024-10-02T06:37:16Z</dcterms:modified>
</cp:coreProperties>
</file>