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5435" r:id="rId3"/>
    <p:sldId id="260" r:id="rId4"/>
    <p:sldId id="257" r:id="rId5"/>
    <p:sldId id="5361" r:id="rId6"/>
    <p:sldId id="5367" r:id="rId7"/>
    <p:sldId id="5366" r:id="rId8"/>
    <p:sldId id="5368" r:id="rId9"/>
    <p:sldId id="5351" r:id="rId10"/>
    <p:sldId id="5431" r:id="rId11"/>
    <p:sldId id="5432" r:id="rId12"/>
    <p:sldId id="5434" r:id="rId13"/>
    <p:sldId id="5151" r:id="rId14"/>
    <p:sldId id="268" r:id="rId15"/>
    <p:sldId id="271" r:id="rId16"/>
    <p:sldId id="270" r:id="rId17"/>
    <p:sldId id="275" r:id="rId18"/>
    <p:sldId id="274" r:id="rId19"/>
    <p:sldId id="267" r:id="rId20"/>
    <p:sldId id="346" r:id="rId21"/>
    <p:sldId id="344" r:id="rId22"/>
    <p:sldId id="345" r:id="rId23"/>
    <p:sldId id="348" r:id="rId24"/>
    <p:sldId id="258" r:id="rId25"/>
    <p:sldId id="259" r:id="rId26"/>
    <p:sldId id="273" r:id="rId27"/>
    <p:sldId id="4506" r:id="rId28"/>
    <p:sldId id="4511" r:id="rId29"/>
    <p:sldId id="4512" r:id="rId30"/>
    <p:sldId id="4510" r:id="rId31"/>
    <p:sldId id="4514" r:id="rId32"/>
    <p:sldId id="4513" r:id="rId33"/>
    <p:sldId id="4507" r:id="rId34"/>
    <p:sldId id="4508" r:id="rId35"/>
    <p:sldId id="5155" r:id="rId36"/>
    <p:sldId id="1092" r:id="rId37"/>
    <p:sldId id="1105" r:id="rId38"/>
    <p:sldId id="1103" r:id="rId39"/>
    <p:sldId id="1101" r:id="rId40"/>
    <p:sldId id="1094" r:id="rId41"/>
    <p:sldId id="1097" r:id="rId42"/>
  </p:sldIdLst>
  <p:sldSz cx="9144000" cy="6858000" type="screen4x3"/>
  <p:notesSz cx="9144000" cy="6858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B902EB3-AE68-4C7F-B46F-C948C2F279B1}">
          <p14:sldIdLst>
            <p14:sldId id="256"/>
            <p14:sldId id="5435"/>
            <p14:sldId id="260"/>
            <p14:sldId id="257"/>
            <p14:sldId id="5361"/>
            <p14:sldId id="5367"/>
            <p14:sldId id="5366"/>
            <p14:sldId id="5368"/>
            <p14:sldId id="5351"/>
            <p14:sldId id="5431"/>
            <p14:sldId id="5432"/>
            <p14:sldId id="5434"/>
            <p14:sldId id="5151"/>
            <p14:sldId id="268"/>
            <p14:sldId id="271"/>
            <p14:sldId id="270"/>
            <p14:sldId id="275"/>
            <p14:sldId id="274"/>
            <p14:sldId id="267"/>
            <p14:sldId id="346"/>
            <p14:sldId id="344"/>
            <p14:sldId id="345"/>
            <p14:sldId id="348"/>
            <p14:sldId id="258"/>
            <p14:sldId id="259"/>
            <p14:sldId id="273"/>
            <p14:sldId id="4506"/>
            <p14:sldId id="4511"/>
            <p14:sldId id="4512"/>
            <p14:sldId id="4510"/>
            <p14:sldId id="4514"/>
            <p14:sldId id="4513"/>
            <p14:sldId id="4507"/>
            <p14:sldId id="4508"/>
            <p14:sldId id="5155"/>
          </p14:sldIdLst>
        </p14:section>
        <p14:section name="Untitled Section" id="{A04AA450-36A9-404E-855D-E0CF926D0855}">
          <p14:sldIdLst>
            <p14:sldId id="1092"/>
            <p14:sldId id="1105"/>
            <p14:sldId id="1103"/>
            <p14:sldId id="1101"/>
            <p14:sldId id="1094"/>
            <p14:sldId id="109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6" autoAdjust="0"/>
    <p:restoredTop sz="94660"/>
  </p:normalViewPr>
  <p:slideViewPr>
    <p:cSldViewPr snapToGrid="0">
      <p:cViewPr varScale="1">
        <p:scale>
          <a:sx n="90" d="100"/>
          <a:sy n="90" d="100"/>
        </p:scale>
        <p:origin x="12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20"/>
      <c:rAngAx val="0"/>
      <c:perspective val="0"/>
    </c:view3D>
    <c:floor>
      <c:thickness val="0"/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>
        <c:manualLayout>
          <c:layoutTarget val="inner"/>
          <c:xMode val="edge"/>
          <c:yMode val="edge"/>
          <c:x val="4.2872643778604114E-2"/>
          <c:y val="7.1703424631729643E-2"/>
          <c:w val="0.94305013566329299"/>
          <c:h val="0.72859495912293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غیرپزشکی</c:v>
                </c:pt>
              </c:strCache>
            </c:strRef>
          </c:tx>
          <c:spPr>
            <a:ln w="34925" cap="rnd">
              <a:solidFill>
                <a:srgbClr val="00B050"/>
              </a:solidFill>
              <a:round/>
            </a:ln>
            <a:effectLst>
              <a:outerShdw blurRad="38100" dist="25400" dir="5400000" rotWithShape="0">
                <a:srgbClr val="000000">
                  <a:alpha val="60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0465712384527112E-2"/>
                  <c:y val="-1.72131434896055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3B3-4CEF-B58B-52209614C3C8}"/>
                </c:ext>
              </c:extLst>
            </c:dLbl>
            <c:dLbl>
              <c:idx val="1"/>
              <c:layout>
                <c:manualLayout>
                  <c:x val="2.1229108160788358E-2"/>
                  <c:y val="-6.58339543047619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74F-40BB-A78F-FAD9D78A2B8B}"/>
                </c:ext>
              </c:extLst>
            </c:dLbl>
            <c:dLbl>
              <c:idx val="2"/>
              <c:layout>
                <c:manualLayout>
                  <c:x val="-2.310225736439166E-2"/>
                  <c:y val="-5.7225743641683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74F-40BB-A78F-FAD9D78A2B8B}"/>
                </c:ext>
              </c:extLst>
            </c:dLbl>
            <c:dLbl>
              <c:idx val="3"/>
              <c:layout>
                <c:manualLayout>
                  <c:x val="-2.5506019272575418E-2"/>
                  <c:y val="-4.029335132546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74F-40BB-A78F-FAD9D78A2B8B}"/>
                </c:ext>
              </c:extLst>
            </c:dLbl>
            <c:dLbl>
              <c:idx val="4"/>
              <c:layout>
                <c:manualLayout>
                  <c:x val="-1.3487475233136851E-2"/>
                  <c:y val="-4.6024263880537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74F-40BB-A78F-FAD9D78A2B8B}"/>
                </c:ext>
              </c:extLst>
            </c:dLbl>
            <c:dLbl>
              <c:idx val="5"/>
              <c:layout>
                <c:manualLayout>
                  <c:x val="-6.9717658315996828E-2"/>
                  <c:y val="-4.379950693067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3B3-4CEF-B58B-52209614C3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82880" tIns="0" rIns="0" bIns="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نوجوانان</c:v>
                </c:pt>
                <c:pt idx="1">
                  <c:v>جوانان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309520</c:v>
                </c:pt>
                <c:pt idx="1">
                  <c:v>143858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4F-40BB-A78F-FAD9D78A2B8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پزشکی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38100" dist="25400" dir="5400000" rotWithShape="0">
                <a:srgbClr val="000000">
                  <a:alpha val="60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3.4057948340351238E-2"/>
                  <c:y val="-1.4667929433044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3B3-4CEF-B58B-52209614C3C8}"/>
                </c:ext>
              </c:extLst>
            </c:dLbl>
            <c:dLbl>
              <c:idx val="1"/>
              <c:layout>
                <c:manualLayout>
                  <c:x val="3.5679656369947105E-2"/>
                  <c:y val="-1.1995665544744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3B3-4CEF-B58B-52209614C3C8}"/>
                </c:ext>
              </c:extLst>
            </c:dLbl>
            <c:dLbl>
              <c:idx val="2"/>
              <c:layout>
                <c:manualLayout>
                  <c:x val="-2.0197759663103401E-2"/>
                  <c:y val="6.5078177551958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3B3-4CEF-B58B-52209614C3C8}"/>
                </c:ext>
              </c:extLst>
            </c:dLbl>
            <c:dLbl>
              <c:idx val="3"/>
              <c:layout>
                <c:manualLayout>
                  <c:x val="-2.2723829253519658E-2"/>
                  <c:y val="6.0958805257089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B3-4CEF-B58B-52209614C3C8}"/>
                </c:ext>
              </c:extLst>
            </c:dLbl>
            <c:dLbl>
              <c:idx val="4"/>
              <c:layout>
                <c:manualLayout>
                  <c:x val="-9.3032603935864749E-3"/>
                  <c:y val="5.7714050540146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3B3-4CEF-B58B-52209614C3C8}"/>
                </c:ext>
              </c:extLst>
            </c:dLbl>
            <c:dLbl>
              <c:idx val="5"/>
              <c:layout>
                <c:manualLayout>
                  <c:x val="-5.9883235131215781E-2"/>
                  <c:y val="5.9372864106498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3B3-4CEF-B58B-52209614C3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91440" tIns="0" rIns="0" bIns="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نوجوانان</c:v>
                </c:pt>
                <c:pt idx="1">
                  <c:v>جوانان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247593</c:v>
                </c:pt>
                <c:pt idx="1">
                  <c:v>68478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B3-4CEF-B58B-52209614C3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61101520"/>
        <c:axId val="1661102000"/>
        <c:axId val="0"/>
      </c:bar3DChart>
      <c:catAx>
        <c:axId val="166110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Nazanin" panose="00000400000000000000" pitchFamily="2" charset="-78"/>
              </a:defRPr>
            </a:pPr>
            <a:endParaRPr lang="en-US"/>
          </a:p>
        </c:txPr>
        <c:crossAx val="1661102000"/>
        <c:crosses val="autoZero"/>
        <c:auto val="1"/>
        <c:lblAlgn val="ctr"/>
        <c:lblOffset val="100"/>
        <c:noMultiLvlLbl val="0"/>
      </c:catAx>
      <c:valAx>
        <c:axId val="1661102000"/>
        <c:scaling>
          <c:orientation val="minMax"/>
          <c:max val="31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1101520"/>
        <c:crosses val="autoZero"/>
        <c:crossBetween val="between"/>
        <c:majorUnit val="100000"/>
      </c:valAx>
    </c:plotArea>
    <c:legend>
      <c:legendPos val="b"/>
      <c:layout>
        <c:manualLayout>
          <c:xMode val="edge"/>
          <c:yMode val="edge"/>
          <c:x val="0.56799232398780786"/>
          <c:y val="0.90892124093138538"/>
          <c:w val="0.38680257944886348"/>
          <c:h val="6.85046366598862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rgbClr val="0070C0"/>
      </a:solidFill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62858828349607E-2"/>
          <c:y val="7.6345836671910916E-2"/>
          <c:w val="0.94305013566329299"/>
          <c:h val="0.728594959122932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غیرپزشکی</c:v>
                </c:pt>
              </c:strCache>
            </c:strRef>
          </c:tx>
          <c:spPr>
            <a:ln w="34925" cap="rnd">
              <a:solidFill>
                <a:srgbClr val="00B050"/>
              </a:solidFill>
              <a:round/>
            </a:ln>
            <a:effectLst>
              <a:outerShdw blurRad="38100" dist="254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4.7869367097027049E-2"/>
                  <c:y val="-8.2837626412043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110-469E-9FCE-A7D25892C243}"/>
                </c:ext>
              </c:extLst>
            </c:dLbl>
            <c:dLbl>
              <c:idx val="1"/>
              <c:layout>
                <c:manualLayout>
                  <c:x val="-3.3996845134402161E-2"/>
                  <c:y val="-6.68399072446384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110-469E-9FCE-A7D25892C243}"/>
                </c:ext>
              </c:extLst>
            </c:dLbl>
            <c:dLbl>
              <c:idx val="2"/>
              <c:layout>
                <c:manualLayout>
                  <c:x val="-5.9936189387700803E-2"/>
                  <c:y val="-5.72258806380050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110-469E-9FCE-A7D25892C243}"/>
                </c:ext>
              </c:extLst>
            </c:dLbl>
            <c:dLbl>
              <c:idx val="3"/>
              <c:layout>
                <c:manualLayout>
                  <c:x val="-6.4795556420921205E-2"/>
                  <c:y val="-6.86498133224457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10-469E-9FCE-A7D25892C243}"/>
                </c:ext>
              </c:extLst>
            </c:dLbl>
            <c:dLbl>
              <c:idx val="4"/>
              <c:layout>
                <c:manualLayout>
                  <c:x val="-6.7510436753303982E-2"/>
                  <c:y val="-4.60242704743252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110-469E-9FCE-A7D25892C243}"/>
                </c:ext>
              </c:extLst>
            </c:dLbl>
            <c:dLbl>
              <c:idx val="5"/>
              <c:layout>
                <c:manualLayout>
                  <c:x val="-6.9717658315996828E-2"/>
                  <c:y val="-4.379950693067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10-469E-9FCE-A7D25892C2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182880" tIns="0" rIns="0" bIns="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99</c:v>
                </c:pt>
                <c:pt idx="1">
                  <c:v>1400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53.22</c:v>
                </c:pt>
                <c:pt idx="1">
                  <c:v>65.61</c:v>
                </c:pt>
                <c:pt idx="2">
                  <c:v>76.849999999999994</c:v>
                </c:pt>
                <c:pt idx="3">
                  <c:v>79.900000000000006</c:v>
                </c:pt>
                <c:pt idx="4">
                  <c:v>82.57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9110-469E-9FCE-A7D25892C2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پزشکی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38100" dist="25400" dir="5400000" rotWithShape="0">
                <a:srgbClr val="000000">
                  <a:alpha val="60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1.2764072197994742E-2"/>
                  <c:y val="6.5673835470919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110-469E-9FCE-A7D25892C243}"/>
                </c:ext>
              </c:extLst>
            </c:dLbl>
            <c:dLbl>
              <c:idx val="1"/>
              <c:layout>
                <c:manualLayout>
                  <c:x val="-2.4348609816545599E-2"/>
                  <c:y val="5.8303588685967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110-469E-9FCE-A7D25892C243}"/>
                </c:ext>
              </c:extLst>
            </c:dLbl>
            <c:dLbl>
              <c:idx val="2"/>
              <c:layout>
                <c:manualLayout>
                  <c:x val="-2.0197759663103401E-2"/>
                  <c:y val="6.5078177551958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110-469E-9FCE-A7D25892C243}"/>
                </c:ext>
              </c:extLst>
            </c:dLbl>
            <c:dLbl>
              <c:idx val="3"/>
              <c:layout>
                <c:manualLayout>
                  <c:x val="-4.482423851966813E-2"/>
                  <c:y val="6.0958793780710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110-469E-9FCE-A7D25892C243}"/>
                </c:ext>
              </c:extLst>
            </c:dLbl>
            <c:dLbl>
              <c:idx val="4"/>
              <c:layout>
                <c:manualLayout>
                  <c:x val="-7.8059818630293473E-2"/>
                  <c:y val="5.3662978834704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10-469E-9FCE-A7D25892C243}"/>
                </c:ext>
              </c:extLst>
            </c:dLbl>
            <c:dLbl>
              <c:idx val="5"/>
              <c:layout>
                <c:manualLayout>
                  <c:x val="-5.9883235131215781E-2"/>
                  <c:y val="5.9372864106498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110-469E-9FCE-A7D25892C24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91440" tIns="0" rIns="0" bIns="0" anchor="ctr" anchorCtr="1">
                <a:spAutoFit/>
              </a:bodyPr>
              <a:lstStyle/>
              <a:p>
                <a:pPr>
                  <a:defRPr sz="13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99</c:v>
                </c:pt>
                <c:pt idx="1">
                  <c:v>1400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34.5</c:v>
                </c:pt>
                <c:pt idx="1">
                  <c:v>44.65</c:v>
                </c:pt>
                <c:pt idx="2">
                  <c:v>56.12</c:v>
                </c:pt>
                <c:pt idx="3">
                  <c:v>61.9</c:v>
                </c:pt>
                <c:pt idx="4">
                  <c:v>66.510000000000005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9110-469E-9FCE-A7D25892C2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1101520"/>
        <c:axId val="1661102000"/>
      </c:lineChart>
      <c:catAx>
        <c:axId val="166110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1102000"/>
        <c:crosses val="autoZero"/>
        <c:auto val="1"/>
        <c:lblAlgn val="ctr"/>
        <c:lblOffset val="100"/>
        <c:noMultiLvlLbl val="0"/>
      </c:catAx>
      <c:valAx>
        <c:axId val="1661102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61101520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817927839211648"/>
          <c:y val="0.90892121633543332"/>
          <c:w val="0.38899627542626286"/>
          <c:h val="6.9504922351086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Nazanin" panose="00000400000000000000" pitchFamily="2" charset="-78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rgbClr val="0070C0"/>
      </a:solidFill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3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ECF3FA"/>
                    </a:solidFill>
                    <a:latin typeface="+mn-lt"/>
                    <a:ea typeface="+mn-ea"/>
                    <a:cs typeface="B Nazanin" panose="00000400000000000000" pitchFamily="2" charset="-78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1397</c:v>
                </c:pt>
                <c:pt idx="1">
                  <c:v>1398</c:v>
                </c:pt>
                <c:pt idx="2">
                  <c:v>1401</c:v>
                </c:pt>
                <c:pt idx="3">
                  <c:v>1402</c:v>
                </c:pt>
                <c:pt idx="4">
                  <c:v>1403</c:v>
                </c:pt>
                <c:pt idx="5">
                  <c:v>1404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36</c:v>
                </c:pt>
                <c:pt idx="1">
                  <c:v>52</c:v>
                </c:pt>
                <c:pt idx="2">
                  <c:v>45</c:v>
                </c:pt>
                <c:pt idx="3">
                  <c:v>46</c:v>
                </c:pt>
                <c:pt idx="4">
                  <c:v>70</c:v>
                </c:pt>
                <c:pt idx="5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A7-472B-BFBC-98C4E7F99B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46694319"/>
        <c:axId val="1846704303"/>
      </c:barChart>
      <c:catAx>
        <c:axId val="18466943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6704303"/>
        <c:crosses val="autoZero"/>
        <c:auto val="1"/>
        <c:lblAlgn val="ctr"/>
        <c:lblOffset val="100"/>
        <c:noMultiLvlLbl val="0"/>
      </c:catAx>
      <c:valAx>
        <c:axId val="184670430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46694319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3"/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4583372450162473E-2"/>
          <c:y val="0.25078366368697685"/>
          <c:w val="0.93495626799526699"/>
          <c:h val="0.66610567103953633"/>
        </c:manualLayout>
      </c:layout>
      <c:lineChart>
        <c:grouping val="stacked"/>
        <c:varyColors val="0"/>
        <c:ser>
          <c:idx val="0"/>
          <c:order val="0"/>
          <c:tx>
            <c:strRef>
              <c:f>Sheet2!$B$2</c:f>
              <c:strCache>
                <c:ptCount val="1"/>
                <c:pt idx="0">
                  <c:v> mmr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Sheet2!$A$3:$A$22</c:f>
              <c:numCache>
                <c:formatCode>General</c:formatCode>
                <c:ptCount val="20"/>
                <c:pt idx="0">
                  <c:v>1384</c:v>
                </c:pt>
                <c:pt idx="1">
                  <c:v>1385</c:v>
                </c:pt>
                <c:pt idx="2">
                  <c:v>1386</c:v>
                </c:pt>
                <c:pt idx="3">
                  <c:v>1387</c:v>
                </c:pt>
                <c:pt idx="4">
                  <c:v>1388</c:v>
                </c:pt>
                <c:pt idx="5">
                  <c:v>1389</c:v>
                </c:pt>
                <c:pt idx="6">
                  <c:v>1390</c:v>
                </c:pt>
                <c:pt idx="7">
                  <c:v>1391</c:v>
                </c:pt>
                <c:pt idx="8">
                  <c:v>1392</c:v>
                </c:pt>
                <c:pt idx="9">
                  <c:v>1393</c:v>
                </c:pt>
                <c:pt idx="10">
                  <c:v>1394</c:v>
                </c:pt>
                <c:pt idx="11">
                  <c:v>1395</c:v>
                </c:pt>
                <c:pt idx="12">
                  <c:v>1396</c:v>
                </c:pt>
                <c:pt idx="13">
                  <c:v>1397</c:v>
                </c:pt>
                <c:pt idx="14">
                  <c:v>1398</c:v>
                </c:pt>
                <c:pt idx="15">
                  <c:v>1399</c:v>
                </c:pt>
                <c:pt idx="16">
                  <c:v>1400</c:v>
                </c:pt>
                <c:pt idx="17">
                  <c:v>1401</c:v>
                </c:pt>
                <c:pt idx="18">
                  <c:v>1402</c:v>
                </c:pt>
                <c:pt idx="19">
                  <c:v>1403</c:v>
                </c:pt>
              </c:numCache>
            </c:numRef>
          </c:cat>
          <c:val>
            <c:numRef>
              <c:f>Sheet2!$B$3:$B$22</c:f>
              <c:numCache>
                <c:formatCode>General</c:formatCode>
                <c:ptCount val="20"/>
                <c:pt idx="0">
                  <c:v>24.6</c:v>
                </c:pt>
                <c:pt idx="1">
                  <c:v>17.84</c:v>
                </c:pt>
                <c:pt idx="2">
                  <c:v>13</c:v>
                </c:pt>
                <c:pt idx="3">
                  <c:v>17.3</c:v>
                </c:pt>
                <c:pt idx="4">
                  <c:v>21.3</c:v>
                </c:pt>
                <c:pt idx="5">
                  <c:v>21.1</c:v>
                </c:pt>
                <c:pt idx="6">
                  <c:v>16.2</c:v>
                </c:pt>
                <c:pt idx="7">
                  <c:v>20.2</c:v>
                </c:pt>
                <c:pt idx="8">
                  <c:v>9.6</c:v>
                </c:pt>
                <c:pt idx="9">
                  <c:v>19.8</c:v>
                </c:pt>
                <c:pt idx="10">
                  <c:v>16.100000000000001</c:v>
                </c:pt>
                <c:pt idx="11">
                  <c:v>15.81</c:v>
                </c:pt>
                <c:pt idx="12">
                  <c:v>12.34</c:v>
                </c:pt>
                <c:pt idx="13">
                  <c:v>10.58</c:v>
                </c:pt>
                <c:pt idx="14">
                  <c:v>16.329999999999998</c:v>
                </c:pt>
                <c:pt idx="15">
                  <c:v>31.45</c:v>
                </c:pt>
                <c:pt idx="16">
                  <c:v>33.96</c:v>
                </c:pt>
                <c:pt idx="17">
                  <c:v>22.72</c:v>
                </c:pt>
                <c:pt idx="18">
                  <c:v>14.78</c:v>
                </c:pt>
                <c:pt idx="19">
                  <c:v>6.93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E9-4FBA-BCC6-0458FAF1548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64058127"/>
        <c:axId val="1964066447"/>
      </c:lineChart>
      <c:catAx>
        <c:axId val="1964058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4066447"/>
        <c:crosses val="autoZero"/>
        <c:auto val="1"/>
        <c:lblAlgn val="ctr"/>
        <c:lblOffset val="100"/>
        <c:noMultiLvlLbl val="0"/>
      </c:catAx>
      <c:valAx>
        <c:axId val="19640664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640581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solidFill>
        <a:srgbClr val="1F497D">
          <a:lumMod val="60000"/>
          <a:lumOff val="40000"/>
        </a:srgbClr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97158-E951-44FC-8C23-5F144BF52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D1593-511E-4757-A2F3-D5E6D81BFE98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FF74E-A8B4-4164-9EB1-C7B4C86EE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D67BD-08AF-412A-88DF-139B2FFD3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DADC2-2219-48A4-8A22-E49FB77FAC4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532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1937F-FFA8-4459-88CA-14CAE2089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8EC6C-9A2A-4394-944F-B4A62EB7BF94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9AA91-3E00-4ECB-B4C9-48B46BA63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5C81F-DF9F-436F-9572-FAE6E9585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0A76-E11D-4002-8EDC-427D1168B4B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956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390AE-0165-4DF8-8731-F10FB423E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EDAA8-49B7-430E-BFD4-ACBEC4AB70E3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677588-EED3-41F3-A9FD-405FABB38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C7090-04C2-4C48-BF69-AFDC9B055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A2032-0A54-4050-8639-D725C70AA46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098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474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4"/>
            <a:ext cx="777287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3B833-8305-45DD-8F24-396A51C5AAC7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41446-F685-4343-BEAE-064F33895A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857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96301-F002-45B8-9204-2C8194655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F0C9A-92CD-4C13-A900-AF75E678B620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B36818-0D5E-4905-9F40-1B154F1A4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C3DF-DCF4-45CE-BAF9-33E25BA57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138CB-B27C-488A-B915-1A71684F467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674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CC3983-8A03-44A7-A154-41AE97AAC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9A10E-4582-4EAC-892D-2E068119B16C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9407C9-FB0F-4F3E-B4DB-48487D8BE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0B0353-EBC6-453A-9E70-7450907A0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4939E-07E2-400A-8A5D-F2537234D39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4193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4D9A6AA-00F7-4D72-822F-EC7F7A559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56F58-D863-46E8-92C8-1DE0FB375460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21A3D3-2AA7-416F-AD0E-F2CF8B076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DCE0E0-3096-44D5-BE88-819BED9B0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BADBE-6AB1-4A79-ACEF-8B1F515407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052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4C68327-B2C2-4531-9B45-07C7747E5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CB469-E23C-491C-9C14-68967D936A65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8A6EB8A-484D-414E-BEA4-2FAF3F92D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C138906-0E97-4918-9E4D-0BBACF668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05217-E033-4DA1-A275-71E9B761F7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96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1787558-694A-48EF-9E45-14E143954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38E1A-8049-4282-A5AE-834340F08621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0DFB24D-FFEB-42A6-A394-3FF1AB238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E17B3FC-25F5-4F35-906E-3951B1EA1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2AA61-602D-4422-BC69-F6BD492B5D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7122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326F6D0-AAB7-4624-8C31-BC170C2BE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81D27-9996-4790-AD74-20FE94A514FE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D051457-84FE-46EF-B844-D62BEFF94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061F061-250F-4FF7-9389-E0ED85C83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BC00D-0419-492A-AFAF-48D56100726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179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7890953-166C-46EA-BCFB-86821446F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75E13-FB15-4E44-952B-2CB0A8B0FD22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AF6023-7F6B-4A11-9B04-E94CA0052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0F86EC-3909-4EEC-9A33-3A1470561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C2678-9E5F-4BB8-B3D5-248AACFC39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5032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AD8FD7-0138-4FDD-B6DC-763BA285C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79AC4-317E-4172-83C0-D9CC4BF311D6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CADD0ED-7774-4FD0-AC23-A64311A8E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0CD3AE-45BD-4FC4-9A3F-0377131E5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78033-740A-4F8B-AC72-65DB60B526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136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FAFD"/>
            </a:gs>
            <a:gs pos="74001">
              <a:srgbClr val="B5D2EC"/>
            </a:gs>
            <a:gs pos="83000">
              <a:srgbClr val="B5D2EC"/>
            </a:gs>
            <a:gs pos="100000">
              <a:srgbClr val="CEE1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0526EBA-6226-4E83-87DA-59EABA3E74A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55CB4C1-4E01-45B7-BB24-45389A21843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125AE-DCC3-45DD-BC0F-032C4157A5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9D2F89A-C7E0-4ED1-9DEB-7068ACAE9EC4}" type="datetimeFigureOut">
              <a:rPr lang="en-GB"/>
              <a:pPr>
                <a:defRPr/>
              </a:pPr>
              <a:t>13/09/2025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F6A752-DDDF-4446-A781-531D4D417D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C4281-67A6-455B-8B19-27394A56A8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D4D005-7CF9-4F93-8053-FD065986803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4" r:id="rId12"/>
    <p:sldLayoutId id="2147483685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fa.wikipedia.org/wiki/%D8%B3%D8%A7%D8%B2%D9%85%D8%A7%D9%86_%D9%85%D9%84%D9%84_%D9%85%D8%AA%D8%AD%D8%AF" TargetMode="Externa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23">
            <a:extLst>
              <a:ext uri="{FF2B5EF4-FFF2-40B4-BE49-F238E27FC236}">
                <a16:creationId xmlns:a16="http://schemas.microsoft.com/office/drawing/2014/main" id="{F0D8E3ED-41BD-4FDA-AB3B-6ACFE144D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8" y="585754"/>
            <a:ext cx="3935186" cy="3429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816" y="1131095"/>
            <a:ext cx="8665175" cy="671448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حمایت تغذیه ای کودکان 6 تا 59 ماهه و مادران باردارو شیرده مبتلابه سوء تغذیه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816" y="2118122"/>
            <a:ext cx="4331495" cy="617934"/>
          </a:xfrm>
        </p:spPr>
        <p:txBody>
          <a:bodyPr>
            <a:normAutofit fontScale="85000" lnSpcReduction="10000"/>
          </a:bodyPr>
          <a:lstStyle/>
          <a:p>
            <a:pPr algn="ctr" rtl="1"/>
            <a:r>
              <a:rPr lang="fa-IR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برنامه حمایت تغذیه ای مادران باردار و شیرده بی بضاعت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166816" y="2828730"/>
          <a:ext cx="4331494" cy="1582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5747">
                  <a:extLst>
                    <a:ext uri="{9D8B030D-6E8A-4147-A177-3AD203B41FA5}">
                      <a16:colId xmlns:a16="http://schemas.microsoft.com/office/drawing/2014/main" val="3411192764"/>
                    </a:ext>
                  </a:extLst>
                </a:gridCol>
                <a:gridCol w="2165747">
                  <a:extLst>
                    <a:ext uri="{9D8B030D-6E8A-4147-A177-3AD203B41FA5}">
                      <a16:colId xmlns:a16="http://schemas.microsoft.com/office/drawing/2014/main" val="3937221465"/>
                    </a:ext>
                  </a:extLst>
                </a:gridCol>
              </a:tblGrid>
              <a:tr h="471612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</a:t>
                      </a:r>
                      <a:endParaRPr lang="en-US" sz="1400" b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عنوان</a:t>
                      </a:r>
                      <a:endParaRPr lang="en-US" sz="1400" b="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261080649"/>
                  </a:ext>
                </a:extLst>
              </a:tr>
              <a:tr h="427511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2050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مادر واجد شرایط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666662561"/>
                  </a:ext>
                </a:extLst>
              </a:tr>
              <a:tr h="335975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12 سبد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سبد حمایتی توزیع شده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159906631"/>
                  </a:ext>
                </a:extLst>
              </a:tr>
              <a:tr h="347599"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6 مرحله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مراحل توزیع بسته 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863869296"/>
                  </a:ext>
                </a:extLst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2048374"/>
            <a:ext cx="4202842" cy="467771"/>
          </a:xfrm>
        </p:spPr>
        <p:txBody>
          <a:bodyPr>
            <a:normAutofit fontScale="85000" lnSpcReduction="10000"/>
          </a:bodyPr>
          <a:lstStyle/>
          <a:p>
            <a:pPr algn="ctr" rtl="1"/>
            <a:r>
              <a:rPr lang="fa-IR" kern="1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برنامه حمایت تغذیه ای کودکان 6 تا 59 ماهه 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4"/>
          </p:nvPr>
        </p:nvGraphicFramePr>
        <p:xfrm>
          <a:off x="4629150" y="2828730"/>
          <a:ext cx="4202842" cy="2763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2124">
                  <a:extLst>
                    <a:ext uri="{9D8B030D-6E8A-4147-A177-3AD203B41FA5}">
                      <a16:colId xmlns:a16="http://schemas.microsoft.com/office/drawing/2014/main" val="1980343419"/>
                    </a:ext>
                  </a:extLst>
                </a:gridCol>
                <a:gridCol w="3280718">
                  <a:extLst>
                    <a:ext uri="{9D8B030D-6E8A-4147-A177-3AD203B41FA5}">
                      <a16:colId xmlns:a16="http://schemas.microsoft.com/office/drawing/2014/main" val="3743455896"/>
                    </a:ext>
                  </a:extLst>
                </a:gridCol>
              </a:tblGrid>
              <a:tr h="393962"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تعداد/درصد</a:t>
                      </a:r>
                      <a:endParaRPr lang="en-US" sz="14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b="1" dirty="0">
                          <a:solidFill>
                            <a:schemeClr val="bg1"/>
                          </a:solidFill>
                          <a:cs typeface="B Nazanin" panose="00000400000000000000" pitchFamily="2" charset="-78"/>
                        </a:rPr>
                        <a:t>عنوان</a:t>
                      </a:r>
                      <a:endParaRPr lang="en-US" sz="1400" b="1" dirty="0">
                        <a:solidFill>
                          <a:schemeClr val="bg1"/>
                        </a:solidFill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582020679"/>
                  </a:ext>
                </a:extLst>
              </a:tr>
              <a:tr h="39396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9000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کودکان واجد شرایط دریافت کننده کالابرگ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2042661222"/>
                  </a:ext>
                </a:extLst>
              </a:tr>
              <a:tr h="393962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11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شارژ کالابرگ درطی یک سال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4072697940"/>
                  </a:ext>
                </a:extLst>
              </a:tr>
              <a:tr h="527185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22.5%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کودکان مبتلاء به لاغری  بهبود یافته در انتهای  برنامه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311353917"/>
                  </a:ext>
                </a:extLst>
              </a:tr>
              <a:tr h="527185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14%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کودکان مبتلاء به کم وزنی بهبود یافته در انتهای برنامه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2860522749"/>
                  </a:ext>
                </a:extLst>
              </a:tr>
              <a:tr h="527185">
                <a:tc>
                  <a:txBody>
                    <a:bodyPr/>
                    <a:lstStyle/>
                    <a:p>
                      <a:pPr algn="ctr"/>
                      <a:r>
                        <a:rPr lang="fa-IR" sz="1400" dirty="0">
                          <a:cs typeface="B Nazanin" panose="00000400000000000000" pitchFamily="2" charset="-78"/>
                        </a:rPr>
                        <a:t>6%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algn="r" defTabSz="914400" rtl="1" eaLnBrk="1" latinLnBrk="0" hangingPunct="1">
                        <a:buNone/>
                      </a:pPr>
                      <a:r>
                        <a:rPr lang="fa-IR" sz="14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درصد کودکان مبتلاء به کوتاه قدی بهبود یافته در انتهای برنامه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422" marR="6422" marT="6422" marB="0" anchor="ctr"/>
                </a:tc>
                <a:extLst>
                  <a:ext uri="{0D108BD9-81ED-4DB2-BD59-A6C34878D82A}">
                    <a16:rowId xmlns:a16="http://schemas.microsoft.com/office/drawing/2014/main" val="2908717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704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3269" y="1047686"/>
            <a:ext cx="7886700" cy="99417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a-IR" sz="1800" dirty="0">
                <a:solidFill>
                  <a:srgbClr val="002060"/>
                </a:solidFill>
                <a:cs typeface="B Titr" panose="00000700000000000000" pitchFamily="2" charset="-78"/>
              </a:rPr>
              <a:t>گزارش برنامه های تغذیه در مدارس سال تحصیلی 1404-1403</a:t>
            </a:r>
            <a:br>
              <a:rPr lang="fa-IR" sz="1800" dirty="0">
                <a:solidFill>
                  <a:srgbClr val="002060"/>
                </a:solidFill>
                <a:cs typeface="B Titr" panose="00000700000000000000" pitchFamily="2" charset="-78"/>
              </a:rPr>
            </a:br>
            <a:endParaRPr lang="en-US" sz="900" b="1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8596435"/>
              </p:ext>
            </p:extLst>
          </p:nvPr>
        </p:nvGraphicFramePr>
        <p:xfrm>
          <a:off x="628650" y="2226469"/>
          <a:ext cx="7886700" cy="25999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369">
                  <a:extLst>
                    <a:ext uri="{9D8B030D-6E8A-4147-A177-3AD203B41FA5}">
                      <a16:colId xmlns:a16="http://schemas.microsoft.com/office/drawing/2014/main" val="3029575494"/>
                    </a:ext>
                  </a:extLst>
                </a:gridCol>
                <a:gridCol w="6263331">
                  <a:extLst>
                    <a:ext uri="{9D8B030D-6E8A-4147-A177-3AD203B41FA5}">
                      <a16:colId xmlns:a16="http://schemas.microsoft.com/office/drawing/2014/main" val="2526222295"/>
                    </a:ext>
                  </a:extLst>
                </a:gridCol>
              </a:tblGrid>
              <a:tr h="502830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cs typeface="B Nazanin" panose="00000400000000000000" pitchFamily="2" charset="-78"/>
                        </a:rPr>
                        <a:t>تعداد/درصد</a:t>
                      </a:r>
                      <a:endParaRPr lang="en-US" sz="18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cs typeface="B Nazanin" panose="00000400000000000000" pitchFamily="2" charset="-78"/>
                        </a:rPr>
                        <a:t>عنوان</a:t>
                      </a:r>
                      <a:endParaRPr lang="en-US" sz="18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541363212"/>
                  </a:ext>
                </a:extLst>
              </a:tr>
              <a:tr h="52427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55%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   درصد پوشش مکملیاری با فرفولیک در دانش آموزان دختر متوسطه اول و دوم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700651853"/>
                  </a:ext>
                </a:extLst>
              </a:tr>
              <a:tr h="52427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100%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5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   درصد پوشش مکملیاری با پرل ویتامین دی در دانش آموزان متوسطه اول و دوم(دختر/پسر)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959101272"/>
                  </a:ext>
                </a:extLst>
              </a:tr>
              <a:tr h="52427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1515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تعداد جلسات اموزشی برگزار شده جهت</a:t>
                      </a:r>
                      <a:r>
                        <a:rPr lang="fa-IR" sz="1500" b="1" baseline="0" dirty="0">
                          <a:cs typeface="B Nazanin" panose="00000400000000000000" pitchFamily="2" charset="-78"/>
                        </a:rPr>
                        <a:t> دانش آموزان توسط کارشناسان تغذیه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88750407"/>
                  </a:ext>
                </a:extLst>
              </a:tr>
              <a:tr h="524272"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18809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500" b="1" dirty="0">
                          <a:cs typeface="B Nazanin" panose="00000400000000000000" pitchFamily="2" charset="-78"/>
                        </a:rPr>
                        <a:t>تعداد دانش آموز با اضافه وزن وچاقی مشاوره شده توسط کارشناسان تغذیه</a:t>
                      </a:r>
                      <a:endParaRPr lang="en-US" sz="1500" b="1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4274796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130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26851"/>
            <a:ext cx="7886700" cy="597308"/>
          </a:xfrm>
        </p:spPr>
        <p:txBody>
          <a:bodyPr>
            <a:normAutofit/>
          </a:bodyPr>
          <a:lstStyle/>
          <a:p>
            <a:pPr algn="ctr" rtl="1"/>
            <a:r>
              <a:rPr lang="fa-IR" sz="18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پویش ملی تغذیه سالم(اصلاح الگوی مصرف روغن)- سال 1403</a:t>
            </a:r>
            <a:endParaRPr lang="en-US" sz="27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782065" y="1700601"/>
          <a:ext cx="4123572" cy="4231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263">
                  <a:extLst>
                    <a:ext uri="{9D8B030D-6E8A-4147-A177-3AD203B41FA5}">
                      <a16:colId xmlns:a16="http://schemas.microsoft.com/office/drawing/2014/main" val="2564499609"/>
                    </a:ext>
                  </a:extLst>
                </a:gridCol>
                <a:gridCol w="3005286">
                  <a:extLst>
                    <a:ext uri="{9D8B030D-6E8A-4147-A177-3AD203B41FA5}">
                      <a16:colId xmlns:a16="http://schemas.microsoft.com/office/drawing/2014/main" val="2496726966"/>
                    </a:ext>
                  </a:extLst>
                </a:gridCol>
                <a:gridCol w="537023">
                  <a:extLst>
                    <a:ext uri="{9D8B030D-6E8A-4147-A177-3AD203B41FA5}">
                      <a16:colId xmlns:a16="http://schemas.microsoft.com/office/drawing/2014/main" val="1297755285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تعداد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عنوان فعالیت</a:t>
                      </a:r>
                    </a:p>
                    <a:p>
                      <a:pPr algn="ctr" rtl="1"/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ردیف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952233135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61536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دانش آموزان آموزش داده شده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448890237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13235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جلسات آموزشی </a:t>
                      </a:r>
                      <a:r>
                        <a:rPr kumimoji="0" lang="fa-I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برگزار شده در مدارس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4693349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932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مدارس آموزش داده شده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3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09427484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224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جلسات آموزشی برگزار شده در مهدهای کودک ویژه مربیان و کودکان(به زبان</a:t>
                      </a:r>
                      <a:r>
                        <a:rPr lang="fa-IR" sz="12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کودکانه)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4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44752523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278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تعداد جشنواره های غذایی برگزار شده در مدارس و مراکز جمعی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5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86183318"/>
                  </a:ext>
                </a:extLst>
              </a:tr>
              <a:tr h="459962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242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مسابقات برگزار شده در مدارس</a:t>
                      </a:r>
                      <a:r>
                        <a:rPr kumimoji="0" lang="fa-I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، مراکز جمعی، بوستانها و فرهنگسراها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6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667324929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39527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افراد بزرگسال آموزش</a:t>
                      </a:r>
                      <a:r>
                        <a:rPr lang="fa-IR" sz="12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دیده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7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39041354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523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جلسات آموزشی</a:t>
                      </a:r>
                      <a:r>
                        <a:rPr lang="fa-IR" sz="12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برگزار شده درون وبرون بخشی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8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202793216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46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SA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انیمیشن یا تیزرهای آموزشی تولید شده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9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047565262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101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برنامه</a:t>
                      </a:r>
                      <a:r>
                        <a:rPr lang="fa-IR" sz="12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های برگزار شده در خبرگزاری ها و صدا و سیمای استانی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10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378170533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2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تعداد نشست خبری برگزار شده</a:t>
                      </a: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400" dirty="0">
                          <a:cs typeface="B Nazanin" panose="00000400000000000000" pitchFamily="2" charset="-78"/>
                        </a:rPr>
                        <a:t>11</a:t>
                      </a:r>
                      <a:endParaRPr lang="en-US" sz="1400" dirty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328168376"/>
                  </a:ext>
                </a:extLst>
              </a:tr>
            </a:tbl>
          </a:graphicData>
        </a:graphic>
      </p:graphicFrame>
      <p:pic>
        <p:nvPicPr>
          <p:cNvPr id="5" name="Picture 4" descr="C:\Users\A.R.I\Desktop\جانقربان\مناسبت ها\پویش1403\مستندات\منتخب عکس ها\photo_2024-12-15_03-27-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1" y="1728402"/>
            <a:ext cx="1760837" cy="1853513"/>
          </a:xfrm>
          <a:prstGeom prst="rect">
            <a:avLst/>
          </a:prstGeom>
          <a:noFill/>
          <a:ln>
            <a:solidFill>
              <a:srgbClr val="5B9BD5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1" y="3720928"/>
            <a:ext cx="3077945" cy="14487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050" y="1867416"/>
            <a:ext cx="2304071" cy="172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5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06DE2DC2-D954-C033-2CEB-31835C264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6FFCE9F3-06CA-5692-E520-0D68ECBE46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33832" y="101653"/>
            <a:ext cx="6736326" cy="97498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fa-IR" sz="1800" b="1" dirty="0">
                <a:solidFill>
                  <a:srgbClr val="7030A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اقدامات انجام گرفته طرح مداخله ای پیشگیری از خودکشی در جمعیت تحت پوشش دانشگاه علوم پزشکی اصفهان </a:t>
            </a:r>
            <a:endParaRPr lang="ar-SA" altLang="en-US" sz="1800" b="1" dirty="0">
              <a:solidFill>
                <a:srgbClr val="7030A0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98C8CD6F-C1F0-C3DB-F618-33ABFC1946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6700" y="1236255"/>
            <a:ext cx="8610600" cy="5341526"/>
          </a:xfrm>
        </p:spPr>
        <p:txBody>
          <a:bodyPr/>
          <a:lstStyle/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اخذ تاییدیه از دفتر سلامت روانی، اجتماعی و اعتیاد وزارت متبوع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تایید طرح توسط دفتر امور اجتماعی استانداری اصفهان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cs typeface="B Zar" panose="00000400000000000000" pitchFamily="2" charset="-78"/>
              </a:rPr>
              <a:t>تایید طرح توسط</a:t>
            </a: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 هیئت رئیسه دانشگاه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جلب همکاری سازمان های برون بخشی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توانمندسازی کارکنان مجری برنامه</a:t>
            </a:r>
          </a:p>
          <a:p>
            <a:pPr algn="r" rtl="1">
              <a:spcBef>
                <a:spcPts val="1200"/>
              </a:spcBef>
            </a:pP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مطالعه پیمایشی( مقطعی- پرسشگری): جهت تعیین علل اقدام به خودکشی به ترتیب اولویت در مناطق کل استان به وسیله پرسشنامه استاندارد اماده شده</a:t>
            </a:r>
            <a:endParaRPr 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 eaLnBrk="1" hangingPunct="1">
              <a:spcBef>
                <a:spcPts val="1200"/>
              </a:spcBef>
              <a:defRPr/>
            </a:pPr>
            <a:r>
              <a:rPr lang="fa-IR" altLang="en-US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استخراج نتایج</a:t>
            </a:r>
            <a:r>
              <a:rPr lang="fa-IR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 مطالعه پیمایشی</a:t>
            </a:r>
            <a:r>
              <a:rPr lang="fa-IR" altLang="en-US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 به تفکیک 12 منطقه استان </a:t>
            </a:r>
          </a:p>
          <a:p>
            <a:pPr algn="r" rtl="1" eaLnBrk="1" hangingPunct="1">
              <a:spcBef>
                <a:spcPts val="1200"/>
              </a:spcBef>
              <a:defRPr/>
            </a:pPr>
            <a:r>
              <a:rPr lang="fa-IR" altLang="en-US" dirty="0">
                <a:solidFill>
                  <a:srgbClr val="002060"/>
                </a:solidFill>
                <a:latin typeface="+mj-lt"/>
                <a:ea typeface="+mj-ea"/>
                <a:cs typeface="B Zar" panose="00000400000000000000" pitchFamily="2" charset="-78"/>
              </a:rPr>
              <a:t> شروع مرحله مداخله بر اساس نتایج به دست امده در سال جاری</a:t>
            </a:r>
            <a:endParaRPr lang="en-US" altLang="en-US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  <a:p>
            <a:pPr algn="r" rtl="1">
              <a:spcBef>
                <a:spcPts val="1200"/>
              </a:spcBef>
            </a:pPr>
            <a:endParaRPr lang="fa-IR" dirty="0">
              <a:solidFill>
                <a:srgbClr val="002060"/>
              </a:solidFill>
              <a:latin typeface="+mj-lt"/>
              <a:ea typeface="+mj-ea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573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F7A3FEF-9914-8419-FF58-113F92086EA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98394" y="2074932"/>
            <a:ext cx="3526203" cy="8943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مقایسه </a:t>
            </a:r>
            <a:r>
              <a:rPr lang="fa-IR" sz="1050" dirty="0">
                <a:solidFill>
                  <a:srgbClr val="FF0000"/>
                </a:solidFill>
                <a:latin typeface="Century Gothic" panose="020B0502020202020204"/>
                <a:cs typeface="B Titr" panose="00000700000000000000" pitchFamily="2" charset="-78"/>
              </a:rPr>
              <a:t>تعداد نوجوانان/دانش آموزان و جوانان مراقبت شده</a:t>
            </a:r>
            <a:br>
              <a:rPr lang="fa-IR" sz="1050" dirty="0">
                <a:solidFill>
                  <a:srgbClr val="FF0000"/>
                </a:solidFill>
                <a:latin typeface="Century Gothic" panose="020B0502020202020204"/>
                <a:cs typeface="B Titr" panose="00000700000000000000" pitchFamily="2" charset="-78"/>
              </a:rPr>
            </a:br>
            <a:r>
              <a:rPr lang="fa-IR" sz="1050" dirty="0">
                <a:solidFill>
                  <a:srgbClr val="FF0000"/>
                </a:solidFill>
                <a:latin typeface="Century Gothic" panose="020B0502020202020204"/>
                <a:cs typeface="B Titr" panose="00000700000000000000" pitchFamily="2" charset="-78"/>
              </a:rPr>
              <a:t> </a:t>
            </a: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تحت پوشش دانشگاه علوم پزشکی اصفهان </a:t>
            </a:r>
            <a:b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</a:b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از شهریور1403 لغایت شهریور 1404</a:t>
            </a:r>
            <a:endParaRPr lang="en-US" sz="1050" dirty="0">
              <a:solidFill>
                <a:schemeClr val="accent5"/>
              </a:solidFill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F80C97F4-F159-A9B8-AAE3-EACBC7FCFF2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98394" y="3130186"/>
          <a:ext cx="3526203" cy="2351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9F7A3FEF-9914-8419-FF58-113F92086EA1}"/>
              </a:ext>
            </a:extLst>
          </p:cNvPr>
          <p:cNvSpPr txBox="1">
            <a:spLocks/>
          </p:cNvSpPr>
          <p:nvPr/>
        </p:nvSpPr>
        <p:spPr>
          <a:xfrm>
            <a:off x="4468264" y="2074932"/>
            <a:ext cx="3878900" cy="89153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50000"/>
              </a:lnSpc>
            </a:pP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مقایسه </a:t>
            </a:r>
            <a:r>
              <a:rPr lang="fa-IR" sz="1050" dirty="0">
                <a:solidFill>
                  <a:srgbClr val="FF0000"/>
                </a:solidFill>
                <a:latin typeface="Century Gothic" panose="020B0502020202020204"/>
                <a:cs typeface="B Titr" panose="00000700000000000000" pitchFamily="2" charset="-78"/>
              </a:rPr>
              <a:t>پوشش مراقبت های دوره ای نوجوانان/دانش آموزان پایه های هدف </a:t>
            </a:r>
            <a:r>
              <a:rPr lang="fa-IR" sz="1050" dirty="0">
                <a:solidFill>
                  <a:schemeClr val="accent5"/>
                </a:solidFill>
                <a:latin typeface="Century Gothic" panose="020B0502020202020204"/>
                <a:cs typeface="B Titr" panose="00000700000000000000" pitchFamily="2" charset="-78"/>
              </a:rPr>
              <a:t>تحت پوشش دانشگاه علوم پزشکی اصفهان از سال 99 لغایت 1403</a:t>
            </a:r>
            <a:endParaRPr lang="en-US" sz="1050" dirty="0">
              <a:solidFill>
                <a:schemeClr val="accent5"/>
              </a:solidFill>
            </a:endParaRPr>
          </a:p>
        </p:txBody>
      </p:sp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F80C97F4-F159-A9B8-AAE3-EACBC7FCFF2A}"/>
              </a:ext>
            </a:extLst>
          </p:cNvPr>
          <p:cNvGraphicFramePr>
            <a:graphicFrameLocks/>
          </p:cNvGraphicFramePr>
          <p:nvPr/>
        </p:nvGraphicFramePr>
        <p:xfrm>
          <a:off x="4468265" y="3139984"/>
          <a:ext cx="3878900" cy="2351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itle 1"/>
          <p:cNvSpPr txBox="1">
            <a:spLocks/>
          </p:cNvSpPr>
          <p:nvPr/>
        </p:nvSpPr>
        <p:spPr>
          <a:xfrm>
            <a:off x="688556" y="688413"/>
            <a:ext cx="7766888" cy="49033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fa-IR" sz="1800" dirty="0">
                <a:solidFill>
                  <a:srgbClr val="002060"/>
                </a:solidFill>
                <a:latin typeface="Tenorite"/>
                <a:ea typeface="+mn-ea"/>
                <a:cs typeface="B Titr" panose="00000700000000000000" pitchFamily="2" charset="-78"/>
              </a:rPr>
              <a:t>ارائه خدمات سلامت به نوجوانان/ دانش آموزان و جوانان</a:t>
            </a:r>
            <a:endParaRPr lang="en-US" sz="1800" dirty="0">
              <a:solidFill>
                <a:srgbClr val="002060"/>
              </a:solidFill>
              <a:latin typeface="Tenorite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706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276" y="147480"/>
            <a:ext cx="7983447" cy="490334"/>
          </a:xfrm>
        </p:spPr>
        <p:txBody>
          <a:bodyPr>
            <a:normAutofit/>
          </a:bodyPr>
          <a:lstStyle/>
          <a:p>
            <a:pPr algn="ctr"/>
            <a:r>
              <a:rPr lang="fa-IR" sz="1800" dirty="0">
                <a:solidFill>
                  <a:srgbClr val="002060"/>
                </a:solidFill>
                <a:latin typeface="Tenorite"/>
                <a:ea typeface="+mn-ea"/>
                <a:cs typeface="B Titr" panose="00000700000000000000" pitchFamily="2" charset="-78"/>
              </a:rPr>
              <a:t>اهم فعالیتهای گروه سلامت نوجوانان، جوانان و مدارس</a:t>
            </a:r>
            <a:endParaRPr lang="en-US" sz="1800" dirty="0">
              <a:solidFill>
                <a:srgbClr val="002060"/>
              </a:solidFill>
              <a:latin typeface="Tenorite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478" y="648931"/>
            <a:ext cx="8762964" cy="5958352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راه اندازی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سامانه دیده وری غیبت دانش آموزان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(دوشنبه هرهفته)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در مدارس ابتدایی استان با هدف کنترل و مدیریت بیماری های حادتنفسی در مدارس ابتدایی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تهیه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کلیپ های آموزشی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از پیام های ویژه و کلیدی مرتبط با سلامت توسط دانش آموزان و مسئولین به منظورآگاهی و اطلاع رسانی عموم جامعه 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اجرای برنامه پیشگیری از سوانح و حوادث ترافیکی-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پویش نه به تصادفات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(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تهیه </a:t>
            </a:r>
            <a:r>
              <a:rPr lang="fa-IR" sz="1400" u="sng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9 کلیپ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آموزشی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 نه به تصادفات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 با حضوردانش آموزان، برگزاری جلسات و همایشهای آموزشی و ...)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هماهنگی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برگزاری مسابقات و نمایشگاه های سلامت دانش آموزان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و اهداء جوایز به دانش آموزان منتخب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بررسی اقلام خوراکی های شرکت ها جهت صدور مجوز توزیع و پخش در پایگاه تغذیه سالم در مدارس با همکاری گروه های بهبود تغذیه و بهداشت محیط معاونت بهداشت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برگزاری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وبینار آموزشی جوانان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، جوانی جمعیت و سواد سلامت دانشجویی به درخواست دانشگاه صنعتی اصفهان با حضور مسئولین وزارت علوم و مسئولین سلامت دانشگاه های سراسر کشور1404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تهیه فیلم های آموزشی ویژه جامعه مدرسه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با موضوعات اهمیت، نحوه غربالگری و مراقبت پدیکلوزیس در دانش آموزان،اهمیت تشخیص و مراقبت بیماری سل،اهمیت تشخیص و مراقبت بیماری دیابت، نحوه مراقبت از دهان و دندان و انجام وارنیش تراپی در دانش آموزان،اجرای پویش سرطان برست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وبارگذاری در سامانه شاد آموزش و پرورش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و...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اجرای برنامه های آموزشی و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توانمندسازی مدیران و مراقبین سلامت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مدارس کل استان</a:t>
            </a:r>
          </a:p>
          <a:p>
            <a:pPr algn="just" rtl="1">
              <a:lnSpc>
                <a:spcPct val="150000"/>
              </a:lnSpc>
              <a:spcBef>
                <a:spcPts val="600"/>
              </a:spcBef>
            </a:pP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همکاری دراجرای </a:t>
            </a:r>
            <a:r>
              <a:rPr lang="fa-IR" sz="1400" dirty="0">
                <a:solidFill>
                  <a:srgbClr val="FF0000"/>
                </a:solidFill>
                <a:latin typeface="Tenorite"/>
                <a:cs typeface="B Titr" panose="00000700000000000000" pitchFamily="2" charset="-78"/>
              </a:rPr>
              <a:t>5 اردوی جهادی </a:t>
            </a:r>
            <a:r>
              <a:rPr lang="fa-IR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جهت ارائه خدمات بهداشت دهان و دندان به دانش آموزان بی بضاعت</a:t>
            </a:r>
            <a:r>
              <a:rPr lang="en-US" sz="1400" dirty="0">
                <a:solidFill>
                  <a:schemeClr val="accent5"/>
                </a:solidFill>
                <a:latin typeface="Tenorite"/>
                <a:cs typeface="B Titr" panose="00000700000000000000" pitchFamily="2" charset="-78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3790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F1B86-BE9C-4DCF-9374-8BFDEDFA2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674" y="387400"/>
            <a:ext cx="7886700" cy="994172"/>
          </a:xfrm>
        </p:spPr>
        <p:txBody>
          <a:bodyPr>
            <a:normAutofit/>
          </a:bodyPr>
          <a:lstStyle/>
          <a:p>
            <a:pPr algn="ctr" rtl="1"/>
            <a:r>
              <a:rPr lang="fa-IR" sz="21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تصاویری از فعالیت های انجام شده توسط گروه سلامت نوجوانان،جوانان و مدارس معاونت بهداشت</a:t>
            </a:r>
            <a:endParaRPr lang="en-US" sz="21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lnSpc>
                <a:spcPct val="100000"/>
              </a:lnSpc>
              <a:buNone/>
            </a:pPr>
            <a:endParaRPr lang="fa-IR" sz="1050" dirty="0">
              <a:solidFill>
                <a:schemeClr val="accent5"/>
              </a:solidFill>
              <a:latin typeface="Tenorite"/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105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8A4279-6C50-4B68-9D65-61C241ABCB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179"/>
          <a:stretch/>
        </p:blipFill>
        <p:spPr>
          <a:xfrm>
            <a:off x="628651" y="3933563"/>
            <a:ext cx="1951704" cy="183667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D358D8-960D-4974-BDDD-7BC7D7639D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966" y="1850509"/>
            <a:ext cx="1849058" cy="1837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2674" y="1902382"/>
            <a:ext cx="1924343" cy="17855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F45804-3B5B-4652-ADE0-5DD57159F2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4370" y="3926261"/>
            <a:ext cx="1862021" cy="1729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2127C9B-EBD7-41B1-BCA9-50055716C8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5216" y="1850508"/>
            <a:ext cx="1928148" cy="1837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E81061-F3FC-40D4-932E-AF64400BA8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4061" y="3927948"/>
            <a:ext cx="1929304" cy="1715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38" y="4007494"/>
            <a:ext cx="2010715" cy="176274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717F5AB-EF79-4AE5-BC21-6EF88AB6E8D9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8219" t="26246" r="20109" b="16921"/>
          <a:stretch/>
        </p:blipFill>
        <p:spPr>
          <a:xfrm>
            <a:off x="25448" y="1850508"/>
            <a:ext cx="2773285" cy="1788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3851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Multidocument 4"/>
          <p:cNvSpPr/>
          <p:nvPr/>
        </p:nvSpPr>
        <p:spPr bwMode="auto">
          <a:xfrm>
            <a:off x="2573778" y="900669"/>
            <a:ext cx="3024002" cy="662153"/>
          </a:xfrm>
          <a:prstGeom prst="flowChartMultidocument">
            <a:avLst/>
          </a:prstGeom>
          <a:solidFill>
            <a:srgbClr val="00206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>
              <a:defRPr/>
            </a:pPr>
            <a:r>
              <a:rPr lang="fa-IR" sz="2100" b="1" dirty="0">
                <a:solidFill>
                  <a:srgbClr val="FFFF00"/>
                </a:solidFill>
                <a:latin typeface="Arial"/>
                <a:cs typeface="B Zar" panose="00000400000000000000" pitchFamily="2" charset="-78"/>
              </a:rPr>
              <a:t>آموزش و ارتقای سلامت </a:t>
            </a:r>
            <a:endParaRPr lang="en-US" sz="2100" b="1" dirty="0">
              <a:solidFill>
                <a:prstClr val="black"/>
              </a:solidFill>
              <a:latin typeface="Arial"/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7574" y="2078850"/>
            <a:ext cx="76688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85800" rtl="1">
              <a:defRPr/>
            </a:pPr>
            <a:endParaRPr lang="fa-IR" sz="1500" b="1" dirty="0">
              <a:solidFill>
                <a:srgbClr val="FFFFFF"/>
              </a:solidFill>
              <a:latin typeface="Arial"/>
              <a:cs typeface="B Zar" panose="00000400000000000000" pitchFamily="2" charset="-78"/>
            </a:endParaRPr>
          </a:p>
          <a:p>
            <a:pPr algn="r" defTabSz="685800" rtl="1">
              <a:defRPr/>
            </a:pPr>
            <a:endParaRPr lang="fa-IR" sz="1500" b="1" dirty="0">
              <a:solidFill>
                <a:srgbClr val="FFFFFF"/>
              </a:solidFill>
              <a:latin typeface="Arial"/>
              <a:cs typeface="B Zar" panose="00000400000000000000" pitchFamily="2" charset="-78"/>
            </a:endParaRPr>
          </a:p>
          <a:p>
            <a:pPr algn="r" defTabSz="685800" rtl="1">
              <a:defRPr/>
            </a:pPr>
            <a:endParaRPr lang="en-US" sz="1500" b="1" dirty="0">
              <a:solidFill>
                <a:srgbClr val="FFFFFF"/>
              </a:solidFill>
              <a:latin typeface="Arial"/>
              <a:cs typeface="B Zar" panose="00000400000000000000" pitchFamily="2" charset="-78"/>
            </a:endParaRPr>
          </a:p>
          <a:p>
            <a:pPr algn="r" defTabSz="685800" rtl="1">
              <a:defRPr/>
            </a:pPr>
            <a:endParaRPr lang="en-US" sz="1500" b="1" dirty="0">
              <a:solidFill>
                <a:srgbClr val="FFFFFF"/>
              </a:solidFill>
              <a:latin typeface="Arial"/>
              <a:cs typeface="B Zar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2078847"/>
            <a:ext cx="8052619" cy="2850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800" rt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fa-IR" sz="15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1-</a:t>
            </a:r>
            <a:r>
              <a:rPr lang="fa-IR" kern="100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اجرای برنامه نیازسنجی سلامت جامعه از 3 تیم شامل تیم مردمی 71000 نفر ، تیم سلامت 900 تیم و تیم مسئولین و معتمدین 800 تیم و استخراج نیازهای سلامت جامعه به منظور اجرای مداخلات ارتقای سلامت</a:t>
            </a:r>
          </a:p>
          <a:p>
            <a:pPr algn="just" rtl="1">
              <a:lnSpc>
                <a:spcPct val="150000"/>
              </a:lnSpc>
              <a:spcAft>
                <a:spcPts val="600"/>
              </a:spcAft>
              <a:defRPr/>
            </a:pP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2-راه اندازی 30   کانون  فرهنگی اجتماعی سلامت محله</a:t>
            </a:r>
          </a:p>
          <a:p>
            <a:pPr algn="just" rtl="1">
              <a:lnSpc>
                <a:spcPct val="150000"/>
              </a:lnSpc>
              <a:spcAft>
                <a:spcPts val="600"/>
              </a:spcAft>
              <a:defRPr/>
            </a:pP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3-اجرای خودمراقبتی سازمانی در ادارات دولتی و غیر دولتی با مشارکت 10000نفر از کارکنان این ادارات</a:t>
            </a:r>
          </a:p>
          <a:p>
            <a:pPr algn="just" rtl="1">
              <a:lnSpc>
                <a:spcPct val="150000"/>
              </a:lnSpc>
              <a:spcAft>
                <a:spcPts val="600"/>
              </a:spcAft>
              <a:defRPr/>
            </a:pP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  4-</a:t>
            </a:r>
            <a:r>
              <a:rPr lang="ar-SA" sz="1500" b="1" dirty="0">
                <a:solidFill>
                  <a:srgbClr val="002060"/>
                </a:solidFill>
                <a:cs typeface="B Zar" panose="00000400000000000000" pitchFamily="2" charset="-78"/>
              </a:rPr>
              <a:t> </a:t>
            </a: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برگزاری گرامیداشت روز جهانی داوطلب با حضور  بیش از </a:t>
            </a:r>
            <a:r>
              <a:rPr lang="en-US" sz="1500" b="1" dirty="0">
                <a:solidFill>
                  <a:srgbClr val="002060"/>
                </a:solidFill>
                <a:cs typeface="B Zar" panose="00000400000000000000" pitchFamily="2" charset="-78"/>
              </a:rPr>
              <a:t>400</a:t>
            </a:r>
            <a:r>
              <a:rPr lang="fa-IR" sz="1500" b="1" dirty="0">
                <a:solidFill>
                  <a:srgbClr val="002060"/>
                </a:solidFill>
                <a:cs typeface="B Zar" panose="00000400000000000000" pitchFamily="2" charset="-78"/>
              </a:rPr>
              <a:t> نفر از داوطلبان سلامت محله و تقدیر از داوطلبین  سلامت نمونه</a:t>
            </a:r>
            <a:endParaRPr lang="en-US" sz="1500" b="1" dirty="0">
              <a:solidFill>
                <a:srgbClr val="002060"/>
              </a:solidFill>
              <a:cs typeface="B Zar" panose="00000400000000000000" pitchFamily="2" charset="-78"/>
            </a:endParaRPr>
          </a:p>
          <a:p>
            <a:pPr algn="just" defTabSz="685800" rt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1500" b="1" dirty="0">
              <a:solidFill>
                <a:srgbClr val="002060"/>
              </a:solidFill>
              <a:latin typeface="Arial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374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35DE4-BD2D-12CF-F895-62CBC66DA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A273FE3-5C81-23C1-6A73-BC7AC5704A84}"/>
              </a:ext>
            </a:extLst>
          </p:cNvPr>
          <p:cNvSpPr/>
          <p:nvPr/>
        </p:nvSpPr>
        <p:spPr>
          <a:xfrm>
            <a:off x="191812" y="1761203"/>
            <a:ext cx="84487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انجام نیازسنجی سلامت جامعه </a:t>
            </a:r>
            <a:endParaRPr lang="en-US" u="sng" dirty="0">
              <a:solidFill>
                <a:srgbClr val="00206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FDCBE2A-54D7-1F4B-EA1D-EDF47E1900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80" y="3158487"/>
            <a:ext cx="1688837" cy="15462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5DD863-D3C9-D018-DE72-BA816A048C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540" y="3158487"/>
            <a:ext cx="1747098" cy="1546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D0B3F2-93E2-33C5-22D6-E50D947123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3160" y="3139533"/>
            <a:ext cx="1695540" cy="1546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Content Placeholder 3">
            <a:extLst>
              <a:ext uri="{FF2B5EF4-FFF2-40B4-BE49-F238E27FC236}">
                <a16:creationId xmlns:a16="http://schemas.microsoft.com/office/drawing/2014/main" id="{DE180D15-412C-6E03-0D89-36400500AC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24" y="3139533"/>
            <a:ext cx="1747097" cy="1546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ADB781F-8F11-0421-E21E-ADD84F8A04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843" y="3139533"/>
            <a:ext cx="1490977" cy="1546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8784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78" y="1825625"/>
            <a:ext cx="6538444" cy="4351338"/>
          </a:xfrm>
        </p:spPr>
      </p:pic>
      <p:sp>
        <p:nvSpPr>
          <p:cNvPr id="7" name="Rectangle 6"/>
          <p:cNvSpPr/>
          <p:nvPr/>
        </p:nvSpPr>
        <p:spPr>
          <a:xfrm>
            <a:off x="1088613" y="664970"/>
            <a:ext cx="6966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defRPr/>
            </a:pPr>
            <a:r>
              <a:rPr lang="fa-IR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برگزاری همایش داوطلبان و سفیران سلامت </a:t>
            </a:r>
            <a:endParaRPr lang="en-US" b="1" dirty="0">
              <a:solidFill>
                <a:srgbClr val="002060"/>
              </a:solidFill>
              <a:latin typeface="Arial"/>
              <a:cs typeface="B Zar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46" y="2230078"/>
            <a:ext cx="4710964" cy="27575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027" y="2223642"/>
            <a:ext cx="4145973" cy="2763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8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2CC2CE1-EF93-47E4-8DE7-6F75B3C293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8755837"/>
              </p:ext>
            </p:extLst>
          </p:nvPr>
        </p:nvGraphicFramePr>
        <p:xfrm>
          <a:off x="486697" y="331839"/>
          <a:ext cx="8035720" cy="5591480"/>
        </p:xfrm>
        <a:graphic>
          <a:graphicData uri="http://schemas.openxmlformats.org/drawingml/2006/table">
            <a:tbl>
              <a:tblPr rtl="1">
                <a:tableStyleId>{69CF1AB2-1976-4502-BF36-3FF5EA218861}</a:tableStyleId>
              </a:tblPr>
              <a:tblGrid>
                <a:gridCol w="640633">
                  <a:extLst>
                    <a:ext uri="{9D8B030D-6E8A-4147-A177-3AD203B41FA5}">
                      <a16:colId xmlns:a16="http://schemas.microsoft.com/office/drawing/2014/main" val="331842061"/>
                    </a:ext>
                  </a:extLst>
                </a:gridCol>
                <a:gridCol w="6333203">
                  <a:extLst>
                    <a:ext uri="{9D8B030D-6E8A-4147-A177-3AD203B41FA5}">
                      <a16:colId xmlns:a16="http://schemas.microsoft.com/office/drawing/2014/main" val="348562515"/>
                    </a:ext>
                  </a:extLst>
                </a:gridCol>
                <a:gridCol w="1061884">
                  <a:extLst>
                    <a:ext uri="{9D8B030D-6E8A-4147-A177-3AD203B41FA5}">
                      <a16:colId xmlns:a16="http://schemas.microsoft.com/office/drawing/2014/main" val="147505062"/>
                    </a:ext>
                  </a:extLst>
                </a:gridCol>
              </a:tblGrid>
              <a:tr h="565795"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گزارش فعالیت گروه توسعه شبکه 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3533250"/>
                  </a:ext>
                </a:extLst>
              </a:tr>
              <a:tr h="35949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ردیف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نوع فعالیت 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تعداد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66775881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مرکز خدمات جامع سلامت 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3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3902659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پایگاه سلامت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83008379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3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خانه بهداشت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7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73164072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4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راه اندازی و تجهیز پانسیون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9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34047519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5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آموزشگاه بهورزی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32671610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6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آغار عملیات احداث واحد بهداشتی و درمانی (100 درصد مشارکت خیرین)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10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87579006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7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احداث واحد بهداشتی و درمانی( مشارکت خیرین)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5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68085045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8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اتاق آمادگی زایمان 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16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98628729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9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مرکز مشاوره و مراقبت بیماری های رفتاری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61688548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10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مرکز خدمات جامع سلامت شبانه روزی و با بیتوته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3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69436734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11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واحد مراقبت و پیشگیری هاری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4462012"/>
                  </a:ext>
                </a:extLst>
              </a:tr>
              <a:tr h="472131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12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واحد ازدواج، باروری سالم و فرزند آوری (مرکز مشاوره ازدواج)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endParaRPr lang="fa-IR" sz="1600" b="1" i="0" u="none" strike="noStrike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83956008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13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dirty="0">
                          <a:effectLst/>
                          <a:cs typeface="B Mitra" panose="00000400000000000000" pitchFamily="2" charset="-78"/>
                        </a:rPr>
                        <a:t>راه اندازی و تجهیز واحد زنجیره سرد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11763430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شروع به تحصیل دانشجویان بهورزی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69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41857648"/>
                  </a:ext>
                </a:extLst>
              </a:tr>
              <a:tr h="299576"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Mitra" panose="00000400000000000000" pitchFamily="2" charset="-78"/>
                        </a:rPr>
                        <a:t>15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فارغ التحصیل دانشجویان بهورزی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48422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67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CE2AD-A918-45CA-8012-4CCA9CEFAEE6}"/>
              </a:ext>
            </a:extLst>
          </p:cNvPr>
          <p:cNvSpPr txBox="1">
            <a:spLocks/>
          </p:cNvSpPr>
          <p:nvPr/>
        </p:nvSpPr>
        <p:spPr>
          <a:xfrm>
            <a:off x="1178716" y="474019"/>
            <a:ext cx="6786568" cy="523392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defTabSz="342900">
              <a:defRPr/>
            </a:pPr>
            <a:r>
              <a:rPr lang="fa-IR" sz="1800" kern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X Badr" panose="02000400000000000000" pitchFamily="2" charset="-78"/>
                <a:cs typeface="B Titr"/>
              </a:rPr>
              <a:t>بازرسی و نظارت در حیطه سلامت  کار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1E570FE-4A85-4CA9-A2F5-E55CDD487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366765"/>
              </p:ext>
            </p:extLst>
          </p:nvPr>
        </p:nvGraphicFramePr>
        <p:xfrm>
          <a:off x="398206" y="997411"/>
          <a:ext cx="8185355" cy="55213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1160">
                  <a:extLst>
                    <a:ext uri="{9D8B030D-6E8A-4147-A177-3AD203B41FA5}">
                      <a16:colId xmlns:a16="http://schemas.microsoft.com/office/drawing/2014/main" val="739288684"/>
                    </a:ext>
                  </a:extLst>
                </a:gridCol>
                <a:gridCol w="6704195">
                  <a:extLst>
                    <a:ext uri="{9D8B030D-6E8A-4147-A177-3AD203B41FA5}">
                      <a16:colId xmlns:a16="http://schemas.microsoft.com/office/drawing/2014/main" val="3844265777"/>
                    </a:ext>
                  </a:extLst>
                </a:gridCol>
              </a:tblGrid>
              <a:tr h="5286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مقدار شاخص</a:t>
                      </a:r>
                      <a:endParaRPr lang="en-US" sz="1400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شاخص</a:t>
                      </a:r>
                      <a:endParaRPr lang="en-US" sz="1400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99354758"/>
                  </a:ext>
                </a:extLst>
              </a:tr>
              <a:tr h="6911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24 شرکت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نظارت بر شرکت های فنی مهندسی بهداشت حرفه ای</a:t>
                      </a:r>
                    </a:p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C00000"/>
                          </a:solidFill>
                          <a:cs typeface="B Mitra" panose="00000400000000000000" pitchFamily="2" charset="-78"/>
                        </a:rPr>
                        <a:t> (مقدار شاخص در کشور دارای جایگاه اول می باشد )</a:t>
                      </a:r>
                      <a:endParaRPr lang="en-US" sz="1400" b="1" dirty="0">
                        <a:solidFill>
                          <a:srgbClr val="C0000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347162910"/>
                  </a:ext>
                </a:extLst>
              </a:tr>
              <a:tr h="4930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46مرکز طب کار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نظارت بر بیش از28 مرکز تخصصی طب کار و 18 مطب پزشک دوره دیده طب کار در استان 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180479185"/>
                  </a:ext>
                </a:extLst>
              </a:tr>
              <a:tr h="46522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69667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بازرسی های اولیه انجام شده توسط بازرسان بهداشت حرفه ای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747927994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58519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اعلام نواقص بهداشتی صادره به کارگاه ها</a:t>
                      </a:r>
                      <a:endParaRPr lang="fa-IR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717379616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15121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اخطارهای صادر شده به کارگاه ها</a:t>
                      </a:r>
                      <a:endParaRPr lang="fa-IR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389298722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238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معرفی به دادگاه</a:t>
                      </a:r>
                      <a:endParaRPr lang="fa-IR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063416384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0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 تعداد کارگاه پلمپ شده</a:t>
                      </a:r>
                      <a:endParaRPr lang="fa-IR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811290224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kern="1200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4899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kern="120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تعداد رفع نقص بدون مراجعه به دادگاه</a:t>
                      </a:r>
                      <a:endParaRPr lang="fa-IR"/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141971934"/>
                  </a:ext>
                </a:extLst>
              </a:tr>
              <a:tr h="465224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1400" b="1" u="none" strike="noStrike" dirty="0">
                          <a:solidFill>
                            <a:srgbClr val="002060"/>
                          </a:solidFill>
                          <a:effectLst/>
                          <a:cs typeface="B Mitra" panose="00000400000000000000" pitchFamily="2" charset="-78"/>
                        </a:rPr>
                        <a:t>15654</a:t>
                      </a:r>
                      <a:endParaRPr lang="en-US" sz="1400" b="1" dirty="0">
                        <a:solidFill>
                          <a:srgbClr val="00206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u="none" strike="noStrike" dirty="0">
                          <a:solidFill>
                            <a:srgbClr val="002060"/>
                          </a:solidFill>
                          <a:effectLst/>
                          <a:cs typeface="B Mitra" panose="00000400000000000000" pitchFamily="2" charset="-78"/>
                        </a:rPr>
                        <a:t>بررسی درخواست مشاغل سخت و زیان آور در کمیته های  بدوی و تجدید نظر استان </a:t>
                      </a:r>
                      <a:endParaRPr lang="fa-IR" dirty="0"/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val="871406632"/>
                  </a:ext>
                </a:extLst>
              </a:tr>
              <a:tr h="551937">
                <a:tc gridSpan="2">
                  <a:txBody>
                    <a:bodyPr/>
                    <a:lstStyle/>
                    <a:p>
                      <a:pPr marL="0" marR="0" lvl="0" indent="0" algn="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dirty="0">
                          <a:solidFill>
                            <a:srgbClr val="002060"/>
                          </a:solidFill>
                          <a:cs typeface="B Mitra" panose="00000400000000000000" pitchFamily="2" charset="-78"/>
                        </a:rPr>
                        <a:t>نظارت بر فعالیت بیش از 1300 کارشناس بهداشت حرفه ای در صنایع تحت پوشش در استان، در راستای انجام 29 شرح وظیفه وزرات بهداشت در بهداشت حرفه ای </a:t>
                      </a: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7736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20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8A3DF-5BB3-4552-86AC-C40977C96F56}"/>
              </a:ext>
            </a:extLst>
          </p:cNvPr>
          <p:cNvSpPr txBox="1">
            <a:spLocks/>
          </p:cNvSpPr>
          <p:nvPr/>
        </p:nvSpPr>
        <p:spPr>
          <a:xfrm>
            <a:off x="1919804" y="798229"/>
            <a:ext cx="5623709" cy="52774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 fontAlgn="auto">
              <a:spcAft>
                <a:spcPts val="0"/>
              </a:spcAft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تهیه برچسب </a:t>
            </a:r>
            <a:r>
              <a:rPr lang="en-US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GHS</a:t>
            </a: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 توسط شرکت نفت سپاهان</a:t>
            </a:r>
            <a:endParaRPr lang="en-US" sz="1800" kern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CA122-3FBF-4CDB-B3B8-B7C57E84F5E8}"/>
              </a:ext>
            </a:extLst>
          </p:cNvPr>
          <p:cNvSpPr txBox="1">
            <a:spLocks/>
          </p:cNvSpPr>
          <p:nvPr/>
        </p:nvSpPr>
        <p:spPr>
          <a:xfrm>
            <a:off x="4572000" y="2066821"/>
            <a:ext cx="4239185" cy="372908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rtl="1" fontAlgn="auto">
              <a:spcAft>
                <a:spcPts val="0"/>
              </a:spcAft>
              <a:buNone/>
            </a:pP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این شرکت از صنایع شیمیایی شهرستان شاهین شهر و میمه که محصول تولیدی آن روغن موتور خودرو است در سال 1403 نسبت به تهیه بر چسب </a:t>
            </a:r>
            <a:r>
              <a:rPr lang="en-US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GHS</a:t>
            </a: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 اقدام و ان را بر روی محصولات تولیدی خود الصاق نمود.</a:t>
            </a:r>
          </a:p>
          <a:p>
            <a:pPr marL="0" indent="0" algn="just" rtl="1" fontAlgn="auto">
              <a:spcAft>
                <a:spcPts val="0"/>
              </a:spcAft>
              <a:buNone/>
            </a:pP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برچسب </a:t>
            </a:r>
            <a:r>
              <a:rPr lang="en-US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GHS</a:t>
            </a:r>
            <a:r>
              <a:rPr lang="fa-IR" sz="1800" b="1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sz="1800" b="1" dirty="0">
                <a:solidFill>
                  <a:srgbClr val="002060"/>
                </a:solidFill>
                <a:latin typeface="system-ui"/>
                <a:cs typeface="B Nazanin" panose="00000400000000000000" pitchFamily="2" charset="-78"/>
              </a:rPr>
              <a:t>استانداردی جهانی است که توسط </a:t>
            </a:r>
            <a:r>
              <a:rPr lang="fa-IR" sz="1800" b="1" dirty="0">
                <a:solidFill>
                  <a:srgbClr val="002060"/>
                </a:solidFill>
                <a:latin typeface="system-ui"/>
                <a:cs typeface="B Nazanin" panose="00000400000000000000" pitchFamily="2" charset="-78"/>
                <a:hlinkClick r:id="rId2" tooltip="سازمان ملل متحد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سازمان ملل متحد</a:t>
            </a:r>
            <a:r>
              <a:rPr lang="fa-IR" sz="1800" b="1" dirty="0">
                <a:solidFill>
                  <a:srgbClr val="002060"/>
                </a:solidFill>
                <a:latin typeface="system-ui"/>
                <a:cs typeface="B Nazanin" panose="00000400000000000000" pitchFamily="2" charset="-78"/>
              </a:rPr>
              <a:t> مدیریت می‌شود. این سیستم برای منظم کردن و یکی کردن طبقه‌بندی مواد خطرناک در کشورهای مختلف به وجود آمده است. اساس این سیستم بر استانداردسازی معیارهای آزمایش مواد خطرناک، یکسان‌سازی علائم خطر و هماهنگ کردن برگه‌های ایمنی مواد که استفاده‌کنندگان را با اطلاعات مربوط به خطرهای احتمالی ماده آگاه می‌سازد، استوار است</a:t>
            </a:r>
            <a:r>
              <a:rPr lang="fa-IR" sz="2100" b="1" dirty="0">
                <a:solidFill>
                  <a:srgbClr val="002060"/>
                </a:solidFill>
                <a:latin typeface="system-ui"/>
                <a:cs typeface="B Nazanin" panose="00000400000000000000" pitchFamily="2" charset="-78"/>
              </a:rPr>
              <a:t>.</a:t>
            </a:r>
            <a:endParaRPr lang="en-US" sz="2100" b="1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19EB97-5CCD-4127-A2ED-0C6E8D56E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39" y="2166504"/>
            <a:ext cx="3962798" cy="344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1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C9FF1B8-9B10-4DF2-BE62-6D80C6654C6E}"/>
              </a:ext>
            </a:extLst>
          </p:cNvPr>
          <p:cNvSpPr txBox="1"/>
          <p:nvPr/>
        </p:nvSpPr>
        <p:spPr>
          <a:xfrm>
            <a:off x="3301241" y="1605424"/>
            <a:ext cx="53498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با پیگیری گروه مهندسی بهداشت حرفه ای در قالب برنامه شوری هماهنگی خدمات به بیمه شدگان استان ،  این واحد در سال 1403 و 1404 موفق به احداث بیش از 16 واحد خانه بهداشت کارگری ، یک مرکز بهداشت کار و توسعه مرکز بهداشت کار در صنایع تحت پوشش استان گردید که این تشکیلات با هزینه بخش خصوصی در دو جهت تجهیزات و نیروی انسانی با هدف اجرای کلیه برنامه های وزارت بهداشت در جهت حفظ و ارتقاء سلامتی کارگران و حتی خانواده های انان ایجاد گردیده تا برگ سبز دیگری باشد از دستاوردهای گروه مهندسی بهداشت حرفه ای استان در جهت حفظ سلامت نیروی کار و تولید کشور 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 اصفهان در سال 1403 نیز همانند سالهای گذشته جز انتخابهای ملی با انتخاب خانه بهداشت برتر کشوری ( شرکت اسپادانا ساویس ) بوده ، که از بین بیش از 6000 خانه بهداشت در کل کشور تعدا 14 خانه بهداشت برترملی  انتخاب شده ه اند ، که اصفهان نیز یک مورد از این 14 انتخاب برتر ملی می باشد و افتخاریست برای گروه مهندسی بهداشت حرفه ای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A28EF8-A22D-4627-90CA-59D0C07C3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74" y="3839441"/>
            <a:ext cx="2940770" cy="18107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94BBBD2-09D9-48B0-A8B5-9A534CF3C6A4}"/>
              </a:ext>
            </a:extLst>
          </p:cNvPr>
          <p:cNvSpPr txBox="1">
            <a:spLocks/>
          </p:cNvSpPr>
          <p:nvPr/>
        </p:nvSpPr>
        <p:spPr>
          <a:xfrm>
            <a:off x="3167844" y="702900"/>
            <a:ext cx="5349833" cy="523392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defTabSz="342900">
              <a:defRPr/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کسب رتبه خانه بهداشت کارگری برتر ملی در کشور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F0F63E-C9F4-4B35-B8E5-63E976824DF0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04" b="16003"/>
          <a:stretch/>
        </p:blipFill>
        <p:spPr bwMode="auto">
          <a:xfrm>
            <a:off x="309459" y="1619408"/>
            <a:ext cx="2830825" cy="18979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1009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C9FF1B8-9B10-4DF2-BE62-6D80C6654C6E}"/>
              </a:ext>
            </a:extLst>
          </p:cNvPr>
          <p:cNvSpPr txBox="1"/>
          <p:nvPr/>
        </p:nvSpPr>
        <p:spPr>
          <a:xfrm>
            <a:off x="3739405" y="1743924"/>
            <a:ext cx="5349833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1- تهیه اطلاعات سم شناسی 7 ماده شیمیایی پرکاربرد (هیدروژن فلوراید، فرمالدهید، کلر، آمونیاک، هیدروژن سولفاید، اسید سولفوریک و اسید نیتریک) در استان به منظور حفاظت از سلامت شاغلین صنایع مشمول و افراد ساکن در مناطق صنعتی و مسکونی همجوار (در قالب پمفلت)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2- شناسایی صنایع پرخطر و استراتژیک از لحاظ وجود مواد شیمیایی در آنها و مکاتبه با آنها در خصوص اجرای لایه های پیشگیرانه به منظور کاهش خطرات در هنگام حملات خصمانه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3- تهیه دستورالعمل واکنش در شرایط اضطراری در مواجهات حاد با مواد شیمیایی و ارسال آن به کلیه صنایع مشمول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4- تشدید نظارت از صنایع پرخطر شیمیایی</a:t>
            </a:r>
          </a:p>
          <a:p>
            <a:pPr algn="just" defTabSz="685800" rtl="1">
              <a:defRPr/>
            </a:pP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5- تشکیل جلسه با مدیران </a:t>
            </a:r>
            <a:r>
              <a:rPr lang="en-US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HSE</a:t>
            </a:r>
            <a:r>
              <a:rPr lang="fa-IR" sz="1650" b="1" dirty="0">
                <a:solidFill>
                  <a:srgbClr val="002060"/>
                </a:solidFill>
                <a:cs typeface="B Nazanin" panose="00000400000000000000" pitchFamily="2" charset="-78"/>
              </a:rPr>
              <a:t> و کارشناسان بهداشت حرفه ای صنایع شیمیایی استراتژیک به منظور پیگیری اقدامات لازم به منظور کاهش حوادث در زمان حملات خصمانه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4BBBD2-09D9-48B0-A8B5-9A534CF3C6A4}"/>
              </a:ext>
            </a:extLst>
          </p:cNvPr>
          <p:cNvSpPr txBox="1">
            <a:spLocks/>
          </p:cNvSpPr>
          <p:nvPr/>
        </p:nvSpPr>
        <p:spPr>
          <a:xfrm>
            <a:off x="3222667" y="1294354"/>
            <a:ext cx="5349833" cy="523392"/>
          </a:xfrm>
          <a:prstGeom prst="rect">
            <a:avLst/>
          </a:prstGeom>
        </p:spPr>
        <p:txBody>
          <a:bodyPr>
            <a:noAutofit/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2pPr>
            <a:lvl3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3pPr>
            <a:lvl4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4pPr>
            <a:lvl5pPr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5pPr>
            <a:lvl6pPr marL="4572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6pPr>
            <a:lvl7pPr marL="9144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7pPr>
            <a:lvl8pPr marL="13716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8pPr>
            <a:lvl9pPr marL="1828800" algn="ctr" rtl="1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cs typeface="B Titr" pitchFamily="2" charset="-78"/>
              </a:defRPr>
            </a:lvl9pPr>
          </a:lstStyle>
          <a:p>
            <a:pPr defTabSz="342900">
              <a:defRPr/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اقدامات انجام شده در جنگ 12 روزه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B37D99-9C7E-492A-8EAE-66A7F3BC25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742" y="1796880"/>
            <a:ext cx="1773879" cy="13290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0F717E-BC3E-4E88-AB04-978D04E48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" y="1796880"/>
            <a:ext cx="1773878" cy="13290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514440-A395-49C7-9550-DD132BDCB6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3" y="3515188"/>
            <a:ext cx="1714862" cy="136362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86C93F9-2196-4812-84B4-B7865B8430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22475" y="3515188"/>
            <a:ext cx="1711146" cy="136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6868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AA3C7-9FA5-DAC9-BDCE-AB6ADE9FD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322" y="594716"/>
            <a:ext cx="6170356" cy="1325563"/>
          </a:xfrm>
        </p:spPr>
        <p:txBody>
          <a:bodyPr>
            <a:norm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cs typeface="B Titr" panose="00000700000000000000" pitchFamily="2" charset="-78"/>
              </a:rPr>
              <a:t>کسب رتبه چهارم دانشگاه اصفهان در خصوص رسیدگی به شکایات از بین دانشگاههای کشور در سال 1403</a:t>
            </a:r>
            <a:endParaRPr lang="en-US" sz="1800" kern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88AF7CF-D0B1-51BA-6399-870134ADB7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157" y="1920279"/>
            <a:ext cx="7160218" cy="4008573"/>
          </a:xfrm>
        </p:spPr>
      </p:pic>
    </p:spTree>
    <p:extLst>
      <p:ext uri="{BB962C8B-B14F-4D97-AF65-F5344CB8AC3E}">
        <p14:creationId xmlns:p14="http://schemas.microsoft.com/office/powerpoint/2010/main" val="309081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1E3ED3-04FE-DA46-3498-2CEBE0A87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36871"/>
            <a:ext cx="7886700" cy="1068910"/>
          </a:xfrm>
        </p:spPr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sz="1800" kern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کسب رتبه دوم دانشگاه از بین دانشگاههای کشور تیپ یک در خصوص ثبت خود اظهاری و اقدامات در نوروز 1404</a:t>
            </a:r>
          </a:p>
          <a:p>
            <a:pPr algn="ctr" rtl="1">
              <a:lnSpc>
                <a:spcPct val="150000"/>
              </a:lnSpc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C3E555-36FA-E051-B10F-55CD8EA4C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55" y="2027904"/>
            <a:ext cx="4818185" cy="29308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42AF21-E601-49A2-C55D-844EC1939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161" y="4608871"/>
            <a:ext cx="3561159" cy="200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2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9D380-8CD4-6B15-93D3-3D1176D6E9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0C0872D-20C7-5EE5-B9BA-AAAC851E0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11" y="3734886"/>
            <a:ext cx="1424778" cy="1887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CBAD44-958A-AC35-11F6-7E075DFD9D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950" y="3734886"/>
            <a:ext cx="1487962" cy="18381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E45A180-5D76-2783-DCC1-A41AE1987F81}"/>
              </a:ext>
            </a:extLst>
          </p:cNvPr>
          <p:cNvSpPr/>
          <p:nvPr/>
        </p:nvSpPr>
        <p:spPr>
          <a:xfrm>
            <a:off x="191812" y="1761203"/>
            <a:ext cx="844877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1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برگزاری جلسات استقرار و  راه اندازی  کانون فرهنگی اجتماعی سلامت </a:t>
            </a:r>
          </a:p>
          <a:p>
            <a:pPr algn="ctr" rtl="1"/>
            <a:r>
              <a:rPr lang="fa-IR" sz="2400" b="1" dirty="0">
                <a:solidFill>
                  <a:srgbClr val="002060"/>
                </a:solidFill>
                <a:latin typeface="Arial"/>
                <a:cs typeface="B Zar" panose="00000400000000000000" pitchFamily="2" charset="-78"/>
              </a:rPr>
              <a:t>در محلات تمامی شهرستان ها</a:t>
            </a:r>
            <a:endParaRPr lang="en-US" sz="2400" b="1" dirty="0">
              <a:solidFill>
                <a:srgbClr val="002060"/>
              </a:solidFill>
              <a:latin typeface="Arial"/>
              <a:cs typeface="B Zar" panose="00000400000000000000" pitchFamily="2" charset="-78"/>
            </a:endParaRPr>
          </a:p>
          <a:p>
            <a:pPr algn="r" defTabSz="685800" rtl="1">
              <a:defRPr/>
            </a:pPr>
            <a:endParaRPr lang="en-US" u="sng" dirty="0">
              <a:solidFill>
                <a:srgbClr val="002060"/>
              </a:solidFill>
              <a:latin typeface="Arial" panose="020B060402020202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960535-7CAD-F87E-0B85-23B02CECED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73" y="3734886"/>
            <a:ext cx="1634693" cy="18381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C99D1E-DDF2-9674-B00F-3BA66E3209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39" b="-1"/>
          <a:stretch/>
        </p:blipFill>
        <p:spPr>
          <a:xfrm>
            <a:off x="5340326" y="3769274"/>
            <a:ext cx="1772198" cy="18037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2AB7A2-8336-AF6F-E88E-8D4C8C51B2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2885" y="3769274"/>
            <a:ext cx="1689956" cy="180373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64556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1883B-0AAD-45C8-971B-E2F1700BA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778" y="501444"/>
            <a:ext cx="8820443" cy="453228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0" algn="just" rtl="1">
              <a:lnSpc>
                <a:spcPct val="150000"/>
              </a:lnSpc>
              <a:spcBef>
                <a:spcPts val="1800"/>
              </a:spcBef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800" b="1" dirty="0">
                <a:solidFill>
                  <a:srgbClr val="002060"/>
                </a:solidFill>
                <a:cs typeface="B Titr" panose="00000700000000000000" pitchFamily="2" charset="-78"/>
              </a:rPr>
              <a:t>تخصیص   7میلیارد و 500 میلیون ریال اعتبار به منظور اجرای اقدامات کاهش آسیب پذیری غیر سازه ای در واحدهای بهداشتی در سه سال اخیر</a:t>
            </a:r>
          </a:p>
          <a:p>
            <a:pPr lvl="0" algn="just" rtl="1">
              <a:lnSpc>
                <a:spcPct val="150000"/>
              </a:lnSpc>
              <a:spcBef>
                <a:spcPts val="1800"/>
              </a:spcBef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800" b="1" dirty="0">
                <a:solidFill>
                  <a:srgbClr val="002060"/>
                </a:solidFill>
                <a:cs typeface="B Titr" panose="00000700000000000000" pitchFamily="2" charset="-78"/>
              </a:rPr>
              <a:t>تدوین و اجرای فرایند اعلام و دریافت خسارت از محل بیمه حوادث دانشگاه و دریافت مبلغی در حدود یک میلیارد و 150 میلیون ریال برای جبران خسارات وارده به واحدهای بهداشتی از بیمه دانا</a:t>
            </a:r>
          </a:p>
          <a:p>
            <a:pPr lvl="0" algn="just" rtl="1">
              <a:lnSpc>
                <a:spcPct val="150000"/>
              </a:lnSpc>
              <a:spcBef>
                <a:spcPts val="1800"/>
              </a:spcBef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800" b="1" dirty="0">
                <a:solidFill>
                  <a:srgbClr val="002060"/>
                </a:solidFill>
                <a:cs typeface="B Titr" panose="00000700000000000000" pitchFamily="2" charset="-78"/>
              </a:rPr>
              <a:t>تجهیز انبار پشتیبانی مدیریت خطر بلایا برای پشتیبانی عمومی تیم 150 نفره در شرایط اضطراری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7989" y="3815248"/>
            <a:ext cx="3372875" cy="21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6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5187" y="562883"/>
            <a:ext cx="8256168" cy="50436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اجرای برنامه ارزیابی و آموزش خانوار در برابر بلایا  و آموزش  34/79 درصد خانوار ها</a:t>
            </a: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اجرای برنامه </a:t>
            </a:r>
            <a:r>
              <a:rPr lang="fa-IR" b="1" u="sng" dirty="0">
                <a:solidFill>
                  <a:srgbClr val="002060"/>
                </a:solidFill>
                <a:cs typeface="B Titr" panose="00000700000000000000" pitchFamily="2" charset="-78"/>
              </a:rPr>
              <a:t>آموزش پیشگیری ازحوادث ترافیکی و غیر ترافیکی </a:t>
            </a: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به 68828 نفر سفیر سلامت</a:t>
            </a: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برگزاری کمپین های متعدد پیشگیری از حوادث شامل کمپین پیشگیری از حوادث چارشنبه سوری، کمپین نه به تصادفات، کمپین پیشگیری از غرق شدگی و ...</a:t>
            </a: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476" y="4157056"/>
            <a:ext cx="2309534" cy="14495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299" y="3942616"/>
            <a:ext cx="2219300" cy="166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7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35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ابلاغ و توجیه تکالیف واحد های فنی  در شرایط بحران به صورت وبینار به شهرستانهای تابعه</a:t>
            </a:r>
          </a:p>
          <a:p>
            <a:pPr lvl="0" algn="just" rtl="1">
              <a:lnSpc>
                <a:spcPct val="150000"/>
              </a:lnSpc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35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برگزاری جلسات آموزشی متعدد در حوزه حوادث </a:t>
            </a:r>
            <a:r>
              <a:rPr lang="en-US" sz="135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CBRNE</a:t>
            </a:r>
            <a:r>
              <a:rPr lang="fa-IR" sz="135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، حملات سایبری، پیشگیری از حریق، پیشگیری از حوادث در منزل </a:t>
            </a:r>
          </a:p>
          <a:p>
            <a:endParaRPr lang="fa-IR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03" y="3459256"/>
            <a:ext cx="3431241" cy="19300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832" y="3336691"/>
            <a:ext cx="3580280" cy="205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1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4531" y="330558"/>
            <a:ext cx="7269480" cy="650193"/>
          </a:xfrm>
        </p:spPr>
        <p:txBody>
          <a:bodyPr>
            <a:normAutofit/>
          </a:bodyPr>
          <a:lstStyle/>
          <a:p>
            <a:pPr algn="ctr" rtl="1"/>
            <a:r>
              <a:rPr lang="fa-IR" sz="282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اقدامات و فعالیت های گروه امور آزمایشگاه ها</a:t>
            </a:r>
            <a:endParaRPr lang="en-US" sz="2821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80219" y="1002677"/>
            <a:ext cx="8583562" cy="5451025"/>
          </a:xfrm>
        </p:spPr>
        <p:txBody>
          <a:bodyPr>
            <a:noAutofit/>
          </a:bodyPr>
          <a:lstStyle/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استقرار و راه اندازی تست تشخیص مولکولی 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CCHF</a:t>
            </a: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در آزمایشگاه مرجع تشخیص مولکولی استان از تیرماه 1404 (جهت دانشگاه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های علوم پزشکی اصفهان و کاشان)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استقرار و راه اندازی دستگاه جین اکسپرت جهت تعیین مقاومت میکروبی به ایزونیازید در آزمایشگاه مرکزی شهرستان خمینی شهر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کسب تاییدیه در برنامه تشخیص فنیل کتونوری با روش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HPLC </a:t>
            </a: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از آزمایشگاه مرجع سلامت وزارت متبوع 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کسب رتبه برتر در برنامه ارزیابی خارجی کیفیت تشخیص پاتوژن های منتقله از آب و غذا </a:t>
            </a: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کسب رتبه برتر در برنامه ارزیابی خارجی کیفیت تشخیص مولکولی 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HCV</a:t>
            </a:r>
            <a:endParaRPr lang="fa-IR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کسب رتبه برتر در برنامه ارزیابی خارجی کیفیت تشخیص مولکولی 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HIV</a:t>
            </a:r>
            <a:endParaRPr lang="fa-IR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just" rtl="1">
              <a:lnSpc>
                <a:spcPct val="150000"/>
              </a:lnSpc>
            </a:pP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7260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0878" y="610136"/>
            <a:ext cx="8542244" cy="60016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600" b="1" dirty="0">
                <a:solidFill>
                  <a:srgbClr val="002060"/>
                </a:solidFill>
                <a:cs typeface="B Titr" panose="00000700000000000000" pitchFamily="2" charset="-78"/>
              </a:rPr>
              <a:t>ثبت و گزارش دهی 163 مخاطره طبیعی و انسان ساخت  در واحد های بهداشتی تحت پوشش</a:t>
            </a: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600" b="1" dirty="0">
                <a:solidFill>
                  <a:srgbClr val="002060"/>
                </a:solidFill>
                <a:cs typeface="B Titr" panose="00000700000000000000" pitchFamily="2" charset="-78"/>
              </a:rPr>
              <a:t>تشکیل 30 تیم داوطلب خدمت در شرایط اضطراری متشکل از پزشک-ماما-کارشناس سلامت روان-تغذیه-کارشناس بهداشت محیط و حرفه ای وکارشناس آزمایشگاه</a:t>
            </a:r>
          </a:p>
          <a:p>
            <a:pPr algn="r" rtl="1">
              <a:buClr>
                <a:srgbClr val="FFFF00"/>
              </a:buClr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600" b="1" dirty="0">
                <a:solidFill>
                  <a:srgbClr val="002060"/>
                </a:solidFill>
                <a:cs typeface="B Titr" panose="00000700000000000000" pitchFamily="2" charset="-78"/>
              </a:rPr>
              <a:t>برنامه ریزی، نظارت و آموزش پیشگیری از حوادث و بلایای طبیعی به خانوار های عشایری استان </a:t>
            </a:r>
          </a:p>
          <a:p>
            <a:pPr algn="r" rtl="1">
              <a:buClr>
                <a:srgbClr val="FFFF00"/>
              </a:buClr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en-US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600" b="1" dirty="0">
                <a:solidFill>
                  <a:srgbClr val="002060"/>
                </a:solidFill>
                <a:cs typeface="B Titr" panose="00000700000000000000" pitchFamily="2" charset="-78"/>
              </a:rPr>
              <a:t>برگزاری 4کمیته مشورتی متشکل ازکارشناسان خبره شهرستانهای تابعه و بررسی مشکلات برنامه ها و ارایه راهکارهای ارتقای برنامه</a:t>
            </a: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r>
              <a:rPr lang="fa-IR" sz="1600" dirty="0">
                <a:solidFill>
                  <a:srgbClr val="002060"/>
                </a:solidFill>
                <a:cs typeface="B Titr" panose="00000700000000000000" pitchFamily="2" charset="-78"/>
              </a:rPr>
              <a:t>تهیه طرح واکنش سریع در برابر حوادث اضطراری و مواجهات حاد در مواد شیمیایی خطر ناک و ارسال به صنایع توسط شبکه جهت پیش بینی اقدامات لازم برای حفظ سلامت شاغلین در صورت بروز حوادث</a:t>
            </a:r>
          </a:p>
          <a:p>
            <a:pPr marL="0" indent="0" algn="r" rtl="1">
              <a:buClr>
                <a:schemeClr val="accent4">
                  <a:lumMod val="40000"/>
                  <a:lumOff val="60000"/>
                </a:schemeClr>
              </a:buClr>
              <a:buNone/>
            </a:pPr>
            <a:endParaRPr lang="fa-IR" sz="16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0" indent="0" algn="r" rtl="1">
              <a:buClr>
                <a:schemeClr val="accent4">
                  <a:lumMod val="40000"/>
                  <a:lumOff val="60000"/>
                </a:schemeClr>
              </a:buClr>
              <a:buNone/>
            </a:pPr>
            <a:endParaRPr lang="en-US" sz="16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sz="16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r>
              <a:rPr lang="fa-IR" sz="1600" dirty="0">
                <a:solidFill>
                  <a:srgbClr val="002060"/>
                </a:solidFill>
                <a:cs typeface="B Titr" panose="00000700000000000000" pitchFamily="2" charset="-78"/>
              </a:rPr>
              <a:t>تهیه بانک اطلاعاتی جمعیت  گروه های سنی آسیب پذیر استان بویژه لیست مادران نیازمند مراقبت ویژه و مادران باردار در ماه آخر بارداری جهت شرایط بحرانی</a:t>
            </a:r>
          </a:p>
          <a:p>
            <a:pPr algn="r" rtl="1">
              <a:buClr>
                <a:srgbClr val="FFFF00"/>
              </a:buClr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600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360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33668" y="1163524"/>
            <a:ext cx="7947211" cy="563231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برگزاری تمرین های دور میزی  ،  میدانی متعدد در زمینه حوادث سایبری، اپیدمی بیماریها،حمل ایمن نمونه، اطفای حریق، تخلیه ایمن و ...</a:t>
            </a: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64" y="3086100"/>
            <a:ext cx="2239869" cy="167937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530" y="3086100"/>
            <a:ext cx="2545463" cy="18709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990" y="2986912"/>
            <a:ext cx="2443865" cy="187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1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2559" y="1240164"/>
            <a:ext cx="8471648" cy="61863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r>
              <a:rPr lang="fa-IR" dirty="0">
                <a:solidFill>
                  <a:srgbClr val="002060"/>
                </a:solidFill>
                <a:cs typeface="B Titr" panose="00000700000000000000" pitchFamily="2" charset="-78"/>
              </a:rPr>
              <a:t>شرکت در رزمایش های استانی با موضوعات زلزله و آمادگی در شرایط بحرانی</a:t>
            </a: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buClr>
                <a:schemeClr val="accent4">
                  <a:lumMod val="40000"/>
                  <a:lumOff val="60000"/>
                </a:schemeClr>
              </a:buClr>
              <a:buFont typeface="Wingdings" panose="05000000000000000000" pitchFamily="2" charset="2"/>
              <a:buChar char="ü"/>
            </a:pPr>
            <a:endParaRPr lang="fa-IR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33669" y="2400298"/>
            <a:ext cx="8209428" cy="261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3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73C573D0-F6C5-E8A4-1756-2AE0A3426ABE}"/>
              </a:ext>
            </a:extLst>
          </p:cNvPr>
          <p:cNvSpPr txBox="1"/>
          <p:nvPr/>
        </p:nvSpPr>
        <p:spPr>
          <a:xfrm>
            <a:off x="212272" y="1252125"/>
            <a:ext cx="8719457" cy="50783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algn="r" rtl="1">
              <a:buClr>
                <a:srgbClr val="FFFF00"/>
              </a:buClr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rgbClr val="002060"/>
                </a:solidFill>
                <a:cs typeface="B Titr" panose="00000700000000000000" pitchFamily="2" charset="-78"/>
              </a:rPr>
              <a:t>اجرای برنامه جامعه ایمن و پیگیری رفع نقاط حادثه خیز در شهرستانهای تابعه و رفع نقاط حادثه خیز </a:t>
            </a: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algn="r" rtl="1">
              <a:buClr>
                <a:srgbClr val="FFFF00"/>
              </a:buClr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marL="214313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</a:pPr>
            <a:endParaRPr lang="fa-IR" b="1" dirty="0">
              <a:cs typeface="B Titr" panose="00000700000000000000" pitchFamily="2" charset="-78"/>
            </a:endParaRPr>
          </a:p>
          <a:p>
            <a:pPr algn="r"/>
            <a:endParaRPr lang="fa-IR" b="1" dirty="0">
              <a:cs typeface="B Titr" panose="00000700000000000000" pitchFamily="2" charset="-78"/>
            </a:endParaRPr>
          </a:p>
          <a:p>
            <a:pPr algn="r"/>
            <a:endParaRPr lang="fa-IR" b="1" dirty="0"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16636"/>
              </p:ext>
            </p:extLst>
          </p:nvPr>
        </p:nvGraphicFramePr>
        <p:xfrm>
          <a:off x="346261" y="3429000"/>
          <a:ext cx="8451478" cy="16127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1309">
                  <a:extLst>
                    <a:ext uri="{9D8B030D-6E8A-4147-A177-3AD203B41FA5}">
                      <a16:colId xmlns:a16="http://schemas.microsoft.com/office/drawing/2014/main" val="428138493"/>
                    </a:ext>
                  </a:extLst>
                </a:gridCol>
                <a:gridCol w="2068905">
                  <a:extLst>
                    <a:ext uri="{9D8B030D-6E8A-4147-A177-3AD203B41FA5}">
                      <a16:colId xmlns:a16="http://schemas.microsoft.com/office/drawing/2014/main" val="1647250489"/>
                    </a:ext>
                  </a:extLst>
                </a:gridCol>
                <a:gridCol w="1732546">
                  <a:extLst>
                    <a:ext uri="{9D8B030D-6E8A-4147-A177-3AD203B41FA5}">
                      <a16:colId xmlns:a16="http://schemas.microsoft.com/office/drawing/2014/main" val="1230351460"/>
                    </a:ext>
                  </a:extLst>
                </a:gridCol>
                <a:gridCol w="1613686">
                  <a:extLst>
                    <a:ext uri="{9D8B030D-6E8A-4147-A177-3AD203B41FA5}">
                      <a16:colId xmlns:a16="http://schemas.microsoft.com/office/drawing/2014/main" val="443138983"/>
                    </a:ext>
                  </a:extLst>
                </a:gridCol>
                <a:gridCol w="595032">
                  <a:extLst>
                    <a:ext uri="{9D8B030D-6E8A-4147-A177-3AD203B41FA5}">
                      <a16:colId xmlns:a16="http://schemas.microsoft.com/office/drawing/2014/main" val="2262806132"/>
                    </a:ext>
                  </a:extLst>
                </a:gridCol>
              </a:tblGrid>
              <a:tr h="1090889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نقاط حادثه خیز اصلاح شده براساس پیگیری کمیته ها و زیرکمیته های جامعه ایمن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نقاط حادثه خیز شناسایی شده در شهرستان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زیرکمیته های جامعه ایمن و نام زیرکمیته در سال 1403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جلسات کمیته جامعه ایمن برگزار شده در سال 1403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</a:rPr>
                        <a:t>استان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83091723"/>
                  </a:ext>
                </a:extLst>
              </a:tr>
              <a:tr h="52182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186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318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98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48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اصفهان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742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71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1C82EEB-9644-D172-42F1-25C59EF1DB39}"/>
              </a:ext>
            </a:extLst>
          </p:cNvPr>
          <p:cNvSpPr txBox="1"/>
          <p:nvPr/>
        </p:nvSpPr>
        <p:spPr>
          <a:xfrm>
            <a:off x="655093" y="1495347"/>
            <a:ext cx="8117005" cy="46628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r>
              <a:rPr lang="fa-IR" sz="1200" b="1" dirty="0">
                <a:solidFill>
                  <a:srgbClr val="002060"/>
                </a:solidFill>
                <a:latin typeface="Calibri" panose="020F0502020204030204"/>
                <a:cs typeface="B Titr" panose="00000700000000000000" pitchFamily="2" charset="-78"/>
              </a:rPr>
              <a:t>تدوین برنامه جامع پیشگیری از غرق شدگی و استخراج آمار استخر های کشاورزی نا ایمن و طرح موضوع در کمیته های جامعه ایمن و ایمن سازی استخرها:      </a:t>
            </a: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defRPr/>
            </a:pPr>
            <a:endParaRPr lang="fa-IR" sz="120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957513" lvl="8" indent="-214313" algn="r" rtl="1"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defRPr/>
            </a:pPr>
            <a:endParaRPr lang="fa-IR" sz="1350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  <a:p>
            <a:pPr marL="214313" indent="-214313" algn="r" defTabSz="685800" rtl="1" eaLnBrk="1" fontAlgn="auto" hangingPunct="1"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Font typeface="Wingdings" panose="05000000000000000000" pitchFamily="2" charset="2"/>
              <a:buChar char="ü"/>
              <a:defRPr/>
            </a:pPr>
            <a:endParaRPr lang="fa-IR" b="1" dirty="0">
              <a:solidFill>
                <a:srgbClr val="002060"/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85373" y="3561297"/>
          <a:ext cx="7856444" cy="9131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3419">
                  <a:extLst>
                    <a:ext uri="{9D8B030D-6E8A-4147-A177-3AD203B41FA5}">
                      <a16:colId xmlns:a16="http://schemas.microsoft.com/office/drawing/2014/main" val="4069462111"/>
                    </a:ext>
                  </a:extLst>
                </a:gridCol>
                <a:gridCol w="1590612">
                  <a:extLst>
                    <a:ext uri="{9D8B030D-6E8A-4147-A177-3AD203B41FA5}">
                      <a16:colId xmlns:a16="http://schemas.microsoft.com/office/drawing/2014/main" val="1595254707"/>
                    </a:ext>
                  </a:extLst>
                </a:gridCol>
                <a:gridCol w="1533617">
                  <a:extLst>
                    <a:ext uri="{9D8B030D-6E8A-4147-A177-3AD203B41FA5}">
                      <a16:colId xmlns:a16="http://schemas.microsoft.com/office/drawing/2014/main" val="1931153699"/>
                    </a:ext>
                  </a:extLst>
                </a:gridCol>
                <a:gridCol w="1933252">
                  <a:extLst>
                    <a:ext uri="{9D8B030D-6E8A-4147-A177-3AD203B41FA5}">
                      <a16:colId xmlns:a16="http://schemas.microsoft.com/office/drawing/2014/main" val="587828781"/>
                    </a:ext>
                  </a:extLst>
                </a:gridCol>
                <a:gridCol w="655544">
                  <a:extLst>
                    <a:ext uri="{9D8B030D-6E8A-4147-A177-3AD203B41FA5}">
                      <a16:colId xmlns:a16="http://schemas.microsoft.com/office/drawing/2014/main" val="3967796232"/>
                    </a:ext>
                  </a:extLst>
                </a:gridCol>
              </a:tblGrid>
              <a:tr h="660368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استخر کشاورزی ایمن شده بر اسا س پیگیری انجام شده از سال 1403تاکنون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تعدادد استخر کشاورزی غیر ایمن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استخر کشاورزی ایمن ازابتدای طرح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تعداد استخر های کشاورزی موجود یا شناسایی شده در محدوده استان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effectLst/>
                          <a:cs typeface="B Titr" panose="00000700000000000000" pitchFamily="2" charset="-78"/>
                        </a:rPr>
                        <a:t>استان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417693476"/>
                  </a:ext>
                </a:extLst>
              </a:tr>
              <a:tr h="220123"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972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3054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5950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9981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ar-SA" sz="14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اصفهان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51435" marR="51435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895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3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CE2C1-9892-4AF1-BA7B-5CBD44C4B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4D84B-DB67-44C3-89CD-6588E30D8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90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622" y="2078850"/>
            <a:ext cx="72620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700" dirty="0">
                <a:cs typeface="B Titr" panose="00000700000000000000" pitchFamily="2" charset="-78"/>
              </a:rPr>
              <a:t>گزارش یکساله گروه جوانی جمعیت و سلامت خانواده</a:t>
            </a:r>
          </a:p>
          <a:p>
            <a:pPr algn="ctr"/>
            <a:r>
              <a:rPr lang="fa-IR" sz="2700" dirty="0">
                <a:cs typeface="B Titr" panose="00000700000000000000" pitchFamily="2" charset="-78"/>
              </a:rPr>
              <a:t>شهریور 1403 تا شهریور 1404</a:t>
            </a:r>
            <a:endParaRPr lang="en-US" sz="27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08986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8422" y="1646802"/>
            <a:ext cx="6635748" cy="3834426"/>
          </a:xfrm>
        </p:spPr>
        <p:txBody>
          <a:bodyPr/>
          <a:lstStyle/>
          <a:p>
            <a:pPr algn="r" rtl="1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cs typeface="B Nazanin" panose="00000400000000000000" pitchFamily="2" charset="-78"/>
              </a:rPr>
              <a:t>راه اندازی واحد تست بیلی در مرکز جامع رشد و تکامل کودکان شهرستان فلاورجان (قهدریجان)</a:t>
            </a:r>
          </a:p>
          <a:p>
            <a:pPr algn="r" rtl="1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تهیه طرح درس نحوه احیاء پایه کودکان و شیرخواران ویژه مربیان مهد کودک و هماهنگی با آموزش و پرورش جهت آموزش براساس طرح درس جدید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ارتقاء درصد ثبت خدمات مانا از 32.36 درصد به 61.3 درصد در سال 1403</a:t>
            </a: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ادغام برنامه پیشگیری، تشخیص و درمان به هنگام ناباروری در نظام سلامت و تهیه رسانه آموزشی برای ارائه دهندگان خدمت</a:t>
            </a:r>
          </a:p>
          <a:p>
            <a:pPr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همایش پیشگیری، تشخیص و درمان به هنگام ناباروری – تلفیق طب ایرانی و نوین با حضور اساتید مجرب طب ایرانی کشور و ویزیت رایگان بیش از 100 زوج در این برنامه </a:t>
            </a:r>
          </a:p>
          <a:p>
            <a:pPr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342900" algn="l"/>
              </a:tabLst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انعقاد تفاهم نامه با ستاد انقلابی جبهه فرهنگی استان جهت اجرای برنامه های آموزشی و </a:t>
            </a:r>
          </a:p>
          <a:p>
            <a:pPr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342900" algn="l"/>
              </a:tabLst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فرهنگ سازی و همکاری جهت برگزاری همایش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sz="1050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926" y="917721"/>
            <a:ext cx="1931786" cy="133468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732" y="5109785"/>
            <a:ext cx="1261061" cy="177185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7" y="5375076"/>
            <a:ext cx="2053405" cy="1368937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0160" y="5530117"/>
            <a:ext cx="2214247" cy="12630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2273" r="-2273" b="51111"/>
          <a:stretch/>
        </p:blipFill>
        <p:spPr>
          <a:xfrm>
            <a:off x="71494" y="2325286"/>
            <a:ext cx="1692195" cy="1589769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049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9742" y="1538790"/>
            <a:ext cx="6752574" cy="3834426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تقدیر از  پرسنل دانشگاه با خانواده با شکوه، مراقبین سلامت و بهورزان فعال در برنامه جوانی جمعیت، ماماهای فعال در برنامه سلامت مادران، پزشکان، مراقبین و بهورزان فعال در برنامه سالمندان، مشاوران شیردهی فعال و مادران اهدا کننده شیر مادر به بانک شیر تجلیل گردید.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اجرای مسابقه رادیویی برای مراقبت بارداری و جوانی جمعیت با حضور مادران باردار و خانواده ها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fa-IR" sz="1200" b="1" dirty="0">
                <a:cs typeface="B Nazanin" panose="00000400000000000000" pitchFamily="2" charset="-78"/>
              </a:rPr>
              <a:t>تقدیر از خانواده با شکوه، افراد ازدواج کرده و دارای فرزند شده و افراد دارای نوه ( رویداد مغز بادام) در معاونت بهداشت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1050" b="1" dirty="0">
              <a:cs typeface="B Nazanin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03" y="1295062"/>
            <a:ext cx="2160239" cy="15290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35"/>
          <a:stretch/>
        </p:blipFill>
        <p:spPr>
          <a:xfrm>
            <a:off x="0" y="3298801"/>
            <a:ext cx="2249742" cy="1470220"/>
          </a:xfrm>
          <a:prstGeom prst="rect">
            <a:avLst/>
          </a:prstGeom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" name="Picture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77661" y="3198972"/>
            <a:ext cx="2951798" cy="13282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514" y="5473529"/>
            <a:ext cx="2052228" cy="12961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98827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5347" y="1257752"/>
            <a:ext cx="7357133" cy="3834426"/>
          </a:xfrm>
        </p:spPr>
        <p:txBody>
          <a:bodyPr/>
          <a:lstStyle/>
          <a:p>
            <a:pPr algn="r" rtl="1">
              <a:lnSpc>
                <a:spcPct val="107000"/>
              </a:lnSpc>
              <a:spcAft>
                <a:spcPts val="600"/>
              </a:spcAft>
              <a:buClr>
                <a:srgbClr val="FFCA21"/>
              </a:buClr>
              <a:buFont typeface="Wingdings" panose="05000000000000000000" pitchFamily="2" charset="2"/>
              <a:buChar char="§"/>
            </a:pPr>
            <a:r>
              <a:rPr lang="fa-IR" sz="1200" b="1" dirty="0">
                <a:cs typeface="B Nazanin" panose="00000400000000000000" pitchFamily="2" charset="-78"/>
              </a:rPr>
              <a:t>برگزاری مسابقه رویش جوانه ها جهت پرسنل و فرزندان آنها </a:t>
            </a:r>
            <a:endParaRPr lang="en-US" sz="1200" b="1" dirty="0"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0"/>
              </a:spcAft>
              <a:buClr>
                <a:srgbClr val="FFCA21"/>
              </a:buClr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فرهنگ سازی در حوزه جوانی جمعیت با تهیه تقویم، ماگ 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050" b="1" dirty="0"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توسعه مراکز مشاوره مردمی نفس به 14 شهرستان، اصفهان 1و2 ، نجف آباد، گلپایگـان، مبارکـه، خمینی شهـر، لنجـان، فلاورجان، شهرضا، فریدن، چادگان، اردستان، نطنز و شاهین شهر</a:t>
            </a: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r>
              <a:rPr lang="fa-IR" sz="12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انعقاد تفاهم نامه با انجمن سفیران نفس در راستای برنامه حفظ حیات جنین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lvl="0" algn="r" rtl="1" eaLnBrk="0" hangingPunct="0">
              <a:lnSpc>
                <a:spcPct val="150000"/>
              </a:lnSpc>
              <a:spcBef>
                <a:spcPct val="0"/>
              </a:spcBef>
              <a:buClr>
                <a:srgbClr val="FFCA21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24 دوره آموزشی عملی معاینه و غربالگری سرطان برست در کلینیک تخصصی پستان بیمارستان امین ویژه ماماهای مراکز محیطی</a:t>
            </a:r>
          </a:p>
          <a:p>
            <a:pPr lvl="0" algn="r" rtl="1" eaLnBrk="0" hangingPunct="0">
              <a:lnSpc>
                <a:spcPct val="150000"/>
              </a:lnSpc>
              <a:spcBef>
                <a:spcPct val="0"/>
              </a:spcBef>
              <a:buClr>
                <a:srgbClr val="FFCA21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اختصاص2 امتیاز ارزشیابی کلیه پرسنل دانشگاه علوم پزشکی اصفهان در سامانه ارزیابی عملکرد به دریافت مراقبت ها و خدمات سلامت </a:t>
            </a:r>
          </a:p>
          <a:p>
            <a:pPr lvl="0" algn="r" rtl="1" eaLnBrk="0" hangingPunct="0">
              <a:lnSpc>
                <a:spcPct val="150000"/>
              </a:lnSpc>
              <a:spcBef>
                <a:spcPct val="0"/>
              </a:spcBef>
              <a:buClr>
                <a:srgbClr val="FFCA21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تهیه 5 کلیپ و موشن های معرفی خدمات میانسالان و پیش یائسگی و فعالیت بدنی میانسالان</a:t>
            </a:r>
          </a:p>
          <a:p>
            <a:pPr lvl="0" algn="r" rtl="1" eaLnBrk="0" hangingPunct="0">
              <a:lnSpc>
                <a:spcPct val="150000"/>
              </a:lnSpc>
              <a:spcBef>
                <a:spcPct val="0"/>
              </a:spcBef>
              <a:buClr>
                <a:srgbClr val="FFCA21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طراحی پوستر هفته سلامت بانوان و کسب رتبه برتر کشوری در بین پوسترهای طراحی شده در دانشگاه های علوم پزشکی سراسر کشور</a:t>
            </a:r>
            <a:endParaRPr lang="en-US" sz="1200" b="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fa-IR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ar-AE" sz="1200" b="1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algn="r" rtl="1">
              <a:buClr>
                <a:srgbClr val="FFCA21"/>
              </a:buClr>
              <a:buFont typeface="Wingdings" panose="05000000000000000000" pitchFamily="2" charset="2"/>
              <a:buChar char="§"/>
            </a:pPr>
            <a:endParaRPr lang="en-US" sz="1050" b="1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535" y="428772"/>
            <a:ext cx="1462564" cy="18302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9012" y="2308964"/>
            <a:ext cx="1295876" cy="14725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1873" y="2329037"/>
            <a:ext cx="1212533" cy="15506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9768" y="2827315"/>
            <a:ext cx="1548289" cy="11282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1083" y="2708807"/>
            <a:ext cx="2465546" cy="1085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AutoShape 2" descr="https://webda.mui.ac.ir/sites/webdanew/files/news-iamge/IMG_20241016_134919_966.jpg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6" y="3903467"/>
            <a:ext cx="1420174" cy="203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9E2A5-1652-0326-8C0F-DB0231C33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192" y="1442166"/>
            <a:ext cx="7886700" cy="4351338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اجرای برنامه پنل مهارت آزمایی در آزمایشگاه های بهداشتی استان، استخراج و ارتقای شاخص های کیفی در خدمات تشخیصی ارائه شده</a:t>
            </a:r>
            <a:endParaRPr lang="en-US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Mitra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تجهیز و راه اندازی آزمایشگاه آنالیز پیشرفته دستگاهی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تجهیز و راه اندازی آزمایشگاه مراکز شرق اصفهان با مرکزیت کوهپایه</a:t>
            </a:r>
          </a:p>
          <a:p>
            <a:pPr algn="r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تجهیز بهداشت محیط شبکه شرق به دستگاههای پرتابل کلرسنج و کدورت سنج و </a:t>
            </a:r>
            <a:r>
              <a:rPr lang="en-US" sz="24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Ec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 </a:t>
            </a:r>
            <a:r>
              <a:rPr lang="fa-IR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Mitra" panose="00000400000000000000" pitchFamily="2" charset="-78"/>
              </a:rPr>
              <a:t>متر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15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7844" y="1052736"/>
            <a:ext cx="5533718" cy="3742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defTabSz="685800" rtl="1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cs typeface="B Nazanin" panose="00000400000000000000" pitchFamily="2" charset="-78"/>
              </a:rPr>
              <a:t>برگزاری دوره آموزشی اختلالات شناخت و حافظه در سالمندان و ایجاد ارتباط بین دو نسل (نوه و پدر و مادربزرگ) با اهدای کتاب  آموزشی به منظور تقویت تمرکز به والدین سالمند همکاران 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اجرای پژوهش کیفی علل عدم مراجعه سالمندان به مراکز جامع سلامت جهت دریافت خدمات و مراقبت دانشگاه علوم پزشکی اصفهان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همکاری با شهرداری اصفهان در اجرای برنامه آموزشی خوب بمان جهت سالمندان و خانواده های ایشان در 60 فرهنگسرای سطح شهر اصفهان ( تهیه محتوی آموزشی ، تامین مدرس و....)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تهیه موشن آموزشی با عنوان اختلالات شناختی و آلزایمر در سالمندان به سفارش اداره سالمندان دفتر جوانی جمعیت و سلامت خانواده وزارت متبوع 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endParaRPr lang="fa-IR" sz="1200" b="1" dirty="0">
              <a:solidFill>
                <a:prstClr val="white"/>
              </a:solidFill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r>
              <a:rPr lang="fa-IR" sz="1200" b="1" dirty="0">
                <a:solidFill>
                  <a:prstClr val="white"/>
                </a:solidFill>
                <a:ea typeface="Calibri" panose="020F0502020204030204" pitchFamily="34" charset="0"/>
                <a:cs typeface="B Nazanin" panose="00000400000000000000" pitchFamily="2" charset="-78"/>
              </a:rPr>
              <a:t>توسعه کلاس های آمادگی زایمان در راستای ترویج زایمان طبیعی</a:t>
            </a: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endParaRPr lang="fa-IR" sz="1200" b="1" dirty="0">
              <a:solidFill>
                <a:prstClr val="white"/>
              </a:solidFill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57175" indent="-257175" algn="just" defTabSz="685800" rtl="1">
              <a:lnSpc>
                <a:spcPct val="115000"/>
              </a:lnSpc>
              <a:spcAft>
                <a:spcPts val="750"/>
              </a:spcAft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endParaRPr lang="fa-IR" sz="1200" b="1" dirty="0">
              <a:solidFill>
                <a:prstClr val="white"/>
              </a:solidFill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214313" indent="-214313" algn="r" defTabSz="685800" rtl="1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§"/>
              <a:defRPr/>
            </a:pPr>
            <a:endParaRPr lang="fa-IR" sz="1200" b="1" dirty="0">
              <a:solidFill>
                <a:prstClr val="white"/>
              </a:solidFill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26" y="1430778"/>
            <a:ext cx="2554560" cy="19155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3462E478-F7DA-4CE8-8D13-4F9A74F7B8D4}"/>
              </a:ext>
            </a:extLst>
          </p:cNvPr>
          <p:cNvGraphicFramePr/>
          <p:nvPr/>
        </p:nvGraphicFramePr>
        <p:xfrm>
          <a:off x="4080751" y="3861049"/>
          <a:ext cx="3707904" cy="1467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761857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96050" y="2293741"/>
            <a:ext cx="5198222" cy="38869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 defTabSz="914378" rtl="1">
              <a:lnSpc>
                <a:spcPct val="107000"/>
              </a:lnSpc>
            </a:pPr>
            <a:r>
              <a:rPr lang="fa-IR" dirty="0">
                <a:solidFill>
                  <a:srgbClr val="4BACC6">
                    <a:lumMod val="50000"/>
                  </a:srgbClr>
                </a:solidFill>
                <a:ea typeface="Calibri" panose="020F0502020204030204" pitchFamily="34" charset="0"/>
                <a:cs typeface="B Titr" panose="00000700000000000000" pitchFamily="2" charset="-78"/>
              </a:rPr>
              <a:t>نسبت مرگ مادربه موالید دانشگاه 1403-1384</a:t>
            </a:r>
            <a:endParaRPr lang="en-US" dirty="0">
              <a:solidFill>
                <a:srgbClr val="4BACC6">
                  <a:lumMod val="50000"/>
                </a:srgb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915A43-5FED-42B2-A2E0-07014D74678E}"/>
              </a:ext>
            </a:extLst>
          </p:cNvPr>
          <p:cNvSpPr/>
          <p:nvPr/>
        </p:nvSpPr>
        <p:spPr>
          <a:xfrm>
            <a:off x="1059681" y="1369999"/>
            <a:ext cx="5700044" cy="68505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 defTabSz="914378" rtl="1">
              <a:lnSpc>
                <a:spcPct val="107000"/>
              </a:lnSpc>
            </a:pPr>
            <a:r>
              <a:rPr lang="fa-IR" dirty="0">
                <a:solidFill>
                  <a:srgbClr val="C00000"/>
                </a:solidFill>
                <a:ea typeface="Calibri" panose="020F0502020204030204" pitchFamily="34" charset="0"/>
                <a:cs typeface="B Titr" panose="00000700000000000000" pitchFamily="2" charset="-78"/>
              </a:rPr>
              <a:t>کسب بهترین وضعیت شاخص نسبت مرگ مادربه موالید دانشگاه ع پ اصفهان در سال 1403 در 20 سال اخیر</a:t>
            </a:r>
            <a:endParaRPr lang="en-US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683E267F-DEED-43C7-8FFC-A74A60EFEC9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95875" y="2984085"/>
          <a:ext cx="6827837" cy="2503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3774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2847162"/>
              </p:ext>
            </p:extLst>
          </p:nvPr>
        </p:nvGraphicFramePr>
        <p:xfrm>
          <a:off x="1327355" y="988142"/>
          <a:ext cx="6973189" cy="5353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0855">
                  <a:extLst>
                    <a:ext uri="{9D8B030D-6E8A-4147-A177-3AD203B41FA5}">
                      <a16:colId xmlns:a16="http://schemas.microsoft.com/office/drawing/2014/main" val="375605527"/>
                    </a:ext>
                  </a:extLst>
                </a:gridCol>
                <a:gridCol w="5102334">
                  <a:extLst>
                    <a:ext uri="{9D8B030D-6E8A-4147-A177-3AD203B41FA5}">
                      <a16:colId xmlns:a16="http://schemas.microsoft.com/office/drawing/2014/main" val="3195615281"/>
                    </a:ext>
                  </a:extLst>
                </a:gridCol>
              </a:tblGrid>
              <a:tr h="318465"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تعداد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عملکرد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53776211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48319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غربالگری نوزادان( کم کاری تیروئید-</a:t>
                      </a:r>
                      <a:r>
                        <a:rPr lang="en-US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PKU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و متابولیک ارثی)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927169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400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نوزاد مبتلا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به کم کاری تیروئید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792101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10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نوزاد مبتلا به </a:t>
                      </a:r>
                      <a:r>
                        <a:rPr lang="en-US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PKU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04728235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16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نوزاد مبتلا به متابولیک ارثی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52757754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37320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غربالگری شنوایی نوزادان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11373982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52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نوزاد مبتلا به کم شنوایی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2777073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26472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غربالگری پیش از ازدواج زوجین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46096733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پیشگیری از بروز تالاسمی ماژور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13013821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62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تعداد جنین سالم به دنیا آمده از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زوج های مینور تالاسمی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01720169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126645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غربالگری سرطان کولورکتال در افراد 70-50 سال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294004268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8945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تعداد افراد با فیت مثبت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68221410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2180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تعداد افراد فیت مثبت که  کولونوسکوپی شده اند 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62595704"/>
                  </a:ext>
                </a:extLst>
              </a:tr>
              <a:tr h="387323"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46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تعداد سرطان کولورکتال شناسایی شده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8289975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9DAEF9B8-1E97-497B-A70F-6BC8107DDE20}"/>
              </a:ext>
            </a:extLst>
          </p:cNvPr>
          <p:cNvSpPr txBox="1"/>
          <p:nvPr/>
        </p:nvSpPr>
        <p:spPr>
          <a:xfrm>
            <a:off x="2020528" y="397895"/>
            <a:ext cx="53536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نتایج غربالگری ها</a:t>
            </a:r>
          </a:p>
        </p:txBody>
      </p:sp>
    </p:spTree>
    <p:extLst>
      <p:ext uri="{BB962C8B-B14F-4D97-AF65-F5344CB8AC3E}">
        <p14:creationId xmlns:p14="http://schemas.microsoft.com/office/powerpoint/2010/main" val="90098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063" y="1129205"/>
            <a:ext cx="6810703" cy="4623238"/>
          </a:xfrm>
        </p:spPr>
      </p:pic>
    </p:spTree>
    <p:extLst>
      <p:ext uri="{BB962C8B-B14F-4D97-AF65-F5344CB8AC3E}">
        <p14:creationId xmlns:p14="http://schemas.microsoft.com/office/powerpoint/2010/main" val="358107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5901439"/>
              </p:ext>
            </p:extLst>
          </p:nvPr>
        </p:nvGraphicFramePr>
        <p:xfrm>
          <a:off x="752169" y="1209368"/>
          <a:ext cx="7791473" cy="4940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2122">
                  <a:extLst>
                    <a:ext uri="{9D8B030D-6E8A-4147-A177-3AD203B41FA5}">
                      <a16:colId xmlns:a16="http://schemas.microsoft.com/office/drawing/2014/main" val="1412238964"/>
                    </a:ext>
                  </a:extLst>
                </a:gridCol>
                <a:gridCol w="1944792">
                  <a:extLst>
                    <a:ext uri="{9D8B030D-6E8A-4147-A177-3AD203B41FA5}">
                      <a16:colId xmlns:a16="http://schemas.microsoft.com/office/drawing/2014/main" val="375605527"/>
                    </a:ext>
                  </a:extLst>
                </a:gridCol>
                <a:gridCol w="4414559">
                  <a:extLst>
                    <a:ext uri="{9D8B030D-6E8A-4147-A177-3AD203B41FA5}">
                      <a16:colId xmlns:a16="http://schemas.microsoft.com/office/drawing/2014/main" val="3195615281"/>
                    </a:ext>
                  </a:extLst>
                </a:gridCol>
              </a:tblGrid>
              <a:tr h="343621"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درصد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تعداد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1" dirty="0">
                          <a:cs typeface="B Mitra" panose="00000400000000000000" pitchFamily="2" charset="-78"/>
                        </a:rPr>
                        <a:t>عملکرد</a:t>
                      </a:r>
                      <a:endParaRPr lang="en-US" sz="1400" b="1" dirty="0"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953776211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24/64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835154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خطرسنجی افراد بالای 30 سال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927169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24566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بیمار مبتلا به دیابت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01792101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41869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بیمار مبتلا به فشارخون بالا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04728235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86009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افراد مبتلا به هیپرکلسترولمی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152757754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144062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افراد مبتلا به پردیابت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11373982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33679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شناسایی بیمار مبتلا به بیماری های قلبی و عروقی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422777073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51/1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122931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مراقبت بیماران مبتلا به دیابت توسط پزشک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46096733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35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42982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کنترل بیماران دیابتی مراقبت شده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13013821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51/5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210082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مراقبت بیماران مبتلا به فشارخون</a:t>
                      </a:r>
                      <a:r>
                        <a:rPr lang="fa-IR" sz="1500" b="1" baseline="0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 بالا توسط پزشک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493138232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80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168059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کنترل بیماران فشارخون بالا مراقبت شده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99896069"/>
                  </a:ext>
                </a:extLst>
              </a:tr>
              <a:tr h="417917"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31</a:t>
                      </a:r>
                      <a:endParaRPr lang="en-US" sz="15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cs typeface="B Mitra" panose="00000400000000000000" pitchFamily="2" charset="-78"/>
                        </a:rPr>
                        <a:t>96494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500" b="1" dirty="0">
                          <a:solidFill>
                            <a:srgbClr val="0070C0"/>
                          </a:solidFill>
                          <a:cs typeface="B Mitra" panose="00000400000000000000" pitchFamily="2" charset="-78"/>
                        </a:rPr>
                        <a:t>مراقبت افراد مبتلا به پره دیابت</a:t>
                      </a:r>
                      <a:endParaRPr lang="en-US" sz="1500" b="1" dirty="0">
                        <a:solidFill>
                          <a:srgbClr val="0070C0"/>
                        </a:solidFill>
                        <a:cs typeface="B Mitra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005879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6E93A2A-A01A-4233-BAAE-9AF4A3A7D5B9}"/>
              </a:ext>
            </a:extLst>
          </p:cNvPr>
          <p:cNvSpPr txBox="1"/>
          <p:nvPr/>
        </p:nvSpPr>
        <p:spPr>
          <a:xfrm>
            <a:off x="2020528" y="397895"/>
            <a:ext cx="535366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نتایج خطرسنجی بیماریهای قلبی عروقی</a:t>
            </a:r>
          </a:p>
        </p:txBody>
      </p:sp>
    </p:spTree>
    <p:extLst>
      <p:ext uri="{BB962C8B-B14F-4D97-AF65-F5344CB8AC3E}">
        <p14:creationId xmlns:p14="http://schemas.microsoft.com/office/powerpoint/2010/main" val="192954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94" y="1803180"/>
            <a:ext cx="3700955" cy="38014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183" y="1803180"/>
            <a:ext cx="4055680" cy="380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8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6261" y="587742"/>
            <a:ext cx="8451478" cy="964684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3000" b="1" dirty="0">
                <a:solidFill>
                  <a:srgbClr val="0070C0"/>
                </a:solidFill>
                <a:latin typeface="Calibri Light" panose="020F0302020204030204"/>
                <a:ea typeface="+mj-ea"/>
                <a:cs typeface="B Mitra" panose="00000400000000000000" pitchFamily="2" charset="-78"/>
              </a:rPr>
              <a:t>راه اندازی مراکز مشاوره پیش از ازدواج  در منطقه شرق اصفهان</a:t>
            </a:r>
          </a:p>
          <a:p>
            <a:pPr marL="0" indent="0" algn="l" rtl="1">
              <a:buNone/>
            </a:pPr>
            <a:endParaRPr lang="en-US" dirty="0">
              <a:solidFill>
                <a:srgbClr val="0070C0"/>
              </a:solidFill>
              <a:cs typeface="B Mitra" panose="00000400000000000000" pitchFamily="2" charset="-78"/>
            </a:endParaRPr>
          </a:p>
          <a:p>
            <a:pPr marL="0" indent="0" algn="l" rtl="1">
              <a:buNone/>
            </a:pPr>
            <a:endParaRPr lang="en-US" dirty="0">
              <a:solidFill>
                <a:srgbClr val="0070C0"/>
              </a:solidFill>
              <a:cs typeface="B Mitra" panose="00000400000000000000" pitchFamily="2" charset="-78"/>
            </a:endParaRPr>
          </a:p>
        </p:txBody>
      </p:sp>
      <p:pic>
        <p:nvPicPr>
          <p:cNvPr id="3" name="Content Placeholder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942" y="2051488"/>
            <a:ext cx="3216166" cy="3736428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0" y="2051487"/>
            <a:ext cx="3484959" cy="373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8.jpeg"/></Relationships>
</file>

<file path=ppt/theme/theme1.xml><?xml version="1.0" encoding="utf-8"?>
<a:theme xmlns:a="http://schemas.openxmlformats.org/drawingml/2006/main" name="Office Theme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5555.pot [Compatibility Mode]" id="{E04342D0-DCFD-49F4-B0D9-634E0A15F9F0}" vid="{23D1D68B-6E93-4C83-9729-508929BC4113}"/>
    </a:ext>
  </a:extLst>
</a:theme>
</file>

<file path=ppt/theme/themeOverride1.xml><?xml version="1.0" encoding="utf-8"?>
<a:themeOverride xmlns:a="http://schemas.openxmlformats.org/drawingml/2006/main">
  <a:clrScheme name="Oriel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  <a:fontScheme name="Oriel">
    <a:majorFont>
      <a:latin typeface="Century Schoolbook"/>
      <a:ea typeface=""/>
      <a:cs typeface=""/>
      <a:font script="Jpan" typeface="ＭＳ Ｐ明朝"/>
      <a:font script="Hang" typeface="휴먼매직체"/>
      <a:font script="Hans" typeface="华文楷体"/>
      <a:font script="Hant" typeface="新細明體"/>
      <a:font script="Arab" typeface="Times New Roman"/>
      <a:font script="Hebr" typeface="Times New Roman"/>
      <a:font script="Thai" typeface="Kodchiang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entury Schoolbook"/>
      <a:ea typeface=""/>
      <a:cs typeface=""/>
      <a:font script="Jpan" typeface="ＭＳ Ｐ明朝"/>
      <a:font script="Hang" typeface="휴먼매직체"/>
      <a:font script="Hans" typeface="宋体"/>
      <a:font script="Hant" typeface="新細明體"/>
      <a:font script="Arab" typeface="Times New Roman"/>
      <a:font script="Hebr" typeface="Times New Roman"/>
      <a:font script="Thai" typeface="Kodchiang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Oriel">
    <a:fillStyleLst>
      <a:solidFill>
        <a:schemeClr val="phClr"/>
      </a:solidFill>
      <a:gradFill rotWithShape="1">
        <a:gsLst>
          <a:gs pos="0">
            <a:schemeClr val="phClr">
              <a:tint val="35000"/>
              <a:satMod val="260000"/>
            </a:schemeClr>
          </a:gs>
          <a:gs pos="30000">
            <a:schemeClr val="phClr">
              <a:tint val="38000"/>
              <a:satMod val="260000"/>
            </a:schemeClr>
          </a:gs>
          <a:gs pos="75000">
            <a:schemeClr val="phClr">
              <a:tint val="55000"/>
              <a:satMod val="255000"/>
            </a:schemeClr>
          </a:gs>
          <a:gs pos="100000">
            <a:schemeClr val="phClr">
              <a:tint val="70000"/>
              <a:satMod val="255000"/>
            </a:schemeClr>
          </a:gs>
        </a:gsLst>
        <a:path path="circle">
          <a:fillToRect l="5000" t="100000" r="120000" b="10000"/>
        </a:path>
      </a:gradFill>
      <a:gradFill rotWithShape="1">
        <a:gsLst>
          <a:gs pos="0">
            <a:schemeClr val="phClr">
              <a:shade val="63000"/>
              <a:satMod val="165000"/>
            </a:schemeClr>
          </a:gs>
          <a:gs pos="30000">
            <a:schemeClr val="phClr">
              <a:shade val="58000"/>
              <a:satMod val="165000"/>
            </a:schemeClr>
          </a:gs>
          <a:gs pos="75000">
            <a:schemeClr val="phClr">
              <a:shade val="30000"/>
              <a:satMod val="175000"/>
            </a:schemeClr>
          </a:gs>
          <a:gs pos="100000">
            <a:schemeClr val="phClr">
              <a:shade val="15000"/>
              <a:satMod val="175000"/>
            </a:schemeClr>
          </a:gs>
        </a:gsLst>
        <a:path path="circle">
          <a:fillToRect l="5000" t="100000" r="120000" b="10000"/>
        </a:path>
      </a:gradFill>
    </a:fillStyleLst>
    <a:lnStyleLst>
      <a:ln w="12700" cap="flat" cmpd="sng" algn="ctr">
        <a:solidFill>
          <a:schemeClr val="phClr">
            <a:shade val="70000"/>
            <a:satMod val="15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4925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50800" dist="25000" dir="5400000" rotWithShape="0">
            <a:srgbClr val="000000">
              <a:alpha val="40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</a:effectStyle>
      <a:effectStyle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0"/>
          </a:lightRig>
        </a:scene3d>
        <a:sp3d>
          <a:bevelT w="47625" h="69850"/>
          <a:contourClr>
            <a:schemeClr val="lt1"/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58000"/>
              <a:satMod val="125000"/>
            </a:schemeClr>
          </a:gs>
          <a:gs pos="40000">
            <a:schemeClr val="phClr">
              <a:tint val="90000"/>
              <a:shade val="90000"/>
              <a:satMod val="120000"/>
            </a:schemeClr>
          </a:gs>
          <a:gs pos="100000">
            <a:schemeClr val="phClr">
              <a:tint val="50000"/>
            </a:schemeClr>
          </a:gs>
        </a:gsLst>
        <a:lin ang="16200000" scaled="1"/>
      </a:gradFill>
      <a:blipFill>
        <a:blip xmlns:r="http://schemas.openxmlformats.org/officeDocument/2006/relationships" r:embed="rId1">
          <a:duotone>
            <a:schemeClr val="phClr">
              <a:shade val="80000"/>
            </a:schemeClr>
            <a:schemeClr val="phClr">
              <a:tint val="91000"/>
            </a:schemeClr>
          </a:duotone>
        </a:blip>
        <a:tile tx="0" ty="0" sx="40000" sy="50000" flip="y" algn="tl"/>
      </a:blip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1373</TotalTime>
  <Words>3035</Words>
  <Application>Microsoft Office PowerPoint</Application>
  <PresentationFormat>On-screen Show (4:3)</PresentationFormat>
  <Paragraphs>439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4" baseType="lpstr">
      <vt:lpstr>Arial</vt:lpstr>
      <vt:lpstr>B Mitra</vt:lpstr>
      <vt:lpstr>B Nazanin</vt:lpstr>
      <vt:lpstr>B Titr</vt:lpstr>
      <vt:lpstr>Calibri</vt:lpstr>
      <vt:lpstr>Calibri Light</vt:lpstr>
      <vt:lpstr>Century Gothic</vt:lpstr>
      <vt:lpstr>system-ui</vt:lpstr>
      <vt:lpstr>Tenorite</vt:lpstr>
      <vt:lpstr>Times New Roman</vt:lpstr>
      <vt:lpstr>Wingdings</vt:lpstr>
      <vt:lpstr>X Badr</vt:lpstr>
      <vt:lpstr>Office Theme</vt:lpstr>
      <vt:lpstr>PowerPoint Presentation</vt:lpstr>
      <vt:lpstr>PowerPoint Presentation</vt:lpstr>
      <vt:lpstr>اقدامات و فعالیت های گروه امور آزمایشگاه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برنامه حمایت تغذیه ای کودکان 6 تا 59 ماهه و مادران باردارو شیرده مبتلابه سوء تغذیه</vt:lpstr>
      <vt:lpstr>گزارش برنامه های تغذیه در مدارس سال تحصیلی 1404-1403 </vt:lpstr>
      <vt:lpstr>پویش ملی تغذیه سالم(اصلاح الگوی مصرف روغن)- سال 1403</vt:lpstr>
      <vt:lpstr>اقدامات انجام گرفته طرح مداخله ای پیشگیری از خودکشی در جمعیت تحت پوشش دانشگاه علوم پزشکی اصفهان </vt:lpstr>
      <vt:lpstr>مقایسه تعداد نوجوانان/دانش آموزان و جوانان مراقبت شده  تحت پوشش دانشگاه علوم پزشکی اصفهان  از شهریور1403 لغایت شهریور 1404</vt:lpstr>
      <vt:lpstr>اهم فعالیتهای گروه سلامت نوجوانان، جوانان و مدارس</vt:lpstr>
      <vt:lpstr>تصاویری از فعالیت های انجام شده توسط گروه سلامت نوجوانان،جوانان و مدارس معاونت بهداشت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کسب رتبه چهارم دانشگاه اصفهان در خصوص رسیدگی به شکایات از بین دانشگاههای کشور در سال 1403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بانک مقالات ایران</dc:title>
  <dc:creator>neka</dc:creator>
  <cp:lastModifiedBy>dr asgari</cp:lastModifiedBy>
  <cp:revision>510</cp:revision>
  <cp:lastPrinted>2025-06-16T04:03:44Z</cp:lastPrinted>
  <dcterms:created xsi:type="dcterms:W3CDTF">2020-01-10T17:21:36Z</dcterms:created>
  <dcterms:modified xsi:type="dcterms:W3CDTF">2025-09-13T06:35:05Z</dcterms:modified>
</cp:coreProperties>
</file>