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752" r:id="rId2"/>
    <p:sldId id="792" r:id="rId3"/>
    <p:sldId id="258" r:id="rId4"/>
    <p:sldId id="753" r:id="rId5"/>
    <p:sldId id="778" r:id="rId6"/>
    <p:sldId id="779" r:id="rId7"/>
    <p:sldId id="780" r:id="rId8"/>
    <p:sldId id="781" r:id="rId9"/>
    <p:sldId id="783" r:id="rId10"/>
    <p:sldId id="784" r:id="rId11"/>
    <p:sldId id="787" r:id="rId12"/>
    <p:sldId id="788" r:id="rId13"/>
    <p:sldId id="789" r:id="rId14"/>
    <p:sldId id="790" r:id="rId15"/>
    <p:sldId id="791" r:id="rId16"/>
    <p:sldId id="793" r:id="rId17"/>
    <p:sldId id="794" r:id="rId18"/>
    <p:sldId id="795" r:id="rId19"/>
    <p:sldId id="639" r:id="rId20"/>
    <p:sldId id="796" r:id="rId21"/>
    <p:sldId id="70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385337387946731E-2"/>
          <c:y val="0.18370263266178619"/>
          <c:w val="0.89991557305336833"/>
          <c:h val="0.6910895304753577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تعداد دیسانتری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1.456737517529182E-2"/>
                  <c:y val="-9.82563157406102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A59-4E3B-8FD9-9F9AB0985E7B}"/>
                </c:ext>
              </c:extLst>
            </c:dLbl>
            <c:dLbl>
              <c:idx val="12"/>
              <c:layout>
                <c:manualLayout>
                  <c:x val="-7.8824264715466122E-3"/>
                  <c:y val="-2.1834736831246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59-4E3B-8FD9-9F9AB0985E7B}"/>
                </c:ext>
              </c:extLst>
            </c:dLbl>
            <c:dLbl>
              <c:idx val="13"/>
              <c:layout>
                <c:manualLayout>
                  <c:x val="-3.2206119162642081E-3"/>
                  <c:y val="-6.1731770595991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01-4339-9BB9-610B4C797385}"/>
                </c:ext>
              </c:extLst>
            </c:dLbl>
            <c:dLbl>
              <c:idx val="14"/>
              <c:layout>
                <c:manualLayout>
                  <c:x val="-1.1808773943670719E-16"/>
                  <c:y val="-2.7779296768196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01-4339-9BB9-610B4C797385}"/>
                </c:ext>
              </c:extLst>
            </c:dLbl>
            <c:spPr>
              <a:solidFill>
                <a:schemeClr val="lt1"/>
              </a:solidFill>
              <a:ln w="1270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Sheet1!$A$2:$A$16</c:f>
              <c:numCache>
                <c:formatCode>General</c:formatCode>
                <c:ptCount val="15"/>
                <c:pt idx="0">
                  <c:v>1388</c:v>
                </c:pt>
                <c:pt idx="1">
                  <c:v>1389</c:v>
                </c:pt>
                <c:pt idx="2">
                  <c:v>1390</c:v>
                </c:pt>
                <c:pt idx="3">
                  <c:v>1391</c:v>
                </c:pt>
                <c:pt idx="4">
                  <c:v>1392</c:v>
                </c:pt>
                <c:pt idx="5">
                  <c:v>1393</c:v>
                </c:pt>
                <c:pt idx="6">
                  <c:v>1394</c:v>
                </c:pt>
                <c:pt idx="7">
                  <c:v>1395</c:v>
                </c:pt>
                <c:pt idx="8">
                  <c:v>1396</c:v>
                </c:pt>
                <c:pt idx="9">
                  <c:v>1397</c:v>
                </c:pt>
                <c:pt idx="10">
                  <c:v>1398</c:v>
                </c:pt>
                <c:pt idx="11">
                  <c:v>1399</c:v>
                </c:pt>
                <c:pt idx="12">
                  <c:v>1400</c:v>
                </c:pt>
                <c:pt idx="13">
                  <c:v>1401</c:v>
                </c:pt>
                <c:pt idx="14">
                  <c:v>1402</c:v>
                </c:pt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665</c:v>
                </c:pt>
                <c:pt idx="1">
                  <c:v>578</c:v>
                </c:pt>
                <c:pt idx="2">
                  <c:v>966</c:v>
                </c:pt>
                <c:pt idx="3">
                  <c:v>1065</c:v>
                </c:pt>
                <c:pt idx="4">
                  <c:v>1279</c:v>
                </c:pt>
                <c:pt idx="5">
                  <c:v>698</c:v>
                </c:pt>
                <c:pt idx="6">
                  <c:v>2670</c:v>
                </c:pt>
                <c:pt idx="7">
                  <c:v>1169</c:v>
                </c:pt>
                <c:pt idx="8">
                  <c:v>1031</c:v>
                </c:pt>
                <c:pt idx="9">
                  <c:v>1012</c:v>
                </c:pt>
                <c:pt idx="10">
                  <c:v>736</c:v>
                </c:pt>
                <c:pt idx="11">
                  <c:v>195</c:v>
                </c:pt>
                <c:pt idx="12">
                  <c:v>240</c:v>
                </c:pt>
                <c:pt idx="13">
                  <c:v>518</c:v>
                </c:pt>
                <c:pt idx="14">
                  <c:v>516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9C-4A57-A110-6779C59D94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4823672"/>
        <c:axId val="293327544"/>
      </c:lineChart>
      <c:catAx>
        <c:axId val="294823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327544"/>
        <c:crosses val="autoZero"/>
        <c:auto val="1"/>
        <c:lblAlgn val="ctr"/>
        <c:lblOffset val="100"/>
        <c:noMultiLvlLbl val="0"/>
      </c:catAx>
      <c:valAx>
        <c:axId val="2933275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823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42E23-38E4-486B-A264-1645EC8ECA79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AA885-59FE-4BC8-BA34-30AFF4A3D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2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9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98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90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64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42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80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6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8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72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2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6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0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0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5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2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00237"/>
            <a:ext cx="9144000" cy="1518212"/>
          </a:xfrm>
        </p:spPr>
        <p:txBody>
          <a:bodyPr>
            <a:noAutofit/>
          </a:bodyPr>
          <a:lstStyle/>
          <a:p>
            <a:pPr algn="ctr"/>
            <a:r>
              <a:rPr lang="fa-IR" sz="3200" dirty="0">
                <a:cs typeface="B Titr" panose="00000700000000000000" pitchFamily="2" charset="-78"/>
              </a:rPr>
              <a:t>برنامه کشوری مراقبت بیماریهای منتقله از آب و غذا </a:t>
            </a:r>
            <a:endParaRPr lang="en-US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3446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9E0B5-8BFD-4B53-B30E-16D6EEB1F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200" dirty="0">
                <a:cs typeface="B Titr" panose="00000700000000000000" pitchFamily="2" charset="-78"/>
              </a:rPr>
              <a:t>یک بررسی کامل طغیان بیماری منتقله از آب و غذا شامل موارد زیر خواهد بود: </a:t>
            </a:r>
            <a:endParaRPr lang="en-US" sz="32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FD7C2E2-35B7-4F4F-AE04-7254C37B5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91"/>
          <a:stretch/>
        </p:blipFill>
        <p:spPr>
          <a:xfrm>
            <a:off x="759655" y="2743199"/>
            <a:ext cx="10410093" cy="2250831"/>
          </a:xfrm>
        </p:spPr>
      </p:pic>
    </p:spTree>
    <p:extLst>
      <p:ext uri="{BB962C8B-B14F-4D97-AF65-F5344CB8AC3E}">
        <p14:creationId xmlns:p14="http://schemas.microsoft.com/office/powerpoint/2010/main" val="3907930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2A5A-BC4B-4820-892C-DBEA3DB21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200" dirty="0">
                <a:cs typeface="B Titr" panose="00000700000000000000" pitchFamily="2" charset="-78"/>
              </a:rPr>
              <a:t>فرایند گزارش دهی طغیان بیماریهای منتقله از آب و غذا در نظام مراقبت کشوری </a:t>
            </a:r>
            <a:endParaRPr lang="en-US" sz="32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9203F62-DFF9-4BB7-860E-7BA24C661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26"/>
          <a:stretch/>
        </p:blipFill>
        <p:spPr>
          <a:xfrm>
            <a:off x="2381315" y="2897943"/>
            <a:ext cx="7921128" cy="2038643"/>
          </a:xfrm>
        </p:spPr>
      </p:pic>
    </p:spTree>
    <p:extLst>
      <p:ext uri="{BB962C8B-B14F-4D97-AF65-F5344CB8AC3E}">
        <p14:creationId xmlns:p14="http://schemas.microsoft.com/office/powerpoint/2010/main" val="1440874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4E2BB-71DB-4828-8C2C-1E86918E2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959717" cy="706964"/>
          </a:xfrm>
        </p:spPr>
        <p:txBody>
          <a:bodyPr/>
          <a:lstStyle/>
          <a:p>
            <a:pPr algn="r"/>
            <a:r>
              <a:rPr lang="fa-IR" sz="3200" dirty="0">
                <a:cs typeface="B Titr" panose="00000700000000000000" pitchFamily="2" charset="-78"/>
              </a:rPr>
              <a:t>تعاریف سندرم های گوارشی در نظام مراقبت بیماریهای منتقله از آب و غذا </a:t>
            </a:r>
            <a:endParaRPr lang="en-US" sz="32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363CEF-0D69-4F8D-BF2C-595AC9E74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37"/>
          <a:stretch/>
        </p:blipFill>
        <p:spPr>
          <a:xfrm>
            <a:off x="-29415" y="2480554"/>
            <a:ext cx="12295303" cy="3861879"/>
          </a:xfrm>
        </p:spPr>
      </p:pic>
    </p:spTree>
    <p:extLst>
      <p:ext uri="{BB962C8B-B14F-4D97-AF65-F5344CB8AC3E}">
        <p14:creationId xmlns:p14="http://schemas.microsoft.com/office/powerpoint/2010/main" val="3589392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159F5-48CB-4027-88C3-602E06FE8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200" dirty="0">
                <a:cs typeface="B Titr" panose="00000700000000000000" pitchFamily="2" charset="-78"/>
              </a:rPr>
              <a:t>تشخیص های افتراقی در مراقبت سندرمیک </a:t>
            </a:r>
            <a:endParaRPr lang="en-US" sz="32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1A75EF1-7C64-43D0-95AD-E217708BC6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6"/>
          <a:stretch/>
        </p:blipFill>
        <p:spPr>
          <a:xfrm>
            <a:off x="75973" y="2315183"/>
            <a:ext cx="12040965" cy="4289898"/>
          </a:xfrm>
        </p:spPr>
      </p:pic>
    </p:spTree>
    <p:extLst>
      <p:ext uri="{BB962C8B-B14F-4D97-AF65-F5344CB8AC3E}">
        <p14:creationId xmlns:p14="http://schemas.microsoft.com/office/powerpoint/2010/main" val="3626063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7EE55-B360-47EA-B421-9F3C723E0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874" y="973668"/>
            <a:ext cx="9156711" cy="706964"/>
          </a:xfrm>
        </p:spPr>
        <p:txBody>
          <a:bodyPr/>
          <a:lstStyle/>
          <a:p>
            <a:pPr algn="ctr"/>
            <a:r>
              <a:rPr lang="fa-IR" sz="2800" dirty="0">
                <a:cs typeface="B Titr" panose="00000700000000000000" pitchFamily="2" charset="-78"/>
              </a:rPr>
              <a:t>عوامل بیماریزای احتمالی در طغیان های بیماریهای منتقله از آب و غذا براساس طول دوره کمون و علائم عمده بالینی در بیماران </a:t>
            </a:r>
            <a:endParaRPr lang="en-US" sz="28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3668CF-0818-4471-B6A3-D9DAD24FE6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7"/>
          <a:stretch/>
        </p:blipFill>
        <p:spPr>
          <a:xfrm>
            <a:off x="787791" y="2461846"/>
            <a:ext cx="10494498" cy="3995225"/>
          </a:xfrm>
        </p:spPr>
      </p:pic>
    </p:spTree>
    <p:extLst>
      <p:ext uri="{BB962C8B-B14F-4D97-AF65-F5344CB8AC3E}">
        <p14:creationId xmlns:p14="http://schemas.microsoft.com/office/powerpoint/2010/main" val="595978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7EE55-B360-47EA-B421-9F3C723E0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874" y="973668"/>
            <a:ext cx="9156711" cy="706964"/>
          </a:xfrm>
        </p:spPr>
        <p:txBody>
          <a:bodyPr/>
          <a:lstStyle/>
          <a:p>
            <a:pPr algn="ctr"/>
            <a:r>
              <a:rPr lang="fa-IR" sz="2800" dirty="0">
                <a:cs typeface="B Titr" panose="00000700000000000000" pitchFamily="2" charset="-78"/>
              </a:rPr>
              <a:t>عوامل بیماریزای احتمالی در طغیان های بیماریهای منتقله از آب و غذا براساس طول دوره کمون و علائم عمده بالینی در بیماران </a:t>
            </a:r>
            <a:endParaRPr lang="en-US" sz="2800" dirty="0">
              <a:cs typeface="B Titr" panose="00000700000000000000" pitchFamily="2" charset="-7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4830889-2E3A-448D-BABC-0CC5A15CD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37" y="2419643"/>
            <a:ext cx="10916529" cy="3953022"/>
          </a:xfrm>
        </p:spPr>
      </p:pic>
    </p:spTree>
    <p:extLst>
      <p:ext uri="{BB962C8B-B14F-4D97-AF65-F5344CB8AC3E}">
        <p14:creationId xmlns:p14="http://schemas.microsoft.com/office/powerpoint/2010/main" val="1798046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4C155-8B74-C26F-3C17-2FA4B8EA5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BE1FF7-14A3-1C1D-E2F0-F8A5537082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" y="0"/>
            <a:ext cx="12195896" cy="6857999"/>
          </a:xfrm>
        </p:spPr>
      </p:pic>
    </p:spTree>
    <p:extLst>
      <p:ext uri="{BB962C8B-B14F-4D97-AF65-F5344CB8AC3E}">
        <p14:creationId xmlns:p14="http://schemas.microsoft.com/office/powerpoint/2010/main" val="1378022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272F9-6433-2005-4472-D45401FE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494A0FD-28C9-14A2-EC51-6BE8EF7B94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57" y="0"/>
            <a:ext cx="12197557" cy="6857999"/>
          </a:xfrm>
        </p:spPr>
      </p:pic>
    </p:spTree>
    <p:extLst>
      <p:ext uri="{BB962C8B-B14F-4D97-AF65-F5344CB8AC3E}">
        <p14:creationId xmlns:p14="http://schemas.microsoft.com/office/powerpoint/2010/main" val="1462113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73730-30E2-F6BE-DBD2-E70264D3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39820F-5C29-9ABF-16D9-39F9B06C21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98" y="1"/>
            <a:ext cx="12214698" cy="6858000"/>
          </a:xfrm>
        </p:spPr>
      </p:pic>
    </p:spTree>
    <p:extLst>
      <p:ext uri="{BB962C8B-B14F-4D97-AF65-F5344CB8AC3E}">
        <p14:creationId xmlns:p14="http://schemas.microsoft.com/office/powerpoint/2010/main" val="1628573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293" y="650110"/>
            <a:ext cx="8761413" cy="1066147"/>
          </a:xfrm>
        </p:spPr>
        <p:txBody>
          <a:bodyPr>
            <a:normAutofit fontScale="90000"/>
          </a:bodyPr>
          <a:lstStyle/>
          <a:p>
            <a:pPr algn="ctr"/>
            <a:br>
              <a:rPr lang="fa-IR" sz="27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br>
              <a:rPr lang="fa-IR" sz="27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7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ترند موارد دیسانتری دانشگاه علوم پزشکی اصفهان</a:t>
            </a:r>
            <a:br>
              <a:rPr lang="fa-IR" sz="27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7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 طی سالهای1402-1388</a:t>
            </a:r>
            <a:br>
              <a:rPr lang="fa-IR" sz="2000" dirty="0">
                <a:solidFill>
                  <a:schemeClr val="tx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000" dirty="0">
                <a:solidFill>
                  <a:schemeClr val="tx1"/>
                </a:solidFill>
                <a:latin typeface="+mn-lt"/>
                <a:ea typeface="+mn-ea"/>
                <a:cs typeface="B Titr" panose="00000700000000000000" pitchFamily="2" charset="-78"/>
              </a:rPr>
              <a:t> </a:t>
            </a:r>
            <a:br>
              <a:rPr lang="fa-IR" sz="2000" dirty="0">
                <a:solidFill>
                  <a:schemeClr val="tx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endParaRPr lang="en-US" sz="2000" dirty="0">
              <a:solidFill>
                <a:schemeClr val="tx1"/>
              </a:solidFill>
              <a:latin typeface="+mn-lt"/>
              <a:ea typeface="+mn-ea"/>
              <a:cs typeface="B Titr" panose="00000700000000000000" pitchFamily="2" charset="-78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904509982"/>
              </p:ext>
            </p:extLst>
          </p:nvPr>
        </p:nvGraphicFramePr>
        <p:xfrm>
          <a:off x="1941635" y="2225261"/>
          <a:ext cx="7886700" cy="411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921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B6EB-16E9-D756-41D9-2762F4B86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/>
              <a:t>شکل بروز بیماری های منتقله از آب و غذا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02F76-B154-AFBF-B7B4-A153E07BB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/>
              <a:t>تک گیر یا اسپورادیک</a:t>
            </a:r>
          </a:p>
          <a:p>
            <a:pPr algn="r" rtl="1"/>
            <a:endParaRPr lang="fa-IR" sz="3200" dirty="0"/>
          </a:p>
          <a:p>
            <a:pPr algn="r" rtl="1"/>
            <a:r>
              <a:rPr lang="fa-IR" sz="3200" dirty="0"/>
              <a:t>همه گیر یا اپیدمیک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8310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66F66-C5A9-64B2-25DC-BBC12A0C1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653B7BA-9C3E-0A3D-E27B-56E74AB9A7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532"/>
            <a:ext cx="11391089" cy="6748265"/>
          </a:xfrm>
        </p:spPr>
      </p:pic>
    </p:spTree>
    <p:extLst>
      <p:ext uri="{BB962C8B-B14F-4D97-AF65-F5344CB8AC3E}">
        <p14:creationId xmlns:p14="http://schemas.microsoft.com/office/powerpoint/2010/main" val="3389216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CE9605-DF48-4FBF-A5F7-29F6F80665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301" y="2364350"/>
            <a:ext cx="3675015" cy="421933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351B0F-40EE-4A95-86C9-A06E6C4A8E51}"/>
              </a:ext>
            </a:extLst>
          </p:cNvPr>
          <p:cNvSpPr/>
          <p:nvPr/>
        </p:nvSpPr>
        <p:spPr>
          <a:xfrm>
            <a:off x="6175717" y="3235569"/>
            <a:ext cx="4107766" cy="1350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dirty="0">
                <a:solidFill>
                  <a:schemeClr val="tx1"/>
                </a:solidFill>
                <a:cs typeface="B Titr" panose="00000700000000000000" pitchFamily="2" charset="-78"/>
              </a:rPr>
              <a:t>سپاس از توجه شما </a:t>
            </a:r>
            <a:endParaRPr lang="en-US" sz="36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987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3BEEB-F6C5-40ED-9983-1467A7EA1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200" dirty="0">
                <a:cs typeface="B Titr" panose="00000700000000000000" pitchFamily="2" charset="-78"/>
              </a:rPr>
              <a:t>اهمیت موضوع </a:t>
            </a:r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98B4462-4972-420F-BD74-3B6470945023}"/>
              </a:ext>
            </a:extLst>
          </p:cNvPr>
          <p:cNvSpPr/>
          <p:nvPr/>
        </p:nvSpPr>
        <p:spPr>
          <a:xfrm>
            <a:off x="464234" y="2419643"/>
            <a:ext cx="11507372" cy="427657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sz="2400" b="1" dirty="0">
                <a:solidFill>
                  <a:srgbClr val="C00000"/>
                </a:solidFill>
                <a:cs typeface="B Nazanin" panose="00000400000000000000" pitchFamily="2" charset="-78"/>
              </a:rPr>
              <a:t>براساس اعلام سازمان جهانی بهداشت:</a:t>
            </a:r>
          </a:p>
          <a:p>
            <a:pPr marL="342900" indent="-34290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مصرف غذای ناسالم سالانه موجب حدود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600 میلیون </a:t>
            </a:r>
            <a:r>
              <a:rPr lang="fa-IR" sz="2400" dirty="0">
                <a:cs typeface="B Nazanin" panose="00000400000000000000" pitchFamily="2" charset="-78"/>
              </a:rPr>
              <a:t>مورد ابتلا و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420000 </a:t>
            </a:r>
            <a:r>
              <a:rPr lang="fa-IR" sz="2400" dirty="0">
                <a:cs typeface="B Nazanin" panose="00000400000000000000" pitchFamily="2" charset="-78"/>
              </a:rPr>
              <a:t>مورد مرگ به دلیل بیماریهای قابل انتقال از طریق غذا میشود</a:t>
            </a:r>
            <a:r>
              <a:rPr lang="fa-IR" sz="2000" dirty="0"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srgbClr val="C00000"/>
                </a:solidFill>
                <a:cs typeface="B Nazanin" panose="00000400000000000000" pitchFamily="2" charset="-78"/>
              </a:rPr>
              <a:t>( روزانه به طور متوسط 1600000 نفر به دلیل مصرف غذای غیرایمن بیمار می شوند)</a:t>
            </a:r>
          </a:p>
          <a:p>
            <a:pPr marL="342900" indent="-34290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حدود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30% </a:t>
            </a:r>
            <a:r>
              <a:rPr lang="fa-IR" sz="2400" dirty="0">
                <a:cs typeface="B Nazanin" panose="00000400000000000000" pitchFamily="2" charset="-78"/>
              </a:rPr>
              <a:t>موارد مرگ بیماریهای منتقله از طریق غذا در کودکان کمتر از 5 سال رخ می دهد</a:t>
            </a:r>
            <a:r>
              <a:rPr lang="fa-IR" sz="2000" dirty="0">
                <a:solidFill>
                  <a:srgbClr val="C00000"/>
                </a:solidFill>
                <a:cs typeface="B Nazanin" panose="00000400000000000000" pitchFamily="2" charset="-78"/>
              </a:rPr>
              <a:t>.( روزانه به طور متوسط 340 کودک کمتر از 5 سال به دلیل ابتلا به بیماریهای قابل پیشگیری منتقله از طریق غذا جان خود را از دست می دهند)</a:t>
            </a:r>
          </a:p>
          <a:p>
            <a:pPr marL="342900" indent="-342900" algn="r" rtl="1">
              <a:buFont typeface="Wingdings" panose="05000000000000000000" pitchFamily="2" charset="2"/>
              <a:buChar char="q"/>
            </a:pP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شاخص سالانه سالهای از دست رفته عمر به دلیل مصرف مواد غذایی ناایمن در سطح جهان، حدود 33 میلیون سال تخمین زده می شود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.</a:t>
            </a:r>
            <a:r>
              <a:rPr lang="fa-IR" sz="2000" dirty="0">
                <a:solidFill>
                  <a:srgbClr val="C00000"/>
                </a:solidFill>
                <a:cs typeface="B Nazanin" panose="00000400000000000000" pitchFamily="2" charset="-78"/>
              </a:rPr>
              <a:t>( مصرف غذای غیرایمن می تواند عامل ابتلا به 200 نوع بیماری" در طیفی بین اسهال تا بدخیمی ها" باشد.)</a:t>
            </a:r>
            <a:endParaRPr lang="en-US" sz="2400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677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292B6-169F-4AD8-9635-514CC9CA9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200" dirty="0">
                <a:cs typeface="B Titr" panose="00000700000000000000" pitchFamily="2" charset="-78"/>
              </a:rPr>
              <a:t>اهمیت موضوع </a:t>
            </a:r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512DD33-AC7F-4882-95DA-236AA3FD0D64}"/>
              </a:ext>
            </a:extLst>
          </p:cNvPr>
          <p:cNvSpPr/>
          <p:nvPr/>
        </p:nvSpPr>
        <p:spPr>
          <a:xfrm>
            <a:off x="340468" y="2490281"/>
            <a:ext cx="11371634" cy="397861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sz="2400" b="1" dirty="0">
                <a:cs typeface="B Nazanin" panose="00000400000000000000" pitchFamily="2" charset="-78"/>
              </a:rPr>
              <a:t>در سالهای اخیر به دلایل زیر طغیان بیماریهای منتقله از آب و غذا روبه گسترش بوده و منجر به افزایش بروز عفونت ها و مسمومیت های منتقله از غذا در جهان شده است: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افزایش تجارت مواد غذایی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توسعه گردشگری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تغییر در عادات غذایی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پدیده تغییرات آب و هوایی</a:t>
            </a:r>
          </a:p>
          <a:p>
            <a:pPr marL="285750" indent="-285750" algn="r" rtl="1">
              <a:buFont typeface="Wingdings" panose="05000000000000000000" pitchFamily="2" charset="2"/>
              <a:buChar char="q"/>
            </a:pPr>
            <a:r>
              <a:rPr lang="fa-IR" sz="2400" dirty="0">
                <a:cs typeface="B Nazanin" panose="00000400000000000000" pitchFamily="2" charset="-78"/>
              </a:rPr>
              <a:t>عدم دسترسی کافی به غذا در نتیجه فقر، خشکسالی، سیل، قحطی و وقوع حوادث و بلایا 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3401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074EB-A190-4072-8A36-6812767C9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2900" dirty="0">
                <a:cs typeface="B Titr" panose="00000700000000000000" pitchFamily="2" charset="-78"/>
              </a:rPr>
              <a:t>اهداف بررسی طغیان بیماریهای منتقله از آب و غذا </a:t>
            </a:r>
            <a:endParaRPr lang="en-US" sz="29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A420FB-1629-419A-B60F-617F016B0B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61"/>
          <a:stretch/>
        </p:blipFill>
        <p:spPr>
          <a:xfrm>
            <a:off x="759655" y="2686929"/>
            <a:ext cx="10170942" cy="3332871"/>
          </a:xfrm>
        </p:spPr>
      </p:pic>
    </p:spTree>
    <p:extLst>
      <p:ext uri="{BB962C8B-B14F-4D97-AF65-F5344CB8AC3E}">
        <p14:creationId xmlns:p14="http://schemas.microsoft.com/office/powerpoint/2010/main" val="199709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897FC-76B2-4A57-B8B2-5F11AE287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2900" dirty="0">
                <a:cs typeface="B Titr" panose="00000700000000000000" pitchFamily="2" charset="-78"/>
              </a:rPr>
              <a:t>اهداف بررسی همه گیری </a:t>
            </a:r>
            <a:endParaRPr lang="en-US" sz="29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91FE01-FF0F-48CA-AD50-E4FF1A823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0" b="-4152"/>
          <a:stretch/>
        </p:blipFill>
        <p:spPr>
          <a:xfrm>
            <a:off x="2242865" y="6019799"/>
            <a:ext cx="6650583" cy="14184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E7ADB2-3901-4EED-BF86-3CC3690713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1"/>
          <a:stretch/>
        </p:blipFill>
        <p:spPr>
          <a:xfrm>
            <a:off x="970671" y="2489982"/>
            <a:ext cx="10283483" cy="393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43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897FC-76B2-4A57-B8B2-5F11AE287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2900" dirty="0">
                <a:cs typeface="B Titr" panose="00000700000000000000" pitchFamily="2" charset="-78"/>
              </a:rPr>
              <a:t>اهداف بررسی همه گیری </a:t>
            </a:r>
            <a:endParaRPr lang="en-US" sz="2900" dirty="0">
              <a:cs typeface="B Titr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91FE01-FF0F-48CA-AD50-E4FF1A823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0" b="-4152"/>
          <a:stretch/>
        </p:blipFill>
        <p:spPr>
          <a:xfrm>
            <a:off x="2242865" y="6019799"/>
            <a:ext cx="6650583" cy="14184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531D3E-D57F-4E4A-AB68-4F1270ADFC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3"/>
          <a:stretch/>
        </p:blipFill>
        <p:spPr>
          <a:xfrm>
            <a:off x="1111347" y="2166425"/>
            <a:ext cx="10128739" cy="426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50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E253-FF0A-4DF0-8954-525D04362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2900" dirty="0">
                <a:cs typeface="B Titr" panose="00000700000000000000" pitchFamily="2" charset="-78"/>
              </a:rPr>
              <a:t>نظام مراقبت طغیان بیماریهای منتقله از آب و غذا</a:t>
            </a:r>
            <a:endParaRPr lang="en-US" sz="29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D19A0-1494-4B59-ADF2-FCD937098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72" y="2603500"/>
            <a:ext cx="11099410" cy="3416300"/>
          </a:xfrm>
        </p:spPr>
        <p:txBody>
          <a:bodyPr/>
          <a:lstStyle/>
          <a:p>
            <a:pPr algn="just" rtl="1"/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طغیان بیماریهای منتقله از آب و غذا در گروه بیماریهای مشمول </a:t>
            </a:r>
            <a:r>
              <a:rPr lang="fa-IR" sz="2300" dirty="0">
                <a:solidFill>
                  <a:srgbClr val="C00000"/>
                </a:solidFill>
                <a:cs typeface="B Nazanin" panose="00000400000000000000" pitchFamily="2" charset="-78"/>
              </a:rPr>
              <a:t>گزارش دهی تلفنی و آنی </a:t>
            </a:r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قرار دارد. </a:t>
            </a:r>
          </a:p>
          <a:p>
            <a:pPr marL="0" indent="0" algn="just" rtl="1">
              <a:buNone/>
            </a:pPr>
            <a:endParaRPr lang="fa-IR" sz="2300" dirty="0">
              <a:solidFill>
                <a:schemeClr val="dk1"/>
              </a:solidFill>
              <a:cs typeface="B Nazanin" panose="00000400000000000000" pitchFamily="2" charset="-78"/>
            </a:endParaRPr>
          </a:p>
          <a:p>
            <a:pPr algn="just" rtl="1"/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چنانچه </a:t>
            </a:r>
            <a:r>
              <a:rPr lang="fa-IR" sz="2300" dirty="0">
                <a:solidFill>
                  <a:srgbClr val="C00000"/>
                </a:solidFill>
                <a:cs typeface="B Nazanin" panose="00000400000000000000" pitchFamily="2" charset="-78"/>
              </a:rPr>
              <a:t>دو نفر یا بیشتر </a:t>
            </a:r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که </a:t>
            </a:r>
            <a:r>
              <a:rPr lang="fa-IR" sz="2300" dirty="0">
                <a:solidFill>
                  <a:srgbClr val="C00000"/>
                </a:solidFill>
                <a:cs typeface="B Nazanin" panose="00000400000000000000" pitchFamily="2" charset="-78"/>
              </a:rPr>
              <a:t>از یک غذا یا آشامیدنی مشترک استفاده کرده اند </a:t>
            </a:r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و یا </a:t>
            </a:r>
            <a:r>
              <a:rPr lang="fa-IR" sz="2300" dirty="0">
                <a:solidFill>
                  <a:srgbClr val="C00000"/>
                </a:solidFill>
                <a:cs typeface="B Nazanin" panose="00000400000000000000" pitchFamily="2" charset="-78"/>
              </a:rPr>
              <a:t>از غذاهای مختلف اما از یک محل تهیه و استفاده کرده اند </a:t>
            </a:r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و بیمار شده اند و علائم بالینی مشترکی داشته باشند به عنوان طغیان بیماری منتقله از آب و غذا بوده و باید به سیستم سلامت گزارش شود.</a:t>
            </a:r>
          </a:p>
          <a:p>
            <a:pPr algn="just" rtl="1"/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چنانچه </a:t>
            </a:r>
            <a:r>
              <a:rPr lang="fa-IR" sz="2300" dirty="0">
                <a:solidFill>
                  <a:srgbClr val="C00000"/>
                </a:solidFill>
                <a:cs typeface="B Nazanin" panose="00000400000000000000" pitchFamily="2" charset="-78"/>
              </a:rPr>
              <a:t>افزایش موارد </a:t>
            </a:r>
            <a:r>
              <a:rPr lang="fa-IR" sz="2300" dirty="0">
                <a:solidFill>
                  <a:schemeClr val="dk1"/>
                </a:solidFill>
                <a:cs typeface="B Nazanin" panose="00000400000000000000" pitchFamily="2" charset="-78"/>
              </a:rPr>
              <a:t>بیماریهای با علائم گوارشی از قبیل اسهال، استفراغ، تهوع، دل درد و سایر علایم مشاهده شود نیز مراتب باید به صورت آنی گزارش شود. </a:t>
            </a:r>
            <a:endParaRPr lang="en-US" sz="2300" dirty="0">
              <a:solidFill>
                <a:schemeClr val="dk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2365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E253-FF0A-4DF0-8954-525D04362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2900" dirty="0">
                <a:cs typeface="B Titr" panose="00000700000000000000" pitchFamily="2" charset="-78"/>
              </a:rPr>
              <a:t>نظام مراقبت طغیان بیماریهای منتقله از آب و غذا</a:t>
            </a:r>
            <a:endParaRPr lang="en-US" sz="2900" dirty="0">
              <a:cs typeface="B Titr" panose="00000700000000000000" pitchFamily="2" charset="-78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A6DB0EF-8110-48F4-B2CE-E93A4E12B9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85" y="2405575"/>
            <a:ext cx="10480430" cy="3826413"/>
          </a:xfrm>
        </p:spPr>
      </p:pic>
    </p:spTree>
    <p:extLst>
      <p:ext uri="{BB962C8B-B14F-4D97-AF65-F5344CB8AC3E}">
        <p14:creationId xmlns:p14="http://schemas.microsoft.com/office/powerpoint/2010/main" val="3440376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</TotalTime>
  <Words>499</Words>
  <Application>Microsoft Office PowerPoint</Application>
  <PresentationFormat>Widescreen</PresentationFormat>
  <Paragraphs>38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Wingdings</vt:lpstr>
      <vt:lpstr>Wingdings 3</vt:lpstr>
      <vt:lpstr>Ion Boardroom</vt:lpstr>
      <vt:lpstr>برنامه کشوری مراقبت بیماریهای منتقله از آب و غذا </vt:lpstr>
      <vt:lpstr>شکل بروز بیماری های منتقله از آب و غذا</vt:lpstr>
      <vt:lpstr>اهمیت موضوع </vt:lpstr>
      <vt:lpstr>اهمیت موضوع </vt:lpstr>
      <vt:lpstr>اهداف بررسی طغیان بیماریهای منتقله از آب و غذا </vt:lpstr>
      <vt:lpstr>اهداف بررسی همه گیری </vt:lpstr>
      <vt:lpstr>اهداف بررسی همه گیری </vt:lpstr>
      <vt:lpstr>نظام مراقبت طغیان بیماریهای منتقله از آب و غذا</vt:lpstr>
      <vt:lpstr>نظام مراقبت طغیان بیماریهای منتقله از آب و غذا</vt:lpstr>
      <vt:lpstr>یک بررسی کامل طغیان بیماری منتقله از آب و غذا شامل موارد زیر خواهد بود: </vt:lpstr>
      <vt:lpstr>فرایند گزارش دهی طغیان بیماریهای منتقله از آب و غذا در نظام مراقبت کشوری </vt:lpstr>
      <vt:lpstr>تعاریف سندرم های گوارشی در نظام مراقبت بیماریهای منتقله از آب و غذا </vt:lpstr>
      <vt:lpstr>تشخیص های افتراقی در مراقبت سندرمیک </vt:lpstr>
      <vt:lpstr>عوامل بیماریزای احتمالی در طغیان های بیماریهای منتقله از آب و غذا براساس طول دوره کمون و علائم عمده بالینی در بیماران </vt:lpstr>
      <vt:lpstr>عوامل بیماریزای احتمالی در طغیان های بیماریهای منتقله از آب و غذا براساس طول دوره کمون و علائم عمده بالینی در بیماران </vt:lpstr>
      <vt:lpstr>PowerPoint Presentation</vt:lpstr>
      <vt:lpstr>PowerPoint Presentation</vt:lpstr>
      <vt:lpstr>PowerPoint Presentation</vt:lpstr>
      <vt:lpstr>  ترند موارد دیسانتری دانشگاه علوم پزشکی اصفهان  طی سالهای1402-1388  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انتظارات گروه مبارزه با بیماریهای واگیر</dc:title>
  <dc:creator>A.R.I</dc:creator>
  <cp:lastModifiedBy>reza fadaei</cp:lastModifiedBy>
  <cp:revision>265</cp:revision>
  <dcterms:created xsi:type="dcterms:W3CDTF">2023-07-31T07:45:33Z</dcterms:created>
  <dcterms:modified xsi:type="dcterms:W3CDTF">2024-10-02T07:32:29Z</dcterms:modified>
</cp:coreProperties>
</file>