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583" autoAdjust="0"/>
    <p:restoredTop sz="94660"/>
  </p:normalViewPr>
  <p:slideViewPr>
    <p:cSldViewPr snapToGrid="0">
      <p:cViewPr varScale="1">
        <p:scale>
          <a:sx n="85" d="100"/>
          <a:sy n="85" d="100"/>
        </p:scale>
        <p:origin x="122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729160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944600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818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1096277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71136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670826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026921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43022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1737532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39447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450727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A8E1ED-4B41-46EB-954A-A52D2C5DEE8A}" type="datetimeFigureOut">
              <a:rPr lang="en-US" smtClean="0"/>
              <a:t>9/8/2024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4167881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A8E1ED-4B41-46EB-954A-A52D2C5DEE8A}" type="datetimeFigureOut">
              <a:rPr lang="en-US" smtClean="0"/>
              <a:t>9/8/2024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87634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8E1ED-4B41-46EB-954A-A52D2C5DEE8A}" type="datetimeFigureOut">
              <a:rPr lang="en-US" smtClean="0"/>
              <a:t>9/8/2024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186417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429331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Tree>
    <p:extLst>
      <p:ext uri="{BB962C8B-B14F-4D97-AF65-F5344CB8AC3E}">
        <p14:creationId xmlns:p14="http://schemas.microsoft.com/office/powerpoint/2010/main" val="2695727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A8E1ED-4B41-46EB-954A-A52D2C5DEE8A}" type="datetimeFigureOut">
              <a:rPr lang="en-US" smtClean="0"/>
              <a:t>9/8/2024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ABCA4B0-4618-4443-A049-E3A73D115D5A}" type="slidenum">
              <a:rPr lang="en-US" smtClean="0"/>
              <a:t>‹#›</a:t>
            </a:fld>
            <a:endParaRPr lang="en-US"/>
          </a:p>
        </p:txBody>
      </p:sp>
    </p:spTree>
    <p:extLst>
      <p:ext uri="{BB962C8B-B14F-4D97-AF65-F5344CB8AC3E}">
        <p14:creationId xmlns:p14="http://schemas.microsoft.com/office/powerpoint/2010/main" val="667872857"/>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072DB1-491C-4226-B22F-0F32446CDDA6}"/>
              </a:ext>
            </a:extLst>
          </p:cNvPr>
          <p:cNvSpPr>
            <a:spLocks noGrp="1"/>
          </p:cNvSpPr>
          <p:nvPr>
            <p:ph type="subTitle" idx="1"/>
          </p:nvPr>
        </p:nvSpPr>
        <p:spPr>
          <a:xfrm>
            <a:off x="681566" y="1428750"/>
            <a:ext cx="9038167" cy="5333294"/>
          </a:xfrm>
        </p:spPr>
        <p:txBody>
          <a:bodyPr>
            <a:normAutofit/>
          </a:bodyPr>
          <a:lstStyle/>
          <a:p>
            <a:pPr marL="635" marR="0" indent="-5080" algn="just" rtl="1">
              <a:lnSpc>
                <a:spcPct val="150000"/>
              </a:lnSpc>
              <a:spcBef>
                <a:spcPts val="0"/>
              </a:spcBef>
              <a:spcAft>
                <a:spcPts val="15"/>
              </a:spcAft>
            </a:pPr>
            <a:r>
              <a:rPr lang="ar-SA" sz="2400" b="1" dirty="0">
                <a:solidFill>
                  <a:srgbClr val="000000"/>
                </a:solidFill>
                <a:latin typeface="Arial" panose="020B0604020202020204" pitchFamily="34" charset="0"/>
                <a:cs typeface="B Nazanin" panose="00000400000000000000" pitchFamily="2" charset="-78"/>
              </a:rPr>
              <a:t>سازمان بهداشت جهانی ، </a:t>
            </a:r>
            <a:r>
              <a:rPr lang="ar-SA" sz="2400" b="1" dirty="0">
                <a:solidFill>
                  <a:srgbClr val="FF0000"/>
                </a:solidFill>
                <a:latin typeface="Arial" panose="020B0604020202020204" pitchFamily="34" charset="0"/>
                <a:cs typeface="B Nazanin" panose="00000400000000000000" pitchFamily="2" charset="-78"/>
              </a:rPr>
              <a:t>سلامت را "برخورداری از آسایش کامل جسمانی ، روانی، اجتماعی و معنوی و نه فقط نبود بیماری یا ناتوانی" </a:t>
            </a:r>
            <a:r>
              <a:rPr lang="ar-SA" sz="2400" b="1" dirty="0">
                <a:solidFill>
                  <a:srgbClr val="000000"/>
                </a:solidFill>
                <a:latin typeface="Arial" panose="020B0604020202020204" pitchFamily="34" charset="0"/>
                <a:cs typeface="B Nazanin" panose="00000400000000000000" pitchFamily="2" charset="-78"/>
              </a:rPr>
              <a:t>تعریف کرده است. پس سلامت این نیست که شخص فقط بیماری یا نقض عضو نداشته باشد و بر اساس این تعریف، نداشتن هیچ نوع مشکل جسمی، روانی، اجتماعی و معنوی مدنظر است. </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طیف سلامت: انسان ها در طیفی از سلامت قرار دارند که یک سرآن مرگ زودهنگام و سر دیگر آن سلامت کامل است و در این طیف در حال جا به جا شدن از سلامت به بیماری و یا از بیماری به سلامت هستند. بنابراین، هر فرد ممکن است زمانی بیمار و زمانی دیگر سالم باشد. </a:t>
            </a:r>
            <a:endParaRPr lang="en-US" sz="1800" dirty="0">
              <a:solidFill>
                <a:srgbClr val="000000"/>
              </a:solidFill>
              <a:effectLst/>
              <a:latin typeface="Calibri" panose="020F0502020204030204" pitchFamily="34" charset="0"/>
              <a:ea typeface="Calibri" panose="020F0502020204030204" pitchFamily="34" charset="0"/>
            </a:endParaRPr>
          </a:p>
          <a:p>
            <a:pPr marL="3175" marR="231140" indent="-3175" algn="just" rtl="1">
              <a:lnSpc>
                <a:spcPct val="150000"/>
              </a:lnSpc>
              <a:spcBef>
                <a:spcPts val="0"/>
              </a:spcBef>
              <a:spcAft>
                <a:spcPts val="265"/>
              </a:spcAft>
            </a:pPr>
            <a:endParaRPr lang="en-US"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51A9F95F-3415-4FA0-9D54-2F363F8CECDC}"/>
              </a:ext>
            </a:extLst>
          </p:cNvPr>
          <p:cNvPicPr/>
          <p:nvPr/>
        </p:nvPicPr>
        <p:blipFill>
          <a:blip r:embed="rId2"/>
          <a:stretch>
            <a:fillRect/>
          </a:stretch>
        </p:blipFill>
        <p:spPr>
          <a:xfrm>
            <a:off x="1466850" y="457200"/>
            <a:ext cx="7090128" cy="971550"/>
          </a:xfrm>
          <a:prstGeom prst="rect">
            <a:avLst/>
          </a:prstGeom>
        </p:spPr>
      </p:pic>
    </p:spTree>
    <p:extLst>
      <p:ext uri="{BB962C8B-B14F-4D97-AF65-F5344CB8AC3E}">
        <p14:creationId xmlns:p14="http://schemas.microsoft.com/office/powerpoint/2010/main" val="396886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03341B-723C-425B-8B55-8BAFC6076627}"/>
              </a:ext>
            </a:extLst>
          </p:cNvPr>
          <p:cNvSpPr>
            <a:spLocks noGrp="1"/>
          </p:cNvSpPr>
          <p:nvPr>
            <p:ph idx="1"/>
          </p:nvPr>
        </p:nvSpPr>
        <p:spPr>
          <a:xfrm>
            <a:off x="838200" y="1300891"/>
            <a:ext cx="8983133" cy="4876072"/>
          </a:xfrm>
        </p:spPr>
        <p:txBody>
          <a:bodyPr>
            <a:normAutofit/>
          </a:bodyPr>
          <a:lstStyle/>
          <a:p>
            <a:pPr marL="0" marR="277495" indent="-3810" algn="just" rtl="1">
              <a:lnSpc>
                <a:spcPct val="90000"/>
              </a:lnSpc>
              <a:spcBef>
                <a:spcPts val="0"/>
              </a:spcBef>
              <a:spcAft>
                <a:spcPts val="15"/>
              </a:spcAft>
            </a:pPr>
            <a:r>
              <a:rPr lang="fa-IR"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عوامل فردی : خصوصیات و ویژگی های فردی : سن ، جنس ، نژاد ، شیوه زندگی و عادت های فردی ، مهارت های سازگاری در مواجهه با مشکلات ، شخصیت ، عواطف ، سوابق فرهنگی و اجتماعی و سطح تحصیلات </a:t>
            </a:r>
            <a:endParaRPr lang="en-US" sz="2400"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pPr algn="r" rtl="1"/>
            <a:endParaRPr lang="fa-IR" sz="2400" b="1" dirty="0">
              <a:cs typeface="B Nazanin" panose="00000400000000000000" pitchFamily="2" charset="-78"/>
            </a:endParaRPr>
          </a:p>
          <a:p>
            <a:pPr algn="r" rtl="1"/>
            <a:r>
              <a:rPr lang="fa-IR" sz="2400" b="1" dirty="0">
                <a:cs typeface="B Nazanin" panose="00000400000000000000" pitchFamily="2" charset="-78"/>
              </a:rPr>
              <a:t>عوامل محیطی: موانع ساختمانی ، حمل و نقل شهری ، دیدگاه ها و باورهای خانواده و اطرافیان و ....</a:t>
            </a:r>
          </a:p>
          <a:p>
            <a:pPr algn="r" rtl="1"/>
            <a:endParaRPr lang="fa-IR" sz="2400" b="1" dirty="0">
              <a:cs typeface="B Nazanin" panose="00000400000000000000" pitchFamily="2" charset="-78"/>
            </a:endParaRPr>
          </a:p>
          <a:p>
            <a:pPr algn="r" rtl="1"/>
            <a:r>
              <a:rPr lang="fa-IR" sz="2400" b="1" dirty="0">
                <a:cs typeface="B Nazanin" panose="00000400000000000000" pitchFamily="2" charset="-78"/>
              </a:rPr>
              <a:t>بیماری ها : سبب ایجاد نقص و اختلال در عملکرد دستگاه های بدن ومحدودیت در اجرای فعالیت های روزمره و مشارکت فرد در جامعه می شود. </a:t>
            </a:r>
            <a:endParaRPr lang="en-US" sz="2400" b="1" dirty="0">
              <a:cs typeface="B Nazanin" panose="00000400000000000000" pitchFamily="2" charset="-78"/>
            </a:endParaRPr>
          </a:p>
        </p:txBody>
      </p:sp>
      <p:grpSp>
        <p:nvGrpSpPr>
          <p:cNvPr id="9" name="Group 8">
            <a:extLst>
              <a:ext uri="{FF2B5EF4-FFF2-40B4-BE49-F238E27FC236}">
                <a16:creationId xmlns:a16="http://schemas.microsoft.com/office/drawing/2014/main" id="{668AB510-BDD4-489D-8BF5-842CDF45D65E}"/>
              </a:ext>
            </a:extLst>
          </p:cNvPr>
          <p:cNvGrpSpPr/>
          <p:nvPr/>
        </p:nvGrpSpPr>
        <p:grpSpPr>
          <a:xfrm>
            <a:off x="214489" y="412357"/>
            <a:ext cx="9200444" cy="537359"/>
            <a:chOff x="0" y="29104"/>
            <a:chExt cx="8641080" cy="537849"/>
          </a:xfrm>
        </p:grpSpPr>
        <p:sp>
          <p:nvSpPr>
            <p:cNvPr id="10" name="Shape 159529">
              <a:extLst>
                <a:ext uri="{FF2B5EF4-FFF2-40B4-BE49-F238E27FC236}">
                  <a16:creationId xmlns:a16="http://schemas.microsoft.com/office/drawing/2014/main" id="{66C13130-B170-4C9F-8A51-97E92094089F}"/>
                </a:ext>
              </a:extLst>
            </p:cNvPr>
            <p:cNvSpPr/>
            <p:nvPr/>
          </p:nvSpPr>
          <p:spPr>
            <a:xfrm>
              <a:off x="0" y="556031"/>
              <a:ext cx="8641080" cy="10922"/>
            </a:xfrm>
            <a:custGeom>
              <a:avLst/>
              <a:gdLst/>
              <a:ahLst/>
              <a:cxnLst/>
              <a:rect l="0" t="0" r="0" b="0"/>
              <a:pathLst>
                <a:path w="8641080" h="10922">
                  <a:moveTo>
                    <a:pt x="0" y="0"/>
                  </a:moveTo>
                  <a:lnTo>
                    <a:pt x="8641080" y="0"/>
                  </a:lnTo>
                  <a:lnTo>
                    <a:pt x="8641080" y="10922"/>
                  </a:lnTo>
                  <a:lnTo>
                    <a:pt x="0" y="10922"/>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Shape 159530">
              <a:extLst>
                <a:ext uri="{FF2B5EF4-FFF2-40B4-BE49-F238E27FC236}">
                  <a16:creationId xmlns:a16="http://schemas.microsoft.com/office/drawing/2014/main" id="{093B983E-7B93-47F7-8983-541465A157AB}"/>
                </a:ext>
              </a:extLst>
            </p:cNvPr>
            <p:cNvSpPr/>
            <p:nvPr/>
          </p:nvSpPr>
          <p:spPr>
            <a:xfrm>
              <a:off x="0" y="512089"/>
              <a:ext cx="8641080" cy="32893"/>
            </a:xfrm>
            <a:custGeom>
              <a:avLst/>
              <a:gdLst/>
              <a:ahLst/>
              <a:cxnLst/>
              <a:rect l="0" t="0" r="0" b="0"/>
              <a:pathLst>
                <a:path w="8641080" h="32893">
                  <a:moveTo>
                    <a:pt x="0" y="0"/>
                  </a:moveTo>
                  <a:lnTo>
                    <a:pt x="8641080" y="0"/>
                  </a:lnTo>
                  <a:lnTo>
                    <a:pt x="8641080" y="32893"/>
                  </a:lnTo>
                  <a:lnTo>
                    <a:pt x="0" y="32893"/>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12" name="Picture 11">
              <a:extLst>
                <a:ext uri="{FF2B5EF4-FFF2-40B4-BE49-F238E27FC236}">
                  <a16:creationId xmlns:a16="http://schemas.microsoft.com/office/drawing/2014/main" id="{E9D4965B-69DB-4163-B45C-2E3556D7DA3A}"/>
                </a:ext>
              </a:extLst>
            </p:cNvPr>
            <p:cNvPicPr/>
            <p:nvPr/>
          </p:nvPicPr>
          <p:blipFill>
            <a:blip r:embed="rId2"/>
            <a:stretch>
              <a:fillRect/>
            </a:stretch>
          </p:blipFill>
          <p:spPr>
            <a:xfrm>
              <a:off x="2476998" y="29104"/>
              <a:ext cx="4578858" cy="436651"/>
            </a:xfrm>
            <a:prstGeom prst="rect">
              <a:avLst/>
            </a:prstGeom>
          </p:spPr>
        </p:pic>
      </p:grpSp>
    </p:spTree>
    <p:extLst>
      <p:ext uri="{BB962C8B-B14F-4D97-AF65-F5344CB8AC3E}">
        <p14:creationId xmlns:p14="http://schemas.microsoft.com/office/powerpoint/2010/main" val="1605206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93D39-04BC-4E9C-A314-3A82618434BE}"/>
              </a:ext>
            </a:extLst>
          </p:cNvPr>
          <p:cNvSpPr>
            <a:spLocks noGrp="1"/>
          </p:cNvSpPr>
          <p:nvPr>
            <p:ph type="title"/>
          </p:nvPr>
        </p:nvSpPr>
        <p:spPr>
          <a:xfrm>
            <a:off x="1888066" y="331259"/>
            <a:ext cx="6770511" cy="899231"/>
          </a:xfrm>
        </p:spPr>
        <p:txBody>
          <a:bodyPr/>
          <a:lstStyle/>
          <a:p>
            <a:pPr algn="ctr" rtl="1"/>
            <a:r>
              <a:rPr lang="fa-IR" dirty="0">
                <a:solidFill>
                  <a:srgbClr val="FF0000"/>
                </a:solidFill>
                <a:cs typeface="B Titr" panose="00000700000000000000" pitchFamily="2" charset="-78"/>
              </a:rPr>
              <a:t>چالش های سالمندی</a:t>
            </a:r>
            <a:endParaRPr lang="en-US" dirty="0">
              <a:solidFill>
                <a:srgbClr val="FF0000"/>
              </a:solidFill>
              <a:cs typeface="B Titr" panose="00000700000000000000" pitchFamily="2" charset="-78"/>
            </a:endParaRPr>
          </a:p>
        </p:txBody>
      </p:sp>
      <p:sp>
        <p:nvSpPr>
          <p:cNvPr id="3" name="Content Placeholder 2">
            <a:extLst>
              <a:ext uri="{FF2B5EF4-FFF2-40B4-BE49-F238E27FC236}">
                <a16:creationId xmlns:a16="http://schemas.microsoft.com/office/drawing/2014/main" id="{4D48094C-3F5D-48AE-B515-44E3B5DF848A}"/>
              </a:ext>
            </a:extLst>
          </p:cNvPr>
          <p:cNvSpPr>
            <a:spLocks noGrp="1"/>
          </p:cNvSpPr>
          <p:nvPr>
            <p:ph idx="1"/>
          </p:nvPr>
        </p:nvSpPr>
        <p:spPr>
          <a:xfrm>
            <a:off x="496711" y="993422"/>
            <a:ext cx="9256889" cy="5183541"/>
          </a:xfrm>
        </p:spPr>
        <p:txBody>
          <a:bodyPr>
            <a:noAutofit/>
          </a:bodyPr>
          <a:lstStyle/>
          <a:p>
            <a:pPr algn="r" rtl="1">
              <a:lnSpc>
                <a:spcPct val="150000"/>
              </a:lnSpc>
            </a:pPr>
            <a:r>
              <a:rPr lang="fa-IR" sz="2400" b="1" dirty="0">
                <a:cs typeface="B Nazanin" panose="00000400000000000000" pitchFamily="2" charset="-78"/>
              </a:rPr>
              <a:t>چالش های جسمانی: مانند مشکلات بینایی ، شنوایی ، گفتاری و حرکتی</a:t>
            </a:r>
          </a:p>
          <a:p>
            <a:pPr algn="r" rtl="1">
              <a:lnSpc>
                <a:spcPct val="150000"/>
              </a:lnSpc>
            </a:pPr>
            <a:r>
              <a:rPr lang="fa-IR" sz="2400" b="1" dirty="0">
                <a:cs typeface="B Nazanin" panose="00000400000000000000" pitchFamily="2" charset="-78"/>
              </a:rPr>
              <a:t>چالش های اجتماعی: مانند بازنشستگی ، محدود شدن ارتباط با دیگران، از دست دادن عزیزان، درآمدپایین</a:t>
            </a:r>
          </a:p>
          <a:p>
            <a:pPr algn="r" rtl="1">
              <a:lnSpc>
                <a:spcPct val="150000"/>
              </a:lnSpc>
            </a:pPr>
            <a:r>
              <a:rPr lang="fa-IR" sz="2400" b="1" dirty="0">
                <a:cs typeface="B Nazanin" panose="00000400000000000000" pitchFamily="2" charset="-78"/>
              </a:rPr>
              <a:t>چالش های شناختی و ذهنی : مانند کاهش سرعت یادگیری ، مشکلات حافظه ویادگیری</a:t>
            </a:r>
          </a:p>
          <a:p>
            <a:pPr algn="r" rtl="1">
              <a:lnSpc>
                <a:spcPct val="150000"/>
              </a:lnSpc>
            </a:pPr>
            <a:r>
              <a:rPr lang="fa-IR" sz="2400" b="1" dirty="0">
                <a:cs typeface="B Nazanin" panose="00000400000000000000" pitchFamily="2" charset="-78"/>
              </a:rPr>
              <a:t>چالش های روحی و روانی : مانند افسردگی ، بدبینی و ناامیدی</a:t>
            </a:r>
          </a:p>
          <a:p>
            <a:pPr algn="r" rtl="1">
              <a:lnSpc>
                <a:spcPct val="150000"/>
              </a:lnSpc>
            </a:pPr>
            <a:r>
              <a:rPr lang="fa-IR" sz="2400" b="1" dirty="0">
                <a:cs typeface="B Nazanin" panose="00000400000000000000" pitchFamily="2" charset="-78"/>
              </a:rPr>
              <a:t>چالش های خودگردانی: مانند عدم استقلال و وابسته بودن به دیگران</a:t>
            </a:r>
          </a:p>
          <a:p>
            <a:pPr algn="r" rtl="1">
              <a:lnSpc>
                <a:spcPct val="150000"/>
              </a:lnSpc>
            </a:pPr>
            <a:r>
              <a:rPr lang="fa-IR" sz="2400" b="1" dirty="0">
                <a:solidFill>
                  <a:srgbClr val="FF0000"/>
                </a:solidFill>
                <a:cs typeface="B Nazanin" panose="00000400000000000000" pitchFamily="2" charset="-78"/>
              </a:rPr>
              <a:t>"مجموعه این چالش ها برکیفیت و رضایت از زندگی سالمندان تاثیر جدی دارد"</a:t>
            </a:r>
            <a:endParaRPr lang="en-US" sz="24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243860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1961C-5AE7-4A9B-9ADB-31764CE2B6FF}"/>
              </a:ext>
            </a:extLst>
          </p:cNvPr>
          <p:cNvSpPr>
            <a:spLocks noGrp="1"/>
          </p:cNvSpPr>
          <p:nvPr>
            <p:ph type="title"/>
          </p:nvPr>
        </p:nvSpPr>
        <p:spPr>
          <a:xfrm>
            <a:off x="1492955" y="0"/>
            <a:ext cx="6996289" cy="598311"/>
          </a:xfrm>
        </p:spPr>
        <p:txBody>
          <a:bodyPr>
            <a:normAutofit fontScale="90000"/>
          </a:bodyPr>
          <a:lstStyle/>
          <a:p>
            <a:pPr algn="ctr"/>
            <a:r>
              <a:rPr lang="fa-IR" dirty="0">
                <a:solidFill>
                  <a:srgbClr val="FF0000"/>
                </a:solidFill>
                <a:cs typeface="B Titr" panose="00000700000000000000" pitchFamily="2" charset="-78"/>
              </a:rPr>
              <a:t>ویژگیهای توانبخشی سالمندان</a:t>
            </a:r>
            <a:endParaRPr lang="en-US" dirty="0">
              <a:solidFill>
                <a:srgbClr val="FF0000"/>
              </a:solidFill>
              <a:cs typeface="B Titr" panose="00000700000000000000" pitchFamily="2" charset="-78"/>
            </a:endParaRPr>
          </a:p>
        </p:txBody>
      </p:sp>
      <p:sp>
        <p:nvSpPr>
          <p:cNvPr id="3" name="Content Placeholder 2">
            <a:extLst>
              <a:ext uri="{FF2B5EF4-FFF2-40B4-BE49-F238E27FC236}">
                <a16:creationId xmlns:a16="http://schemas.microsoft.com/office/drawing/2014/main" id="{786DD7B7-59D1-495C-B414-53EA4E988283}"/>
              </a:ext>
            </a:extLst>
          </p:cNvPr>
          <p:cNvSpPr>
            <a:spLocks noGrp="1"/>
          </p:cNvSpPr>
          <p:nvPr>
            <p:ph idx="1"/>
          </p:nvPr>
        </p:nvSpPr>
        <p:spPr>
          <a:xfrm>
            <a:off x="530579" y="598311"/>
            <a:ext cx="9561688" cy="6259689"/>
          </a:xfrm>
        </p:spPr>
        <p:txBody>
          <a:bodyPr>
            <a:normAutofit/>
          </a:bodyPr>
          <a:lstStyle/>
          <a:p>
            <a:pPr algn="just" rtl="1"/>
            <a:r>
              <a:rPr lang="fa-IR" sz="2400" b="1" dirty="0">
                <a:cs typeface="B Nazanin" panose="00000400000000000000" pitchFamily="2" charset="-78"/>
              </a:rPr>
              <a:t>توانبخشی فرایندی پویا و سلامت مدار است: این فرایند به سالمند ناتوان کمک می کند تا به بالاترین سطح ممکن عملکرد جسمی ، روانی ، ذهنی ، اجتماعی و اقتصادی برسد</a:t>
            </a:r>
          </a:p>
          <a:p>
            <a:pPr algn="just" rtl="1"/>
            <a:r>
              <a:rPr lang="fa-IR" sz="2400" b="1" dirty="0">
                <a:cs typeface="B Nazanin" panose="00000400000000000000" pitchFamily="2" charset="-78"/>
              </a:rPr>
              <a:t>توانبخشی فرایندی مستمر و مشارکت جویانه است: اقدامات توانبخشی به مشارکت سالمندان نیاز دارد. در این تیم سالمند عضو کلیدی است. زیرا تمام تلاش تیم بر او متمرکز است.هر بیمار صرفنظر از جنس، سن، رنگ ،نژاد، باور، وضعیت اقتصادی و اجتماعی، حق دریافت خدمات توانبخشی را دارد .</a:t>
            </a:r>
          </a:p>
          <a:p>
            <a:pPr algn="just" rtl="1"/>
            <a:r>
              <a:rPr lang="fa-IR" sz="2400" b="1" dirty="0">
                <a:cs typeface="B Nazanin" panose="00000400000000000000" pitchFamily="2" charset="-78"/>
              </a:rPr>
              <a:t>باید توجه داشت که بدون حمایت خانواده ، فرآیند توانبخشی در دوران سالمندی بی تأثیر خواهد بود . برای مشارکت سالمندان در برنامه های توانبخشی که معمولأ مدتی به طول می انجامد ، حمایتهای اجتماعی مانند خدمات حمل و نقل رایگان یا کم هزینه ، مناسب سازی معابر ، تهیه و سایل توانبخشی و ... ضرورت دارد .</a:t>
            </a:r>
          </a:p>
          <a:p>
            <a:pPr algn="just" rtl="1"/>
            <a:r>
              <a:rPr lang="fa-IR" sz="2400" b="1" dirty="0">
                <a:cs typeface="B Nazanin" panose="00000400000000000000" pitchFamily="2" charset="-78"/>
              </a:rPr>
              <a:t>توانبخشی فرایندی هدف محور است: اهداف درمان به صورت توافقی بین سالمند و تیم توانبخشی برنامه ریزی و پیگیری می شود. </a:t>
            </a:r>
          </a:p>
          <a:p>
            <a:pPr algn="just" rtl="1"/>
            <a:r>
              <a:rPr lang="fa-IR" sz="2400" b="1" dirty="0">
                <a:cs typeface="B Nazanin" panose="00000400000000000000" pitchFamily="2" charset="-78"/>
              </a:rPr>
              <a:t>توانبخشی کاری تیمی و چند تخصصی است: تیم توانبخشی متشکل از پزشک، پرستار</a:t>
            </a:r>
          </a:p>
          <a:p>
            <a:pPr algn="just" rtl="1"/>
            <a:r>
              <a:rPr lang="fa-IR" sz="2400" b="1" dirty="0">
                <a:cs typeface="B Nazanin" panose="00000400000000000000" pitchFamily="2" charset="-78"/>
              </a:rPr>
              <a:t>فیزیوتراپیست،کاردرمانگر، گفتاردرمانگر، شنوایی شناس، بینایی سنج ، متخصص ارتوز و پروتز  ، روانشناس و مددکار اجتماعی</a:t>
            </a:r>
          </a:p>
          <a:p>
            <a:endParaRPr lang="en-US" dirty="0"/>
          </a:p>
        </p:txBody>
      </p:sp>
    </p:spTree>
    <p:extLst>
      <p:ext uri="{BB962C8B-B14F-4D97-AF65-F5344CB8AC3E}">
        <p14:creationId xmlns:p14="http://schemas.microsoft.com/office/powerpoint/2010/main" val="1757746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9B44E2-9334-4D6B-B904-CCCA3A72B87C}"/>
              </a:ext>
            </a:extLst>
          </p:cNvPr>
          <p:cNvSpPr>
            <a:spLocks noGrp="1"/>
          </p:cNvSpPr>
          <p:nvPr>
            <p:ph idx="1"/>
          </p:nvPr>
        </p:nvSpPr>
        <p:spPr>
          <a:xfrm>
            <a:off x="191911" y="1219200"/>
            <a:ext cx="10521245" cy="5283200"/>
          </a:xfrm>
        </p:spPr>
        <p:txBody>
          <a:bodyPr>
            <a:normAutofit fontScale="62500" lnSpcReduction="20000"/>
          </a:bodyPr>
          <a:lstStyle/>
          <a:p>
            <a:pPr algn="r" rtl="1"/>
            <a:r>
              <a:rPr lang="fa-IR" sz="3300" b="1" dirty="0">
                <a:cs typeface="B Nazanin" panose="00000400000000000000" pitchFamily="2" charset="-78"/>
              </a:rPr>
              <a:t>	ایجاد محیط امن و مثبت برای سالمندان</a:t>
            </a:r>
          </a:p>
          <a:p>
            <a:pPr algn="r" rtl="1"/>
            <a:r>
              <a:rPr lang="fa-IR" sz="3300" b="1" dirty="0">
                <a:cs typeface="B Nazanin" panose="00000400000000000000" pitchFamily="2" charset="-78"/>
              </a:rPr>
              <a:t>	آموزش خودمراقبتی</a:t>
            </a:r>
          </a:p>
          <a:p>
            <a:pPr algn="r" rtl="1"/>
            <a:r>
              <a:rPr lang="fa-IR" sz="3300" b="1" dirty="0">
                <a:cs typeface="B Nazanin" panose="00000400000000000000" pitchFamily="2" charset="-78"/>
              </a:rPr>
              <a:t>	آموزش استفاده از وسایل کمکی</a:t>
            </a:r>
          </a:p>
          <a:p>
            <a:pPr algn="r" rtl="1"/>
            <a:r>
              <a:rPr lang="fa-IR" sz="3300" b="1" dirty="0">
                <a:cs typeface="B Nazanin" panose="00000400000000000000" pitchFamily="2" charset="-78"/>
              </a:rPr>
              <a:t>	مناسب سازی محیط زندگی متناسب با نیازهای سالمند </a:t>
            </a:r>
          </a:p>
          <a:p>
            <a:pPr algn="r" rtl="1"/>
            <a:r>
              <a:rPr lang="fa-IR" sz="3300" b="1" dirty="0">
                <a:cs typeface="B Nazanin" panose="00000400000000000000" pitchFamily="2" charset="-78"/>
              </a:rPr>
              <a:t>	مدیریت درد</a:t>
            </a:r>
          </a:p>
          <a:p>
            <a:pPr algn="r" rtl="1"/>
            <a:r>
              <a:rPr lang="fa-IR" sz="3300" b="1" dirty="0">
                <a:cs typeface="B Nazanin" panose="00000400000000000000" pitchFamily="2" charset="-78"/>
              </a:rPr>
              <a:t>	به حداقل رساندن آثار ناتوان کننده بیماریهای مزمن ( مانند اختلالات قلبی –عروقی ، مشکلات تنفسی ، اختلالات بینایی ، شنوایی ، بلع ، ارتباطی، گفتاری ، درد ،ضعف عضلانی و فراموشی)</a:t>
            </a:r>
          </a:p>
          <a:p>
            <a:pPr algn="r" rtl="1"/>
            <a:r>
              <a:rPr lang="fa-IR" sz="3300" b="1" dirty="0">
                <a:cs typeface="B Nazanin" panose="00000400000000000000" pitchFamily="2" charset="-78"/>
              </a:rPr>
              <a:t>	نحوه استفاده از ذره بین ، عینک مطالعه ، ویدئو یا تلویزیون مداربسته و دیگر ابزار مشابه توسط بینایی سنج ها </a:t>
            </a:r>
          </a:p>
          <a:p>
            <a:pPr algn="r" rtl="1"/>
            <a:r>
              <a:rPr lang="fa-IR" sz="3300" b="1" dirty="0">
                <a:cs typeface="B Nazanin" panose="00000400000000000000" pitchFamily="2" charset="-78"/>
              </a:rPr>
              <a:t>	آموزش تمرینهای تقویتی ناحیه کف لگن توسط متخصصان توانبخشی کمک به سالمند در جهت کنترل بی اختیاری ادرار و مدفوع</a:t>
            </a:r>
          </a:p>
          <a:p>
            <a:pPr algn="r" rtl="1"/>
            <a:r>
              <a:rPr lang="fa-IR" sz="3300" b="1" dirty="0">
                <a:cs typeface="B Nazanin" panose="00000400000000000000" pitchFamily="2" charset="-78"/>
              </a:rPr>
              <a:t>پیشگیری از زمین خوردن در فرد سالخورده اهمیت زیادی دارد .</a:t>
            </a:r>
          </a:p>
          <a:p>
            <a:pPr algn="r" rtl="1"/>
            <a:r>
              <a:rPr lang="fa-IR" sz="3300" b="1" dirty="0">
                <a:cs typeface="B Nazanin" panose="00000400000000000000" pitchFamily="2" charset="-78"/>
              </a:rPr>
              <a:t>تیم توانبخشی خصوصأ کاردرمانگرها، با آموزش و حمایت سالمند، کمک می کنند که در نقاط پرخطر منزل مانند پله ها، راهروها و دستشویی ها، نرده ودستگیره گذاشته شود، یا اگر در مسیر رفت و آمد سالمند نور کافی وجود ندارد ویا سالمند کم بیناست، تغییرات لازم در محیط زندگی ایجاد شود</a:t>
            </a:r>
          </a:p>
          <a:p>
            <a:endParaRPr lang="en-US" dirty="0"/>
          </a:p>
        </p:txBody>
      </p:sp>
      <p:pic>
        <p:nvPicPr>
          <p:cNvPr id="4" name="Picture 3">
            <a:extLst>
              <a:ext uri="{FF2B5EF4-FFF2-40B4-BE49-F238E27FC236}">
                <a16:creationId xmlns:a16="http://schemas.microsoft.com/office/drawing/2014/main" id="{58A62687-E633-439C-B175-FF994E9B66BD}"/>
              </a:ext>
            </a:extLst>
          </p:cNvPr>
          <p:cNvPicPr/>
          <p:nvPr/>
        </p:nvPicPr>
        <p:blipFill>
          <a:blip r:embed="rId2"/>
          <a:stretch>
            <a:fillRect/>
          </a:stretch>
        </p:blipFill>
        <p:spPr>
          <a:xfrm>
            <a:off x="2457450" y="247652"/>
            <a:ext cx="5219700" cy="802216"/>
          </a:xfrm>
          <a:prstGeom prst="rect">
            <a:avLst/>
          </a:prstGeom>
        </p:spPr>
      </p:pic>
    </p:spTree>
    <p:extLst>
      <p:ext uri="{BB962C8B-B14F-4D97-AF65-F5344CB8AC3E}">
        <p14:creationId xmlns:p14="http://schemas.microsoft.com/office/powerpoint/2010/main" val="3474205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C10DD3-81E2-4E65-B626-7C2BC3278CCB}"/>
              </a:ext>
            </a:extLst>
          </p:cNvPr>
          <p:cNvSpPr>
            <a:spLocks noGrp="1"/>
          </p:cNvSpPr>
          <p:nvPr>
            <p:ph idx="1"/>
          </p:nvPr>
        </p:nvSpPr>
        <p:spPr>
          <a:xfrm>
            <a:off x="383822" y="1016000"/>
            <a:ext cx="9663289" cy="5609815"/>
          </a:xfrm>
        </p:spPr>
        <p:txBody>
          <a:bodyPr>
            <a:normAutofit/>
          </a:bodyPr>
          <a:lstStyle/>
          <a:p>
            <a:pPr marL="0" indent="0" algn="just" rtl="1">
              <a:buNone/>
            </a:pPr>
            <a:r>
              <a:rPr lang="fa-IR" sz="2400" dirty="0">
                <a:solidFill>
                  <a:srgbClr val="FF0000"/>
                </a:solidFill>
                <a:cs typeface="B Nazanin" panose="00000400000000000000" pitchFamily="2" charset="-78"/>
              </a:rPr>
              <a:t>      </a:t>
            </a:r>
            <a:r>
              <a:rPr lang="fa-IR" sz="2400" b="1" dirty="0">
                <a:solidFill>
                  <a:srgbClr val="FF0000"/>
                </a:solidFill>
                <a:cs typeface="B Nazanin" panose="00000400000000000000" pitchFamily="2" charset="-78"/>
              </a:rPr>
              <a:t>باور نادرست 1: توانبخشی صرفأ برای افرادی است که دچار اختلالات جسمی هستند .</a:t>
            </a:r>
          </a:p>
          <a:p>
            <a:pPr algn="just" rtl="1"/>
            <a:r>
              <a:rPr lang="fa-IR" sz="2400" b="1" dirty="0">
                <a:cs typeface="B Nazanin" panose="00000400000000000000" pitchFamily="2" charset="-78"/>
              </a:rPr>
              <a:t>	خدمات توانبخشی نه تنها برای مشکلات جسمانی موثر است ، بلکه برای مشکلات روحی – روانی ، شناختی و حتی پیدا کردن معنای زندگی نیز کارایی دارند </a:t>
            </a:r>
          </a:p>
          <a:p>
            <a:pPr marL="0" indent="0" algn="just" rtl="1">
              <a:buNone/>
            </a:pPr>
            <a:r>
              <a:rPr lang="fa-IR" sz="2400" b="1" dirty="0">
                <a:cs typeface="B Nazanin" panose="00000400000000000000" pitchFamily="2" charset="-78"/>
              </a:rPr>
              <a:t>	</a:t>
            </a:r>
            <a:r>
              <a:rPr lang="fa-IR" sz="2400" b="1" dirty="0">
                <a:solidFill>
                  <a:srgbClr val="FF0000"/>
                </a:solidFill>
                <a:cs typeface="B Nazanin" panose="00000400000000000000" pitchFamily="2" charset="-78"/>
              </a:rPr>
              <a:t>باور نادرست 2: متخصصان توانبخشی بدون توجه به نیازها و خواسته های مراجعان ، به آنها خدمات می دهند .</a:t>
            </a:r>
          </a:p>
          <a:p>
            <a:pPr algn="just" rtl="1"/>
            <a:r>
              <a:rPr lang="fa-IR" sz="2400" b="1" dirty="0">
                <a:cs typeface="B Nazanin" panose="00000400000000000000" pitchFamily="2" charset="-78"/>
              </a:rPr>
              <a:t>	متخصصان توانبخشی ضمن توجه و در نظر گرفتن خواسته ها ، انتظارات و نیازهای مراجعان ، خدمات خود را ارائه می کنند .</a:t>
            </a:r>
          </a:p>
          <a:p>
            <a:pPr marL="0" indent="0" algn="just" rtl="1">
              <a:buNone/>
            </a:pPr>
            <a:r>
              <a:rPr lang="fa-IR" sz="2400" b="1" dirty="0">
                <a:solidFill>
                  <a:srgbClr val="FF0000"/>
                </a:solidFill>
                <a:cs typeface="B Nazanin" panose="00000400000000000000" pitchFamily="2" charset="-78"/>
              </a:rPr>
              <a:t>باور نادرست 3: درمان توانبخشی برای دو سالمند بیمار با تشخیص یکسان ، یکی است</a:t>
            </a:r>
            <a:r>
              <a:rPr lang="fa-IR" sz="2400" b="1" dirty="0">
                <a:cs typeface="B Nazanin" panose="00000400000000000000" pitchFamily="2" charset="-78"/>
              </a:rPr>
              <a:t> </a:t>
            </a:r>
            <a:r>
              <a:rPr lang="fa-IR" sz="2400" b="1" dirty="0">
                <a:solidFill>
                  <a:srgbClr val="FF0000"/>
                </a:solidFill>
                <a:cs typeface="B Nazanin" panose="00000400000000000000" pitchFamily="2" charset="-78"/>
              </a:rPr>
              <a:t>لذا اگر درمان توانبخشی برای بیماری ما موثر بود ، می توانیم همان روش را به فرد دیگری که بیماری مشابه ما را دارد ، توصیه کنیم .</a:t>
            </a:r>
          </a:p>
          <a:p>
            <a:pPr algn="just" rtl="1"/>
            <a:r>
              <a:rPr lang="fa-IR" sz="2400" b="1" dirty="0">
                <a:cs typeface="B Nazanin" panose="00000400000000000000" pitchFamily="2" charset="-78"/>
              </a:rPr>
              <a:t>	واقعیت : درمان توانبخشی دو بیمار با تشخیص یکسان ، یکی نیست . لذا نمی توان درمانی را که برای یک بیماری خاص انجام شده است ، به فرد دیگری که همان بیماری را دارد توصیه کنیم .</a:t>
            </a:r>
          </a:p>
          <a:p>
            <a:endParaRPr lang="en-US" dirty="0"/>
          </a:p>
        </p:txBody>
      </p:sp>
      <p:pic>
        <p:nvPicPr>
          <p:cNvPr id="6" name="Picture 5">
            <a:extLst>
              <a:ext uri="{FF2B5EF4-FFF2-40B4-BE49-F238E27FC236}">
                <a16:creationId xmlns:a16="http://schemas.microsoft.com/office/drawing/2014/main" id="{D09F1632-FE15-4E32-A263-8305B196A6AA}"/>
              </a:ext>
            </a:extLst>
          </p:cNvPr>
          <p:cNvPicPr/>
          <p:nvPr/>
        </p:nvPicPr>
        <p:blipFill>
          <a:blip r:embed="rId2"/>
          <a:stretch>
            <a:fillRect/>
          </a:stretch>
        </p:blipFill>
        <p:spPr>
          <a:xfrm>
            <a:off x="1490135" y="232184"/>
            <a:ext cx="6647566" cy="584454"/>
          </a:xfrm>
          <a:prstGeom prst="rect">
            <a:avLst/>
          </a:prstGeom>
        </p:spPr>
      </p:pic>
    </p:spTree>
    <p:extLst>
      <p:ext uri="{BB962C8B-B14F-4D97-AF65-F5344CB8AC3E}">
        <p14:creationId xmlns:p14="http://schemas.microsoft.com/office/powerpoint/2010/main" val="545483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738A04-F95B-49A6-99E5-B16C78E1857E}"/>
              </a:ext>
            </a:extLst>
          </p:cNvPr>
          <p:cNvSpPr>
            <a:spLocks noGrp="1"/>
          </p:cNvSpPr>
          <p:nvPr>
            <p:ph idx="1"/>
          </p:nvPr>
        </p:nvSpPr>
        <p:spPr>
          <a:xfrm>
            <a:off x="395111" y="1049866"/>
            <a:ext cx="10080978" cy="5700890"/>
          </a:xfrm>
        </p:spPr>
        <p:txBody>
          <a:bodyPr>
            <a:normAutofit fontScale="92500" lnSpcReduction="20000"/>
          </a:bodyPr>
          <a:lstStyle/>
          <a:p>
            <a:pPr marL="0" indent="0" algn="just" rtl="1">
              <a:buNone/>
            </a:pPr>
            <a:r>
              <a:rPr lang="fa-IR" dirty="0"/>
              <a:t>	</a:t>
            </a:r>
            <a:r>
              <a:rPr lang="fa-IR" sz="2600" b="1" dirty="0">
                <a:solidFill>
                  <a:srgbClr val="FF0000"/>
                </a:solidFill>
                <a:cs typeface="B Nazanin" panose="00000400000000000000" pitchFamily="2" charset="-78"/>
              </a:rPr>
              <a:t>اختلال :</a:t>
            </a:r>
            <a:r>
              <a:rPr lang="fa-IR" sz="2600" b="1" dirty="0">
                <a:cs typeface="B Nazanin" panose="00000400000000000000" pitchFamily="2" charset="-78"/>
              </a:rPr>
              <a:t> </a:t>
            </a:r>
            <a:r>
              <a:rPr lang="fa-IR" sz="2200" b="1" dirty="0">
                <a:cs typeface="B Nazanin" panose="00000400000000000000" pitchFamily="2" charset="-78"/>
              </a:rPr>
              <a:t>منظور از اختلال ، نقص یا غیر عادی بودن ساختار یا شکل ظاهری بدن و یا نقص یا غیرعادی بودن روانی به هر علتی است</a:t>
            </a:r>
          </a:p>
          <a:p>
            <a:pPr marL="0" indent="0" algn="just" rtl="1">
              <a:buNone/>
            </a:pPr>
            <a:r>
              <a:rPr lang="fa-IR" sz="2200" b="1" dirty="0">
                <a:cs typeface="B Nazanin" panose="00000400000000000000" pitchFamily="2" charset="-78"/>
              </a:rPr>
              <a:t>  برای مثال : ناتوانی سالمند در باز و بسته کردن زانوهای خود ، حرکت دادن پاها و یا تقسیم مناسب وزن خود روی هر یک از پاها ، اختلال است و اگر سالمند برای اصلاح این اختلال ها اقدامی انجام ندهد ، ممکن است به مرور زمان افزایش یافته و ناتوانی سالمند روز به روز بیشتر شود .</a:t>
            </a:r>
          </a:p>
          <a:p>
            <a:pPr marL="0" indent="0" algn="just" rtl="1">
              <a:buNone/>
            </a:pPr>
            <a:r>
              <a:rPr lang="fa-IR" sz="2600" b="1" dirty="0">
                <a:solidFill>
                  <a:srgbClr val="FF0000"/>
                </a:solidFill>
                <a:cs typeface="B Nazanin" panose="00000400000000000000" pitchFamily="2" charset="-78"/>
              </a:rPr>
              <a:t>      محدودیت در عملکرد و فعالیت ها : </a:t>
            </a:r>
            <a:r>
              <a:rPr lang="fa-IR" sz="2200" b="1" dirty="0">
                <a:cs typeface="B Nazanin" panose="00000400000000000000" pitchFamily="2" charset="-78"/>
              </a:rPr>
              <a:t>به دنبال اختلال یا نقص ناشی از بیماری ها ایجاد می شود . </a:t>
            </a:r>
          </a:p>
          <a:p>
            <a:pPr algn="just" rtl="1"/>
            <a:r>
              <a:rPr lang="fa-IR" sz="2200" b="1" dirty="0">
                <a:cs typeface="B Nazanin" panose="00000400000000000000" pitchFamily="2" charset="-78"/>
              </a:rPr>
              <a:t>	برای مثال : عدم توانایی سالمند در ایستادن و راه رفتن به علت آرتروز شدید مفاصل اندام تحتانی ، نوعی محدودیت در فعالیت است .</a:t>
            </a:r>
          </a:p>
          <a:p>
            <a:pPr marL="0" indent="0" algn="just" rtl="1">
              <a:buNone/>
            </a:pPr>
            <a:r>
              <a:rPr lang="fa-IR" sz="2400" b="1" dirty="0">
                <a:solidFill>
                  <a:srgbClr val="FF0000"/>
                </a:solidFill>
                <a:cs typeface="B Nazanin" panose="00000400000000000000" pitchFamily="2" charset="-78"/>
              </a:rPr>
              <a:t>     ناتوانی :</a:t>
            </a:r>
            <a:r>
              <a:rPr lang="fa-IR" sz="2400" b="1" dirty="0">
                <a:cs typeface="B Nazanin" panose="00000400000000000000" pitchFamily="2" charset="-78"/>
              </a:rPr>
              <a:t> </a:t>
            </a:r>
            <a:r>
              <a:rPr lang="fa-IR" sz="2200" b="1" dirty="0">
                <a:cs typeface="B Nazanin" panose="00000400000000000000" pitchFamily="2" charset="-78"/>
              </a:rPr>
              <a:t>ناتوانی هرگونه فقدان یا محدودیت در توانایی انجام فعالیت هایی است که به طور طبیعی از فرد انتظار می رود .</a:t>
            </a:r>
          </a:p>
          <a:p>
            <a:pPr algn="just" rtl="1"/>
            <a:r>
              <a:rPr lang="fa-IR" sz="2200" b="1" dirty="0">
                <a:cs typeface="B Nazanin" panose="00000400000000000000" pitchFamily="2" charset="-78"/>
              </a:rPr>
              <a:t>	تصور کنید سالمند مبتلا به محدودیت حرکتی ناشی از آرتروز یا شکستگی نتواند برای خرید از منزل خارج شود ، سرکار برود یا نتواند با دوستانش به پارک برود . حاصل این وضعیت ، عدم توانایی در انجام فعالیتهایی است که از او انتظار می رود انجام دهد </a:t>
            </a:r>
            <a:r>
              <a:rPr lang="fa-IR" sz="2200" dirty="0">
                <a:cs typeface="B Nazanin" panose="00000400000000000000" pitchFamily="2" charset="-78"/>
              </a:rPr>
              <a:t>.</a:t>
            </a:r>
          </a:p>
          <a:p>
            <a:pPr marL="0" indent="0" algn="just" rtl="1">
              <a:buNone/>
            </a:pPr>
            <a:r>
              <a:rPr lang="fa-IR" sz="2400" b="1" dirty="0">
                <a:solidFill>
                  <a:srgbClr val="FF0000"/>
                </a:solidFill>
                <a:cs typeface="B Nazanin" panose="00000400000000000000" pitchFamily="2" charset="-78"/>
              </a:rPr>
              <a:t>     معلولیت : </a:t>
            </a:r>
            <a:r>
              <a:rPr lang="fa-IR" sz="2200" b="1" dirty="0">
                <a:cs typeface="B Nazanin" panose="00000400000000000000" pitchFamily="2" charset="-78"/>
              </a:rPr>
              <a:t>سالمندی که به علت اختلال و ناتوانی دچار محرومیت می شود و برای مشارکت در زندگی اجتماعی ، فرصت برابر با دیگران ندارد ، دچار معلولیت شده است .</a:t>
            </a:r>
          </a:p>
          <a:p>
            <a:pPr algn="just" rtl="1"/>
            <a:r>
              <a:rPr lang="fa-IR" sz="2200" b="1" dirty="0">
                <a:cs typeface="B Nazanin" panose="00000400000000000000" pitchFamily="2" charset="-78"/>
              </a:rPr>
              <a:t>معمولأ به علت بار معنایی منفی معلولیت ، افراد بیشتر تمایل دارند از واژه ناتوانی استفاده کنند ، زیرا به نظر آن ها ناتوانی جبران شدنی است و به فردی معلول اطلاق می شود که به دلیل ناتوانی اش با هیچ گونه وسیله کمکی نتواند فعالیت ها و وظایف خود را انجام دهد .</a:t>
            </a:r>
            <a:endParaRPr lang="en-US" sz="2200" b="1" dirty="0">
              <a:cs typeface="B Nazanin" panose="00000400000000000000" pitchFamily="2" charset="-78"/>
            </a:endParaRPr>
          </a:p>
        </p:txBody>
      </p:sp>
      <p:pic>
        <p:nvPicPr>
          <p:cNvPr id="4" name="Picture 3">
            <a:extLst>
              <a:ext uri="{FF2B5EF4-FFF2-40B4-BE49-F238E27FC236}">
                <a16:creationId xmlns:a16="http://schemas.microsoft.com/office/drawing/2014/main" id="{659714B9-4AD7-4E9C-BADB-5585AD96408C}"/>
              </a:ext>
            </a:extLst>
          </p:cNvPr>
          <p:cNvPicPr/>
          <p:nvPr/>
        </p:nvPicPr>
        <p:blipFill>
          <a:blip r:embed="rId2"/>
          <a:stretch>
            <a:fillRect/>
          </a:stretch>
        </p:blipFill>
        <p:spPr>
          <a:xfrm>
            <a:off x="1279278" y="287867"/>
            <a:ext cx="7894955" cy="410210"/>
          </a:xfrm>
          <a:prstGeom prst="rect">
            <a:avLst/>
          </a:prstGeom>
        </p:spPr>
      </p:pic>
    </p:spTree>
    <p:extLst>
      <p:ext uri="{BB962C8B-B14F-4D97-AF65-F5344CB8AC3E}">
        <p14:creationId xmlns:p14="http://schemas.microsoft.com/office/powerpoint/2010/main" val="3876774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53C7AB-BE95-4892-A7AB-831B90EFD2FB}"/>
              </a:ext>
            </a:extLst>
          </p:cNvPr>
          <p:cNvSpPr>
            <a:spLocks noGrp="1"/>
          </p:cNvSpPr>
          <p:nvPr>
            <p:ph idx="1"/>
          </p:nvPr>
        </p:nvSpPr>
        <p:spPr>
          <a:xfrm>
            <a:off x="282222" y="756356"/>
            <a:ext cx="10126134" cy="6101643"/>
          </a:xfrm>
        </p:spPr>
        <p:txBody>
          <a:bodyPr>
            <a:normAutofit fontScale="47500" lnSpcReduction="20000"/>
          </a:bodyPr>
          <a:lstStyle/>
          <a:p>
            <a:pPr algn="just" rtl="1">
              <a:lnSpc>
                <a:spcPct val="120000"/>
              </a:lnSpc>
            </a:pPr>
            <a:r>
              <a:rPr lang="fa-IR" sz="5000" b="1" dirty="0">
                <a:cs typeface="B Nazanin" panose="00000400000000000000" pitchFamily="2" charset="-78"/>
              </a:rPr>
              <a:t>ناتوانی روی کیفیت زندگی فرد به ویژه سالمند تأثیر منفی می گذارد . </a:t>
            </a:r>
          </a:p>
          <a:p>
            <a:pPr algn="just" rtl="1">
              <a:lnSpc>
                <a:spcPct val="120000"/>
              </a:lnSpc>
            </a:pPr>
            <a:r>
              <a:rPr lang="fa-IR" sz="5000" b="1" dirty="0">
                <a:cs typeface="B Nazanin" panose="00000400000000000000" pitchFamily="2" charset="-78"/>
              </a:rPr>
              <a:t>تحقیقات نشان می دهد که مرگ و میر بزرگسالان ناتوان چهاربرابر بیشتر از بزرگسالان غیرناتوان همان گروه سنی است .</a:t>
            </a:r>
          </a:p>
          <a:p>
            <a:pPr algn="just" rtl="1">
              <a:lnSpc>
                <a:spcPct val="120000"/>
              </a:lnSpc>
            </a:pPr>
            <a:r>
              <a:rPr lang="fa-IR" sz="5000" b="1" dirty="0">
                <a:cs typeface="B Nazanin" panose="00000400000000000000" pitchFamily="2" charset="-78"/>
              </a:rPr>
              <a:t>هرچه شدت ناتوانی بیشتر باشد  :           </a:t>
            </a:r>
          </a:p>
          <a:p>
            <a:pPr algn="just" rtl="1">
              <a:lnSpc>
                <a:spcPct val="120000"/>
              </a:lnSpc>
            </a:pPr>
            <a:r>
              <a:rPr lang="fa-IR" sz="5000" b="1" dirty="0">
                <a:cs typeface="B Nazanin" panose="00000400000000000000" pitchFamily="2" charset="-78"/>
              </a:rPr>
              <a:t>احتمال اینکه فرد مجبوربه زندگی در مراکز نگهداری و آسایشگاه ها شود ، بیشتر می شود  </a:t>
            </a:r>
          </a:p>
          <a:p>
            <a:pPr algn="just" rtl="1">
              <a:lnSpc>
                <a:spcPct val="120000"/>
              </a:lnSpc>
            </a:pPr>
            <a:r>
              <a:rPr lang="fa-IR" sz="5000" b="1" dirty="0">
                <a:cs typeface="B Nazanin" panose="00000400000000000000" pitchFamily="2" charset="-78"/>
              </a:rPr>
              <a:t>احتمال بستری شدن های مکرر و نیاز وی به استفاده از خدمات درمانی سرپایی هم افزایش می یابد </a:t>
            </a:r>
          </a:p>
          <a:p>
            <a:pPr algn="just" rtl="1">
              <a:lnSpc>
                <a:spcPct val="120000"/>
              </a:lnSpc>
            </a:pPr>
            <a:r>
              <a:rPr lang="fa-IR" sz="5000" b="1" dirty="0">
                <a:cs typeface="B Nazanin" panose="00000400000000000000" pitchFamily="2" charset="-78"/>
              </a:rPr>
              <a:t>59% افرادی که در انجام 5 تا 7 فعالیت روزمره زندگی ناتوان هستند ، مجبور به زندگی در خانه سالمندان می شوند .</a:t>
            </a:r>
          </a:p>
          <a:p>
            <a:pPr algn="just" rtl="1">
              <a:lnSpc>
                <a:spcPct val="120000"/>
              </a:lnSpc>
            </a:pPr>
            <a:r>
              <a:rPr lang="fa-IR" sz="5000" b="1" dirty="0">
                <a:cs typeface="B Nazanin" panose="00000400000000000000" pitchFamily="2" charset="-78"/>
              </a:rPr>
              <a:t>متخصصان توانبخشی تلاش می کنند تا مانع پیشرفت بیماری شده و نگذارند اختلالات و محدودیت های عملکردی ، سبب ناتوانی و جدا شدن سالمند از خانواده گردد .</a:t>
            </a:r>
          </a:p>
          <a:p>
            <a:pPr algn="just" rtl="1">
              <a:lnSpc>
                <a:spcPct val="120000"/>
              </a:lnSpc>
            </a:pPr>
            <a:r>
              <a:rPr lang="fa-IR" sz="5000" b="1" dirty="0">
                <a:cs typeface="B Nazanin" panose="00000400000000000000" pitchFamily="2" charset="-78"/>
              </a:rPr>
              <a:t>در واقع هدف از تمام اقدامات توانبخشی ، از بین بردن یا کاهش ناتوانی است و در مواردی که نمی توان جلوی روند ناتوانی را گرفت ، باید ناتوانی را پذیرفت و با وجود آن زندگی را ادامه داد .</a:t>
            </a:r>
          </a:p>
          <a:p>
            <a:pPr algn="just" rtl="1"/>
            <a:endParaRPr lang="en-US" dirty="0"/>
          </a:p>
        </p:txBody>
      </p:sp>
      <p:grpSp>
        <p:nvGrpSpPr>
          <p:cNvPr id="4" name="Group 3">
            <a:extLst>
              <a:ext uri="{FF2B5EF4-FFF2-40B4-BE49-F238E27FC236}">
                <a16:creationId xmlns:a16="http://schemas.microsoft.com/office/drawing/2014/main" id="{154EA178-A9C0-425C-B2AA-33BD6E81691B}"/>
              </a:ext>
            </a:extLst>
          </p:cNvPr>
          <p:cNvGrpSpPr/>
          <p:nvPr/>
        </p:nvGrpSpPr>
        <p:grpSpPr>
          <a:xfrm>
            <a:off x="1547989" y="139123"/>
            <a:ext cx="7629878" cy="617233"/>
            <a:chOff x="0" y="0"/>
            <a:chExt cx="8712708" cy="617233"/>
          </a:xfrm>
        </p:grpSpPr>
        <p:sp>
          <p:nvSpPr>
            <p:cNvPr id="5" name="Shape 163149">
              <a:extLst>
                <a:ext uri="{FF2B5EF4-FFF2-40B4-BE49-F238E27FC236}">
                  <a16:creationId xmlns:a16="http://schemas.microsoft.com/office/drawing/2014/main" id="{12B0E3EA-B3DD-41C0-B937-FD8E267DDC2F}"/>
                </a:ext>
              </a:extLst>
            </p:cNvPr>
            <p:cNvSpPr/>
            <p:nvPr/>
          </p:nvSpPr>
          <p:spPr>
            <a:xfrm>
              <a:off x="0" y="606311"/>
              <a:ext cx="8712708" cy="10922"/>
            </a:xfrm>
            <a:custGeom>
              <a:avLst/>
              <a:gdLst/>
              <a:ahLst/>
              <a:cxnLst/>
              <a:rect l="0" t="0" r="0" b="0"/>
              <a:pathLst>
                <a:path w="8712708" h="10922">
                  <a:moveTo>
                    <a:pt x="0" y="0"/>
                  </a:moveTo>
                  <a:lnTo>
                    <a:pt x="8712708" y="0"/>
                  </a:lnTo>
                  <a:lnTo>
                    <a:pt x="8712708" y="10922"/>
                  </a:lnTo>
                  <a:lnTo>
                    <a:pt x="0" y="10922"/>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Shape 163150">
              <a:extLst>
                <a:ext uri="{FF2B5EF4-FFF2-40B4-BE49-F238E27FC236}">
                  <a16:creationId xmlns:a16="http://schemas.microsoft.com/office/drawing/2014/main" id="{755C9FDC-8BE8-44C8-9631-37DEB0B306FD}"/>
                </a:ext>
              </a:extLst>
            </p:cNvPr>
            <p:cNvSpPr/>
            <p:nvPr/>
          </p:nvSpPr>
          <p:spPr>
            <a:xfrm>
              <a:off x="0" y="562369"/>
              <a:ext cx="8712708" cy="32893"/>
            </a:xfrm>
            <a:custGeom>
              <a:avLst/>
              <a:gdLst/>
              <a:ahLst/>
              <a:cxnLst/>
              <a:rect l="0" t="0" r="0" b="0"/>
              <a:pathLst>
                <a:path w="8712708" h="32893">
                  <a:moveTo>
                    <a:pt x="0" y="0"/>
                  </a:moveTo>
                  <a:lnTo>
                    <a:pt x="8712708" y="0"/>
                  </a:lnTo>
                  <a:lnTo>
                    <a:pt x="8712708" y="32893"/>
                  </a:lnTo>
                  <a:lnTo>
                    <a:pt x="0" y="32893"/>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7" name="Picture 6">
              <a:extLst>
                <a:ext uri="{FF2B5EF4-FFF2-40B4-BE49-F238E27FC236}">
                  <a16:creationId xmlns:a16="http://schemas.microsoft.com/office/drawing/2014/main" id="{A5BE3B49-DBE1-400C-B15C-FED8564C6D7B}"/>
                </a:ext>
              </a:extLst>
            </p:cNvPr>
            <p:cNvPicPr/>
            <p:nvPr/>
          </p:nvPicPr>
          <p:blipFill>
            <a:blip r:embed="rId2"/>
            <a:stretch>
              <a:fillRect/>
            </a:stretch>
          </p:blipFill>
          <p:spPr>
            <a:xfrm>
              <a:off x="3201924" y="0"/>
              <a:ext cx="2420874" cy="425971"/>
            </a:xfrm>
            <a:prstGeom prst="rect">
              <a:avLst/>
            </a:prstGeom>
          </p:spPr>
        </p:pic>
      </p:grpSp>
    </p:spTree>
    <p:extLst>
      <p:ext uri="{BB962C8B-B14F-4D97-AF65-F5344CB8AC3E}">
        <p14:creationId xmlns:p14="http://schemas.microsoft.com/office/powerpoint/2010/main" val="2157397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F31C23-BB28-435C-A0F2-0724C7F1794E}"/>
              </a:ext>
            </a:extLst>
          </p:cNvPr>
          <p:cNvSpPr>
            <a:spLocks noGrp="1"/>
          </p:cNvSpPr>
          <p:nvPr>
            <p:ph idx="1"/>
          </p:nvPr>
        </p:nvSpPr>
        <p:spPr>
          <a:xfrm>
            <a:off x="361244" y="784932"/>
            <a:ext cx="9956800" cy="6073068"/>
          </a:xfrm>
        </p:spPr>
        <p:txBody>
          <a:bodyPr>
            <a:normAutofit fontScale="92500" lnSpcReduction="10000"/>
          </a:bodyPr>
          <a:lstStyle/>
          <a:p>
            <a:pPr marL="0" indent="0" algn="just" rtl="1">
              <a:buNone/>
            </a:pPr>
            <a:r>
              <a:rPr lang="fa-IR" sz="3600" b="1" dirty="0">
                <a:cs typeface="B Nazanin" panose="00000400000000000000" pitchFamily="2" charset="-78"/>
              </a:rPr>
              <a:t>به غیر از بیماری ها که سبب ایجاد نقص و اختلال در عملکرد دستگاه های بدن و محدودیت در اجرای فعالیت های روز مره و مشارکت فرد در جامعه می شود ، عوامل زمینه ای هم در ناتوان کردن سالمند نقش برجسته ای دارند عوامل زمینه ای را می توان به دو دسته عوامل فردی و محیطی تقسیم کرد :</a:t>
            </a:r>
          </a:p>
          <a:p>
            <a:pPr marL="0" indent="0" algn="just" rtl="1">
              <a:buNone/>
            </a:pPr>
            <a:r>
              <a:rPr lang="fa-IR" sz="3600" b="1" dirty="0">
                <a:cs typeface="B Nazanin" panose="00000400000000000000" pitchFamily="2" charset="-78"/>
              </a:rPr>
              <a:t>الف ( عوامل فردی : خصوصیات و ویژگی های فردی که جزو وضعیت سلامت فرد محسوب نمی شوند . </a:t>
            </a:r>
          </a:p>
          <a:p>
            <a:pPr marL="0" indent="0" algn="just" rtl="1">
              <a:buNone/>
            </a:pPr>
            <a:r>
              <a:rPr lang="fa-IR" sz="3600" b="1" dirty="0">
                <a:cs typeface="B Nazanin" panose="00000400000000000000" pitchFamily="2" charset="-78"/>
              </a:rPr>
              <a:t>سن ، جنس ، نژاد ، شیوه زندگی و عادت های فرد ، مهارت های سازگاری در مواجهه با مشکلات ، شخصیت ، عواطف ، سوابق فرهنگی و اجتماعی و سطح تحصیلات از جمله عوامل فردی هستند . </a:t>
            </a:r>
          </a:p>
          <a:p>
            <a:pPr marL="0" indent="0" algn="just" rtl="1">
              <a:buNone/>
            </a:pPr>
            <a:r>
              <a:rPr lang="fa-IR" sz="3600" b="1" dirty="0">
                <a:cs typeface="B Nazanin" panose="00000400000000000000" pitchFamily="2" charset="-78"/>
              </a:rPr>
              <a:t>ب ( عوامل محیطی : مانند ، موانع ساختمانی دیدگاه ها و باورهای خانواده واطرافیان سالمند </a:t>
            </a:r>
            <a:endParaRPr lang="en-US" sz="3600" b="1" dirty="0">
              <a:cs typeface="B Nazanin" panose="00000400000000000000" pitchFamily="2" charset="-78"/>
            </a:endParaRPr>
          </a:p>
          <a:p>
            <a:pPr algn="r" rtl="1"/>
            <a:endParaRPr lang="en-US" dirty="0"/>
          </a:p>
        </p:txBody>
      </p:sp>
      <p:pic>
        <p:nvPicPr>
          <p:cNvPr id="4" name="Picture 3">
            <a:extLst>
              <a:ext uri="{FF2B5EF4-FFF2-40B4-BE49-F238E27FC236}">
                <a16:creationId xmlns:a16="http://schemas.microsoft.com/office/drawing/2014/main" id="{6068040B-1271-4D37-9F3F-751B8ED2ECF1}"/>
              </a:ext>
            </a:extLst>
          </p:cNvPr>
          <p:cNvPicPr/>
          <p:nvPr/>
        </p:nvPicPr>
        <p:blipFill>
          <a:blip r:embed="rId2"/>
          <a:stretch>
            <a:fillRect/>
          </a:stretch>
        </p:blipFill>
        <p:spPr>
          <a:xfrm>
            <a:off x="3185688" y="186090"/>
            <a:ext cx="4465955" cy="434975"/>
          </a:xfrm>
          <a:prstGeom prst="rect">
            <a:avLst/>
          </a:prstGeom>
        </p:spPr>
      </p:pic>
    </p:spTree>
    <p:extLst>
      <p:ext uri="{BB962C8B-B14F-4D97-AF65-F5344CB8AC3E}">
        <p14:creationId xmlns:p14="http://schemas.microsoft.com/office/powerpoint/2010/main" val="348296054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137</TotalTime>
  <Words>1452</Words>
  <Application>Microsoft Office PowerPoint</Application>
  <PresentationFormat>Widescreen</PresentationFormat>
  <Paragraphs>56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PowerPoint Presentation</vt:lpstr>
      <vt:lpstr>PowerPoint Presentation</vt:lpstr>
      <vt:lpstr>چالش های سالمندی</vt:lpstr>
      <vt:lpstr>ویژگیهای توانبخشی سالمندان</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dc:creator>
  <cp:lastModifiedBy>A.R.I</cp:lastModifiedBy>
  <cp:revision>19</cp:revision>
  <dcterms:created xsi:type="dcterms:W3CDTF">2024-09-08T05:26:06Z</dcterms:created>
  <dcterms:modified xsi:type="dcterms:W3CDTF">2024-09-08T07:43:51Z</dcterms:modified>
</cp:coreProperties>
</file>