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notesMasterIdLst>
    <p:notesMasterId r:id="rId35"/>
  </p:notesMasterIdLst>
  <p:sldIdLst>
    <p:sldId id="286" r:id="rId2"/>
    <p:sldId id="311" r:id="rId3"/>
    <p:sldId id="371" r:id="rId4"/>
    <p:sldId id="372" r:id="rId5"/>
    <p:sldId id="373" r:id="rId6"/>
    <p:sldId id="374" r:id="rId7"/>
    <p:sldId id="375" r:id="rId8"/>
    <p:sldId id="377" r:id="rId9"/>
    <p:sldId id="381" r:id="rId10"/>
    <p:sldId id="384" r:id="rId11"/>
    <p:sldId id="385" r:id="rId12"/>
    <p:sldId id="386" r:id="rId13"/>
    <p:sldId id="388" r:id="rId14"/>
    <p:sldId id="389" r:id="rId15"/>
    <p:sldId id="390" r:id="rId16"/>
    <p:sldId id="391" r:id="rId17"/>
    <p:sldId id="392" r:id="rId18"/>
    <p:sldId id="393" r:id="rId19"/>
    <p:sldId id="394" r:id="rId20"/>
    <p:sldId id="396" r:id="rId21"/>
    <p:sldId id="397" r:id="rId22"/>
    <p:sldId id="398" r:id="rId23"/>
    <p:sldId id="399" r:id="rId24"/>
    <p:sldId id="400" r:id="rId25"/>
    <p:sldId id="401" r:id="rId26"/>
    <p:sldId id="402" r:id="rId27"/>
    <p:sldId id="403" r:id="rId28"/>
    <p:sldId id="404" r:id="rId29"/>
    <p:sldId id="405" r:id="rId30"/>
    <p:sldId id="406" r:id="rId31"/>
    <p:sldId id="407" r:id="rId32"/>
    <p:sldId id="408" r:id="rId33"/>
    <p:sldId id="409" r:id="rId3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B Titr" panose="00000700000000000000" pitchFamily="2" charset="-78"/>
      <p:bold r:id="rId40"/>
    </p:embeddedFont>
    <p:embeddedFont>
      <p:font typeface="Wingdings 2" panose="05020102010507070707" pitchFamily="18" charset="2"/>
      <p:regular r:id="rId41"/>
    </p:embeddedFont>
    <p:embeddedFont>
      <p:font typeface="B Nazanin" panose="00000400000000000000" pitchFamily="2" charset="-78"/>
      <p:regular r:id="rId42"/>
      <p:bold r:id="rId43"/>
    </p:embeddedFont>
    <p:embeddedFont>
      <p:font typeface="2  Titr" panose="00000700000000000000" pitchFamily="2" charset="-78"/>
      <p:bold r:id="rId44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1F6D3D"/>
    <a:srgbClr val="3366FF"/>
    <a:srgbClr val="5C529A"/>
    <a:srgbClr val="142D74"/>
    <a:srgbClr val="0B287C"/>
    <a:srgbClr val="FFFFFF"/>
    <a:srgbClr val="1D208F"/>
    <a:srgbClr val="211E54"/>
    <a:srgbClr val="F4E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65" autoAdjust="0"/>
    <p:restoredTop sz="94660"/>
  </p:normalViewPr>
  <p:slideViewPr>
    <p:cSldViewPr>
      <p:cViewPr varScale="1">
        <p:scale>
          <a:sx n="69" d="100"/>
          <a:sy n="69" d="100"/>
        </p:scale>
        <p:origin x="139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6BDA5FD8-43DC-46A8-90A9-FB4628A1BE06}" type="datetimeFigureOut">
              <a:rPr lang="en-US"/>
              <a:pPr>
                <a:defRPr/>
              </a:pPr>
              <a:t>12/11/2022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66A9D843-A785-47F8-9190-DAEA01BB6E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554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3A35B4-FC01-4A84-8AEB-599E30759C6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824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E0FFB7-B0FD-40D0-ADF2-2F346E9E47C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592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73EE9D-0EB9-4681-9F3B-84A5E3C2284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772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BE835E-F15C-4BAA-9B23-D870AB3824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09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A2EC5B-E852-45BD-9BF8-60EA1FEDF93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894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11D4DE-1C41-4358-9A87-C6C0DB20F3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384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5240F0-70F1-44C5-8873-4E885ACE9B5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980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B849D6-6926-4FAB-A4CF-BBDF205F841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232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B571D8-9775-4F8C-B5C3-37A1525540E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168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3E5798-420E-4107-8628-8770542744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737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748014-DDD2-47A0-A58E-3DD479D8865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601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DF97D49-7440-4909-AC96-2061928C3C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91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080" y="4419600"/>
            <a:ext cx="5943600" cy="1869440"/>
          </a:xfrm>
        </p:spPr>
        <p:txBody>
          <a:bodyPr>
            <a:normAutofit fontScale="90000"/>
          </a:bodyPr>
          <a:lstStyle/>
          <a:p>
            <a:pPr algn="ctr">
              <a:lnSpc>
                <a:spcPct val="200000"/>
              </a:lnSpc>
            </a:pPr>
            <a:r>
              <a:rPr lang="fa-IR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cs typeface="2  Titr" pitchFamily="2" charset="-78"/>
              </a:rPr>
              <a:t/>
            </a:r>
            <a:br>
              <a:rPr lang="fa-IR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cs typeface="2  Titr" pitchFamily="2" charset="-78"/>
              </a:rPr>
            </a:br>
            <a:endParaRPr lang="en-US" sz="3600" b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0000" endA="300" endPos="50000" dist="29997" dir="5400000" sy="-100000" algn="bl" rotWithShape="0"/>
              </a:effectLst>
              <a:cs typeface="2  Titr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3278" y="2667000"/>
            <a:ext cx="6489253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endParaRPr lang="en-US" b="1" cap="all" dirty="0" smtClean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Titr" pitchFamily="2" charset="-78"/>
            </a:endParaRPr>
          </a:p>
          <a:p>
            <a:pPr algn="ctr">
              <a:defRPr/>
            </a:pPr>
            <a:r>
              <a:rPr lang="fa-IR" sz="14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Titr" pitchFamily="2" charset="-78"/>
              </a:rPr>
              <a:t> </a:t>
            </a:r>
            <a:br>
              <a:rPr lang="fa-IR" sz="14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Titr" pitchFamily="2" charset="-78"/>
              </a:rPr>
            </a:br>
            <a:endParaRPr lang="en-US" sz="28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8229600" cy="944562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dirty="0">
                <a:solidFill>
                  <a:srgbClr val="00B050"/>
                </a:solidFill>
                <a:cs typeface="B Nazanin" pitchFamily="2" charset="-78"/>
              </a:rPr>
              <a:t>مرحله 3 پایش رفتاری خود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a-IR" sz="2800" dirty="0">
                <a:cs typeface="B Titr" pitchFamily="2" charset="-78"/>
              </a:rPr>
              <a:t>منطق پایش رفتاری را توضیح دهید.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60000"/>
              </a:lnSpc>
            </a:pPr>
            <a:r>
              <a:rPr lang="fa-IR" sz="2800" dirty="0" smtClean="0">
                <a:cs typeface="B Titr" pitchFamily="2" charset="-78"/>
              </a:rPr>
              <a:t>نگرانی </a:t>
            </a:r>
            <a:r>
              <a:rPr lang="fa-IR" sz="2800" dirty="0">
                <a:cs typeface="B Titr" pitchFamily="2" charset="-78"/>
              </a:rPr>
              <a:t>مراجع را درباره موقعیت ها و شروع کننده های مصرف برانگیزید.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60000"/>
              </a:lnSpc>
            </a:pPr>
            <a:r>
              <a:rPr lang="fa-IR" sz="2800" dirty="0" smtClean="0">
                <a:cs typeface="B Titr" pitchFamily="2" charset="-78"/>
              </a:rPr>
              <a:t>تبدیل وسوسه از عادت به رفتار خودآگاهانه</a:t>
            </a:r>
          </a:p>
          <a:p>
            <a:pPr marL="0" indent="0" algn="ctr">
              <a:lnSpc>
                <a:spcPct val="160000"/>
              </a:lnSpc>
              <a:buNone/>
            </a:pPr>
            <a:r>
              <a:rPr lang="fa-IR" sz="2800" dirty="0" smtClean="0">
                <a:cs typeface="B Titr" pitchFamily="2" charset="-78"/>
                <a:sym typeface="Wingdings 2" panose="05020102010507070707" pitchFamily="18" charset="2"/>
              </a:rPr>
              <a:t>  وسوسه      افکار و واکنش های واسطه ای     </a:t>
            </a:r>
            <a:r>
              <a:rPr lang="fa-IR" sz="2800" dirty="0" smtClean="0">
                <a:cs typeface="B Titr" pitchFamily="2" charset="-78"/>
              </a:rPr>
              <a:t>شروع کننده ها</a:t>
            </a:r>
            <a:endParaRPr lang="en-US" sz="2800" dirty="0"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82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dirty="0">
                <a:solidFill>
                  <a:srgbClr val="00B050"/>
                </a:solidFill>
                <a:cs typeface="B Nazanin" pitchFamily="2" charset="-78"/>
              </a:rPr>
              <a:t>تمرین 2 یادداشت روزانه وسوسه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6853278"/>
              </p:ext>
            </p:extLst>
          </p:nvPr>
        </p:nvGraphicFramePr>
        <p:xfrm>
          <a:off x="312682" y="2667000"/>
          <a:ext cx="8526518" cy="236220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9038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85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76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5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345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15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>
                          <a:effectLst/>
                          <a:cs typeface="B Titr" pitchFamily="2" charset="-78"/>
                        </a:rPr>
                        <a:t>کجا بودید؟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>
                          <a:effectLst/>
                          <a:cs typeface="B Titr" pitchFamily="2" charset="-78"/>
                        </a:rPr>
                        <a:t>با چه کسی بودید؟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>
                          <a:effectLst/>
                          <a:cs typeface="B Titr" pitchFamily="2" charset="-78"/>
                        </a:rPr>
                        <a:t>اتفاق خاصی افتاد؟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>
                          <a:effectLst/>
                          <a:cs typeface="B Titr" pitchFamily="2" charset="-78"/>
                        </a:rPr>
                        <a:t>چه فکری در سرتان بود؟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>
                          <a:effectLst/>
                          <a:cs typeface="B Titr" pitchFamily="2" charset="-78"/>
                        </a:rPr>
                        <a:t>چه احساسی داشتید؟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>
                          <a:effectLst/>
                          <a:cs typeface="B Titr" pitchFamily="2" charset="-78"/>
                        </a:rPr>
                        <a:t>چه کاری انجام دادید؟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0952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B Titr" pitchFamily="2" charset="-78"/>
                        </a:rPr>
                        <a:t> </a:t>
                      </a:r>
                      <a:endParaRPr lang="en-US" sz="2800" kern="12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cs typeface="B Titr" pitchFamily="2" charset="-78"/>
                        </a:rPr>
                        <a:t> </a:t>
                      </a:r>
                      <a:endParaRPr lang="en-US" sz="28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cs typeface="B Titr" pitchFamily="2" charset="-78"/>
                        </a:rPr>
                        <a:t> </a:t>
                      </a:r>
                      <a:endParaRPr lang="en-US" sz="28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cs typeface="B Titr" pitchFamily="2" charset="-78"/>
                        </a:rPr>
                        <a:t> </a:t>
                      </a:r>
                      <a:endParaRPr lang="en-US" sz="28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>
                          <a:effectLst/>
                          <a:cs typeface="B Titr" pitchFamily="2" charset="-78"/>
                        </a:rPr>
                        <a:t> </a:t>
                      </a:r>
                      <a:endParaRPr lang="en-US" sz="280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cs typeface="B Titr" pitchFamily="2" charset="-78"/>
                        </a:rPr>
                        <a:t> </a:t>
                      </a:r>
                      <a:endParaRPr lang="en-US" sz="28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3149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 smtClean="0"/>
              <a:t/>
            </a:r>
            <a:br>
              <a:rPr lang="fa-IR" dirty="0" smtClean="0"/>
            </a:br>
            <a:r>
              <a:rPr lang="fa-IR" sz="4000" dirty="0" smtClean="0">
                <a:solidFill>
                  <a:srgbClr val="92D050"/>
                </a:solidFill>
                <a:cs typeface="B Nazanin" pitchFamily="2" charset="-78"/>
              </a:rPr>
              <a:t>مرحله </a:t>
            </a:r>
            <a:r>
              <a:rPr lang="fa-IR" sz="4000" dirty="0">
                <a:solidFill>
                  <a:srgbClr val="92D050"/>
                </a:solidFill>
                <a:cs typeface="B Nazanin" pitchFamily="2" charset="-78"/>
              </a:rPr>
              <a:t>4 فرمول بندی </a:t>
            </a:r>
            <a:r>
              <a:rPr lang="fa-IR" sz="4000" dirty="0" smtClean="0">
                <a:solidFill>
                  <a:srgbClr val="92D050"/>
                </a:solidFill>
                <a:cs typeface="B Nazanin" pitchFamily="2" charset="-78"/>
              </a:rPr>
              <a:t>مشکل مراجع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sz="2800" dirty="0">
                <a:cs typeface="B Titr" pitchFamily="2" charset="-78"/>
              </a:rPr>
              <a:t>1- خلاصه مشکل</a:t>
            </a:r>
            <a:endParaRPr lang="en-US" sz="2800" dirty="0">
              <a:cs typeface="B Titr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sz="2800" dirty="0">
                <a:cs typeface="B Titr" pitchFamily="2" charset="-78"/>
              </a:rPr>
              <a:t>2- نگرانی اصلی</a:t>
            </a:r>
            <a:endParaRPr lang="en-US" sz="2800" dirty="0">
              <a:cs typeface="B Titr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sz="2800" dirty="0">
                <a:cs typeface="B Titr" pitchFamily="2" charset="-78"/>
              </a:rPr>
              <a:t>3- عوامل مستعد </a:t>
            </a:r>
            <a:endParaRPr lang="fa-IR" sz="2800" dirty="0" smtClean="0">
              <a:cs typeface="B Titr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sz="2800" dirty="0" smtClean="0">
                <a:cs typeface="B Titr" pitchFamily="2" charset="-78"/>
              </a:rPr>
              <a:t>4- </a:t>
            </a:r>
            <a:r>
              <a:rPr lang="fa-IR" sz="2800" dirty="0">
                <a:cs typeface="B Titr" pitchFamily="2" charset="-78"/>
              </a:rPr>
              <a:t>عوامل شروع </a:t>
            </a:r>
            <a:r>
              <a:rPr lang="fa-IR" sz="2800" dirty="0" smtClean="0">
                <a:cs typeface="B Titr" pitchFamily="2" charset="-78"/>
              </a:rPr>
              <a:t>کننده</a:t>
            </a:r>
            <a:endParaRPr lang="en-US" sz="2800" dirty="0" smtClean="0">
              <a:cs typeface="B Titr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sz="2800" dirty="0" smtClean="0">
                <a:cs typeface="B Titr" pitchFamily="2" charset="-78"/>
              </a:rPr>
              <a:t>5- عوامل تداوم دهنده</a:t>
            </a:r>
            <a:endParaRPr lang="en-US" sz="2800" dirty="0" smtClean="0">
              <a:cs typeface="B Titr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sz="2800" dirty="0" smtClean="0">
                <a:cs typeface="B Titr" pitchFamily="2" charset="-78"/>
              </a:rPr>
              <a:t>6- ارتباط بین مشکلات سلامت روان و مصرف مواد</a:t>
            </a:r>
            <a:endParaRPr lang="en-US" sz="2800" dirty="0" smtClean="0">
              <a:cs typeface="B Titr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8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dirty="0">
                <a:solidFill>
                  <a:srgbClr val="92D050"/>
                </a:solidFill>
                <a:cs typeface="B Nazanin" pitchFamily="2" charset="-78"/>
              </a:rPr>
              <a:t>جلسه 2 مقابله با وسوسه و لغزش ها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هدف :  تقویت انگیزه برای حفظ پرهیز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 مقابله با وسوسه مصرف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 آماده سازی برای لغزش</a:t>
            </a:r>
            <a:endParaRPr lang="en-US" sz="28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8909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dirty="0">
                <a:solidFill>
                  <a:srgbClr val="92D050"/>
                </a:solidFill>
                <a:cs typeface="B Nazanin" pitchFamily="2" charset="-78"/>
              </a:rPr>
              <a:t>مرحله 1 مقدمه جلسه 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 مرور هفته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 مرور تکالیف جلسه قبل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 تعیین دستور کار برای جلسه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80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dirty="0">
                <a:solidFill>
                  <a:srgbClr val="92D050"/>
                </a:solidFill>
                <a:cs typeface="B Nazanin" pitchFamily="2" charset="-78"/>
              </a:rPr>
              <a:t>مرحله 2 مقدمه مقابله با وسوسه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686800" cy="5029200"/>
          </a:xfrm>
        </p:spPr>
        <p:txBody>
          <a:bodyPr>
            <a:noAutofit/>
          </a:bodyPr>
          <a:lstStyle/>
          <a:p>
            <a:r>
              <a:rPr lang="fa-IR" sz="2800" dirty="0">
                <a:cs typeface="B Titr" pitchFamily="2" charset="-78"/>
              </a:rPr>
              <a:t>تمرین 1 – توصیف یک وسوسه:</a:t>
            </a:r>
            <a:endParaRPr lang="en-US" sz="2800" dirty="0">
              <a:cs typeface="B Titr" pitchFamily="2" charset="-78"/>
            </a:endParaRPr>
          </a:p>
          <a:p>
            <a:r>
              <a:rPr lang="fa-IR" sz="2800" dirty="0">
                <a:cs typeface="B Titr" pitchFamily="2" charset="-78"/>
              </a:rPr>
              <a:t>هر یک از احساسات، افکار پاسخ های فیزیکی که فرد هنگام وسوسه داشته بنویسید.</a:t>
            </a:r>
            <a:endParaRPr lang="en-US" sz="2800" dirty="0">
              <a:cs typeface="B Titr" pitchFamily="2" charset="-78"/>
            </a:endParaRPr>
          </a:p>
          <a:p>
            <a:r>
              <a:rPr lang="fa-IR" sz="2800" dirty="0">
                <a:cs typeface="B Titr" pitchFamily="2" charset="-78"/>
              </a:rPr>
              <a:t>وسوسه را می توان با مدل زیر توصیف کرد:</a:t>
            </a:r>
            <a:endParaRPr lang="en-US" sz="2800" dirty="0">
              <a:cs typeface="B Titr" pitchFamily="2" charset="-78"/>
            </a:endParaRPr>
          </a:p>
          <a:p>
            <a:r>
              <a:rPr lang="fa-IR" sz="2800" dirty="0">
                <a:cs typeface="B Titr" pitchFamily="2" charset="-78"/>
              </a:rPr>
              <a:t>وسوسه = افکار + حالات جسمی + رفتارها</a:t>
            </a:r>
            <a:endParaRPr lang="en-US" sz="2800" dirty="0">
              <a:cs typeface="B Titr" pitchFamily="2" charset="-78"/>
            </a:endParaRPr>
          </a:p>
          <a:p>
            <a:r>
              <a:rPr lang="fa-IR" sz="2800" dirty="0">
                <a:cs typeface="B Titr" pitchFamily="2" charset="-78"/>
              </a:rPr>
              <a:t>توضیح به مراجع که از تکنیک های مقابله استفاده کند.</a:t>
            </a:r>
            <a:endParaRPr lang="en-US" sz="2800" dirty="0">
              <a:cs typeface="B Titr" pitchFamily="2" charset="-78"/>
            </a:endParaRPr>
          </a:p>
          <a:p>
            <a:r>
              <a:rPr lang="fa-IR" sz="2800" dirty="0">
                <a:cs typeface="B Titr" pitchFamily="2" charset="-78"/>
              </a:rPr>
              <a:t>بخش مهم این آموزش آن است که وسوسه یکی از جنبه های کلیدی ترک می باشد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19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dirty="0">
                <a:solidFill>
                  <a:srgbClr val="92D050"/>
                </a:solidFill>
                <a:cs typeface="B Nazanin" pitchFamily="2" charset="-78"/>
              </a:rPr>
              <a:t>مرحله 3 آموزش درباره وسوسه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752600"/>
            <a:ext cx="8229600" cy="4525963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استفاده از برگه واقعیت های مهم درباره وسوسه</a:t>
            </a:r>
            <a:endParaRPr lang="en-US" sz="28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7994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dirty="0">
                <a:solidFill>
                  <a:srgbClr val="92D050"/>
                </a:solidFill>
                <a:cs typeface="B Nazanin" pitchFamily="2" charset="-78"/>
              </a:rPr>
              <a:t>مرحله 4 راهبردهایی برای مقابله با وسوسه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534400" cy="51054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itchFamily="2" charset="-78"/>
              </a:rPr>
              <a:t>الف) </a:t>
            </a:r>
            <a:r>
              <a:rPr lang="fa-IR" sz="2800" dirty="0" smtClean="0">
                <a:cs typeface="B Titr" pitchFamily="2" charset="-78"/>
              </a:rPr>
              <a:t>رفتاری، راهبردهای </a:t>
            </a:r>
            <a:r>
              <a:rPr lang="fa-IR" sz="2800" dirty="0">
                <a:cs typeface="B Titr" pitchFamily="2" charset="-78"/>
              </a:rPr>
              <a:t>3 مرحله ای (</a:t>
            </a:r>
            <a:r>
              <a:rPr lang="en-US" sz="2800" dirty="0">
                <a:cs typeface="B Titr" pitchFamily="2" charset="-78"/>
              </a:rPr>
              <a:t>D</a:t>
            </a:r>
            <a:r>
              <a:rPr lang="fa-IR" sz="2800" dirty="0">
                <a:cs typeface="B Titr" pitchFamily="2" charset="-78"/>
              </a:rPr>
              <a:t>) تأخیر(</a:t>
            </a:r>
            <a:r>
              <a:rPr lang="en-US" sz="2800" dirty="0">
                <a:cs typeface="B Titr" pitchFamily="2" charset="-78"/>
              </a:rPr>
              <a:t>Delay</a:t>
            </a:r>
            <a:r>
              <a:rPr lang="fa-IR" sz="2800" dirty="0">
                <a:cs typeface="B Titr" pitchFamily="2" charset="-78"/>
              </a:rPr>
              <a:t>)، پرت کردن حواس (</a:t>
            </a:r>
            <a:r>
              <a:rPr lang="en-US" sz="2800" dirty="0" err="1">
                <a:cs typeface="B Titr" pitchFamily="2" charset="-78"/>
              </a:rPr>
              <a:t>Distrect</a:t>
            </a:r>
            <a:r>
              <a:rPr lang="fa-IR" sz="2800" dirty="0">
                <a:cs typeface="B Titr" pitchFamily="2" charset="-78"/>
              </a:rPr>
              <a:t>)، تصمیم گیری (</a:t>
            </a:r>
            <a:r>
              <a:rPr lang="en-US" sz="2800" dirty="0">
                <a:cs typeface="B Titr" pitchFamily="2" charset="-78"/>
              </a:rPr>
              <a:t>Decide</a:t>
            </a:r>
            <a:r>
              <a:rPr lang="fa-IR" sz="2800" dirty="0">
                <a:cs typeface="B Titr" pitchFamily="2" charset="-78"/>
              </a:rPr>
              <a:t>)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ب) شناختی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ج) آرام سازی و تخیل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800" dirty="0" smtClean="0">
                <a:cs typeface="B Titr" pitchFamily="2" charset="-78"/>
              </a:rPr>
              <a:t> - تسلط</a:t>
            </a:r>
            <a:r>
              <a:rPr lang="fa-IR" sz="2800" dirty="0">
                <a:cs typeface="B Titr" pitchFamily="2" charset="-78"/>
              </a:rPr>
              <a:t>				</a:t>
            </a:r>
            <a:r>
              <a:rPr lang="fa-IR" sz="2800" dirty="0" smtClean="0">
                <a:cs typeface="B Titr" pitchFamily="2" charset="-78"/>
              </a:rPr>
              <a:t>- </a:t>
            </a:r>
            <a:r>
              <a:rPr lang="fa-IR" sz="2800" dirty="0">
                <a:cs typeface="B Titr" pitchFamily="2" charset="-78"/>
              </a:rPr>
              <a:t>حرکت تندرو به جلو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- جایگزینی			</a:t>
            </a:r>
            <a:r>
              <a:rPr lang="fa-IR" sz="2800" dirty="0" smtClean="0">
                <a:cs typeface="B Titr" pitchFamily="2" charset="-78"/>
              </a:rPr>
              <a:t>- </a:t>
            </a:r>
            <a:r>
              <a:rPr lang="fa-IR" sz="2800" dirty="0">
                <a:cs typeface="B Titr" pitchFamily="2" charset="-78"/>
              </a:rPr>
              <a:t>موج سواری بر وسوسه</a:t>
            </a:r>
            <a:endParaRPr lang="en-US" sz="28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44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dirty="0">
                <a:solidFill>
                  <a:srgbClr val="92D050"/>
                </a:solidFill>
                <a:cs typeface="B Nazanin" pitchFamily="2" charset="-78"/>
              </a:rPr>
              <a:t>مرحله </a:t>
            </a:r>
            <a:r>
              <a:rPr lang="fa-IR" sz="4000" dirty="0" smtClean="0">
                <a:solidFill>
                  <a:srgbClr val="92D050"/>
                </a:solidFill>
                <a:cs typeface="B Nazanin" pitchFamily="2" charset="-78"/>
              </a:rPr>
              <a:t>5 تدوین </a:t>
            </a:r>
            <a:r>
              <a:rPr lang="fa-IR" sz="4000" dirty="0">
                <a:solidFill>
                  <a:srgbClr val="92D050"/>
                </a:solidFill>
                <a:cs typeface="B Nazanin" pitchFamily="2" charset="-78"/>
              </a:rPr>
              <a:t>یک برنامه وسوسه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موقعیت های خطر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برنامه مقابله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چه چیزی کمک می کند از مصرف مواد دور بمانم.</a:t>
            </a:r>
            <a:endParaRPr lang="en-US" sz="28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91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dirty="0">
                <a:solidFill>
                  <a:srgbClr val="92D050"/>
                </a:solidFill>
                <a:cs typeface="B Nazanin" pitchFamily="2" charset="-78"/>
              </a:rPr>
              <a:t>مرحله 6 </a:t>
            </a:r>
            <a:r>
              <a:rPr lang="fa-IR" sz="4000" dirty="0" smtClean="0">
                <a:solidFill>
                  <a:srgbClr val="92D050"/>
                </a:solidFill>
                <a:cs typeface="B Nazanin" pitchFamily="2" charset="-78"/>
              </a:rPr>
              <a:t>برخورد </a:t>
            </a:r>
            <a:r>
              <a:rPr lang="fa-IR" sz="4000" dirty="0">
                <a:solidFill>
                  <a:srgbClr val="92D050"/>
                </a:solidFill>
                <a:cs typeface="B Nazanin" pitchFamily="2" charset="-78"/>
              </a:rPr>
              <a:t>با لغزش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fa-IR" sz="2800" dirty="0" smtClean="0">
                <a:cs typeface="B Titr" pitchFamily="2" charset="-78"/>
              </a:rPr>
              <a:t>دادن </a:t>
            </a:r>
            <a:r>
              <a:rPr lang="fa-IR" sz="2800" dirty="0">
                <a:cs typeface="B Titr" pitchFamily="2" charset="-78"/>
              </a:rPr>
              <a:t>اطلاع به مراجع در مورد مقابله با یک لغزش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 smtClean="0">
                <a:cs typeface="B Titr" pitchFamily="2" charset="-78"/>
              </a:rPr>
              <a:t> گام </a:t>
            </a:r>
            <a:r>
              <a:rPr lang="fa-IR" sz="2800" dirty="0">
                <a:cs typeface="B Titr" pitchFamily="2" charset="-78"/>
              </a:rPr>
              <a:t>های لازم برای مقابله با لغزش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 smtClean="0">
                <a:cs typeface="B Titr" pitchFamily="2" charset="-78"/>
              </a:rPr>
              <a:t> </a:t>
            </a:r>
            <a:r>
              <a:rPr lang="fa-IR" sz="2800" dirty="0">
                <a:cs typeface="B Titr" pitchFamily="2" charset="-78"/>
              </a:rPr>
              <a:t>بحث راجع به اثر نقض پرهیز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 smtClean="0">
                <a:cs typeface="B Titr" pitchFamily="2" charset="-78"/>
              </a:rPr>
              <a:t>بحث </a:t>
            </a:r>
            <a:r>
              <a:rPr lang="fa-IR" sz="2800" dirty="0">
                <a:cs typeface="B Titr" pitchFamily="2" charset="-78"/>
              </a:rPr>
              <a:t>راجع به نحوه قاب بندی مجدد </a:t>
            </a:r>
            <a:r>
              <a:rPr lang="fa-IR" sz="2800" dirty="0" smtClean="0">
                <a:cs typeface="B Titr" pitchFamily="2" charset="-78"/>
              </a:rPr>
              <a:t>عود</a:t>
            </a:r>
            <a:endParaRPr lang="en-US" sz="28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562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1600200"/>
            <a:ext cx="7848600" cy="3046988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>
              <a:lnSpc>
                <a:spcPct val="200000"/>
              </a:lnSpc>
            </a:pPr>
            <a:r>
              <a:rPr lang="fa-IR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مداخله شناختی، رفتاری مختصر 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Titr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(نسخه گسترش یافته)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Titr" pitchFamily="2" charset="-78"/>
            </a:endParaRPr>
          </a:p>
          <a:p>
            <a:pPr algn="ctr"/>
            <a:endParaRPr lang="fa-IR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0648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dirty="0">
                <a:solidFill>
                  <a:srgbClr val="92D050"/>
                </a:solidFill>
                <a:cs typeface="B Nazanin" pitchFamily="2" charset="-78"/>
              </a:rPr>
              <a:t>جلسه 2  کنترل افکار درباره مصرف مواد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382000" cy="4525963"/>
          </a:xfrm>
        </p:spPr>
        <p:txBody>
          <a:bodyPr>
            <a:normAutofit lnSpcReduction="10000"/>
          </a:bodyPr>
          <a:lstStyle/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هدف :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معرض اثرگذاری فکر بر رفتار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تدوین یک برنامه دست آورد و تکالیف لذت بخش برای اجرا در طول هفته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تداوم حفظ کاهش مصرف</a:t>
            </a:r>
            <a:endParaRPr lang="en-US" sz="28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72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dirty="0">
                <a:solidFill>
                  <a:srgbClr val="92D050"/>
                </a:solidFill>
                <a:cs typeface="B Nazanin" pitchFamily="2" charset="-78"/>
              </a:rPr>
              <a:t>مرحله 1 مقدمه جلسه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800" dirty="0">
                <a:cs typeface="B Titr" pitchFamily="2" charset="-78"/>
              </a:rPr>
              <a:t>مرحله 2 پیوند بین افکار و رفتار</a:t>
            </a:r>
            <a:endParaRPr lang="en-US" sz="2800" dirty="0">
              <a:cs typeface="B Titr" pitchFamily="2" charset="-78"/>
            </a:endParaRPr>
          </a:p>
          <a:p>
            <a:pPr marL="0" indent="0">
              <a:buNone/>
            </a:pPr>
            <a:r>
              <a:rPr lang="fa-IR" sz="2800" dirty="0">
                <a:cs typeface="B Titr" pitchFamily="2" charset="-78"/>
              </a:rPr>
              <a:t>استفاده از مدل </a:t>
            </a:r>
            <a:r>
              <a:rPr lang="en-US" sz="2800" dirty="0">
                <a:cs typeface="B Titr" pitchFamily="2" charset="-78"/>
              </a:rPr>
              <a:t>Elis      </a:t>
            </a:r>
          </a:p>
          <a:p>
            <a:pPr marL="0" indent="0">
              <a:buNone/>
            </a:pPr>
            <a:r>
              <a:rPr lang="fa-IR" dirty="0"/>
              <a:t> </a:t>
            </a:r>
            <a:r>
              <a:rPr lang="en-US" dirty="0"/>
              <a:t> </a:t>
            </a:r>
            <a:r>
              <a:rPr lang="fa-IR" dirty="0"/>
              <a:t> </a:t>
            </a:r>
            <a:endParaRPr lang="en-US" dirty="0"/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72200" y="3276600"/>
            <a:ext cx="2057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>
              <a:lnSpc>
                <a:spcPct val="150000"/>
              </a:lnSpc>
            </a:pPr>
            <a:r>
              <a:rPr lang="en-US" dirty="0">
                <a:cs typeface="B Titr" pitchFamily="2" charset="-78"/>
              </a:rPr>
              <a:t>C</a:t>
            </a:r>
          </a:p>
          <a:p>
            <a:pPr algn="ctr" rtl="1">
              <a:lnSpc>
                <a:spcPct val="150000"/>
              </a:lnSpc>
            </a:pPr>
            <a:r>
              <a:rPr lang="fa-IR" dirty="0">
                <a:cs typeface="B Titr" pitchFamily="2" charset="-78"/>
              </a:rPr>
              <a:t>پیامد (احساسات/رفتارها)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19200" y="3276600"/>
            <a:ext cx="2057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>
              <a:lnSpc>
                <a:spcPct val="150000"/>
              </a:lnSpc>
            </a:pPr>
            <a:r>
              <a:rPr lang="en-US" dirty="0">
                <a:cs typeface="B Titr" pitchFamily="2" charset="-78"/>
              </a:rPr>
              <a:t>A</a:t>
            </a:r>
          </a:p>
          <a:p>
            <a:pPr algn="ctr" rtl="1">
              <a:lnSpc>
                <a:spcPct val="150000"/>
              </a:lnSpc>
            </a:pPr>
            <a:r>
              <a:rPr lang="fa-IR" dirty="0">
                <a:cs typeface="B Titr" pitchFamily="2" charset="-78"/>
              </a:rPr>
              <a:t>اتفاقات فعال کننده (شروع کننده)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66493" y="3276600"/>
            <a:ext cx="2057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>
              <a:lnSpc>
                <a:spcPct val="150000"/>
              </a:lnSpc>
            </a:pPr>
            <a:r>
              <a:rPr lang="en-US" dirty="0">
                <a:cs typeface="B Titr" pitchFamily="2" charset="-78"/>
              </a:rPr>
              <a:t>B</a:t>
            </a:r>
          </a:p>
          <a:p>
            <a:pPr algn="ctr" rtl="1">
              <a:lnSpc>
                <a:spcPct val="150000"/>
              </a:lnSpc>
            </a:pPr>
            <a:r>
              <a:rPr lang="fa-IR" dirty="0">
                <a:cs typeface="B Titr" pitchFamily="2" charset="-78"/>
              </a:rPr>
              <a:t>باورها (افکار)</a:t>
            </a:r>
            <a:endParaRPr lang="en-US" dirty="0">
              <a:cs typeface="B Titr" pitchFamily="2" charset="-78"/>
            </a:endParaRPr>
          </a:p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42236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fa-IR" sz="3600" dirty="0">
                <a:solidFill>
                  <a:srgbClr val="92D050"/>
                </a:solidFill>
                <a:cs typeface="B Nazanin" pitchFamily="2" charset="-78"/>
              </a:rPr>
              <a:t>افکاری که منجر به وسوسه مصرف می شوند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a-IR" sz="2800" dirty="0">
                <a:cs typeface="B Titr" pitchFamily="2" charset="-78"/>
              </a:rPr>
              <a:t>1- تفکر سیاه و سفید</a:t>
            </a:r>
            <a:endParaRPr lang="en-US" sz="2800" dirty="0">
              <a:cs typeface="B Titr" pitchFamily="2" charset="-78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fa-IR" sz="2800" dirty="0">
                <a:cs typeface="B Titr" pitchFamily="2" charset="-78"/>
              </a:rPr>
              <a:t>2- پرش به نتیجه گیری های منفی</a:t>
            </a:r>
            <a:endParaRPr lang="en-US" sz="2800" dirty="0">
              <a:cs typeface="B Titr" pitchFamily="2" charset="-78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fa-IR" sz="2800" dirty="0">
                <a:cs typeface="B Titr" pitchFamily="2" charset="-78"/>
              </a:rPr>
              <a:t>3- فاجعه پنداری</a:t>
            </a:r>
            <a:endParaRPr lang="en-US" sz="2800" dirty="0">
              <a:cs typeface="B Titr" pitchFamily="2" charset="-78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fa-IR" sz="2800" dirty="0">
                <a:cs typeface="B Titr" pitchFamily="2" charset="-78"/>
              </a:rPr>
              <a:t>4- شخصی سازی</a:t>
            </a:r>
            <a:endParaRPr lang="en-US" sz="2800" dirty="0">
              <a:cs typeface="B Titr" pitchFamily="2" charset="-78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fa-IR" sz="2800" dirty="0">
                <a:cs typeface="B Titr" pitchFamily="2" charset="-78"/>
              </a:rPr>
              <a:t>5- الزامات / بایدها</a:t>
            </a:r>
            <a:endParaRPr lang="en-US" sz="28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7454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dirty="0">
                <a:solidFill>
                  <a:srgbClr val="92D050"/>
                </a:solidFill>
                <a:cs typeface="B Nazanin" pitchFamily="2" charset="-78"/>
              </a:rPr>
              <a:t>مرحله 3 </a:t>
            </a:r>
            <a:r>
              <a:rPr lang="fa-IR" sz="4000" dirty="0" smtClean="0">
                <a:solidFill>
                  <a:srgbClr val="92D050"/>
                </a:solidFill>
                <a:cs typeface="B Nazanin" pitchFamily="2" charset="-78"/>
              </a:rPr>
              <a:t>شروع </a:t>
            </a:r>
            <a:r>
              <a:rPr lang="fa-IR" sz="4000" dirty="0">
                <a:solidFill>
                  <a:srgbClr val="92D050"/>
                </a:solidFill>
                <a:cs typeface="B Nazanin" pitchFamily="2" charset="-78"/>
              </a:rPr>
              <a:t>کننده ها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a-IR" sz="2800" dirty="0">
                <a:cs typeface="B Titr" pitchFamily="2" charset="-78"/>
              </a:rPr>
              <a:t>شناسایی الکوهای تفکر غیر سازنده</a:t>
            </a:r>
            <a:endParaRPr lang="en-US" sz="2800" dirty="0">
              <a:cs typeface="B Titr" pitchFamily="2" charset="-78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fa-IR" sz="2800" dirty="0">
                <a:cs typeface="B Titr" pitchFamily="2" charset="-78"/>
              </a:rPr>
              <a:t>1- شواهدی که در حمایت از این فکر وجود دارد.</a:t>
            </a:r>
            <a:endParaRPr lang="en-US" sz="2800" dirty="0">
              <a:cs typeface="B Titr" pitchFamily="2" charset="-78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fa-IR" sz="2800" dirty="0">
                <a:cs typeface="B Titr" pitchFamily="2" charset="-78"/>
              </a:rPr>
              <a:t>2- مزایا و معایب این گونه فکر کردن</a:t>
            </a:r>
            <a:endParaRPr lang="en-US" sz="2800" dirty="0">
              <a:cs typeface="B Titr" pitchFamily="2" charset="-78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fa-IR" sz="2800" dirty="0">
                <a:cs typeface="B Titr" pitchFamily="2" charset="-78"/>
              </a:rPr>
              <a:t>3- وجود خطای تفکر</a:t>
            </a:r>
            <a:endParaRPr lang="en-US" sz="2800" dirty="0">
              <a:cs typeface="B Titr" pitchFamily="2" charset="-78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fa-IR" sz="2800" dirty="0">
                <a:cs typeface="B Titr" pitchFamily="2" charset="-78"/>
              </a:rPr>
              <a:t>4- راه های جایگزین تفکر برای این موقعیت ها</a:t>
            </a:r>
            <a:endParaRPr lang="en-US" sz="28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97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fa-IR" sz="3600" dirty="0">
                <a:solidFill>
                  <a:srgbClr val="92D050"/>
                </a:solidFill>
                <a:cs typeface="B Nazanin" pitchFamily="2" charset="-78"/>
              </a:rPr>
              <a:t>پایش افکار در مورد شروع کننده ها</a:t>
            </a:r>
            <a:endParaRPr lang="en-US" sz="3600" dirty="0">
              <a:solidFill>
                <a:srgbClr val="92D050"/>
              </a:solidFill>
              <a:cs typeface="B Nazanin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3404411"/>
              </p:ext>
            </p:extLst>
          </p:nvPr>
        </p:nvGraphicFramePr>
        <p:xfrm>
          <a:off x="228600" y="2819400"/>
          <a:ext cx="8686800" cy="231724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9251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8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59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87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86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01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0575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60020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cs typeface="B Titr" pitchFamily="2" charset="-78"/>
                        </a:rPr>
                        <a:t>تاریخ و ساعت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cs typeface="B Titr" pitchFamily="2" charset="-78"/>
                        </a:rPr>
                        <a:t>چه اتفاقی افتاد؟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cs typeface="B Titr" pitchFamily="2" charset="-78"/>
                        </a:rPr>
                        <a:t>شما چه فکری کردید؟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cs typeface="B Titr" pitchFamily="2" charset="-78"/>
                        </a:rPr>
                        <a:t>پیامد آن چه بود؟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cs typeface="B Titr" pitchFamily="2" charset="-78"/>
                        </a:rPr>
                        <a:t>چه شواهدی در حمایت از فکر شما وجود دارد؟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cs typeface="B Titr" pitchFamily="2" charset="-78"/>
                        </a:rPr>
                        <a:t>جنبه های مثبت و منفی فکر کردن به این نحو؟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cs typeface="B Titr" pitchFamily="2" charset="-78"/>
                        </a:rPr>
                        <a:t>آیا شما به دام یک الگو غیر کمک کننده افتاده اید؟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cs typeface="B Titr" pitchFamily="2" charset="-78"/>
                        </a:rPr>
                        <a:t>آیا راه دیگری برای فکر کردن به این موقعیت وجو دارد؟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7042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09600" y="1721078"/>
            <a:ext cx="8012686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Titr" pitchFamily="2" charset="-78"/>
              </a:rPr>
              <a:t>برگه پایش خود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006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fa-IR" sz="3600" dirty="0">
                <a:solidFill>
                  <a:srgbClr val="92D050"/>
                </a:solidFill>
                <a:cs typeface="B Nazanin" pitchFamily="2" charset="-78"/>
              </a:rPr>
              <a:t>مرحله 4 </a:t>
            </a:r>
            <a:r>
              <a:rPr lang="fa-IR" sz="3600" dirty="0" smtClean="0">
                <a:solidFill>
                  <a:srgbClr val="92D050"/>
                </a:solidFill>
                <a:cs typeface="B Nazanin" pitchFamily="2" charset="-78"/>
              </a:rPr>
              <a:t>تصمیم </a:t>
            </a:r>
            <a:r>
              <a:rPr lang="fa-IR" sz="3600" dirty="0">
                <a:solidFill>
                  <a:srgbClr val="92D050"/>
                </a:solidFill>
                <a:cs typeface="B Nazanin" pitchFamily="2" charset="-78"/>
              </a:rPr>
              <a:t>گیری های ظاهراً نا مربوط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60000"/>
              </a:lnSpc>
            </a:pPr>
            <a:r>
              <a:rPr lang="fa-IR" sz="2800" dirty="0">
                <a:cs typeface="B Titr" pitchFamily="2" charset="-78"/>
              </a:rPr>
              <a:t>منطق پشت تصمیم گیری های ظاهراً نا مربوط.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60000"/>
              </a:lnSpc>
            </a:pPr>
            <a:r>
              <a:rPr lang="fa-IR" sz="2800" dirty="0">
                <a:cs typeface="B Titr" pitchFamily="2" charset="-78"/>
              </a:rPr>
              <a:t>پر کردن برگه های تصمیم گیری های ظاهراً نامربوط.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60000"/>
              </a:lnSpc>
            </a:pPr>
            <a:r>
              <a:rPr lang="fa-IR" sz="2800" dirty="0">
                <a:cs typeface="B Titr" pitchFamily="2" charset="-78"/>
              </a:rPr>
              <a:t>موقعیت هایی که منجر به لغزش شد؟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60000"/>
              </a:lnSpc>
            </a:pPr>
            <a:r>
              <a:rPr lang="fa-IR" sz="2800" dirty="0">
                <a:cs typeface="B Titr" pitchFamily="2" charset="-78"/>
              </a:rPr>
              <a:t>تصمیم هایی که منجر به لغزش شد؟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60000"/>
              </a:lnSpc>
            </a:pPr>
            <a:r>
              <a:rPr lang="fa-IR" sz="2800" dirty="0">
                <a:cs typeface="B Titr" pitchFamily="2" charset="-78"/>
              </a:rPr>
              <a:t>چه چیز مانع توجه به نشانه های خطر شد؟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60000"/>
              </a:lnSpc>
            </a:pPr>
            <a:r>
              <a:rPr lang="fa-IR" sz="2800" dirty="0">
                <a:cs typeface="B Titr" pitchFamily="2" charset="-78"/>
              </a:rPr>
              <a:t>گزینه های کم خطر تر؟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60000"/>
              </a:lnSpc>
            </a:pPr>
            <a:r>
              <a:rPr lang="fa-IR" sz="2800" dirty="0">
                <a:cs typeface="B Titr" pitchFamily="2" charset="-78"/>
              </a:rPr>
              <a:t>برنامه ریزی برای مدیریت موقعیت های پر </a:t>
            </a:r>
            <a:r>
              <a:rPr lang="fa-IR" sz="2800" dirty="0" smtClean="0">
                <a:cs typeface="B Titr" pitchFamily="2" charset="-78"/>
              </a:rPr>
              <a:t>خطر.</a:t>
            </a:r>
            <a:endParaRPr lang="fa-IR" sz="2800" dirty="0"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0093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dirty="0">
                <a:solidFill>
                  <a:srgbClr val="92D050"/>
                </a:solidFill>
                <a:cs typeface="B Nazanin" pitchFamily="2" charset="-78"/>
              </a:rPr>
              <a:t>مرحله 5 منطق برنامه ریزی برای فعالیت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شناسایی فعالیت های لذت بخش و مفید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ثبت فعالیت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مرحله 6 تکلیف منزل</a:t>
            </a:r>
            <a:endParaRPr lang="en-US" sz="28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86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dirty="0">
                <a:solidFill>
                  <a:srgbClr val="92D050"/>
                </a:solidFill>
                <a:cs typeface="B Nazanin" pitchFamily="2" charset="-78"/>
              </a:rPr>
              <a:t>جلسه 4 پیشگیری از عود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هدف : </a:t>
            </a:r>
            <a:r>
              <a:rPr lang="fa-IR" sz="2800" dirty="0" smtClean="0">
                <a:cs typeface="B Titr" pitchFamily="2" charset="-78"/>
              </a:rPr>
              <a:t> </a:t>
            </a:r>
            <a:r>
              <a:rPr lang="fa-IR" sz="2800" dirty="0">
                <a:cs typeface="B Titr" pitchFamily="2" charset="-78"/>
              </a:rPr>
              <a:t>یادگیری و تمرین مهارت های رد مصرف مواد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800" dirty="0" smtClean="0">
                <a:cs typeface="B Titr" pitchFamily="2" charset="-78"/>
              </a:rPr>
              <a:t>شناسایی </a:t>
            </a:r>
            <a:r>
              <a:rPr lang="fa-IR" sz="2800" dirty="0">
                <a:cs typeface="B Titr" pitchFamily="2" charset="-78"/>
              </a:rPr>
              <a:t>موقعیت های بالقوه خطرناک در آینده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800" dirty="0" smtClean="0">
                <a:cs typeface="B Titr" pitchFamily="2" charset="-78"/>
              </a:rPr>
              <a:t> </a:t>
            </a:r>
            <a:r>
              <a:rPr lang="fa-IR" sz="2800" dirty="0">
                <a:cs typeface="B Titr" pitchFamily="2" charset="-78"/>
              </a:rPr>
              <a:t>تدوین یک برنامه اختصاصی پیشگیری از عود/مدیریت عود برای موقعیت های پرخطر موردانتظار در </a:t>
            </a:r>
            <a:r>
              <a:rPr lang="fa-IR" sz="2800" dirty="0" smtClean="0">
                <a:cs typeface="B Titr" pitchFamily="2" charset="-78"/>
              </a:rPr>
              <a:t>آینده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800" dirty="0" smtClean="0">
                <a:cs typeface="B Titr" pitchFamily="2" charset="-78"/>
              </a:rPr>
              <a:t> </a:t>
            </a:r>
            <a:r>
              <a:rPr lang="fa-IR" sz="2800" dirty="0">
                <a:cs typeface="B Titr" pitchFamily="2" charset="-78"/>
              </a:rPr>
              <a:t>تشویق استفاده از برنامه پیشگیری از عود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800" dirty="0" smtClean="0">
                <a:cs typeface="B Titr" pitchFamily="2" charset="-78"/>
              </a:rPr>
              <a:t> </a:t>
            </a:r>
            <a:r>
              <a:rPr lang="fa-IR" sz="2800" dirty="0">
                <a:cs typeface="B Titr" pitchFamily="2" charset="-78"/>
              </a:rPr>
              <a:t>یادگیری نحوه مواجهه با لغزش</a:t>
            </a:r>
            <a:endParaRPr lang="en-US" sz="28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875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dirty="0">
                <a:solidFill>
                  <a:srgbClr val="92D050"/>
                </a:solidFill>
                <a:cs typeface="B Nazanin" pitchFamily="2" charset="-78"/>
              </a:rPr>
              <a:t>مرحله 1 </a:t>
            </a:r>
            <a:r>
              <a:rPr lang="fa-IR" sz="4000" dirty="0" smtClean="0">
                <a:solidFill>
                  <a:srgbClr val="92D050"/>
                </a:solidFill>
                <a:cs typeface="B Nazanin" pitchFamily="2" charset="-78"/>
              </a:rPr>
              <a:t>مقدمه </a:t>
            </a:r>
            <a:r>
              <a:rPr lang="fa-IR" sz="4000" dirty="0">
                <a:solidFill>
                  <a:srgbClr val="92D050"/>
                </a:solidFill>
                <a:cs typeface="B Nazanin" pitchFamily="2" charset="-78"/>
              </a:rPr>
              <a:t>جلسه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a-IR" sz="2800" dirty="0">
                <a:cs typeface="B Titr" pitchFamily="2" charset="-78"/>
              </a:rPr>
              <a:t>مرحله 2  مهارت های رد مصرف </a:t>
            </a:r>
            <a:r>
              <a:rPr lang="fa-IR" sz="2800" dirty="0" smtClean="0">
                <a:cs typeface="B Titr" pitchFamily="2" charset="-78"/>
              </a:rPr>
              <a:t>مواد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60000"/>
              </a:lnSpc>
            </a:pPr>
            <a:r>
              <a:rPr lang="fa-IR" sz="2800" dirty="0">
                <a:cs typeface="B Titr" pitchFamily="2" charset="-78"/>
              </a:rPr>
              <a:t>منطق یادگیری مهارت های رد مصرف مواد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60000"/>
              </a:lnSpc>
            </a:pPr>
            <a:r>
              <a:rPr lang="fa-IR" sz="2800" dirty="0">
                <a:cs typeface="B Titr" pitchFamily="2" charset="-78"/>
              </a:rPr>
              <a:t>روش های غیر کلامی برای رد مصرف مواد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60000"/>
              </a:lnSpc>
            </a:pPr>
            <a:r>
              <a:rPr lang="fa-IR" sz="2800" dirty="0">
                <a:cs typeface="B Titr" pitchFamily="2" charset="-78"/>
              </a:rPr>
              <a:t>روش های کلامی برای رد مصرف مواد 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60000"/>
              </a:lnSpc>
            </a:pPr>
            <a:r>
              <a:rPr lang="fa-IR" sz="2800" dirty="0">
                <a:cs typeface="B Titr" pitchFamily="2" charset="-78"/>
              </a:rPr>
              <a:t>تمرین مهارت های رد مصرف مواد</a:t>
            </a:r>
            <a:endParaRPr lang="en-US" sz="28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93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dirty="0">
                <a:solidFill>
                  <a:srgbClr val="92D050"/>
                </a:solidFill>
                <a:cs typeface="B Nazanin" pitchFamily="2" charset="-78"/>
              </a:rPr>
              <a:t>مرحله 3 پیشگیری از عود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382000" cy="4525963"/>
          </a:xfrm>
        </p:spPr>
        <p:txBody>
          <a:bodyPr>
            <a:normAutofit lnSpcReduction="10000"/>
          </a:bodyPr>
          <a:lstStyle/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منطق پیشگیری از  عود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شناسایی موقعیت های پرخطر از روی پایش خود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آماده سازی برای موقعیت های پرخطر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شناسایی افراد حمایت کننده و سایر روش های حفظ مهارت ها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استفاده از برنامه پیشگیری از عود</a:t>
            </a:r>
            <a:endParaRPr lang="en-US" sz="28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11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229600" cy="1066800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dirty="0">
                <a:solidFill>
                  <a:srgbClr val="00B050"/>
                </a:solidFill>
                <a:cs typeface="B Nazanin" pitchFamily="2" charset="-78"/>
              </a:rPr>
              <a:t>هدف از مداخله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fa-IR" sz="2800">
                <a:cs typeface="B Titr" pitchFamily="2" charset="-78"/>
              </a:rPr>
              <a:t>کاهش </a:t>
            </a:r>
            <a:r>
              <a:rPr lang="fa-IR" sz="2800" smtClean="0">
                <a:cs typeface="B Titr" pitchFamily="2" charset="-78"/>
              </a:rPr>
              <a:t>سطح خطر </a:t>
            </a:r>
            <a:r>
              <a:rPr lang="fa-IR" sz="2800" dirty="0">
                <a:cs typeface="B Titr" pitchFamily="2" charset="-78"/>
              </a:rPr>
              <a:t>مصرف مواد و آسیب های آن 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هدف از درمان : دستیابی به بهبودی پایدار در حوزه های کارکردی مختلف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59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dirty="0">
                <a:solidFill>
                  <a:srgbClr val="92D050"/>
                </a:solidFill>
                <a:cs typeface="B Nazanin" pitchFamily="2" charset="-78"/>
              </a:rPr>
              <a:t>مرحله 4 خاتمه جلسه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تأیید مجدد عوامل انگیزه دهنده مهم جلسه دومی 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برانگیختن عبارات انگیزشی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خلاصه کردن تعهدات و </a:t>
            </a:r>
            <a:r>
              <a:rPr lang="fa-IR" sz="2800" dirty="0" smtClean="0">
                <a:cs typeface="B Titr" pitchFamily="2" charset="-78"/>
              </a:rPr>
              <a:t>تغییراتی </a:t>
            </a:r>
            <a:r>
              <a:rPr lang="fa-IR" sz="2800" dirty="0">
                <a:cs typeface="B Titr" pitchFamily="2" charset="-78"/>
              </a:rPr>
              <a:t>که تا کنون رخ داده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حمایت از خویش کارآمدی برای تغییر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مواجهه با هر گونه مشکل خاص  </a:t>
            </a:r>
            <a:endParaRPr lang="en-US" sz="28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34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600" dirty="0" smtClean="0">
                <a:solidFill>
                  <a:srgbClr val="92D050"/>
                </a:solidFill>
              </a:rPr>
              <a:t> </a:t>
            </a:r>
            <a:r>
              <a:rPr lang="fa-IR" sz="3200" b="1" dirty="0" smtClean="0">
                <a:solidFill>
                  <a:srgbClr val="92D050"/>
                </a:solidFill>
              </a:rPr>
              <a:t>روانشناس یاری گر پزشک در ترک دخانیات </a:t>
            </a:r>
            <a:endParaRPr lang="en-US" sz="3200" b="1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با روش های جایگزین نیکوتین آشنا باشید(بوپروپیون، وارنیکلین،چسب،آدامس،اسپری، قرص و ...).</a:t>
            </a:r>
          </a:p>
          <a:p>
            <a:r>
              <a:rPr lang="fa-IR" dirty="0" smtClean="0"/>
              <a:t>ترک دفعی و کامل را پیشنهاد دهید.</a:t>
            </a:r>
          </a:p>
          <a:p>
            <a:r>
              <a:rPr lang="fa-IR" dirty="0" smtClean="0"/>
              <a:t>ترس فرد از این که بدون سیگار نمی تواند زندگی کند را به چالش بکشید.</a:t>
            </a:r>
          </a:p>
          <a:p>
            <a:r>
              <a:rPr lang="fa-IR" dirty="0" smtClean="0"/>
              <a:t>دوره ی سی روزه آمادگی تا شروع </a:t>
            </a:r>
            <a:r>
              <a:rPr lang="en-US" dirty="0" smtClean="0"/>
              <a:t>NRT</a:t>
            </a:r>
            <a:endParaRPr lang="fa-IR" dirty="0" smtClean="0"/>
          </a:p>
          <a:p>
            <a:pPr marL="0" indent="0">
              <a:buNone/>
            </a:pPr>
            <a:endParaRPr lang="fa-IR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18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600" dirty="0" smtClean="0">
                <a:solidFill>
                  <a:srgbClr val="92D050"/>
                </a:solidFill>
              </a:rPr>
              <a:t>دوره 30روزه آمادگی برای ترک</a:t>
            </a:r>
            <a:endParaRPr lang="en-US" sz="3600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17638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fa-IR" sz="2400" dirty="0"/>
              <a:t>توصیه به تهیه یک جدول زمان بندی مصرف سیگار در طول این سی </a:t>
            </a:r>
            <a:r>
              <a:rPr lang="fa-IR" sz="2400" dirty="0" smtClean="0"/>
              <a:t>روز</a:t>
            </a:r>
            <a:endParaRPr lang="fa-IR" sz="2400" dirty="0" smtClean="0"/>
          </a:p>
          <a:p>
            <a:r>
              <a:rPr lang="fa-IR" sz="2400" dirty="0" smtClean="0"/>
              <a:t>کنارگذاشتن بسته سیگارهنگام شب و قبل از پایان روز</a:t>
            </a:r>
          </a:p>
          <a:p>
            <a:r>
              <a:rPr lang="fa-IR" sz="2400" dirty="0" smtClean="0"/>
              <a:t>روشن </a:t>
            </a:r>
            <a:r>
              <a:rPr lang="fa-IR" sz="2400" dirty="0" smtClean="0"/>
              <a:t>نگه داشتن سیگار به مدت طولانی و همراه کردن آن با افکار منفی درمورد </a:t>
            </a:r>
            <a:r>
              <a:rPr lang="fa-IR" sz="2400" dirty="0" smtClean="0"/>
              <a:t>مصرف سیگار</a:t>
            </a:r>
          </a:p>
          <a:p>
            <a:r>
              <a:rPr lang="fa-IR" sz="2400" dirty="0" smtClean="0"/>
              <a:t>اغلب به مکان هایی بروید که نمی توانید سیگار بکشید</a:t>
            </a:r>
          </a:p>
          <a:p>
            <a:r>
              <a:rPr lang="fa-IR" sz="2400" dirty="0" smtClean="0"/>
              <a:t>تعداد سیگاری که تهیه می کنید زیاد نباشد</a:t>
            </a:r>
          </a:p>
          <a:p>
            <a:r>
              <a:rPr lang="fa-IR" sz="2400" dirty="0" smtClean="0"/>
              <a:t>توضیح چرخه معیوب تأسف – مصرف – تأسف – مصرف</a:t>
            </a:r>
          </a:p>
          <a:p>
            <a:r>
              <a:rPr lang="fa-IR" sz="2400" dirty="0" smtClean="0"/>
              <a:t>رفتن به سمت افرادی که رفتاری توأم با درک و نه سرزنش و نصیحت با شما دارند</a:t>
            </a:r>
          </a:p>
          <a:p>
            <a:r>
              <a:rPr lang="fa-IR" sz="2400" dirty="0" smtClean="0"/>
              <a:t>توضیح سه محرکی که مانع ترک سیگار می شوند(افراد سیگاری دیگر،مصرف الکل، خلق بد)</a:t>
            </a:r>
          </a:p>
          <a:p>
            <a:r>
              <a:rPr lang="fa-IR" sz="2400" dirty="0" smtClean="0"/>
              <a:t>آموزش ذهن آگاهی</a:t>
            </a:r>
          </a:p>
          <a:p>
            <a:r>
              <a:rPr lang="fa-IR" sz="2400" dirty="0"/>
              <a:t>توضیح دهید که تا 10 روز اول ترک سیگار امکان پذیر نیست</a:t>
            </a:r>
            <a:endParaRPr lang="en-US" sz="2400" dirty="0"/>
          </a:p>
          <a:p>
            <a:endParaRPr lang="fa-IR" sz="2400" dirty="0" smtClean="0"/>
          </a:p>
          <a:p>
            <a:endParaRPr lang="fa-IR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84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 smtClean="0"/>
          </a:p>
          <a:p>
            <a:pPr marL="0" indent="0">
              <a:buNone/>
            </a:pPr>
            <a:endParaRPr lang="fa-IR" dirty="0"/>
          </a:p>
          <a:p>
            <a:pPr marL="0" indent="0" algn="ctr">
              <a:buNone/>
            </a:pPr>
            <a:r>
              <a:rPr lang="fa-IR" sz="9600" dirty="0" smtClean="0">
                <a:solidFill>
                  <a:srgbClr val="FF00FF"/>
                </a:solidFill>
              </a:rPr>
              <a:t>خسته نباشید</a:t>
            </a:r>
            <a:endParaRPr lang="en-US" sz="9600" dirty="0">
              <a:solidFill>
                <a:srgbClr val="FF00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331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8763000" cy="838200"/>
          </a:xfrm>
        </p:spPr>
        <p:txBody>
          <a:bodyPr>
            <a:noAutofit/>
          </a:bodyPr>
          <a:lstStyle/>
          <a:p>
            <a:pPr algn="r"/>
            <a:r>
              <a:rPr lang="fa-IR" sz="3600" dirty="0" smtClean="0">
                <a:solidFill>
                  <a:srgbClr val="00B050"/>
                </a:solidFill>
                <a:cs typeface="B Nazanin" pitchFamily="2" charset="-78"/>
              </a:rPr>
              <a:t/>
            </a:r>
            <a:br>
              <a:rPr lang="fa-IR" sz="3600" dirty="0" smtClean="0">
                <a:solidFill>
                  <a:srgbClr val="00B050"/>
                </a:solidFill>
                <a:cs typeface="B Nazanin" pitchFamily="2" charset="-78"/>
              </a:rPr>
            </a:br>
            <a:r>
              <a:rPr lang="fa-IR" sz="2400" dirty="0" smtClean="0">
                <a:solidFill>
                  <a:srgbClr val="00B050"/>
                </a:solidFill>
                <a:cs typeface="B Nazanin" pitchFamily="2" charset="-78"/>
              </a:rPr>
              <a:t>راهنمای </a:t>
            </a:r>
            <a:r>
              <a:rPr lang="fa-IR" sz="2400" dirty="0">
                <a:solidFill>
                  <a:srgbClr val="00B050"/>
                </a:solidFill>
                <a:cs typeface="B Nazanin" pitchFamily="2" charset="-78"/>
              </a:rPr>
              <a:t>4 جلسه مداخله که زمان لازم برای ارائه هر جلسه تقریباً یک ساعت می </a:t>
            </a:r>
            <a:r>
              <a:rPr lang="fa-IR" sz="2400" dirty="0" smtClean="0">
                <a:solidFill>
                  <a:srgbClr val="00B050"/>
                </a:solidFill>
                <a:cs typeface="B Nazanin" pitchFamily="2" charset="-78"/>
              </a:rPr>
              <a:t>باشد</a:t>
            </a:r>
            <a:r>
              <a:rPr lang="en-US" sz="3200" dirty="0">
                <a:solidFill>
                  <a:srgbClr val="00B050"/>
                </a:solidFill>
                <a:cs typeface="B Nazanin" pitchFamily="2" charset="-78"/>
              </a:rPr>
              <a:t/>
            </a:r>
            <a:br>
              <a:rPr lang="en-US" sz="3200" dirty="0">
                <a:solidFill>
                  <a:srgbClr val="00B050"/>
                </a:solidFill>
                <a:cs typeface="B Nazanin" pitchFamily="2" charset="-78"/>
              </a:rPr>
            </a:br>
            <a:endParaRPr lang="fa-IR" sz="3600" dirty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a-IR" sz="2800" dirty="0">
                <a:cs typeface="B Titr" pitchFamily="2" charset="-78"/>
              </a:rPr>
              <a:t>1</a:t>
            </a:r>
            <a:r>
              <a:rPr lang="fa-IR" sz="2800" dirty="0" smtClean="0">
                <a:cs typeface="B Titr" pitchFamily="2" charset="-78"/>
              </a:rPr>
              <a:t>- </a:t>
            </a:r>
            <a:r>
              <a:rPr lang="fa-IR" sz="2800" dirty="0">
                <a:cs typeface="B Titr" pitchFamily="2" charset="-78"/>
              </a:rPr>
              <a:t>مصاحبه </a:t>
            </a:r>
            <a:r>
              <a:rPr lang="fa-IR" sz="2800" dirty="0" smtClean="0">
                <a:cs typeface="B Titr" pitchFamily="2" charset="-78"/>
              </a:rPr>
              <a:t>انگیزشی</a:t>
            </a:r>
            <a:endParaRPr lang="fa-IR" sz="2800" dirty="0">
              <a:cs typeface="B Titr" pitchFamily="2" charset="-78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fa-IR" sz="2800" dirty="0" smtClean="0">
                <a:cs typeface="B Titr" pitchFamily="2" charset="-78"/>
              </a:rPr>
              <a:t>2- </a:t>
            </a:r>
            <a:r>
              <a:rPr lang="fa-IR" sz="2800" dirty="0">
                <a:cs typeface="B Titr" pitchFamily="2" charset="-78"/>
              </a:rPr>
              <a:t>مقابله با وسوسه و لغزش</a:t>
            </a:r>
            <a:endParaRPr lang="en-US" sz="2800" dirty="0">
              <a:cs typeface="B Titr" pitchFamily="2" charset="-78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fa-IR" sz="2800" dirty="0">
                <a:cs typeface="B Titr" pitchFamily="2" charset="-78"/>
              </a:rPr>
              <a:t>3</a:t>
            </a:r>
            <a:r>
              <a:rPr lang="fa-IR" sz="2800" dirty="0" smtClean="0">
                <a:cs typeface="B Titr" pitchFamily="2" charset="-78"/>
              </a:rPr>
              <a:t>- </a:t>
            </a:r>
            <a:r>
              <a:rPr lang="fa-IR" sz="2800" dirty="0">
                <a:cs typeface="B Titr" pitchFamily="2" charset="-78"/>
              </a:rPr>
              <a:t>کنترل افکار درباره مصرف مواد و فعالیت های لذت بخش</a:t>
            </a:r>
            <a:endParaRPr lang="en-US" sz="2800" dirty="0">
              <a:cs typeface="B Titr" pitchFamily="2" charset="-78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fa-IR" sz="2800" dirty="0">
                <a:cs typeface="B Titr" pitchFamily="2" charset="-78"/>
              </a:rPr>
              <a:t>4</a:t>
            </a:r>
            <a:r>
              <a:rPr lang="fa-IR" sz="2800" dirty="0" smtClean="0">
                <a:cs typeface="B Titr" pitchFamily="2" charset="-78"/>
              </a:rPr>
              <a:t>- </a:t>
            </a:r>
            <a:r>
              <a:rPr lang="fa-IR" sz="2800" dirty="0">
                <a:cs typeface="B Titr" pitchFamily="2" charset="-78"/>
              </a:rPr>
              <a:t>مهارت های رد مصرف مواد و آماده شدن برای موقعیت های پر خطر آتی</a:t>
            </a:r>
            <a:endParaRPr lang="en-US" sz="28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81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dirty="0" smtClean="0">
                <a:solidFill>
                  <a:srgbClr val="00B050"/>
                </a:solidFill>
                <a:cs typeface="B Nazanin" pitchFamily="2" charset="-78"/>
              </a:rPr>
              <a:t/>
            </a:r>
            <a:br>
              <a:rPr lang="fa-IR" sz="4000" dirty="0" smtClean="0">
                <a:solidFill>
                  <a:srgbClr val="00B050"/>
                </a:solidFill>
                <a:cs typeface="B Nazanin" pitchFamily="2" charset="-78"/>
              </a:rPr>
            </a:br>
            <a:r>
              <a:rPr lang="fa-IR" sz="4000" dirty="0" smtClean="0">
                <a:solidFill>
                  <a:srgbClr val="00B050"/>
                </a:solidFill>
                <a:cs typeface="B Nazanin" pitchFamily="2" charset="-78"/>
              </a:rPr>
              <a:t>ارزیابی </a:t>
            </a:r>
            <a:r>
              <a:rPr lang="fa-IR" sz="4000" dirty="0">
                <a:solidFill>
                  <a:srgbClr val="00B050"/>
                </a:solidFill>
                <a:cs typeface="B Nazanin" pitchFamily="2" charset="-78"/>
              </a:rPr>
              <a:t>اولیه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fa-IR" sz="2800" dirty="0" smtClean="0">
                <a:cs typeface="B Titr" pitchFamily="2" charset="-78"/>
              </a:rPr>
              <a:t>عناصر </a:t>
            </a:r>
            <a:r>
              <a:rPr lang="fa-IR" sz="2800" dirty="0">
                <a:cs typeface="B Titr" pitchFamily="2" charset="-78"/>
              </a:rPr>
              <a:t>اساسی ارزیابی اولیه </a:t>
            </a:r>
            <a:endParaRPr lang="en-US" sz="2800" dirty="0">
              <a:cs typeface="B Titr" pitchFamily="2" charset="-78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fa-IR" sz="2800" dirty="0" smtClean="0">
                <a:cs typeface="B Titr" pitchFamily="2" charset="-78"/>
              </a:rPr>
              <a:t>1- </a:t>
            </a:r>
            <a:r>
              <a:rPr lang="fa-IR" sz="2800" dirty="0">
                <a:cs typeface="B Titr" pitchFamily="2" charset="-78"/>
              </a:rPr>
              <a:t>اخذ تاریخچه کامل مصرف الکل و مواد</a:t>
            </a:r>
            <a:endParaRPr lang="en-US" sz="2800" dirty="0">
              <a:cs typeface="B Titr" pitchFamily="2" charset="-78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fa-IR" sz="2800" dirty="0">
                <a:cs typeface="B Titr" pitchFamily="2" charset="-78"/>
              </a:rPr>
              <a:t>2</a:t>
            </a:r>
            <a:r>
              <a:rPr lang="fa-IR" sz="2800" dirty="0" smtClean="0">
                <a:cs typeface="B Titr" pitchFamily="2" charset="-78"/>
              </a:rPr>
              <a:t>- </a:t>
            </a:r>
            <a:r>
              <a:rPr lang="fa-IR" sz="2800" dirty="0">
                <a:cs typeface="B Titr" pitchFamily="2" charset="-78"/>
              </a:rPr>
              <a:t>ارزیابی جامع سلامت روان</a:t>
            </a:r>
            <a:endParaRPr lang="en-US" sz="2800" dirty="0">
              <a:cs typeface="B Titr" pitchFamily="2" charset="-78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fa-IR" sz="2800" dirty="0">
                <a:cs typeface="B Titr" pitchFamily="2" charset="-78"/>
              </a:rPr>
              <a:t>3</a:t>
            </a:r>
            <a:r>
              <a:rPr lang="fa-IR" sz="2800" dirty="0" smtClean="0">
                <a:cs typeface="B Titr" pitchFamily="2" charset="-78"/>
              </a:rPr>
              <a:t>- </a:t>
            </a:r>
            <a:r>
              <a:rPr lang="fa-IR" sz="2800" dirty="0">
                <a:cs typeface="B Titr" pitchFamily="2" charset="-78"/>
              </a:rPr>
              <a:t>میزان آمادگی مراجع برای تغییر مصرف مواد</a:t>
            </a:r>
            <a:endParaRPr lang="en-US" sz="28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9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fa-IR" sz="3600" dirty="0">
                <a:solidFill>
                  <a:srgbClr val="00B050"/>
                </a:solidFill>
                <a:cs typeface="B Nazanin" pitchFamily="2" charset="-78"/>
              </a:rPr>
              <a:t>اهمیت ارزیابی اولیه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به درمانگر نشان می دهد که کدام جنبه های مداخله شناختی و رفتاری 4 </a:t>
            </a:r>
            <a:r>
              <a:rPr lang="fa-IR" sz="2800" dirty="0" smtClean="0">
                <a:cs typeface="B Titr" pitchFamily="2" charset="-78"/>
              </a:rPr>
              <a:t>جلسه </a:t>
            </a:r>
            <a:r>
              <a:rPr lang="fa-IR" sz="2800" dirty="0">
                <a:cs typeface="B Titr" pitchFamily="2" charset="-78"/>
              </a:rPr>
              <a:t>ای را باید برای مراجع مورد تأکید قرار داد.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36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solidFill>
                  <a:srgbClr val="00B050"/>
                </a:solidFill>
                <a:cs typeface="B Nazanin" pitchFamily="2" charset="-78"/>
              </a:rPr>
              <a:t>سؤال ارزیابی</a:t>
            </a:r>
            <a:endParaRPr lang="fa-IR" sz="3600" dirty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534400" cy="4525963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fa-IR" dirty="0" smtClean="0"/>
              <a:t> </a:t>
            </a:r>
            <a:r>
              <a:rPr lang="fa-IR" sz="2800" dirty="0">
                <a:cs typeface="B Titr" pitchFamily="2" charset="-78"/>
              </a:rPr>
              <a:t>یک روزمعمول زندگی تان را از وقتی بیدار می شوید برای من توصیف کنید</a:t>
            </a:r>
            <a:r>
              <a:rPr lang="fa-IR" sz="2800" dirty="0" smtClean="0">
                <a:cs typeface="B Titr" pitchFamily="2" charset="-78"/>
              </a:rPr>
              <a:t>؟</a:t>
            </a:r>
          </a:p>
          <a:p>
            <a:pPr>
              <a:lnSpc>
                <a:spcPct val="200000"/>
              </a:lnSpc>
            </a:pPr>
            <a:r>
              <a:rPr lang="fa-IR" sz="2800" dirty="0" smtClean="0">
                <a:cs typeface="B Titr" pitchFamily="2" charset="-78"/>
              </a:rPr>
              <a:t>استفاده از ابزارهای ارزیابی در بسته خدمتی</a:t>
            </a:r>
            <a:endParaRPr lang="fa-IR" sz="2800" dirty="0"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4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fa-IR" sz="3600" dirty="0">
                <a:solidFill>
                  <a:srgbClr val="00B050"/>
                </a:solidFill>
                <a:cs typeface="B Nazanin" pitchFamily="2" charset="-78"/>
              </a:rPr>
              <a:t>شکل </a:t>
            </a:r>
            <a:r>
              <a:rPr lang="fa-IR" sz="3600" dirty="0" smtClean="0">
                <a:solidFill>
                  <a:srgbClr val="00B050"/>
                </a:solidFill>
                <a:cs typeface="B Nazanin" pitchFamily="2" charset="-78"/>
              </a:rPr>
              <a:t>4 </a:t>
            </a:r>
            <a:r>
              <a:rPr lang="fa-IR" sz="3600" dirty="0">
                <a:solidFill>
                  <a:srgbClr val="00B050"/>
                </a:solidFill>
                <a:cs typeface="B Nazanin" pitchFamily="2" charset="-78"/>
              </a:rPr>
              <a:t>ابزار خود ارزیابی مراجع از مصرف مواد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686800" cy="51054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70000"/>
              </a:lnSpc>
            </a:pPr>
            <a:r>
              <a:rPr lang="fa-IR" sz="3000" dirty="0">
                <a:cs typeface="B Titr" pitchFamily="2" charset="-78"/>
              </a:rPr>
              <a:t>قبلاً مصرف را قطع کرده ام </a:t>
            </a:r>
            <a:r>
              <a:rPr lang="en-US" sz="3000" dirty="0">
                <a:cs typeface="B Titr" pitchFamily="2" charset="-78"/>
                <a:sym typeface="Wingdings"/>
              </a:rPr>
              <a:t></a:t>
            </a:r>
            <a:r>
              <a:rPr lang="fa-IR" sz="3000" dirty="0">
                <a:cs typeface="B Titr" pitchFamily="2" charset="-78"/>
              </a:rPr>
              <a:t> نگهداری</a:t>
            </a:r>
            <a:endParaRPr lang="en-US" sz="3000" dirty="0">
              <a:cs typeface="B Titr" pitchFamily="2" charset="-78"/>
            </a:endParaRPr>
          </a:p>
          <a:p>
            <a:pPr>
              <a:lnSpc>
                <a:spcPct val="170000"/>
              </a:lnSpc>
            </a:pPr>
            <a:r>
              <a:rPr lang="fa-IR" sz="3000" dirty="0">
                <a:cs typeface="B Titr" pitchFamily="2" charset="-78"/>
              </a:rPr>
              <a:t>اخیراً اقدام به کاهش یا قطع مصرف کرده ام </a:t>
            </a:r>
            <a:r>
              <a:rPr lang="en-US" sz="3000" dirty="0">
                <a:cs typeface="B Titr" pitchFamily="2" charset="-78"/>
                <a:sym typeface="Wingdings"/>
              </a:rPr>
              <a:t></a:t>
            </a:r>
            <a:r>
              <a:rPr lang="fa-IR" sz="3000" dirty="0">
                <a:cs typeface="B Titr" pitchFamily="2" charset="-78"/>
              </a:rPr>
              <a:t> اقدام</a:t>
            </a:r>
            <a:endParaRPr lang="en-US" sz="3000" dirty="0">
              <a:cs typeface="B Titr" pitchFamily="2" charset="-78"/>
            </a:endParaRPr>
          </a:p>
          <a:p>
            <a:pPr>
              <a:lnSpc>
                <a:spcPct val="170000"/>
              </a:lnSpc>
            </a:pPr>
            <a:r>
              <a:rPr lang="fa-IR" sz="3000" dirty="0">
                <a:cs typeface="B Titr" pitchFamily="2" charset="-78"/>
              </a:rPr>
              <a:t>برنامه جدی برای اقدام به کاهش یا قطع مصرف دارم </a:t>
            </a:r>
            <a:r>
              <a:rPr lang="en-US" sz="3000" dirty="0">
                <a:cs typeface="B Titr" pitchFamily="2" charset="-78"/>
                <a:sym typeface="Wingdings"/>
              </a:rPr>
              <a:t></a:t>
            </a:r>
            <a:r>
              <a:rPr lang="fa-IR" sz="3000" dirty="0">
                <a:cs typeface="B Titr" pitchFamily="2" charset="-78"/>
              </a:rPr>
              <a:t> آمادگی</a:t>
            </a:r>
            <a:endParaRPr lang="en-US" sz="3000" dirty="0">
              <a:cs typeface="B Titr" pitchFamily="2" charset="-78"/>
            </a:endParaRPr>
          </a:p>
          <a:p>
            <a:pPr>
              <a:lnSpc>
                <a:spcPct val="170000"/>
              </a:lnSpc>
            </a:pPr>
            <a:r>
              <a:rPr lang="fa-IR" sz="3000" dirty="0">
                <a:cs typeface="B Titr" pitchFamily="2" charset="-78"/>
              </a:rPr>
              <a:t>فکر می کنم که نیاز دارم مصرف خود را کم یا قطع کنم اما مطمئن نیستم </a:t>
            </a:r>
            <a:r>
              <a:rPr lang="en-US" sz="3000" dirty="0">
                <a:cs typeface="B Titr" pitchFamily="2" charset="-78"/>
                <a:sym typeface="Wingdings"/>
              </a:rPr>
              <a:t></a:t>
            </a:r>
            <a:r>
              <a:rPr lang="fa-IR" sz="3000" dirty="0">
                <a:cs typeface="B Titr" pitchFamily="2" charset="-78"/>
              </a:rPr>
              <a:t> تأمل</a:t>
            </a:r>
            <a:endParaRPr lang="en-US" sz="3000" dirty="0">
              <a:cs typeface="B Titr" pitchFamily="2" charset="-78"/>
            </a:endParaRPr>
          </a:p>
          <a:p>
            <a:pPr>
              <a:lnSpc>
                <a:spcPct val="170000"/>
              </a:lnSpc>
            </a:pPr>
            <a:r>
              <a:rPr lang="fa-IR" sz="3000" dirty="0">
                <a:cs typeface="B Titr" pitchFamily="2" charset="-78"/>
              </a:rPr>
              <a:t>با مصرف مواد مشکل ندارم و نیازی به کاهش یا قطع مصرف آن نیست </a:t>
            </a:r>
            <a:r>
              <a:rPr lang="en-US" sz="3000" dirty="0">
                <a:cs typeface="B Titr" pitchFamily="2" charset="-78"/>
                <a:sym typeface="Wingdings"/>
              </a:rPr>
              <a:t></a:t>
            </a:r>
            <a:r>
              <a:rPr lang="fa-IR" sz="3000" dirty="0">
                <a:cs typeface="B Titr" pitchFamily="2" charset="-78"/>
              </a:rPr>
              <a:t> بررسی تأمل</a:t>
            </a:r>
            <a:endParaRPr lang="en-US" sz="30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66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8229600" cy="868362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dirty="0">
                <a:solidFill>
                  <a:srgbClr val="00B050"/>
                </a:solidFill>
                <a:cs typeface="B Nazanin" pitchFamily="2" charset="-78"/>
              </a:rPr>
              <a:t>کاوش مزایا و معایب مصرف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8763000" cy="502920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sz="3000" dirty="0">
                <a:cs typeface="B Titr" pitchFamily="2" charset="-78"/>
              </a:rPr>
              <a:t>1- جدول مزایا و معایب مصرف و کاهش مصرف را در اختیار بیمار بگذارید.</a:t>
            </a:r>
            <a:endParaRPr lang="en-US" sz="3000" dirty="0">
              <a:cs typeface="B Titr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sz="3000" dirty="0">
                <a:cs typeface="B Titr" pitchFamily="2" charset="-78"/>
              </a:rPr>
              <a:t>2- از بیمار در مورد تمام جنبه های مثبت مصرف مواد سوال کنید.</a:t>
            </a:r>
            <a:endParaRPr lang="en-US" sz="3000" dirty="0">
              <a:cs typeface="B Titr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sz="3000" dirty="0">
                <a:cs typeface="B Titr" pitchFamily="2" charset="-78"/>
              </a:rPr>
              <a:t>3- سوال راجع به میزان اهمیت جنبه های مثبت مصرف مواد تعیین نمره.</a:t>
            </a:r>
            <a:endParaRPr lang="en-US" sz="3000" dirty="0">
              <a:cs typeface="B Titr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sz="3000" dirty="0">
                <a:cs typeface="B Titr" pitchFamily="2" charset="-78"/>
              </a:rPr>
              <a:t>4- ارزیابی جنبه های نه چندان خوب مرتبط با مصرف مواد.</a:t>
            </a:r>
            <a:endParaRPr lang="en-US" sz="3000" dirty="0">
              <a:cs typeface="B Titr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sz="3000" dirty="0">
                <a:cs typeface="B Titr" pitchFamily="2" charset="-78"/>
              </a:rPr>
              <a:t>5- بحث راجع به چیزهای خوب و نه چندان خوب درباره تغییر رفتار مصرف مواد.</a:t>
            </a:r>
            <a:endParaRPr lang="en-US" sz="30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26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1857</TotalTime>
  <Words>1309</Words>
  <Application>Microsoft Office PowerPoint</Application>
  <PresentationFormat>On-screen Show (4:3)</PresentationFormat>
  <Paragraphs>224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Calibri</vt:lpstr>
      <vt:lpstr>Wingdings</vt:lpstr>
      <vt:lpstr>B Titr</vt:lpstr>
      <vt:lpstr>Arial</vt:lpstr>
      <vt:lpstr>Wingdings 2</vt:lpstr>
      <vt:lpstr>Times New Roman</vt:lpstr>
      <vt:lpstr>B Nazanin</vt:lpstr>
      <vt:lpstr>2  Titr</vt:lpstr>
      <vt:lpstr>Office Theme</vt:lpstr>
      <vt:lpstr> </vt:lpstr>
      <vt:lpstr>PowerPoint Presentation</vt:lpstr>
      <vt:lpstr>هدف از مداخله </vt:lpstr>
      <vt:lpstr> راهنمای 4 جلسه مداخله که زمان لازم برای ارائه هر جلسه تقریباً یک ساعت می باشد </vt:lpstr>
      <vt:lpstr> ارزیابی اولیه </vt:lpstr>
      <vt:lpstr>اهمیت ارزیابی اولیه</vt:lpstr>
      <vt:lpstr>سؤال ارزیابی</vt:lpstr>
      <vt:lpstr>شکل 4 ابزار خود ارزیابی مراجع از مصرف مواد</vt:lpstr>
      <vt:lpstr>کاوش مزایا و معایب مصرف </vt:lpstr>
      <vt:lpstr>مرحله 3 پایش رفتاری خود </vt:lpstr>
      <vt:lpstr>تمرین 2 یادداشت روزانه وسوسه </vt:lpstr>
      <vt:lpstr> مرحله 4 فرمول بندی مشکل مراجع  </vt:lpstr>
      <vt:lpstr>جلسه 2 مقابله با وسوسه و لغزش ها </vt:lpstr>
      <vt:lpstr>مرحله 1 مقدمه جلسه  </vt:lpstr>
      <vt:lpstr>مرحله 2 مقدمه مقابله با وسوسه </vt:lpstr>
      <vt:lpstr>مرحله 3 آموزش درباره وسوسه </vt:lpstr>
      <vt:lpstr>مرحله 4 راهبردهایی برای مقابله با وسوسه </vt:lpstr>
      <vt:lpstr>مرحله 5 تدوین یک برنامه وسوسه </vt:lpstr>
      <vt:lpstr>مرحله 6 برخورد با لغزش </vt:lpstr>
      <vt:lpstr>جلسه 2  کنترل افکار درباره مصرف مواد </vt:lpstr>
      <vt:lpstr>مرحله 1 مقدمه جلسه </vt:lpstr>
      <vt:lpstr>افکاری که منجر به وسوسه مصرف می شوند</vt:lpstr>
      <vt:lpstr>مرحله 3 شروع کننده ها </vt:lpstr>
      <vt:lpstr>پایش افکار در مورد شروع کننده ها</vt:lpstr>
      <vt:lpstr>مرحله 4 تصمیم گیری های ظاهراً نا مربوط</vt:lpstr>
      <vt:lpstr>مرحله 5 منطق برنامه ریزی برای فعالیت </vt:lpstr>
      <vt:lpstr>جلسه 4 پیشگیری از عود </vt:lpstr>
      <vt:lpstr>مرحله 1 مقدمه جلسه </vt:lpstr>
      <vt:lpstr>مرحله 3 پیشگیری از عود </vt:lpstr>
      <vt:lpstr>مرحله 4 خاتمه جلسه </vt:lpstr>
      <vt:lpstr> روانشناس یاری گر پزشک در ترک دخانیات </vt:lpstr>
      <vt:lpstr>دوره 30روزه آمادگی برای ترک</vt:lpstr>
      <vt:lpstr>PowerPoint Presentation</vt:lpstr>
    </vt:vector>
  </TitlesOfParts>
  <Company>masodi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گزارش عملکرد سال 1392</dc:title>
  <dc:creator>rahimias2</dc:creator>
  <cp:lastModifiedBy>A.R.I</cp:lastModifiedBy>
  <cp:revision>292</cp:revision>
  <dcterms:created xsi:type="dcterms:W3CDTF">2014-03-15T03:42:53Z</dcterms:created>
  <dcterms:modified xsi:type="dcterms:W3CDTF">2022-12-12T06:26:35Z</dcterms:modified>
</cp:coreProperties>
</file>