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44"/>
  </p:notesMasterIdLst>
  <p:sldIdLst>
    <p:sldId id="286" r:id="rId2"/>
    <p:sldId id="446" r:id="rId3"/>
    <p:sldId id="447" r:id="rId4"/>
    <p:sldId id="448" r:id="rId5"/>
    <p:sldId id="311" r:id="rId6"/>
    <p:sldId id="369" r:id="rId7"/>
    <p:sldId id="406" r:id="rId8"/>
    <p:sldId id="407" r:id="rId9"/>
    <p:sldId id="408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40" r:id="rId40"/>
    <p:sldId id="441" r:id="rId41"/>
    <p:sldId id="443" r:id="rId42"/>
    <p:sldId id="445" r:id="rId43"/>
  </p:sldIdLst>
  <p:sldSz cx="9144000" cy="6858000" type="screen4x3"/>
  <p:notesSz cx="6858000" cy="9144000"/>
  <p:embeddedFontLst>
    <p:embeddedFont>
      <p:font typeface="2  Titr" panose="00000700000000000000" pitchFamily="2" charset="-78"/>
      <p:bold r:id="rId45"/>
    </p:embeddedFont>
    <p:embeddedFont>
      <p:font typeface="B Nazanin" panose="00000400000000000000" pitchFamily="2" charset="-78"/>
      <p:regular r:id="rId46"/>
      <p:bold r:id="rId47"/>
    </p:embeddedFont>
    <p:embeddedFont>
      <p:font typeface="Arial Unicode MS" panose="020B0604020202020204" pitchFamily="34" charset="-128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B Titr" panose="00000700000000000000" pitchFamily="2" charset="-78"/>
      <p:bold r:id="rId5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6D3D"/>
    <a:srgbClr val="FF00FF"/>
    <a:srgbClr val="3366FF"/>
    <a:srgbClr val="5C529A"/>
    <a:srgbClr val="142D74"/>
    <a:srgbClr val="0B287C"/>
    <a:srgbClr val="FFFFFF"/>
    <a:srgbClr val="1D208F"/>
    <a:srgbClr val="211E54"/>
    <a:srgbClr val="F4E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5" autoAdjust="0"/>
    <p:restoredTop sz="94660"/>
  </p:normalViewPr>
  <p:slideViewPr>
    <p:cSldViewPr>
      <p:cViewPr varScale="1">
        <p:scale>
          <a:sx n="69" d="100"/>
          <a:sy n="69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تأمل</c:v>
                </c:pt>
                <c:pt idx="1">
                  <c:v>بی تأمل</c:v>
                </c:pt>
                <c:pt idx="2">
                  <c:v>اقدم</c:v>
                </c:pt>
                <c:pt idx="3">
                  <c:v>نگهدارنده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FB-4EF4-88E9-2DED99B6B6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0.51852</cdr:x>
      <cdr:y>0.23571</cdr:y>
    </cdr:from>
    <cdr:to>
      <cdr:x>0.69444</cdr:x>
      <cdr:y>0.38723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4267200" y="1066800"/>
          <a:ext cx="1447800" cy="685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a-IR" sz="2400" b="1" dirty="0" smtClean="0">
              <a:cs typeface="B Titr" pitchFamily="2" charset="-78"/>
            </a:rPr>
            <a:t>تأمل</a:t>
          </a:r>
          <a:endParaRPr lang="fa-IR" sz="2400" b="1" dirty="0">
            <a:cs typeface="B Titr" pitchFamily="2" charset="-78"/>
          </a:endParaRPr>
        </a:p>
      </cdr:txBody>
    </cdr:sp>
  </cdr:relSizeAnchor>
  <cdr:relSizeAnchor xmlns:cdr="http://schemas.openxmlformats.org/drawingml/2006/chartDrawing">
    <cdr:from>
      <cdr:x>0.30556</cdr:x>
      <cdr:y>0.23571</cdr:y>
    </cdr:from>
    <cdr:to>
      <cdr:x>0.48148</cdr:x>
      <cdr:y>0.38723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2514600" y="1066800"/>
          <a:ext cx="1447800" cy="685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a-IR" sz="2400" b="1" dirty="0" smtClean="0">
              <a:cs typeface="B Titr" pitchFamily="2" charset="-78"/>
            </a:rPr>
            <a:t>بیش تأمل</a:t>
          </a:r>
          <a:endParaRPr lang="fa-IR" sz="2400" b="1" dirty="0">
            <a:cs typeface="B Titr" pitchFamily="2" charset="-78"/>
          </a:endParaRPr>
        </a:p>
      </cdr:txBody>
    </cdr:sp>
  </cdr:relSizeAnchor>
  <cdr:relSizeAnchor xmlns:cdr="http://schemas.openxmlformats.org/drawingml/2006/chartDrawing">
    <cdr:from>
      <cdr:x>0.51852</cdr:x>
      <cdr:y>0.6061</cdr:y>
    </cdr:from>
    <cdr:to>
      <cdr:x>0.69444</cdr:x>
      <cdr:y>0.75763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4267200" y="2743200"/>
          <a:ext cx="1447800" cy="685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a-IR" sz="2400" b="1" dirty="0" smtClean="0">
              <a:cs typeface="B Titr" pitchFamily="2" charset="-78"/>
            </a:rPr>
            <a:t>اقدام</a:t>
          </a:r>
          <a:endParaRPr lang="fa-IR" sz="2400" b="1" dirty="0">
            <a:cs typeface="B Titr" pitchFamily="2" charset="-78"/>
          </a:endParaRPr>
        </a:p>
      </cdr:txBody>
    </cdr:sp>
  </cdr:relSizeAnchor>
  <cdr:relSizeAnchor xmlns:cdr="http://schemas.openxmlformats.org/drawingml/2006/chartDrawing">
    <cdr:from>
      <cdr:x>0.28704</cdr:x>
      <cdr:y>0.62294</cdr:y>
    </cdr:from>
    <cdr:to>
      <cdr:x>0.46296</cdr:x>
      <cdr:y>0.77447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2362200" y="2819400"/>
          <a:ext cx="1447800" cy="685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a-IR" sz="2400" b="1" dirty="0" smtClean="0">
              <a:cs typeface="B Titr" pitchFamily="2" charset="-78"/>
            </a:rPr>
            <a:t>نگهدارنده</a:t>
          </a:r>
          <a:endParaRPr lang="fa-IR" sz="2400" b="1" dirty="0">
            <a:cs typeface="B Titr" pitchFamily="2" charset="-78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BDA5FD8-43DC-46A8-90A9-FB4628A1BE06}" type="datetimeFigureOut">
              <a:rPr lang="en-US"/>
              <a:pPr>
                <a:defRPr/>
              </a:pPr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6A9D843-A785-47F8-9190-DAEA01BB6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55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A35B4-FC01-4A84-8AEB-599E30759C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824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0FFB7-B0FD-40D0-ADF2-2F346E9E47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59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3EE9D-0EB9-4681-9F3B-84A5E3C228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7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E835E-F15C-4BAA-9B23-D870AB3824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09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2EC5B-E852-45BD-9BF8-60EA1FEDF9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94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1D4DE-1C41-4358-9A87-C6C0DB20F3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84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5240F0-70F1-44C5-8873-4E885ACE9B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B849D6-6926-4FAB-A4CF-BBDF205F84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571D8-9775-4F8C-B5C3-37A1525540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6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3E5798-420E-4107-8628-8770542744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48014-DDD2-47A0-A58E-3DD479D886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0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F97D49-7440-4909-AC96-2061928C3C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9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80" y="4419600"/>
            <a:ext cx="5943600" cy="1869440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fa-IR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cs typeface="2  Titr" pitchFamily="2" charset="-78"/>
              </a:rPr>
              <a:t/>
            </a:r>
            <a:br>
              <a:rPr lang="fa-IR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cs typeface="2  Titr" pitchFamily="2" charset="-78"/>
              </a:rPr>
            </a:br>
            <a:endParaRPr lang="en-US" sz="3600" b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cs typeface="2 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3278" y="2667000"/>
            <a:ext cx="6489253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endParaRPr lang="en-US" b="1" cap="all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Titr" pitchFamily="2" charset="-78"/>
            </a:endParaRPr>
          </a:p>
          <a:p>
            <a:pPr algn="ctr">
              <a:defRPr/>
            </a:pPr>
            <a:r>
              <a:rPr lang="fa-IR" sz="1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Titr" pitchFamily="2" charset="-78"/>
              </a:rPr>
              <a:t> </a:t>
            </a:r>
            <a:br>
              <a:rPr lang="fa-IR" sz="1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Titr" pitchFamily="2" charset="-78"/>
              </a:rPr>
            </a:br>
            <a:endParaRPr lang="en-US" sz="28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04800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ابزار کمک کننده در مرحله تأمل:</a:t>
            </a:r>
            <a:r>
              <a:rPr lang="en-US" sz="28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28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28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Titr" pitchFamily="2" charset="-78"/>
              </a:rPr>
              <a:t>1- در نظر گرفتن دو </a:t>
            </a:r>
            <a:r>
              <a:rPr lang="fa-IR" sz="2400" dirty="0" smtClean="0">
                <a:cs typeface="B Titr" pitchFamily="2" charset="-78"/>
              </a:rPr>
              <a:t>سوگرایی </a:t>
            </a:r>
            <a:r>
              <a:rPr lang="fa-IR" sz="2400" dirty="0">
                <a:cs typeface="B Titr" pitchFamily="2" charset="-78"/>
              </a:rPr>
              <a:t>درباره مصرف به صورت یک </a:t>
            </a:r>
            <a:r>
              <a:rPr lang="fa-IR" sz="2400" dirty="0" smtClean="0">
                <a:cs typeface="B Titr" pitchFamily="2" charset="-78"/>
              </a:rPr>
              <a:t>الاکلنگ</a:t>
            </a:r>
          </a:p>
          <a:p>
            <a:endParaRPr lang="fa-IR" sz="2400" dirty="0">
              <a:cs typeface="B Titr" pitchFamily="2" charset="-78"/>
            </a:endParaRPr>
          </a:p>
          <a:p>
            <a:pPr marL="0" indent="0">
              <a:buNone/>
            </a:pPr>
            <a:endParaRPr lang="en-US" sz="24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85800" y="3048000"/>
            <a:ext cx="2514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/>
              <a:t>منافع </a:t>
            </a:r>
            <a:r>
              <a:rPr lang="fa-IR" dirty="0" smtClean="0"/>
              <a:t>تغییر</a:t>
            </a:r>
            <a:endParaRPr lang="en-US" dirty="0"/>
          </a:p>
          <a:p>
            <a:pPr algn="ctr"/>
            <a:r>
              <a:rPr lang="fa-IR" dirty="0"/>
              <a:t>هزینه های تداوم مصرف مواد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3048000"/>
            <a:ext cx="2514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/>
              <a:t>منافع عدم تغییر</a:t>
            </a:r>
            <a:endParaRPr lang="en-US" dirty="0"/>
          </a:p>
          <a:p>
            <a:pPr algn="ctr"/>
            <a:r>
              <a:rPr lang="fa-IR" dirty="0"/>
              <a:t>هزینه های تغییر رفتار</a:t>
            </a:r>
          </a:p>
        </p:txBody>
      </p:sp>
      <p:cxnSp>
        <p:nvCxnSpPr>
          <p:cNvPr id="8" name="Straight Arrow Connector 7"/>
          <p:cNvCxnSpPr>
            <a:stCxn id="6" idx="2"/>
          </p:cNvCxnSpPr>
          <p:nvPr/>
        </p:nvCxnSpPr>
        <p:spPr>
          <a:xfrm>
            <a:off x="7353300" y="3810000"/>
            <a:ext cx="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43100" y="3792921"/>
            <a:ext cx="0" cy="123627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943100" y="4648200"/>
            <a:ext cx="5387866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>
            <a:off x="4419600" y="4838700"/>
            <a:ext cx="696967" cy="723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/>
          <p:cNvSpPr txBox="1"/>
          <p:nvPr/>
        </p:nvSpPr>
        <p:spPr>
          <a:xfrm>
            <a:off x="3429000" y="2286000"/>
            <a:ext cx="2514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b="1" dirty="0">
                <a:solidFill>
                  <a:schemeClr val="accent3"/>
                </a:solidFill>
              </a:rPr>
              <a:t>الاکلنگ تصمیم </a:t>
            </a:r>
            <a:r>
              <a:rPr lang="fa-IR" sz="2400" b="1" dirty="0" smtClean="0">
                <a:solidFill>
                  <a:schemeClr val="accent3"/>
                </a:solidFill>
              </a:rPr>
              <a:t>گیری</a:t>
            </a:r>
            <a:endParaRPr lang="en-US" sz="2400" b="1" dirty="0">
              <a:solidFill>
                <a:schemeClr val="accent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5890736"/>
            <a:ext cx="891540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>
                <a:latin typeface="+mn-lt"/>
                <a:cs typeface="B Titr" pitchFamily="2" charset="-78"/>
              </a:rPr>
              <a:t>وقوع تغییر زمانی امکان پذیر ا ست که دلایل تغییر از دلایل عدم تغییر بیشتر </a:t>
            </a:r>
            <a:r>
              <a:rPr lang="fa-IR" sz="2400" dirty="0" smtClean="0">
                <a:latin typeface="+mn-lt"/>
                <a:cs typeface="B Titr" pitchFamily="2" charset="-78"/>
              </a:rPr>
              <a:t>باشد</a:t>
            </a:r>
            <a:r>
              <a:rPr lang="fa-IR" dirty="0"/>
              <a:t>.</a:t>
            </a:r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188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8087942"/>
              </p:ext>
            </p:extLst>
          </p:nvPr>
        </p:nvGraphicFramePr>
        <p:xfrm>
          <a:off x="1828165" y="4114800"/>
          <a:ext cx="5868670" cy="105156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5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955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effectLst/>
                          <a:cs typeface="B Titr" pitchFamily="2" charset="-78"/>
                        </a:rPr>
                        <a:t>محاسن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cs typeface="B Titr" pitchFamily="2" charset="-78"/>
                        </a:rPr>
                        <a:t>هزینه ها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cs typeface="B Titr" pitchFamily="2" charset="-78"/>
                        </a:rPr>
                        <a:t>کوتاه مدت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cs typeface="B Titr" pitchFamily="2" charset="-78"/>
                        </a:rPr>
                        <a:t>طولانی مدت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14400" y="1550075"/>
            <a:ext cx="76962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+mn-lt"/>
                <a:cs typeface="B Titr" pitchFamily="2" charset="-78"/>
              </a:rPr>
              <a:t>در نظر گرفتن هزینه ها و منافع مصرف فعلی مواد و ترسیم جدول</a:t>
            </a:r>
            <a:endParaRPr lang="en-US" sz="2400" dirty="0">
              <a:latin typeface="+mn-lt"/>
              <a:cs typeface="B Titr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+mn-lt"/>
                <a:cs typeface="B Titr" pitchFamily="2" charset="-78"/>
              </a:rPr>
              <a:t>هنگام صحبت با بیمار درباره جنبه های خوب و نه چندان خوب مصرف مواد این جدول کمک کننده </a:t>
            </a:r>
            <a:r>
              <a:rPr lang="fa-IR" sz="2400" dirty="0" smtClean="0">
                <a:latin typeface="+mn-lt"/>
                <a:cs typeface="B Titr" pitchFamily="2" charset="-78"/>
              </a:rPr>
              <a:t>می </a:t>
            </a:r>
            <a:r>
              <a:rPr lang="fa-IR" sz="2400" dirty="0">
                <a:latin typeface="+mn-lt"/>
                <a:cs typeface="B Titr" pitchFamily="2" charset="-78"/>
              </a:rPr>
              <a:t>باشد.</a:t>
            </a:r>
            <a:endParaRPr lang="en-US" sz="2400" dirty="0">
              <a:latin typeface="+mn-lt"/>
              <a:cs typeface="B Titr" pitchFamily="2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17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مرحله 3</a:t>
            </a:r>
            <a:r>
              <a:rPr lang="fa-IR" dirty="0">
                <a:cs typeface="B Titr" pitchFamily="2" charset="-78"/>
              </a:rPr>
              <a:t> </a:t>
            </a:r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انجام کاری برای تغییر رفتار (اقدام)</a:t>
            </a:r>
            <a:r>
              <a:rPr lang="en-US" sz="31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31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31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Titr" pitchFamily="2" charset="-78"/>
              </a:rPr>
              <a:t>افرادی </a:t>
            </a:r>
            <a:r>
              <a:rPr lang="fa-IR" dirty="0">
                <a:cs typeface="B Titr" pitchFamily="2" charset="-78"/>
              </a:rPr>
              <a:t>که در این مرحله هستند: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1- تصمیم به تغییر در رفتار مصرف مواد گرفته اند.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2- ممکن است در مرحله پرهیز یا کاهش باشند یا تصمیم به تغییر رفتار گرفته باشند</a:t>
            </a:r>
            <a:r>
              <a:rPr lang="fa-IR" dirty="0" smtClean="0">
                <a:cs typeface="B Titr" pitchFamily="2" charset="-78"/>
              </a:rPr>
              <a:t>.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6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مداخلات این مرحله: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Low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1- بحث درباره اهداف تغییر رفتارهای پرخطر مصرف مواد.</a:t>
            </a:r>
            <a:endParaRPr lang="en-US" sz="2800" dirty="0">
              <a:cs typeface="B Titr" pitchFamily="2" charset="-78"/>
            </a:endParaRPr>
          </a:p>
          <a:p>
            <a:pPr marL="0" indent="0" algn="justLow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2- پیشنهاد مجموعه ای از راهبردها که به بیمار برای کاهش یا توقف مصرف مواد کمک می کند.</a:t>
            </a:r>
            <a:endParaRPr lang="en-US" sz="2800" dirty="0">
              <a:cs typeface="B Titr" pitchFamily="2" charset="-78"/>
            </a:endParaRPr>
          </a:p>
          <a:p>
            <a:pPr marL="0" indent="0" algn="justLow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3- کمک به بیماران برای شناسایی موقعیت هایی که احتمال لغزش وجود دارد.</a:t>
            </a:r>
            <a:endParaRPr lang="en-US" sz="2800" dirty="0">
              <a:cs typeface="B Titr" pitchFamily="2" charset="-78"/>
            </a:endParaRPr>
          </a:p>
          <a:p>
            <a:pPr marL="0" indent="0" algn="justLow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4- بحث با بیمار درباره برنامه اش برای اقدام به کاهش یا قطع مصرف مواد.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381000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خط کشی آمادگی</a:t>
            </a:r>
            <a:r>
              <a:rPr lang="en-US" sz="28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28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28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مقیاس درجه بندی از صفر تا 10 می باشد که در آن صفر (اصلاً مهم نیست) و 10 (بسیار مهم است) را نشان می دهد. جهت درجه بندی میزان اهمیت تغییر رفتار مصرف مواد به کار می رود</a:t>
            </a:r>
            <a:r>
              <a:rPr lang="fa-IR" dirty="0" smtClean="0"/>
              <a:t>.</a:t>
            </a:r>
          </a:p>
          <a:p>
            <a:pPr algn="justLow">
              <a:lnSpc>
                <a:spcPct val="150000"/>
              </a:lnSpc>
            </a:pPr>
            <a:endParaRPr lang="en-US" dirty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874597"/>
              </p:ext>
            </p:extLst>
          </p:nvPr>
        </p:nvGraphicFramePr>
        <p:xfrm>
          <a:off x="586891" y="4114800"/>
          <a:ext cx="8252309" cy="1018331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50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0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8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18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18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00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1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27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27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665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227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0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2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3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4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5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6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7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8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9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</a:rPr>
                        <a:t>10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811">
                <a:tc gridSpan="1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اصلاً مهم نیست                                      </a:t>
                      </a:r>
                      <a:r>
                        <a:rPr lang="fa-IR" sz="2000" dirty="0" smtClean="0">
                          <a:effectLst/>
                        </a:rPr>
                        <a:t>                                 </a:t>
                      </a:r>
                      <a:r>
                        <a:rPr lang="fa-IR" sz="2000" dirty="0">
                          <a:effectLst/>
                        </a:rPr>
                        <a:t>بسیار زیاد مهم است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6435" marR="9643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600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خط کشی اطمینان: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برای ارزیابی اطمینان درباره توانایی شان برای کاهش یا قطع مصرف مواد به کار می رود.</a:t>
            </a:r>
            <a:endParaRPr lang="en-US" sz="26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033377"/>
              </p:ext>
            </p:extLst>
          </p:nvPr>
        </p:nvGraphicFramePr>
        <p:xfrm>
          <a:off x="152400" y="3505200"/>
          <a:ext cx="8789274" cy="112560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9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7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0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8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07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17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17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458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7520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0404">
                <a:tc gridSpan="1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100" dirty="0">
                          <a:effectLst/>
                        </a:rPr>
                        <a:t>اصلاً  اطمینان ندارم                        </a:t>
                      </a:r>
                      <a:r>
                        <a:rPr lang="fa-IR" sz="2100" dirty="0" smtClean="0">
                          <a:effectLst/>
                        </a:rPr>
                        <a:t>                                      </a:t>
                      </a:r>
                      <a:r>
                        <a:rPr lang="fa-IR" sz="2100" dirty="0">
                          <a:effectLst/>
                        </a:rPr>
                        <a:t>بسیار زیاد اطمینان دارم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02710" marR="10271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224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مرحله 4</a:t>
            </a:r>
            <a:r>
              <a:rPr lang="fa-IR" dirty="0"/>
              <a:t> </a:t>
            </a:r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تداوم رفتار جدید و نگهداری</a:t>
            </a:r>
            <a:r>
              <a:rPr lang="en-US" sz="31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31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31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فرد اقدام به نگهداری تغییرات رفتاری ایجاد شده می نماید.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موفقیت طولانی مدت به معنای ماندن در این مرحله است.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اقدامات لازم در این مرحله: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تأیید به خاطر انجام این کار خوب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تشویق برای ادامه تغییر رفتار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- اجتناب از موقعیت های پرخطر از نظر لغزش یا کمک به آنها برای ادامه دادن پس از یک لغزش کوچک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12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لغزش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- بسیاری از افراد که سعی دارند مصرف مواد را تغییر دهند حداقل در مواردی دچار لغزش می شوند.</a:t>
            </a:r>
            <a:endParaRPr lang="en-US" sz="26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- پس از لغزش افراد به یکی از مراحل قبل تر بازمی گردند. پیش تأمل، تأمل و اقدام</a:t>
            </a:r>
            <a:endParaRPr lang="en-US" sz="26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- برای بسیاری از افراد هر بار اقدام به ترک تغییر رفتار، مصرف مواد را ساده تر می کند</a:t>
            </a:r>
            <a:r>
              <a:rPr lang="fa-IR" dirty="0"/>
              <a:t>.</a:t>
            </a:r>
            <a:endParaRPr lang="en-US" dirty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177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5-</a:t>
            </a:r>
            <a:r>
              <a:rPr lang="fa-IR" dirty="0">
                <a:cs typeface="B Titr" pitchFamily="2" charset="-78"/>
              </a:rPr>
              <a:t> </a:t>
            </a:r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اجزای مداخله مختصر مفید</a:t>
            </a:r>
            <a:r>
              <a:rPr lang="en-US" sz="31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31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31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/>
          </a:bodyPr>
          <a:lstStyle/>
          <a:p>
            <a:r>
              <a:rPr lang="fa-IR" sz="2800" dirty="0" smtClean="0">
                <a:cs typeface="B Titr" pitchFamily="2" charset="-78"/>
              </a:rPr>
              <a:t>با </a:t>
            </a:r>
            <a:r>
              <a:rPr lang="fa-IR" sz="2800" dirty="0">
                <a:cs typeface="B Titr" pitchFamily="2" charset="-78"/>
              </a:rPr>
              <a:t>استفاده از </a:t>
            </a:r>
            <a:r>
              <a:rPr lang="fa-IR" sz="2800" dirty="0" smtClean="0">
                <a:cs typeface="B Titr" pitchFamily="2" charset="-78"/>
              </a:rPr>
              <a:t>یاد </a:t>
            </a:r>
            <a:r>
              <a:rPr lang="fa-IR" sz="2800" dirty="0">
                <a:cs typeface="B Titr" pitchFamily="2" charset="-78"/>
              </a:rPr>
              <a:t>واژه </a:t>
            </a:r>
            <a:r>
              <a:rPr lang="en-US" sz="2800" dirty="0">
                <a:cs typeface="B Titr" pitchFamily="2" charset="-78"/>
              </a:rPr>
              <a:t>FRAMES</a:t>
            </a:r>
            <a:r>
              <a:rPr lang="fa-IR" sz="2800" dirty="0">
                <a:cs typeface="B Titr" pitchFamily="2" charset="-78"/>
              </a:rPr>
              <a:t> تخلیص شده است.</a:t>
            </a:r>
            <a:endParaRPr lang="en-US" sz="2800" dirty="0">
              <a:cs typeface="B Titr" pitchFamily="2" charset="-78"/>
            </a:endParaRPr>
          </a:p>
          <a:p>
            <a:r>
              <a:rPr lang="fa-IR" sz="2800" dirty="0">
                <a:cs typeface="B Titr" pitchFamily="2" charset="-78"/>
              </a:rPr>
              <a:t>(</a:t>
            </a:r>
            <a:r>
              <a:rPr lang="en-US" sz="2800" dirty="0">
                <a:cs typeface="B Titr" pitchFamily="2" charset="-78"/>
              </a:rPr>
              <a:t>Feedback</a:t>
            </a:r>
            <a:r>
              <a:rPr lang="fa-IR" sz="2800" dirty="0">
                <a:cs typeface="B Titr" pitchFamily="2" charset="-78"/>
              </a:rPr>
              <a:t>) : بازخورد</a:t>
            </a:r>
            <a:endParaRPr lang="en-US" sz="2800" dirty="0">
              <a:cs typeface="B Titr" pitchFamily="2" charset="-78"/>
            </a:endParaRPr>
          </a:p>
          <a:p>
            <a:r>
              <a:rPr lang="en-US" sz="2800" dirty="0">
                <a:cs typeface="B Titr" pitchFamily="2" charset="-78"/>
              </a:rPr>
              <a:t>Responsibility</a:t>
            </a:r>
            <a:r>
              <a:rPr lang="fa-IR" sz="2800" dirty="0">
                <a:cs typeface="B Titr" pitchFamily="2" charset="-78"/>
              </a:rPr>
              <a:t>: مسئولیت</a:t>
            </a:r>
            <a:endParaRPr lang="en-US" sz="2800" dirty="0">
              <a:cs typeface="B Titr" pitchFamily="2" charset="-78"/>
            </a:endParaRPr>
          </a:p>
          <a:p>
            <a:r>
              <a:rPr lang="en-US" sz="2800" dirty="0">
                <a:cs typeface="B Titr" pitchFamily="2" charset="-78"/>
              </a:rPr>
              <a:t>Advice</a:t>
            </a:r>
            <a:r>
              <a:rPr lang="fa-IR" sz="2800" dirty="0">
                <a:cs typeface="B Titr" pitchFamily="2" charset="-78"/>
              </a:rPr>
              <a:t> : </a:t>
            </a:r>
            <a:r>
              <a:rPr lang="fa-IR" sz="2800" dirty="0" smtClean="0">
                <a:cs typeface="B Titr" pitchFamily="2" charset="-78"/>
              </a:rPr>
              <a:t>توصیه</a:t>
            </a:r>
          </a:p>
          <a:p>
            <a:endParaRPr lang="en-US" sz="2800" dirty="0">
              <a:cs typeface="B Titr" pitchFamily="2" charset="-78"/>
            </a:endParaRPr>
          </a:p>
          <a:p>
            <a:pPr algn="r"/>
            <a:r>
              <a:rPr lang="en-US" sz="2800" dirty="0">
                <a:cs typeface="B Titr" pitchFamily="2" charset="-78"/>
              </a:rPr>
              <a:t>Menu of Alternative change options </a:t>
            </a:r>
            <a:r>
              <a:rPr lang="fa-IR" sz="2800" dirty="0">
                <a:cs typeface="B Titr" pitchFamily="2" charset="-78"/>
              </a:rPr>
              <a:t>: منوی گزینه های تغییر</a:t>
            </a:r>
            <a:endParaRPr lang="en-US" sz="2800" dirty="0">
              <a:cs typeface="B Titr" pitchFamily="2" charset="-78"/>
            </a:endParaRPr>
          </a:p>
          <a:p>
            <a:pPr algn="r"/>
            <a:r>
              <a:rPr lang="en-US" sz="2800" dirty="0">
                <a:cs typeface="B Titr" pitchFamily="2" charset="-78"/>
              </a:rPr>
              <a:t>Empathy</a:t>
            </a:r>
            <a:r>
              <a:rPr lang="fa-IR" sz="2800" dirty="0">
                <a:cs typeface="B Titr" pitchFamily="2" charset="-78"/>
              </a:rPr>
              <a:t> : همدلی</a:t>
            </a:r>
            <a:endParaRPr lang="en-US" sz="2800" dirty="0">
              <a:cs typeface="B Titr" pitchFamily="2" charset="-78"/>
            </a:endParaRPr>
          </a:p>
          <a:p>
            <a:pPr algn="r"/>
            <a:r>
              <a:rPr lang="en-US" sz="2800" dirty="0">
                <a:cs typeface="B Titr" pitchFamily="2" charset="-78"/>
              </a:rPr>
              <a:t>Self – </a:t>
            </a:r>
            <a:r>
              <a:rPr lang="en-US" sz="2800" dirty="0" err="1" smtClean="0">
                <a:cs typeface="B Titr" pitchFamily="2" charset="-78"/>
              </a:rPr>
              <a:t>Efficassy</a:t>
            </a:r>
            <a:r>
              <a:rPr lang="fa-IR" sz="2800" dirty="0">
                <a:cs typeface="B Titr" pitchFamily="2" charset="-78"/>
              </a:rPr>
              <a:t>: خود کارآمدی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127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00B050"/>
                </a:solidFill>
                <a:cs typeface="B Nazanin" pitchFamily="2" charset="-78"/>
              </a:rPr>
              <a:t>Feed back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Titr" pitchFamily="2" charset="-78"/>
              </a:rPr>
              <a:t>می تواند شامل موارد زیر </a:t>
            </a:r>
            <a:r>
              <a:rPr lang="fa-IR" sz="2800" dirty="0" smtClean="0">
                <a:cs typeface="B Titr" pitchFamily="2" charset="-78"/>
              </a:rPr>
              <a:t>باشد: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اطلاع درباره مصرف مواد و مشکلات ناشی از آن با استفاده از یک ابزار غربالگری نظیر </a:t>
            </a:r>
            <a:r>
              <a:rPr lang="en-US" sz="2800" dirty="0">
                <a:cs typeface="B Titr" pitchFamily="2" charset="-78"/>
              </a:rPr>
              <a:t>Assist</a:t>
            </a: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اطلاع درباره خطرات همراه با الگوی فعلی مصرف مواد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اطلاع درباره خطرات و آسیب های مرتبط با مواد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04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ارتباط درمانی</a:t>
            </a:r>
          </a:p>
          <a:p>
            <a:r>
              <a:rPr lang="fa-IR" dirty="0" smtClean="0"/>
              <a:t>داوطلبانه بودن</a:t>
            </a:r>
          </a:p>
          <a:p>
            <a:r>
              <a:rPr lang="fa-IR" dirty="0" smtClean="0"/>
              <a:t>رازداری</a:t>
            </a:r>
          </a:p>
          <a:p>
            <a:r>
              <a:rPr lang="fa-IR" dirty="0" smtClean="0"/>
              <a:t>همدلی</a:t>
            </a:r>
          </a:p>
          <a:p>
            <a:r>
              <a:rPr lang="fa-IR" dirty="0" smtClean="0"/>
              <a:t>بی طرفی</a:t>
            </a:r>
          </a:p>
          <a:p>
            <a:r>
              <a:rPr lang="fa-IR" dirty="0" smtClean="0"/>
              <a:t>مراجع محوری و تأکید بر مشارکت فعال</a:t>
            </a:r>
          </a:p>
          <a:p>
            <a:r>
              <a:rPr lang="fa-IR" dirty="0" smtClean="0"/>
              <a:t>مراقبت ساختارمند</a:t>
            </a:r>
          </a:p>
          <a:p>
            <a:r>
              <a:rPr lang="fa-IR" dirty="0" smtClean="0"/>
              <a:t>رفتار حرفه ای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000" dirty="0" smtClean="0">
                <a:solidFill>
                  <a:srgbClr val="00B050"/>
                </a:solidFill>
              </a:rPr>
              <a:t>اصول مقدماتی مداخله برای فرد مصرف کننده مواد،الکل و دخانیات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31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B050"/>
                </a:solidFill>
                <a:cs typeface="B Nazanin" pitchFamily="2" charset="-78"/>
              </a:rPr>
              <a:t>Responsibility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مصرف کنندگان مواد را مسئول رفتارشان بدانیم و آنها باید درباره رفتار خود تصمیم گیری نمایند.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دادن این پیام به بیمار که (هیچ کس نمی تواند شمار را تغییر دهد یا برایتان تصمیم بگیرد).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(تصمیم گیری درباره تغییر رفتار مصرف مواد به خود </a:t>
            </a:r>
            <a:r>
              <a:rPr lang="fa-IR" sz="2800" dirty="0" smtClean="0">
                <a:cs typeface="B Titr" pitchFamily="2" charset="-78"/>
              </a:rPr>
              <a:t>شما بستگی </a:t>
            </a:r>
            <a:r>
              <a:rPr lang="fa-IR" sz="2800" dirty="0">
                <a:cs typeface="B Titr" pitchFamily="2" charset="-78"/>
              </a:rPr>
              <a:t>دارد).</a:t>
            </a:r>
            <a:endParaRPr lang="en-US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73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توصیه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توصیه راجع به آسیب های همراه با تداوم مصرف مواد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توصیه روشن خطر مشکلات آینده را کاهش و آگاهی از خطر شخصی را افزایش می دهد.</a:t>
            </a:r>
            <a:endParaRPr lang="en-US" sz="28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65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منوی گزینه های تغییر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عرضه انتخاب ها احساس کنترل شخصی و مسئولیت برای تغیر را تقویت می کند و انگیزه بیمار را  تقویت می کند.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مثال هایی از این گزینه ها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- ثبت روزانه مصرف مواد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- شناسایی موقعیت های پرخطر و راهبرهای اجتناب از آنها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- شناسایی فعالیت های جایگزین مصرف مواد – سرگرمی ، ورزش</a:t>
            </a:r>
            <a:endParaRPr lang="en-US" sz="30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dirty="0">
                <a:cs typeface="B Titr" pitchFamily="2" charset="-78"/>
              </a:rPr>
              <a:t>- تأمین اطلاعات درباره سایر منابع خودیاری و اطلاعات مکتوب</a:t>
            </a:r>
            <a:endParaRPr lang="en-US" sz="30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51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>
                <a:solidFill>
                  <a:schemeClr val="accent3"/>
                </a:solidFill>
                <a:cs typeface="B Titr" pitchFamily="2" charset="-78"/>
              </a:rPr>
              <a:t>همدلی:</a:t>
            </a:r>
            <a:endParaRPr lang="en-US" dirty="0">
              <a:solidFill>
                <a:schemeClr val="accent3"/>
              </a:solidFill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استفاده از رویکرد گرم و همدلی باعث کاهش مصرف مواد و پیگیری می شود.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solidFill>
                  <a:schemeClr val="accent3"/>
                </a:solidFill>
                <a:cs typeface="B Titr" pitchFamily="2" charset="-78"/>
              </a:rPr>
              <a:t>خودکارآمدی:</a:t>
            </a:r>
            <a:endParaRPr lang="en-US" dirty="0">
              <a:solidFill>
                <a:schemeClr val="accent3"/>
              </a:solidFill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اطمینان به بیمار که می تواند در رفتار مصرف مواد خود تغییر ایجاد نماید.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35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381000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مصاحبه انگیزشی:</a:t>
            </a:r>
            <a:r>
              <a:rPr lang="en-US" sz="28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28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28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534400" cy="4525963"/>
          </a:xfrm>
        </p:spPr>
        <p:txBody>
          <a:bodyPr/>
          <a:lstStyle/>
          <a:p>
            <a:pPr algn="justLow">
              <a:lnSpc>
                <a:spcPct val="200000"/>
              </a:lnSpc>
            </a:pPr>
            <a:r>
              <a:rPr lang="fa-IR" dirty="0" smtClean="0">
                <a:cs typeface="B Titr" pitchFamily="2" charset="-78"/>
              </a:rPr>
              <a:t>هدف </a:t>
            </a:r>
            <a:r>
              <a:rPr lang="fa-IR" dirty="0">
                <a:cs typeface="B Titr" pitchFamily="2" charset="-78"/>
              </a:rPr>
              <a:t>آن کمک به افراد برای </a:t>
            </a:r>
            <a:r>
              <a:rPr lang="fa-IR" dirty="0" smtClean="0">
                <a:cs typeface="B Titr" pitchFamily="2" charset="-78"/>
              </a:rPr>
              <a:t>کاوش </a:t>
            </a:r>
            <a:r>
              <a:rPr lang="fa-IR" dirty="0">
                <a:cs typeface="B Titr" pitchFamily="2" charset="-78"/>
              </a:rPr>
              <a:t>و </a:t>
            </a:r>
            <a:r>
              <a:rPr lang="fa-IR">
                <a:cs typeface="B Titr" pitchFamily="2" charset="-78"/>
              </a:rPr>
              <a:t>حل </a:t>
            </a:r>
            <a:r>
              <a:rPr lang="fa-IR" smtClean="0">
                <a:cs typeface="B Titr" pitchFamily="2" charset="-78"/>
              </a:rPr>
              <a:t>دوسوگرایی </a:t>
            </a:r>
            <a:r>
              <a:rPr lang="fa-IR" dirty="0">
                <a:cs typeface="B Titr" pitchFamily="2" charset="-78"/>
              </a:rPr>
              <a:t>درباره </a:t>
            </a:r>
            <a:r>
              <a:rPr lang="fa-IR">
                <a:cs typeface="B Titr" pitchFamily="2" charset="-78"/>
              </a:rPr>
              <a:t>مصرف </a:t>
            </a:r>
            <a:r>
              <a:rPr lang="fa-IR" smtClean="0">
                <a:cs typeface="B Titr" pitchFamily="2" charset="-78"/>
              </a:rPr>
              <a:t>موادو </a:t>
            </a:r>
            <a:r>
              <a:rPr lang="fa-IR" dirty="0">
                <a:cs typeface="B Titr" pitchFamily="2" charset="-78"/>
              </a:rPr>
              <a:t>عبور از مراحل تغییر است.در مراحل پیش تأمل و تأمل مفید است.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740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3100" b="1" dirty="0">
                <a:solidFill>
                  <a:srgbClr val="00B050"/>
                </a:solidFill>
                <a:cs typeface="B Nazanin" pitchFamily="2" charset="-78"/>
              </a:rPr>
              <a:t>اصول مصاحبه انگیزش: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1- ابراز همدلی 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2- مشخص کردن ناهمخوانی ها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3- برخورد با مقاومت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4- حمایت از خودکارآمدی (اطمینان)</a:t>
            </a:r>
            <a:endParaRPr lang="en-US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81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b="1" dirty="0">
                <a:solidFill>
                  <a:srgbClr val="1F6D3D"/>
                </a:solidFill>
                <a:cs typeface="B Nazanin" pitchFamily="2" charset="-78"/>
              </a:rPr>
              <a:t>ابراز همدلی:</a:t>
            </a:r>
            <a:r>
              <a:rPr lang="en-US" b="1" dirty="0">
                <a:solidFill>
                  <a:schemeClr val="accent3"/>
                </a:solidFill>
                <a:cs typeface="B Nazanin" pitchFamily="2" charset="-78"/>
              </a:rPr>
              <a:t/>
            </a:r>
            <a:br>
              <a:rPr lang="en-US" b="1" dirty="0">
                <a:solidFill>
                  <a:schemeClr val="accent3"/>
                </a:solidFill>
                <a:cs typeface="B Nazanin" pitchFamily="2" charset="-78"/>
              </a:rPr>
            </a:br>
            <a:endParaRPr lang="fa-IR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dirty="0" smtClean="0">
                <a:cs typeface="B Titr" pitchFamily="2" charset="-78"/>
              </a:rPr>
              <a:t>اجتناب </a:t>
            </a:r>
            <a:r>
              <a:rPr lang="fa-IR" sz="2800" dirty="0">
                <a:cs typeface="B Titr" pitchFamily="2" charset="-78"/>
              </a:rPr>
              <a:t>از مواجهه </a:t>
            </a:r>
            <a:r>
              <a:rPr lang="en-US" sz="2800" dirty="0" smtClean="0">
                <a:cs typeface="B Titr" pitchFamily="2" charset="-78"/>
              </a:rPr>
              <a:t>confrontation</a:t>
            </a:r>
            <a:r>
              <a:rPr lang="fa-IR" sz="2800" dirty="0" smtClean="0">
                <a:cs typeface="B Titr" pitchFamily="2" charset="-78"/>
              </a:rPr>
              <a:t> </a:t>
            </a:r>
            <a:r>
              <a:rPr lang="fa-IR" sz="2800" dirty="0">
                <a:cs typeface="B Titr" pitchFamily="2" charset="-78"/>
              </a:rPr>
              <a:t>، سرزنش یا انتقاد از بیمار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گوش </a:t>
            </a:r>
            <a:r>
              <a:rPr lang="fa-IR" sz="2800" dirty="0" smtClean="0">
                <a:cs typeface="B Titr" pitchFamily="2" charset="-78"/>
              </a:rPr>
              <a:t>دادن</a:t>
            </a:r>
            <a:r>
              <a:rPr lang="en-US" sz="2800" dirty="0" smtClean="0">
                <a:cs typeface="B Titr" pitchFamily="2" charset="-78"/>
              </a:rPr>
              <a:t> </a:t>
            </a:r>
            <a:r>
              <a:rPr lang="fa-IR" sz="2800" dirty="0" smtClean="0">
                <a:cs typeface="B Titr" pitchFamily="2" charset="-78"/>
              </a:rPr>
              <a:t>بازتابی ماهرانه</a:t>
            </a:r>
            <a:endParaRPr lang="en-US" sz="28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endParaRPr lang="fa-IR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817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fa-IR" sz="3600" b="1" dirty="0">
                <a:solidFill>
                  <a:srgbClr val="1F6D3D"/>
                </a:solidFill>
                <a:cs typeface="B Nazanin" pitchFamily="2" charset="-78"/>
              </a:rPr>
              <a:t>مشخص کردن ناهمخوانی ها</a:t>
            </a:r>
            <a:r>
              <a:rPr lang="en-US" sz="3600" b="1" dirty="0">
                <a:solidFill>
                  <a:srgbClr val="1F6D3D"/>
                </a:solidFill>
                <a:cs typeface="B Nazanin" pitchFamily="2" charset="-78"/>
              </a:rPr>
              <a:t/>
            </a:r>
            <a:br>
              <a:rPr lang="en-US" sz="3600" b="1" dirty="0">
                <a:solidFill>
                  <a:srgbClr val="1F6D3D"/>
                </a:solidFill>
                <a:cs typeface="B Nazanin" pitchFamily="2" charset="-78"/>
              </a:rPr>
            </a:br>
            <a:endParaRPr lang="fa-IR" sz="3600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200000"/>
              </a:lnSpc>
            </a:pPr>
            <a:r>
              <a:rPr lang="fa-IR" sz="2800" dirty="0" smtClean="0">
                <a:cs typeface="B Titr" pitchFamily="2" charset="-78"/>
              </a:rPr>
              <a:t>ناهمخوانی </a:t>
            </a:r>
            <a:r>
              <a:rPr lang="fa-IR" sz="2800" dirty="0">
                <a:cs typeface="B Titr" pitchFamily="2" charset="-78"/>
              </a:rPr>
              <a:t>مصرف مواد با آن چه آنها از زندگی می خواهند.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تفاوت بین اهداف و ارزش های مهم آنها و رفتار فعلی شان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r>
              <a:rPr lang="fa-IR" sz="2800" dirty="0">
                <a:cs typeface="B Titr" pitchFamily="2" charset="-78"/>
              </a:rPr>
              <a:t>شناسایی اهداف و ارزش های شخصی بیمار و ابراز دلایل خود برای تغییر رفتار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endParaRPr lang="fa-IR" sz="28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20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4000" b="1" dirty="0">
                <a:solidFill>
                  <a:srgbClr val="1F6D3D"/>
                </a:solidFill>
                <a:cs typeface="B Nazanin" pitchFamily="2" charset="-78"/>
              </a:rPr>
              <a:t>برخورد با مقاومت</a:t>
            </a:r>
            <a:r>
              <a:rPr lang="fa-IR" sz="4000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sz="4000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dirty="0" smtClean="0">
                <a:cs typeface="B Titr" pitchFamily="2" charset="-78"/>
              </a:rPr>
              <a:t>پذیرش </a:t>
            </a:r>
            <a:r>
              <a:rPr lang="fa-IR" dirty="0">
                <a:cs typeface="B Titr" pitchFamily="2" charset="-78"/>
              </a:rPr>
              <a:t>دوسوگرایی و مقاومت به تغییر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dirty="0">
                <a:cs typeface="B Titr" pitchFamily="2" charset="-78"/>
              </a:rPr>
              <a:t>اجتناب از مجادله با بیمار برای تغییر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585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fa-IR" sz="3600" b="1" dirty="0">
                <a:solidFill>
                  <a:srgbClr val="1F6D3D"/>
                </a:solidFill>
                <a:cs typeface="B Nazanin" pitchFamily="2" charset="-78"/>
              </a:rPr>
              <a:t>حمایت از خودکارآمدی (اطمینان</a:t>
            </a:r>
            <a:r>
              <a:rPr lang="fa-IR" sz="3600" b="1" dirty="0" smtClean="0">
                <a:solidFill>
                  <a:srgbClr val="1F6D3D"/>
                </a:solidFill>
                <a:cs typeface="B Nazanin" pitchFamily="2" charset="-78"/>
              </a:rPr>
              <a:t>)</a:t>
            </a:r>
            <a:endParaRPr lang="fa-IR" sz="3600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dirty="0" smtClean="0">
                <a:cs typeface="B Titr" pitchFamily="2" charset="-78"/>
              </a:rPr>
              <a:t>ایجاد </a:t>
            </a:r>
            <a:r>
              <a:rPr lang="fa-IR" dirty="0">
                <a:cs typeface="B Titr" pitchFamily="2" charset="-78"/>
              </a:rPr>
              <a:t>اطمینان تا بیماران قانع شوند که کارهایی وجود دارد که می توانند انجام دهند.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dirty="0">
                <a:cs typeface="B Titr" pitchFamily="2" charset="-78"/>
              </a:rPr>
              <a:t>باور درمانگر به توانایی بیمار برای تغییر رفتار می تواند منجر به تحقق آن شود.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02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00B050"/>
                </a:solidFill>
              </a:rPr>
              <a:t>عوامل خطر در مصرف مواد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dirty="0" smtClean="0"/>
              <a:t>عوامل فردی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عوامل اجتماعی و محیطی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عوامل خانوادگی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مدرسه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656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مهارت های اختصاصی</a:t>
            </a:r>
            <a:r>
              <a:rPr lang="fa-IR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Titr" pitchFamily="2" charset="-78"/>
              </a:rPr>
              <a:t>1- </a:t>
            </a:r>
            <a:r>
              <a:rPr lang="fa-IR" dirty="0">
                <a:cs typeface="B Titr" pitchFamily="2" charset="-78"/>
              </a:rPr>
              <a:t>پرسش های باز – پاسخ (</a:t>
            </a:r>
            <a:r>
              <a:rPr lang="en-US" dirty="0">
                <a:cs typeface="B Titr" pitchFamily="2" charset="-78"/>
              </a:rPr>
              <a:t>open ended questions</a:t>
            </a:r>
            <a:r>
              <a:rPr lang="fa-IR" dirty="0">
                <a:cs typeface="B Titr" pitchFamily="2" charset="-78"/>
              </a:rPr>
              <a:t>) :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- مصرف مواد برای شما چه خوبی هایی دارد؟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- درباره نگرانی خود را جع به مصرف مواد بیشتر حرف بزنید.</a:t>
            </a:r>
            <a:endParaRPr lang="en-US" dirty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Titr" pitchFamily="2" charset="-78"/>
              </a:rPr>
              <a:t>- چه چیز آن شما را نگران می کند؟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45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تأیید</a:t>
            </a:r>
            <a:r>
              <a:rPr lang="fa-IR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50000"/>
              </a:lnSpc>
            </a:pPr>
            <a:r>
              <a:rPr lang="fa-IR" dirty="0" smtClean="0">
                <a:cs typeface="B Titr" pitchFamily="2" charset="-78"/>
              </a:rPr>
              <a:t>تأیید </a:t>
            </a:r>
            <a:r>
              <a:rPr lang="fa-IR" dirty="0">
                <a:cs typeface="B Titr" pitchFamily="2" charset="-78"/>
              </a:rPr>
              <a:t>نقاط قوت و تلاش های بیمار برای تغییر به ایجاد اطمینان.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از این که می خواهید راجع به مصرف مواد خود با من صحبت کنید از شما ممنونم.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از این که امروز آمدید متشکرم.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05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گوش دادن بازتابی:</a:t>
            </a:r>
            <a:r>
              <a:rPr lang="en-US" b="1" dirty="0">
                <a:solidFill>
                  <a:srgbClr val="1F6D3D"/>
                </a:solidFill>
                <a:cs typeface="B Nazanin" pitchFamily="2" charset="-78"/>
              </a:rPr>
              <a:t/>
            </a:r>
            <a:br>
              <a:rPr lang="en-US" b="1" dirty="0">
                <a:solidFill>
                  <a:srgbClr val="1F6D3D"/>
                </a:solidFill>
                <a:cs typeface="B Nazanin" pitchFamily="2" charset="-78"/>
              </a:rPr>
            </a:b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98637"/>
            <a:ext cx="8763000" cy="4525963"/>
          </a:xfrm>
        </p:spPr>
        <p:txBody>
          <a:bodyPr>
            <a:normAutofit fontScale="85000" lnSpcReduction="20000"/>
          </a:bodyPr>
          <a:lstStyle/>
          <a:p>
            <a:pPr algn="justLow">
              <a:lnSpc>
                <a:spcPct val="160000"/>
              </a:lnSpc>
            </a:pPr>
            <a:r>
              <a:rPr lang="fa-IR" dirty="0" smtClean="0">
                <a:cs typeface="B Titr" pitchFamily="2" charset="-78"/>
              </a:rPr>
              <a:t>مانند </a:t>
            </a:r>
            <a:r>
              <a:rPr lang="fa-IR" dirty="0">
                <a:cs typeface="B Titr" pitchFamily="2" charset="-78"/>
              </a:rPr>
              <a:t>رفتاری آیینه گون در برابر فرد است. فردی می تواند آن چه را منتقل کرده از زبان درمانگر بشنود.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60000"/>
              </a:lnSpc>
            </a:pPr>
            <a:r>
              <a:rPr lang="fa-IR" dirty="0">
                <a:cs typeface="B Titr" pitchFamily="2" charset="-78"/>
              </a:rPr>
              <a:t>نشان می دهد که درمانگر آن چه گفته شده را درک می کند و می تواند برای روشن کردن منظور بیمار استفاده شود.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60000"/>
              </a:lnSpc>
            </a:pPr>
            <a:r>
              <a:rPr lang="fa-IR" dirty="0">
                <a:cs typeface="B Titr" pitchFamily="2" charset="-78"/>
              </a:rPr>
              <a:t>- شما دوست دارید مصرف مواد در مهمانی را کم کنید.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60000"/>
              </a:lnSpc>
            </a:pPr>
            <a:r>
              <a:rPr lang="fa-IR" dirty="0">
                <a:cs typeface="B Titr" pitchFamily="2" charset="-78"/>
              </a:rPr>
              <a:t>- شما عصبانی هستید چون همسرتان به خاطر مصرف مواد به شما قر می زند.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16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63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خلاصه کردن</a:t>
            </a:r>
            <a:r>
              <a:rPr lang="fa-IR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200000"/>
              </a:lnSpc>
            </a:pPr>
            <a:r>
              <a:rPr lang="fa-IR" dirty="0" smtClean="0">
                <a:cs typeface="B Titr" pitchFamily="2" charset="-78"/>
              </a:rPr>
              <a:t>ابتدا </a:t>
            </a:r>
            <a:r>
              <a:rPr lang="fa-IR" dirty="0">
                <a:cs typeface="B Titr" pitchFamily="2" charset="-78"/>
              </a:rPr>
              <a:t>بیماران می شنوند که خود آن را گفته اند، سپس می </a:t>
            </a:r>
            <a:r>
              <a:rPr lang="fa-IR" dirty="0" smtClean="0">
                <a:cs typeface="B Titr" pitchFamily="2" charset="-78"/>
              </a:rPr>
              <a:t>شنوند </a:t>
            </a:r>
            <a:r>
              <a:rPr lang="fa-IR" dirty="0">
                <a:cs typeface="B Titr" pitchFamily="2" charset="-78"/>
              </a:rPr>
              <a:t>که درمانگر آن را بازتاب می دهد و بعد دوباره آن را هنگام خلاصه کردن می </a:t>
            </a:r>
            <a:r>
              <a:rPr lang="fa-IR" dirty="0" smtClean="0">
                <a:cs typeface="B Titr" pitchFamily="2" charset="-78"/>
              </a:rPr>
              <a:t>شنوند</a:t>
            </a:r>
            <a:r>
              <a:rPr lang="fa-IR" dirty="0">
                <a:cs typeface="B Titr" pitchFamily="2" charset="-78"/>
              </a:rPr>
              <a:t>.</a:t>
            </a:r>
            <a:endParaRPr lang="en-US" dirty="0"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249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برانگیختن گفتگوی تغییر</a:t>
            </a:r>
            <a:r>
              <a:rPr lang="fa-IR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305800" cy="4525963"/>
          </a:xfrm>
        </p:spPr>
        <p:txBody>
          <a:bodyPr/>
          <a:lstStyle/>
          <a:p>
            <a:r>
              <a:rPr lang="fa-IR" dirty="0" smtClean="0">
                <a:cs typeface="B Titr" pitchFamily="2" charset="-78"/>
              </a:rPr>
              <a:t>هدف </a:t>
            </a:r>
            <a:r>
              <a:rPr lang="fa-IR" dirty="0">
                <a:cs typeface="B Titr" pitchFamily="2" charset="-78"/>
              </a:rPr>
              <a:t>توانمند کردن بیمار برای ارائه بحث هایی برای تغییر.</a:t>
            </a:r>
            <a:endParaRPr lang="en-US" dirty="0">
              <a:cs typeface="B Titr" pitchFamily="2" charset="-78"/>
            </a:endParaRPr>
          </a:p>
          <a:p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4744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4000" b="1" dirty="0">
                <a:solidFill>
                  <a:srgbClr val="1F6D3D"/>
                </a:solidFill>
                <a:cs typeface="B Nazanin" pitchFamily="2" charset="-78"/>
              </a:rPr>
              <a:t>4 طبقه اصلی گفتگوی تغییر</a:t>
            </a:r>
            <a:r>
              <a:rPr lang="fa-IR" sz="4000" b="1" dirty="0" smtClean="0">
                <a:solidFill>
                  <a:srgbClr val="1F6D3D"/>
                </a:solidFill>
                <a:cs typeface="B Nazanin" pitchFamily="2" charset="-78"/>
              </a:rPr>
              <a:t>:</a:t>
            </a:r>
            <a:endParaRPr lang="fa-IR" sz="4000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dirty="0" smtClean="0">
                <a:cs typeface="B Titr" pitchFamily="2" charset="-78"/>
              </a:rPr>
              <a:t>- </a:t>
            </a:r>
            <a:r>
              <a:rPr lang="fa-IR" dirty="0">
                <a:cs typeface="B Titr" pitchFamily="2" charset="-78"/>
              </a:rPr>
              <a:t>شناسایی عیب های تداوم حالت قبلی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dirty="0">
                <a:cs typeface="B Titr" pitchFamily="2" charset="-78"/>
              </a:rPr>
              <a:t>- شناسایی </a:t>
            </a:r>
            <a:r>
              <a:rPr lang="fa-IR" dirty="0" smtClean="0">
                <a:cs typeface="B Titr" pitchFamily="2" charset="-78"/>
              </a:rPr>
              <a:t>حسن </a:t>
            </a:r>
            <a:r>
              <a:rPr lang="fa-IR" dirty="0">
                <a:cs typeface="B Titr" pitchFamily="2" charset="-78"/>
              </a:rPr>
              <a:t>های تغییر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dirty="0">
                <a:cs typeface="B Titr" pitchFamily="2" charset="-78"/>
              </a:rPr>
              <a:t>- ابراز خوش بینی درباره تغییر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r>
              <a:rPr lang="fa-IR" dirty="0">
                <a:cs typeface="B Titr" pitchFamily="2" charset="-78"/>
              </a:rPr>
              <a:t>- ابراز تمایل به تغییر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200000"/>
              </a:lnSpc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298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b="1" dirty="0">
                <a:solidFill>
                  <a:srgbClr val="1F6D3D"/>
                </a:solidFill>
                <a:cs typeface="B Nazanin" pitchFamily="2" charset="-78"/>
              </a:rPr>
              <a:t>غربالگری و مداخله</a:t>
            </a:r>
            <a:r>
              <a:rPr lang="en-US" b="1" dirty="0">
                <a:solidFill>
                  <a:srgbClr val="1F6D3D"/>
                </a:solidFill>
                <a:cs typeface="B Nazanin" pitchFamily="2" charset="-78"/>
              </a:rPr>
              <a:t/>
            </a:r>
            <a:br>
              <a:rPr lang="en-US" b="1" dirty="0">
                <a:solidFill>
                  <a:srgbClr val="1F6D3D"/>
                </a:solidFill>
                <a:cs typeface="B Nazanin" pitchFamily="2" charset="-78"/>
              </a:rPr>
            </a:br>
            <a:endParaRPr lang="fa-IR" b="1" dirty="0">
              <a:solidFill>
                <a:srgbClr val="1F6D3D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پرسشنامه </a:t>
            </a:r>
            <a:r>
              <a:rPr lang="en-US" dirty="0" smtClean="0">
                <a:cs typeface="B Titr" pitchFamily="2" charset="-78"/>
              </a:rPr>
              <a:t>t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en-US" dirty="0" err="1" smtClean="0">
                <a:cs typeface="B Titr" pitchFamily="2" charset="-78"/>
              </a:rPr>
              <a:t>Assis</a:t>
            </a:r>
            <a:endParaRPr lang="en-US" dirty="0">
              <a:cs typeface="B Titr" pitchFamily="2" charset="-78"/>
            </a:endParaRPr>
          </a:p>
          <a:p>
            <a:endParaRPr lang="fa-IR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040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3159165"/>
              </p:ext>
            </p:extLst>
          </p:nvPr>
        </p:nvGraphicFramePr>
        <p:xfrm>
          <a:off x="609600" y="2362200"/>
          <a:ext cx="7853856" cy="330571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65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7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2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7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000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B Titr" pitchFamily="2" charset="-78"/>
                        </a:rPr>
                        <a:t>امتیاز های درگیری با مواد اختصاصی چه معنایی دارد؟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الکل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سایر موارد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10-0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اندک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2-0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اندک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1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26-11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متوسط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>
                          <a:effectLst/>
                          <a:cs typeface="B Nazanin" pitchFamily="2" charset="-78"/>
                        </a:rPr>
                        <a:t>26-4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متوسط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121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27+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بالا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27+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effectLst/>
                          <a:cs typeface="B Nazanin" pitchFamily="2" charset="-78"/>
                        </a:rPr>
                        <a:t>خطر بالا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316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296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>
                <a:solidFill>
                  <a:srgbClr val="1F6D3D"/>
                </a:solidFill>
                <a:cs typeface="B Nazanin" pitchFamily="2" charset="-78"/>
              </a:rPr>
              <a:t>پیوند دادن امتیازهای </a:t>
            </a:r>
            <a:r>
              <a:rPr lang="en-US" dirty="0">
                <a:solidFill>
                  <a:srgbClr val="1F6D3D"/>
                </a:solidFill>
                <a:cs typeface="B Nazanin" pitchFamily="2" charset="-78"/>
              </a:rPr>
              <a:t>Assist</a:t>
            </a:r>
            <a:r>
              <a:rPr lang="fa-IR" dirty="0">
                <a:solidFill>
                  <a:srgbClr val="1F6D3D"/>
                </a:solidFill>
                <a:cs typeface="B Nazanin" pitchFamily="2" charset="-78"/>
              </a:rPr>
              <a:t> با مداخله متناسب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16566" y="2554012"/>
            <a:ext cx="1905000" cy="838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B Titr" pitchFamily="2" charset="-78"/>
              </a:rPr>
              <a:t>خطر پایین</a:t>
            </a:r>
          </a:p>
        </p:txBody>
      </p:sp>
      <p:sp>
        <p:nvSpPr>
          <p:cNvPr id="7" name="Rectangle 6"/>
          <p:cNvSpPr/>
          <p:nvPr/>
        </p:nvSpPr>
        <p:spPr>
          <a:xfrm>
            <a:off x="6416566" y="3961084"/>
            <a:ext cx="1905000" cy="91505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B Titr" pitchFamily="2" charset="-78"/>
              </a:rPr>
              <a:t>بازخورد و عرضه اطلاعات</a:t>
            </a:r>
          </a:p>
        </p:txBody>
      </p:sp>
      <p:sp>
        <p:nvSpPr>
          <p:cNvPr id="8" name="Rectangle 7"/>
          <p:cNvSpPr/>
          <p:nvPr/>
        </p:nvSpPr>
        <p:spPr>
          <a:xfrm>
            <a:off x="4026776" y="4024148"/>
            <a:ext cx="1905000" cy="838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Titr" pitchFamily="2" charset="-78"/>
              </a:rPr>
              <a:t>بازخورد و مداخله مختصر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95401" y="4037942"/>
            <a:ext cx="1905000" cy="838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B Titr" pitchFamily="2" charset="-78"/>
              </a:rPr>
              <a:t>بازخورد و درمان شدیدتر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95400" y="2628900"/>
            <a:ext cx="1905000" cy="838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Titr" pitchFamily="2" charset="-78"/>
              </a:rPr>
              <a:t>خطر بالا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62400" y="2554012"/>
            <a:ext cx="1905000" cy="838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Titr" pitchFamily="2" charset="-78"/>
              </a:rPr>
              <a:t>خطر متوسط</a:t>
            </a:r>
            <a:endParaRPr lang="fa-IR" sz="2400" dirty="0">
              <a:cs typeface="B Titr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7354613" y="3397467"/>
            <a:ext cx="1" cy="5636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247900" y="3474325"/>
            <a:ext cx="1" cy="5636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953000" y="3429000"/>
            <a:ext cx="1" cy="5636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6775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>
                <a:solidFill>
                  <a:srgbClr val="1F6D3D"/>
                </a:solidFill>
                <a:cs typeface="B Nazanin" pitchFamily="2" charset="-78"/>
              </a:rPr>
              <a:t>بازخورد نتایج </a:t>
            </a:r>
            <a:r>
              <a:rPr lang="en-US" dirty="0">
                <a:solidFill>
                  <a:srgbClr val="1F6D3D"/>
                </a:solidFill>
                <a:cs typeface="B Nazanin" pitchFamily="2" charset="-78"/>
              </a:rPr>
              <a:t>Assist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بازخورد دانش فعلی و علاقه بیمار را در نظر می گیرد و به حق او درباره نحوه استفاده ار اطلاعات احترام </a:t>
            </a:r>
            <a:r>
              <a:rPr lang="fa-IR" dirty="0" smtClean="0">
                <a:cs typeface="B Titr" pitchFamily="2" charset="-78"/>
              </a:rPr>
              <a:t>می </a:t>
            </a:r>
            <a:r>
              <a:rPr lang="fa-IR" dirty="0">
                <a:cs typeface="B Titr" pitchFamily="2" charset="-78"/>
              </a:rPr>
              <a:t>گذارد.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 از سه مرحله تشکیل یافته است: </a:t>
            </a:r>
            <a:endParaRPr lang="fa-IR" dirty="0" smtClean="0">
              <a:cs typeface="B Titr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Titr" pitchFamily="2" charset="-78"/>
              </a:rPr>
              <a:t>      برانگیختن</a:t>
            </a:r>
            <a:r>
              <a:rPr lang="fa-IR" dirty="0">
                <a:cs typeface="B Titr" pitchFamily="2" charset="-78"/>
              </a:rPr>
              <a:t>، </a:t>
            </a:r>
            <a:r>
              <a:rPr lang="fa-IR" dirty="0" smtClean="0">
                <a:cs typeface="B Titr" pitchFamily="2" charset="-78"/>
              </a:rPr>
              <a:t>تأمین،برانگیختن</a:t>
            </a:r>
            <a:endParaRPr lang="en-US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39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00B050"/>
                </a:solidFill>
              </a:rPr>
              <a:t>عوامل محافظ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روابط مطلوب خانوادگی</a:t>
            </a:r>
          </a:p>
          <a:p>
            <a:r>
              <a:rPr lang="fa-IR" dirty="0" smtClean="0"/>
              <a:t>پذیرش اجتماعی</a:t>
            </a:r>
          </a:p>
          <a:p>
            <a:r>
              <a:rPr lang="fa-IR" sz="3000" dirty="0" smtClean="0"/>
              <a:t>باورها ی منفی به مصرف مواد(ضدارزش بودن مصرف مواد)</a:t>
            </a:r>
          </a:p>
          <a:p>
            <a:r>
              <a:rPr lang="fa-IR" dirty="0" smtClean="0"/>
              <a:t>موفقیت های تحصیلی، شغلی و اجتماعی</a:t>
            </a:r>
          </a:p>
          <a:p>
            <a:r>
              <a:rPr lang="fa-IR" dirty="0" smtClean="0"/>
              <a:t>دسترسی به خدمات حمایتی، مشاوره ای و درمانی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19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610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>
                <a:solidFill>
                  <a:srgbClr val="1F6D3D"/>
                </a:solidFill>
                <a:cs typeface="B Nazanin" pitchFamily="2" charset="-78"/>
              </a:rPr>
              <a:t>بازخورد و اطلاعات برای مصرف کنندگان با خطر پائین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افزایش سطح آگاهی اجتماع درباره خطرات مصرف مواد و الکل</a:t>
            </a:r>
            <a:endParaRPr lang="en-US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dirty="0">
                <a:cs typeface="B Titr" pitchFamily="2" charset="-78"/>
              </a:rPr>
              <a:t>مداخله پیشگیرانه برای تشویق مصرف کنندگان کم خطر به تداوم رفتار خود</a:t>
            </a:r>
            <a:endParaRPr lang="en-US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411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>
                <a:solidFill>
                  <a:srgbClr val="1F6D3D"/>
                </a:solidFill>
              </a:rPr>
              <a:t>مصرف کنندگان پرخطر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10540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a-IR" sz="2600" dirty="0">
                <a:cs typeface="B Titr" pitchFamily="2" charset="-78"/>
              </a:rPr>
              <a:t>درباره نتایج </a:t>
            </a:r>
            <a:r>
              <a:rPr lang="en-US" sz="2600" dirty="0">
                <a:cs typeface="B Titr" pitchFamily="2" charset="-78"/>
              </a:rPr>
              <a:t>Assist</a:t>
            </a:r>
            <a:r>
              <a:rPr lang="fa-IR" sz="2600" dirty="0">
                <a:cs typeface="B Titr" pitchFamily="2" charset="-78"/>
              </a:rPr>
              <a:t> و سطح خطر باز خورد دهید.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600" dirty="0">
                <a:cs typeface="B Titr" pitchFamily="2" charset="-78"/>
              </a:rPr>
              <a:t>توصیه کنید که بهترین راه کاهش خطر مشکلات مرتبط با مصرف مواد و مدیریت مشکلات موجود کاهش یا قطع مصرف مواد است.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600" dirty="0">
                <a:cs typeface="B Titr" pitchFamily="2" charset="-78"/>
              </a:rPr>
              <a:t>نتایج را با مشکلات اختصاصی قبلی بیمار ارتباط دهید.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600" dirty="0">
                <a:cs typeface="B Titr" pitchFamily="2" charset="-78"/>
              </a:rPr>
              <a:t>بیمار را تشویق کنید جنبه های مثبت ومنفی مصرف مواد را مقایسه کند.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60000"/>
              </a:lnSpc>
            </a:pPr>
            <a:r>
              <a:rPr lang="fa-IR" sz="2600" dirty="0">
                <a:cs typeface="B Titr" pitchFamily="2" charset="-78"/>
              </a:rPr>
              <a:t>بیمار را تشویق کنید پیامدهای کوتاه مدت و طولانی مدت مصرف مواد را در نظر بگیرد.</a:t>
            </a:r>
            <a:endParaRPr lang="en-US" sz="26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1003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Autofit/>
          </a:bodyPr>
          <a:lstStyle/>
          <a:p>
            <a:r>
              <a:rPr lang="fa-IR" sz="7200" dirty="0" smtClean="0">
                <a:solidFill>
                  <a:srgbClr val="FFFF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خسته نباشید </a:t>
            </a:r>
            <a:endParaRPr lang="fa-IR" sz="7200" dirty="0">
              <a:solidFill>
                <a:srgbClr val="FFFF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52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600200"/>
            <a:ext cx="7848600" cy="304698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مداخله مختصر برای مصرف مخاطره آمیز </a:t>
            </a:r>
            <a:endParaRPr lang="fa-IR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و </a:t>
            </a: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آسیب رسان مواد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ctr"/>
            <a:endParaRPr lang="fa-I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64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176150"/>
            <a:ext cx="8229600" cy="1143000"/>
          </a:xfrm>
        </p:spPr>
        <p:txBody>
          <a:bodyPr>
            <a:normAutofit/>
          </a:bodyPr>
          <a:lstStyle/>
          <a:p>
            <a:r>
              <a:rPr lang="fa-IR" sz="3600" b="1" dirty="0">
                <a:solidFill>
                  <a:srgbClr val="00B050"/>
                </a:solidFill>
                <a:cs typeface="B Nazanin" pitchFamily="2" charset="-78"/>
              </a:rPr>
              <a:t>مداخله مختصر چیست</a:t>
            </a:r>
            <a:r>
              <a:rPr lang="fa-IR" sz="3600" b="1" dirty="0" smtClean="0">
                <a:solidFill>
                  <a:srgbClr val="00B050"/>
                </a:solidFill>
                <a:cs typeface="B Nazanin" pitchFamily="2" charset="-78"/>
              </a:rPr>
              <a:t>؟</a:t>
            </a:r>
            <a:endParaRPr lang="fa-IR" sz="36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Low">
              <a:lnSpc>
                <a:spcPct val="150000"/>
              </a:lnSpc>
            </a:pPr>
            <a:r>
              <a:rPr lang="fa-IR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هدف مداخله مختصر صرفاً شناسایی </a:t>
            </a:r>
            <a:r>
              <a:rPr lang="fa-IR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مشکلات فعلی یابالقوه مصرف مواد و ایجاد انگیزه در افراد در معرض خطر برای تغیر رفتار مصرف </a:t>
            </a:r>
            <a:r>
              <a:rPr lang="fa-IR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مواد.</a:t>
            </a:r>
          </a:p>
          <a:p>
            <a:pPr algn="justLow">
              <a:lnSpc>
                <a:spcPct val="150000"/>
              </a:lnSpc>
            </a:pPr>
            <a:endParaRPr lang="en-US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کمک به بیماران تا درک کنند که مصرف مواد آنها را در معرض خطر قرار می دهد و انها را تشویق نماید که مصرف مواد خود را کاهش داده یا قطع نماید.</a:t>
            </a:r>
            <a:endParaRPr lang="en-US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  <a:p>
            <a:pPr algn="justLow">
              <a:lnSpc>
                <a:spcPct val="200000"/>
              </a:lnSpc>
            </a:pPr>
            <a:endParaRPr lang="fa-IR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sz="4000" b="1" dirty="0">
                <a:solidFill>
                  <a:srgbClr val="00B050"/>
                </a:solidFill>
                <a:cs typeface="B Nazanin" pitchFamily="2" charset="-78"/>
              </a:rPr>
              <a:t>4</a:t>
            </a:r>
            <a:r>
              <a:rPr lang="fa-IR" dirty="0"/>
              <a:t> </a:t>
            </a:r>
            <a:r>
              <a:rPr lang="fa-IR" sz="4000" b="1" dirty="0">
                <a:solidFill>
                  <a:srgbClr val="00B050"/>
                </a:solidFill>
                <a:cs typeface="B Nazanin" pitchFamily="2" charset="-78"/>
              </a:rPr>
              <a:t>مرحله مدل تغییر رفتار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94020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  <p:sp>
        <p:nvSpPr>
          <p:cNvPr id="17" name="Curved Left Arrow 16"/>
          <p:cNvSpPr/>
          <p:nvPr/>
        </p:nvSpPr>
        <p:spPr>
          <a:xfrm rot="19034902">
            <a:off x="5662889" y="866486"/>
            <a:ext cx="854000" cy="3323821"/>
          </a:xfrm>
          <a:prstGeom prst="curvedLeftArrow">
            <a:avLst>
              <a:gd name="adj1" fmla="val 25000"/>
              <a:gd name="adj2" fmla="val 4478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3" name="Curved Left Arrow 32"/>
          <p:cNvSpPr/>
          <p:nvPr/>
        </p:nvSpPr>
        <p:spPr>
          <a:xfrm rot="2871493">
            <a:off x="5587588" y="3732193"/>
            <a:ext cx="854000" cy="3323821"/>
          </a:xfrm>
          <a:prstGeom prst="curvedLeftArrow">
            <a:avLst>
              <a:gd name="adj1" fmla="val 25000"/>
              <a:gd name="adj2" fmla="val 4478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4" name="Curved Left Arrow 33"/>
          <p:cNvSpPr/>
          <p:nvPr/>
        </p:nvSpPr>
        <p:spPr>
          <a:xfrm rot="8076600">
            <a:off x="2579993" y="3695395"/>
            <a:ext cx="854000" cy="3323821"/>
          </a:xfrm>
          <a:prstGeom prst="curvedLeftArrow">
            <a:avLst>
              <a:gd name="adj1" fmla="val 25000"/>
              <a:gd name="adj2" fmla="val 4478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5" name="Curved Left Arrow 34"/>
          <p:cNvSpPr/>
          <p:nvPr/>
        </p:nvSpPr>
        <p:spPr>
          <a:xfrm rot="13413951">
            <a:off x="2627966" y="725814"/>
            <a:ext cx="854000" cy="3323821"/>
          </a:xfrm>
          <a:prstGeom prst="curvedLeftArrow">
            <a:avLst>
              <a:gd name="adj1" fmla="val 25000"/>
              <a:gd name="adj2" fmla="val 4478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062" y="4553634"/>
            <a:ext cx="2133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itchFamily="2" charset="-78"/>
              </a:rPr>
              <a:t>خروج</a:t>
            </a:r>
          </a:p>
          <a:p>
            <a:pPr algn="ctr"/>
            <a:r>
              <a:rPr lang="fa-IR" dirty="0" smtClean="0">
                <a:solidFill>
                  <a:schemeClr val="bg1"/>
                </a:solidFill>
                <a:cs typeface="B Titr" pitchFamily="2" charset="-78"/>
              </a:rPr>
              <a:t>(موفقیت طولانی مدت)</a:t>
            </a:r>
            <a:endParaRPr lang="fa-IR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6766" y="5594535"/>
            <a:ext cx="2133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itchFamily="2" charset="-78"/>
              </a:rPr>
              <a:t>عدد</a:t>
            </a:r>
            <a:endParaRPr lang="fa-IR" dirty="0">
              <a:solidFill>
                <a:schemeClr val="bg1"/>
              </a:solidFill>
              <a:cs typeface="B Titr" pitchFamily="2" charset="-78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1600200" y="4742765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1828800" y="4876800"/>
            <a:ext cx="1226166" cy="9024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6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458200" cy="1143000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مرحله 1 </a:t>
            </a: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</a:b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آمادگی </a:t>
            </a:r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برای فکر کردن </a:t>
            </a: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به </a:t>
            </a:r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تغییر وجود ندارد (پیش تأمل)</a:t>
            </a:r>
            <a:r>
              <a:rPr lang="en-US" sz="3200" dirty="0"/>
              <a:t/>
            </a:r>
            <a:br>
              <a:rPr lang="en-US" sz="3200" dirty="0"/>
            </a:b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بسیاری افراد مراجعه کننده به مراقبت اولیه که امتیاز بالا در </a:t>
            </a:r>
            <a:r>
              <a:rPr lang="en-US" sz="2800" dirty="0">
                <a:cs typeface="B Titr" pitchFamily="2" charset="-78"/>
              </a:rPr>
              <a:t>ASSTST</a:t>
            </a:r>
            <a:r>
              <a:rPr lang="fa-IR" sz="2800" dirty="0">
                <a:cs typeface="B Titr" pitchFamily="2" charset="-78"/>
              </a:rPr>
              <a:t> نشان می دهند در این مرحله </a:t>
            </a:r>
            <a:r>
              <a:rPr lang="fa-IR" sz="2800" dirty="0" smtClean="0">
                <a:cs typeface="B Titr" pitchFamily="2" charset="-78"/>
              </a:rPr>
              <a:t>می </a:t>
            </a:r>
            <a:r>
              <a:rPr lang="fa-IR" sz="2800" dirty="0">
                <a:cs typeface="B Titr" pitchFamily="2" charset="-78"/>
              </a:rPr>
              <a:t>باشند.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1- مصرف کنندگان راضی (</a:t>
            </a:r>
            <a:r>
              <a:rPr lang="en-US" sz="2800" dirty="0">
                <a:cs typeface="B Titr" pitchFamily="2" charset="-78"/>
              </a:rPr>
              <a:t>happy users</a:t>
            </a:r>
            <a:r>
              <a:rPr lang="fa-IR" sz="2800" dirty="0">
                <a:cs typeface="B Titr" pitchFamily="2" charset="-78"/>
              </a:rPr>
              <a:t>)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2- نگرانی خاص از مصرف مواد سایکواکتیو ندارند و نمی خواهند تغییر نمایند.</a:t>
            </a:r>
            <a:endParaRPr lang="en-US" sz="2800" dirty="0"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800" dirty="0">
                <a:cs typeface="B Titr" pitchFamily="2" charset="-78"/>
              </a:rPr>
              <a:t>معمولاً این افراد برای دریافت اطلاعات درباره خطرات همراه با سطح و الگوی مصرف مواد پذیرا هستند</a:t>
            </a:r>
            <a:r>
              <a:rPr lang="fa-IR" dirty="0"/>
              <a:t>.</a:t>
            </a:r>
            <a:endParaRPr lang="en-US" dirty="0"/>
          </a:p>
          <a:p>
            <a:pPr>
              <a:lnSpc>
                <a:spcPct val="150000"/>
              </a:lnSpc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81000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تفکر درباره کاهش یا قطع مصرف مواد (تأمل)</a:t>
            </a:r>
            <a:r>
              <a:rPr lang="en-US" sz="2800" b="1" dirty="0">
                <a:solidFill>
                  <a:srgbClr val="00B050"/>
                </a:solidFill>
                <a:cs typeface="B Nazanin" pitchFamily="2" charset="-78"/>
              </a:rPr>
              <a:t/>
            </a:r>
            <a:br>
              <a:rPr lang="en-US" sz="2800" b="1" dirty="0">
                <a:solidFill>
                  <a:srgbClr val="00B050"/>
                </a:solidFill>
                <a:cs typeface="B Nazanin" pitchFamily="2" charset="-78"/>
              </a:rPr>
            </a:br>
            <a:endParaRPr lang="fa-IR" sz="2800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افرادی که در این مرحله هستند: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1- درباره مصرف مواد دو دل هستند. 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2- از برخی مشکلات همراه با مصرف مواد آگاه هستند و ممکن است حسن و عیب مصرف مواد خود را سبک سنگین کرده باشند.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3- نمی دانند چگونه تغییر نمایند.</a:t>
            </a:r>
            <a:endParaRPr lang="en-US" sz="2600" dirty="0"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600" dirty="0">
                <a:cs typeface="B Titr" pitchFamily="2" charset="-78"/>
              </a:rPr>
              <a:t>4- مطمئن نیستند که می توانند تغییر کنند.</a:t>
            </a:r>
            <a:endParaRPr lang="en-US" sz="2600" dirty="0"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www.Win2Farsi.com 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3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1440</TotalTime>
  <Words>1672</Words>
  <Application>Microsoft Office PowerPoint</Application>
  <PresentationFormat>On-screen Show (4:3)</PresentationFormat>
  <Paragraphs>268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2  Titr</vt:lpstr>
      <vt:lpstr>Arial</vt:lpstr>
      <vt:lpstr>Times New Roman</vt:lpstr>
      <vt:lpstr>B Nazanin</vt:lpstr>
      <vt:lpstr>Arial Unicode MS</vt:lpstr>
      <vt:lpstr>Calibri</vt:lpstr>
      <vt:lpstr>B Titr</vt:lpstr>
      <vt:lpstr>Office Theme</vt:lpstr>
      <vt:lpstr> </vt:lpstr>
      <vt:lpstr>اصول مقدماتی مداخله برای فرد مصرف کننده مواد،الکل و دخانیات</vt:lpstr>
      <vt:lpstr>عوامل خطر در مصرف مواد</vt:lpstr>
      <vt:lpstr>عوامل محافظ</vt:lpstr>
      <vt:lpstr>PowerPoint Presentation</vt:lpstr>
      <vt:lpstr>مداخله مختصر چیست؟</vt:lpstr>
      <vt:lpstr>4 مرحله مدل تغییر رفتار </vt:lpstr>
      <vt:lpstr>مرحله 1  آمادگی برای فکر کردن به تغییر وجود ندارد (پیش تأمل) </vt:lpstr>
      <vt:lpstr>تفکر درباره کاهش یا قطع مصرف مواد (تأمل) </vt:lpstr>
      <vt:lpstr>ابزار کمک کننده در مرحله تأمل: </vt:lpstr>
      <vt:lpstr>PowerPoint Presentation</vt:lpstr>
      <vt:lpstr>مرحله 3 انجام کاری برای تغییر رفتار (اقدام) </vt:lpstr>
      <vt:lpstr>مداخلات این مرحله: </vt:lpstr>
      <vt:lpstr>خط کشی آمادگی </vt:lpstr>
      <vt:lpstr>خط کشی اطمینان: </vt:lpstr>
      <vt:lpstr>مرحله 4 تداوم رفتار جدید و نگهداری </vt:lpstr>
      <vt:lpstr>لغزش </vt:lpstr>
      <vt:lpstr>5- اجزای مداخله مختصر مفید </vt:lpstr>
      <vt:lpstr>Feed back </vt:lpstr>
      <vt:lpstr>Responsibility </vt:lpstr>
      <vt:lpstr>توصیه </vt:lpstr>
      <vt:lpstr>منوی گزینه های تغییر </vt:lpstr>
      <vt:lpstr>PowerPoint Presentation</vt:lpstr>
      <vt:lpstr>مصاحبه انگیزشی: </vt:lpstr>
      <vt:lpstr>اصول مصاحبه انگیزش: </vt:lpstr>
      <vt:lpstr>ابراز همدلی: </vt:lpstr>
      <vt:lpstr>مشخص کردن ناهمخوانی ها </vt:lpstr>
      <vt:lpstr>برخورد با مقاومت:</vt:lpstr>
      <vt:lpstr>حمایت از خودکارآمدی (اطمینان)</vt:lpstr>
      <vt:lpstr>مهارت های اختصاصی:</vt:lpstr>
      <vt:lpstr>تأیید:</vt:lpstr>
      <vt:lpstr>گوش دادن بازتابی: </vt:lpstr>
      <vt:lpstr>خلاصه کردن:</vt:lpstr>
      <vt:lpstr>برانگیختن گفتگوی تغییر:</vt:lpstr>
      <vt:lpstr>4 طبقه اصلی گفتگوی تغییر:</vt:lpstr>
      <vt:lpstr>غربالگری و مداخله </vt:lpstr>
      <vt:lpstr>PowerPoint Presentation</vt:lpstr>
      <vt:lpstr>پیوند دادن امتیازهای Assist با مداخله متناسب </vt:lpstr>
      <vt:lpstr>بازخورد نتایج Assist </vt:lpstr>
      <vt:lpstr>بازخورد و اطلاعات برای مصرف کنندگان با خطر پائین </vt:lpstr>
      <vt:lpstr>مصرف کنندگان پرخطر </vt:lpstr>
      <vt:lpstr>خسته نباشید </vt:lpstr>
    </vt:vector>
  </TitlesOfParts>
  <Company>masodi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عملکرد سال 1392</dc:title>
  <dc:creator>rahimias2</dc:creator>
  <cp:lastModifiedBy>A.R.I</cp:lastModifiedBy>
  <cp:revision>248</cp:revision>
  <dcterms:created xsi:type="dcterms:W3CDTF">2014-03-15T03:42:53Z</dcterms:created>
  <dcterms:modified xsi:type="dcterms:W3CDTF">2022-12-07T07:10:18Z</dcterms:modified>
</cp:coreProperties>
</file>