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Override1.xml" ContentType="application/vnd.openxmlformats-officedocument.themeOverr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theme/themeOverride2.xml" ContentType="application/vnd.openxmlformats-officedocument.themeOverr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theme/themeOverride3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08" r:id="rId1"/>
  </p:sldMasterIdLst>
  <p:sldIdLst>
    <p:sldId id="272" r:id="rId2"/>
    <p:sldId id="5460" r:id="rId3"/>
    <p:sldId id="2632" r:id="rId4"/>
    <p:sldId id="2636" r:id="rId5"/>
    <p:sldId id="5130" r:id="rId6"/>
    <p:sldId id="2195" r:id="rId7"/>
    <p:sldId id="2069" r:id="rId8"/>
    <p:sldId id="2230" r:id="rId9"/>
    <p:sldId id="2228" r:id="rId10"/>
    <p:sldId id="2655" r:id="rId11"/>
    <p:sldId id="2656" r:id="rId12"/>
    <p:sldId id="2654" r:id="rId13"/>
    <p:sldId id="2639" r:id="rId14"/>
    <p:sldId id="2640" r:id="rId15"/>
    <p:sldId id="5440" r:id="rId16"/>
    <p:sldId id="2634" r:id="rId17"/>
    <p:sldId id="1162" r:id="rId18"/>
    <p:sldId id="337" r:id="rId19"/>
    <p:sldId id="275" r:id="rId20"/>
    <p:sldId id="5009" r:id="rId21"/>
    <p:sldId id="5010" r:id="rId22"/>
    <p:sldId id="5000" r:id="rId23"/>
    <p:sldId id="530" r:id="rId24"/>
    <p:sldId id="322" r:id="rId25"/>
    <p:sldId id="5011" r:id="rId26"/>
    <p:sldId id="5358" r:id="rId27"/>
    <p:sldId id="5442" r:id="rId28"/>
    <p:sldId id="2649" r:id="rId29"/>
    <p:sldId id="2643" r:id="rId30"/>
    <p:sldId id="5437" r:id="rId31"/>
    <p:sldId id="5438" r:id="rId32"/>
    <p:sldId id="577" r:id="rId33"/>
    <p:sldId id="587" r:id="rId34"/>
    <p:sldId id="589" r:id="rId35"/>
    <p:sldId id="460" r:id="rId36"/>
    <p:sldId id="588" r:id="rId37"/>
    <p:sldId id="585" r:id="rId38"/>
    <p:sldId id="562" r:id="rId39"/>
    <p:sldId id="586" r:id="rId40"/>
    <p:sldId id="584" r:id="rId41"/>
    <p:sldId id="5443" r:id="rId42"/>
    <p:sldId id="5444" r:id="rId43"/>
    <p:sldId id="5445" r:id="rId44"/>
    <p:sldId id="5446" r:id="rId45"/>
    <p:sldId id="5449" r:id="rId46"/>
    <p:sldId id="5447" r:id="rId47"/>
    <p:sldId id="5448" r:id="rId48"/>
    <p:sldId id="5450" r:id="rId49"/>
    <p:sldId id="5451" r:id="rId50"/>
    <p:sldId id="5452" r:id="rId51"/>
    <p:sldId id="5453" r:id="rId52"/>
    <p:sldId id="5454" r:id="rId53"/>
    <p:sldId id="5455" r:id="rId54"/>
    <p:sldId id="5456" r:id="rId55"/>
    <p:sldId id="5457" r:id="rId56"/>
    <p:sldId id="5458" r:id="rId57"/>
    <p:sldId id="5459" r:id="rId58"/>
    <p:sldId id="2650" r:id="rId59"/>
    <p:sldId id="2638" r:id="rId60"/>
    <p:sldId id="5435" r:id="rId61"/>
    <p:sldId id="5432" r:id="rId62"/>
    <p:sldId id="5424" r:id="rId63"/>
    <p:sldId id="5415" r:id="rId64"/>
    <p:sldId id="5434" r:id="rId65"/>
    <p:sldId id="5426" r:id="rId66"/>
    <p:sldId id="5427" r:id="rId67"/>
    <p:sldId id="5428" r:id="rId68"/>
    <p:sldId id="5429" r:id="rId69"/>
    <p:sldId id="5433" r:id="rId7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5" d="100"/>
          <a:sy n="85" d="100"/>
        </p:scale>
        <p:origin x="74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tableStyles" Target="tableStyle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viewProps" Target="view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71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package" Target="../embeddings/Microsoft_Excel_Worksheet.xlsx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2.xml"/><Relationship Id="rId2" Type="http://schemas.microsoft.com/office/2011/relationships/chartColorStyle" Target="colors2.xml"/><Relationship Id="rId1" Type="http://schemas.microsoft.com/office/2011/relationships/chartStyle" Target="style2.xml"/><Relationship Id="rId4" Type="http://schemas.openxmlformats.org/officeDocument/2006/relationships/package" Target="../embeddings/Microsoft_Excel_Worksheet1.xlsx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3.xml"/><Relationship Id="rId2" Type="http://schemas.microsoft.com/office/2011/relationships/chartColorStyle" Target="colors3.xml"/><Relationship Id="rId1" Type="http://schemas.microsoft.com/office/2011/relationships/chartStyle" Target="style3.xml"/><Relationship Id="rId4" Type="http://schemas.openxmlformats.org/officeDocument/2006/relationships/oleObject" Target="../embeddings/oleObject1.bin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 w="25400">
          <a:noFill/>
        </a:ln>
        <a:effectLst/>
        <a:sp3d/>
      </c:spPr>
    </c:sideWall>
    <c:backWall>
      <c:thickness val="0"/>
      <c:spPr>
        <a:noFill/>
        <a:ln w="25400">
          <a:noFill/>
        </a:ln>
        <a:effectLst/>
        <a:sp3d/>
      </c:spPr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Sheet1!$I$2</c:f>
              <c:strCache>
                <c:ptCount val="1"/>
                <c:pt idx="0">
                  <c:v>نسبت مرگ به موالید 1402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  <a:sp3d/>
          </c:spPr>
          <c:invertIfNegative val="0"/>
          <c:dPt>
            <c:idx val="0"/>
            <c:invertIfNegative val="0"/>
            <c:bubble3D val="0"/>
            <c:spPr>
              <a:solidFill>
                <a:srgbClr val="00B050"/>
              </a:soli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1-4ECA-470E-9514-A8C05EF7BB76}"/>
              </c:ext>
            </c:extLst>
          </c:dPt>
          <c:dPt>
            <c:idx val="1"/>
            <c:invertIfNegative val="0"/>
            <c:bubble3D val="0"/>
            <c:spPr>
              <a:solidFill>
                <a:srgbClr val="00B050"/>
              </a:soli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3-4ECA-470E-9514-A8C05EF7BB76}"/>
              </c:ext>
            </c:extLst>
          </c:dPt>
          <c:dPt>
            <c:idx val="2"/>
            <c:invertIfNegative val="0"/>
            <c:bubble3D val="0"/>
            <c:spPr>
              <a:solidFill>
                <a:srgbClr val="00B050"/>
              </a:soli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5-4ECA-470E-9514-A8C05EF7BB76}"/>
              </c:ext>
            </c:extLst>
          </c:dPt>
          <c:dPt>
            <c:idx val="3"/>
            <c:invertIfNegative val="0"/>
            <c:bubble3D val="0"/>
            <c:spPr>
              <a:solidFill>
                <a:srgbClr val="00B050"/>
              </a:soli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7-4ECA-470E-9514-A8C05EF7BB76}"/>
              </c:ext>
            </c:extLst>
          </c:dPt>
          <c:dPt>
            <c:idx val="4"/>
            <c:invertIfNegative val="0"/>
            <c:bubble3D val="0"/>
            <c:spPr>
              <a:solidFill>
                <a:srgbClr val="00B050"/>
              </a:soli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9-4ECA-470E-9514-A8C05EF7BB76}"/>
              </c:ext>
            </c:extLst>
          </c:dPt>
          <c:dPt>
            <c:idx val="5"/>
            <c:invertIfNegative val="0"/>
            <c:bubble3D val="0"/>
            <c:spPr>
              <a:solidFill>
                <a:srgbClr val="00B050"/>
              </a:soli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B-4ECA-470E-9514-A8C05EF7BB76}"/>
              </c:ext>
            </c:extLst>
          </c:dPt>
          <c:dPt>
            <c:idx val="6"/>
            <c:invertIfNegative val="0"/>
            <c:bubble3D val="0"/>
            <c:spPr>
              <a:solidFill>
                <a:srgbClr val="00B050"/>
              </a:soli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D-4ECA-470E-9514-A8C05EF7BB76}"/>
              </c:ext>
            </c:extLst>
          </c:dPt>
          <c:dPt>
            <c:idx val="7"/>
            <c:invertIfNegative val="0"/>
            <c:bubble3D val="0"/>
            <c:spPr>
              <a:solidFill>
                <a:srgbClr val="FFC000"/>
              </a:soli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F-4ECA-470E-9514-A8C05EF7BB76}"/>
              </c:ext>
            </c:extLst>
          </c:dPt>
          <c:dPt>
            <c:idx val="8"/>
            <c:invertIfNegative val="0"/>
            <c:bubble3D val="0"/>
            <c:spPr>
              <a:solidFill>
                <a:srgbClr val="FF0000"/>
              </a:soli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11-4ECA-470E-9514-A8C05EF7BB76}"/>
              </c:ext>
            </c:extLst>
          </c:dPt>
          <c:dPt>
            <c:idx val="9"/>
            <c:invertIfNegative val="0"/>
            <c:bubble3D val="0"/>
            <c:spPr>
              <a:solidFill>
                <a:srgbClr val="FF0000"/>
              </a:soli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13-4ECA-470E-9514-A8C05EF7BB76}"/>
              </c:ext>
            </c:extLst>
          </c:dPt>
          <c:dPt>
            <c:idx val="10"/>
            <c:invertIfNegative val="0"/>
            <c:bubble3D val="0"/>
            <c:spPr>
              <a:solidFill>
                <a:srgbClr val="FF0000"/>
              </a:soli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15-4ECA-470E-9514-A8C05EF7BB76}"/>
              </c:ext>
            </c:extLst>
          </c:dPt>
          <c:dPt>
            <c:idx val="11"/>
            <c:invertIfNegative val="0"/>
            <c:bubble3D val="0"/>
            <c:spPr>
              <a:solidFill>
                <a:srgbClr val="FF0000"/>
              </a:soli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17-4ECA-470E-9514-A8C05EF7BB76}"/>
              </c:ext>
            </c:extLst>
          </c:dPt>
          <c:dPt>
            <c:idx val="12"/>
            <c:invertIfNegative val="0"/>
            <c:bubble3D val="0"/>
            <c:spPr>
              <a:solidFill>
                <a:srgbClr val="FF0000"/>
              </a:soli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19-4ECA-470E-9514-A8C05EF7BB76}"/>
              </c:ext>
            </c:extLst>
          </c:dPt>
          <c:dPt>
            <c:idx val="13"/>
            <c:invertIfNegative val="0"/>
            <c:bubble3D val="0"/>
            <c:spPr>
              <a:solidFill>
                <a:srgbClr val="FF0000"/>
              </a:soli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1B-4ECA-470E-9514-A8C05EF7BB76}"/>
              </c:ext>
            </c:extLst>
          </c:dPt>
          <c:dLbls>
            <c:dLbl>
              <c:idx val="0"/>
              <c:layout>
                <c:manualLayout>
                  <c:x val="8.385744234800839E-3"/>
                  <c:y val="-1.478743068391866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4ECA-470E-9514-A8C05EF7BB76}"/>
                </c:ext>
              </c:extLst>
            </c:dLbl>
            <c:dLbl>
              <c:idx val="1"/>
              <c:layout>
                <c:manualLayout>
                  <c:x val="8.385744234800839E-3"/>
                  <c:y val="-9.8582871226124465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4ECA-470E-9514-A8C05EF7BB76}"/>
                </c:ext>
              </c:extLst>
            </c:dLbl>
            <c:dLbl>
              <c:idx val="2"/>
              <c:layout>
                <c:manualLayout>
                  <c:x val="5.5904961565338921E-3"/>
                  <c:y val="-1.478743068391866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4ECA-470E-9514-A8C05EF7BB76}"/>
                </c:ext>
              </c:extLst>
            </c:dLbl>
            <c:dLbl>
              <c:idx val="3"/>
              <c:layout>
                <c:manualLayout>
                  <c:x val="1.2578616352201259E-2"/>
                  <c:y val="-1.232285890326555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4ECA-470E-9514-A8C05EF7BB76}"/>
                </c:ext>
              </c:extLst>
            </c:dLbl>
            <c:dLbl>
              <c:idx val="4"/>
              <c:layout>
                <c:manualLayout>
                  <c:x val="1.3976240391334731E-2"/>
                  <c:y val="-1.478743068391871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4ECA-470E-9514-A8C05EF7BB76}"/>
                </c:ext>
              </c:extLst>
            </c:dLbl>
            <c:dLbl>
              <c:idx val="5"/>
              <c:layout>
                <c:manualLayout>
                  <c:x val="8.385744234800787E-3"/>
                  <c:y val="-1.725200246457177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4ECA-470E-9514-A8C05EF7BB76}"/>
                </c:ext>
              </c:extLst>
            </c:dLbl>
            <c:dLbl>
              <c:idx val="6"/>
              <c:layout>
                <c:manualLayout>
                  <c:x val="1.6771488469601678E-2"/>
                  <c:y val="-1.725200246457177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D-4ECA-470E-9514-A8C05EF7BB76}"/>
                </c:ext>
              </c:extLst>
            </c:dLbl>
            <c:dLbl>
              <c:idx val="7"/>
              <c:layout>
                <c:manualLayout>
                  <c:x val="6.9881201956673656E-3"/>
                  <c:y val="-2.218114602587800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F-4ECA-470E-9514-A8C05EF7BB76}"/>
                </c:ext>
              </c:extLst>
            </c:dLbl>
            <c:dLbl>
              <c:idx val="8"/>
              <c:layout>
                <c:manualLayout>
                  <c:x val="1.3976240391334731E-2"/>
                  <c:y val="-1.232285890326555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1-4ECA-470E-9514-A8C05EF7BB76}"/>
                </c:ext>
              </c:extLst>
            </c:dLbl>
            <c:dLbl>
              <c:idx val="9"/>
              <c:layout>
                <c:manualLayout>
                  <c:x val="1.5373864430468204E-2"/>
                  <c:y val="-1.478743068391869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3-4ECA-470E-9514-A8C05EF7BB76}"/>
                </c:ext>
              </c:extLst>
            </c:dLbl>
            <c:dLbl>
              <c:idx val="10"/>
              <c:layout>
                <c:manualLayout>
                  <c:x val="9.7833682739343116E-3"/>
                  <c:y val="-2.218114602587802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5-4ECA-470E-9514-A8C05EF7BB76}"/>
                </c:ext>
              </c:extLst>
            </c:dLbl>
            <c:dLbl>
              <c:idx val="11"/>
              <c:layout>
                <c:manualLayout>
                  <c:x val="1.2578616352201259E-2"/>
                  <c:y val="-1.478743068391868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7-4ECA-470E-9514-A8C05EF7BB76}"/>
                </c:ext>
              </c:extLst>
            </c:dLbl>
            <c:dLbl>
              <c:idx val="12"/>
              <c:layout>
                <c:manualLayout>
                  <c:x val="1.6771488469601678E-2"/>
                  <c:y val="-1.478743068391866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9-4ECA-470E-9514-A8C05EF7BB76}"/>
                </c:ext>
              </c:extLst>
            </c:dLbl>
            <c:dLbl>
              <c:idx val="13"/>
              <c:layout>
                <c:manualLayout>
                  <c:x val="1.2578616352201259E-2"/>
                  <c:y val="-1.478743068391866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B-4ECA-470E-9514-A8C05EF7BB76}"/>
                </c:ext>
              </c:extLst>
            </c:dLbl>
            <c:spPr>
              <a:solidFill>
                <a:srgbClr val="FFC000">
                  <a:lumMod val="20000"/>
                  <a:lumOff val="80000"/>
                </a:srgbClr>
              </a:solidFill>
              <a:ln>
                <a:solidFill>
                  <a:srgbClr val="FFC000">
                    <a:lumMod val="50000"/>
                  </a:srgbClr>
                </a:solidFill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Sheet1!$H$3:$H$16</c:f>
              <c:strCache>
                <c:ptCount val="14"/>
                <c:pt idx="0">
                  <c:v>اصفهان</c:v>
                </c:pt>
                <c:pt idx="1">
                  <c:v>فارس</c:v>
                </c:pt>
                <c:pt idx="2">
                  <c:v>خوزستان</c:v>
                </c:pt>
                <c:pt idx="3">
                  <c:v>تهران(شهید بهشتی،تهران)</c:v>
                </c:pt>
                <c:pt idx="4">
                  <c:v>هرمزگان</c:v>
                </c:pt>
                <c:pt idx="5">
                  <c:v>آذربايجان غربي</c:v>
                </c:pt>
                <c:pt idx="6">
                  <c:v>آذربايجان شرقي</c:v>
                </c:pt>
                <c:pt idx="7">
                  <c:v>کل کشور </c:v>
                </c:pt>
                <c:pt idx="8">
                  <c:v>مازندران</c:v>
                </c:pt>
                <c:pt idx="9">
                  <c:v>خراسان رضوی</c:v>
                </c:pt>
                <c:pt idx="10">
                  <c:v>کرمانشاه</c:v>
                </c:pt>
                <c:pt idx="11">
                  <c:v>کرمان</c:v>
                </c:pt>
                <c:pt idx="12">
                  <c:v>گیلان</c:v>
                </c:pt>
                <c:pt idx="13">
                  <c:v>سیستان وبلوچستان</c:v>
                </c:pt>
              </c:strCache>
            </c:strRef>
          </c:cat>
          <c:val>
            <c:numRef>
              <c:f>Sheet1!$I$3:$I$16</c:f>
              <c:numCache>
                <c:formatCode>0.0</c:formatCode>
                <c:ptCount val="14"/>
                <c:pt idx="0">
                  <c:v>14.780717498257987</c:v>
                </c:pt>
                <c:pt idx="1">
                  <c:v>16.724505581803736</c:v>
                </c:pt>
                <c:pt idx="2">
                  <c:v>16.986580601324953</c:v>
                </c:pt>
                <c:pt idx="3">
                  <c:v>20.583033481734464</c:v>
                </c:pt>
                <c:pt idx="4">
                  <c:v>21</c:v>
                </c:pt>
                <c:pt idx="5">
                  <c:v>22.023521120556754</c:v>
                </c:pt>
                <c:pt idx="6">
                  <c:v>22.671738418520292</c:v>
                </c:pt>
                <c:pt idx="7">
                  <c:v>23.346730134484726</c:v>
                </c:pt>
                <c:pt idx="8">
                  <c:v>26.511134676564158</c:v>
                </c:pt>
                <c:pt idx="9">
                  <c:v>27.298607771003677</c:v>
                </c:pt>
                <c:pt idx="10">
                  <c:v>30.177616830488013</c:v>
                </c:pt>
                <c:pt idx="11">
                  <c:v>31.03180760279286</c:v>
                </c:pt>
                <c:pt idx="12">
                  <c:v>31.22235520632773</c:v>
                </c:pt>
                <c:pt idx="13">
                  <c:v>31.551428828991252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C-4ECA-470E-9514-A8C05EF7BB76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box"/>
        <c:axId val="1281564495"/>
        <c:axId val="1281561999"/>
        <c:axId val="0"/>
      </c:bar3DChart>
      <c:catAx>
        <c:axId val="1281564495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281561999"/>
        <c:crosses val="autoZero"/>
        <c:auto val="1"/>
        <c:lblAlgn val="ctr"/>
        <c:lblOffset val="100"/>
        <c:noMultiLvlLbl val="0"/>
      </c:catAx>
      <c:valAx>
        <c:axId val="1281561999"/>
        <c:scaling>
          <c:orientation val="minMax"/>
        </c:scaling>
        <c:delete val="1"/>
        <c:axPos val="l"/>
        <c:numFmt formatCode="0.0" sourceLinked="1"/>
        <c:majorTickMark val="none"/>
        <c:minorTickMark val="none"/>
        <c:tickLblPos val="nextTo"/>
        <c:crossAx val="1281564495"/>
        <c:crosses val="autoZero"/>
        <c:crossBetween val="between"/>
      </c:valAx>
      <c:spPr>
        <a:noFill/>
        <a:ln w="25400">
          <a:noFill/>
        </a:ln>
        <a:effectLst/>
      </c:spPr>
    </c:plotArea>
    <c:plotVisOnly val="1"/>
    <c:dispBlanksAs val="gap"/>
    <c:showDLblsOverMax val="0"/>
  </c:chart>
  <c:spPr>
    <a:noFill/>
    <a:ln>
      <a:solidFill>
        <a:srgbClr val="4F81BD">
          <a:lumMod val="75000"/>
        </a:srgbClr>
      </a:solidFill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1"/>
            </a:solidFill>
            <a:ln>
              <a:solidFill>
                <a:schemeClr val="accent3"/>
              </a:solidFill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1" i="0" u="none" strike="noStrike" kern="1200" baseline="0">
                    <a:solidFill>
                      <a:schemeClr val="accent3">
                        <a:lumMod val="50000"/>
                      </a:schemeClr>
                    </a:solidFill>
                    <a:latin typeface="+mn-lt"/>
                    <a:ea typeface="+mn-ea"/>
                    <a:cs typeface="B Nazanin" panose="00000400000000000000" pitchFamily="2" charset="-78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Sheet1!$A$2:$A$6</c:f>
              <c:numCache>
                <c:formatCode>General</c:formatCode>
                <c:ptCount val="5"/>
                <c:pt idx="0">
                  <c:v>1397</c:v>
                </c:pt>
                <c:pt idx="1">
                  <c:v>1398</c:v>
                </c:pt>
                <c:pt idx="2">
                  <c:v>1401</c:v>
                </c:pt>
                <c:pt idx="3">
                  <c:v>1402</c:v>
                </c:pt>
                <c:pt idx="4">
                  <c:v>1403</c:v>
                </c:pt>
              </c:numCache>
            </c:numRef>
          </c:cat>
          <c:val>
            <c:numRef>
              <c:f>Sheet1!$B$2:$B$6</c:f>
              <c:numCache>
                <c:formatCode>General</c:formatCode>
                <c:ptCount val="5"/>
                <c:pt idx="0">
                  <c:v>36</c:v>
                </c:pt>
                <c:pt idx="1">
                  <c:v>52</c:v>
                </c:pt>
                <c:pt idx="2">
                  <c:v>45</c:v>
                </c:pt>
                <c:pt idx="3">
                  <c:v>46</c:v>
                </c:pt>
                <c:pt idx="4">
                  <c:v>78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E41-4AC9-96D0-CC4862FEA393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1846694319"/>
        <c:axId val="1846704303"/>
      </c:barChart>
      <c:catAx>
        <c:axId val="1846694319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846704303"/>
        <c:crosses val="autoZero"/>
        <c:auto val="1"/>
        <c:lblAlgn val="ctr"/>
        <c:lblOffset val="100"/>
        <c:noMultiLvlLbl val="0"/>
      </c:catAx>
      <c:valAx>
        <c:axId val="1846704303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846694319"/>
        <c:crosses val="autoZero"/>
        <c:crossBetween val="between"/>
      </c:valAx>
      <c:spPr>
        <a:noFill/>
        <a:ln w="25400"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solidFill>
        <a:schemeClr val="accent3"/>
      </a:solidFill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 w="25400">
          <a:solidFill>
            <a:sysClr val="window" lastClr="FFFFFF">
              <a:lumMod val="85000"/>
            </a:sysClr>
          </a:solidFill>
        </a:ln>
        <a:effectLst/>
        <a:sp3d contourW="25400">
          <a:contourClr>
            <a:sysClr val="window" lastClr="FFFFFF">
              <a:lumMod val="85000"/>
            </a:sysClr>
          </a:contourClr>
        </a:sp3d>
      </c:spPr>
    </c:sideWall>
    <c:backWall>
      <c:thickness val="0"/>
      <c:spPr>
        <a:noFill/>
        <a:ln w="25400">
          <a:solidFill>
            <a:sysClr val="window" lastClr="FFFFFF">
              <a:lumMod val="85000"/>
            </a:sysClr>
          </a:solidFill>
        </a:ln>
        <a:effectLst/>
        <a:sp3d contourW="25400">
          <a:contourClr>
            <a:sysClr val="window" lastClr="FFFFFF">
              <a:lumMod val="85000"/>
            </a:sysClr>
          </a:contourClr>
        </a:sp3d>
      </c:spPr>
    </c:backWall>
    <c:plotArea>
      <c:layout>
        <c:manualLayout>
          <c:layoutTarget val="inner"/>
          <c:xMode val="edge"/>
          <c:yMode val="edge"/>
          <c:x val="0.12417476154634544"/>
          <c:y val="4.1059517784326136E-2"/>
          <c:w val="0.87582523845365456"/>
          <c:h val="0.62379576872411002"/>
        </c:manualLayout>
      </c:layout>
      <c:bar3DChart>
        <c:barDir val="col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  <a:sp3d/>
          </c:spPr>
          <c:invertIfNegative val="0"/>
          <c:dPt>
            <c:idx val="0"/>
            <c:invertIfNegative val="0"/>
            <c:bubble3D val="0"/>
            <c:spPr>
              <a:solidFill>
                <a:srgbClr val="92D050"/>
              </a:soli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1-D025-469F-AFB6-7C92845AC3B8}"/>
              </c:ext>
            </c:extLst>
          </c:dPt>
          <c:dPt>
            <c:idx val="1"/>
            <c:invertIfNegative val="0"/>
            <c:bubble3D val="0"/>
            <c:spPr>
              <a:solidFill>
                <a:srgbClr val="0070C0"/>
              </a:soli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3-D025-469F-AFB6-7C92845AC3B8}"/>
              </c:ext>
            </c:extLst>
          </c:dPt>
          <c:dPt>
            <c:idx val="2"/>
            <c:invertIfNegative val="0"/>
            <c:bubble3D val="0"/>
            <c:spPr>
              <a:solidFill>
                <a:srgbClr val="FFC000"/>
              </a:soli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5-D025-469F-AFB6-7C92845AC3B8}"/>
              </c:ext>
            </c:extLst>
          </c:dPt>
          <c:dPt>
            <c:idx val="3"/>
            <c:invertIfNegative val="0"/>
            <c:bubble3D val="0"/>
            <c:spPr>
              <a:solidFill>
                <a:srgbClr val="FFC000"/>
              </a:soli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7-D025-469F-AFB6-7C92845AC3B8}"/>
              </c:ext>
            </c:extLst>
          </c:dPt>
          <c:dPt>
            <c:idx val="4"/>
            <c:invertIfNegative val="0"/>
            <c:bubble3D val="0"/>
            <c:spPr>
              <a:solidFill>
                <a:srgbClr val="FFC000"/>
              </a:soli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9-D025-469F-AFB6-7C92845AC3B8}"/>
              </c:ext>
            </c:extLst>
          </c:dPt>
          <c:dPt>
            <c:idx val="5"/>
            <c:invertIfNegative val="0"/>
            <c:bubble3D val="0"/>
            <c:spPr>
              <a:solidFill>
                <a:srgbClr val="FFC000"/>
              </a:soli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B-D025-469F-AFB6-7C92845AC3B8}"/>
              </c:ext>
            </c:extLst>
          </c:dPt>
          <c:dPt>
            <c:idx val="6"/>
            <c:invertIfNegative val="0"/>
            <c:bubble3D val="0"/>
            <c:spPr>
              <a:solidFill>
                <a:srgbClr val="FFC000"/>
              </a:soli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D-D025-469F-AFB6-7C92845AC3B8}"/>
              </c:ext>
            </c:extLst>
          </c:dPt>
          <c:dPt>
            <c:idx val="7"/>
            <c:invertIfNegative val="0"/>
            <c:bubble3D val="0"/>
            <c:spPr>
              <a:solidFill>
                <a:srgbClr val="FFC000"/>
              </a:soli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F-D025-469F-AFB6-7C92845AC3B8}"/>
              </c:ext>
            </c:extLst>
          </c:dPt>
          <c:dPt>
            <c:idx val="8"/>
            <c:invertIfNegative val="0"/>
            <c:bubble3D val="0"/>
            <c:spPr>
              <a:solidFill>
                <a:srgbClr val="FFC000"/>
              </a:soli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11-D025-469F-AFB6-7C92845AC3B8}"/>
              </c:ext>
            </c:extLst>
          </c:dPt>
          <c:dLbls>
            <c:dLbl>
              <c:idx val="1"/>
              <c:tx>
                <c:rich>
                  <a:bodyPr/>
                  <a:lstStyle/>
                  <a:p>
                    <a:r>
                      <a:rPr lang="en-US"/>
                      <a:t>4455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3-D025-469F-AFB6-7C92845AC3B8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B Nazanin" panose="00000400000000000000" pitchFamily="2" charset="-78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'[آمارplc6 ماهه اول 1403 سیب کشورپوشش.xlsx]نمودار'!$A$2:$A$10</c:f>
              <c:strCache>
                <c:ptCount val="9"/>
                <c:pt idx="0">
                  <c:v>دانشگاه جندی‌شاپور</c:v>
                </c:pt>
                <c:pt idx="1">
                  <c:v>دانشگاه اصفهان</c:v>
                </c:pt>
                <c:pt idx="2">
                  <c:v>دانشگاه کرمانشاه</c:v>
                </c:pt>
                <c:pt idx="3">
                  <c:v>دانشگاه شیراز</c:v>
                </c:pt>
                <c:pt idx="4">
                  <c:v>دانشگاه شهید بهشتی</c:v>
                </c:pt>
                <c:pt idx="5">
                  <c:v>دانشگاه تبریز</c:v>
                </c:pt>
                <c:pt idx="6">
                  <c:v>دانشگاه زنجان</c:v>
                </c:pt>
                <c:pt idx="7">
                  <c:v>دانشگاه تهران</c:v>
                </c:pt>
                <c:pt idx="8">
                  <c:v>دانشگاه کرمان</c:v>
                </c:pt>
              </c:strCache>
            </c:strRef>
          </c:cat>
          <c:val>
            <c:numRef>
              <c:f>'[آمارplc6 ماهه اول 1403 سیب کشورپوشش.xlsx]نمودار'!$B$2:$B$10</c:f>
              <c:numCache>
                <c:formatCode>#,##0</c:formatCode>
                <c:ptCount val="9"/>
                <c:pt idx="0">
                  <c:v>5721</c:v>
                </c:pt>
                <c:pt idx="1">
                  <c:v>4440</c:v>
                </c:pt>
                <c:pt idx="2">
                  <c:v>3684</c:v>
                </c:pt>
                <c:pt idx="3">
                  <c:v>3668</c:v>
                </c:pt>
                <c:pt idx="4">
                  <c:v>3566</c:v>
                </c:pt>
                <c:pt idx="5">
                  <c:v>2414</c:v>
                </c:pt>
                <c:pt idx="6">
                  <c:v>2257</c:v>
                </c:pt>
                <c:pt idx="7">
                  <c:v>1408</c:v>
                </c:pt>
                <c:pt idx="8">
                  <c:v>1335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2-D025-469F-AFB6-7C92845AC3B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1760701520"/>
        <c:axId val="1760698192"/>
        <c:axId val="0"/>
      </c:bar3DChart>
      <c:catAx>
        <c:axId val="176070152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solidFill>
              <a:srgbClr val="FF0000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760698192"/>
        <c:crosses val="autoZero"/>
        <c:auto val="1"/>
        <c:lblAlgn val="ctr"/>
        <c:lblOffset val="100"/>
        <c:noMultiLvlLbl val="0"/>
      </c:catAx>
      <c:valAx>
        <c:axId val="1760698192"/>
        <c:scaling>
          <c:orientation val="minMax"/>
          <c:max val="10000"/>
        </c:scaling>
        <c:delete val="1"/>
        <c:axPos val="l"/>
        <c:numFmt formatCode="#,##0" sourceLinked="1"/>
        <c:majorTickMark val="none"/>
        <c:minorTickMark val="none"/>
        <c:tickLblPos val="nextTo"/>
        <c:crossAx val="176070152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jpg"/><Relationship Id="rId1" Type="http://schemas.openxmlformats.org/officeDocument/2006/relationships/image" Target="../media/image7.jpg"/></Relationships>
</file>

<file path=ppt/diagrams/_rels/data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7" Type="http://schemas.microsoft.com/office/2007/relationships/hdphoto" Target="../media/hdphoto1.wdp"/><Relationship Id="rId2" Type="http://schemas.openxmlformats.org/officeDocument/2006/relationships/image" Target="../media/image11.png"/><Relationship Id="rId1" Type="http://schemas.openxmlformats.org/officeDocument/2006/relationships/image" Target="../media/image10.png"/><Relationship Id="rId6" Type="http://schemas.openxmlformats.org/officeDocument/2006/relationships/image" Target="../media/image15.png"/><Relationship Id="rId5" Type="http://schemas.openxmlformats.org/officeDocument/2006/relationships/image" Target="../media/image14.jpg"/><Relationship Id="rId4" Type="http://schemas.openxmlformats.org/officeDocument/2006/relationships/image" Target="../media/image13.pn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jpg"/><Relationship Id="rId1" Type="http://schemas.openxmlformats.org/officeDocument/2006/relationships/image" Target="../media/image7.jpg"/></Relationships>
</file>

<file path=ppt/diagrams/_rels/drawing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7" Type="http://schemas.microsoft.com/office/2007/relationships/hdphoto" Target="../media/hdphoto1.wdp"/><Relationship Id="rId2" Type="http://schemas.openxmlformats.org/officeDocument/2006/relationships/image" Target="../media/image11.png"/><Relationship Id="rId1" Type="http://schemas.openxmlformats.org/officeDocument/2006/relationships/image" Target="../media/image10.png"/><Relationship Id="rId6" Type="http://schemas.openxmlformats.org/officeDocument/2006/relationships/image" Target="../media/image15.png"/><Relationship Id="rId5" Type="http://schemas.openxmlformats.org/officeDocument/2006/relationships/image" Target="../media/image14.jpg"/><Relationship Id="rId4" Type="http://schemas.openxmlformats.org/officeDocument/2006/relationships/image" Target="../media/image13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B3114FE-B442-4EC0-980F-A974D8DAA690}" type="doc">
      <dgm:prSet loTypeId="urn:microsoft.com/office/officeart/2008/layout/BendingPictureCaptionList" loCatId="picture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08A37194-98D4-4F64-A501-FDE0E17282A5}">
      <dgm:prSet phldrT="[Text]"/>
      <dgm:spPr/>
      <dgm:t>
        <a:bodyPr/>
        <a:lstStyle/>
        <a:p>
          <a:r>
            <a:rPr lang="fa-IR" dirty="0">
              <a:cs typeface="B Mitra" panose="00000400000000000000" pitchFamily="2" charset="-78"/>
            </a:rPr>
            <a:t>برگزاری جلسات هماهنگی و امکان سنجی پیاده سازی این طرح با اداره کل بیمه سلامت استان اصفهان</a:t>
          </a:r>
          <a:endParaRPr lang="en-US" dirty="0">
            <a:cs typeface="B Mitra" panose="00000400000000000000" pitchFamily="2" charset="-78"/>
          </a:endParaRPr>
        </a:p>
      </dgm:t>
    </dgm:pt>
    <dgm:pt modelId="{56AF4E31-D1CC-4D81-ADB5-E473D8D067C8}" type="parTrans" cxnId="{A16D58B6-7290-47D9-85E2-6EC1DCDCC763}">
      <dgm:prSet/>
      <dgm:spPr/>
      <dgm:t>
        <a:bodyPr/>
        <a:lstStyle/>
        <a:p>
          <a:endParaRPr lang="en-US">
            <a:cs typeface="B Mitra" panose="00000400000000000000" pitchFamily="2" charset="-78"/>
          </a:endParaRPr>
        </a:p>
      </dgm:t>
    </dgm:pt>
    <dgm:pt modelId="{54716861-3A6A-4DB1-A225-D44A17DBB330}" type="sibTrans" cxnId="{A16D58B6-7290-47D9-85E2-6EC1DCDCC763}">
      <dgm:prSet/>
      <dgm:spPr/>
      <dgm:t>
        <a:bodyPr/>
        <a:lstStyle/>
        <a:p>
          <a:endParaRPr lang="en-US">
            <a:cs typeface="B Mitra" panose="00000400000000000000" pitchFamily="2" charset="-78"/>
          </a:endParaRPr>
        </a:p>
      </dgm:t>
    </dgm:pt>
    <dgm:pt modelId="{077C71E5-A76B-45A4-943C-2FB33885D341}">
      <dgm:prSet phldrT="[Text]"/>
      <dgm:spPr/>
      <dgm:t>
        <a:bodyPr/>
        <a:lstStyle/>
        <a:p>
          <a:r>
            <a:rPr lang="fa-IR" dirty="0">
              <a:cs typeface="B Mitra" panose="00000400000000000000" pitchFamily="2" charset="-78"/>
            </a:rPr>
            <a:t>فراهم سازی امکان ارجاع بیماران بیمه شده دو دهک پایین جامعه دارای دفترچه بیمه سلامت از مراکز خدمات جامع سلامت به پزشکان بخش خصوصی از طریق سامانه سیب </a:t>
          </a:r>
          <a:endParaRPr lang="en-US" dirty="0">
            <a:cs typeface="B Mitra" panose="00000400000000000000" pitchFamily="2" charset="-78"/>
          </a:endParaRPr>
        </a:p>
      </dgm:t>
    </dgm:pt>
    <dgm:pt modelId="{7ADD12EE-9A61-499C-94DF-AC9F212A68B7}" type="parTrans" cxnId="{A0AFC40D-8190-48CD-9BC2-7D5608F57097}">
      <dgm:prSet/>
      <dgm:spPr/>
      <dgm:t>
        <a:bodyPr/>
        <a:lstStyle/>
        <a:p>
          <a:endParaRPr lang="en-US">
            <a:cs typeface="B Mitra" panose="00000400000000000000" pitchFamily="2" charset="-78"/>
          </a:endParaRPr>
        </a:p>
      </dgm:t>
    </dgm:pt>
    <dgm:pt modelId="{2A756B7D-9820-4C9C-B7D3-0D98994339E5}" type="sibTrans" cxnId="{A0AFC40D-8190-48CD-9BC2-7D5608F57097}">
      <dgm:prSet/>
      <dgm:spPr/>
      <dgm:t>
        <a:bodyPr/>
        <a:lstStyle/>
        <a:p>
          <a:endParaRPr lang="en-US">
            <a:cs typeface="B Mitra" panose="00000400000000000000" pitchFamily="2" charset="-78"/>
          </a:endParaRPr>
        </a:p>
      </dgm:t>
    </dgm:pt>
    <dgm:pt modelId="{EAEBC472-067F-4163-90DF-A270C7D7E71A}">
      <dgm:prSet phldrT="[Text]"/>
      <dgm:spPr/>
      <dgm:t>
        <a:bodyPr/>
        <a:lstStyle/>
        <a:p>
          <a:r>
            <a:rPr lang="fa-IR" dirty="0">
              <a:cs typeface="B Mitra" panose="00000400000000000000" pitchFamily="2" charset="-78"/>
            </a:rPr>
            <a:t>ایجاد دسترسی لازم برای پزشکان بخش خصوصی درسامانه سیب جهت ثبت نسخ الکترونیک و ارسال بازخورد به مراکزخدمات جامع سلامت</a:t>
          </a:r>
          <a:endParaRPr lang="en-US" dirty="0">
            <a:cs typeface="B Mitra" panose="00000400000000000000" pitchFamily="2" charset="-78"/>
          </a:endParaRPr>
        </a:p>
      </dgm:t>
    </dgm:pt>
    <dgm:pt modelId="{3BC8EA4E-4EE9-48AA-8CE9-353FA04BD2ED}" type="parTrans" cxnId="{E586112C-EF7D-4FB2-8185-1B348EE98AA0}">
      <dgm:prSet/>
      <dgm:spPr/>
      <dgm:t>
        <a:bodyPr/>
        <a:lstStyle/>
        <a:p>
          <a:endParaRPr lang="en-US">
            <a:cs typeface="B Mitra" panose="00000400000000000000" pitchFamily="2" charset="-78"/>
          </a:endParaRPr>
        </a:p>
      </dgm:t>
    </dgm:pt>
    <dgm:pt modelId="{B9154040-2E57-4435-84DB-2C1FDA449264}" type="sibTrans" cxnId="{E586112C-EF7D-4FB2-8185-1B348EE98AA0}">
      <dgm:prSet/>
      <dgm:spPr/>
      <dgm:t>
        <a:bodyPr/>
        <a:lstStyle/>
        <a:p>
          <a:endParaRPr lang="en-US">
            <a:cs typeface="B Mitra" panose="00000400000000000000" pitchFamily="2" charset="-78"/>
          </a:endParaRPr>
        </a:p>
      </dgm:t>
    </dgm:pt>
    <dgm:pt modelId="{D2DBA035-5C94-4D6B-B929-9F1B1D42946B}" type="pres">
      <dgm:prSet presAssocID="{0B3114FE-B442-4EC0-980F-A974D8DAA690}" presName="Name0" presStyleCnt="0">
        <dgm:presLayoutVars>
          <dgm:dir/>
          <dgm:resizeHandles val="exact"/>
        </dgm:presLayoutVars>
      </dgm:prSet>
      <dgm:spPr/>
    </dgm:pt>
    <dgm:pt modelId="{84B65DF6-E6FC-4C41-81AF-2EA87658C986}" type="pres">
      <dgm:prSet presAssocID="{08A37194-98D4-4F64-A501-FDE0E17282A5}" presName="composite" presStyleCnt="0"/>
      <dgm:spPr/>
    </dgm:pt>
    <dgm:pt modelId="{C3626794-E9CD-4055-89CF-721073BD015B}" type="pres">
      <dgm:prSet presAssocID="{08A37194-98D4-4F64-A501-FDE0E17282A5}" presName="rect1" presStyleLbl="bgImgPlace1" presStyleIdx="0" presStyleCnt="3"/>
      <dgm:spPr>
        <a:blipFill dpi="0" rotWithShape="1"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1329" r="-11329"/>
          </a:stretch>
        </a:blipFill>
      </dgm:spPr>
    </dgm:pt>
    <dgm:pt modelId="{99B3824E-FDAF-4147-9FE1-40106E4FE6E1}" type="pres">
      <dgm:prSet presAssocID="{08A37194-98D4-4F64-A501-FDE0E17282A5}" presName="wedgeRectCallout1" presStyleLbl="node1" presStyleIdx="0" presStyleCnt="3" custScaleX="109605" custScaleY="140059" custLinFactNeighborY="24558">
        <dgm:presLayoutVars>
          <dgm:bulletEnabled val="1"/>
        </dgm:presLayoutVars>
      </dgm:prSet>
      <dgm:spPr/>
    </dgm:pt>
    <dgm:pt modelId="{2E0C6FE1-8207-4C0F-909D-91B0BCDE3CC2}" type="pres">
      <dgm:prSet presAssocID="{54716861-3A6A-4DB1-A225-D44A17DBB330}" presName="sibTrans" presStyleCnt="0"/>
      <dgm:spPr/>
    </dgm:pt>
    <dgm:pt modelId="{615F8F33-CD2C-4744-873F-BFF0E314C1B9}" type="pres">
      <dgm:prSet presAssocID="{077C71E5-A76B-45A4-943C-2FB33885D341}" presName="composite" presStyleCnt="0"/>
      <dgm:spPr/>
    </dgm:pt>
    <dgm:pt modelId="{4D84BD68-F1E5-48C4-A726-DB53124B8BC2}" type="pres">
      <dgm:prSet presAssocID="{077C71E5-A76B-45A4-943C-2FB33885D341}" presName="rect1" presStyleLbl="bgImgPlace1" presStyleIdx="1" presStyleCnt="3"/>
      <dgm:spPr>
        <a:blipFill dpi="0" rotWithShape="1"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3000" t="-12609" r="-13000" b="-12609"/>
          </a:stretch>
        </a:blipFill>
      </dgm:spPr>
    </dgm:pt>
    <dgm:pt modelId="{F86E00A0-7DED-45EF-A1D9-A5162056D534}" type="pres">
      <dgm:prSet presAssocID="{077C71E5-A76B-45A4-943C-2FB33885D341}" presName="wedgeRectCallout1" presStyleLbl="node1" presStyleIdx="1" presStyleCnt="3" custScaleX="109605" custScaleY="140059" custLinFactNeighborY="24558">
        <dgm:presLayoutVars>
          <dgm:bulletEnabled val="1"/>
        </dgm:presLayoutVars>
      </dgm:prSet>
      <dgm:spPr/>
    </dgm:pt>
    <dgm:pt modelId="{38DB3389-DB64-4B1B-AAA2-5A3FCEC27A83}" type="pres">
      <dgm:prSet presAssocID="{2A756B7D-9820-4C9C-B7D3-0D98994339E5}" presName="sibTrans" presStyleCnt="0"/>
      <dgm:spPr/>
    </dgm:pt>
    <dgm:pt modelId="{07ACD7AE-412D-4FA2-AA83-5F641C54F7E1}" type="pres">
      <dgm:prSet presAssocID="{EAEBC472-067F-4163-90DF-A270C7D7E71A}" presName="composite" presStyleCnt="0"/>
      <dgm:spPr/>
    </dgm:pt>
    <dgm:pt modelId="{756D2921-788B-44A4-B846-D19504A78B88}" type="pres">
      <dgm:prSet presAssocID="{EAEBC472-067F-4163-90DF-A270C7D7E71A}" presName="rect1" presStyleLbl="bgImgPlace1" presStyleIdx="2" presStyleCnt="3"/>
      <dgm:spPr>
        <a:blipFill dpi="0" rotWithShape="1"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8263" t="1702" r="-8263" b="1702"/>
          </a:stretch>
        </a:blipFill>
      </dgm:spPr>
    </dgm:pt>
    <dgm:pt modelId="{58D7486F-9D61-4DA0-AC45-8788B45A0831}" type="pres">
      <dgm:prSet presAssocID="{EAEBC472-067F-4163-90DF-A270C7D7E71A}" presName="wedgeRectCallout1" presStyleLbl="node1" presStyleIdx="2" presStyleCnt="3" custScaleX="109605" custScaleY="140059" custLinFactNeighborY="24558">
        <dgm:presLayoutVars>
          <dgm:bulletEnabled val="1"/>
        </dgm:presLayoutVars>
      </dgm:prSet>
      <dgm:spPr/>
    </dgm:pt>
  </dgm:ptLst>
  <dgm:cxnLst>
    <dgm:cxn modelId="{A0AFC40D-8190-48CD-9BC2-7D5608F57097}" srcId="{0B3114FE-B442-4EC0-980F-A974D8DAA690}" destId="{077C71E5-A76B-45A4-943C-2FB33885D341}" srcOrd="1" destOrd="0" parTransId="{7ADD12EE-9A61-499C-94DF-AC9F212A68B7}" sibTransId="{2A756B7D-9820-4C9C-B7D3-0D98994339E5}"/>
    <dgm:cxn modelId="{23FC060F-15AF-418E-B679-E7137E8C754D}" type="presOf" srcId="{08A37194-98D4-4F64-A501-FDE0E17282A5}" destId="{99B3824E-FDAF-4147-9FE1-40106E4FE6E1}" srcOrd="0" destOrd="0" presId="urn:microsoft.com/office/officeart/2008/layout/BendingPictureCaptionList"/>
    <dgm:cxn modelId="{CC517A29-7204-4EC9-A61D-81C8CA4575B2}" type="presOf" srcId="{0B3114FE-B442-4EC0-980F-A974D8DAA690}" destId="{D2DBA035-5C94-4D6B-B929-9F1B1D42946B}" srcOrd="0" destOrd="0" presId="urn:microsoft.com/office/officeart/2008/layout/BendingPictureCaptionList"/>
    <dgm:cxn modelId="{E586112C-EF7D-4FB2-8185-1B348EE98AA0}" srcId="{0B3114FE-B442-4EC0-980F-A974D8DAA690}" destId="{EAEBC472-067F-4163-90DF-A270C7D7E71A}" srcOrd="2" destOrd="0" parTransId="{3BC8EA4E-4EE9-48AA-8CE9-353FA04BD2ED}" sibTransId="{B9154040-2E57-4435-84DB-2C1FDA449264}"/>
    <dgm:cxn modelId="{A16D58B6-7290-47D9-85E2-6EC1DCDCC763}" srcId="{0B3114FE-B442-4EC0-980F-A974D8DAA690}" destId="{08A37194-98D4-4F64-A501-FDE0E17282A5}" srcOrd="0" destOrd="0" parTransId="{56AF4E31-D1CC-4D81-ADB5-E473D8D067C8}" sibTransId="{54716861-3A6A-4DB1-A225-D44A17DBB330}"/>
    <dgm:cxn modelId="{9ED773CC-3CAC-4C5F-BCD6-4D104107BEF8}" type="presOf" srcId="{EAEBC472-067F-4163-90DF-A270C7D7E71A}" destId="{58D7486F-9D61-4DA0-AC45-8788B45A0831}" srcOrd="0" destOrd="0" presId="urn:microsoft.com/office/officeart/2008/layout/BendingPictureCaptionList"/>
    <dgm:cxn modelId="{F13CFFFD-B35C-4E03-A9B3-F63F641D16F6}" type="presOf" srcId="{077C71E5-A76B-45A4-943C-2FB33885D341}" destId="{F86E00A0-7DED-45EF-A1D9-A5162056D534}" srcOrd="0" destOrd="0" presId="urn:microsoft.com/office/officeart/2008/layout/BendingPictureCaptionList"/>
    <dgm:cxn modelId="{C5AFF553-5337-4248-9CC1-C706407602FA}" type="presParOf" srcId="{D2DBA035-5C94-4D6B-B929-9F1B1D42946B}" destId="{84B65DF6-E6FC-4C41-81AF-2EA87658C986}" srcOrd="0" destOrd="0" presId="urn:microsoft.com/office/officeart/2008/layout/BendingPictureCaptionList"/>
    <dgm:cxn modelId="{370F4178-C854-4C9B-9DDF-DA8DF3299C79}" type="presParOf" srcId="{84B65DF6-E6FC-4C41-81AF-2EA87658C986}" destId="{C3626794-E9CD-4055-89CF-721073BD015B}" srcOrd="0" destOrd="0" presId="urn:microsoft.com/office/officeart/2008/layout/BendingPictureCaptionList"/>
    <dgm:cxn modelId="{CDA70BCE-CA57-4907-8F37-DD57F0C677DD}" type="presParOf" srcId="{84B65DF6-E6FC-4C41-81AF-2EA87658C986}" destId="{99B3824E-FDAF-4147-9FE1-40106E4FE6E1}" srcOrd="1" destOrd="0" presId="urn:microsoft.com/office/officeart/2008/layout/BendingPictureCaptionList"/>
    <dgm:cxn modelId="{CBE08F4B-0DDA-4E1F-852D-5C675BD3AA07}" type="presParOf" srcId="{D2DBA035-5C94-4D6B-B929-9F1B1D42946B}" destId="{2E0C6FE1-8207-4C0F-909D-91B0BCDE3CC2}" srcOrd="1" destOrd="0" presId="urn:microsoft.com/office/officeart/2008/layout/BendingPictureCaptionList"/>
    <dgm:cxn modelId="{2224744B-0C62-479C-A70E-1E1E17159A58}" type="presParOf" srcId="{D2DBA035-5C94-4D6B-B929-9F1B1D42946B}" destId="{615F8F33-CD2C-4744-873F-BFF0E314C1B9}" srcOrd="2" destOrd="0" presId="urn:microsoft.com/office/officeart/2008/layout/BendingPictureCaptionList"/>
    <dgm:cxn modelId="{7D8D0D7C-06D5-463E-82D3-68E7EDE68F3A}" type="presParOf" srcId="{615F8F33-CD2C-4744-873F-BFF0E314C1B9}" destId="{4D84BD68-F1E5-48C4-A726-DB53124B8BC2}" srcOrd="0" destOrd="0" presId="urn:microsoft.com/office/officeart/2008/layout/BendingPictureCaptionList"/>
    <dgm:cxn modelId="{F787400F-AB41-4BF5-982A-296E8C2B1D18}" type="presParOf" srcId="{615F8F33-CD2C-4744-873F-BFF0E314C1B9}" destId="{F86E00A0-7DED-45EF-A1D9-A5162056D534}" srcOrd="1" destOrd="0" presId="urn:microsoft.com/office/officeart/2008/layout/BendingPictureCaptionList"/>
    <dgm:cxn modelId="{B67AEBAD-6BB9-4798-81FD-3EE86B8D0A05}" type="presParOf" srcId="{D2DBA035-5C94-4D6B-B929-9F1B1D42946B}" destId="{38DB3389-DB64-4B1B-AAA2-5A3FCEC27A83}" srcOrd="3" destOrd="0" presId="urn:microsoft.com/office/officeart/2008/layout/BendingPictureCaptionList"/>
    <dgm:cxn modelId="{03F1D735-7028-4D3C-BE18-9A059F43B301}" type="presParOf" srcId="{D2DBA035-5C94-4D6B-B929-9F1B1D42946B}" destId="{07ACD7AE-412D-4FA2-AA83-5F641C54F7E1}" srcOrd="4" destOrd="0" presId="urn:microsoft.com/office/officeart/2008/layout/BendingPictureCaptionList"/>
    <dgm:cxn modelId="{6F99577F-30E8-4AC9-940D-7676273BF6B2}" type="presParOf" srcId="{07ACD7AE-412D-4FA2-AA83-5F641C54F7E1}" destId="{756D2921-788B-44A4-B846-D19504A78B88}" srcOrd="0" destOrd="0" presId="urn:microsoft.com/office/officeart/2008/layout/BendingPictureCaptionList"/>
    <dgm:cxn modelId="{BEB46D9A-9712-4D46-9D24-8F2EFE80BB35}" type="presParOf" srcId="{07ACD7AE-412D-4FA2-AA83-5F641C54F7E1}" destId="{58D7486F-9D61-4DA0-AC45-8788B45A0831}" srcOrd="1" destOrd="0" presId="urn:microsoft.com/office/officeart/2008/layout/BendingPictureCaption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AE4F029A-CA65-4AF1-B2D6-E24132CAB215}" type="doc">
      <dgm:prSet loTypeId="urn:microsoft.com/office/officeart/2005/8/layout/vList4" loCatId="picture" qsTypeId="urn:microsoft.com/office/officeart/2005/8/quickstyle/3d3" qsCatId="3D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F253336A-3797-4EAC-89B7-9109D1114CEB}">
      <dgm:prSet phldrT="[Text]" custT="1"/>
      <dgm:spPr>
        <a:noFill/>
      </dgm:spPr>
      <dgm:t>
        <a:bodyPr/>
        <a:lstStyle/>
        <a:p>
          <a:pPr algn="ctr"/>
          <a:endParaRPr lang="fa-IR" sz="1000" b="1" dirty="0">
            <a:solidFill>
              <a:srgbClr val="002060"/>
            </a:solidFill>
            <a:cs typeface="B Mitra" panose="00000400000000000000" pitchFamily="2" charset="-78"/>
          </a:endParaRPr>
        </a:p>
        <a:p>
          <a:pPr algn="ctr"/>
          <a:r>
            <a:rPr lang="fa-IR" sz="2000" b="1" dirty="0">
              <a:solidFill>
                <a:srgbClr val="002060"/>
              </a:solidFill>
              <a:cs typeface="B Mitra" panose="00000400000000000000" pitchFamily="2" charset="-78"/>
            </a:rPr>
            <a:t>رؤیت سوابق پزشکی بیمه شده برای پزشک بخش خصوصی از طریق دسترسی به سامانه سیب</a:t>
          </a:r>
          <a:endParaRPr lang="en-US" sz="2000" b="1" dirty="0">
            <a:solidFill>
              <a:srgbClr val="002060"/>
            </a:solidFill>
            <a:cs typeface="B Mitra" panose="00000400000000000000" pitchFamily="2" charset="-78"/>
          </a:endParaRPr>
        </a:p>
      </dgm:t>
    </dgm:pt>
    <dgm:pt modelId="{B5448544-FB72-45D1-AB5F-E914436159E8}" type="parTrans" cxnId="{E90B0848-8655-4ED9-907D-CAAFBC0D7DF8}">
      <dgm:prSet/>
      <dgm:spPr/>
      <dgm:t>
        <a:bodyPr/>
        <a:lstStyle/>
        <a:p>
          <a:endParaRPr lang="en-US">
            <a:cs typeface="B Mitra" panose="00000400000000000000" pitchFamily="2" charset="-78"/>
          </a:endParaRPr>
        </a:p>
      </dgm:t>
    </dgm:pt>
    <dgm:pt modelId="{2DFBE113-BEB5-48A0-A7CD-62AEAC539980}" type="sibTrans" cxnId="{E90B0848-8655-4ED9-907D-CAAFBC0D7DF8}">
      <dgm:prSet/>
      <dgm:spPr/>
      <dgm:t>
        <a:bodyPr/>
        <a:lstStyle/>
        <a:p>
          <a:endParaRPr lang="en-US">
            <a:cs typeface="B Mitra" panose="00000400000000000000" pitchFamily="2" charset="-78"/>
          </a:endParaRPr>
        </a:p>
      </dgm:t>
    </dgm:pt>
    <dgm:pt modelId="{57054701-6AC4-4078-BF64-A8D24D2C330B}">
      <dgm:prSet phldrT="[Text]" phldr="1"/>
      <dgm:spPr>
        <a:noFill/>
      </dgm:spPr>
      <dgm:t>
        <a:bodyPr/>
        <a:lstStyle/>
        <a:p>
          <a:pPr algn="l"/>
          <a:endParaRPr lang="en-US" sz="800" b="1" dirty="0">
            <a:solidFill>
              <a:srgbClr val="002060"/>
            </a:solidFill>
            <a:cs typeface="B Mitra" panose="00000400000000000000" pitchFamily="2" charset="-78"/>
          </a:endParaRPr>
        </a:p>
      </dgm:t>
    </dgm:pt>
    <dgm:pt modelId="{85B61BAF-CF3E-4E2B-817F-C6613983694C}" type="parTrans" cxnId="{BBF5EB9B-1B61-422C-ACC9-10CD9E0A7D05}">
      <dgm:prSet/>
      <dgm:spPr/>
      <dgm:t>
        <a:bodyPr/>
        <a:lstStyle/>
        <a:p>
          <a:endParaRPr lang="en-US">
            <a:cs typeface="B Mitra" panose="00000400000000000000" pitchFamily="2" charset="-78"/>
          </a:endParaRPr>
        </a:p>
      </dgm:t>
    </dgm:pt>
    <dgm:pt modelId="{D082719E-2FA4-4D17-B8C0-EAAA9859B105}" type="sibTrans" cxnId="{BBF5EB9B-1B61-422C-ACC9-10CD9E0A7D05}">
      <dgm:prSet/>
      <dgm:spPr/>
      <dgm:t>
        <a:bodyPr/>
        <a:lstStyle/>
        <a:p>
          <a:endParaRPr lang="en-US">
            <a:cs typeface="B Mitra" panose="00000400000000000000" pitchFamily="2" charset="-78"/>
          </a:endParaRPr>
        </a:p>
      </dgm:t>
    </dgm:pt>
    <dgm:pt modelId="{16545456-84C5-4BD6-80AB-411261809E34}">
      <dgm:prSet phldrT="[Text]" phldr="1"/>
      <dgm:spPr>
        <a:noFill/>
      </dgm:spPr>
      <dgm:t>
        <a:bodyPr/>
        <a:lstStyle/>
        <a:p>
          <a:pPr algn="l"/>
          <a:endParaRPr lang="en-US" sz="800" b="1">
            <a:solidFill>
              <a:srgbClr val="002060"/>
            </a:solidFill>
            <a:cs typeface="B Mitra" panose="00000400000000000000" pitchFamily="2" charset="-78"/>
          </a:endParaRPr>
        </a:p>
      </dgm:t>
    </dgm:pt>
    <dgm:pt modelId="{D7C93468-5007-4CF9-AF8C-286F032774BF}" type="parTrans" cxnId="{529E19E8-CC74-4EFC-8448-E319384F248A}">
      <dgm:prSet/>
      <dgm:spPr/>
      <dgm:t>
        <a:bodyPr/>
        <a:lstStyle/>
        <a:p>
          <a:endParaRPr lang="en-US">
            <a:cs typeface="B Mitra" panose="00000400000000000000" pitchFamily="2" charset="-78"/>
          </a:endParaRPr>
        </a:p>
      </dgm:t>
    </dgm:pt>
    <dgm:pt modelId="{94CB5280-A7CF-4E3D-9DC0-3B9B62B3C689}" type="sibTrans" cxnId="{529E19E8-CC74-4EFC-8448-E319384F248A}">
      <dgm:prSet/>
      <dgm:spPr/>
      <dgm:t>
        <a:bodyPr/>
        <a:lstStyle/>
        <a:p>
          <a:endParaRPr lang="en-US">
            <a:cs typeface="B Mitra" panose="00000400000000000000" pitchFamily="2" charset="-78"/>
          </a:endParaRPr>
        </a:p>
      </dgm:t>
    </dgm:pt>
    <dgm:pt modelId="{BB333490-AD67-404A-A75F-97F6917B3FF0}">
      <dgm:prSet phldrT="[Text]" custT="1"/>
      <dgm:spPr>
        <a:noFill/>
      </dgm:spPr>
      <dgm:t>
        <a:bodyPr/>
        <a:lstStyle/>
        <a:p>
          <a:endParaRPr lang="fa-IR" sz="1000" b="1" dirty="0">
            <a:solidFill>
              <a:srgbClr val="002060"/>
            </a:solidFill>
            <a:cs typeface="B Mitra" panose="00000400000000000000" pitchFamily="2" charset="-78"/>
          </a:endParaRPr>
        </a:p>
        <a:p>
          <a:r>
            <a:rPr lang="fa-IR" sz="1600" b="1" dirty="0">
              <a:solidFill>
                <a:srgbClr val="002060"/>
              </a:solidFill>
              <a:cs typeface="B Mitra" panose="00000400000000000000" pitchFamily="2" charset="-78"/>
            </a:rPr>
            <a:t>امکان ثبت مداخلات پزشکان بخش خصوصی در پرونده الکترونیک سلامت بیمار به منظور حفظ یکپارچگی اطلاعات سلامت بیمار</a:t>
          </a:r>
          <a:endParaRPr lang="en-US" sz="1600" b="1" dirty="0">
            <a:solidFill>
              <a:srgbClr val="002060"/>
            </a:solidFill>
            <a:cs typeface="B Mitra" panose="00000400000000000000" pitchFamily="2" charset="-78"/>
          </a:endParaRPr>
        </a:p>
      </dgm:t>
    </dgm:pt>
    <dgm:pt modelId="{157A6B8E-012B-4160-8A22-49C029911519}" type="parTrans" cxnId="{6A5820F2-584C-4F2F-8CB4-80DE0AED84EB}">
      <dgm:prSet/>
      <dgm:spPr/>
      <dgm:t>
        <a:bodyPr/>
        <a:lstStyle/>
        <a:p>
          <a:endParaRPr lang="en-US">
            <a:cs typeface="B Mitra" panose="00000400000000000000" pitchFamily="2" charset="-78"/>
          </a:endParaRPr>
        </a:p>
      </dgm:t>
    </dgm:pt>
    <dgm:pt modelId="{176004EC-FA50-48EC-B4EE-9E6C8269175E}" type="sibTrans" cxnId="{6A5820F2-584C-4F2F-8CB4-80DE0AED84EB}">
      <dgm:prSet/>
      <dgm:spPr/>
      <dgm:t>
        <a:bodyPr/>
        <a:lstStyle/>
        <a:p>
          <a:endParaRPr lang="en-US">
            <a:cs typeface="B Mitra" panose="00000400000000000000" pitchFamily="2" charset="-78"/>
          </a:endParaRPr>
        </a:p>
      </dgm:t>
    </dgm:pt>
    <dgm:pt modelId="{F7604CAF-C651-48F1-8F64-E81E48F0B1E5}">
      <dgm:prSet phldrT="[Text]" phldr="1"/>
      <dgm:spPr>
        <a:noFill/>
      </dgm:spPr>
      <dgm:t>
        <a:bodyPr/>
        <a:lstStyle/>
        <a:p>
          <a:endParaRPr lang="en-US" sz="800" b="1">
            <a:solidFill>
              <a:srgbClr val="002060"/>
            </a:solidFill>
            <a:cs typeface="B Mitra" panose="00000400000000000000" pitchFamily="2" charset="-78"/>
          </a:endParaRPr>
        </a:p>
      </dgm:t>
    </dgm:pt>
    <dgm:pt modelId="{65C68D0F-EAAD-40EA-B7D0-0A4374E516D6}" type="parTrans" cxnId="{677E50FC-475D-40EB-BDF2-F52CC99233C6}">
      <dgm:prSet/>
      <dgm:spPr/>
      <dgm:t>
        <a:bodyPr/>
        <a:lstStyle/>
        <a:p>
          <a:endParaRPr lang="en-US">
            <a:cs typeface="B Mitra" panose="00000400000000000000" pitchFamily="2" charset="-78"/>
          </a:endParaRPr>
        </a:p>
      </dgm:t>
    </dgm:pt>
    <dgm:pt modelId="{5D881949-F455-456F-8B4A-4273FDC5AFF9}" type="sibTrans" cxnId="{677E50FC-475D-40EB-BDF2-F52CC99233C6}">
      <dgm:prSet/>
      <dgm:spPr/>
      <dgm:t>
        <a:bodyPr/>
        <a:lstStyle/>
        <a:p>
          <a:endParaRPr lang="en-US">
            <a:cs typeface="B Mitra" panose="00000400000000000000" pitchFamily="2" charset="-78"/>
          </a:endParaRPr>
        </a:p>
      </dgm:t>
    </dgm:pt>
    <dgm:pt modelId="{6A6B7E7C-3539-43EA-9657-89FA8E8D0122}">
      <dgm:prSet phldrT="[Text]" phldr="1"/>
      <dgm:spPr>
        <a:noFill/>
      </dgm:spPr>
      <dgm:t>
        <a:bodyPr/>
        <a:lstStyle/>
        <a:p>
          <a:endParaRPr lang="en-US" sz="800" b="1">
            <a:solidFill>
              <a:srgbClr val="002060"/>
            </a:solidFill>
            <a:cs typeface="B Mitra" panose="00000400000000000000" pitchFamily="2" charset="-78"/>
          </a:endParaRPr>
        </a:p>
      </dgm:t>
    </dgm:pt>
    <dgm:pt modelId="{7788D5C7-3EB7-403A-811C-DFBB2E07602A}" type="parTrans" cxnId="{89985607-9929-47B3-9875-5AB5366B26C9}">
      <dgm:prSet/>
      <dgm:spPr/>
      <dgm:t>
        <a:bodyPr/>
        <a:lstStyle/>
        <a:p>
          <a:endParaRPr lang="en-US">
            <a:cs typeface="B Mitra" panose="00000400000000000000" pitchFamily="2" charset="-78"/>
          </a:endParaRPr>
        </a:p>
      </dgm:t>
    </dgm:pt>
    <dgm:pt modelId="{3AE3B791-85ED-4CCC-B214-25A5F6E059CD}" type="sibTrans" cxnId="{89985607-9929-47B3-9875-5AB5366B26C9}">
      <dgm:prSet/>
      <dgm:spPr/>
      <dgm:t>
        <a:bodyPr/>
        <a:lstStyle/>
        <a:p>
          <a:endParaRPr lang="en-US">
            <a:cs typeface="B Mitra" panose="00000400000000000000" pitchFamily="2" charset="-78"/>
          </a:endParaRPr>
        </a:p>
      </dgm:t>
    </dgm:pt>
    <dgm:pt modelId="{E09DF80D-3486-4565-88A0-2F1D5A005A77}">
      <dgm:prSet phldrT="[Text]" custT="1"/>
      <dgm:spPr>
        <a:noFill/>
      </dgm:spPr>
      <dgm:t>
        <a:bodyPr/>
        <a:lstStyle/>
        <a:p>
          <a:pPr algn="ctr">
            <a:lnSpc>
              <a:spcPct val="150000"/>
            </a:lnSpc>
          </a:pPr>
          <a:r>
            <a:rPr lang="fa-IR" sz="1800" b="1" dirty="0">
              <a:solidFill>
                <a:srgbClr val="002060"/>
              </a:solidFill>
              <a:cs typeface="B Mitra" panose="00000400000000000000" pitchFamily="2" charset="-78"/>
            </a:rPr>
            <a:t>افزایش ارائه مراقبتهای سطح یک درقالب بسته های خدمتی گروه های سنی </a:t>
          </a:r>
          <a:endParaRPr lang="en-US" sz="1800" b="1" dirty="0">
            <a:solidFill>
              <a:srgbClr val="002060"/>
            </a:solidFill>
            <a:cs typeface="B Mitra" panose="00000400000000000000" pitchFamily="2" charset="-78"/>
          </a:endParaRPr>
        </a:p>
      </dgm:t>
    </dgm:pt>
    <dgm:pt modelId="{4B388BB6-E896-4672-B12E-EB9232DC87C1}" type="parTrans" cxnId="{83487C57-070F-407D-8507-0DF44E107E4D}">
      <dgm:prSet/>
      <dgm:spPr/>
      <dgm:t>
        <a:bodyPr/>
        <a:lstStyle/>
        <a:p>
          <a:endParaRPr lang="en-US">
            <a:cs typeface="B Mitra" panose="00000400000000000000" pitchFamily="2" charset="-78"/>
          </a:endParaRPr>
        </a:p>
      </dgm:t>
    </dgm:pt>
    <dgm:pt modelId="{9C6D961C-6D2D-41EE-BACD-B78809F1E582}" type="sibTrans" cxnId="{83487C57-070F-407D-8507-0DF44E107E4D}">
      <dgm:prSet/>
      <dgm:spPr/>
      <dgm:t>
        <a:bodyPr/>
        <a:lstStyle/>
        <a:p>
          <a:endParaRPr lang="en-US">
            <a:cs typeface="B Mitra" panose="00000400000000000000" pitchFamily="2" charset="-78"/>
          </a:endParaRPr>
        </a:p>
      </dgm:t>
    </dgm:pt>
    <dgm:pt modelId="{C4469F6E-2C3C-41AA-B3D9-270D41B298E2}">
      <dgm:prSet phldrT="[Text]" phldr="1"/>
      <dgm:spPr>
        <a:noFill/>
      </dgm:spPr>
      <dgm:t>
        <a:bodyPr/>
        <a:lstStyle/>
        <a:p>
          <a:pPr algn="l">
            <a:lnSpc>
              <a:spcPct val="90000"/>
            </a:lnSpc>
          </a:pPr>
          <a:endParaRPr lang="en-US" sz="1400" b="1">
            <a:solidFill>
              <a:srgbClr val="002060"/>
            </a:solidFill>
            <a:cs typeface="B Mitra" panose="00000400000000000000" pitchFamily="2" charset="-78"/>
          </a:endParaRPr>
        </a:p>
      </dgm:t>
    </dgm:pt>
    <dgm:pt modelId="{7DFC48E9-702C-44CA-9FBC-3A0BE2F27F75}" type="parTrans" cxnId="{EB9C863F-7D00-4130-94CB-6215B8230D1C}">
      <dgm:prSet/>
      <dgm:spPr/>
      <dgm:t>
        <a:bodyPr/>
        <a:lstStyle/>
        <a:p>
          <a:endParaRPr lang="en-US">
            <a:cs typeface="B Mitra" panose="00000400000000000000" pitchFamily="2" charset="-78"/>
          </a:endParaRPr>
        </a:p>
      </dgm:t>
    </dgm:pt>
    <dgm:pt modelId="{EB0ACED7-5028-4F48-8C5B-7ABA32A9300B}" type="sibTrans" cxnId="{EB9C863F-7D00-4130-94CB-6215B8230D1C}">
      <dgm:prSet/>
      <dgm:spPr/>
      <dgm:t>
        <a:bodyPr/>
        <a:lstStyle/>
        <a:p>
          <a:endParaRPr lang="en-US">
            <a:cs typeface="B Mitra" panose="00000400000000000000" pitchFamily="2" charset="-78"/>
          </a:endParaRPr>
        </a:p>
      </dgm:t>
    </dgm:pt>
    <dgm:pt modelId="{981BBB9D-51F9-43DE-BE98-D48D59960C7C}">
      <dgm:prSet/>
      <dgm:spPr>
        <a:noFill/>
      </dgm:spPr>
      <dgm:t>
        <a:bodyPr/>
        <a:lstStyle/>
        <a:p>
          <a:endParaRPr lang="en-US">
            <a:cs typeface="B Mitra" panose="00000400000000000000" pitchFamily="2" charset="-78"/>
          </a:endParaRPr>
        </a:p>
      </dgm:t>
    </dgm:pt>
    <dgm:pt modelId="{9A6E3CE8-9A61-4D46-BBBD-3E2F9E8ADADB}" type="parTrans" cxnId="{9C4A0913-4DE6-4EAB-9CC8-DF3FA11880B5}">
      <dgm:prSet/>
      <dgm:spPr/>
      <dgm:t>
        <a:bodyPr/>
        <a:lstStyle/>
        <a:p>
          <a:endParaRPr lang="en-US">
            <a:cs typeface="B Mitra" panose="00000400000000000000" pitchFamily="2" charset="-78"/>
          </a:endParaRPr>
        </a:p>
      </dgm:t>
    </dgm:pt>
    <dgm:pt modelId="{5BA48737-7C11-4288-8E9A-5E4C157E48EF}" type="sibTrans" cxnId="{9C4A0913-4DE6-4EAB-9CC8-DF3FA11880B5}">
      <dgm:prSet/>
      <dgm:spPr/>
      <dgm:t>
        <a:bodyPr/>
        <a:lstStyle/>
        <a:p>
          <a:endParaRPr lang="en-US">
            <a:cs typeface="B Mitra" panose="00000400000000000000" pitchFamily="2" charset="-78"/>
          </a:endParaRPr>
        </a:p>
      </dgm:t>
    </dgm:pt>
    <dgm:pt modelId="{D3496ED0-8D95-486D-8661-94F3356AB46C}">
      <dgm:prSet/>
      <dgm:spPr>
        <a:noFill/>
      </dgm:spPr>
      <dgm:t>
        <a:bodyPr/>
        <a:lstStyle/>
        <a:p>
          <a:endParaRPr lang="en-US" b="1">
            <a:solidFill>
              <a:srgbClr val="002060"/>
            </a:solidFill>
            <a:cs typeface="B Mitra" panose="00000400000000000000" pitchFamily="2" charset="-78"/>
          </a:endParaRPr>
        </a:p>
      </dgm:t>
    </dgm:pt>
    <dgm:pt modelId="{3BCB1C2D-B058-4558-9DF2-8E4D700CF3C2}" type="parTrans" cxnId="{BA1A2F53-3CA8-44FD-8F9B-B09DDC72A1CC}">
      <dgm:prSet/>
      <dgm:spPr/>
      <dgm:t>
        <a:bodyPr/>
        <a:lstStyle/>
        <a:p>
          <a:endParaRPr lang="en-US">
            <a:cs typeface="B Mitra" panose="00000400000000000000" pitchFamily="2" charset="-78"/>
          </a:endParaRPr>
        </a:p>
      </dgm:t>
    </dgm:pt>
    <dgm:pt modelId="{751E636C-8A4F-437D-B45C-D3C9B07BE662}" type="sibTrans" cxnId="{BA1A2F53-3CA8-44FD-8F9B-B09DDC72A1CC}">
      <dgm:prSet/>
      <dgm:spPr/>
      <dgm:t>
        <a:bodyPr/>
        <a:lstStyle/>
        <a:p>
          <a:endParaRPr lang="en-US">
            <a:cs typeface="B Mitra" panose="00000400000000000000" pitchFamily="2" charset="-78"/>
          </a:endParaRPr>
        </a:p>
      </dgm:t>
    </dgm:pt>
    <dgm:pt modelId="{E43D97E8-5BCA-414D-9EA6-3C42EFFA5D14}">
      <dgm:prSet custT="1"/>
      <dgm:spPr>
        <a:noFill/>
      </dgm:spPr>
      <dgm:t>
        <a:bodyPr/>
        <a:lstStyle/>
        <a:p>
          <a:pPr algn="ctr"/>
          <a:r>
            <a:rPr lang="fa-IR" sz="1600" b="1" dirty="0">
              <a:solidFill>
                <a:srgbClr val="002060"/>
              </a:solidFill>
              <a:cs typeface="B Mitra" panose="00000400000000000000" pitchFamily="2" charset="-78"/>
            </a:rPr>
            <a:t>ارجاع بیمه شده به مراکز خدمات جامع سلامت توسط پزشک بخش خصوصی به منظور دریافت بسته های خدمتی گروه سنی</a:t>
          </a:r>
          <a:endParaRPr lang="en-US" sz="1600" b="1" dirty="0">
            <a:solidFill>
              <a:srgbClr val="002060"/>
            </a:solidFill>
            <a:cs typeface="B Mitra" panose="00000400000000000000" pitchFamily="2" charset="-78"/>
          </a:endParaRPr>
        </a:p>
      </dgm:t>
    </dgm:pt>
    <dgm:pt modelId="{F2D1B50B-00D8-49AF-BC72-860B4E8FB622}" type="parTrans" cxnId="{BD5DC9B7-C9CD-4202-9167-00AFA7A26657}">
      <dgm:prSet/>
      <dgm:spPr/>
      <dgm:t>
        <a:bodyPr/>
        <a:lstStyle/>
        <a:p>
          <a:endParaRPr lang="en-US">
            <a:cs typeface="B Mitra" panose="00000400000000000000" pitchFamily="2" charset="-78"/>
          </a:endParaRPr>
        </a:p>
      </dgm:t>
    </dgm:pt>
    <dgm:pt modelId="{33CA2134-9CF8-48F1-B717-A68A591DA9C5}" type="sibTrans" cxnId="{BD5DC9B7-C9CD-4202-9167-00AFA7A26657}">
      <dgm:prSet/>
      <dgm:spPr/>
      <dgm:t>
        <a:bodyPr/>
        <a:lstStyle/>
        <a:p>
          <a:endParaRPr lang="en-US">
            <a:cs typeface="B Mitra" panose="00000400000000000000" pitchFamily="2" charset="-78"/>
          </a:endParaRPr>
        </a:p>
      </dgm:t>
    </dgm:pt>
    <dgm:pt modelId="{12168A24-4AAF-4DDF-AC3F-0FEA0723ED7B}" type="pres">
      <dgm:prSet presAssocID="{AE4F029A-CA65-4AF1-B2D6-E24132CAB215}" presName="linear" presStyleCnt="0">
        <dgm:presLayoutVars>
          <dgm:dir/>
          <dgm:resizeHandles val="exact"/>
        </dgm:presLayoutVars>
      </dgm:prSet>
      <dgm:spPr/>
    </dgm:pt>
    <dgm:pt modelId="{DB48EFEB-E065-4CA4-9269-5557224EDFA8}" type="pres">
      <dgm:prSet presAssocID="{F253336A-3797-4EAC-89B7-9109D1114CEB}" presName="comp" presStyleCnt="0"/>
      <dgm:spPr/>
    </dgm:pt>
    <dgm:pt modelId="{6A4E56D2-8E39-4B7B-8E7C-B7CBC94B734C}" type="pres">
      <dgm:prSet presAssocID="{F253336A-3797-4EAC-89B7-9109D1114CEB}" presName="box" presStyleLbl="node1" presStyleIdx="0" presStyleCnt="6"/>
      <dgm:spPr/>
    </dgm:pt>
    <dgm:pt modelId="{D741372D-6678-4A82-B81C-91509606449D}" type="pres">
      <dgm:prSet presAssocID="{F253336A-3797-4EAC-89B7-9109D1114CEB}" presName="img" presStyleLbl="fgImgPlace1" presStyleIdx="0" presStyleCnt="6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41000" b="-41000"/>
          </a:stretch>
        </a:blipFill>
      </dgm:spPr>
    </dgm:pt>
    <dgm:pt modelId="{24494BEC-0E34-4DEC-A473-DCCA3A000273}" type="pres">
      <dgm:prSet presAssocID="{F253336A-3797-4EAC-89B7-9109D1114CEB}" presName="text" presStyleLbl="node1" presStyleIdx="0" presStyleCnt="6">
        <dgm:presLayoutVars>
          <dgm:bulletEnabled val="1"/>
        </dgm:presLayoutVars>
      </dgm:prSet>
      <dgm:spPr/>
    </dgm:pt>
    <dgm:pt modelId="{45346A7A-E669-499F-9347-62A59B68A4D1}" type="pres">
      <dgm:prSet presAssocID="{2DFBE113-BEB5-48A0-A7CD-62AEAC539980}" presName="spacer" presStyleCnt="0"/>
      <dgm:spPr/>
    </dgm:pt>
    <dgm:pt modelId="{8941984F-6B20-4043-A032-F1137670D778}" type="pres">
      <dgm:prSet presAssocID="{BB333490-AD67-404A-A75F-97F6917B3FF0}" presName="comp" presStyleCnt="0"/>
      <dgm:spPr/>
    </dgm:pt>
    <dgm:pt modelId="{E9D5936B-8696-40DD-ADC9-893450D5D73E}" type="pres">
      <dgm:prSet presAssocID="{BB333490-AD67-404A-A75F-97F6917B3FF0}" presName="box" presStyleLbl="node1" presStyleIdx="1" presStyleCnt="6"/>
      <dgm:spPr/>
    </dgm:pt>
    <dgm:pt modelId="{8730A41E-2DB1-4AFA-8B92-2635C18AC1CE}" type="pres">
      <dgm:prSet presAssocID="{BB333490-AD67-404A-A75F-97F6917B3FF0}" presName="img" presStyleLbl="fgImgPlace1" presStyleIdx="1" presStyleCnt="6" custLinFactNeighborY="2548"/>
      <dgm:spPr>
        <a:blipFill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17000" b="-17000"/>
          </a:stretch>
        </a:blipFill>
      </dgm:spPr>
    </dgm:pt>
    <dgm:pt modelId="{9233CAC0-9ABC-42CC-83D8-6EBD46C83CCF}" type="pres">
      <dgm:prSet presAssocID="{BB333490-AD67-404A-A75F-97F6917B3FF0}" presName="text" presStyleLbl="node1" presStyleIdx="1" presStyleCnt="6">
        <dgm:presLayoutVars>
          <dgm:bulletEnabled val="1"/>
        </dgm:presLayoutVars>
      </dgm:prSet>
      <dgm:spPr/>
    </dgm:pt>
    <dgm:pt modelId="{B219A6B4-4879-4C89-9473-802EE1DE3576}" type="pres">
      <dgm:prSet presAssocID="{176004EC-FA50-48EC-B4EE-9E6C8269175E}" presName="spacer" presStyleCnt="0"/>
      <dgm:spPr/>
    </dgm:pt>
    <dgm:pt modelId="{912D327B-6D8C-4657-9FF8-5D7DC1D6565D}" type="pres">
      <dgm:prSet presAssocID="{E43D97E8-5BCA-414D-9EA6-3C42EFFA5D14}" presName="comp" presStyleCnt="0"/>
      <dgm:spPr/>
    </dgm:pt>
    <dgm:pt modelId="{5C46D7D5-E553-4AFF-BDA4-092FFB1CB304}" type="pres">
      <dgm:prSet presAssocID="{E43D97E8-5BCA-414D-9EA6-3C42EFFA5D14}" presName="box" presStyleLbl="node1" presStyleIdx="2" presStyleCnt="6"/>
      <dgm:spPr/>
    </dgm:pt>
    <dgm:pt modelId="{6802F96A-80F3-4D15-B52F-D6EB8EBEB846}" type="pres">
      <dgm:prSet presAssocID="{E43D97E8-5BCA-414D-9EA6-3C42EFFA5D14}" presName="img" presStyleLbl="fgImgPlace1" presStyleIdx="2" presStyleCnt="6"/>
      <dgm:spPr>
        <a:blipFill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66000" b="-66000"/>
          </a:stretch>
        </a:blipFill>
      </dgm:spPr>
    </dgm:pt>
    <dgm:pt modelId="{4B410170-87A0-4F3E-A157-1B7CCB9FD4CA}" type="pres">
      <dgm:prSet presAssocID="{E43D97E8-5BCA-414D-9EA6-3C42EFFA5D14}" presName="text" presStyleLbl="node1" presStyleIdx="2" presStyleCnt="6">
        <dgm:presLayoutVars>
          <dgm:bulletEnabled val="1"/>
        </dgm:presLayoutVars>
      </dgm:prSet>
      <dgm:spPr/>
    </dgm:pt>
    <dgm:pt modelId="{AD64C509-B8BD-429F-B79D-97FB760D6FA8}" type="pres">
      <dgm:prSet presAssocID="{33CA2134-9CF8-48F1-B717-A68A591DA9C5}" presName="spacer" presStyleCnt="0"/>
      <dgm:spPr/>
    </dgm:pt>
    <dgm:pt modelId="{B8DF8DBE-2028-4A4B-B666-832C24E08818}" type="pres">
      <dgm:prSet presAssocID="{E09DF80D-3486-4565-88A0-2F1D5A005A77}" presName="comp" presStyleCnt="0"/>
      <dgm:spPr/>
    </dgm:pt>
    <dgm:pt modelId="{F8AE4E49-A2BA-4D08-BFA2-87F5E75A48D8}" type="pres">
      <dgm:prSet presAssocID="{E09DF80D-3486-4565-88A0-2F1D5A005A77}" presName="box" presStyleLbl="node1" presStyleIdx="3" presStyleCnt="6"/>
      <dgm:spPr/>
    </dgm:pt>
    <dgm:pt modelId="{29A777F7-EE94-463E-A636-64FE2A143F80}" type="pres">
      <dgm:prSet presAssocID="{E09DF80D-3486-4565-88A0-2F1D5A005A77}" presName="img" presStyleLbl="fgImgPlace1" presStyleIdx="3" presStyleCnt="6" custScaleY="104609"/>
      <dgm:spPr>
        <a:blipFill>
          <a:blip xmlns:r="http://schemas.openxmlformats.org/officeDocument/2006/relationships"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56000" b="-56000"/>
          </a:stretch>
        </a:blipFill>
      </dgm:spPr>
    </dgm:pt>
    <dgm:pt modelId="{8C61DEBB-AD28-4F5E-B125-29AD3B138E89}" type="pres">
      <dgm:prSet presAssocID="{E09DF80D-3486-4565-88A0-2F1D5A005A77}" presName="text" presStyleLbl="node1" presStyleIdx="3" presStyleCnt="6">
        <dgm:presLayoutVars>
          <dgm:bulletEnabled val="1"/>
        </dgm:presLayoutVars>
      </dgm:prSet>
      <dgm:spPr/>
    </dgm:pt>
    <dgm:pt modelId="{D9C10F6A-47AF-4B53-A2E5-0C8E1C9DAF7A}" type="pres">
      <dgm:prSet presAssocID="{9C6D961C-6D2D-41EE-BACD-B78809F1E582}" presName="spacer" presStyleCnt="0"/>
      <dgm:spPr/>
    </dgm:pt>
    <dgm:pt modelId="{C4E7C1A9-F809-4F49-8132-C83E0EA245DD}" type="pres">
      <dgm:prSet presAssocID="{D3496ED0-8D95-486D-8661-94F3356AB46C}" presName="comp" presStyleCnt="0"/>
      <dgm:spPr/>
    </dgm:pt>
    <dgm:pt modelId="{87210F1C-B202-479C-A026-4F345EE1562D}" type="pres">
      <dgm:prSet presAssocID="{D3496ED0-8D95-486D-8661-94F3356AB46C}" presName="box" presStyleLbl="node1" presStyleIdx="4" presStyleCnt="6"/>
      <dgm:spPr/>
    </dgm:pt>
    <dgm:pt modelId="{7ABF96A5-DB23-4B89-9E82-6BD6C2D0F8F4}" type="pres">
      <dgm:prSet presAssocID="{D3496ED0-8D95-486D-8661-94F3356AB46C}" presName="img" presStyleLbl="fgImgPlace1" presStyleIdx="4" presStyleCnt="6"/>
      <dgm:spPr>
        <a:blipFill dpi="0" rotWithShape="1"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87" t="-62374" r="-287" b="-62374"/>
          </a:stretch>
        </a:blipFill>
      </dgm:spPr>
    </dgm:pt>
    <dgm:pt modelId="{32E697EF-9FD9-48EC-88B1-B1C63A00D4D8}" type="pres">
      <dgm:prSet presAssocID="{D3496ED0-8D95-486D-8661-94F3356AB46C}" presName="text" presStyleLbl="node1" presStyleIdx="4" presStyleCnt="6">
        <dgm:presLayoutVars>
          <dgm:bulletEnabled val="1"/>
        </dgm:presLayoutVars>
      </dgm:prSet>
      <dgm:spPr/>
    </dgm:pt>
    <dgm:pt modelId="{6315ACB4-6979-40F0-A965-FF56F9BE4AC5}" type="pres">
      <dgm:prSet presAssocID="{751E636C-8A4F-437D-B45C-D3C9B07BE662}" presName="spacer" presStyleCnt="0"/>
      <dgm:spPr/>
    </dgm:pt>
    <dgm:pt modelId="{7022FD89-2354-4957-94E8-F9A30C887421}" type="pres">
      <dgm:prSet presAssocID="{981BBB9D-51F9-43DE-BE98-D48D59960C7C}" presName="comp" presStyleCnt="0"/>
      <dgm:spPr/>
    </dgm:pt>
    <dgm:pt modelId="{859672B8-DF52-4A83-B2C6-570AA4CAFACD}" type="pres">
      <dgm:prSet presAssocID="{981BBB9D-51F9-43DE-BE98-D48D59960C7C}" presName="box" presStyleLbl="node1" presStyleIdx="5" presStyleCnt="6"/>
      <dgm:spPr/>
    </dgm:pt>
    <dgm:pt modelId="{E364BB97-0DD2-44F6-BE20-F950576D5437}" type="pres">
      <dgm:prSet presAssocID="{981BBB9D-51F9-43DE-BE98-D48D59960C7C}" presName="img" presStyleLbl="fgImgPlace1" presStyleIdx="5" presStyleCnt="6"/>
      <dgm:spPr>
        <a:blipFill dpi="0" rotWithShape="1">
          <a:blip xmlns:r="http://schemas.openxmlformats.org/officeDocument/2006/relationships"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5000"/>
                    </a14:imgEffect>
                    <a14:imgEffect>
                      <a14:brightnessContrast bright="2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87" t="-18673" r="-287" b="-18673"/>
          </a:stretch>
        </a:blipFill>
      </dgm:spPr>
    </dgm:pt>
    <dgm:pt modelId="{28459C8D-DFA1-4292-98B8-411C7A4ED5F4}" type="pres">
      <dgm:prSet presAssocID="{981BBB9D-51F9-43DE-BE98-D48D59960C7C}" presName="text" presStyleLbl="node1" presStyleIdx="5" presStyleCnt="6">
        <dgm:presLayoutVars>
          <dgm:bulletEnabled val="1"/>
        </dgm:presLayoutVars>
      </dgm:prSet>
      <dgm:spPr/>
    </dgm:pt>
  </dgm:ptLst>
  <dgm:cxnLst>
    <dgm:cxn modelId="{89985607-9929-47B3-9875-5AB5366B26C9}" srcId="{BB333490-AD67-404A-A75F-97F6917B3FF0}" destId="{6A6B7E7C-3539-43EA-9657-89FA8E8D0122}" srcOrd="1" destOrd="0" parTransId="{7788D5C7-3EB7-403A-811C-DFBB2E07602A}" sibTransId="{3AE3B791-85ED-4CCC-B214-25A5F6E059CD}"/>
    <dgm:cxn modelId="{9C4A0913-4DE6-4EAB-9CC8-DF3FA11880B5}" srcId="{AE4F029A-CA65-4AF1-B2D6-E24132CAB215}" destId="{981BBB9D-51F9-43DE-BE98-D48D59960C7C}" srcOrd="5" destOrd="0" parTransId="{9A6E3CE8-9A61-4D46-BBBD-3E2F9E8ADADB}" sibTransId="{5BA48737-7C11-4288-8E9A-5E4C157E48EF}"/>
    <dgm:cxn modelId="{C6CAE31E-5CC2-441A-B504-6823DA8AD4BB}" type="presOf" srcId="{BB333490-AD67-404A-A75F-97F6917B3FF0}" destId="{E9D5936B-8696-40DD-ADC9-893450D5D73E}" srcOrd="0" destOrd="0" presId="urn:microsoft.com/office/officeart/2005/8/layout/vList4"/>
    <dgm:cxn modelId="{901E692A-0A1E-4A41-8C00-E1E403622C2A}" type="presOf" srcId="{6A6B7E7C-3539-43EA-9657-89FA8E8D0122}" destId="{9233CAC0-9ABC-42CC-83D8-6EBD46C83CCF}" srcOrd="1" destOrd="2" presId="urn:microsoft.com/office/officeart/2005/8/layout/vList4"/>
    <dgm:cxn modelId="{EB9C863F-7D00-4130-94CB-6215B8230D1C}" srcId="{E09DF80D-3486-4565-88A0-2F1D5A005A77}" destId="{C4469F6E-2C3C-41AA-B3D9-270D41B298E2}" srcOrd="0" destOrd="0" parTransId="{7DFC48E9-702C-44CA-9FBC-3A0BE2F27F75}" sibTransId="{EB0ACED7-5028-4F48-8C5B-7ABA32A9300B}"/>
    <dgm:cxn modelId="{5E1CC642-1F6B-43FD-AB7D-D4DFA9CFE864}" type="presOf" srcId="{F7604CAF-C651-48F1-8F64-E81E48F0B1E5}" destId="{9233CAC0-9ABC-42CC-83D8-6EBD46C83CCF}" srcOrd="1" destOrd="1" presId="urn:microsoft.com/office/officeart/2005/8/layout/vList4"/>
    <dgm:cxn modelId="{3749C344-2D82-4C88-B3E4-D67C376381B8}" type="presOf" srcId="{16545456-84C5-4BD6-80AB-411261809E34}" destId="{24494BEC-0E34-4DEC-A473-DCCA3A000273}" srcOrd="1" destOrd="2" presId="urn:microsoft.com/office/officeart/2005/8/layout/vList4"/>
    <dgm:cxn modelId="{E90B0848-8655-4ED9-907D-CAAFBC0D7DF8}" srcId="{AE4F029A-CA65-4AF1-B2D6-E24132CAB215}" destId="{F253336A-3797-4EAC-89B7-9109D1114CEB}" srcOrd="0" destOrd="0" parTransId="{B5448544-FB72-45D1-AB5F-E914436159E8}" sibTransId="{2DFBE113-BEB5-48A0-A7CD-62AEAC539980}"/>
    <dgm:cxn modelId="{A58CEA68-9035-4E00-9A83-6D3EDFBD09C8}" type="presOf" srcId="{E43D97E8-5BCA-414D-9EA6-3C42EFFA5D14}" destId="{5C46D7D5-E553-4AFF-BDA4-092FFB1CB304}" srcOrd="0" destOrd="0" presId="urn:microsoft.com/office/officeart/2005/8/layout/vList4"/>
    <dgm:cxn modelId="{BA1A2F53-3CA8-44FD-8F9B-B09DDC72A1CC}" srcId="{AE4F029A-CA65-4AF1-B2D6-E24132CAB215}" destId="{D3496ED0-8D95-486D-8661-94F3356AB46C}" srcOrd="4" destOrd="0" parTransId="{3BCB1C2D-B058-4558-9DF2-8E4D700CF3C2}" sibTransId="{751E636C-8A4F-437D-B45C-D3C9B07BE662}"/>
    <dgm:cxn modelId="{7F020155-8312-4FEC-AC2A-2AFDB653DD7E}" type="presOf" srcId="{57054701-6AC4-4078-BF64-A8D24D2C330B}" destId="{6A4E56D2-8E39-4B7B-8E7C-B7CBC94B734C}" srcOrd="0" destOrd="1" presId="urn:microsoft.com/office/officeart/2005/8/layout/vList4"/>
    <dgm:cxn modelId="{83487C57-070F-407D-8507-0DF44E107E4D}" srcId="{AE4F029A-CA65-4AF1-B2D6-E24132CAB215}" destId="{E09DF80D-3486-4565-88A0-2F1D5A005A77}" srcOrd="3" destOrd="0" parTransId="{4B388BB6-E896-4672-B12E-EB9232DC87C1}" sibTransId="{9C6D961C-6D2D-41EE-BACD-B78809F1E582}"/>
    <dgm:cxn modelId="{8B6FEE7A-EA5F-41D6-B6C8-8FFC684CE09A}" type="presOf" srcId="{BB333490-AD67-404A-A75F-97F6917B3FF0}" destId="{9233CAC0-9ABC-42CC-83D8-6EBD46C83CCF}" srcOrd="1" destOrd="0" presId="urn:microsoft.com/office/officeart/2005/8/layout/vList4"/>
    <dgm:cxn modelId="{C5E24382-E64B-4723-A84C-839AE248714A}" type="presOf" srcId="{C4469F6E-2C3C-41AA-B3D9-270D41B298E2}" destId="{F8AE4E49-A2BA-4D08-BFA2-87F5E75A48D8}" srcOrd="0" destOrd="1" presId="urn:microsoft.com/office/officeart/2005/8/layout/vList4"/>
    <dgm:cxn modelId="{C3D0E284-163D-4FD0-B3AE-3122121E51A0}" type="presOf" srcId="{16545456-84C5-4BD6-80AB-411261809E34}" destId="{6A4E56D2-8E39-4B7B-8E7C-B7CBC94B734C}" srcOrd="0" destOrd="2" presId="urn:microsoft.com/office/officeart/2005/8/layout/vList4"/>
    <dgm:cxn modelId="{A6370A8A-7257-432C-AB40-C597FC578E48}" type="presOf" srcId="{F253336A-3797-4EAC-89B7-9109D1114CEB}" destId="{6A4E56D2-8E39-4B7B-8E7C-B7CBC94B734C}" srcOrd="0" destOrd="0" presId="urn:microsoft.com/office/officeart/2005/8/layout/vList4"/>
    <dgm:cxn modelId="{8DFA7F96-067E-404B-AE1E-2214E9359CB4}" type="presOf" srcId="{57054701-6AC4-4078-BF64-A8D24D2C330B}" destId="{24494BEC-0E34-4DEC-A473-DCCA3A000273}" srcOrd="1" destOrd="1" presId="urn:microsoft.com/office/officeart/2005/8/layout/vList4"/>
    <dgm:cxn modelId="{BBF5EB9B-1B61-422C-ACC9-10CD9E0A7D05}" srcId="{F253336A-3797-4EAC-89B7-9109D1114CEB}" destId="{57054701-6AC4-4078-BF64-A8D24D2C330B}" srcOrd="0" destOrd="0" parTransId="{85B61BAF-CF3E-4E2B-817F-C6613983694C}" sibTransId="{D082719E-2FA4-4D17-B8C0-EAAA9859B105}"/>
    <dgm:cxn modelId="{9B40CEAF-C712-4405-88CD-7B1BF5A49DCC}" type="presOf" srcId="{D3496ED0-8D95-486D-8661-94F3356AB46C}" destId="{87210F1C-B202-479C-A026-4F345EE1562D}" srcOrd="0" destOrd="0" presId="urn:microsoft.com/office/officeart/2005/8/layout/vList4"/>
    <dgm:cxn modelId="{1F0057B3-D69B-4F89-9587-8FA6FAF42A14}" type="presOf" srcId="{D3496ED0-8D95-486D-8661-94F3356AB46C}" destId="{32E697EF-9FD9-48EC-88B1-B1C63A00D4D8}" srcOrd="1" destOrd="0" presId="urn:microsoft.com/office/officeart/2005/8/layout/vList4"/>
    <dgm:cxn modelId="{BA3CDFB3-2753-4ECE-BA43-1B03762DCAC0}" type="presOf" srcId="{C4469F6E-2C3C-41AA-B3D9-270D41B298E2}" destId="{8C61DEBB-AD28-4F5E-B125-29AD3B138E89}" srcOrd="1" destOrd="1" presId="urn:microsoft.com/office/officeart/2005/8/layout/vList4"/>
    <dgm:cxn modelId="{BD5DC9B7-C9CD-4202-9167-00AFA7A26657}" srcId="{AE4F029A-CA65-4AF1-B2D6-E24132CAB215}" destId="{E43D97E8-5BCA-414D-9EA6-3C42EFFA5D14}" srcOrd="2" destOrd="0" parTransId="{F2D1B50B-00D8-49AF-BC72-860B4E8FB622}" sibTransId="{33CA2134-9CF8-48F1-B717-A68A591DA9C5}"/>
    <dgm:cxn modelId="{0FFB7DBB-94A6-4944-928E-B4EEF771C0D3}" type="presOf" srcId="{E09DF80D-3486-4565-88A0-2F1D5A005A77}" destId="{F8AE4E49-A2BA-4D08-BFA2-87F5E75A48D8}" srcOrd="0" destOrd="0" presId="urn:microsoft.com/office/officeart/2005/8/layout/vList4"/>
    <dgm:cxn modelId="{A75BC0BB-D22D-47D3-94DF-52375A1DB020}" type="presOf" srcId="{6A6B7E7C-3539-43EA-9657-89FA8E8D0122}" destId="{E9D5936B-8696-40DD-ADC9-893450D5D73E}" srcOrd="0" destOrd="2" presId="urn:microsoft.com/office/officeart/2005/8/layout/vList4"/>
    <dgm:cxn modelId="{621E8BD3-8E16-4A9B-B5C3-F7154F709785}" type="presOf" srcId="{E09DF80D-3486-4565-88A0-2F1D5A005A77}" destId="{8C61DEBB-AD28-4F5E-B125-29AD3B138E89}" srcOrd="1" destOrd="0" presId="urn:microsoft.com/office/officeart/2005/8/layout/vList4"/>
    <dgm:cxn modelId="{F37473D4-7447-453D-ADB6-0428710597AC}" type="presOf" srcId="{AE4F029A-CA65-4AF1-B2D6-E24132CAB215}" destId="{12168A24-4AAF-4DDF-AC3F-0FEA0723ED7B}" srcOrd="0" destOrd="0" presId="urn:microsoft.com/office/officeart/2005/8/layout/vList4"/>
    <dgm:cxn modelId="{0917C7E4-9FD9-4023-A541-61C70EAA2EFA}" type="presOf" srcId="{F253336A-3797-4EAC-89B7-9109D1114CEB}" destId="{24494BEC-0E34-4DEC-A473-DCCA3A000273}" srcOrd="1" destOrd="0" presId="urn:microsoft.com/office/officeart/2005/8/layout/vList4"/>
    <dgm:cxn modelId="{C1D7CEE7-09F6-45E7-921D-62412CD55541}" type="presOf" srcId="{F7604CAF-C651-48F1-8F64-E81E48F0B1E5}" destId="{E9D5936B-8696-40DD-ADC9-893450D5D73E}" srcOrd="0" destOrd="1" presId="urn:microsoft.com/office/officeart/2005/8/layout/vList4"/>
    <dgm:cxn modelId="{529E19E8-CC74-4EFC-8448-E319384F248A}" srcId="{F253336A-3797-4EAC-89B7-9109D1114CEB}" destId="{16545456-84C5-4BD6-80AB-411261809E34}" srcOrd="1" destOrd="0" parTransId="{D7C93468-5007-4CF9-AF8C-286F032774BF}" sibTransId="{94CB5280-A7CF-4E3D-9DC0-3B9B62B3C689}"/>
    <dgm:cxn modelId="{87AA6AF0-2486-40CB-AA97-E777E9869258}" type="presOf" srcId="{981BBB9D-51F9-43DE-BE98-D48D59960C7C}" destId="{28459C8D-DFA1-4292-98B8-411C7A4ED5F4}" srcOrd="1" destOrd="0" presId="urn:microsoft.com/office/officeart/2005/8/layout/vList4"/>
    <dgm:cxn modelId="{377011F2-6FE2-4913-9293-AC2A9F2E0BD9}" type="presOf" srcId="{E43D97E8-5BCA-414D-9EA6-3C42EFFA5D14}" destId="{4B410170-87A0-4F3E-A157-1B7CCB9FD4CA}" srcOrd="1" destOrd="0" presId="urn:microsoft.com/office/officeart/2005/8/layout/vList4"/>
    <dgm:cxn modelId="{6A5820F2-584C-4F2F-8CB4-80DE0AED84EB}" srcId="{AE4F029A-CA65-4AF1-B2D6-E24132CAB215}" destId="{BB333490-AD67-404A-A75F-97F6917B3FF0}" srcOrd="1" destOrd="0" parTransId="{157A6B8E-012B-4160-8A22-49C029911519}" sibTransId="{176004EC-FA50-48EC-B4EE-9E6C8269175E}"/>
    <dgm:cxn modelId="{677E50FC-475D-40EB-BDF2-F52CC99233C6}" srcId="{BB333490-AD67-404A-A75F-97F6917B3FF0}" destId="{F7604CAF-C651-48F1-8F64-E81E48F0B1E5}" srcOrd="0" destOrd="0" parTransId="{65C68D0F-EAAD-40EA-B7D0-0A4374E516D6}" sibTransId="{5D881949-F455-456F-8B4A-4273FDC5AFF9}"/>
    <dgm:cxn modelId="{7AFA13FF-CBFA-4BC5-9C00-7882E1D34DC8}" type="presOf" srcId="{981BBB9D-51F9-43DE-BE98-D48D59960C7C}" destId="{859672B8-DF52-4A83-B2C6-570AA4CAFACD}" srcOrd="0" destOrd="0" presId="urn:microsoft.com/office/officeart/2005/8/layout/vList4"/>
    <dgm:cxn modelId="{4C94FCBA-970D-475D-B374-CA97F6477163}" type="presParOf" srcId="{12168A24-4AAF-4DDF-AC3F-0FEA0723ED7B}" destId="{DB48EFEB-E065-4CA4-9269-5557224EDFA8}" srcOrd="0" destOrd="0" presId="urn:microsoft.com/office/officeart/2005/8/layout/vList4"/>
    <dgm:cxn modelId="{9C70D22B-80E1-44EA-8D5C-811E1451B725}" type="presParOf" srcId="{DB48EFEB-E065-4CA4-9269-5557224EDFA8}" destId="{6A4E56D2-8E39-4B7B-8E7C-B7CBC94B734C}" srcOrd="0" destOrd="0" presId="urn:microsoft.com/office/officeart/2005/8/layout/vList4"/>
    <dgm:cxn modelId="{86447CA8-3140-497E-AC21-59037668B933}" type="presParOf" srcId="{DB48EFEB-E065-4CA4-9269-5557224EDFA8}" destId="{D741372D-6678-4A82-B81C-91509606449D}" srcOrd="1" destOrd="0" presId="urn:microsoft.com/office/officeart/2005/8/layout/vList4"/>
    <dgm:cxn modelId="{C2373495-B06D-41A6-9827-190498EF6F66}" type="presParOf" srcId="{DB48EFEB-E065-4CA4-9269-5557224EDFA8}" destId="{24494BEC-0E34-4DEC-A473-DCCA3A000273}" srcOrd="2" destOrd="0" presId="urn:microsoft.com/office/officeart/2005/8/layout/vList4"/>
    <dgm:cxn modelId="{938D3097-D15C-42AA-91D7-88CC007E023B}" type="presParOf" srcId="{12168A24-4AAF-4DDF-AC3F-0FEA0723ED7B}" destId="{45346A7A-E669-499F-9347-62A59B68A4D1}" srcOrd="1" destOrd="0" presId="urn:microsoft.com/office/officeart/2005/8/layout/vList4"/>
    <dgm:cxn modelId="{C4DB4EA0-9FDF-4B33-9C7D-A29C25820959}" type="presParOf" srcId="{12168A24-4AAF-4DDF-AC3F-0FEA0723ED7B}" destId="{8941984F-6B20-4043-A032-F1137670D778}" srcOrd="2" destOrd="0" presId="urn:microsoft.com/office/officeart/2005/8/layout/vList4"/>
    <dgm:cxn modelId="{ED92DCE7-39ED-43D4-878F-DF9DDA805B89}" type="presParOf" srcId="{8941984F-6B20-4043-A032-F1137670D778}" destId="{E9D5936B-8696-40DD-ADC9-893450D5D73E}" srcOrd="0" destOrd="0" presId="urn:microsoft.com/office/officeart/2005/8/layout/vList4"/>
    <dgm:cxn modelId="{08D0542E-0E2F-447A-B014-4E6C0A869B0F}" type="presParOf" srcId="{8941984F-6B20-4043-A032-F1137670D778}" destId="{8730A41E-2DB1-4AFA-8B92-2635C18AC1CE}" srcOrd="1" destOrd="0" presId="urn:microsoft.com/office/officeart/2005/8/layout/vList4"/>
    <dgm:cxn modelId="{34DEB6DA-B6CC-4F80-AA4A-4100FD8545D6}" type="presParOf" srcId="{8941984F-6B20-4043-A032-F1137670D778}" destId="{9233CAC0-9ABC-42CC-83D8-6EBD46C83CCF}" srcOrd="2" destOrd="0" presId="urn:microsoft.com/office/officeart/2005/8/layout/vList4"/>
    <dgm:cxn modelId="{1E59D31C-A590-4301-95C1-57F8EB246E0E}" type="presParOf" srcId="{12168A24-4AAF-4DDF-AC3F-0FEA0723ED7B}" destId="{B219A6B4-4879-4C89-9473-802EE1DE3576}" srcOrd="3" destOrd="0" presId="urn:microsoft.com/office/officeart/2005/8/layout/vList4"/>
    <dgm:cxn modelId="{59A5E2D3-BD24-459E-A339-8A87F1A83A16}" type="presParOf" srcId="{12168A24-4AAF-4DDF-AC3F-0FEA0723ED7B}" destId="{912D327B-6D8C-4657-9FF8-5D7DC1D6565D}" srcOrd="4" destOrd="0" presId="urn:microsoft.com/office/officeart/2005/8/layout/vList4"/>
    <dgm:cxn modelId="{2555BD03-6542-4115-B241-9F8231526085}" type="presParOf" srcId="{912D327B-6D8C-4657-9FF8-5D7DC1D6565D}" destId="{5C46D7D5-E553-4AFF-BDA4-092FFB1CB304}" srcOrd="0" destOrd="0" presId="urn:microsoft.com/office/officeart/2005/8/layout/vList4"/>
    <dgm:cxn modelId="{973079DC-426F-476F-AA13-CFC7F6CAF26A}" type="presParOf" srcId="{912D327B-6D8C-4657-9FF8-5D7DC1D6565D}" destId="{6802F96A-80F3-4D15-B52F-D6EB8EBEB846}" srcOrd="1" destOrd="0" presId="urn:microsoft.com/office/officeart/2005/8/layout/vList4"/>
    <dgm:cxn modelId="{94AD4781-71B3-4F30-9728-5D1FF75BCEC4}" type="presParOf" srcId="{912D327B-6D8C-4657-9FF8-5D7DC1D6565D}" destId="{4B410170-87A0-4F3E-A157-1B7CCB9FD4CA}" srcOrd="2" destOrd="0" presId="urn:microsoft.com/office/officeart/2005/8/layout/vList4"/>
    <dgm:cxn modelId="{8F223349-B66A-43CF-8B8F-72735AE7D431}" type="presParOf" srcId="{12168A24-4AAF-4DDF-AC3F-0FEA0723ED7B}" destId="{AD64C509-B8BD-429F-B79D-97FB760D6FA8}" srcOrd="5" destOrd="0" presId="urn:microsoft.com/office/officeart/2005/8/layout/vList4"/>
    <dgm:cxn modelId="{9AC10E00-3ED6-4CD2-A8BD-11AFD5F153BF}" type="presParOf" srcId="{12168A24-4AAF-4DDF-AC3F-0FEA0723ED7B}" destId="{B8DF8DBE-2028-4A4B-B666-832C24E08818}" srcOrd="6" destOrd="0" presId="urn:microsoft.com/office/officeart/2005/8/layout/vList4"/>
    <dgm:cxn modelId="{EF5B0EDC-E366-473C-8718-DD73127B7E6A}" type="presParOf" srcId="{B8DF8DBE-2028-4A4B-B666-832C24E08818}" destId="{F8AE4E49-A2BA-4D08-BFA2-87F5E75A48D8}" srcOrd="0" destOrd="0" presId="urn:microsoft.com/office/officeart/2005/8/layout/vList4"/>
    <dgm:cxn modelId="{83C138BE-3624-4118-97D9-C9CE34DA7F34}" type="presParOf" srcId="{B8DF8DBE-2028-4A4B-B666-832C24E08818}" destId="{29A777F7-EE94-463E-A636-64FE2A143F80}" srcOrd="1" destOrd="0" presId="urn:microsoft.com/office/officeart/2005/8/layout/vList4"/>
    <dgm:cxn modelId="{67383555-8385-4651-9A23-1D8DDC68ECBF}" type="presParOf" srcId="{B8DF8DBE-2028-4A4B-B666-832C24E08818}" destId="{8C61DEBB-AD28-4F5E-B125-29AD3B138E89}" srcOrd="2" destOrd="0" presId="urn:microsoft.com/office/officeart/2005/8/layout/vList4"/>
    <dgm:cxn modelId="{7D947352-64CF-4835-882D-0269C593B9C3}" type="presParOf" srcId="{12168A24-4AAF-4DDF-AC3F-0FEA0723ED7B}" destId="{D9C10F6A-47AF-4B53-A2E5-0C8E1C9DAF7A}" srcOrd="7" destOrd="0" presId="urn:microsoft.com/office/officeart/2005/8/layout/vList4"/>
    <dgm:cxn modelId="{0B82D245-D1C8-4F5D-A85E-88F9370ED469}" type="presParOf" srcId="{12168A24-4AAF-4DDF-AC3F-0FEA0723ED7B}" destId="{C4E7C1A9-F809-4F49-8132-C83E0EA245DD}" srcOrd="8" destOrd="0" presId="urn:microsoft.com/office/officeart/2005/8/layout/vList4"/>
    <dgm:cxn modelId="{F4A616E1-A2DF-47EC-AD6B-1389B593FCA7}" type="presParOf" srcId="{C4E7C1A9-F809-4F49-8132-C83E0EA245DD}" destId="{87210F1C-B202-479C-A026-4F345EE1562D}" srcOrd="0" destOrd="0" presId="urn:microsoft.com/office/officeart/2005/8/layout/vList4"/>
    <dgm:cxn modelId="{80C7C5FC-B410-4A0B-8D0C-A370DAB36410}" type="presParOf" srcId="{C4E7C1A9-F809-4F49-8132-C83E0EA245DD}" destId="{7ABF96A5-DB23-4B89-9E82-6BD6C2D0F8F4}" srcOrd="1" destOrd="0" presId="urn:microsoft.com/office/officeart/2005/8/layout/vList4"/>
    <dgm:cxn modelId="{66FB5BD2-03AA-4256-87FA-7C6635559D83}" type="presParOf" srcId="{C4E7C1A9-F809-4F49-8132-C83E0EA245DD}" destId="{32E697EF-9FD9-48EC-88B1-B1C63A00D4D8}" srcOrd="2" destOrd="0" presId="urn:microsoft.com/office/officeart/2005/8/layout/vList4"/>
    <dgm:cxn modelId="{F9AD92B0-22C9-414D-AEB4-E3BF2C0EDCE3}" type="presParOf" srcId="{12168A24-4AAF-4DDF-AC3F-0FEA0723ED7B}" destId="{6315ACB4-6979-40F0-A965-FF56F9BE4AC5}" srcOrd="9" destOrd="0" presId="urn:microsoft.com/office/officeart/2005/8/layout/vList4"/>
    <dgm:cxn modelId="{11B8DC01-E1CC-49E4-BE5F-7DBFF00CC56C}" type="presParOf" srcId="{12168A24-4AAF-4DDF-AC3F-0FEA0723ED7B}" destId="{7022FD89-2354-4957-94E8-F9A30C887421}" srcOrd="10" destOrd="0" presId="urn:microsoft.com/office/officeart/2005/8/layout/vList4"/>
    <dgm:cxn modelId="{870B4CC0-056E-4668-942D-EDC07892B7FB}" type="presParOf" srcId="{7022FD89-2354-4957-94E8-F9A30C887421}" destId="{859672B8-DF52-4A83-B2C6-570AA4CAFACD}" srcOrd="0" destOrd="0" presId="urn:microsoft.com/office/officeart/2005/8/layout/vList4"/>
    <dgm:cxn modelId="{B7C109D5-5F01-4B8C-B67D-5E91E130C536}" type="presParOf" srcId="{7022FD89-2354-4957-94E8-F9A30C887421}" destId="{E364BB97-0DD2-44F6-BE20-F950576D5437}" srcOrd="1" destOrd="0" presId="urn:microsoft.com/office/officeart/2005/8/layout/vList4"/>
    <dgm:cxn modelId="{656AF7C3-77C9-400C-92FB-4472B3BAD0F9}" type="presParOf" srcId="{7022FD89-2354-4957-94E8-F9A30C887421}" destId="{28459C8D-DFA1-4292-98B8-411C7A4ED5F4}" srcOrd="2" destOrd="0" presId="urn:microsoft.com/office/officeart/2005/8/layout/vList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3626794-E9CD-4055-89CF-721073BD015B}">
      <dsp:nvSpPr>
        <dsp:cNvPr id="0" name=""/>
        <dsp:cNvSpPr/>
      </dsp:nvSpPr>
      <dsp:spPr>
        <a:xfrm>
          <a:off x="6146" y="1447442"/>
          <a:ext cx="3681974" cy="2945579"/>
        </a:xfrm>
        <a:prstGeom prst="rect">
          <a:avLst/>
        </a:prstGeom>
        <a:blipFill dpi="0" rotWithShape="1"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1329" r="-11329"/>
          </a:stretch>
        </a:blip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9B3824E-FDAF-4147-9FE1-40106E4FE6E1}">
      <dsp:nvSpPr>
        <dsp:cNvPr id="0" name=""/>
        <dsp:cNvSpPr/>
      </dsp:nvSpPr>
      <dsp:spPr>
        <a:xfrm>
          <a:off x="180148" y="4145151"/>
          <a:ext cx="3591709" cy="1443942"/>
        </a:xfrm>
        <a:prstGeom prst="wedgeRectCallout">
          <a:avLst>
            <a:gd name="adj1" fmla="val 20250"/>
            <a:gd name="adj2" fmla="val -607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a-IR" sz="2000" kern="1200" dirty="0">
              <a:cs typeface="B Mitra" panose="00000400000000000000" pitchFamily="2" charset="-78"/>
            </a:rPr>
            <a:t>برگزاری جلسات هماهنگی و امکان سنجی پیاده سازی این طرح با اداره کل بیمه سلامت استان اصفهان</a:t>
          </a:r>
          <a:endParaRPr lang="en-US" sz="2000" kern="1200" dirty="0">
            <a:cs typeface="B Mitra" panose="00000400000000000000" pitchFamily="2" charset="-78"/>
          </a:endParaRPr>
        </a:p>
      </dsp:txBody>
      <dsp:txXfrm>
        <a:off x="180148" y="4145151"/>
        <a:ext cx="3591709" cy="1443942"/>
      </dsp:txXfrm>
    </dsp:sp>
    <dsp:sp modelId="{4D84BD68-F1E5-48C4-A726-DB53124B8BC2}">
      <dsp:nvSpPr>
        <dsp:cNvPr id="0" name=""/>
        <dsp:cNvSpPr/>
      </dsp:nvSpPr>
      <dsp:spPr>
        <a:xfrm>
          <a:off x="4140055" y="1447442"/>
          <a:ext cx="3681974" cy="2945579"/>
        </a:xfrm>
        <a:prstGeom prst="rect">
          <a:avLst/>
        </a:prstGeom>
        <a:blipFill dpi="0" rotWithShape="1"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3000" t="-12609" r="-13000" b="-12609"/>
          </a:stretch>
        </a:blip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86E00A0-7DED-45EF-A1D9-A5162056D534}">
      <dsp:nvSpPr>
        <dsp:cNvPr id="0" name=""/>
        <dsp:cNvSpPr/>
      </dsp:nvSpPr>
      <dsp:spPr>
        <a:xfrm>
          <a:off x="4314056" y="4145151"/>
          <a:ext cx="3591709" cy="1443942"/>
        </a:xfrm>
        <a:prstGeom prst="wedgeRectCallout">
          <a:avLst>
            <a:gd name="adj1" fmla="val 20250"/>
            <a:gd name="adj2" fmla="val -60700"/>
          </a:avLst>
        </a:prstGeom>
        <a:solidFill>
          <a:schemeClr val="accent5">
            <a:hueOff val="1247628"/>
            <a:satOff val="-25244"/>
            <a:lumOff val="784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a-IR" sz="2000" kern="1200" dirty="0">
              <a:cs typeface="B Mitra" panose="00000400000000000000" pitchFamily="2" charset="-78"/>
            </a:rPr>
            <a:t>فراهم سازی امکان ارجاع بیماران بیمه شده دو دهک پایین جامعه دارای دفترچه بیمه سلامت از مراکز خدمات جامع سلامت به پزشکان بخش خصوصی از طریق سامانه سیب </a:t>
          </a:r>
          <a:endParaRPr lang="en-US" sz="2000" kern="1200" dirty="0">
            <a:cs typeface="B Mitra" panose="00000400000000000000" pitchFamily="2" charset="-78"/>
          </a:endParaRPr>
        </a:p>
      </dsp:txBody>
      <dsp:txXfrm>
        <a:off x="4314056" y="4145151"/>
        <a:ext cx="3591709" cy="1443942"/>
      </dsp:txXfrm>
    </dsp:sp>
    <dsp:sp modelId="{756D2921-788B-44A4-B846-D19504A78B88}">
      <dsp:nvSpPr>
        <dsp:cNvPr id="0" name=""/>
        <dsp:cNvSpPr/>
      </dsp:nvSpPr>
      <dsp:spPr>
        <a:xfrm>
          <a:off x="8273963" y="1447442"/>
          <a:ext cx="3681974" cy="2945579"/>
        </a:xfrm>
        <a:prstGeom prst="rect">
          <a:avLst/>
        </a:prstGeom>
        <a:blipFill dpi="0" rotWithShape="1"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8263" t="1702" r="-8263" b="1702"/>
          </a:stretch>
        </a:blip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8D7486F-9D61-4DA0-AC45-8788B45A0831}">
      <dsp:nvSpPr>
        <dsp:cNvPr id="0" name=""/>
        <dsp:cNvSpPr/>
      </dsp:nvSpPr>
      <dsp:spPr>
        <a:xfrm>
          <a:off x="8447965" y="4145151"/>
          <a:ext cx="3591709" cy="1443942"/>
        </a:xfrm>
        <a:prstGeom prst="wedgeRectCallout">
          <a:avLst>
            <a:gd name="adj1" fmla="val 20250"/>
            <a:gd name="adj2" fmla="val -60700"/>
          </a:avLst>
        </a:prstGeom>
        <a:solidFill>
          <a:schemeClr val="accent5">
            <a:hueOff val="2495256"/>
            <a:satOff val="-50489"/>
            <a:lumOff val="1569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a-IR" sz="2000" kern="1200" dirty="0">
              <a:cs typeface="B Mitra" panose="00000400000000000000" pitchFamily="2" charset="-78"/>
            </a:rPr>
            <a:t>ایجاد دسترسی لازم برای پزشکان بخش خصوصی درسامانه سیب جهت ثبت نسخ الکترونیک و ارسال بازخورد به مراکزخدمات جامع سلامت</a:t>
          </a:r>
          <a:endParaRPr lang="en-US" sz="2000" kern="1200" dirty="0">
            <a:cs typeface="B Mitra" panose="00000400000000000000" pitchFamily="2" charset="-78"/>
          </a:endParaRPr>
        </a:p>
      </dsp:txBody>
      <dsp:txXfrm>
        <a:off x="8447965" y="4145151"/>
        <a:ext cx="3591709" cy="1443942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A4E56D2-8E39-4B7B-8E7C-B7CBC94B734C}">
      <dsp:nvSpPr>
        <dsp:cNvPr id="0" name=""/>
        <dsp:cNvSpPr/>
      </dsp:nvSpPr>
      <dsp:spPr>
        <a:xfrm>
          <a:off x="0" y="0"/>
          <a:ext cx="11364685" cy="915425"/>
        </a:xfrm>
        <a:prstGeom prst="roundRect">
          <a:avLst>
            <a:gd name="adj" fmla="val 10000"/>
          </a:avLst>
        </a:prstGeom>
        <a:noFill/>
        <a:ln>
          <a:noFill/>
        </a:ln>
        <a:effectLst>
          <a:outerShdw blurRad="38100" dist="254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t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fa-IR" sz="1000" b="1" kern="1200" dirty="0">
            <a:solidFill>
              <a:srgbClr val="002060"/>
            </a:solidFill>
            <a:cs typeface="B Mitra" panose="00000400000000000000" pitchFamily="2" charset="-78"/>
          </a:endParaRPr>
        </a:p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a-IR" sz="2000" b="1" kern="1200" dirty="0">
              <a:solidFill>
                <a:srgbClr val="002060"/>
              </a:solidFill>
              <a:cs typeface="B Mitra" panose="00000400000000000000" pitchFamily="2" charset="-78"/>
            </a:rPr>
            <a:t>رؤیت سوابق پزشکی بیمه شده برای پزشک بخش خصوصی از طریق دسترسی به سامانه سیب</a:t>
          </a:r>
          <a:endParaRPr lang="en-US" sz="2000" b="1" kern="1200" dirty="0">
            <a:solidFill>
              <a:srgbClr val="002060"/>
            </a:solidFill>
            <a:cs typeface="B Mitra" panose="00000400000000000000" pitchFamily="2" charset="-78"/>
          </a:endParaRPr>
        </a:p>
        <a:p>
          <a:pPr marL="57150" lvl="1" indent="-57150" algn="l" defTabSz="355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en-US" sz="800" b="1" kern="1200" dirty="0">
            <a:solidFill>
              <a:srgbClr val="002060"/>
            </a:solidFill>
            <a:cs typeface="B Mitra" panose="00000400000000000000" pitchFamily="2" charset="-78"/>
          </a:endParaRPr>
        </a:p>
        <a:p>
          <a:pPr marL="57150" lvl="1" indent="-57150" algn="l" defTabSz="355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en-US" sz="800" b="1" kern="1200">
            <a:solidFill>
              <a:srgbClr val="002060"/>
            </a:solidFill>
            <a:cs typeface="B Mitra" panose="00000400000000000000" pitchFamily="2" charset="-78"/>
          </a:endParaRPr>
        </a:p>
      </dsp:txBody>
      <dsp:txXfrm>
        <a:off x="2364479" y="0"/>
        <a:ext cx="9000205" cy="915425"/>
      </dsp:txXfrm>
    </dsp:sp>
    <dsp:sp modelId="{D741372D-6678-4A82-B81C-91509606449D}">
      <dsp:nvSpPr>
        <dsp:cNvPr id="0" name=""/>
        <dsp:cNvSpPr/>
      </dsp:nvSpPr>
      <dsp:spPr>
        <a:xfrm>
          <a:off x="91542" y="91542"/>
          <a:ext cx="2272937" cy="732340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41000" b="-41000"/>
          </a:stretch>
        </a:blip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E9D5936B-8696-40DD-ADC9-893450D5D73E}">
      <dsp:nvSpPr>
        <dsp:cNvPr id="0" name=""/>
        <dsp:cNvSpPr/>
      </dsp:nvSpPr>
      <dsp:spPr>
        <a:xfrm>
          <a:off x="0" y="1006968"/>
          <a:ext cx="11364685" cy="915425"/>
        </a:xfrm>
        <a:prstGeom prst="roundRect">
          <a:avLst>
            <a:gd name="adj" fmla="val 10000"/>
          </a:avLst>
        </a:prstGeom>
        <a:noFill/>
        <a:ln>
          <a:noFill/>
        </a:ln>
        <a:effectLst>
          <a:outerShdw blurRad="38100" dist="254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t" anchorCtr="0">
          <a:noAutofit/>
        </a:bodyPr>
        <a:lstStyle/>
        <a:p>
          <a:pPr marL="0" lvl="0" indent="0" algn="l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fa-IR" sz="1000" b="1" kern="1200" dirty="0">
            <a:solidFill>
              <a:srgbClr val="002060"/>
            </a:solidFill>
            <a:cs typeface="B Mitra" panose="00000400000000000000" pitchFamily="2" charset="-78"/>
          </a:endParaRPr>
        </a:p>
        <a:p>
          <a:pPr marL="0" lvl="0" indent="0" algn="l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a-IR" sz="1600" b="1" kern="1200" dirty="0">
              <a:solidFill>
                <a:srgbClr val="002060"/>
              </a:solidFill>
              <a:cs typeface="B Mitra" panose="00000400000000000000" pitchFamily="2" charset="-78"/>
            </a:rPr>
            <a:t>امکان ثبت مداخلات پزشکان بخش خصوصی در پرونده الکترونیک سلامت بیمار به منظور حفظ یکپارچگی اطلاعات سلامت بیمار</a:t>
          </a:r>
          <a:endParaRPr lang="en-US" sz="1600" b="1" kern="1200" dirty="0">
            <a:solidFill>
              <a:srgbClr val="002060"/>
            </a:solidFill>
            <a:cs typeface="B Mitra" panose="00000400000000000000" pitchFamily="2" charset="-78"/>
          </a:endParaRPr>
        </a:p>
        <a:p>
          <a:pPr marL="57150" lvl="1" indent="-57150" algn="l" defTabSz="355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en-US" sz="800" b="1" kern="1200">
            <a:solidFill>
              <a:srgbClr val="002060"/>
            </a:solidFill>
            <a:cs typeface="B Mitra" panose="00000400000000000000" pitchFamily="2" charset="-78"/>
          </a:endParaRPr>
        </a:p>
        <a:p>
          <a:pPr marL="57150" lvl="1" indent="-57150" algn="l" defTabSz="355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en-US" sz="800" b="1" kern="1200">
            <a:solidFill>
              <a:srgbClr val="002060"/>
            </a:solidFill>
            <a:cs typeface="B Mitra" panose="00000400000000000000" pitchFamily="2" charset="-78"/>
          </a:endParaRPr>
        </a:p>
      </dsp:txBody>
      <dsp:txXfrm>
        <a:off x="2364479" y="1006968"/>
        <a:ext cx="9000205" cy="915425"/>
      </dsp:txXfrm>
    </dsp:sp>
    <dsp:sp modelId="{8730A41E-2DB1-4AFA-8B92-2635C18AC1CE}">
      <dsp:nvSpPr>
        <dsp:cNvPr id="0" name=""/>
        <dsp:cNvSpPr/>
      </dsp:nvSpPr>
      <dsp:spPr>
        <a:xfrm>
          <a:off x="91542" y="1117171"/>
          <a:ext cx="2272937" cy="732340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17000" b="-17000"/>
          </a:stretch>
        </a:blip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5C46D7D5-E553-4AFF-BDA4-092FFB1CB304}">
      <dsp:nvSpPr>
        <dsp:cNvPr id="0" name=""/>
        <dsp:cNvSpPr/>
      </dsp:nvSpPr>
      <dsp:spPr>
        <a:xfrm>
          <a:off x="0" y="2013937"/>
          <a:ext cx="11364685" cy="915425"/>
        </a:xfrm>
        <a:prstGeom prst="roundRect">
          <a:avLst>
            <a:gd name="adj" fmla="val 10000"/>
          </a:avLst>
        </a:prstGeom>
        <a:noFill/>
        <a:ln>
          <a:noFill/>
        </a:ln>
        <a:effectLst>
          <a:outerShdw blurRad="38100" dist="254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a-IR" sz="1600" b="1" kern="1200" dirty="0">
              <a:solidFill>
                <a:srgbClr val="002060"/>
              </a:solidFill>
              <a:cs typeface="B Mitra" panose="00000400000000000000" pitchFamily="2" charset="-78"/>
            </a:rPr>
            <a:t>ارجاع بیمه شده به مراکز خدمات جامع سلامت توسط پزشک بخش خصوصی به منظور دریافت بسته های خدمتی گروه سنی</a:t>
          </a:r>
          <a:endParaRPr lang="en-US" sz="1600" b="1" kern="1200" dirty="0">
            <a:solidFill>
              <a:srgbClr val="002060"/>
            </a:solidFill>
            <a:cs typeface="B Mitra" panose="00000400000000000000" pitchFamily="2" charset="-78"/>
          </a:endParaRPr>
        </a:p>
      </dsp:txBody>
      <dsp:txXfrm>
        <a:off x="2364479" y="2013937"/>
        <a:ext cx="9000205" cy="915425"/>
      </dsp:txXfrm>
    </dsp:sp>
    <dsp:sp modelId="{6802F96A-80F3-4D15-B52F-D6EB8EBEB846}">
      <dsp:nvSpPr>
        <dsp:cNvPr id="0" name=""/>
        <dsp:cNvSpPr/>
      </dsp:nvSpPr>
      <dsp:spPr>
        <a:xfrm>
          <a:off x="91542" y="2105479"/>
          <a:ext cx="2272937" cy="732340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66000" b="-66000"/>
          </a:stretch>
        </a:blip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F8AE4E49-A2BA-4D08-BFA2-87F5E75A48D8}">
      <dsp:nvSpPr>
        <dsp:cNvPr id="0" name=""/>
        <dsp:cNvSpPr/>
      </dsp:nvSpPr>
      <dsp:spPr>
        <a:xfrm>
          <a:off x="0" y="3020905"/>
          <a:ext cx="11364685" cy="915425"/>
        </a:xfrm>
        <a:prstGeom prst="roundRect">
          <a:avLst>
            <a:gd name="adj" fmla="val 10000"/>
          </a:avLst>
        </a:prstGeom>
        <a:noFill/>
        <a:ln>
          <a:noFill/>
        </a:ln>
        <a:effectLst>
          <a:outerShdw blurRad="38100" dist="254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marL="0" lvl="0" indent="0" algn="ctr" defTabSz="800100">
            <a:lnSpc>
              <a:spcPct val="15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a-IR" sz="1800" b="1" kern="1200" dirty="0">
              <a:solidFill>
                <a:srgbClr val="002060"/>
              </a:solidFill>
              <a:cs typeface="B Mitra" panose="00000400000000000000" pitchFamily="2" charset="-78"/>
            </a:rPr>
            <a:t>افزایش ارائه مراقبتهای سطح یک درقالب بسته های خدمتی گروه های سنی </a:t>
          </a:r>
          <a:endParaRPr lang="en-US" sz="1800" b="1" kern="1200" dirty="0">
            <a:solidFill>
              <a:srgbClr val="002060"/>
            </a:solidFill>
            <a:cs typeface="B Mitra" panose="00000400000000000000" pitchFamily="2" charset="-78"/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en-US" sz="1400" b="1" kern="1200">
            <a:solidFill>
              <a:srgbClr val="002060"/>
            </a:solidFill>
            <a:cs typeface="B Mitra" panose="00000400000000000000" pitchFamily="2" charset="-78"/>
          </a:endParaRPr>
        </a:p>
      </dsp:txBody>
      <dsp:txXfrm>
        <a:off x="2364479" y="3020905"/>
        <a:ext cx="9000205" cy="915425"/>
      </dsp:txXfrm>
    </dsp:sp>
    <dsp:sp modelId="{29A777F7-EE94-463E-A636-64FE2A143F80}">
      <dsp:nvSpPr>
        <dsp:cNvPr id="0" name=""/>
        <dsp:cNvSpPr/>
      </dsp:nvSpPr>
      <dsp:spPr>
        <a:xfrm>
          <a:off x="91542" y="3095571"/>
          <a:ext cx="2272937" cy="766094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56000" b="-56000"/>
          </a:stretch>
        </a:blip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87210F1C-B202-479C-A026-4F345EE1562D}">
      <dsp:nvSpPr>
        <dsp:cNvPr id="0" name=""/>
        <dsp:cNvSpPr/>
      </dsp:nvSpPr>
      <dsp:spPr>
        <a:xfrm>
          <a:off x="0" y="4027874"/>
          <a:ext cx="11364685" cy="915425"/>
        </a:xfrm>
        <a:prstGeom prst="roundRect">
          <a:avLst>
            <a:gd name="adj" fmla="val 10000"/>
          </a:avLst>
        </a:prstGeom>
        <a:noFill/>
        <a:ln>
          <a:noFill/>
        </a:ln>
        <a:effectLst>
          <a:outerShdw blurRad="38100" dist="254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63830" tIns="163830" rIns="163830" bIns="163830" numCol="1" spcCol="1270" anchor="ctr" anchorCtr="0">
          <a:noAutofit/>
        </a:bodyPr>
        <a:lstStyle/>
        <a:p>
          <a:pPr marL="0" lvl="0" indent="0" algn="l" defTabSz="1911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4300" b="1" kern="1200">
            <a:solidFill>
              <a:srgbClr val="002060"/>
            </a:solidFill>
            <a:cs typeface="B Mitra" panose="00000400000000000000" pitchFamily="2" charset="-78"/>
          </a:endParaRPr>
        </a:p>
      </dsp:txBody>
      <dsp:txXfrm>
        <a:off x="2364479" y="4027874"/>
        <a:ext cx="9000205" cy="915425"/>
      </dsp:txXfrm>
    </dsp:sp>
    <dsp:sp modelId="{7ABF96A5-DB23-4B89-9E82-6BD6C2D0F8F4}">
      <dsp:nvSpPr>
        <dsp:cNvPr id="0" name=""/>
        <dsp:cNvSpPr/>
      </dsp:nvSpPr>
      <dsp:spPr>
        <a:xfrm>
          <a:off x="91542" y="4119416"/>
          <a:ext cx="2272937" cy="732340"/>
        </a:xfrm>
        <a:prstGeom prst="roundRect">
          <a:avLst>
            <a:gd name="adj" fmla="val 10000"/>
          </a:avLst>
        </a:prstGeom>
        <a:blipFill dpi="0" rotWithShape="1"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87" t="-62374" r="-287" b="-62374"/>
          </a:stretch>
        </a:blip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859672B8-DF52-4A83-B2C6-570AA4CAFACD}">
      <dsp:nvSpPr>
        <dsp:cNvPr id="0" name=""/>
        <dsp:cNvSpPr/>
      </dsp:nvSpPr>
      <dsp:spPr>
        <a:xfrm>
          <a:off x="0" y="5034842"/>
          <a:ext cx="11364685" cy="915425"/>
        </a:xfrm>
        <a:prstGeom prst="roundRect">
          <a:avLst>
            <a:gd name="adj" fmla="val 10000"/>
          </a:avLst>
        </a:prstGeom>
        <a:noFill/>
        <a:ln>
          <a:noFill/>
        </a:ln>
        <a:effectLst>
          <a:outerShdw blurRad="38100" dist="254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63830" tIns="163830" rIns="163830" bIns="163830" numCol="1" spcCol="1270" anchor="ctr" anchorCtr="0">
          <a:noAutofit/>
        </a:bodyPr>
        <a:lstStyle/>
        <a:p>
          <a:pPr marL="0" lvl="0" indent="0" algn="l" defTabSz="1911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4300" kern="1200">
            <a:cs typeface="B Mitra" panose="00000400000000000000" pitchFamily="2" charset="-78"/>
          </a:endParaRPr>
        </a:p>
      </dsp:txBody>
      <dsp:txXfrm>
        <a:off x="2364479" y="5034842"/>
        <a:ext cx="9000205" cy="915425"/>
      </dsp:txXfrm>
    </dsp:sp>
    <dsp:sp modelId="{E364BB97-0DD2-44F6-BE20-F950576D5437}">
      <dsp:nvSpPr>
        <dsp:cNvPr id="0" name=""/>
        <dsp:cNvSpPr/>
      </dsp:nvSpPr>
      <dsp:spPr>
        <a:xfrm>
          <a:off x="91542" y="5126385"/>
          <a:ext cx="2272937" cy="732340"/>
        </a:xfrm>
        <a:prstGeom prst="roundRect">
          <a:avLst>
            <a:gd name="adj" fmla="val 10000"/>
          </a:avLst>
        </a:prstGeom>
        <a:blipFill dpi="0" rotWithShape="1">
          <a:blip xmlns:r="http://schemas.openxmlformats.org/officeDocument/2006/relationships"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5000"/>
                    </a14:imgEffect>
                    <a14:imgEffect>
                      <a14:brightnessContrast bright="2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87" t="-18673" r="-287" b="-18673"/>
          </a:stretch>
        </a:blip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BendingPictureCaptionList">
  <dgm:title val=""/>
  <dgm:desc val=""/>
  <dgm:catLst>
    <dgm:cat type="picture" pri="9000"/>
    <dgm:cat type="pictureconvert" pri="9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snake">
          <dgm:param type="off" val="ctr"/>
        </dgm:alg>
      </dgm:if>
      <dgm:else name="Name3">
        <dgm:alg type="snake">
          <dgm:param type="off" val="ctr"/>
          <dgm:param type="grDir" val="tR"/>
        </dgm:alg>
      </dgm:else>
    </dgm:choose>
    <dgm:shape xmlns:r="http://schemas.openxmlformats.org/officeDocument/2006/relationships" r:blip="">
      <dgm:adjLst/>
    </dgm:shape>
    <dgm:constrLst>
      <dgm:constr type="primFontSz" for="des" ptType="node" op="equ" val="65"/>
      <dgm:constr type="w" for="ch" forName="composite" refType="w"/>
      <dgm:constr type="h" for="ch" forName="composite" refType="w" fact="1.11"/>
      <dgm:constr type="sp" refType="w" refFor="ch" refForName="composite" op="equ" fact="0.1"/>
      <dgm:constr type="w" for="ch" forName="sibTrans" refType="w" refFor="ch" refForName="composite" op="equ" fact="0.1"/>
      <dgm:constr type="h" for="ch" forName="sibTrans" refType="w" refFor="ch" refForName="sibTrans" op="equ"/>
    </dgm:constrLst>
    <dgm:forEach name="nodesForEach" axis="ch" ptType="node">
      <dgm:layoutNode name="composite">
        <dgm:alg type="composite">
          <dgm:param type="ar" val="1"/>
        </dgm:alg>
        <dgm:shape xmlns:r="http://schemas.openxmlformats.org/officeDocument/2006/relationships" r:blip="">
          <dgm:adjLst/>
        </dgm:shape>
        <dgm:choose name="Name4">
          <dgm:if name="Name5" func="var" arg="dir" op="equ" val="norm">
            <dgm:constrLst>
              <dgm:constr type="l" for="ch" forName="rect1" refType="w" fact="0"/>
              <dgm:constr type="t" for="ch" forName="rect1" refType="h" fact="0"/>
              <dgm:constr type="w" for="ch" forName="rect1" refType="w"/>
              <dgm:constr type="h" for="ch" forName="rect1" refType="h" fact="0.8"/>
              <dgm:constr type="l" for="ch" forName="wedgeRectCallout1" refType="w" fact="0.09"/>
              <dgm:constr type="t" for="ch" forName="wedgeRectCallout1" refType="h" fact="0.72"/>
              <dgm:constr type="w" for="ch" forName="wedgeRectCallout1" refType="w" fact="0.89"/>
              <dgm:constr type="h" for="ch" forName="wedgeRectCallout1" refType="h" fact="0.28"/>
            </dgm:constrLst>
          </dgm:if>
          <dgm:else name="Name6">
            <dgm:constrLst>
              <dgm:constr type="l" for="ch" forName="rect1" refType="w" fact="0"/>
              <dgm:constr type="t" for="ch" forName="rect1" refType="h" fact="0"/>
              <dgm:constr type="w" for="ch" forName="rect1" refType="w"/>
              <dgm:constr type="h" for="ch" forName="rect1" refType="h" fact="0.8"/>
              <dgm:constr type="l" for="ch" forName="wedgeRectCallout1" refType="w" fact="0.02"/>
              <dgm:constr type="t" for="ch" forName="wedgeRectCallout1" refType="h" fact="0.72"/>
              <dgm:constr type="w" for="ch" forName="wedgeRectCallout1" refType="w" fact="0.89"/>
              <dgm:constr type="h" for="ch" forName="wedgeRectCallout1" refType="h" fact="0.28"/>
            </dgm:constrLst>
          </dgm:else>
        </dgm:choose>
        <dgm:layoutNode name="rect1" styleLbl="bgImgPlace1">
          <dgm:alg type="sp"/>
          <dgm:shape xmlns:r="http://schemas.openxmlformats.org/officeDocument/2006/relationships" type="rect" r:blip="" blipPhldr="1">
            <dgm:adjLst/>
          </dgm:shape>
          <dgm:presOf/>
        </dgm:layoutNode>
        <dgm:layoutNode name="wedgeRectCallout1" styleLbl="node1">
          <dgm:varLst>
            <dgm:bulletEnabled val="1"/>
          </dgm:varLst>
          <dgm:alg type="tx"/>
          <dgm:choose name="Name7">
            <dgm:if name="Name8" func="var" arg="dir" op="equ" val="norm">
              <dgm:shape xmlns:r="http://schemas.openxmlformats.org/officeDocument/2006/relationships" type="wedgeRectCallout" r:blip="">
                <dgm:adjLst>
                  <dgm:adj idx="1" val="0.2025"/>
                  <dgm:adj idx="2" val="-0.607"/>
                </dgm:adjLst>
              </dgm:shape>
            </dgm:if>
            <dgm:else name="Name9">
              <dgm:shape xmlns:r="http://schemas.openxmlformats.org/officeDocument/2006/relationships" type="wedgeRectCallout" r:blip="">
                <dgm:adjLst>
                  <dgm:adj idx="1" val="-0.2025"/>
                  <dgm:adj idx="2" val="-0.607"/>
                </dgm:adjLst>
              </dgm:shape>
            </dgm:else>
          </dgm:choose>
          <dgm:presOf axis="desOr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4">
  <dgm:title val=""/>
  <dgm:desc val=""/>
  <dgm:catLst>
    <dgm:cat type="list" pri="13000"/>
    <dgm:cat type="picture" pri="26000"/>
    <dgm:cat type="pictureconvert" pri="26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742C6D-9AF7-48DD-AB89-638A35D70B84}" type="datetimeFigureOut">
              <a:rPr lang="fa-IR" smtClean="0"/>
              <a:t>05/01/1447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BD738-BB7B-406B-8A70-784CC3734D0E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4413204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742C6D-9AF7-48DD-AB89-638A35D70B84}" type="datetimeFigureOut">
              <a:rPr lang="fa-IR" smtClean="0"/>
              <a:t>05/01/1447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BD738-BB7B-406B-8A70-784CC3734D0E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9131543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742C6D-9AF7-48DD-AB89-638A35D70B84}" type="datetimeFigureOut">
              <a:rPr lang="fa-IR" smtClean="0"/>
              <a:t>05/01/1447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BD738-BB7B-406B-8A70-784CC3734D0E}" type="slidenum">
              <a:rPr lang="fa-IR" smtClean="0"/>
              <a:t>‹#›</a:t>
            </a:fld>
            <a:endParaRPr lang="fa-IR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11493184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742C6D-9AF7-48DD-AB89-638A35D70B84}" type="datetimeFigureOut">
              <a:rPr lang="fa-IR" smtClean="0"/>
              <a:t>05/01/1447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BD738-BB7B-406B-8A70-784CC3734D0E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07244735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742C6D-9AF7-48DD-AB89-638A35D70B84}" type="datetimeFigureOut">
              <a:rPr lang="fa-IR" smtClean="0"/>
              <a:t>05/01/1447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BD738-BB7B-406B-8A70-784CC3734D0E}" type="slidenum">
              <a:rPr lang="fa-IR" smtClean="0"/>
              <a:t>‹#›</a:t>
            </a:fld>
            <a:endParaRPr lang="fa-IR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31492168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742C6D-9AF7-48DD-AB89-638A35D70B84}" type="datetimeFigureOut">
              <a:rPr lang="fa-IR" smtClean="0"/>
              <a:t>05/01/1447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BD738-BB7B-406B-8A70-784CC3734D0E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52402990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742C6D-9AF7-48DD-AB89-638A35D70B84}" type="datetimeFigureOut">
              <a:rPr lang="fa-IR" smtClean="0"/>
              <a:t>05/01/1447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BD738-BB7B-406B-8A70-784CC3734D0E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64911821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742C6D-9AF7-48DD-AB89-638A35D70B84}" type="datetimeFigureOut">
              <a:rPr lang="fa-IR" smtClean="0"/>
              <a:t>05/01/1447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BD738-BB7B-406B-8A70-784CC3734D0E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5100536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6/30/2025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530648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742C6D-9AF7-48DD-AB89-638A35D70B84}" type="datetimeFigureOut">
              <a:rPr lang="fa-IR" smtClean="0"/>
              <a:t>05/01/1447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BD738-BB7B-406B-8A70-784CC3734D0E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8588579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742C6D-9AF7-48DD-AB89-638A35D70B84}" type="datetimeFigureOut">
              <a:rPr lang="fa-IR" smtClean="0"/>
              <a:t>05/01/1447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BD738-BB7B-406B-8A70-784CC3734D0E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5246790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742C6D-9AF7-48DD-AB89-638A35D70B84}" type="datetimeFigureOut">
              <a:rPr lang="fa-IR" smtClean="0"/>
              <a:t>05/01/1447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BD738-BB7B-406B-8A70-784CC3734D0E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9077240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742C6D-9AF7-48DD-AB89-638A35D70B84}" type="datetimeFigureOut">
              <a:rPr lang="fa-IR" smtClean="0"/>
              <a:t>05/01/1447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BD738-BB7B-406B-8A70-784CC3734D0E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196101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742C6D-9AF7-48DD-AB89-638A35D70B84}" type="datetimeFigureOut">
              <a:rPr lang="fa-IR" smtClean="0"/>
              <a:t>05/01/1447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BD738-BB7B-406B-8A70-784CC3734D0E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5267786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742C6D-9AF7-48DD-AB89-638A35D70B84}" type="datetimeFigureOut">
              <a:rPr lang="fa-IR" smtClean="0"/>
              <a:t>05/01/1447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BD738-BB7B-406B-8A70-784CC3734D0E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6527826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742C6D-9AF7-48DD-AB89-638A35D70B84}" type="datetimeFigureOut">
              <a:rPr lang="fa-IR" smtClean="0"/>
              <a:t>05/01/1447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BD738-BB7B-406B-8A70-784CC3734D0E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6577043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742C6D-9AF7-48DD-AB89-638A35D70B84}" type="datetimeFigureOut">
              <a:rPr lang="fa-IR" smtClean="0"/>
              <a:t>05/01/1447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D70BD738-BB7B-406B-8A70-784CC3734D0E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9847774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9" r:id="rId1"/>
    <p:sldLayoutId id="2147483810" r:id="rId2"/>
    <p:sldLayoutId id="2147483811" r:id="rId3"/>
    <p:sldLayoutId id="2147483812" r:id="rId4"/>
    <p:sldLayoutId id="2147483813" r:id="rId5"/>
    <p:sldLayoutId id="2147483814" r:id="rId6"/>
    <p:sldLayoutId id="2147483815" r:id="rId7"/>
    <p:sldLayoutId id="2147483816" r:id="rId8"/>
    <p:sldLayoutId id="2147483817" r:id="rId9"/>
    <p:sldLayoutId id="2147483818" r:id="rId10"/>
    <p:sldLayoutId id="2147483819" r:id="rId11"/>
    <p:sldLayoutId id="2147483820" r:id="rId12"/>
    <p:sldLayoutId id="2147483821" r:id="rId13"/>
    <p:sldLayoutId id="2147483822" r:id="rId14"/>
    <p:sldLayoutId id="2147483823" r:id="rId15"/>
    <p:sldLayoutId id="2147483824" r:id="rId16"/>
  </p:sldLayoutIdLst>
  <p:txStyles>
    <p:titleStyle>
      <a:lvl1pPr algn="l" defTabSz="457200" rtl="1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342900" indent="-3429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emf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3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Relationship Id="rId6" Type="http://schemas.microsoft.com/office/2007/relationships/hdphoto" Target="../media/hdphoto3.wdp"/><Relationship Id="rId5" Type="http://schemas.openxmlformats.org/officeDocument/2006/relationships/image" Target="../media/image46.png"/><Relationship Id="rId4" Type="http://schemas.microsoft.com/office/2007/relationships/hdphoto" Target="../media/hdphoto2.wdp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image" Target="../media/image55.jp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3.jpe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eg"/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eg"/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0.jpeg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svg"/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8.png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1.png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png"/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4.png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png"/><Relationship Id="rId2" Type="http://schemas.openxmlformats.org/officeDocument/2006/relationships/image" Target="../media/image8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7.png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png"/><Relationship Id="rId2" Type="http://schemas.openxmlformats.org/officeDocument/2006/relationships/image" Target="../media/image88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91.png"/><Relationship Id="rId4" Type="http://schemas.openxmlformats.org/officeDocument/2006/relationships/image" Target="../media/image9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65721" y="1321294"/>
            <a:ext cx="5710753" cy="36691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13047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5C3FA2-96AF-4093-A134-85E86323B5D2}"/>
              </a:ext>
            </a:extLst>
          </p:cNvPr>
          <p:cNvSpPr txBox="1">
            <a:spLocks/>
          </p:cNvSpPr>
          <p:nvPr/>
        </p:nvSpPr>
        <p:spPr>
          <a:xfrm>
            <a:off x="1270735" y="259165"/>
            <a:ext cx="8761413" cy="706964"/>
          </a:xfrm>
          <a:prstGeom prst="rect">
            <a:avLst/>
          </a:prstGeom>
        </p:spPr>
        <p:txBody>
          <a:bodyPr/>
          <a:lstStyle>
            <a:lvl1pPr algn="l" defTabSz="457200" rtl="1" eaLnBrk="1" latinLnBrk="0" hangingPunct="1">
              <a:spcBef>
                <a:spcPct val="0"/>
              </a:spcBef>
              <a:buNone/>
              <a:defRPr sz="3600" b="0" i="0" kern="1200">
                <a:solidFill>
                  <a:schemeClr val="bg2"/>
                </a:solidFill>
                <a:latin typeface="+mj-lt"/>
                <a:ea typeface="+mj-ea"/>
                <a:cs typeface="+mj-cs"/>
              </a:defRPr>
            </a:lvl1pPr>
            <a:lvl2pPr rtl="1" eaLnBrk="1" hangingPunct="1">
              <a:defRPr>
                <a:solidFill>
                  <a:schemeClr val="tx2"/>
                </a:solidFill>
              </a:defRPr>
            </a:lvl2pPr>
            <a:lvl3pPr rtl="1" eaLnBrk="1" hangingPunct="1">
              <a:defRPr>
                <a:solidFill>
                  <a:schemeClr val="tx2"/>
                </a:solidFill>
              </a:defRPr>
            </a:lvl3pPr>
            <a:lvl4pPr rtl="1" eaLnBrk="1" hangingPunct="1">
              <a:defRPr>
                <a:solidFill>
                  <a:schemeClr val="tx2"/>
                </a:solidFill>
              </a:defRPr>
            </a:lvl4pPr>
            <a:lvl5pPr rtl="1" eaLnBrk="1" hangingPunct="1">
              <a:defRPr>
                <a:solidFill>
                  <a:schemeClr val="tx2"/>
                </a:solidFill>
              </a:defRPr>
            </a:lvl5pPr>
            <a:lvl6pPr rtl="1" eaLnBrk="1" hangingPunct="1">
              <a:defRPr>
                <a:solidFill>
                  <a:schemeClr val="tx2"/>
                </a:solidFill>
              </a:defRPr>
            </a:lvl6pPr>
            <a:lvl7pPr rtl="1" eaLnBrk="1" hangingPunct="1">
              <a:defRPr>
                <a:solidFill>
                  <a:schemeClr val="tx2"/>
                </a:solidFill>
              </a:defRPr>
            </a:lvl7pPr>
            <a:lvl8pPr rtl="1" eaLnBrk="1" hangingPunct="1">
              <a:defRPr>
                <a:solidFill>
                  <a:schemeClr val="tx2"/>
                </a:solidFill>
              </a:defRPr>
            </a:lvl8pPr>
            <a:lvl9pPr rtl="1"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fa-IR" sz="2800" b="1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Titr" panose="00000700000000000000" pitchFamily="2" charset="-78"/>
              </a:rPr>
              <a:t>تامین تجهیزات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E9CF0ED8-70AF-437E-A1E3-92139F0F7857}"/>
              </a:ext>
            </a:extLst>
          </p:cNvPr>
          <p:cNvSpPr/>
          <p:nvPr/>
        </p:nvSpPr>
        <p:spPr>
          <a:xfrm>
            <a:off x="216354" y="1674630"/>
            <a:ext cx="9495206" cy="22390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Low" defTabSz="457200" rtl="1">
              <a:lnSpc>
                <a:spcPct val="200000"/>
              </a:lnSpc>
              <a:buFont typeface="Wingdings" panose="05000000000000000000" pitchFamily="2" charset="2"/>
              <a:buChar char=""/>
              <a:tabLst>
                <a:tab pos="165100" algn="l"/>
              </a:tabLst>
              <a:defRPr/>
            </a:pPr>
            <a:r>
              <a:rPr lang="fa-IR" b="1" spc="-4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B Mitra" panose="00000400000000000000" pitchFamily="2" charset="-78"/>
              </a:rPr>
              <a:t>تامین </a:t>
            </a:r>
            <a:r>
              <a:rPr lang="fa-IR" b="1" spc="-4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B Mitra" panose="00000400000000000000" pitchFamily="2" charset="-78"/>
              </a:rPr>
              <a:t>سیستم های الکترونیک (از جمله </a:t>
            </a:r>
            <a:r>
              <a:rPr lang="en-US" b="1" spc="-40" dirty="0">
                <a:solidFill>
                  <a:srgbClr val="D6147A"/>
                </a:solidFill>
                <a:latin typeface="Calibri" panose="020F0502020204030204" pitchFamily="34" charset="0"/>
                <a:ea typeface="Calibri" panose="020F0502020204030204" pitchFamily="34" charset="0"/>
                <a:cs typeface="B Mitra" panose="00000400000000000000" pitchFamily="2" charset="-78"/>
              </a:rPr>
              <a:t>UPS</a:t>
            </a:r>
            <a:r>
              <a:rPr lang="fa-IR" b="1" spc="-40" dirty="0">
                <a:solidFill>
                  <a:srgbClr val="D6147A"/>
                </a:solidFill>
                <a:latin typeface="Calibri" panose="020F0502020204030204" pitchFamily="34" charset="0"/>
                <a:ea typeface="Calibri" panose="020F0502020204030204" pitchFamily="34" charset="0"/>
                <a:cs typeface="B Mitra" panose="00000400000000000000" pitchFamily="2" charset="-78"/>
              </a:rPr>
              <a:t>- </a:t>
            </a:r>
            <a:r>
              <a:rPr lang="fa-IR" b="1" spc="-4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B Mitra" panose="00000400000000000000" pitchFamily="2" charset="-78"/>
              </a:rPr>
              <a:t>دکل های مخابراتی و</a:t>
            </a:r>
            <a:r>
              <a:rPr lang="fa-IR" b="1" dirty="0">
                <a:solidFill>
                  <a:prstClr val="black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  سیستم </a:t>
            </a:r>
            <a:r>
              <a:rPr lang="fa-IR" b="1" dirty="0">
                <a:solidFill>
                  <a:srgbClr val="D6147A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رایانه) جمعا به مبلغ 16</a:t>
            </a:r>
            <a:r>
              <a:rPr lang="fa-IR" b="1" dirty="0">
                <a:cs typeface="B Mitra" panose="00000400000000000000" pitchFamily="2" charset="-78"/>
              </a:rPr>
              <a:t>میلیارد تومان</a:t>
            </a:r>
          </a:p>
          <a:p>
            <a:pPr marL="342900" indent="-342900" algn="justLow" defTabSz="457200" rtl="1">
              <a:lnSpc>
                <a:spcPct val="200000"/>
              </a:lnSpc>
              <a:buFont typeface="Wingdings" panose="05000000000000000000" pitchFamily="2" charset="2"/>
              <a:buChar char=""/>
              <a:tabLst>
                <a:tab pos="165100" algn="l"/>
              </a:tabLst>
              <a:defRPr/>
            </a:pPr>
            <a:r>
              <a:rPr lang="fa-IR" b="1" spc="-4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B Mitra" panose="00000400000000000000" pitchFamily="2" charset="-78"/>
              </a:rPr>
              <a:t>تامین </a:t>
            </a:r>
            <a:r>
              <a:rPr lang="fa-IR" b="1" spc="-4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B Mitra" panose="00000400000000000000" pitchFamily="2" charset="-78"/>
              </a:rPr>
              <a:t>تجهیزات دندانپزشکی به مبلغ </a:t>
            </a:r>
            <a:r>
              <a:rPr lang="fa-IR" b="1" dirty="0">
                <a:solidFill>
                  <a:srgbClr val="D6147A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B Mitra" panose="00000400000000000000" pitchFamily="2" charset="-78"/>
              </a:rPr>
              <a:t>6</a:t>
            </a:r>
            <a:r>
              <a:rPr lang="fa-IR" b="1" dirty="0">
                <a:cs typeface="B Mitra" panose="00000400000000000000" pitchFamily="2" charset="-78"/>
              </a:rPr>
              <a:t>میلیارد  تومان</a:t>
            </a:r>
            <a:endParaRPr lang="fa-IR" b="1" spc="-40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cs typeface="B Mitra" panose="00000400000000000000" pitchFamily="2" charset="-78"/>
            </a:endParaRPr>
          </a:p>
          <a:p>
            <a:pPr marL="342900" indent="-342900" algn="justLow" defTabSz="457200" rtl="1">
              <a:lnSpc>
                <a:spcPct val="200000"/>
              </a:lnSpc>
              <a:buFont typeface="Wingdings" panose="05000000000000000000" pitchFamily="2" charset="2"/>
              <a:buChar char=""/>
              <a:tabLst>
                <a:tab pos="165100" algn="l"/>
              </a:tabLst>
              <a:defRPr/>
            </a:pPr>
            <a:r>
              <a:rPr lang="fa-IR" b="1" spc="-40" dirty="0">
                <a:solidFill>
                  <a:srgbClr val="C00000"/>
                </a:solidFill>
                <a:latin typeface="Calibri" panose="020F0502020204030204" pitchFamily="34" charset="0"/>
                <a:cs typeface="B Mitra" panose="00000400000000000000" pitchFamily="2" charset="-78"/>
              </a:rPr>
              <a:t>تامین تجهیزات </a:t>
            </a:r>
            <a:r>
              <a:rPr lang="fa-IR" b="1" spc="-40" dirty="0">
                <a:solidFill>
                  <a:prstClr val="black"/>
                </a:solidFill>
                <a:latin typeface="Calibri" panose="020F0502020204030204" pitchFamily="34" charset="0"/>
                <a:cs typeface="B Mitra" panose="00000400000000000000" pitchFamily="2" charset="-78"/>
              </a:rPr>
              <a:t>پزشکی و اداری شهرستان ها بالغ بر </a:t>
            </a:r>
            <a:r>
              <a:rPr lang="fa-IR" b="1" spc="-40" dirty="0">
                <a:solidFill>
                  <a:srgbClr val="C00000"/>
                </a:solidFill>
                <a:latin typeface="Calibri" panose="020F0502020204030204" pitchFamily="34" charset="0"/>
                <a:cs typeface="B Mitra" panose="00000400000000000000" pitchFamily="2" charset="-78"/>
              </a:rPr>
              <a:t>14</a:t>
            </a:r>
            <a:r>
              <a:rPr lang="fa-IR" b="1" spc="-40" dirty="0">
                <a:solidFill>
                  <a:prstClr val="black"/>
                </a:solidFill>
                <a:latin typeface="Calibri" panose="020F0502020204030204" pitchFamily="34" charset="0"/>
                <a:cs typeface="B Mitra" panose="00000400000000000000" pitchFamily="2" charset="-78"/>
              </a:rPr>
              <a:t> میلیارد تومان</a:t>
            </a:r>
          </a:p>
          <a:p>
            <a:pPr marL="342900" indent="-342900" algn="justLow" defTabSz="457200" rtl="1">
              <a:lnSpc>
                <a:spcPct val="200000"/>
              </a:lnSpc>
              <a:buFont typeface="Wingdings" panose="05000000000000000000" pitchFamily="2" charset="2"/>
              <a:buChar char=""/>
              <a:tabLst>
                <a:tab pos="165100" algn="l"/>
              </a:tabLst>
              <a:defRPr/>
            </a:pPr>
            <a:r>
              <a:rPr lang="fa-IR" b="1" spc="-40" dirty="0">
                <a:solidFill>
                  <a:prstClr val="black"/>
                </a:solidFill>
                <a:latin typeface="Calibri" panose="020F0502020204030204" pitchFamily="34" charset="0"/>
                <a:cs typeface="B Mitra" panose="00000400000000000000" pitchFamily="2" charset="-78"/>
              </a:rPr>
              <a:t>خرید و توزیع </a:t>
            </a:r>
            <a:r>
              <a:rPr kumimoji="0" lang="fa-IR" b="1" i="0" strike="noStrike" kern="1200" cap="none" spc="-40" normalizeH="0" baseline="0" noProof="0" dirty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22 </a:t>
            </a:r>
            <a:r>
              <a:rPr lang="fa-IR" b="1" spc="-40" dirty="0">
                <a:solidFill>
                  <a:prstClr val="black"/>
                </a:solidFill>
                <a:latin typeface="Calibri" panose="020F0502020204030204" pitchFamily="34" charset="0"/>
                <a:cs typeface="B Mitra" panose="00000400000000000000" pitchFamily="2" charset="-78"/>
              </a:rPr>
              <a:t>دستگاه</a:t>
            </a:r>
            <a:r>
              <a:rPr kumimoji="0" lang="fa-IR" b="1" i="0" strike="noStrike" kern="1200" cap="none" spc="-40" normalizeH="0" baseline="0" noProof="0" dirty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 خودروی وانت دوکابین </a:t>
            </a:r>
            <a:r>
              <a:rPr kumimoji="0" lang="fa-IR" b="1" i="0" strike="noStrike" kern="1200" cap="none" spc="-4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شاسی بلند </a:t>
            </a:r>
            <a:r>
              <a:rPr kumimoji="0" lang="fa-IR" b="1" i="0" strike="noStrike" kern="1200" cap="none" spc="-40" normalizeH="0" baseline="0" noProof="0" dirty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و 19 </a:t>
            </a:r>
            <a:r>
              <a:rPr lang="fa-IR" b="1" spc="-40" dirty="0">
                <a:solidFill>
                  <a:prstClr val="black"/>
                </a:solidFill>
                <a:latin typeface="Calibri" panose="020F0502020204030204" pitchFamily="34" charset="0"/>
                <a:cs typeface="B Mitra" panose="00000400000000000000" pitchFamily="2" charset="-78"/>
              </a:rPr>
              <a:t>دستگاه</a:t>
            </a:r>
            <a:r>
              <a:rPr kumimoji="0" lang="fa-IR" b="1" i="0" strike="noStrike" kern="1200" cap="none" spc="-40" normalizeH="0" baseline="0" noProof="0" dirty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 موتورسیکلت </a:t>
            </a:r>
            <a:r>
              <a:rPr lang="fa-IR" b="1" spc="-40" dirty="0">
                <a:solidFill>
                  <a:prstClr val="black"/>
                </a:solidFill>
                <a:latin typeface="Calibri" panose="020F0502020204030204" pitchFamily="34" charset="0"/>
                <a:cs typeface="B Mitra" panose="00000400000000000000" pitchFamily="2" charset="-78"/>
              </a:rPr>
              <a:t>جهت اعزام به مناطق صعب العبور</a:t>
            </a:r>
          </a:p>
        </p:txBody>
      </p:sp>
    </p:spTree>
    <p:extLst>
      <p:ext uri="{BB962C8B-B14F-4D97-AF65-F5344CB8AC3E}">
        <p14:creationId xmlns:p14="http://schemas.microsoft.com/office/powerpoint/2010/main" val="228419651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3367454" y="2155178"/>
            <a:ext cx="6854921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justLow" defTabSz="457200" rtl="1">
              <a:lnSpc>
                <a:spcPct val="150000"/>
              </a:lnSpc>
              <a:buFont typeface="Wingdings" panose="05000000000000000000" pitchFamily="2" charset="2"/>
              <a:buChar char=""/>
              <a:tabLst>
                <a:tab pos="165100" algn="l"/>
              </a:tabLst>
              <a:defRPr/>
            </a:pPr>
            <a:r>
              <a:rPr lang="fa-IR" b="1" dirty="0">
                <a:solidFill>
                  <a:prstClr val="black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جذب</a:t>
            </a:r>
            <a:r>
              <a:rPr lang="fa-IR" b="1" dirty="0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 543 نفر نیرو </a:t>
            </a:r>
            <a:r>
              <a:rPr lang="fa-IR" b="1" spc="-4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در مشاغل و رشته های مختلف جهت 4 شبکه شرق اصفهان</a:t>
            </a:r>
          </a:p>
          <a:p>
            <a:pPr marL="342900" indent="-342900" algn="justLow" defTabSz="457200" rtl="1">
              <a:lnSpc>
                <a:spcPct val="150000"/>
              </a:lnSpc>
              <a:buFont typeface="Wingdings" panose="05000000000000000000" pitchFamily="2" charset="2"/>
              <a:buChar char=""/>
              <a:tabLst>
                <a:tab pos="165100" algn="l"/>
              </a:tabLst>
              <a:defRPr/>
            </a:pPr>
            <a:r>
              <a:rPr lang="fa-IR" b="1" dirty="0">
                <a:cs typeface="B Mitra" panose="00000400000000000000" pitchFamily="2" charset="-78"/>
              </a:rPr>
              <a:t>جذب 283 نفر مراقب سلامت و ماما جهت اجرای برنامه پزشک خانواده شهری</a:t>
            </a:r>
            <a:endParaRPr lang="en-US" b="1" dirty="0">
              <a:cs typeface="B Mitra" panose="00000400000000000000" pitchFamily="2" charset="-78"/>
            </a:endParaRPr>
          </a:p>
          <a:p>
            <a:pPr marL="342900" lvl="0" indent="-342900" algn="justLow" defTabSz="457200" rtl="1">
              <a:lnSpc>
                <a:spcPct val="150000"/>
              </a:lnSpc>
              <a:buFont typeface="Wingdings" panose="05000000000000000000" pitchFamily="2" charset="2"/>
              <a:buChar char=""/>
              <a:tabLst>
                <a:tab pos="165100" algn="l"/>
              </a:tabLst>
              <a:defRPr/>
            </a:pPr>
            <a:r>
              <a:rPr lang="fa-IR" b="1" spc="-40" dirty="0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جذب 43 نفر کارشناس روانشناس جهت مراکز شهری و روستایی</a:t>
            </a:r>
          </a:p>
          <a:p>
            <a:pPr marL="342900" lvl="0" indent="-342900" algn="justLow" defTabSz="457200" rtl="1">
              <a:lnSpc>
                <a:spcPct val="150000"/>
              </a:lnSpc>
              <a:buFont typeface="Wingdings" panose="05000000000000000000" pitchFamily="2" charset="2"/>
              <a:buChar char=""/>
              <a:tabLst>
                <a:tab pos="165100" algn="l"/>
              </a:tabLst>
              <a:defRPr/>
            </a:pPr>
            <a:r>
              <a:rPr lang="fa-IR" b="1" spc="-40" dirty="0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جذب 16 نفر کارشناس تغذیه</a:t>
            </a:r>
          </a:p>
          <a:p>
            <a:pPr marL="342900" lvl="0" indent="-342900" algn="justLow" defTabSz="457200" rtl="1">
              <a:lnSpc>
                <a:spcPct val="150000"/>
              </a:lnSpc>
              <a:buFont typeface="Wingdings" panose="05000000000000000000" pitchFamily="2" charset="2"/>
              <a:buChar char=""/>
              <a:tabLst>
                <a:tab pos="165100" algn="l"/>
              </a:tabLst>
              <a:defRPr/>
            </a:pPr>
            <a:r>
              <a:rPr lang="fa-IR" b="1" spc="-40" dirty="0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جذب 76 نفر دانش آموز بهورزی</a:t>
            </a:r>
          </a:p>
          <a:p>
            <a:pPr marL="342900" lvl="0" indent="-342900" algn="justLow" defTabSz="457200" rtl="1">
              <a:lnSpc>
                <a:spcPct val="150000"/>
              </a:lnSpc>
              <a:buFont typeface="Wingdings" panose="05000000000000000000" pitchFamily="2" charset="2"/>
              <a:buChar char=""/>
              <a:tabLst>
                <a:tab pos="165100" algn="l"/>
              </a:tabLst>
              <a:defRPr/>
            </a:pPr>
            <a:r>
              <a:rPr lang="fa-IR" b="1" spc="-40" dirty="0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جذب 47 نفر دستیار دهان و دندان</a:t>
            </a:r>
            <a:endParaRPr lang="fa-IR" b="1" dirty="0">
              <a:solidFill>
                <a:prstClr val="black"/>
              </a:solidFill>
              <a:latin typeface="Arial" panose="020B0604020202020204" pitchFamily="34" charset="0"/>
              <a:ea typeface="Times New Roman" panose="02020603050405020304" pitchFamily="18" charset="0"/>
              <a:cs typeface="B Nazanin" panose="00000400000000000000" pitchFamily="2" charset="-78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820432" y="437778"/>
            <a:ext cx="54776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800" b="1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B Titr" panose="00000700000000000000" pitchFamily="2" charset="-78"/>
              </a:rPr>
              <a:t>نیروی انسانی</a:t>
            </a:r>
            <a:endParaRPr lang="en-US" sz="2800" b="1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+mj-ea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2024973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91151" y="413541"/>
            <a:ext cx="779877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400" b="1" dirty="0">
                <a:solidFill>
                  <a:schemeClr val="accent1">
                    <a:lumMod val="75000"/>
                  </a:schemeClr>
                </a:solidFill>
                <a:cs typeface="B Mitra" panose="00000400000000000000" pitchFamily="2" charset="-78"/>
              </a:rPr>
              <a:t>خدمات پیشگیری از بیماری های واگیر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78823" y="1049760"/>
            <a:ext cx="10026873" cy="37471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algn="r" rtl="1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fa-IR" sz="2000" b="1" dirty="0">
                <a:cs typeface="B Mitra" panose="00000400000000000000" pitchFamily="2" charset="-78"/>
              </a:rPr>
              <a:t>اضافه شدن دو واکسن روتاویروس و پنوموکوک به برنامه واکسیناسیون کشوری </a:t>
            </a:r>
          </a:p>
          <a:p>
            <a:pPr marL="457200" indent="-457200" algn="r" rtl="1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fa-IR" sz="2000" b="1" dirty="0">
                <a:cs typeface="B Mitra" panose="00000400000000000000" pitchFamily="2" charset="-78"/>
              </a:rPr>
              <a:t>تزریق 27 هزار دوز واکسن رایگان آنفلوانزا به گروه های آسیب پذیر به ویژه مادران باردار</a:t>
            </a:r>
          </a:p>
          <a:p>
            <a:pPr marL="342900" indent="-342900" algn="just" rtl="1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ar-SA" sz="2000" b="1" dirty="0">
                <a:solidFill>
                  <a:srgbClr val="000000"/>
                </a:solidFill>
                <a:effectLst/>
                <a:latin typeface="Segoe UI" panose="020B0502040204020203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اجرای عملیات کنترل سالک در 53 کانون سطح استان با استفاده از 12 هزار نفر روز نیروی انسانی </a:t>
            </a:r>
            <a:endParaRPr lang="en-US" sz="2000" b="1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indent="-342900" algn="just" rtl="1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ar-SA" sz="2000" b="1" dirty="0">
                <a:solidFill>
                  <a:srgbClr val="000000"/>
                </a:solidFill>
                <a:effectLst/>
                <a:latin typeface="Segoe UI" panose="020B0502040204020203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تجهیز 90 نقطه واکسیناسیون به سیستم نظارت دما موسوم به فریز آی </a:t>
            </a:r>
            <a:endParaRPr lang="en-US" sz="2000" b="1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indent="-342900" algn="just" rtl="1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ar-SA" sz="2000" b="1" dirty="0">
                <a:solidFill>
                  <a:srgbClr val="000000"/>
                </a:solidFill>
                <a:effectLst/>
                <a:latin typeface="Segoe UI" panose="020B0502040204020203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تامین نیاز بیمارستانها و مراکز درمانی به برخی داروهای اورژانسی حوزه بهداشت ماند </a:t>
            </a:r>
            <a:r>
              <a:rPr lang="en-US" sz="2000" b="1" dirty="0" err="1">
                <a:solidFill>
                  <a:srgbClr val="000000"/>
                </a:solidFill>
                <a:effectLst/>
                <a:latin typeface="Segoe UI" panose="020B0502040204020203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cchf</a:t>
            </a:r>
            <a:r>
              <a:rPr lang="en-US" sz="2000" b="1" dirty="0">
                <a:solidFill>
                  <a:srgbClr val="000000"/>
                </a:solidFill>
                <a:effectLst/>
                <a:latin typeface="Segoe UI" panose="020B0502040204020203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 </a:t>
            </a:r>
            <a:r>
              <a:rPr lang="ar-SA" sz="2000" b="1" dirty="0">
                <a:solidFill>
                  <a:srgbClr val="000000"/>
                </a:solidFill>
                <a:effectLst/>
                <a:latin typeface="Segoe UI" panose="020B0502040204020203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، اید</a:t>
            </a:r>
            <a:r>
              <a:rPr lang="fa-IR" sz="2000" b="1" dirty="0">
                <a:solidFill>
                  <a:srgbClr val="000000"/>
                </a:solidFill>
                <a:effectLst/>
                <a:latin typeface="Segoe UI" panose="020B0502040204020203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ز</a:t>
            </a:r>
            <a:r>
              <a:rPr lang="ar-SA" sz="2000" b="1" dirty="0">
                <a:solidFill>
                  <a:srgbClr val="000000"/>
                </a:solidFill>
                <a:effectLst/>
                <a:latin typeface="Segoe UI" panose="020B0502040204020203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،</a:t>
            </a:r>
            <a:r>
              <a:rPr lang="fa-IR" sz="2000" b="1" dirty="0">
                <a:solidFill>
                  <a:srgbClr val="000000"/>
                </a:solidFill>
                <a:effectLst/>
                <a:latin typeface="Segoe UI" panose="020B0502040204020203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 </a:t>
            </a:r>
            <a:r>
              <a:rPr lang="ar-SA" sz="2000" b="1" dirty="0">
                <a:solidFill>
                  <a:srgbClr val="000000"/>
                </a:solidFill>
                <a:effectLst/>
                <a:latin typeface="Segoe UI" panose="020B0502040204020203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مالاریا و سل </a:t>
            </a:r>
            <a:endParaRPr lang="en-US" sz="2000" b="1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indent="-342900" algn="just" rtl="1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ar-SA" sz="2000" b="1" dirty="0">
                <a:solidFill>
                  <a:srgbClr val="000000"/>
                </a:solidFill>
                <a:effectLst/>
                <a:latin typeface="Segoe UI" panose="020B0502040204020203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برگزاری کمپین مقاومت میکروبی که منجر به صدور نامه تشویق و تشکر از طرف معاون بهداشت وزیر گردید.</a:t>
            </a:r>
            <a:endParaRPr lang="en-US" sz="2000" b="1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indent="-342900" algn="just" rtl="1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ar-SA" sz="2000" b="1" dirty="0">
                <a:solidFill>
                  <a:srgbClr val="000000"/>
                </a:solidFill>
                <a:effectLst/>
                <a:latin typeface="Segoe UI" panose="020B0502040204020203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تزریق حدود 60 هزار دوز واکسن هاری به افراد حیوان گزیده که منجر به </a:t>
            </a:r>
            <a:r>
              <a:rPr lang="fa-IR" sz="2000" b="1" u="sng" dirty="0">
                <a:solidFill>
                  <a:srgbClr val="000000"/>
                </a:solidFill>
                <a:effectLst/>
                <a:latin typeface="Segoe UI" panose="020B0502040204020203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گزارش صفر </a:t>
            </a:r>
            <a:r>
              <a:rPr lang="ar-SA" sz="2000" b="1" u="sng" dirty="0">
                <a:solidFill>
                  <a:srgbClr val="000000"/>
                </a:solidFill>
                <a:effectLst/>
                <a:latin typeface="Segoe UI" panose="020B0502040204020203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مورد هاری انسانی </a:t>
            </a:r>
            <a:r>
              <a:rPr lang="ar-SA" sz="2000" b="1" dirty="0">
                <a:solidFill>
                  <a:srgbClr val="000000"/>
                </a:solidFill>
                <a:effectLst/>
                <a:latin typeface="Segoe UI" panose="020B0502040204020203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در سال جاری گردید.</a:t>
            </a:r>
            <a:endParaRPr lang="en-US" sz="2000" b="1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6575155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AE928EE1-B93F-4EFF-B97F-A632A1AF982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035"/>
          <a:stretch/>
        </p:blipFill>
        <p:spPr>
          <a:xfrm>
            <a:off x="0" y="0"/>
            <a:ext cx="12192000" cy="6101255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0728EC74-EF0E-4126-8C8C-465E909044DC}"/>
              </a:ext>
            </a:extLst>
          </p:cNvPr>
          <p:cNvSpPr txBox="1"/>
          <p:nvPr/>
        </p:nvSpPr>
        <p:spPr>
          <a:xfrm>
            <a:off x="740979" y="6216134"/>
            <a:ext cx="10247587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2800" b="1" dirty="0">
                <a:cs typeface="B Titr" panose="00000700000000000000" pitchFamily="2" charset="-78"/>
              </a:rPr>
              <a:t>کسب</a:t>
            </a:r>
            <a:r>
              <a:rPr lang="fa-IR" sz="2800" b="1" dirty="0">
                <a:solidFill>
                  <a:srgbClr val="D6147A"/>
                </a:solidFill>
                <a:cs typeface="B Titr" panose="00000700000000000000" pitchFamily="2" charset="-78"/>
              </a:rPr>
              <a:t> </a:t>
            </a:r>
            <a:r>
              <a:rPr lang="fa-IR" sz="2800" b="1" dirty="0">
                <a:solidFill>
                  <a:srgbClr val="D6147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Titr" panose="00000700000000000000" pitchFamily="2" charset="-78"/>
              </a:rPr>
              <a:t>رتبه دوم </a:t>
            </a:r>
            <a:r>
              <a:rPr lang="fa-IR" sz="2800" b="1" dirty="0">
                <a:cs typeface="B Titr" panose="00000700000000000000" pitchFamily="2" charset="-78"/>
              </a:rPr>
              <a:t>کشوری</a:t>
            </a:r>
            <a:r>
              <a:rPr lang="fa-IR" sz="2800" b="1" dirty="0">
                <a:solidFill>
                  <a:srgbClr val="D6147A"/>
                </a:solidFill>
                <a:cs typeface="B Titr" panose="00000700000000000000" pitchFamily="2" charset="-78"/>
              </a:rPr>
              <a:t> </a:t>
            </a:r>
            <a:r>
              <a:rPr lang="fa-IR" sz="2800" b="1" dirty="0">
                <a:cs typeface="B Titr" panose="00000700000000000000" pitchFamily="2" charset="-78"/>
              </a:rPr>
              <a:t>در دستیابی به شاخص </a:t>
            </a:r>
            <a:r>
              <a:rPr lang="fa-IR" sz="2800" b="1" dirty="0">
                <a:solidFill>
                  <a:srgbClr val="D6147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Titr" panose="00000700000000000000" pitchFamily="2" charset="-78"/>
              </a:rPr>
              <a:t>کشف بیماران اچ‌آی‌وی مثبت</a:t>
            </a:r>
          </a:p>
        </p:txBody>
      </p:sp>
    </p:spTree>
    <p:extLst>
      <p:ext uri="{BB962C8B-B14F-4D97-AF65-F5344CB8AC3E}">
        <p14:creationId xmlns:p14="http://schemas.microsoft.com/office/powerpoint/2010/main" val="287872113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7AFE6B2B-1487-482D-837B-380C4392FDE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331076"/>
            <a:ext cx="10544739" cy="4934608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85C18F56-0A12-43D6-ACC2-F63A81151DA2}"/>
              </a:ext>
            </a:extLst>
          </p:cNvPr>
          <p:cNvSpPr txBox="1"/>
          <p:nvPr/>
        </p:nvSpPr>
        <p:spPr>
          <a:xfrm>
            <a:off x="0" y="5485827"/>
            <a:ext cx="12013334" cy="1200329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r>
              <a:rPr lang="fa-IR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Titr" panose="00000700000000000000" pitchFamily="2" charset="-78"/>
              </a:rPr>
              <a:t>کسب</a:t>
            </a:r>
            <a:r>
              <a:rPr lang="fa-IR" sz="2400" b="1" dirty="0">
                <a:solidFill>
                  <a:srgbClr val="D6147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Titr" panose="00000700000000000000" pitchFamily="2" charset="-78"/>
              </a:rPr>
              <a:t> رتبه اول </a:t>
            </a:r>
            <a:r>
              <a:rPr lang="fa-IR" sz="2400" b="1" dirty="0">
                <a:cs typeface="B Titr" panose="00000700000000000000" pitchFamily="2" charset="-78"/>
              </a:rPr>
              <a:t>کشوری</a:t>
            </a:r>
            <a:r>
              <a:rPr lang="fa-IR" sz="2400" b="1" dirty="0">
                <a:solidFill>
                  <a:srgbClr val="D6147A"/>
                </a:solidFill>
                <a:cs typeface="B Titr" panose="00000700000000000000" pitchFamily="2" charset="-78"/>
              </a:rPr>
              <a:t> </a:t>
            </a:r>
            <a:r>
              <a:rPr lang="fa-IR" sz="2400" b="1" dirty="0">
                <a:solidFill>
                  <a:srgbClr val="D6147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Titr" panose="00000700000000000000" pitchFamily="2" charset="-78"/>
              </a:rPr>
              <a:t>پویش ملی </a:t>
            </a:r>
            <a:r>
              <a:rPr lang="fa-IR" sz="2400" b="1" dirty="0">
                <a:solidFill>
                  <a:srgbClr val="D6147A"/>
                </a:solidFill>
                <a:cs typeface="B Titr" panose="00000700000000000000" pitchFamily="2" charset="-78"/>
              </a:rPr>
              <a:t>روز جهانی ایدز  </a:t>
            </a:r>
            <a:r>
              <a:rPr lang="fa-IR" sz="2400" b="1" dirty="0">
                <a:cs typeface="B Titr" panose="00000700000000000000" pitchFamily="2" charset="-78"/>
              </a:rPr>
              <a:t>آدز ماه ۱۴۰۳ </a:t>
            </a:r>
          </a:p>
          <a:p>
            <a:endParaRPr lang="fa-IR" sz="2400" b="1" dirty="0">
              <a:solidFill>
                <a:srgbClr val="D6147A"/>
              </a:solidFill>
              <a:cs typeface="B Titr" panose="00000700000000000000" pitchFamily="2" charset="-78"/>
            </a:endParaRPr>
          </a:p>
          <a:p>
            <a:r>
              <a:rPr lang="fa-IR" sz="2400" b="1" dirty="0">
                <a:solidFill>
                  <a:srgbClr val="D6147A"/>
                </a:solidFill>
                <a:cs typeface="B Titr" panose="00000700000000000000" pitchFamily="2" charset="-78"/>
              </a:rPr>
              <a:t> </a:t>
            </a:r>
            <a:r>
              <a:rPr lang="fa-IR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Titr" panose="00000700000000000000" pitchFamily="2" charset="-78"/>
              </a:rPr>
              <a:t>کسب</a:t>
            </a:r>
            <a:r>
              <a:rPr lang="fa-IR" sz="2400" b="1" dirty="0">
                <a:solidFill>
                  <a:srgbClr val="D6147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Titr" panose="00000700000000000000" pitchFamily="2" charset="-78"/>
              </a:rPr>
              <a:t> رتبه اول </a:t>
            </a:r>
            <a:r>
              <a:rPr lang="fa-IR" sz="2400" b="1" dirty="0">
                <a:cs typeface="B Titr" panose="00000700000000000000" pitchFamily="2" charset="-78"/>
              </a:rPr>
              <a:t>کشوری</a:t>
            </a:r>
            <a:r>
              <a:rPr lang="fa-IR" sz="2400" b="1" dirty="0">
                <a:solidFill>
                  <a:srgbClr val="D6147A"/>
                </a:solidFill>
                <a:cs typeface="B Titr" panose="00000700000000000000" pitchFamily="2" charset="-78"/>
              </a:rPr>
              <a:t>  </a:t>
            </a:r>
            <a:r>
              <a:rPr lang="fa-IR" sz="2400" b="1" dirty="0">
                <a:solidFill>
                  <a:srgbClr val="D6147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Titr" panose="00000700000000000000" pitchFamily="2" charset="-78"/>
              </a:rPr>
              <a:t>غربالگری بیماریابی و درمان بیماران هپاتیتc</a:t>
            </a:r>
            <a:endParaRPr lang="fa-IR" sz="2400" b="1" dirty="0"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93050490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F7039C-BC2D-4CD6-9C56-53DB5849D1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r">
              <a:lnSpc>
                <a:spcPct val="107000"/>
              </a:lnSpc>
              <a:spcAft>
                <a:spcPts val="800"/>
              </a:spcAft>
            </a:pPr>
            <a:r>
              <a:rPr lang="ar-SA" sz="2000" b="1" dirty="0">
                <a:solidFill>
                  <a:srgbClr val="7030A0"/>
                </a:solidFill>
                <a:latin typeface="Segoe UI" panose="020B0502040204020203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بر اساس آخرین آمار شاخص وایرال لود ساپرس(کنترل شده) بیماران </a:t>
            </a:r>
            <a:r>
              <a:rPr lang="en-US" sz="2000" b="1" dirty="0">
                <a:solidFill>
                  <a:srgbClr val="7030A0"/>
                </a:solidFill>
                <a:latin typeface="Segoe UI" panose="020B0502040204020203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HIV</a:t>
            </a:r>
            <a:r>
              <a:rPr lang="ar-SA" sz="2000" b="1" dirty="0">
                <a:solidFill>
                  <a:srgbClr val="7030A0"/>
                </a:solidFill>
                <a:latin typeface="Segoe UI" panose="020B0502040204020203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 مثبت به صورت </a:t>
            </a:r>
            <a:r>
              <a:rPr lang="en-US" sz="2000" b="1" dirty="0">
                <a:solidFill>
                  <a:srgbClr val="7030A0"/>
                </a:solidFill>
                <a:latin typeface="Segoe UI" panose="020B0502040204020203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:</a:t>
            </a:r>
            <a:br>
              <a:rPr lang="en-US" sz="2000" dirty="0">
                <a:solidFill>
                  <a:srgbClr val="7030A0"/>
                </a:solidFill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</a:br>
            <a:r>
              <a:rPr lang="en-US" sz="2000" b="1" dirty="0">
                <a:solidFill>
                  <a:srgbClr val="7030A0"/>
                </a:solidFill>
                <a:latin typeface="Segoe UI" panose="020B0502040204020203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93.19 </a:t>
            </a:r>
            <a:r>
              <a:rPr lang="ar-SA" sz="2000" b="1" dirty="0">
                <a:solidFill>
                  <a:srgbClr val="7030A0"/>
                </a:solidFill>
                <a:latin typeface="Segoe UI" panose="020B0502040204020203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درصد</a:t>
            </a:r>
            <a:r>
              <a:rPr lang="ar-SA" sz="2000" b="1" dirty="0">
                <a:solidFill>
                  <a:srgbClr val="7030A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 </a:t>
            </a:r>
            <a:r>
              <a:rPr lang="ar-SA" sz="2000" b="1" dirty="0">
                <a:solidFill>
                  <a:srgbClr val="7030A0"/>
                </a:solidFill>
                <a:latin typeface="Segoe UI" panose="020B0502040204020203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از بیماران تحت مراقبت، وایرال لود زیر 1000 داشتند</a:t>
            </a:r>
            <a:r>
              <a:rPr lang="en-US" sz="2000" b="1" dirty="0">
                <a:solidFill>
                  <a:srgbClr val="7030A0"/>
                </a:solidFill>
                <a:latin typeface="Segoe UI" panose="020B0502040204020203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.</a:t>
            </a:r>
            <a:br>
              <a:rPr lang="en-US" sz="2000" dirty="0">
                <a:solidFill>
                  <a:srgbClr val="7030A0"/>
                </a:solidFill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</a:br>
            <a:r>
              <a:rPr lang="en-US" sz="2000" b="1" dirty="0">
                <a:solidFill>
                  <a:srgbClr val="7030A0"/>
                </a:solidFill>
                <a:latin typeface="Segoe UI" panose="020B0502040204020203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83 </a:t>
            </a:r>
            <a:r>
              <a:rPr lang="ar-SA" sz="2000" b="1" dirty="0">
                <a:solidFill>
                  <a:srgbClr val="7030A0"/>
                </a:solidFill>
                <a:latin typeface="Segoe UI" panose="020B0502040204020203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درصد</a:t>
            </a:r>
            <a:r>
              <a:rPr lang="ar-SA" sz="2000" b="1" dirty="0">
                <a:solidFill>
                  <a:srgbClr val="7030A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 </a:t>
            </a:r>
            <a:r>
              <a:rPr lang="ar-SA" sz="2000" b="1" dirty="0">
                <a:solidFill>
                  <a:srgbClr val="7030A0"/>
                </a:solidFill>
                <a:latin typeface="Segoe UI" panose="020B0502040204020203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از بیماران نیز به وایرال لود زیر 100 رسیدند</a:t>
            </a:r>
            <a:r>
              <a:rPr lang="en-US" sz="2000" b="1" dirty="0">
                <a:solidFill>
                  <a:srgbClr val="7030A0"/>
                </a:solidFill>
                <a:latin typeface="Segoe UI" panose="020B0502040204020203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.</a:t>
            </a:r>
            <a:endParaRPr lang="fa-IR" sz="2000" dirty="0">
              <a:solidFill>
                <a:srgbClr val="7030A0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3078AC9-AAFA-4984-A0E0-42454822BDF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4" y="1930401"/>
            <a:ext cx="8596668" cy="4110962"/>
          </a:xfrm>
        </p:spPr>
        <p:txBody>
          <a:bodyPr>
            <a:normAutofit/>
          </a:bodyPr>
          <a:lstStyle/>
          <a:p>
            <a:pPr algn="just" rtl="1">
              <a:lnSpc>
                <a:spcPct val="107000"/>
              </a:lnSpc>
              <a:spcAft>
                <a:spcPts val="800"/>
              </a:spcAft>
            </a:pPr>
            <a:r>
              <a:rPr lang="ar-SA" sz="1800" b="1" dirty="0">
                <a:solidFill>
                  <a:srgbClr val="000000"/>
                </a:solidFill>
                <a:effectLst/>
                <a:latin typeface="Segoe UI" panose="020B0502040204020203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این ارقام نشان‌دهنده‌ی </a:t>
            </a:r>
            <a:r>
              <a:rPr lang="ar-SA" sz="1800" b="1" dirty="0">
                <a:solidFill>
                  <a:srgbClr val="C00000"/>
                </a:solidFill>
                <a:effectLst/>
                <a:latin typeface="Segoe UI" panose="020B0502040204020203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اثربخشی بالای برنامه‌های درمانی و مراقبتی </a:t>
            </a:r>
            <a:r>
              <a:rPr lang="ar-SA" sz="1800" b="1" dirty="0">
                <a:solidFill>
                  <a:srgbClr val="000000"/>
                </a:solidFill>
                <a:effectLst/>
                <a:latin typeface="Segoe UI" panose="020B0502040204020203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در کنترل ویروس اچ‌آی‌وی است. </a:t>
            </a:r>
            <a:endParaRPr lang="en-US" sz="1800" b="1" dirty="0">
              <a:solidFill>
                <a:srgbClr val="000000"/>
              </a:solidFill>
              <a:effectLst/>
              <a:latin typeface="Segoe UI" panose="020B0502040204020203" pitchFamily="34" charset="0"/>
              <a:ea typeface="Times New Roman" panose="02020603050405020304" pitchFamily="18" charset="0"/>
              <a:cs typeface="B Nazanin" panose="00000400000000000000" pitchFamily="2" charset="-78"/>
            </a:endParaRPr>
          </a:p>
          <a:p>
            <a:pPr algn="just" rtl="1">
              <a:lnSpc>
                <a:spcPct val="107000"/>
              </a:lnSpc>
              <a:spcAft>
                <a:spcPts val="800"/>
              </a:spcAft>
            </a:pPr>
            <a:r>
              <a:rPr lang="ar-SA" sz="1800" b="1" dirty="0">
                <a:solidFill>
                  <a:srgbClr val="000000"/>
                </a:solidFill>
                <a:effectLst/>
                <a:latin typeface="Segoe UI" panose="020B0502040204020203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کاهش وایرال لود به سطوح بسیار پایین، نه تنها </a:t>
            </a:r>
            <a:r>
              <a:rPr lang="ar-SA" sz="1800" b="1" dirty="0">
                <a:solidFill>
                  <a:srgbClr val="C00000"/>
                </a:solidFill>
                <a:effectLst/>
                <a:latin typeface="Segoe UI" panose="020B0502040204020203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موفقیت در سرکوب ویروس </a:t>
            </a:r>
            <a:r>
              <a:rPr lang="ar-SA" sz="1800" b="1" dirty="0">
                <a:solidFill>
                  <a:srgbClr val="000000"/>
                </a:solidFill>
                <a:effectLst/>
                <a:latin typeface="Segoe UI" panose="020B0502040204020203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را نشان می‌دهد، بلکه </a:t>
            </a:r>
            <a:r>
              <a:rPr lang="ar-SA" sz="1800" b="1" dirty="0">
                <a:solidFill>
                  <a:srgbClr val="C00000"/>
                </a:solidFill>
                <a:effectLst/>
                <a:latin typeface="Segoe UI" panose="020B0502040204020203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کیفیت زندگی </a:t>
            </a:r>
            <a:r>
              <a:rPr lang="ar-SA" sz="1800" b="1" dirty="0">
                <a:solidFill>
                  <a:srgbClr val="000000"/>
                </a:solidFill>
                <a:effectLst/>
                <a:latin typeface="Segoe UI" panose="020B0502040204020203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بیماران را به طور قابل توجهی بهبود بخشیده است</a:t>
            </a:r>
            <a:r>
              <a:rPr lang="en-US" sz="1800" b="1" dirty="0">
                <a:solidFill>
                  <a:srgbClr val="000000"/>
                </a:solidFill>
                <a:effectLst/>
                <a:latin typeface="Segoe UI" panose="020B0502040204020203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.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just" rtl="1">
              <a:lnSpc>
                <a:spcPct val="107000"/>
              </a:lnSpc>
              <a:spcAft>
                <a:spcPts val="800"/>
              </a:spcAft>
            </a:pPr>
            <a:r>
              <a:rPr lang="ar-SA" sz="1800" b="1" dirty="0">
                <a:solidFill>
                  <a:srgbClr val="000000"/>
                </a:solidFill>
                <a:effectLst/>
                <a:latin typeface="Segoe UI" panose="020B0502040204020203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این دستاورد که حاصل </a:t>
            </a:r>
            <a:r>
              <a:rPr lang="ar-SA" sz="1800" b="1" dirty="0">
                <a:solidFill>
                  <a:srgbClr val="C00000"/>
                </a:solidFill>
                <a:effectLst/>
                <a:latin typeface="Segoe UI" panose="020B0502040204020203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تلاشهای بی وقفه کادر سلامت </a:t>
            </a:r>
            <a:r>
              <a:rPr lang="ar-SA" sz="1800" b="1" dirty="0">
                <a:solidFill>
                  <a:srgbClr val="000000"/>
                </a:solidFill>
                <a:effectLst/>
                <a:latin typeface="Segoe UI" panose="020B0502040204020203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و </a:t>
            </a:r>
            <a:r>
              <a:rPr lang="ar-SA" sz="1800" b="1" dirty="0">
                <a:solidFill>
                  <a:srgbClr val="C00000"/>
                </a:solidFill>
                <a:effectLst/>
                <a:latin typeface="Segoe UI" panose="020B0502040204020203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همکاری مناسب بیماران در تمکین به درمان </a:t>
            </a:r>
            <a:r>
              <a:rPr lang="ar-SA" sz="1800" b="1" dirty="0">
                <a:solidFill>
                  <a:srgbClr val="000000"/>
                </a:solidFill>
                <a:effectLst/>
                <a:latin typeface="Segoe UI" panose="020B0502040204020203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بیماری بوده میتواند نتایج مهی را داشته باشد که تعدادی از این نتایج به شرح زیر است</a:t>
            </a:r>
            <a:r>
              <a:rPr lang="en-US" sz="1800" b="1" dirty="0">
                <a:solidFill>
                  <a:srgbClr val="000000"/>
                </a:solidFill>
                <a:effectLst/>
                <a:latin typeface="Segoe UI" panose="020B0502040204020203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: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lvl="0" indent="-342900" algn="just" rtl="1">
              <a:lnSpc>
                <a:spcPct val="107000"/>
              </a:lnSpc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ar-SA" sz="1800" b="1" dirty="0">
                <a:solidFill>
                  <a:srgbClr val="C00000"/>
                </a:solidFill>
                <a:effectLst/>
                <a:latin typeface="Segoe UI" panose="020B0502040204020203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کاهش خطر انتقال</a:t>
            </a:r>
            <a:r>
              <a:rPr lang="en-US" sz="1800" b="1" dirty="0">
                <a:solidFill>
                  <a:srgbClr val="000000"/>
                </a:solidFill>
                <a:effectLst/>
                <a:latin typeface="Segoe UI" panose="020B0502040204020203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: </a:t>
            </a:r>
            <a:r>
              <a:rPr lang="ar-SA" sz="1800" b="1" dirty="0">
                <a:solidFill>
                  <a:srgbClr val="000000"/>
                </a:solidFill>
                <a:effectLst/>
                <a:latin typeface="Segoe UI" panose="020B0502040204020203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در بیمارانی که وایرال لود آن‌ها به سطح ساپرس شده (کنترل شده) رسیده است، خطر انتقال ویروس به دیگران به حداقل ممکن و در برخی موارد </a:t>
            </a:r>
            <a:r>
              <a:rPr lang="ar-SA" sz="1800" b="1" dirty="0">
                <a:solidFill>
                  <a:srgbClr val="C00000"/>
                </a:solidFill>
                <a:effectLst/>
                <a:latin typeface="Segoe UI" panose="020B0502040204020203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حتی به صفر نزدیک می‌شود</a:t>
            </a:r>
            <a:r>
              <a:rPr lang="fa-IR" b="1" dirty="0">
                <a:solidFill>
                  <a:srgbClr val="000000"/>
                </a:solidFill>
                <a:latin typeface="Segoe UI" panose="020B0502040204020203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 </a:t>
            </a:r>
            <a:endParaRPr lang="en-US" sz="1800" dirty="0">
              <a:solidFill>
                <a:srgbClr val="00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lvl="0" indent="-342900" algn="just" rtl="1">
              <a:lnSpc>
                <a:spcPct val="107000"/>
              </a:lnSpc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ar-SA" sz="1800" b="1" dirty="0">
                <a:solidFill>
                  <a:srgbClr val="000000"/>
                </a:solidFill>
                <a:effectLst/>
                <a:latin typeface="Segoe UI" panose="020B0502040204020203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کاهش انتقال در جامعه</a:t>
            </a:r>
            <a:r>
              <a:rPr lang="en-US" sz="1800" b="1" dirty="0">
                <a:solidFill>
                  <a:srgbClr val="000000"/>
                </a:solidFill>
                <a:effectLst/>
                <a:latin typeface="Segoe UI" panose="020B0502040204020203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: </a:t>
            </a:r>
            <a:r>
              <a:rPr lang="ar-SA" sz="1800" b="1" dirty="0">
                <a:solidFill>
                  <a:srgbClr val="000000"/>
                </a:solidFill>
                <a:effectLst/>
                <a:latin typeface="Segoe UI" panose="020B0502040204020203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این نتایج نه تنها برای بیماران، بلکه برای کل جامعه حائز اهمیت است، چرا که با کنترل ویروس</a:t>
            </a:r>
            <a:r>
              <a:rPr lang="ar-SA" sz="1800" b="1" dirty="0">
                <a:solidFill>
                  <a:srgbClr val="C00000"/>
                </a:solidFill>
                <a:effectLst/>
                <a:latin typeface="Segoe UI" panose="020B0502040204020203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، زنجیره‌ی انتقال آن نیز شکسته می‌شود</a:t>
            </a:r>
            <a:r>
              <a:rPr lang="en-US" sz="1800" b="1" dirty="0">
                <a:solidFill>
                  <a:srgbClr val="000000"/>
                </a:solidFill>
                <a:effectLst/>
                <a:latin typeface="Segoe UI" panose="020B0502040204020203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.</a:t>
            </a:r>
            <a:endParaRPr lang="en-US" sz="1800" dirty="0">
              <a:solidFill>
                <a:srgbClr val="00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305016439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E171E9-EC9A-41AA-966A-B20DA48A862D}"/>
              </a:ext>
            </a:extLst>
          </p:cNvPr>
          <p:cNvSpPr txBox="1">
            <a:spLocks/>
          </p:cNvSpPr>
          <p:nvPr/>
        </p:nvSpPr>
        <p:spPr>
          <a:xfrm>
            <a:off x="236483" y="390018"/>
            <a:ext cx="10105697" cy="922637"/>
          </a:xfrm>
          <a:prstGeom prst="rect">
            <a:avLst/>
          </a:prstGeom>
        </p:spPr>
        <p:txBody>
          <a:bodyPr>
            <a:noAutofit/>
          </a:bodyPr>
          <a:lstStyle>
            <a:lvl1pPr algn="ctr" rtl="1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1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cs typeface="B Titr" pitchFamily="2" charset="-78"/>
              </a:defRPr>
            </a:lvl2pPr>
            <a:lvl3pPr algn="ctr" rtl="1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cs typeface="B Titr" pitchFamily="2" charset="-78"/>
              </a:defRPr>
            </a:lvl3pPr>
            <a:lvl4pPr algn="ctr" rtl="1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cs typeface="B Titr" pitchFamily="2" charset="-78"/>
              </a:defRPr>
            </a:lvl4pPr>
            <a:lvl5pPr algn="ctr" rtl="1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cs typeface="B Titr" pitchFamily="2" charset="-78"/>
              </a:defRPr>
            </a:lvl5pPr>
            <a:lvl6pPr marL="457200" algn="ctr" rtl="1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cs typeface="B Titr" pitchFamily="2" charset="-78"/>
              </a:defRPr>
            </a:lvl6pPr>
            <a:lvl7pPr marL="914400" algn="ctr" rtl="1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cs typeface="B Titr" pitchFamily="2" charset="-78"/>
              </a:defRPr>
            </a:lvl7pPr>
            <a:lvl8pPr marL="1371600" algn="ctr" rtl="1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cs typeface="B Titr" pitchFamily="2" charset="-78"/>
              </a:defRPr>
            </a:lvl8pPr>
            <a:lvl9pPr marL="1828800" algn="ctr" rtl="1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cs typeface="B Titr" pitchFamily="2" charset="-78"/>
              </a:defRPr>
            </a:lvl9pPr>
          </a:lstStyle>
          <a:p>
            <a:pPr lvl="0" defTabSz="457200">
              <a:defRPr/>
            </a:pPr>
            <a:r>
              <a:rPr kumimoji="0" lang="fa-IR" sz="3200" b="0" i="0" u="none" strike="noStrike" kern="0" cap="none" spc="0" normalizeH="0" baseline="0" noProof="0" dirty="0">
                <a:ln w="0"/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 rotWithShape="0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X Badr" panose="02000400000000000000" pitchFamily="2" charset="-78"/>
                <a:ea typeface="+mj-ea"/>
                <a:cs typeface="B Titr" panose="00000700000000000000" pitchFamily="2" charset="-78"/>
              </a:rPr>
              <a:t>توسعه خدمات تشخیصی آزمایشگاهی و</a:t>
            </a:r>
            <a:r>
              <a:rPr lang="fa-IR" sz="3200" b="1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 Light" panose="020F0302020204030204"/>
                <a:cs typeface="B Titr" panose="00000700000000000000" pitchFamily="2" charset="-78"/>
              </a:rPr>
              <a:t>کسب رتبه های برتر</a:t>
            </a:r>
            <a:endParaRPr kumimoji="0" lang="fa-IR" sz="3200" b="0" i="0" u="none" strike="noStrike" kern="0" cap="none" spc="0" normalizeH="0" baseline="0" noProof="0" dirty="0">
              <a:ln w="0"/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 rotWithShape="0">
                  <a:srgbClr val="000000">
                    <a:alpha val="43137"/>
                  </a:srgbClr>
                </a:outerShdw>
              </a:effectLst>
              <a:uLnTx/>
              <a:uFillTx/>
              <a:latin typeface="X Badr" panose="02000400000000000000" pitchFamily="2" charset="-78"/>
              <a:ea typeface="+mj-ea"/>
              <a:cs typeface="B Titr" panose="00000700000000000000" pitchFamily="2" charset="-78"/>
            </a:endParaRPr>
          </a:p>
        </p:txBody>
      </p:sp>
      <p:sp>
        <p:nvSpPr>
          <p:cNvPr id="3" name="Text Placeholder 10">
            <a:extLst>
              <a:ext uri="{FF2B5EF4-FFF2-40B4-BE49-F238E27FC236}">
                <a16:creationId xmlns:a16="http://schemas.microsoft.com/office/drawing/2014/main" id="{23B1557E-EC5C-4C83-9574-A13D8E530AF6}"/>
              </a:ext>
            </a:extLst>
          </p:cNvPr>
          <p:cNvSpPr txBox="1">
            <a:spLocks/>
          </p:cNvSpPr>
          <p:nvPr/>
        </p:nvSpPr>
        <p:spPr>
          <a:xfrm>
            <a:off x="141895" y="1344187"/>
            <a:ext cx="10200285" cy="5356159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r" defTabSz="457200" rtl="1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r" defTabSz="457200" rtl="1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r" defTabSz="457200" rtl="1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r" defTabSz="457200" rtl="1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r" defTabSz="457200" rtl="1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r" defTabSz="457200" rtl="1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r" defTabSz="457200" rtl="1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r" defTabSz="457200" rtl="1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r" defTabSz="457200" rtl="1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fa-IR" sz="2000" b="1" u="sng" spc="-40" dirty="0">
                <a:solidFill>
                  <a:srgbClr val="C0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Mitra" panose="00000400000000000000" pitchFamily="2" charset="-78"/>
              </a:rPr>
              <a:t>راه اندازی36 مرکز نمونه گیری آزمایشگاهی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ar-SA" sz="2000" b="1" dirty="0">
                <a:solidFill>
                  <a:srgbClr val="002060"/>
                </a:solidFill>
                <a:cs typeface="B Mitra" panose="00000400000000000000" pitchFamily="2" charset="-78"/>
              </a:rPr>
              <a:t>استقرار </a:t>
            </a:r>
            <a:r>
              <a:rPr lang="ar-SA" sz="2000" b="1" dirty="0">
                <a:solidFill>
                  <a:schemeClr val="accent6">
                    <a:lumMod val="75000"/>
                  </a:schemeClr>
                </a:solidFill>
                <a:cs typeface="B Mitra" panose="00000400000000000000" pitchFamily="2" charset="-78"/>
              </a:rPr>
              <a:t>تست تشخیص مولتیپلکس عوامل تنفسی </a:t>
            </a:r>
            <a:r>
              <a:rPr lang="ar-SA" sz="2000" b="1" dirty="0">
                <a:solidFill>
                  <a:srgbClr val="002060"/>
                </a:solidFill>
                <a:cs typeface="B Mitra" panose="00000400000000000000" pitchFamily="2" charset="-78"/>
              </a:rPr>
              <a:t>در آزمایشگاه مرجع تشخیص مولکولی (از 5 سویه ارتقا به 17 سویه)</a:t>
            </a:r>
            <a:endParaRPr lang="fa-IR" sz="2000" b="1" dirty="0">
              <a:solidFill>
                <a:srgbClr val="002060"/>
              </a:solidFill>
              <a:cs typeface="B Mitra" panose="00000400000000000000" pitchFamily="2" charset="-78"/>
            </a:endParaRPr>
          </a:p>
          <a:p>
            <a:pPr>
              <a:lnSpc>
                <a:spcPct val="150000"/>
              </a:lnSpc>
              <a:buFontTx/>
              <a:buChar char="-"/>
            </a:pPr>
            <a:r>
              <a:rPr lang="fa-IR" sz="2000" b="1" dirty="0">
                <a:cs typeface="B Nazanin" panose="00000400000000000000" pitchFamily="2" charset="-78"/>
              </a:rPr>
              <a:t>کسب رتبه عالی در </a:t>
            </a:r>
            <a:r>
              <a:rPr lang="fa-IR" sz="2000" b="1" dirty="0">
                <a:solidFill>
                  <a:schemeClr val="accent2">
                    <a:lumMod val="75000"/>
                  </a:schemeClr>
                </a:solidFill>
                <a:cs typeface="B Nazanin" panose="00000400000000000000" pitchFamily="2" charset="-78"/>
              </a:rPr>
              <a:t>مهارت آزمایی کشوری :</a:t>
            </a:r>
          </a:p>
          <a:p>
            <a:pPr>
              <a:lnSpc>
                <a:spcPct val="150000"/>
              </a:lnSpc>
              <a:buFontTx/>
              <a:buChar char="-"/>
            </a:pPr>
            <a:r>
              <a:rPr lang="fa-IR" sz="2000" b="1" dirty="0">
                <a:solidFill>
                  <a:schemeClr val="accent2">
                    <a:lumMod val="75000"/>
                  </a:schemeClr>
                </a:solidFill>
                <a:cs typeface="B Nazanin" panose="00000400000000000000" pitchFamily="2" charset="-78"/>
              </a:rPr>
              <a:t>تشخیص مولکولی آنفولانزا </a:t>
            </a:r>
          </a:p>
          <a:p>
            <a:pPr>
              <a:lnSpc>
                <a:spcPct val="150000"/>
              </a:lnSpc>
              <a:buFontTx/>
              <a:buChar char="-"/>
            </a:pPr>
            <a:r>
              <a:rPr lang="fa-IR" sz="2000" b="1" dirty="0">
                <a:solidFill>
                  <a:schemeClr val="accent2">
                    <a:lumMod val="75000"/>
                  </a:schemeClr>
                </a:solidFill>
                <a:cs typeface="B Nazanin" panose="00000400000000000000" pitchFamily="2" charset="-78"/>
              </a:rPr>
              <a:t>- اندازه گیری بار ویروس </a:t>
            </a:r>
            <a:r>
              <a:rPr lang="en-US" sz="2000" b="1" dirty="0">
                <a:solidFill>
                  <a:schemeClr val="accent2">
                    <a:lumMod val="75000"/>
                  </a:schemeClr>
                </a:solidFill>
                <a:cs typeface="B Nazanin" panose="00000400000000000000" pitchFamily="2" charset="-78"/>
              </a:rPr>
              <a:t>HIV</a:t>
            </a:r>
            <a:r>
              <a:rPr lang="fa-IR" sz="2000" b="1" dirty="0">
                <a:solidFill>
                  <a:schemeClr val="accent2">
                    <a:lumMod val="75000"/>
                  </a:schemeClr>
                </a:solidFill>
                <a:cs typeface="B Nazanin" panose="00000400000000000000" pitchFamily="2" charset="-78"/>
              </a:rPr>
              <a:t>  </a:t>
            </a:r>
          </a:p>
          <a:p>
            <a:pPr>
              <a:lnSpc>
                <a:spcPct val="150000"/>
              </a:lnSpc>
              <a:buFontTx/>
              <a:buChar char="-"/>
            </a:pPr>
            <a:r>
              <a:rPr lang="fa-IR" sz="2000" b="1" dirty="0">
                <a:solidFill>
                  <a:schemeClr val="accent2">
                    <a:lumMod val="75000"/>
                  </a:schemeClr>
                </a:solidFill>
                <a:cs typeface="B Nazanin" panose="00000400000000000000" pitchFamily="2" charset="-78"/>
              </a:rPr>
              <a:t>-</a:t>
            </a:r>
            <a:r>
              <a:rPr lang="fa-IR" sz="2000" b="1" dirty="0">
                <a:cs typeface="B Nazanin" panose="00000400000000000000" pitchFamily="2" charset="-78"/>
              </a:rPr>
              <a:t> بیماری های منتقله از آب و غذا </a:t>
            </a:r>
            <a:endParaRPr lang="fa-IR" sz="2000" b="1" dirty="0">
              <a:solidFill>
                <a:schemeClr val="accent2">
                  <a:lumMod val="75000"/>
                </a:schemeClr>
              </a:solidFill>
              <a:cs typeface="B Nazanin" panose="00000400000000000000" pitchFamily="2" charset="-78"/>
            </a:endParaRPr>
          </a:p>
          <a:p>
            <a:pPr>
              <a:lnSpc>
                <a:spcPct val="150000"/>
              </a:lnSpc>
              <a:buFontTx/>
              <a:buChar char="-"/>
            </a:pPr>
            <a:r>
              <a:rPr lang="fa-IR" sz="2000" b="1" dirty="0">
                <a:cs typeface="B Nazanin" panose="00000400000000000000" pitchFamily="2" charset="-78"/>
              </a:rPr>
              <a:t>کسب رتبه عالی در </a:t>
            </a:r>
            <a:r>
              <a:rPr lang="fa-IR" sz="2000" b="1" dirty="0">
                <a:solidFill>
                  <a:schemeClr val="accent2">
                    <a:lumMod val="75000"/>
                  </a:schemeClr>
                </a:solidFill>
                <a:cs typeface="B Nazanin" panose="00000400000000000000" pitchFamily="2" charset="-78"/>
              </a:rPr>
              <a:t>مهارت آزمایی فراملی سوئد توسط آزمایشگاه مرجع منطقه ای سل </a:t>
            </a:r>
          </a:p>
          <a:p>
            <a:pPr>
              <a:lnSpc>
                <a:spcPct val="150000"/>
              </a:lnSpc>
              <a:buFontTx/>
              <a:buChar char="-"/>
            </a:pPr>
            <a:r>
              <a:rPr lang="fa-IR" sz="2000" b="1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ارتقای </a:t>
            </a:r>
            <a:r>
              <a:rPr lang="fa-IR" sz="2000" b="1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تجهیزات تخصصی آزمایشگاه آب </a:t>
            </a:r>
            <a:r>
              <a:rPr lang="fa-IR" sz="2000" b="1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ستاد معاونت بهداشت و 6 شهرستان</a:t>
            </a:r>
            <a:endParaRPr lang="en-US" sz="2000" dirty="0">
              <a:latin typeface="Calibri" panose="020F050202020403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  <a:buFontTx/>
              <a:buChar char="-"/>
            </a:pPr>
            <a:endParaRPr lang="en-US" sz="2000" b="1" dirty="0">
              <a:cs typeface="B Nazanin" panose="00000400000000000000" pitchFamily="2" charset="-78"/>
            </a:endParaRPr>
          </a:p>
          <a:p>
            <a:pPr>
              <a:lnSpc>
                <a:spcPct val="150000"/>
              </a:lnSpc>
              <a:buFontTx/>
              <a:buChar char="-"/>
            </a:pPr>
            <a:endParaRPr lang="en-US" sz="2000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75770971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1173624" y="2950437"/>
          <a:ext cx="8192569" cy="300544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Rectangle 2"/>
          <p:cNvSpPr/>
          <p:nvPr/>
        </p:nvSpPr>
        <p:spPr>
          <a:xfrm>
            <a:off x="1747455" y="2310472"/>
            <a:ext cx="6930963" cy="487506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algn="ctr" rtl="1">
              <a:lnSpc>
                <a:spcPct val="107000"/>
              </a:lnSpc>
            </a:pPr>
            <a:r>
              <a:rPr lang="fa-IR" sz="2400" dirty="0">
                <a:solidFill>
                  <a:schemeClr val="accent5">
                    <a:lumMod val="5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نسبت مرگ مادربه موالید دانشگاه های تیپ یک سال 1402</a:t>
            </a:r>
            <a:endParaRPr lang="en-US" sz="2400" dirty="0">
              <a:solidFill>
                <a:schemeClr val="accent5">
                  <a:lumMod val="50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95915A43-5FED-42B2-A2E0-07014D74678E}"/>
              </a:ext>
            </a:extLst>
          </p:cNvPr>
          <p:cNvSpPr/>
          <p:nvPr/>
        </p:nvSpPr>
        <p:spPr>
          <a:xfrm>
            <a:off x="1412907" y="683664"/>
            <a:ext cx="7600059" cy="882678"/>
          </a:xfrm>
          <a:prstGeom prst="rect">
            <a:avLst/>
          </a:prstGeom>
          <a:ln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pPr algn="ctr" rtl="1">
              <a:lnSpc>
                <a:spcPct val="107000"/>
              </a:lnSpc>
            </a:pPr>
            <a:r>
              <a:rPr lang="fa-IR" sz="2400" dirty="0">
                <a:solidFill>
                  <a:srgbClr val="C0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کسب بهترین وضعیت شاخص نسبت مرگ مادربه موالید در بین دانشگاه های تیپ یک در سال 1402</a:t>
            </a:r>
            <a:endParaRPr lang="en-US" sz="2400" dirty="0">
              <a:solidFill>
                <a:srgbClr val="C0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0285320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B5CC805D-FE79-4FD5-A644-6C8DFFADDB44}"/>
              </a:ext>
            </a:extLst>
          </p:cNvPr>
          <p:cNvSpPr/>
          <p:nvPr/>
        </p:nvSpPr>
        <p:spPr>
          <a:xfrm>
            <a:off x="1002707" y="489959"/>
            <a:ext cx="8955992" cy="882678"/>
          </a:xfrm>
          <a:prstGeom prst="rect">
            <a:avLst/>
          </a:prstGeom>
          <a:ln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pPr algn="ctr" rtl="1">
              <a:lnSpc>
                <a:spcPct val="107000"/>
              </a:lnSpc>
            </a:pPr>
            <a:r>
              <a:rPr lang="fa-IR" sz="2400" dirty="0">
                <a:solidFill>
                  <a:srgbClr val="C0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توسعه کلاس های آمادگی برای زایمان به میزان 69.5 درصد در سال 1403 در مقایسه با سال 1402</a:t>
            </a:r>
            <a:endParaRPr lang="en-US" sz="2400" dirty="0">
              <a:solidFill>
                <a:srgbClr val="C0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4342A778-6EC0-4805-9741-70F9FFEEA9A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30593" y="1567901"/>
            <a:ext cx="8493372" cy="399789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algn="ctr" rtl="1">
              <a:lnSpc>
                <a:spcPct val="107000"/>
              </a:lnSpc>
            </a:pPr>
            <a:r>
              <a:rPr lang="fa-IR" sz="1867" dirty="0">
                <a:solidFill>
                  <a:schemeClr val="accent5">
                    <a:lumMod val="5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تعداد کلاس های  آمادگی زایمان معاونت بهداشت د.ع پ اصفهان از سال 1403-1397</a:t>
            </a:r>
            <a:endParaRPr lang="en-US" sz="1867" dirty="0">
              <a:solidFill>
                <a:schemeClr val="accent5">
                  <a:lumMod val="50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graphicFrame>
        <p:nvGraphicFramePr>
          <p:cNvPr id="8" name="Chart 7">
            <a:extLst>
              <a:ext uri="{FF2B5EF4-FFF2-40B4-BE49-F238E27FC236}">
                <a16:creationId xmlns:a16="http://schemas.microsoft.com/office/drawing/2014/main" id="{3462E478-F7DA-4CE8-8D13-4F9A74F7B8D4}"/>
              </a:ext>
            </a:extLst>
          </p:cNvPr>
          <p:cNvGraphicFramePr/>
          <p:nvPr/>
        </p:nvGraphicFramePr>
        <p:xfrm>
          <a:off x="1916532" y="2162891"/>
          <a:ext cx="7121497" cy="387279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66408947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39439" y="1648850"/>
            <a:ext cx="7941892" cy="967132"/>
          </a:xfrm>
          <a:ln>
            <a:solidFill>
              <a:schemeClr val="tx2">
                <a:lumMod val="60000"/>
                <a:lumOff val="40000"/>
              </a:schemeClr>
            </a:solidFill>
          </a:ln>
        </p:spPr>
        <p:txBody>
          <a:bodyPr>
            <a:noAutofit/>
          </a:bodyPr>
          <a:lstStyle/>
          <a:p>
            <a:pPr algn="ctr">
              <a:spcBef>
                <a:spcPts val="0"/>
              </a:spcBef>
              <a:defRPr/>
            </a:pPr>
            <a:br>
              <a:rPr lang="fa-IR" sz="1867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</a:br>
            <a:r>
              <a:rPr lang="fa-IR" sz="1867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>تعداد مادران شرکت کننده در کلاس آمادگی زایمان به تفکیک دانشگاه های تیپ 1</a:t>
            </a:r>
            <a:br>
              <a:rPr lang="fa-IR" sz="1867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</a:br>
            <a:r>
              <a:rPr lang="fa-IR" sz="1867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> 6ماهه اول 1403(سامانه سیب)</a:t>
            </a:r>
            <a:br>
              <a:rPr lang="ko-KR" altLang="en-US" sz="1867" dirty="0">
                <a:solidFill>
                  <a:srgbClr val="FE8637">
                    <a:lumMod val="75000"/>
                  </a:srgb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</a:br>
            <a:endParaRPr lang="en-US" sz="1867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B Titr" panose="00000700000000000000" pitchFamily="2" charset="-78"/>
            </a:endParaRPr>
          </a:p>
        </p:txBody>
      </p:sp>
      <p:graphicFrame>
        <p:nvGraphicFramePr>
          <p:cNvPr id="5" name="Chart 4"/>
          <p:cNvGraphicFramePr>
            <a:graphicFrameLocks/>
          </p:cNvGraphicFramePr>
          <p:nvPr/>
        </p:nvGraphicFramePr>
        <p:xfrm>
          <a:off x="752030" y="2615982"/>
          <a:ext cx="8693921" cy="403361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Rectangle 5">
            <a:extLst>
              <a:ext uri="{FF2B5EF4-FFF2-40B4-BE49-F238E27FC236}">
                <a16:creationId xmlns:a16="http://schemas.microsoft.com/office/drawing/2014/main" id="{6367FB8F-B6D3-4A2D-AD2C-3C08C3D69E30}"/>
              </a:ext>
            </a:extLst>
          </p:cNvPr>
          <p:cNvSpPr/>
          <p:nvPr/>
        </p:nvSpPr>
        <p:spPr>
          <a:xfrm>
            <a:off x="376015" y="683665"/>
            <a:ext cx="10072643" cy="794705"/>
          </a:xfrm>
          <a:prstGeom prst="rect">
            <a:avLst/>
          </a:prstGeom>
          <a:ln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pPr algn="ctr" rtl="1">
              <a:lnSpc>
                <a:spcPct val="107000"/>
              </a:lnSpc>
            </a:pPr>
            <a:r>
              <a:rPr lang="fa-IR" sz="2133" dirty="0">
                <a:solidFill>
                  <a:srgbClr val="C0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کسب رتبه دوم تعداد مادران شرکت کننده درکلاس آمادگی زایمان در بین دانشگاه های تیپ یک در   6ماهه اول 1403(سامانه سیب)</a:t>
            </a:r>
            <a:endParaRPr lang="en-US" sz="2133" dirty="0">
              <a:solidFill>
                <a:srgbClr val="C0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8518521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2E8A48-67A4-4FEA-8D39-A507F10256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93244" y="378177"/>
            <a:ext cx="8596668" cy="1320800"/>
          </a:xfrm>
        </p:spPr>
        <p:txBody>
          <a:bodyPr/>
          <a:lstStyle/>
          <a:p>
            <a:r>
              <a:rPr lang="fa-IR" dirty="0">
                <a:solidFill>
                  <a:schemeClr val="accent1">
                    <a:lumMod val="75000"/>
                  </a:schemeClr>
                </a:solidFill>
                <a:cs typeface="B Titr" panose="00000700000000000000" pitchFamily="2" charset="-78"/>
              </a:rPr>
              <a:t>روابط عمومی معاونت بهداشت</a:t>
            </a:r>
            <a:endParaRPr lang="en-US" dirty="0">
              <a:solidFill>
                <a:schemeClr val="accent1">
                  <a:lumMod val="75000"/>
                </a:schemeClr>
              </a:solidFill>
              <a:cs typeface="B Titr" panose="00000700000000000000" pitchFamily="2" charset="-78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0F6D282-1F0C-4A1C-8196-E437C72C32A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5626" y="1038577"/>
            <a:ext cx="6404458" cy="56839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820693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AD46A6A2-5021-89FA-776E-C818D26E86E3}"/>
              </a:ext>
            </a:extLst>
          </p:cNvPr>
          <p:cNvSpPr txBox="1">
            <a:spLocks/>
          </p:cNvSpPr>
          <p:nvPr/>
        </p:nvSpPr>
        <p:spPr>
          <a:xfrm>
            <a:off x="6602780" y="2527994"/>
            <a:ext cx="3549624" cy="3122401"/>
          </a:xfrm>
          <a:prstGeom prst="rect">
            <a:avLst/>
          </a:prstGeom>
          <a:ln>
            <a:solidFill>
              <a:schemeClr val="tx2"/>
            </a:solidFill>
          </a:ln>
        </p:spPr>
        <p:txBody>
          <a:bodyPr>
            <a:normAutofit fontScale="85000" lnSpcReduction="10000"/>
          </a:bodyPr>
          <a:lstStyle>
            <a:lvl1pPr algn="r" defTabSz="6858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defTabSz="914377">
              <a:lnSpc>
                <a:spcPct val="150000"/>
              </a:lnSpc>
              <a:defRPr/>
            </a:pPr>
            <a:r>
              <a:rPr lang="fa-IR" sz="3200" dirty="0">
                <a:solidFill>
                  <a:prstClr val="black"/>
                </a:solidFill>
                <a:latin typeface="Calibri Light" panose="020F0302020204030204"/>
                <a:cs typeface="B Titr" panose="00000700000000000000" pitchFamily="2" charset="-78"/>
              </a:rPr>
              <a:t>راه اندازی سامانه پیگیری مادران پس از ترخیص از مراکز به منظور پیگیری مادران توسط رابطین </a:t>
            </a:r>
            <a:r>
              <a:rPr lang="fa-IR" sz="3200">
                <a:solidFill>
                  <a:prstClr val="black"/>
                </a:solidFill>
                <a:latin typeface="Calibri Light" panose="020F0302020204030204"/>
                <a:cs typeface="B Titr" panose="00000700000000000000" pitchFamily="2" charset="-78"/>
              </a:rPr>
              <a:t>سلامت مادران</a:t>
            </a:r>
            <a:endParaRPr lang="en-US" sz="3200" dirty="0">
              <a:solidFill>
                <a:prstClr val="black"/>
              </a:solidFill>
              <a:latin typeface="Calibri Light" panose="020F0302020204030204"/>
              <a:cs typeface="B Titr" panose="00000700000000000000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CC25F387-893A-7F90-B5A0-0BF96D6A3493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911550" y="1740648"/>
            <a:ext cx="5363775" cy="4697097"/>
          </a:xfrm>
          <a:prstGeom prst="rect">
            <a:avLst/>
          </a:prstGeom>
          <a:ln>
            <a:solidFill>
              <a:schemeClr val="tx2">
                <a:lumMod val="75000"/>
              </a:schemeClr>
            </a:solidFill>
          </a:ln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907A28E8-F6D2-48F2-8403-2EB9F8DB47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00315" y="542050"/>
            <a:ext cx="7919103" cy="802489"/>
          </a:xfrm>
          <a:ln>
            <a:solidFill>
              <a:schemeClr val="accent2"/>
            </a:solidFill>
          </a:ln>
        </p:spPr>
        <p:txBody>
          <a:bodyPr>
            <a:normAutofit/>
          </a:bodyPr>
          <a:lstStyle/>
          <a:p>
            <a:pPr algn="ctr" rtl="1"/>
            <a:r>
              <a:rPr lang="fa-IR" sz="2667" dirty="0">
                <a:solidFill>
                  <a:srgbClr val="C00000"/>
                </a:solidFill>
                <a:latin typeface="Calibri" panose="020F0502020204030204" pitchFamily="34" charset="0"/>
                <a:cs typeface="B Titr" panose="00000700000000000000" pitchFamily="2" charset="-78"/>
              </a:rPr>
              <a:t>کسب رتبه تجربه برتردر هشتمین جشنواره مدیریت دانش</a:t>
            </a:r>
            <a:endParaRPr lang="en-US" sz="2667" dirty="0">
              <a:solidFill>
                <a:srgbClr val="C00000"/>
              </a:solidFill>
              <a:latin typeface="Calibri" panose="020F05020202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95124876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AD46A6A2-5021-89FA-776E-C818D26E86E3}"/>
              </a:ext>
            </a:extLst>
          </p:cNvPr>
          <p:cNvSpPr txBox="1">
            <a:spLocks/>
          </p:cNvSpPr>
          <p:nvPr/>
        </p:nvSpPr>
        <p:spPr>
          <a:xfrm>
            <a:off x="6602780" y="2527994"/>
            <a:ext cx="3549624" cy="3122401"/>
          </a:xfrm>
          <a:prstGeom prst="rect">
            <a:avLst/>
          </a:prstGeom>
          <a:ln>
            <a:solidFill>
              <a:schemeClr val="tx2"/>
            </a:solidFill>
          </a:ln>
        </p:spPr>
        <p:txBody>
          <a:bodyPr>
            <a:normAutofit fontScale="85000" lnSpcReduction="10000"/>
          </a:bodyPr>
          <a:lstStyle>
            <a:lvl1pPr algn="r" defTabSz="6858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defTabSz="914377">
              <a:lnSpc>
                <a:spcPct val="150000"/>
              </a:lnSpc>
              <a:defRPr/>
            </a:pPr>
            <a:r>
              <a:rPr lang="fa-IR" sz="3200" dirty="0">
                <a:solidFill>
                  <a:prstClr val="black"/>
                </a:solidFill>
                <a:latin typeface="Calibri Light" panose="020F0302020204030204"/>
                <a:cs typeface="B Titr" panose="00000700000000000000" pitchFamily="2" charset="-78"/>
              </a:rPr>
              <a:t>راه اندازی سامانه پیگیری مادران پس از ترخیص از مراکز به منظور پیگیری مادران توسط رابطین </a:t>
            </a:r>
            <a:r>
              <a:rPr lang="fa-IR" sz="3200">
                <a:solidFill>
                  <a:prstClr val="black"/>
                </a:solidFill>
                <a:latin typeface="Calibri Light" panose="020F0302020204030204"/>
                <a:cs typeface="B Titr" panose="00000700000000000000" pitchFamily="2" charset="-78"/>
              </a:rPr>
              <a:t>سلامت مادران</a:t>
            </a:r>
            <a:endParaRPr lang="en-US" sz="3200" dirty="0">
              <a:solidFill>
                <a:prstClr val="black"/>
              </a:solidFill>
              <a:latin typeface="Calibri Light" panose="020F0302020204030204"/>
              <a:cs typeface="B Titr" panose="00000700000000000000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CC25F387-893A-7F90-B5A0-0BF96D6A3493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911550" y="1740648"/>
            <a:ext cx="5363775" cy="4697097"/>
          </a:xfrm>
          <a:prstGeom prst="rect">
            <a:avLst/>
          </a:prstGeom>
          <a:ln>
            <a:solidFill>
              <a:schemeClr val="tx2">
                <a:lumMod val="75000"/>
              </a:schemeClr>
            </a:solidFill>
          </a:ln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907A28E8-F6D2-48F2-8403-2EB9F8DB47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00315" y="542050"/>
            <a:ext cx="7919103" cy="802489"/>
          </a:xfrm>
          <a:ln>
            <a:solidFill>
              <a:schemeClr val="accent2"/>
            </a:solidFill>
          </a:ln>
        </p:spPr>
        <p:txBody>
          <a:bodyPr>
            <a:normAutofit/>
          </a:bodyPr>
          <a:lstStyle/>
          <a:p>
            <a:pPr algn="ctr" rtl="1"/>
            <a:r>
              <a:rPr lang="fa-IR" sz="2667" dirty="0">
                <a:solidFill>
                  <a:srgbClr val="C00000"/>
                </a:solidFill>
                <a:latin typeface="Calibri" panose="020F0502020204030204" pitchFamily="34" charset="0"/>
                <a:cs typeface="B Titr" panose="00000700000000000000" pitchFamily="2" charset="-78"/>
              </a:rPr>
              <a:t>کسب رتبه تجربه برتردر هشتمین جشنواره مدیریت دانش</a:t>
            </a:r>
            <a:endParaRPr lang="en-US" sz="2667" dirty="0">
              <a:solidFill>
                <a:srgbClr val="C00000"/>
              </a:solidFill>
              <a:latin typeface="Calibri" panose="020F05020202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0254567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D:\madaran\tarvij-zayeman-tabiei\tasvir گروه plc 97\plc\markaz klishad be shafa\photo_2018-04-25_15-00-2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67716" y="1292688"/>
            <a:ext cx="8047289" cy="533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3C447B8-F058-4FA4-8244-4DEBF538EE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4298" y="325558"/>
            <a:ext cx="9074125" cy="859461"/>
          </a:xfrm>
        </p:spPr>
        <p:txBody>
          <a:bodyPr>
            <a:normAutofit/>
          </a:bodyPr>
          <a:lstStyle/>
          <a:p>
            <a:pPr algn="ctr" rtl="1"/>
            <a:r>
              <a:rPr lang="fa-IR" sz="2400">
                <a:solidFill>
                  <a:srgbClr val="C00000"/>
                </a:solidFill>
                <a:latin typeface="Calibri" panose="020F0502020204030204" pitchFamily="34" charset="0"/>
                <a:cs typeface="B Titr" panose="00000700000000000000" pitchFamily="2" charset="-78"/>
              </a:rPr>
              <a:t>ساماندهی و برگزاری منظم </a:t>
            </a:r>
            <a:r>
              <a:rPr lang="fa-IR" sz="2400" dirty="0">
                <a:solidFill>
                  <a:srgbClr val="C00000"/>
                </a:solidFill>
                <a:latin typeface="Calibri" panose="020F0502020204030204" pitchFamily="34" charset="0"/>
                <a:cs typeface="B Titr" panose="00000700000000000000" pitchFamily="2" charset="-78"/>
              </a:rPr>
              <a:t>تورهای بازدید از زایشگاه در راستای ترویج زایمان ایمن </a:t>
            </a:r>
            <a:r>
              <a:rPr lang="fa-IR" sz="2400">
                <a:solidFill>
                  <a:srgbClr val="C00000"/>
                </a:solidFill>
                <a:latin typeface="Calibri" panose="020F0502020204030204" pitchFamily="34" charset="0"/>
                <a:cs typeface="B Titr" panose="00000700000000000000" pitchFamily="2" charset="-78"/>
              </a:rPr>
              <a:t>و فیزیولوژیک در سال 1403</a:t>
            </a:r>
            <a:endParaRPr lang="en-US" sz="2400" dirty="0">
              <a:solidFill>
                <a:srgbClr val="C00000"/>
              </a:solidFill>
              <a:latin typeface="Calibri" panose="020F05020202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9666254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B859B7E6-2A2A-413E-9ACC-F873661344C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336"/>
          <a:stretch/>
        </p:blipFill>
        <p:spPr>
          <a:xfrm>
            <a:off x="6309039" y="251055"/>
            <a:ext cx="5718821" cy="487322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20823DAE-721D-4116-B679-8A90B24DE93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000"/>
          <a:stretch/>
        </p:blipFill>
        <p:spPr>
          <a:xfrm>
            <a:off x="377179" y="2319811"/>
            <a:ext cx="5718821" cy="42757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46720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D:\madaran\tarvij-zayeman-tabiei\tasvir گروه plc 97\plc\golpayegan\تور عظیمی 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5834" y="27709"/>
            <a:ext cx="5471167" cy="67818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4" name="Picture 4" descr="D:\madaran\tarvij-zayeman-tabiei\tasvir گروه plc 97\plc\Isf 2\photo_تور بهشتی 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6820" y="0"/>
            <a:ext cx="4479347" cy="67818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9999486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5CC805D-FE79-4FD5-A644-6C8DFFADDB44}"/>
              </a:ext>
            </a:extLst>
          </p:cNvPr>
          <p:cNvSpPr/>
          <p:nvPr/>
        </p:nvSpPr>
        <p:spPr>
          <a:xfrm>
            <a:off x="252250" y="1038615"/>
            <a:ext cx="9412012" cy="882678"/>
          </a:xfrm>
          <a:prstGeom prst="rect">
            <a:avLst/>
          </a:prstGeom>
          <a:ln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pPr algn="ctr" rtl="1">
              <a:lnSpc>
                <a:spcPct val="107000"/>
              </a:lnSpc>
            </a:pPr>
            <a:r>
              <a:rPr lang="fa-IR" sz="2400" dirty="0">
                <a:solidFill>
                  <a:srgbClr val="C0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توسعه مراکز مشاوره مردمی نفس( نجات فرزندان سقط) از 2 شهرستان به 13  شهرستان در مقایسه با سال 1402</a:t>
            </a:r>
            <a:endParaRPr lang="en-US" sz="2400" dirty="0">
              <a:solidFill>
                <a:srgbClr val="C0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2C02087-BD08-E6FA-52CD-675320BA2AA9}"/>
              </a:ext>
            </a:extLst>
          </p:cNvPr>
          <p:cNvSpPr txBox="1"/>
          <p:nvPr/>
        </p:nvSpPr>
        <p:spPr>
          <a:xfrm>
            <a:off x="1094511" y="2563091"/>
            <a:ext cx="9263434" cy="2362185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rtlCol="0">
            <a:spAutoFit/>
          </a:bodyPr>
          <a:lstStyle/>
          <a:p>
            <a:pPr algn="just" defTabSz="1219170" rtl="1">
              <a:lnSpc>
                <a:spcPct val="150000"/>
              </a:lnSpc>
              <a:defRPr/>
            </a:pPr>
            <a:r>
              <a:rPr lang="fa-IR" sz="2000" b="1" kern="0" dirty="0">
                <a:solidFill>
                  <a:prstClr val="black"/>
                </a:solidFill>
                <a:latin typeface="Vazir" panose="020B0603030804020204" pitchFamily="34" charset="-78"/>
                <a:cs typeface="B Mitra" panose="00000400000000000000" pitchFamily="2" charset="-78"/>
              </a:rPr>
              <a:t>مجموعه نفس در سال 1400 زیر نظر بسیج جامعه پزشکی استان اصفهان آغاز به کار کرد. مراکز این مجموعه علاوه بر شهر اصفهان و نجف آباد در سایر شهرستان های استان از جمله :</a:t>
            </a:r>
          </a:p>
          <a:p>
            <a:pPr algn="just" defTabSz="1219170" rtl="1">
              <a:lnSpc>
                <a:spcPct val="150000"/>
              </a:lnSpc>
              <a:defRPr/>
            </a:pPr>
            <a:r>
              <a:rPr lang="fa-IR" sz="2000" b="1" kern="0" dirty="0">
                <a:solidFill>
                  <a:prstClr val="black"/>
                </a:solidFill>
                <a:latin typeface="Vazir" panose="020B0603030804020204" pitchFamily="34" charset="-78"/>
                <a:cs typeface="B Mitra" panose="00000400000000000000" pitchFamily="2" charset="-78"/>
              </a:rPr>
              <a:t>گلپایگـان، مبارکـه، خمینی شهـر، لنجـان، فلاورجان، شهرضا، فریدن، چادگان، اردستان و شاهین شهر گسترش پیدا کرد.</a:t>
            </a:r>
          </a:p>
          <a:p>
            <a:pPr algn="just" defTabSz="1219170" rtl="1">
              <a:lnSpc>
                <a:spcPct val="150000"/>
              </a:lnSpc>
              <a:defRPr/>
            </a:pPr>
            <a:endParaRPr lang="ar-AE" sz="2000" b="1" kern="0" dirty="0">
              <a:solidFill>
                <a:prstClr val="black"/>
              </a:solidFill>
              <a:latin typeface="Vazir" panose="020B0603030804020204" pitchFamily="34" charset="-78"/>
              <a:cs typeface="B Mitr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62002524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2">
            <a:extLst>
              <a:ext uri="{FF2B5EF4-FFF2-40B4-BE49-F238E27FC236}">
                <a16:creationId xmlns:a16="http://schemas.microsoft.com/office/drawing/2014/main" id="{2C427AEA-B6A3-420A-B6FE-A56E4E8213A4}"/>
              </a:ext>
            </a:extLst>
          </p:cNvPr>
          <p:cNvSpPr txBox="1">
            <a:spLocks/>
          </p:cNvSpPr>
          <p:nvPr/>
        </p:nvSpPr>
        <p:spPr>
          <a:xfrm>
            <a:off x="441445" y="59586"/>
            <a:ext cx="10736316" cy="61082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lIns="121920" tIns="60960" rIns="121920" bIns="60960" rtlCol="0" anchor="ctr">
            <a:noAutofit/>
          </a:bodyPr>
          <a:lstStyle>
            <a:lvl1pPr marL="342891" indent="-342891" algn="l" defTabSz="91437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32" indent="-285744" algn="l" defTabSz="914377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defTabSz="457189" rtl="1">
              <a:buNone/>
              <a:defRPr/>
            </a:pPr>
            <a:r>
              <a:rPr lang="fa-IR" sz="2400" dirty="0">
                <a:solidFill>
                  <a:srgbClr val="9900CC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ea typeface="+mj-ea"/>
                <a:cs typeface="B Titr" panose="00000700000000000000" pitchFamily="2" charset="-78"/>
              </a:rPr>
              <a:t>مهمترین اقدامات انجام شده  در حوزه غیر واگیر توسط دانشگاه علوم پزشکی اصفهان در یک نگاه</a:t>
            </a:r>
            <a:endParaRPr lang="en-US" sz="2933" dirty="0">
              <a:solidFill>
                <a:srgbClr val="7030A0"/>
              </a:solidFill>
              <a:latin typeface="Century Gothic" panose="020B0502020202020204"/>
              <a:cs typeface="B Titr" panose="00000700000000000000" pitchFamily="2" charset="-78"/>
            </a:endParaRP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A9FED83B-4F2C-4F01-8FDA-EF72E7099F0F}"/>
              </a:ext>
            </a:extLst>
          </p:cNvPr>
          <p:cNvGraphicFramePr>
            <a:graphicFrameLocks noGrp="1"/>
          </p:cNvGraphicFramePr>
          <p:nvPr/>
        </p:nvGraphicFramePr>
        <p:xfrm>
          <a:off x="236481" y="749236"/>
          <a:ext cx="11779484" cy="5995190"/>
        </p:xfrm>
        <a:graphic>
          <a:graphicData uri="http://schemas.openxmlformats.org/drawingml/2006/table">
            <a:tbl>
              <a:tblPr firstRow="1" bandRow="1">
                <a:tableStyleId>{1E171933-4619-4E11-9A3F-F7608DF75F80}</a:tableStyleId>
              </a:tblPr>
              <a:tblGrid>
                <a:gridCol w="10129676">
                  <a:extLst>
                    <a:ext uri="{9D8B030D-6E8A-4147-A177-3AD203B41FA5}">
                      <a16:colId xmlns:a16="http://schemas.microsoft.com/office/drawing/2014/main" val="4276409226"/>
                    </a:ext>
                  </a:extLst>
                </a:gridCol>
                <a:gridCol w="1649808">
                  <a:extLst>
                    <a:ext uri="{9D8B030D-6E8A-4147-A177-3AD203B41FA5}">
                      <a16:colId xmlns:a16="http://schemas.microsoft.com/office/drawing/2014/main" val="3476585745"/>
                    </a:ext>
                  </a:extLst>
                </a:gridCol>
              </a:tblGrid>
              <a:tr h="402591">
                <a:tc>
                  <a:txBody>
                    <a:bodyPr/>
                    <a:lstStyle/>
                    <a:p>
                      <a:pPr algn="ctr" rtl="1"/>
                      <a:r>
                        <a:rPr lang="fa-IR" sz="16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cs typeface="B Mitra" panose="00000400000000000000" pitchFamily="2" charset="-78"/>
                        </a:rPr>
                        <a:t>مهمترین اقدامات</a:t>
                      </a:r>
                      <a:endParaRPr lang="en-US" sz="16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cs typeface="B Mitra" panose="00000400000000000000" pitchFamily="2" charset="-78"/>
                      </a:endParaRPr>
                    </a:p>
                  </a:txBody>
                  <a:tcPr marL="121920" marR="121920" marT="60960" marB="60960">
                    <a:lnL w="38100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8100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6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cs typeface="B Mitra" panose="00000400000000000000" pitchFamily="2" charset="-78"/>
                        </a:rPr>
                        <a:t>برنامه</a:t>
                      </a:r>
                      <a:endParaRPr lang="en-US" sz="16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cs typeface="B Mitra" panose="00000400000000000000" pitchFamily="2" charset="-78"/>
                      </a:endParaRPr>
                    </a:p>
                  </a:txBody>
                  <a:tcPr marL="121920" marR="121920" marT="60960" marB="60960">
                    <a:lnR w="38100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4112289"/>
                  </a:ext>
                </a:extLst>
              </a:tr>
              <a:tr h="564343">
                <a:tc>
                  <a:txBody>
                    <a:bodyPr/>
                    <a:lstStyle/>
                    <a:p>
                      <a:pPr marL="0" marR="0" lvl="0" indent="0" algn="just" defTabSz="914377" rtl="1" eaLnBrk="1" fontAlgn="auto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lang="fa-IR" sz="14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cs typeface="B Mitra" panose="00000400000000000000" pitchFamily="2" charset="-78"/>
                        </a:rPr>
                        <a:t>اجرای</a:t>
                      </a:r>
                      <a:r>
                        <a:rPr lang="fa-IR" sz="1400" b="1" baseline="0" dirty="0">
                          <a:solidFill>
                            <a:schemeClr val="accent3">
                              <a:lumMod val="50000"/>
                            </a:schemeClr>
                          </a:solidFill>
                          <a:cs typeface="B Mitra" panose="00000400000000000000" pitchFamily="2" charset="-78"/>
                        </a:rPr>
                        <a:t> </a:t>
                      </a:r>
                      <a:r>
                        <a:rPr lang="fa-IR" sz="1400" b="1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cs typeface="B Mitra" panose="00000400000000000000" pitchFamily="2" charset="-78"/>
                        </a:rPr>
                        <a:t>دوره 5 روزه آموزش دیابت برای 750 نفر پزشک </a:t>
                      </a:r>
                      <a:r>
                        <a:rPr lang="fa-IR" sz="1400" b="1" baseline="0" dirty="0">
                          <a:solidFill>
                            <a:schemeClr val="tx1"/>
                          </a:solidFill>
                          <a:cs typeface="B Mitra" panose="00000400000000000000" pitchFamily="2" charset="-78"/>
                        </a:rPr>
                        <a:t>شاغل در مراکز خدمات جامع سلامت در سال 1401 و دوره دوم با موضوع قلبی عروقی و دوه پیشرفته دیابت از بهمن 1403 برای 750 نفر از پزشکان شاغل در مراکز جامع خدمات سلامت </a:t>
                      </a:r>
                      <a:endParaRPr lang="en-US" sz="1400" b="1" dirty="0">
                        <a:solidFill>
                          <a:schemeClr val="tx1"/>
                        </a:solidFill>
                        <a:cs typeface="B Mitra" panose="00000400000000000000" pitchFamily="2" charset="-78"/>
                      </a:endParaRPr>
                    </a:p>
                  </a:txBody>
                  <a:tcPr marL="121920" marR="121920" marT="60960" marB="60960" anchor="ctr">
                    <a:lnL w="38100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8100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a-IR" sz="1400" b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cs typeface="B Mitra" panose="00000400000000000000" pitchFamily="2" charset="-78"/>
                        </a:rPr>
                        <a:t>دیابت و قلب و عروق </a:t>
                      </a:r>
                      <a:endParaRPr kumimoji="0" lang="en-US" sz="1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B Mitra" panose="00000400000000000000" pitchFamily="2" charset="-78"/>
                      </a:endParaRPr>
                    </a:p>
                  </a:txBody>
                  <a:tcPr marL="121920" marR="121920" marT="60960" marB="60960" anchor="ctr">
                    <a:lnR w="38100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58305799"/>
                  </a:ext>
                </a:extLst>
              </a:tr>
              <a:tr h="459474">
                <a:tc>
                  <a:txBody>
                    <a:bodyPr/>
                    <a:lstStyle/>
                    <a:p>
                      <a:pPr algn="just" rtl="1"/>
                      <a:r>
                        <a:rPr lang="fa-IR" sz="1400" b="1" dirty="0">
                          <a:solidFill>
                            <a:schemeClr val="accent2">
                              <a:lumMod val="75000"/>
                            </a:schemeClr>
                          </a:solidFill>
                          <a:cs typeface="B Mitra" panose="00000400000000000000" pitchFamily="2" charset="-78"/>
                        </a:rPr>
                        <a:t>اجرای طرح</a:t>
                      </a:r>
                      <a:r>
                        <a:rPr lang="fa-IR" sz="1400" b="1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cs typeface="B Mitra" panose="00000400000000000000" pitchFamily="2" charset="-78"/>
                        </a:rPr>
                        <a:t> پایلوت  </a:t>
                      </a:r>
                      <a:r>
                        <a:rPr lang="en-US" sz="1400" b="1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cs typeface="B Mitra" panose="00000400000000000000" pitchFamily="2" charset="-78"/>
                        </a:rPr>
                        <a:t>DPP(Diabetic prevention </a:t>
                      </a:r>
                      <a:r>
                        <a:rPr kumimoji="0" lang="en-US" sz="1400" b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  <a:uLnTx/>
                          <a:uFillTx/>
                          <a:cs typeface="B Mitra" panose="00000400000000000000" pitchFamily="2" charset="-78"/>
                        </a:rPr>
                        <a:t>program)</a:t>
                      </a:r>
                      <a:r>
                        <a:rPr kumimoji="0" lang="fa-IR" sz="1400" b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  <a:uLnTx/>
                          <a:uFillTx/>
                          <a:cs typeface="B Mitra" panose="00000400000000000000" pitchFamily="2" charset="-78"/>
                        </a:rPr>
                        <a:t>   </a:t>
                      </a:r>
                      <a:r>
                        <a:rPr lang="fa-IR" sz="1400" b="1" baseline="0" dirty="0">
                          <a:solidFill>
                            <a:schemeClr val="tx1"/>
                          </a:solidFill>
                          <a:cs typeface="B Mitra" panose="00000400000000000000" pitchFamily="2" charset="-78"/>
                        </a:rPr>
                        <a:t>پیشگیری از دیابت با همکاری شهرداری بویژه در زمینه آموزش و از طریق سایت شهروند سالم و دسترسی به فیلم های آموزشی پیشگیری از دیابت ویژه افراد پره دیابت و ارجاع آنها به ایستگاههای ورزش صبحگاهی</a:t>
                      </a:r>
                      <a:endParaRPr lang="en-US" sz="1400" b="1" dirty="0">
                        <a:solidFill>
                          <a:schemeClr val="tx1"/>
                        </a:solidFill>
                        <a:cs typeface="B Mitra" panose="00000400000000000000" pitchFamily="2" charset="-78"/>
                      </a:endParaRPr>
                    </a:p>
                  </a:txBody>
                  <a:tcPr marL="121920" marR="121920" marT="60960" marB="60960" anchor="ctr">
                    <a:lnL w="38100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38100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en-US" sz="2000" b="1" dirty="0">
                        <a:cs typeface="B Mitra" panose="00000400000000000000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337390"/>
                  </a:ext>
                </a:extLst>
              </a:tr>
              <a:tr h="307280">
                <a:tc>
                  <a:txBody>
                    <a:bodyPr/>
                    <a:lstStyle/>
                    <a:p>
                      <a:pPr algn="r"/>
                      <a:r>
                        <a:rPr lang="fa-IR" sz="1400" b="1" dirty="0">
                          <a:solidFill>
                            <a:schemeClr val="tx1"/>
                          </a:solidFill>
                          <a:cs typeface="B Mitra" panose="00000400000000000000" pitchFamily="2" charset="-78"/>
                        </a:rPr>
                        <a:t>اجرای پایلوت </a:t>
                      </a:r>
                      <a:r>
                        <a:rPr lang="fa-IR" sz="1400" b="1" dirty="0">
                          <a:solidFill>
                            <a:schemeClr val="accent2">
                              <a:lumMod val="75000"/>
                            </a:schemeClr>
                          </a:solidFill>
                          <a:cs typeface="B Mitra" panose="00000400000000000000" pitchFamily="2" charset="-78"/>
                        </a:rPr>
                        <a:t>برنامه آیموس </a:t>
                      </a:r>
                      <a:r>
                        <a:rPr lang="fa-IR" sz="1400" b="1" dirty="0">
                          <a:solidFill>
                            <a:schemeClr val="tx1"/>
                          </a:solidFill>
                          <a:cs typeface="B Mitra" panose="00000400000000000000" pitchFamily="2" charset="-78"/>
                        </a:rPr>
                        <a:t>(مطالعه چند مرکزی استئوپروز ایرانیان) در استان اصفهان با 63 درصد مشارکت  </a:t>
                      </a:r>
                      <a:endParaRPr lang="en-US" sz="1400" b="1" dirty="0">
                        <a:solidFill>
                          <a:schemeClr val="tx1"/>
                        </a:solidFill>
                        <a:cs typeface="B Mitra" panose="00000400000000000000" pitchFamily="2" charset="-78"/>
                      </a:endParaRPr>
                    </a:p>
                  </a:txBody>
                  <a:tcPr marL="121920" marR="121920" marT="60960" marB="60960" anchor="ctr">
                    <a:lnL w="38100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8100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400" b="1" dirty="0">
                          <a:solidFill>
                            <a:schemeClr val="accent2">
                              <a:lumMod val="50000"/>
                            </a:schemeClr>
                          </a:solidFill>
                          <a:cs typeface="B Mitra" panose="00000400000000000000" pitchFamily="2" charset="-78"/>
                        </a:rPr>
                        <a:t>استئوپروز</a:t>
                      </a:r>
                      <a:endParaRPr lang="en-US" sz="1400" b="1" dirty="0">
                        <a:solidFill>
                          <a:schemeClr val="accent2">
                            <a:lumMod val="50000"/>
                          </a:schemeClr>
                        </a:solidFill>
                        <a:cs typeface="B Mitra" panose="00000400000000000000" pitchFamily="2" charset="-78"/>
                      </a:endParaRPr>
                    </a:p>
                  </a:txBody>
                  <a:tcPr marL="121920" marR="121920" marT="60960" marB="60960" anchor="ctr">
                    <a:lnR w="38100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39093524"/>
                  </a:ext>
                </a:extLst>
              </a:tr>
              <a:tr h="276396">
                <a:tc>
                  <a:txBody>
                    <a:bodyPr/>
                    <a:lstStyle/>
                    <a:p>
                      <a:pPr marL="0" marR="0" lvl="0" indent="0" algn="r" defTabSz="914377" rtl="1" eaLnBrk="1" fontAlgn="auto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kumimoji="0" lang="fa-IR" sz="1400" b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cs typeface="B Mitra" panose="00000400000000000000" pitchFamily="2" charset="-78"/>
                        </a:rPr>
                        <a:t>پایلوت برنامه آسم در شهرستان شهرضا</a:t>
                      </a:r>
                      <a:endParaRPr kumimoji="0" lang="fa-IR" sz="1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B Mitra" panose="00000400000000000000" pitchFamily="2" charset="-78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8100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400" b="1" dirty="0">
                          <a:solidFill>
                            <a:schemeClr val="accent2">
                              <a:lumMod val="50000"/>
                            </a:schemeClr>
                          </a:solidFill>
                          <a:cs typeface="B Mitra" panose="00000400000000000000" pitchFamily="2" charset="-78"/>
                        </a:rPr>
                        <a:t>آسم</a:t>
                      </a:r>
                      <a:endParaRPr lang="en-US" sz="1400" b="1" dirty="0">
                        <a:solidFill>
                          <a:schemeClr val="accent2">
                            <a:lumMod val="50000"/>
                          </a:schemeClr>
                        </a:solidFill>
                        <a:cs typeface="B Mitra" panose="00000400000000000000" pitchFamily="2" charset="-78"/>
                      </a:endParaRPr>
                    </a:p>
                  </a:txBody>
                  <a:tcPr anchor="ctr">
                    <a:lnR w="38100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90324784"/>
                  </a:ext>
                </a:extLst>
              </a:tr>
              <a:tr h="514433">
                <a:tc>
                  <a:txBody>
                    <a:bodyPr/>
                    <a:lstStyle/>
                    <a:p>
                      <a:pPr marL="0" marR="0" lvl="0" indent="0" algn="just" defTabSz="914377" rtl="1" eaLnBrk="1" fontAlgn="auto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lang="fa-IR" sz="1400" b="1" baseline="0" dirty="0">
                          <a:solidFill>
                            <a:schemeClr val="tx1"/>
                          </a:solidFill>
                          <a:cs typeface="B Mitra" panose="00000400000000000000" pitchFamily="2" charset="-78"/>
                        </a:rPr>
                        <a:t>برنامه غربالگری کم کاری تیروئید نوزادی ( از سال 1384 تاکنون بیش از 1/251/022 نوزاد غربالگری و </a:t>
                      </a:r>
                      <a:r>
                        <a:rPr lang="fa-IR" sz="1400" b="1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cs typeface="B Mitra" panose="00000400000000000000" pitchFamily="2" charset="-78"/>
                        </a:rPr>
                        <a:t>5340 بیمار کم کاری تیروئید </a:t>
                      </a:r>
                      <a:r>
                        <a:rPr lang="fa-IR" sz="1400" b="1" baseline="0" dirty="0">
                          <a:solidFill>
                            <a:schemeClr val="tx1"/>
                          </a:solidFill>
                          <a:cs typeface="B Mitra" panose="00000400000000000000" pitchFamily="2" charset="-78"/>
                        </a:rPr>
                        <a:t>شناسایی شده است)</a:t>
                      </a:r>
                      <a:endParaRPr lang="en-US" sz="1400" b="1" dirty="0">
                        <a:solidFill>
                          <a:schemeClr val="tx1"/>
                        </a:solidFill>
                        <a:cs typeface="B Mitra" panose="00000400000000000000" pitchFamily="2" charset="-78"/>
                      </a:endParaRPr>
                    </a:p>
                  </a:txBody>
                  <a:tcPr marL="121920" marR="121920" marT="60960" marB="60960" anchor="ctr">
                    <a:lnL w="38100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8100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a-IR" sz="1400" b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cs typeface="B Mitra" panose="00000400000000000000" pitchFamily="2" charset="-78"/>
                        </a:rPr>
                        <a:t>غربالگری کم کاری تیروئید نوزادان</a:t>
                      </a:r>
                      <a:endParaRPr kumimoji="0" lang="en-US" sz="1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B Mitra" panose="00000400000000000000" pitchFamily="2" charset="-78"/>
                      </a:endParaRPr>
                    </a:p>
                  </a:txBody>
                  <a:tcPr marL="121920" marR="121920" marT="60960" marB="60960" anchor="ctr">
                    <a:lnR w="38100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4358446"/>
                  </a:ext>
                </a:extLst>
              </a:tr>
              <a:tr h="502538">
                <a:tc>
                  <a:txBody>
                    <a:bodyPr/>
                    <a:lstStyle/>
                    <a:p>
                      <a:pPr algn="just" rtl="1"/>
                      <a:r>
                        <a:rPr lang="fa-IR" sz="1400" b="1" dirty="0">
                          <a:solidFill>
                            <a:schemeClr val="tx1"/>
                          </a:solidFill>
                          <a:cs typeface="B Mitra" panose="00000400000000000000" pitchFamily="2" charset="-78"/>
                        </a:rPr>
                        <a:t>طراحی</a:t>
                      </a:r>
                      <a:r>
                        <a:rPr lang="fa-IR" sz="1400" b="1" dirty="0">
                          <a:solidFill>
                            <a:schemeClr val="accent3">
                              <a:lumMod val="50000"/>
                            </a:schemeClr>
                          </a:solidFill>
                          <a:cs typeface="B Mitra" panose="00000400000000000000" pitchFamily="2" charset="-78"/>
                        </a:rPr>
                        <a:t> </a:t>
                      </a:r>
                      <a:r>
                        <a:rPr lang="fa-IR" sz="1400" b="1" dirty="0">
                          <a:solidFill>
                            <a:schemeClr val="accent2">
                              <a:lumMod val="75000"/>
                            </a:schemeClr>
                          </a:solidFill>
                          <a:cs typeface="B Mitra" panose="00000400000000000000" pitchFamily="2" charset="-78"/>
                        </a:rPr>
                        <a:t>نرم افزار غربالگری نوزادان </a:t>
                      </a:r>
                      <a:r>
                        <a:rPr lang="en-US" sz="1400" b="1" dirty="0">
                          <a:solidFill>
                            <a:schemeClr val="accent2">
                              <a:lumMod val="75000"/>
                            </a:schemeClr>
                          </a:solidFill>
                          <a:cs typeface="B Mitra" panose="00000400000000000000" pitchFamily="2" charset="-78"/>
                        </a:rPr>
                        <a:t>(NSP) </a:t>
                      </a:r>
                      <a:r>
                        <a:rPr lang="fa-IR" sz="1400" b="1" dirty="0">
                          <a:solidFill>
                            <a:schemeClr val="accent2">
                              <a:lumMod val="75000"/>
                            </a:schemeClr>
                          </a:solidFill>
                          <a:cs typeface="B Mitra" panose="00000400000000000000" pitchFamily="2" charset="-78"/>
                        </a:rPr>
                        <a:t> </a:t>
                      </a:r>
                      <a:r>
                        <a:rPr lang="fa-IR" sz="1400" b="1" dirty="0">
                          <a:solidFill>
                            <a:schemeClr val="tx1"/>
                          </a:solidFill>
                          <a:cs typeface="B Mitra" panose="00000400000000000000" pitchFamily="2" charset="-78"/>
                        </a:rPr>
                        <a:t>از سال 1391 جهت </a:t>
                      </a:r>
                      <a:r>
                        <a:rPr lang="fa-IR" sz="1400" b="1" baseline="0" dirty="0">
                          <a:solidFill>
                            <a:schemeClr val="tx1"/>
                          </a:solidFill>
                          <a:cs typeface="B Mitra" panose="00000400000000000000" pitchFamily="2" charset="-78"/>
                        </a:rPr>
                        <a:t>ثبت و آمارگیری نمونه ها و اتصال به آزمایشگاه مرکزی این نرم افزار در اختیار دانشگاه های همدان و کاشان نیز قرار داده شده است.</a:t>
                      </a:r>
                      <a:endParaRPr lang="en-US" sz="1400" b="1" dirty="0">
                        <a:solidFill>
                          <a:schemeClr val="tx1"/>
                        </a:solidFill>
                        <a:cs typeface="B Mitra" panose="00000400000000000000" pitchFamily="2" charset="-78"/>
                      </a:endParaRPr>
                    </a:p>
                  </a:txBody>
                  <a:tcPr marL="121920" marR="121920" marT="60960" marB="60960" anchor="ctr">
                    <a:lnL w="38100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38100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en-US" sz="2000" b="1" dirty="0">
                        <a:cs typeface="B Mitra" panose="00000400000000000000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73609193"/>
                  </a:ext>
                </a:extLst>
              </a:tr>
              <a:tr h="678426">
                <a:tc>
                  <a:txBody>
                    <a:bodyPr/>
                    <a:lstStyle/>
                    <a:p>
                      <a:pPr marL="0" marR="0" lvl="0" indent="0" algn="just" defTabSz="914377" rtl="1" eaLnBrk="1" fontAlgn="auto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kumimoji="0" lang="fa-IR" sz="1400" b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cs typeface="B Mitra" panose="00000400000000000000" pitchFamily="2" charset="-78"/>
                        </a:rPr>
                        <a:t>اجرای برنامه متابولیک ارثی نوزادان درکلیه شهرستان های تابعه دانشگاه علوم پزشکی اصفهان (در حال حاضر در 20 دانشگاه و دانشکده علوم پزشکی کشور برنامه اجرا می شود.)  پوشش این برنامه در دانشگاه علوم پزشکی اصفهان</a:t>
                      </a:r>
                      <a:r>
                        <a:rPr kumimoji="0" lang="fa-IR" sz="1400" b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uLnTx/>
                          <a:uFillTx/>
                          <a:cs typeface="B Mitra" panose="00000400000000000000" pitchFamily="2" charset="-78"/>
                        </a:rPr>
                        <a:t> بیش از 97 درصد </a:t>
                      </a:r>
                      <a:r>
                        <a:rPr kumimoji="0" lang="fa-IR" sz="1400" b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cs typeface="B Mitra" panose="00000400000000000000" pitchFamily="2" charset="-78"/>
                        </a:rPr>
                        <a:t>می باشد.</a:t>
                      </a:r>
                      <a:endParaRPr kumimoji="0" lang="fa-IR" sz="1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B Mitra" panose="00000400000000000000" pitchFamily="2" charset="-78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8100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400" b="1" dirty="0">
                          <a:solidFill>
                            <a:schemeClr val="accent2">
                              <a:lumMod val="50000"/>
                            </a:schemeClr>
                          </a:solidFill>
                          <a:cs typeface="B Mitra" panose="00000400000000000000" pitchFamily="2" charset="-78"/>
                        </a:rPr>
                        <a:t>غربالگری متابولیک ارثی نوزادان</a:t>
                      </a:r>
                      <a:endParaRPr lang="en-US" sz="1400" b="1" dirty="0">
                        <a:solidFill>
                          <a:schemeClr val="accent2">
                            <a:lumMod val="50000"/>
                          </a:schemeClr>
                        </a:solidFill>
                        <a:cs typeface="B Mitra" panose="00000400000000000000" pitchFamily="2" charset="-78"/>
                      </a:endParaRPr>
                    </a:p>
                  </a:txBody>
                  <a:tcPr anchor="ctr">
                    <a:lnR w="38100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92406612"/>
                  </a:ext>
                </a:extLst>
              </a:tr>
              <a:tr h="312430">
                <a:tc>
                  <a:txBody>
                    <a:bodyPr/>
                    <a:lstStyle/>
                    <a:p>
                      <a:pPr marL="0" marR="0" lvl="0" indent="0" algn="r" defTabSz="914377" rtl="1" eaLnBrk="1" fontAlgn="auto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kumimoji="0" lang="fa-IR" sz="1400" b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  <a:uLnTx/>
                          <a:uFillTx/>
                          <a:cs typeface="B Mitra" panose="00000400000000000000" pitchFamily="2" charset="-78"/>
                        </a:rPr>
                        <a:t>تکمیل تیم بالینی کلینیک </a:t>
                      </a:r>
                      <a:r>
                        <a:rPr kumimoji="0" lang="fa-IR" sz="1400" b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cs typeface="B Mitra" panose="00000400000000000000" pitchFamily="2" charset="-78"/>
                        </a:rPr>
                        <a:t>شامل: فوق تخصص غدد، متخصص اطفال، کارشناس تغذیه، روانشناس بالینی و پرستار.</a:t>
                      </a:r>
                      <a:endParaRPr lang="en-US" sz="1400" b="1" dirty="0">
                        <a:solidFill>
                          <a:schemeClr val="tx1"/>
                        </a:solidFill>
                        <a:cs typeface="B Mitra" panose="00000400000000000000" pitchFamily="2" charset="-78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8100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rowSpan="3">
                  <a:txBody>
                    <a:bodyPr/>
                    <a:lstStyle/>
                    <a:p>
                      <a:pPr algn="ctr"/>
                      <a:r>
                        <a:rPr lang="en-US" sz="1400" b="1" dirty="0">
                          <a:solidFill>
                            <a:schemeClr val="accent2">
                              <a:lumMod val="50000"/>
                            </a:schemeClr>
                          </a:solidFill>
                          <a:cs typeface="B Mitra" panose="00000400000000000000" pitchFamily="2" charset="-78"/>
                        </a:rPr>
                        <a:t>PKU</a:t>
                      </a:r>
                    </a:p>
                  </a:txBody>
                  <a:tcPr anchor="ctr">
                    <a:lnR w="38100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64810401"/>
                  </a:ext>
                </a:extLst>
              </a:tr>
              <a:tr h="299545">
                <a:tc>
                  <a:txBody>
                    <a:bodyPr/>
                    <a:lstStyle/>
                    <a:p>
                      <a:pPr algn="r" rtl="1"/>
                      <a:r>
                        <a:rPr lang="fa-IR" sz="1400" b="1" dirty="0">
                          <a:solidFill>
                            <a:schemeClr val="accent2">
                              <a:lumMod val="75000"/>
                            </a:schemeClr>
                          </a:solidFill>
                          <a:cs typeface="B Mitra" panose="00000400000000000000" pitchFamily="2" charset="-78"/>
                        </a:rPr>
                        <a:t>پرداخت بخشی</a:t>
                      </a:r>
                      <a:r>
                        <a:rPr lang="fa-IR" sz="1400" b="1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cs typeface="B Mitra" panose="00000400000000000000" pitchFamily="2" charset="-78"/>
                        </a:rPr>
                        <a:t> از </a:t>
                      </a:r>
                      <a:r>
                        <a:rPr lang="fa-IR" sz="1400" b="1" dirty="0">
                          <a:solidFill>
                            <a:schemeClr val="accent2">
                              <a:lumMod val="75000"/>
                            </a:schemeClr>
                          </a:solidFill>
                          <a:cs typeface="B Mitra" panose="00000400000000000000" pitchFamily="2" charset="-78"/>
                        </a:rPr>
                        <a:t>هزینه </a:t>
                      </a:r>
                      <a:r>
                        <a:rPr lang="fa-IR" sz="1400" b="1" dirty="0">
                          <a:solidFill>
                            <a:schemeClr val="tx1"/>
                          </a:solidFill>
                          <a:cs typeface="B Mitra" panose="00000400000000000000" pitchFamily="2" charset="-78"/>
                        </a:rPr>
                        <a:t>آزمایشات ژنتیک (</a:t>
                      </a:r>
                      <a:r>
                        <a:rPr lang="en-US" sz="1400" b="1" dirty="0" err="1">
                          <a:solidFill>
                            <a:schemeClr val="tx1"/>
                          </a:solidFill>
                          <a:cs typeface="B Mitra" panose="00000400000000000000" pitchFamily="2" charset="-78"/>
                        </a:rPr>
                        <a:t>pnd</a:t>
                      </a:r>
                      <a:r>
                        <a:rPr lang="fa-IR" sz="1400" b="1" dirty="0">
                          <a:solidFill>
                            <a:schemeClr val="tx1"/>
                          </a:solidFill>
                          <a:cs typeface="B Mitra" panose="00000400000000000000" pitchFamily="2" charset="-78"/>
                        </a:rPr>
                        <a:t> اول و دوم) خانواده های دارای فرزند مبتلا به </a:t>
                      </a:r>
                      <a:r>
                        <a:rPr lang="en-US" sz="1400" b="1" dirty="0" err="1">
                          <a:solidFill>
                            <a:schemeClr val="tx1"/>
                          </a:solidFill>
                          <a:cs typeface="B Mitra" panose="00000400000000000000" pitchFamily="2" charset="-78"/>
                        </a:rPr>
                        <a:t>pku</a:t>
                      </a:r>
                      <a:r>
                        <a:rPr lang="fa-IR" sz="1400" b="1" dirty="0">
                          <a:solidFill>
                            <a:schemeClr val="tx1"/>
                          </a:solidFill>
                          <a:cs typeface="B Mitra" panose="00000400000000000000" pitchFamily="2" charset="-78"/>
                        </a:rPr>
                        <a:t> توسط دانشگاه علوم پزشکی اصفهان</a:t>
                      </a:r>
                      <a:endParaRPr lang="en-US" sz="1400" b="1" dirty="0">
                        <a:solidFill>
                          <a:schemeClr val="tx1"/>
                        </a:solidFill>
                        <a:cs typeface="B Mitra" panose="00000400000000000000" pitchFamily="2" charset="-78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21969338"/>
                  </a:ext>
                </a:extLst>
              </a:tr>
              <a:tr h="232341">
                <a:tc>
                  <a:txBody>
                    <a:bodyPr/>
                    <a:lstStyle/>
                    <a:p>
                      <a:pPr algn="r" rtl="1"/>
                      <a:r>
                        <a:rPr lang="fa-IR" sz="1400" b="1" dirty="0">
                          <a:solidFill>
                            <a:schemeClr val="accent2">
                              <a:lumMod val="75000"/>
                            </a:schemeClr>
                          </a:solidFill>
                          <a:cs typeface="B Mitra" panose="00000400000000000000" pitchFamily="2" charset="-78"/>
                        </a:rPr>
                        <a:t>پوشش 98 درصد برنامه </a:t>
                      </a:r>
                      <a:r>
                        <a:rPr lang="fa-IR" sz="1400" b="1" dirty="0">
                          <a:solidFill>
                            <a:schemeClr val="tx1"/>
                          </a:solidFill>
                          <a:cs typeface="B Mitra" panose="00000400000000000000" pitchFamily="2" charset="-78"/>
                        </a:rPr>
                        <a:t>در دانشگاه علوم پزشکی اصفهان و شناسایی بیش از 240 بیمار مبتلا از سال 1391 تا کنون</a:t>
                      </a:r>
                      <a:endParaRPr lang="en-US" sz="1400" b="1" dirty="0">
                        <a:solidFill>
                          <a:schemeClr val="tx1"/>
                        </a:solidFill>
                        <a:cs typeface="B Mitra" panose="00000400000000000000" pitchFamily="2" charset="-78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38100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en-US" sz="2000" b="1" dirty="0">
                        <a:cs typeface="B Mitra" panose="00000400000000000000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07914281"/>
                  </a:ext>
                </a:extLst>
              </a:tr>
              <a:tr h="321679">
                <a:tc>
                  <a:txBody>
                    <a:bodyPr/>
                    <a:lstStyle/>
                    <a:p>
                      <a:pPr algn="r"/>
                      <a:r>
                        <a:rPr lang="fa-IR" sz="1400" b="1" dirty="0">
                          <a:solidFill>
                            <a:schemeClr val="accent2">
                              <a:lumMod val="75000"/>
                            </a:schemeClr>
                          </a:solidFill>
                          <a:cs typeface="B Mitra" panose="00000400000000000000" pitchFamily="2" charset="-78"/>
                        </a:rPr>
                        <a:t>ارسال سناریوی </a:t>
                      </a:r>
                      <a:r>
                        <a:rPr lang="fa-IR" sz="1400" b="1" dirty="0">
                          <a:solidFill>
                            <a:schemeClr val="tx1"/>
                          </a:solidFill>
                          <a:cs typeface="B Mitra" panose="00000400000000000000" pitchFamily="2" charset="-78"/>
                        </a:rPr>
                        <a:t>موارد بروز به شهرستان</a:t>
                      </a:r>
                      <a:r>
                        <a:rPr lang="fa-IR" sz="1400" b="1" baseline="0" dirty="0">
                          <a:solidFill>
                            <a:schemeClr val="tx1"/>
                          </a:solidFill>
                          <a:cs typeface="B Mitra" panose="00000400000000000000" pitchFamily="2" charset="-78"/>
                        </a:rPr>
                        <a:t> ها </a:t>
                      </a:r>
                      <a:r>
                        <a:rPr lang="fa-IR" sz="1400" b="1" dirty="0">
                          <a:solidFill>
                            <a:schemeClr val="tx1"/>
                          </a:solidFill>
                          <a:cs typeface="B Mitra" panose="00000400000000000000" pitchFamily="2" charset="-78"/>
                        </a:rPr>
                        <a:t>جهت بررسی در</a:t>
                      </a:r>
                      <a:r>
                        <a:rPr lang="fa-IR" sz="1400" b="1" baseline="0" dirty="0">
                          <a:solidFill>
                            <a:schemeClr val="tx1"/>
                          </a:solidFill>
                          <a:cs typeface="B Mitra" panose="00000400000000000000" pitchFamily="2" charset="-78"/>
                        </a:rPr>
                        <a:t> کمیته تالاسمی به منظور پیشگیری از بروز موارد مشابه</a:t>
                      </a:r>
                      <a:endParaRPr lang="en-US" sz="1400" b="1" dirty="0">
                        <a:solidFill>
                          <a:schemeClr val="tx1"/>
                        </a:solidFill>
                        <a:cs typeface="B Mitra" panose="00000400000000000000" pitchFamily="2" charset="-78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8100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fa-IR" sz="1400" b="1" dirty="0">
                          <a:solidFill>
                            <a:schemeClr val="accent2">
                              <a:lumMod val="50000"/>
                            </a:schemeClr>
                          </a:solidFill>
                          <a:cs typeface="B Mitra" panose="00000400000000000000" pitchFamily="2" charset="-78"/>
                        </a:rPr>
                        <a:t>تالاسمی</a:t>
                      </a:r>
                      <a:endParaRPr lang="en-US" sz="1400" b="1" dirty="0">
                        <a:solidFill>
                          <a:schemeClr val="accent2">
                            <a:lumMod val="50000"/>
                          </a:schemeClr>
                        </a:solidFill>
                        <a:cs typeface="B Mitra" panose="00000400000000000000" pitchFamily="2" charset="-78"/>
                      </a:endParaRPr>
                    </a:p>
                  </a:txBody>
                  <a:tcPr>
                    <a:lnR w="38100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31696954"/>
                  </a:ext>
                </a:extLst>
              </a:tr>
              <a:tr h="336168">
                <a:tc>
                  <a:txBody>
                    <a:bodyPr/>
                    <a:lstStyle/>
                    <a:p>
                      <a:pPr algn="r"/>
                      <a:r>
                        <a:rPr lang="fa-IR" sz="1400" b="1" dirty="0">
                          <a:solidFill>
                            <a:schemeClr val="tx1"/>
                          </a:solidFill>
                          <a:cs typeface="B Mitra" panose="00000400000000000000" pitchFamily="2" charset="-78"/>
                        </a:rPr>
                        <a:t>تشکیل</a:t>
                      </a:r>
                      <a:r>
                        <a:rPr lang="fa-IR" sz="1400" b="1" dirty="0">
                          <a:solidFill>
                            <a:schemeClr val="accent3">
                              <a:lumMod val="50000"/>
                            </a:schemeClr>
                          </a:solidFill>
                          <a:cs typeface="B Mitra" panose="00000400000000000000" pitchFamily="2" charset="-78"/>
                        </a:rPr>
                        <a:t> </a:t>
                      </a:r>
                      <a:r>
                        <a:rPr lang="fa-IR" sz="1400" b="1" dirty="0">
                          <a:solidFill>
                            <a:schemeClr val="accent2">
                              <a:lumMod val="75000"/>
                            </a:schemeClr>
                          </a:solidFill>
                          <a:cs typeface="B Mitra" panose="00000400000000000000" pitchFamily="2" charset="-78"/>
                        </a:rPr>
                        <a:t>جلسات</a:t>
                      </a:r>
                      <a:r>
                        <a:rPr lang="fa-IR" sz="1400" b="1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cs typeface="B Mitra" panose="00000400000000000000" pitchFamily="2" charset="-78"/>
                        </a:rPr>
                        <a:t> مستمر با شیوخ اتباع </a:t>
                      </a:r>
                      <a:r>
                        <a:rPr lang="fa-IR" sz="1400" b="1" baseline="0" dirty="0">
                          <a:solidFill>
                            <a:schemeClr val="tx1"/>
                          </a:solidFill>
                          <a:cs typeface="B Mitra" panose="00000400000000000000" pitchFamily="2" charset="-78"/>
                        </a:rPr>
                        <a:t>با توجه به افزایش تعداد اتباع در سال های اخیر</a:t>
                      </a:r>
                      <a:endParaRPr lang="en-US" sz="1400" b="1" dirty="0">
                        <a:solidFill>
                          <a:schemeClr val="tx1"/>
                        </a:solidFill>
                        <a:cs typeface="B Mitra" panose="00000400000000000000" pitchFamily="2" charset="-78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38100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03011782"/>
                  </a:ext>
                </a:extLst>
              </a:tr>
              <a:tr h="336168">
                <a:tc>
                  <a:txBody>
                    <a:bodyPr/>
                    <a:lstStyle/>
                    <a:p>
                      <a:pPr marL="0" marR="0" lvl="0" indent="0" algn="r" defTabSz="914377" rtl="1" eaLnBrk="1" fontAlgn="auto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lang="fa-IR" sz="1400" b="1" dirty="0">
                          <a:solidFill>
                            <a:schemeClr val="tx1"/>
                          </a:solidFill>
                          <a:cs typeface="B Mitra" panose="00000400000000000000" pitchFamily="2" charset="-78"/>
                        </a:rPr>
                        <a:t>با پیگیری های انجام شده تبلیغات شهری </a:t>
                      </a:r>
                      <a:r>
                        <a:rPr lang="fa-IR" sz="1400" b="1" dirty="0">
                          <a:solidFill>
                            <a:schemeClr val="accent2">
                              <a:lumMod val="75000"/>
                            </a:schemeClr>
                          </a:solidFill>
                          <a:cs typeface="B Mitra" panose="00000400000000000000" pitchFamily="2" charset="-78"/>
                        </a:rPr>
                        <a:t>کالاهای آسیب رسان </a:t>
                      </a:r>
                      <a:r>
                        <a:rPr lang="fa-IR" sz="1400" b="1" dirty="0">
                          <a:solidFill>
                            <a:schemeClr val="tx1"/>
                          </a:solidFill>
                          <a:cs typeface="B Mitra" panose="00000400000000000000" pitchFamily="2" charset="-78"/>
                        </a:rPr>
                        <a:t>در شهر اصفهان </a:t>
                      </a:r>
                      <a:r>
                        <a:rPr lang="fa-IR" sz="14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cs typeface="B Mitra" panose="00000400000000000000" pitchFamily="2" charset="-78"/>
                        </a:rPr>
                        <a:t>صفر</a:t>
                      </a:r>
                      <a:r>
                        <a:rPr lang="fa-IR" sz="1400" b="1" dirty="0">
                          <a:solidFill>
                            <a:schemeClr val="tx1"/>
                          </a:solidFill>
                          <a:cs typeface="B Mitra" panose="00000400000000000000" pitchFamily="2" charset="-78"/>
                        </a:rPr>
                        <a:t> شده است.</a:t>
                      </a:r>
                      <a:endParaRPr lang="en-US" sz="1400" b="1" dirty="0">
                        <a:solidFill>
                          <a:schemeClr val="tx1"/>
                        </a:solidFill>
                        <a:cs typeface="B Mitra" panose="00000400000000000000" pitchFamily="2" charset="-78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8100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a-IR" sz="1400" b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cs typeface="B Mitra" panose="00000400000000000000" pitchFamily="2" charset="-78"/>
                        </a:rPr>
                        <a:t>ممنوعیت تبلیغات کالاهای آسیب رسان</a:t>
                      </a:r>
                      <a:endParaRPr kumimoji="0" lang="en-US" sz="1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B Mitra" panose="00000400000000000000" pitchFamily="2" charset="-78"/>
                      </a:endParaRPr>
                    </a:p>
                  </a:txBody>
                  <a:tcPr>
                    <a:lnR w="38100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9087885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533373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DA8B67-D546-4671-9DF2-A312CCBF43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604345"/>
          </a:xfrm>
        </p:spPr>
        <p:txBody>
          <a:bodyPr/>
          <a:lstStyle/>
          <a:p>
            <a:pPr algn="ctr"/>
            <a:r>
              <a:rPr lang="fa-IR" sz="1800" b="1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 رتبه اول کشوری استان اصفهان در میزان مراقبت پره دیابت </a:t>
            </a:r>
            <a:endParaRPr lang="fa-IR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B29B946-EDE2-40BE-97AC-4D169A083BF6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1475" y="1400176"/>
            <a:ext cx="8425228" cy="432270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23863986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C866CD32-9196-4EAE-9215-C2D32C3C3A9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435" y="981953"/>
            <a:ext cx="9191296" cy="5780456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481D4E54-7242-4FC8-BFEB-ADCB3AF59E03}"/>
              </a:ext>
            </a:extLst>
          </p:cNvPr>
          <p:cNvSpPr txBox="1">
            <a:spLocks/>
          </p:cNvSpPr>
          <p:nvPr/>
        </p:nvSpPr>
        <p:spPr>
          <a:xfrm>
            <a:off x="1082884" y="472363"/>
            <a:ext cx="9048757" cy="697856"/>
          </a:xfrm>
          <a:prstGeom prst="rect">
            <a:avLst/>
          </a:prstGeom>
        </p:spPr>
        <p:txBody>
          <a:bodyPr>
            <a:noAutofit/>
          </a:bodyPr>
          <a:lstStyle>
            <a:lvl1pPr algn="ctr" rtl="1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1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cs typeface="B Titr" pitchFamily="2" charset="-78"/>
              </a:defRPr>
            </a:lvl2pPr>
            <a:lvl3pPr algn="ctr" rtl="1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cs typeface="B Titr" pitchFamily="2" charset="-78"/>
              </a:defRPr>
            </a:lvl3pPr>
            <a:lvl4pPr algn="ctr" rtl="1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cs typeface="B Titr" pitchFamily="2" charset="-78"/>
              </a:defRPr>
            </a:lvl4pPr>
            <a:lvl5pPr algn="ctr" rtl="1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cs typeface="B Titr" pitchFamily="2" charset="-78"/>
              </a:defRPr>
            </a:lvl5pPr>
            <a:lvl6pPr marL="457200" algn="ctr" rtl="1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cs typeface="B Titr" pitchFamily="2" charset="-78"/>
              </a:defRPr>
            </a:lvl6pPr>
            <a:lvl7pPr marL="914400" algn="ctr" rtl="1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cs typeface="B Titr" pitchFamily="2" charset="-78"/>
              </a:defRPr>
            </a:lvl7pPr>
            <a:lvl8pPr marL="1371600" algn="ctr" rtl="1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cs typeface="B Titr" pitchFamily="2" charset="-78"/>
              </a:defRPr>
            </a:lvl8pPr>
            <a:lvl9pPr marL="1828800" algn="ctr" rtl="1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cs typeface="B Titr" pitchFamily="2" charset="-78"/>
              </a:defRPr>
            </a:lvl9pPr>
          </a:lstStyle>
          <a:p>
            <a:pPr marL="0" marR="0" lvl="0" indent="0" algn="ctr" defTabSz="4572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0" i="0" u="none" strike="noStrike" kern="0" cap="none" spc="0" normalizeH="0" baseline="0" noProof="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X Badr" panose="02000400000000000000" pitchFamily="2" charset="-78"/>
                <a:ea typeface="+mj-ea"/>
                <a:cs typeface="B Titr" panose="00000700000000000000" pitchFamily="2" charset="-78"/>
              </a:rPr>
              <a:t>کسب رتبه برتر در طرح تشدید نظارت های بهداشت محیط در ایام نوروز 1403</a:t>
            </a:r>
          </a:p>
        </p:txBody>
      </p:sp>
    </p:spTree>
    <p:extLst>
      <p:ext uri="{BB962C8B-B14F-4D97-AF65-F5344CB8AC3E}">
        <p14:creationId xmlns:p14="http://schemas.microsoft.com/office/powerpoint/2010/main" val="352181295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8B9558-104D-4077-96F5-C8CECF8225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9675" y="178248"/>
            <a:ext cx="11289474" cy="927408"/>
          </a:xfrm>
        </p:spPr>
        <p:txBody>
          <a:bodyPr>
            <a:noAutofit/>
          </a:bodyPr>
          <a:lstStyle/>
          <a:p>
            <a:pPr>
              <a:lnSpc>
                <a:spcPct val="200000"/>
              </a:lnSpc>
            </a:pPr>
            <a:r>
              <a:rPr lang="fa-IR" sz="28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Titr" panose="00000700000000000000" pitchFamily="2" charset="-78"/>
              </a:rPr>
              <a:t>کسب رتبه های برتردر پویش های ملی و جلب حداکثری مشارکت مردمی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676EBEB-2E74-4EE1-A246-66A4D757026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3" y="1466193"/>
            <a:ext cx="9727907" cy="4887310"/>
          </a:xfrm>
        </p:spPr>
        <p:txBody>
          <a:bodyPr>
            <a:normAutofit/>
          </a:bodyPr>
          <a:lstStyle/>
          <a:p>
            <a:pPr lvl="1">
              <a:buFont typeface="Wingdings" panose="05000000000000000000" pitchFamily="2" charset="2"/>
              <a:buChar char="q"/>
            </a:pPr>
            <a:r>
              <a:rPr lang="fa-IR" sz="2800" dirty="0">
                <a:cs typeface="B Mitra" panose="00000400000000000000" pitchFamily="2" charset="-78"/>
              </a:rPr>
              <a:t>پویش ملی سلامت دهان و دندان در اردیبهشت ماه 1403 </a:t>
            </a:r>
            <a:r>
              <a:rPr lang="fa-IR" sz="2800" dirty="0">
                <a:solidFill>
                  <a:schemeClr val="tx1"/>
                </a:solidFill>
                <a:cs typeface="B Mitra" panose="00000400000000000000" pitchFamily="2" charset="-78"/>
              </a:rPr>
              <a:t>در 1173 واحد بهداشتی و آموزشی و انجام خدمات برای 120 هزار نفر دانش آموز- سالمند- زنان باردار</a:t>
            </a:r>
          </a:p>
          <a:p>
            <a:pPr lvl="1">
              <a:buFont typeface="Wingdings" panose="05000000000000000000" pitchFamily="2" charset="2"/>
              <a:buChar char="q"/>
            </a:pPr>
            <a:endParaRPr lang="fa-IR" sz="2800" dirty="0">
              <a:solidFill>
                <a:schemeClr val="tx1"/>
              </a:solidFill>
              <a:cs typeface="B Mitra" panose="00000400000000000000" pitchFamily="2" charset="-78"/>
            </a:endParaRPr>
          </a:p>
          <a:p>
            <a:pPr lvl="1">
              <a:buFont typeface="Wingdings" panose="05000000000000000000" pitchFamily="2" charset="2"/>
              <a:buChar char="q"/>
            </a:pPr>
            <a:r>
              <a:rPr lang="fa-IR" sz="2800" dirty="0">
                <a:cs typeface="B Mitra" panose="00000400000000000000" pitchFamily="2" charset="-78"/>
              </a:rPr>
              <a:t>پویش سرطان سینه (طرح غربالگری سرطان سینه بانوان 30 تا 70سال)  آبان 1403  برای 170 هزار نفر (22/5 درصد جمعیت تحت پوشش )که تعداد </a:t>
            </a:r>
            <a:r>
              <a:rPr lang="fa-IR" sz="28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18418 ماموگرافی انجام شده </a:t>
            </a:r>
            <a:r>
              <a:rPr lang="fa-IR" sz="28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و 200 نفر مشکوک و </a:t>
            </a:r>
            <a:r>
              <a:rPr lang="fa-IR" sz="1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کشف 120 مورد سرطان پستان</a:t>
            </a:r>
            <a:endParaRPr lang="fa-IR" sz="28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Mitra" panose="00000400000000000000" pitchFamily="2" charset="-78"/>
            </a:endParaRPr>
          </a:p>
          <a:p>
            <a:pPr lvl="1">
              <a:buFont typeface="Wingdings" panose="05000000000000000000" pitchFamily="2" charset="2"/>
              <a:buChar char="q"/>
            </a:pPr>
            <a:endParaRPr lang="fa-IR" sz="2800" dirty="0">
              <a:cs typeface="B Mitra" panose="00000400000000000000" pitchFamily="2" charset="-78"/>
            </a:endParaRPr>
          </a:p>
          <a:p>
            <a:pPr lvl="1">
              <a:buFont typeface="Wingdings" panose="05000000000000000000" pitchFamily="2" charset="2"/>
              <a:buChar char="q"/>
            </a:pPr>
            <a:r>
              <a:rPr lang="fa-IR" sz="2800" dirty="0">
                <a:cs typeface="B Mitra" panose="00000400000000000000" pitchFamily="2" charset="-78"/>
              </a:rPr>
              <a:t>پویش تغذیه سالم  آذرماه 1403</a:t>
            </a:r>
          </a:p>
          <a:p>
            <a:pPr lvl="1">
              <a:buFont typeface="Wingdings" panose="05000000000000000000" pitchFamily="2" charset="2"/>
              <a:buChar char="q"/>
            </a:pPr>
            <a:endParaRPr lang="fa-IR" sz="2800" dirty="0">
              <a:cs typeface="B Mitr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52299936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5C3FA2-96AF-4093-A134-85E86323B5D2}"/>
              </a:ext>
            </a:extLst>
          </p:cNvPr>
          <p:cNvSpPr txBox="1">
            <a:spLocks/>
          </p:cNvSpPr>
          <p:nvPr/>
        </p:nvSpPr>
        <p:spPr>
          <a:xfrm>
            <a:off x="1076270" y="732130"/>
            <a:ext cx="8761413" cy="706964"/>
          </a:xfrm>
          <a:prstGeom prst="rect">
            <a:avLst/>
          </a:prstGeom>
        </p:spPr>
        <p:txBody>
          <a:bodyPr/>
          <a:lstStyle>
            <a:lvl1pPr algn="l" defTabSz="457200" rtl="1" eaLnBrk="1" latinLnBrk="0" hangingPunct="1">
              <a:spcBef>
                <a:spcPct val="0"/>
              </a:spcBef>
              <a:buNone/>
              <a:defRPr sz="3600" b="0" i="0" kern="1200">
                <a:solidFill>
                  <a:schemeClr val="bg2"/>
                </a:solidFill>
                <a:latin typeface="+mj-lt"/>
                <a:ea typeface="+mj-ea"/>
                <a:cs typeface="+mj-cs"/>
              </a:defRPr>
            </a:lvl1pPr>
            <a:lvl2pPr rtl="1" eaLnBrk="1" hangingPunct="1">
              <a:defRPr>
                <a:solidFill>
                  <a:schemeClr val="tx2"/>
                </a:solidFill>
              </a:defRPr>
            </a:lvl2pPr>
            <a:lvl3pPr rtl="1" eaLnBrk="1" hangingPunct="1">
              <a:defRPr>
                <a:solidFill>
                  <a:schemeClr val="tx2"/>
                </a:solidFill>
              </a:defRPr>
            </a:lvl3pPr>
            <a:lvl4pPr rtl="1" eaLnBrk="1" hangingPunct="1">
              <a:defRPr>
                <a:solidFill>
                  <a:schemeClr val="tx2"/>
                </a:solidFill>
              </a:defRPr>
            </a:lvl4pPr>
            <a:lvl5pPr rtl="1" eaLnBrk="1" hangingPunct="1">
              <a:defRPr>
                <a:solidFill>
                  <a:schemeClr val="tx2"/>
                </a:solidFill>
              </a:defRPr>
            </a:lvl5pPr>
            <a:lvl6pPr rtl="1" eaLnBrk="1" hangingPunct="1">
              <a:defRPr>
                <a:solidFill>
                  <a:schemeClr val="tx2"/>
                </a:solidFill>
              </a:defRPr>
            </a:lvl6pPr>
            <a:lvl7pPr rtl="1" eaLnBrk="1" hangingPunct="1">
              <a:defRPr>
                <a:solidFill>
                  <a:schemeClr val="tx2"/>
                </a:solidFill>
              </a:defRPr>
            </a:lvl7pPr>
            <a:lvl8pPr rtl="1" eaLnBrk="1" hangingPunct="1">
              <a:defRPr>
                <a:solidFill>
                  <a:schemeClr val="tx2"/>
                </a:solidFill>
              </a:defRPr>
            </a:lvl8pPr>
            <a:lvl9pPr rtl="1"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fa-IR" sz="2800" b="1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Titr" panose="00000700000000000000" pitchFamily="2" charset="-78"/>
              </a:rPr>
              <a:t>پروژه های عمرانی و پشتیبانی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4E44482F-E818-42D2-9FD0-EA44174AF94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23004490"/>
              </p:ext>
            </p:extLst>
          </p:nvPr>
        </p:nvGraphicFramePr>
        <p:xfrm>
          <a:off x="366673" y="2008579"/>
          <a:ext cx="9471010" cy="3262805"/>
        </p:xfrm>
        <a:graphic>
          <a:graphicData uri="http://schemas.openxmlformats.org/drawingml/2006/table">
            <a:tbl>
              <a:tblPr firstRow="1" bandRow="1">
                <a:tableStyleId>{3C2FFA5D-87B4-456A-9821-1D502468CF0F}</a:tableStyleId>
              </a:tblPr>
              <a:tblGrid>
                <a:gridCol w="3804066">
                  <a:extLst>
                    <a:ext uri="{9D8B030D-6E8A-4147-A177-3AD203B41FA5}">
                      <a16:colId xmlns:a16="http://schemas.microsoft.com/office/drawing/2014/main" val="401991081"/>
                    </a:ext>
                  </a:extLst>
                </a:gridCol>
                <a:gridCol w="2716023">
                  <a:extLst>
                    <a:ext uri="{9D8B030D-6E8A-4147-A177-3AD203B41FA5}">
                      <a16:colId xmlns:a16="http://schemas.microsoft.com/office/drawing/2014/main" val="1268535970"/>
                    </a:ext>
                  </a:extLst>
                </a:gridCol>
                <a:gridCol w="2950921">
                  <a:extLst>
                    <a:ext uri="{9D8B030D-6E8A-4147-A177-3AD203B41FA5}">
                      <a16:colId xmlns:a16="http://schemas.microsoft.com/office/drawing/2014/main" val="2859812768"/>
                    </a:ext>
                  </a:extLst>
                </a:gridCol>
              </a:tblGrid>
              <a:tr h="930166">
                <a:tc>
                  <a:txBody>
                    <a:bodyPr/>
                    <a:lstStyle/>
                    <a:p>
                      <a:pPr algn="ctr"/>
                      <a:r>
                        <a:rPr lang="fa-IR" sz="2200" b="1" dirty="0">
                          <a:cs typeface="B Mitra" panose="00000400000000000000" pitchFamily="2" charset="-78"/>
                        </a:rPr>
                        <a:t>اعتبار</a:t>
                      </a:r>
                      <a:r>
                        <a:rPr lang="fa-IR" sz="2200" b="1" baseline="0" dirty="0">
                          <a:cs typeface="B Mitra" panose="00000400000000000000" pitchFamily="2" charset="-78"/>
                        </a:rPr>
                        <a:t> هزینه شده (میلیارد تومان)</a:t>
                      </a:r>
                      <a:endParaRPr lang="en-US" sz="2200" b="1" dirty="0">
                        <a:cs typeface="B Mitra" panose="00000400000000000000" pitchFamily="2" charset="-7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200" b="1" dirty="0">
                          <a:cs typeface="B Mitra" panose="00000400000000000000" pitchFamily="2" charset="-78"/>
                        </a:rPr>
                        <a:t>متراژ</a:t>
                      </a:r>
                      <a:endParaRPr lang="en-US" sz="2200" b="1" dirty="0">
                        <a:cs typeface="B Mitra" panose="00000400000000000000" pitchFamily="2" charset="-7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2200" b="1" dirty="0">
                          <a:cs typeface="B Mitra" panose="00000400000000000000" pitchFamily="2" charset="-78"/>
                        </a:rPr>
                        <a:t>تعداد واحد افتتاح شده</a:t>
                      </a:r>
                      <a:endParaRPr lang="en-US" sz="2200" b="1" dirty="0">
                        <a:cs typeface="B Mitra" panose="00000400000000000000" pitchFamily="2" charset="-78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770478967"/>
                  </a:ext>
                </a:extLst>
              </a:tr>
              <a:tr h="786387">
                <a:tc>
                  <a:txBody>
                    <a:bodyPr/>
                    <a:lstStyle/>
                    <a:p>
                      <a:pPr algn="ctr"/>
                      <a:r>
                        <a:rPr kumimoji="0" lang="fa-IR" sz="2400" b="1" i="0" strike="noStrike" kern="1200" cap="none" spc="-40" normalizeH="0" baseline="0" noProof="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uLnTx/>
                          <a:uFillTx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163</a:t>
                      </a:r>
                      <a:endParaRPr lang="en-US" sz="2400" b="1" dirty="0">
                        <a:cs typeface="B Mitra" panose="00000400000000000000" pitchFamily="2" charset="-78"/>
                      </a:endParaRPr>
                    </a:p>
                  </a:txBody>
                  <a:tcPr anchor="ctr">
                    <a:solidFill>
                      <a:srgbClr val="F4F4F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fa-IR" sz="2400" b="1" i="0" strike="noStrike" kern="1200" cap="none" spc="-4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17524</a:t>
                      </a:r>
                      <a:endParaRPr lang="en-US" sz="2400" b="1" dirty="0">
                        <a:cs typeface="B Mitra" panose="00000400000000000000" pitchFamily="2" charset="-78"/>
                      </a:endParaRPr>
                    </a:p>
                  </a:txBody>
                  <a:tcPr anchor="ctr">
                    <a:solidFill>
                      <a:srgbClr val="F4F4F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b="1" dirty="0">
                          <a:cs typeface="B Mitra" panose="00000400000000000000" pitchFamily="2" charset="-78"/>
                        </a:rPr>
                        <a:t>52</a:t>
                      </a:r>
                      <a:endParaRPr lang="en-US" sz="2400" b="1" dirty="0">
                        <a:cs typeface="B Mitra" panose="00000400000000000000" pitchFamily="2" charset="-78"/>
                      </a:endParaRPr>
                    </a:p>
                  </a:txBody>
                  <a:tcPr anchor="ctr">
                    <a:solidFill>
                      <a:srgbClr val="F4F4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28109002"/>
                  </a:ext>
                </a:extLst>
              </a:tr>
              <a:tr h="706487">
                <a:tc>
                  <a:txBody>
                    <a:bodyPr/>
                    <a:lstStyle/>
                    <a:p>
                      <a:pPr algn="ctr"/>
                      <a:r>
                        <a:rPr lang="fa-IR" sz="2200" b="1" dirty="0">
                          <a:solidFill>
                            <a:schemeClr val="bg1"/>
                          </a:solidFill>
                          <a:cs typeface="B Mitra" panose="00000400000000000000" pitchFamily="2" charset="-78"/>
                        </a:rPr>
                        <a:t>اعتبار</a:t>
                      </a:r>
                      <a:r>
                        <a:rPr lang="fa-IR" sz="2200" b="1" baseline="0" dirty="0">
                          <a:solidFill>
                            <a:schemeClr val="bg1"/>
                          </a:solidFill>
                          <a:cs typeface="B Mitra" panose="00000400000000000000" pitchFamily="2" charset="-78"/>
                        </a:rPr>
                        <a:t> هزینه شده (میلیارد تومان)</a:t>
                      </a:r>
                      <a:endParaRPr lang="en-US" sz="2200" b="1" dirty="0">
                        <a:solidFill>
                          <a:schemeClr val="bg1"/>
                        </a:solidFill>
                        <a:cs typeface="B Mitra" panose="00000400000000000000" pitchFamily="2" charset="-78"/>
                      </a:endParaRPr>
                    </a:p>
                  </a:txBody>
                  <a:tcPr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200" b="1" dirty="0">
                          <a:solidFill>
                            <a:schemeClr val="bg1"/>
                          </a:solidFill>
                          <a:cs typeface="B Mitra" panose="00000400000000000000" pitchFamily="2" charset="-78"/>
                        </a:rPr>
                        <a:t>متراژ</a:t>
                      </a:r>
                      <a:endParaRPr lang="en-US" sz="2200" b="1" dirty="0">
                        <a:solidFill>
                          <a:schemeClr val="bg1"/>
                        </a:solidFill>
                        <a:cs typeface="B Mitra" panose="00000400000000000000" pitchFamily="2" charset="-78"/>
                      </a:endParaRPr>
                    </a:p>
                  </a:txBody>
                  <a:tcPr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2200" b="1" dirty="0">
                          <a:solidFill>
                            <a:schemeClr val="bg1"/>
                          </a:solidFill>
                          <a:cs typeface="B Mitra" panose="00000400000000000000" pitchFamily="2" charset="-78"/>
                        </a:rPr>
                        <a:t>تعداد واحد</a:t>
                      </a:r>
                      <a:r>
                        <a:rPr lang="fa-IR" sz="2200" b="1" baseline="0" dirty="0">
                          <a:solidFill>
                            <a:schemeClr val="bg1"/>
                          </a:solidFill>
                          <a:cs typeface="B Mitra" panose="00000400000000000000" pitchFamily="2" charset="-78"/>
                        </a:rPr>
                        <a:t> آماده افتتاح</a:t>
                      </a:r>
                      <a:endParaRPr lang="en-US" sz="2200" b="1" dirty="0">
                        <a:solidFill>
                          <a:schemeClr val="bg1"/>
                        </a:solidFill>
                        <a:cs typeface="B Mitra" panose="00000400000000000000" pitchFamily="2" charset="-78"/>
                      </a:endParaRPr>
                    </a:p>
                  </a:txBody>
                  <a:tcPr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07624377"/>
                  </a:ext>
                </a:extLst>
              </a:tr>
              <a:tr h="839765">
                <a:tc>
                  <a:txBody>
                    <a:bodyPr/>
                    <a:lstStyle/>
                    <a:p>
                      <a:pPr algn="ctr"/>
                      <a:r>
                        <a:rPr lang="fa-IR" sz="2400" b="1" dirty="0">
                          <a:cs typeface="B Mitra" panose="00000400000000000000" pitchFamily="2" charset="-78"/>
                        </a:rPr>
                        <a:t>76</a:t>
                      </a:r>
                      <a:endParaRPr lang="en-US" sz="2400" b="1" dirty="0">
                        <a:cs typeface="B Mitra" panose="00000400000000000000" pitchFamily="2" charset="-78"/>
                      </a:endParaRPr>
                    </a:p>
                  </a:txBody>
                  <a:tcPr anchor="ctr">
                    <a:solidFill>
                      <a:srgbClr val="F4F4F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b="1" dirty="0">
                          <a:cs typeface="B Mitra" panose="00000400000000000000" pitchFamily="2" charset="-78"/>
                        </a:rPr>
                        <a:t>5770</a:t>
                      </a:r>
                      <a:endParaRPr lang="en-US" sz="2400" b="1" dirty="0">
                        <a:cs typeface="B Mitra" panose="00000400000000000000" pitchFamily="2" charset="-78"/>
                      </a:endParaRPr>
                    </a:p>
                  </a:txBody>
                  <a:tcPr anchor="ctr">
                    <a:solidFill>
                      <a:srgbClr val="F4F4F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b="1" dirty="0">
                          <a:cs typeface="B Mitra" panose="00000400000000000000" pitchFamily="2" charset="-78"/>
                        </a:rPr>
                        <a:t>25</a:t>
                      </a:r>
                      <a:endParaRPr lang="en-US" sz="2400" b="1" dirty="0">
                        <a:cs typeface="B Mitra" panose="00000400000000000000" pitchFamily="2" charset="-78"/>
                      </a:endParaRPr>
                    </a:p>
                  </a:txBody>
                  <a:tcPr anchor="ctr">
                    <a:solidFill>
                      <a:srgbClr val="F4F4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86871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31846773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4B6FF086-BF7C-4278-A787-F539BF3FA1E1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51616"/>
            <a:ext cx="5943600" cy="340614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C4DC7365-4EDB-4841-B0D3-9FF1019AFC71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4200" y="3682819"/>
            <a:ext cx="5481145" cy="3123565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9936F982-05F2-4797-BBF3-0D0CE171FD28}"/>
              </a:ext>
            </a:extLst>
          </p:cNvPr>
          <p:cNvSpPr txBox="1"/>
          <p:nvPr/>
        </p:nvSpPr>
        <p:spPr>
          <a:xfrm>
            <a:off x="6096000" y="298942"/>
            <a:ext cx="3581399" cy="1574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rtl="1">
              <a:lnSpc>
                <a:spcPct val="107000"/>
              </a:lnSpc>
              <a:spcAft>
                <a:spcPts val="800"/>
              </a:spcAft>
            </a:pPr>
            <a:r>
              <a:rPr lang="fa-IR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اجرای برنامه ملی پیشگیری از خودکشی با تاکید بر راهبردهای تدوین شده در سند استانی و سندهای شهرستانی پیشگیری از خودکشی  و برنامه استانی جامع پیشگیری از خودکشی به تفکیک شهرستان ها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23D833F-6A0A-4EF3-9F13-DAC8FEF11F7C}"/>
              </a:ext>
            </a:extLst>
          </p:cNvPr>
          <p:cNvSpPr txBox="1"/>
          <p:nvPr/>
        </p:nvSpPr>
        <p:spPr>
          <a:xfrm>
            <a:off x="6505904" y="2772697"/>
            <a:ext cx="3318640" cy="68505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rtl="1">
              <a:lnSpc>
                <a:spcPct val="107000"/>
              </a:lnSpc>
              <a:spcAft>
                <a:spcPts val="800"/>
              </a:spcAft>
            </a:pPr>
            <a:r>
              <a:rPr lang="fa-IR" sz="1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اجرای برنامه تحکیم بنیان خانواده برای والدین و نوجوانان 10-14 ساله</a:t>
            </a:r>
            <a:endParaRPr lang="en-US" sz="18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20390796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3E0CBB1D-F902-4FCD-854F-432C26A37DA2}"/>
              </a:ext>
            </a:extLst>
          </p:cNvPr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21" b="4167"/>
          <a:stretch/>
        </p:blipFill>
        <p:spPr bwMode="auto">
          <a:xfrm>
            <a:off x="157654" y="-15021"/>
            <a:ext cx="5060731" cy="3444022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7208DAA1-C29E-4D7F-B7B6-E4CF20EC7990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29960" y="3469292"/>
            <a:ext cx="5290645" cy="3333593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12D79DC-BCB0-4B82-8B66-8BBB1AAA1B63}"/>
              </a:ext>
            </a:extLst>
          </p:cNvPr>
          <p:cNvSpPr txBox="1"/>
          <p:nvPr/>
        </p:nvSpPr>
        <p:spPr>
          <a:xfrm>
            <a:off x="5955362" y="1283573"/>
            <a:ext cx="3318640" cy="68505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rtl="1">
              <a:lnSpc>
                <a:spcPct val="107000"/>
              </a:lnSpc>
              <a:spcAft>
                <a:spcPts val="800"/>
              </a:spcAft>
            </a:pPr>
            <a:r>
              <a:rPr lang="fa-IR" sz="1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اجرای برنامه تحکیم بنیان خانواده برای والدین و نوجوانان 10-14 ساله</a:t>
            </a:r>
            <a:endParaRPr lang="en-US" sz="18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06585713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C877C2-0B2F-2D60-A16A-3FB22DBF11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8621" y="578507"/>
            <a:ext cx="10587545" cy="763525"/>
          </a:xfrm>
        </p:spPr>
        <p:txBody>
          <a:bodyPr>
            <a:normAutofit/>
          </a:bodyPr>
          <a:lstStyle/>
          <a:p>
            <a:pPr algn="ctr"/>
            <a:r>
              <a:rPr lang="fa-IR" dirty="0">
                <a:cs typeface="B Titr" panose="00000700000000000000" pitchFamily="2" charset="-78"/>
              </a:rPr>
              <a:t>برگزاری آزمون پذیرش بهورزی</a:t>
            </a:r>
            <a:endParaRPr lang="en-US" dirty="0">
              <a:cs typeface="B Titr" panose="00000700000000000000" pitchFamily="2" charset="-78"/>
            </a:endParaRP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77644A13-8465-BD94-96F8-35FCE40734E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616654" y="1703917"/>
            <a:ext cx="7940660" cy="4470400"/>
          </a:xfrm>
        </p:spPr>
      </p:pic>
    </p:spTree>
    <p:extLst>
      <p:ext uri="{BB962C8B-B14F-4D97-AF65-F5344CB8AC3E}">
        <p14:creationId xmlns:p14="http://schemas.microsoft.com/office/powerpoint/2010/main" val="401248754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fa-IR" sz="4267" dirty="0">
                <a:cs typeface="B Titr" panose="00000700000000000000" pitchFamily="2" charset="-78"/>
              </a:rPr>
              <a:t>مصاحبه با داوطلبین بهورزی</a:t>
            </a:r>
            <a:endParaRPr lang="en-US" sz="4267" dirty="0">
              <a:cs typeface="B Titr" panose="00000700000000000000" pitchFamily="2" charset="-78"/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616654" y="1598084"/>
            <a:ext cx="8144265" cy="48850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367377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a-IR" dirty="0">
                <a:cs typeface="B Titr" panose="00000700000000000000" pitchFamily="2" charset="-78"/>
              </a:rPr>
              <a:t>راه اندازی مرکز آموزش بهورزی بوئین میاندشت</a:t>
            </a:r>
            <a:endParaRPr lang="en-US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449114" y="1598084"/>
            <a:ext cx="3715529" cy="46820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8791720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5159F5-A65E-2BFE-7B18-A7C851338B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fa-IR" dirty="0">
                <a:cs typeface="B Titr" panose="00000700000000000000" pitchFamily="2" charset="-78"/>
              </a:rPr>
              <a:t>راه اندازی مرکز آموزش بهورزی بوئین میاندشت</a:t>
            </a:r>
            <a:endParaRPr lang="en-US" dirty="0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6C3649A1-BCE1-42F6-A7CA-8C4D408F5EA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503213" y="1359942"/>
            <a:ext cx="4754120" cy="5090167"/>
          </a:xfr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B3A8428C-A220-07D3-F09A-EE9DCED0D77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2227" y="1436294"/>
            <a:ext cx="5497381" cy="49374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1909799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fa-IR" sz="2400" dirty="0">
                <a:cs typeface="B Titr" panose="00000700000000000000" pitchFamily="2" charset="-78"/>
              </a:rPr>
              <a:t>تامین و تجهیز محل اسکان دانش آموزان بهورزی</a:t>
            </a:r>
            <a:endParaRPr lang="en-US" sz="2400" dirty="0">
              <a:cs typeface="B Titr" panose="000007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0261" y="1598078"/>
            <a:ext cx="6922627" cy="42742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946543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fa-IR" dirty="0">
                <a:cs typeface="B Titr" panose="00000700000000000000" pitchFamily="2" charset="-78"/>
              </a:rPr>
              <a:t>مراسم بزرگداشت روز بهورز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023867" y="1596541"/>
            <a:ext cx="6515412" cy="46829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9598659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051880-757A-6527-BDF5-9EF15F2A1B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8621" y="578506"/>
            <a:ext cx="10587545" cy="1019572"/>
          </a:xfrm>
        </p:spPr>
        <p:txBody>
          <a:bodyPr>
            <a:noAutofit/>
          </a:bodyPr>
          <a:lstStyle/>
          <a:p>
            <a:pPr algn="ctr" rtl="1">
              <a:lnSpc>
                <a:spcPct val="150000"/>
              </a:lnSpc>
            </a:pPr>
            <a:r>
              <a:rPr lang="fa-IR" sz="3200" dirty="0">
                <a:cs typeface="B Titr" panose="00000700000000000000" pitchFamily="2" charset="-78"/>
              </a:rPr>
              <a:t>برگزاری همایش تجلیل از مراقبین سلامت و فعالان حوزه ارتقا سلامت جامعه مدارس در تاریخ 5 اردیبهشت ماه</a:t>
            </a:r>
            <a:endParaRPr lang="en-US" sz="3200" dirty="0">
              <a:cs typeface="B Titr" panose="00000700000000000000" pitchFamily="2" charset="-78"/>
            </a:endParaRP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4A149E7B-4115-C9A5-01FC-605E4BC7CB4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005833" y="2207361"/>
            <a:ext cx="9184331" cy="4480004"/>
          </a:xfrm>
        </p:spPr>
      </p:pic>
    </p:spTree>
    <p:extLst>
      <p:ext uri="{BB962C8B-B14F-4D97-AF65-F5344CB8AC3E}">
        <p14:creationId xmlns:p14="http://schemas.microsoft.com/office/powerpoint/2010/main" val="415566181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fa-IR" dirty="0">
                <a:cs typeface="B Titr" panose="00000700000000000000" pitchFamily="2" charset="-78"/>
              </a:rPr>
              <a:t>برگزاری همایش بزرگداشت روز مراقبین سلامت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807255" y="1598084"/>
            <a:ext cx="7356173" cy="46820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373165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 Placeholder 2">
            <a:extLst>
              <a:ext uri="{FF2B5EF4-FFF2-40B4-BE49-F238E27FC236}">
                <a16:creationId xmlns:a16="http://schemas.microsoft.com/office/drawing/2014/main" id="{E2E85308-5581-4E63-9F3A-DAAC731B1DCD}"/>
              </a:ext>
            </a:extLst>
          </p:cNvPr>
          <p:cNvSpPr txBox="1">
            <a:spLocks/>
          </p:cNvSpPr>
          <p:nvPr/>
        </p:nvSpPr>
        <p:spPr>
          <a:xfrm>
            <a:off x="380998" y="1333104"/>
            <a:ext cx="9552453" cy="4328269"/>
          </a:xfrm>
          <a:prstGeom prst="rect">
            <a:avLst/>
          </a:prstGeom>
        </p:spPr>
        <p:txBody>
          <a:bodyPr/>
          <a:lstStyle>
            <a:lvl1pPr marL="342900" indent="-342900" algn="r" rtl="1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4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r" rtl="1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400">
                <a:solidFill>
                  <a:schemeClr val="tx2"/>
                </a:solidFill>
                <a:latin typeface="+mn-lt"/>
                <a:cs typeface="B Mitra" pitchFamily="2" charset="-78"/>
              </a:defRPr>
            </a:lvl2pPr>
            <a:lvl3pPr marL="11430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•"/>
              <a:defRPr sz="2400">
                <a:solidFill>
                  <a:schemeClr val="tx2"/>
                </a:solidFill>
                <a:latin typeface="+mn-lt"/>
                <a:cs typeface="B Mitra" pitchFamily="2" charset="-78"/>
              </a:defRPr>
            </a:lvl3pPr>
            <a:lvl4pPr marL="16002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chemeClr val="tx2"/>
                </a:solidFill>
                <a:latin typeface="+mn-lt"/>
                <a:cs typeface="B Mitra" pitchFamily="2" charset="-78"/>
              </a:defRPr>
            </a:lvl4pPr>
            <a:lvl5pPr marL="20574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2"/>
                </a:solidFill>
                <a:latin typeface="+mn-lt"/>
                <a:cs typeface="B Mitra" pitchFamily="2" charset="-78"/>
              </a:defRPr>
            </a:lvl5pPr>
            <a:lvl6pPr marL="2514600" indent="-228600" algn="r" rtl="1" fontAlgn="base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2"/>
                </a:solidFill>
                <a:latin typeface="+mn-lt"/>
                <a:cs typeface="B Mitra" pitchFamily="2" charset="-78"/>
              </a:defRPr>
            </a:lvl6pPr>
            <a:lvl7pPr marL="2971800" indent="-228600" algn="r" rtl="1" fontAlgn="base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2"/>
                </a:solidFill>
                <a:latin typeface="+mn-lt"/>
                <a:cs typeface="B Mitra" pitchFamily="2" charset="-78"/>
              </a:defRPr>
            </a:lvl7pPr>
            <a:lvl8pPr marL="3429000" indent="-228600" algn="r" rtl="1" fontAlgn="base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2"/>
                </a:solidFill>
                <a:latin typeface="+mn-lt"/>
                <a:cs typeface="B Mitra" pitchFamily="2" charset="-78"/>
              </a:defRPr>
            </a:lvl8pPr>
            <a:lvl9pPr marL="3886200" indent="-228600" algn="r" rtl="1" fontAlgn="base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2"/>
                </a:solidFill>
                <a:latin typeface="+mn-lt"/>
                <a:cs typeface="B Mitra" pitchFamily="2" charset="-78"/>
              </a:defRPr>
            </a:lvl9pPr>
          </a:lstStyle>
          <a:p>
            <a:pPr marL="0" lvl="0" indent="0" algn="just" defTabSz="457200">
              <a:buNone/>
              <a:defRPr/>
            </a:pPr>
            <a:r>
              <a:rPr lang="fa-IR" kern="0" dirty="0">
                <a:solidFill>
                  <a:srgbClr val="7030A0"/>
                </a:solidFill>
                <a:latin typeface="Arial"/>
                <a:cs typeface="B Titr"/>
              </a:rPr>
              <a:t>راه اندازی 4 شبکه بهداشت و درمان در شهرستان های جدید التاسیس شرق اصفهان</a:t>
            </a:r>
            <a:endParaRPr lang="en-US" kern="0" dirty="0">
              <a:solidFill>
                <a:srgbClr val="7030A0"/>
              </a:solidFill>
              <a:latin typeface="Arial"/>
              <a:cs typeface="B Titr"/>
            </a:endParaRPr>
          </a:p>
          <a:p>
            <a:pPr marL="0" marR="0" lvl="0" indent="0" algn="just" defTabSz="914400" rtl="1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563C1"/>
              </a:buClr>
              <a:buSzTx/>
              <a:buFont typeface="Wingdings" panose="05000000000000000000" pitchFamily="2" charset="2"/>
              <a:buNone/>
              <a:tabLst/>
              <a:defRPr/>
            </a:pPr>
            <a:r>
              <a:rPr lang="fa-IR" kern="0" dirty="0">
                <a:solidFill>
                  <a:srgbClr val="7030A0"/>
                </a:solidFill>
                <a:latin typeface="Arial"/>
                <a:cs typeface="B Titr"/>
              </a:rPr>
              <a:t>(ورزنه،کوهپایه،جرقویه </a:t>
            </a:r>
            <a:r>
              <a:rPr lang="fa-IR" kern="0">
                <a:solidFill>
                  <a:srgbClr val="7030A0"/>
                </a:solidFill>
                <a:latin typeface="Arial"/>
                <a:cs typeface="B Titr"/>
              </a:rPr>
              <a:t>و هرند)</a:t>
            </a:r>
            <a:endParaRPr lang="fa-IR" kern="0" dirty="0">
              <a:solidFill>
                <a:srgbClr val="7030A0"/>
              </a:solidFill>
              <a:latin typeface="Arial"/>
              <a:cs typeface="B Titr"/>
            </a:endParaRPr>
          </a:p>
          <a:p>
            <a:pPr marL="342900" indent="-342900" algn="just" defTabSz="457200" rtl="1">
              <a:lnSpc>
                <a:spcPct val="150000"/>
              </a:lnSpc>
              <a:buFont typeface="Wingdings" panose="05000000000000000000" pitchFamily="2" charset="2"/>
              <a:buChar char=""/>
              <a:tabLst>
                <a:tab pos="165100" algn="l"/>
              </a:tabLst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راه اندازی مرکز خدمات جامع سلامت </a:t>
            </a: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ندامتگاه</a:t>
            </a: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 و </a:t>
            </a: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جذب 6 نفر نیرو</a:t>
            </a:r>
          </a:p>
          <a:p>
            <a:pPr marL="342900" indent="-342900" algn="just" defTabSz="457200" rtl="1">
              <a:lnSpc>
                <a:spcPct val="150000"/>
              </a:lnSpc>
              <a:buFont typeface="Wingdings" panose="05000000000000000000" pitchFamily="2" charset="2"/>
              <a:buChar char=""/>
              <a:tabLst>
                <a:tab pos="165100" algn="l"/>
              </a:tabLst>
              <a:defRPr/>
            </a:pPr>
            <a:r>
              <a:rPr lang="fa-IR" sz="2400" b="1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راه اندازی مرکز آموزش بهورزی بویین و میاندشت، شاهین شهرو میمه</a:t>
            </a:r>
          </a:p>
          <a:p>
            <a:pPr marL="342900" indent="-342900" algn="just" defTabSz="457200" rtl="1">
              <a:lnSpc>
                <a:spcPct val="150000"/>
              </a:lnSpc>
              <a:buFont typeface="Wingdings" panose="05000000000000000000" pitchFamily="2" charset="2"/>
              <a:buChar char=""/>
              <a:tabLst>
                <a:tab pos="165100" algn="l"/>
              </a:tabLst>
              <a:defRPr/>
            </a:pPr>
            <a:r>
              <a:rPr lang="fa-IR" sz="2400" b="1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 راه اندازی مرکز مشاوره بیماری های رفتاری بهارستان</a:t>
            </a:r>
          </a:p>
          <a:p>
            <a:pPr marL="0" marR="0" lvl="0" indent="0" algn="just" defTabSz="914400" rtl="1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563C1"/>
              </a:buClr>
              <a:buSzTx/>
              <a:buFont typeface="Wingdings" panose="05000000000000000000" pitchFamily="2" charset="2"/>
              <a:buNone/>
              <a:tabLst/>
              <a:defRPr/>
            </a:pPr>
            <a:endParaRPr kumimoji="0" lang="en-US" b="0" i="0" u="none" strike="noStrike" kern="0" cap="none" spc="0" normalizeH="0" baseline="0" noProof="0" dirty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Arial"/>
              <a:cs typeface="B Titr"/>
            </a:endParaRPr>
          </a:p>
        </p:txBody>
      </p:sp>
    </p:spTree>
    <p:extLst>
      <p:ext uri="{BB962C8B-B14F-4D97-AF65-F5344CB8AC3E}">
        <p14:creationId xmlns:p14="http://schemas.microsoft.com/office/powerpoint/2010/main" val="2642319800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fa-IR" dirty="0">
                <a:cs typeface="B Titr" panose="00000700000000000000" pitchFamily="2" charset="-78"/>
              </a:rPr>
              <a:t>برگزاری شورای مراقبین سلامت</a:t>
            </a:r>
            <a:endParaRPr lang="en-US" dirty="0">
              <a:cs typeface="B Titr" panose="00000700000000000000" pitchFamily="2" charset="-78"/>
            </a:endParaRPr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576744" y="1598084"/>
            <a:ext cx="7817195" cy="46820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1027654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C51997-9DEC-42DA-91FC-57773E02AB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38345" y="167813"/>
            <a:ext cx="3178002" cy="852160"/>
          </a:xfrm>
        </p:spPr>
        <p:txBody>
          <a:bodyPr/>
          <a:lstStyle/>
          <a:p>
            <a:pPr>
              <a:lnSpc>
                <a:spcPct val="107000"/>
              </a:lnSpc>
              <a:spcAft>
                <a:spcPts val="800"/>
              </a:spcAft>
              <a:tabLst>
                <a:tab pos="2381250" algn="l"/>
              </a:tabLst>
            </a:pPr>
            <a:r>
              <a:rPr lang="ar-SA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2  Titr"/>
              </a:rPr>
              <a:t>برگزاری پویش سلامت دهان و دندان</a:t>
            </a:r>
            <a:b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</a:br>
            <a:r>
              <a:rPr lang="ar-SA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2  Titr"/>
              </a:rPr>
              <a:t>17 لغایت 19 اردیبهشت 1403</a:t>
            </a:r>
            <a:endParaRPr lang="fa-IR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6978043-1559-41EB-9BDB-D148D120826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51739" y="1086844"/>
            <a:ext cx="6243144" cy="3880773"/>
          </a:xfrm>
        </p:spPr>
        <p:txBody>
          <a:bodyPr/>
          <a:lstStyle/>
          <a:p>
            <a:pPr marL="342900" lvl="0" indent="-342900" algn="r" rtl="1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"/>
              <a:tabLst>
                <a:tab pos="2381250" algn="l"/>
              </a:tabLst>
            </a:pPr>
            <a:r>
              <a:rPr lang="ar-SA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تعداد </a:t>
            </a:r>
            <a:r>
              <a:rPr lang="en-US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31549</a:t>
            </a:r>
            <a:r>
              <a:rPr lang="en-US" sz="1800" b="1" dirty="0">
                <a:effectLst/>
                <a:latin typeface="B Nazanin" panose="00000400000000000000" pitchFamily="2" charset="-78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ar-SA" sz="1800" b="1" dirty="0">
                <a:effectLst/>
                <a:latin typeface="B Nazanin" panose="00000400000000000000" pitchFamily="2" charset="-78"/>
                <a:ea typeface="Calibri" panose="020F0502020204030204" pitchFamily="34" charset="0"/>
                <a:cs typeface="Arial" panose="020B0604020202020204" pitchFamily="34" charset="0"/>
              </a:rPr>
              <a:t>معاینه دهان و دندان دانش آموزی در مدارس استان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lvl="0" indent="-342900" algn="r" rtl="1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"/>
              <a:tabLst>
                <a:tab pos="2381250" algn="l"/>
              </a:tabLst>
            </a:pPr>
            <a:r>
              <a:rPr lang="ar-SA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تعداد 9638 معاینه دهان و دندان در مهد کودک های استان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lvl="0" indent="-342900" algn="r" rtl="1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"/>
              <a:tabLst>
                <a:tab pos="2381250" algn="l"/>
              </a:tabLst>
            </a:pPr>
            <a:r>
              <a:rPr lang="ar-SA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تعداد 11861 معاینه دهان و دندان در سالمندان 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lvl="0" indent="-342900" algn="r" rtl="1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"/>
              <a:tabLst>
                <a:tab pos="2381250" algn="l"/>
              </a:tabLst>
            </a:pPr>
            <a:r>
              <a:rPr lang="ar-SA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ارائه </a:t>
            </a:r>
            <a:r>
              <a:rPr lang="en-US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1978</a:t>
            </a:r>
            <a:r>
              <a:rPr lang="ar-SA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 خدمت وارنیش فلوراید تراپی در کودکان زیر 6 سال 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lvl="0" indent="-342900" algn="r" rtl="1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"/>
              <a:tabLst>
                <a:tab pos="2381250" algn="l"/>
              </a:tabLst>
            </a:pPr>
            <a:r>
              <a:rPr lang="ar-SA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ارائه </a:t>
            </a:r>
            <a:r>
              <a:rPr lang="en-US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24895</a:t>
            </a:r>
            <a:r>
              <a:rPr lang="ar-SA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 خدمت وارنیش فلوراید تراپی در دانش آموزان مدارس 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r>
              <a:rPr lang="ar-SA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توزیع 3955 مسواک در مدارس مناطق محروم</a:t>
            </a:r>
            <a:endParaRPr lang="fa-IR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9E3224E-12FB-4DC4-B743-D3E9E13F70B9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224" y="167813"/>
            <a:ext cx="3208939" cy="388077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DF1EC03-55DC-4EF7-BAD9-77CCB4224A07}"/>
              </a:ext>
            </a:extLst>
          </p:cNvPr>
          <p:cNvPicPr/>
          <p:nvPr/>
        </p:nvPicPr>
        <p:blipFill>
          <a:blip r:embed="rId3"/>
          <a:stretch>
            <a:fillRect/>
          </a:stretch>
        </p:blipFill>
        <p:spPr>
          <a:xfrm>
            <a:off x="304804" y="3838575"/>
            <a:ext cx="4808482" cy="30194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7739277F-F040-4EA9-BEDB-783411B8C4EF}"/>
              </a:ext>
            </a:extLst>
          </p:cNvPr>
          <p:cNvPicPr/>
          <p:nvPr/>
        </p:nvPicPr>
        <p:blipFill rotWithShape="1">
          <a:blip r:embed="rId4"/>
          <a:srcRect b="24199"/>
          <a:stretch/>
        </p:blipFill>
        <p:spPr>
          <a:xfrm>
            <a:off x="5477862" y="4210050"/>
            <a:ext cx="5181597" cy="26479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269293747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B5DFAC-C012-4DBB-97F7-BC5D978AF3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363350"/>
            <a:ext cx="8596668" cy="635876"/>
          </a:xfrm>
        </p:spPr>
        <p:txBody>
          <a:bodyPr/>
          <a:lstStyle/>
          <a:p>
            <a:r>
              <a:rPr lang="en-US" sz="1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	</a:t>
            </a:r>
            <a:r>
              <a:rPr lang="ar-SA" sz="1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2  Titr"/>
              </a:rPr>
              <a:t>افتتاحیه برنامه وارنیش فلوراید تراپی دانش آموزی به صورت همزمان در سراسر استان</a:t>
            </a:r>
            <a:r>
              <a:rPr lang="ar-SA" sz="1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 </a:t>
            </a:r>
            <a:endParaRPr lang="fa-IR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6A5820E-E67D-470B-B363-4781D0B5F2C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7AE662B-B0CF-4071-9187-A5D8FA650CB9}"/>
              </a:ext>
            </a:extLst>
          </p:cNvPr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177" b="28606"/>
          <a:stretch/>
        </p:blipFill>
        <p:spPr bwMode="auto">
          <a:xfrm>
            <a:off x="677334" y="999226"/>
            <a:ext cx="5944183" cy="251460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4F01F2EA-CDE4-4242-A76D-DA447DFFC4D5}"/>
              </a:ext>
            </a:extLst>
          </p:cNvPr>
          <p:cNvPicPr/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8901" r="7578" b="9137"/>
          <a:stretch/>
        </p:blipFill>
        <p:spPr bwMode="auto">
          <a:xfrm>
            <a:off x="4704767" y="3744015"/>
            <a:ext cx="4263290" cy="281940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A7510E4C-D79F-4323-B7C6-F69D37C6A627}"/>
              </a:ext>
            </a:extLst>
          </p:cNvPr>
          <p:cNvPicPr/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18753"/>
          <a:stretch/>
        </p:blipFill>
        <p:spPr bwMode="auto">
          <a:xfrm>
            <a:off x="677334" y="3744015"/>
            <a:ext cx="3721489" cy="2678824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19523131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99D98A-7656-410F-8973-8BC4ADEE43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609600"/>
            <a:ext cx="9917094" cy="698938"/>
          </a:xfrm>
        </p:spPr>
        <p:txBody>
          <a:bodyPr/>
          <a:lstStyle/>
          <a:p>
            <a:r>
              <a:rPr lang="fa-IR" sz="1800" b="1" kern="1200" dirty="0">
                <a:solidFill>
                  <a:srgbClr val="262626"/>
                </a:solidFill>
                <a:effectLst/>
                <a:latin typeface="Garamond" panose="02020404030301010803" pitchFamily="18" charset="0"/>
                <a:ea typeface="+mj-ea"/>
                <a:cs typeface="B Nazanin" panose="00000400000000000000" pitchFamily="2" charset="-78"/>
              </a:rPr>
              <a:t>برگزاری همایش استانی با حضور داوطلبان سلامت محله رابطین سلامت ادارات ، سفیران سلامت دانش آموز، طلبه و دانشجو</a:t>
            </a:r>
            <a:endParaRPr lang="fa-IR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F624526-B076-4103-B920-B9767DD45913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187" y="2423751"/>
            <a:ext cx="4191000" cy="2794635"/>
          </a:xfrm>
          <a:prstGeom prst="rect">
            <a:avLst/>
          </a:prstGeom>
          <a:noFill/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973366B5-91A1-4879-97B6-0A7245E04BB0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81205" y="2423751"/>
            <a:ext cx="3238500" cy="206565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343937491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5">
            <a:extLst>
              <a:ext uri="{FF2B5EF4-FFF2-40B4-BE49-F238E27FC236}">
                <a16:creationId xmlns:a16="http://schemas.microsoft.com/office/drawing/2014/main" id="{281A11FE-3F9C-455A-9915-2095BEDF4008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299028"/>
            <a:ext cx="10326996" cy="19389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a-IR" altLang="fa-IR" sz="2000" b="1" i="0" u="none" strike="noStrike" cap="none" normalizeH="0" baseline="0" dirty="0">
                <a:ln>
                  <a:noFill/>
                </a:ln>
                <a:solidFill>
                  <a:srgbClr val="262626"/>
                </a:solidFill>
                <a:effectLst/>
                <a:latin typeface="Garamond" panose="02020404030301010803" pitchFamily="18" charset="0"/>
                <a:ea typeface="+mj-ea"/>
                <a:cs typeface="B Nazanin" panose="00000400000000000000" pitchFamily="2" charset="-78"/>
              </a:rPr>
              <a:t>2)تدوین برنامه آموزشی  خودمراقبتی در بیماران مبتلاء به دیابت نوع دوم</a:t>
            </a:r>
            <a:endParaRPr kumimoji="0" lang="en-US" altLang="fa-IR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a-IR" altLang="fa-IR" sz="2000" b="1" i="0" u="none" strike="noStrike" cap="none" normalizeH="0" baseline="0" dirty="0">
                <a:ln>
                  <a:noFill/>
                </a:ln>
                <a:solidFill>
                  <a:srgbClr val="262626"/>
                </a:solidFill>
                <a:effectLst/>
                <a:latin typeface="Garamond" panose="02020404030301010803" pitchFamily="18" charset="0"/>
                <a:ea typeface="+mj-ea"/>
                <a:cs typeface="B Nazanin" panose="00000400000000000000" pitchFamily="2" charset="-78"/>
              </a:rPr>
              <a:t>3)تدوین برنامه آموزشی خودمراقبتی در سرطان های شایع استان اصفهان</a:t>
            </a:r>
            <a:endParaRPr kumimoji="0" lang="en-US" altLang="fa-IR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a-IR" altLang="fa-IR" sz="2000" b="1" i="0" u="none" strike="noStrike" cap="none" normalizeH="0" baseline="0" dirty="0">
                <a:ln>
                  <a:noFill/>
                </a:ln>
                <a:solidFill>
                  <a:srgbClr val="262626"/>
                </a:solidFill>
                <a:effectLst/>
                <a:latin typeface="Garamond" panose="02020404030301010803" pitchFamily="18" charset="0"/>
                <a:ea typeface="+mj-ea"/>
                <a:cs typeface="B Nazanin" panose="00000400000000000000" pitchFamily="2" charset="-78"/>
              </a:rPr>
              <a:t>4)انعقاد تفاهم با خیریه سعادتی در زمینه آموزش خودمراقبتی در پیشگیری از سرطان ها</a:t>
            </a:r>
            <a:endParaRPr kumimoji="0" lang="en-US" altLang="fa-IR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a-IR" altLang="fa-IR" sz="2000" b="1" i="0" u="none" strike="noStrike" cap="none" normalizeH="0" baseline="0" dirty="0">
                <a:ln>
                  <a:noFill/>
                </a:ln>
                <a:solidFill>
                  <a:srgbClr val="262626"/>
                </a:solidFill>
                <a:effectLst/>
                <a:latin typeface="Garamond" panose="02020404030301010803" pitchFamily="18" charset="0"/>
                <a:ea typeface="+mj-ea"/>
                <a:cs typeface="B Nazanin" panose="00000400000000000000" pitchFamily="2" charset="-78"/>
              </a:rPr>
              <a:t>5)تدوین برنامه آموزشی خودمراقبتی در پیشگیری و درمان بموقع بیماری سالک در استان اصفهان</a:t>
            </a:r>
          </a:p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fa-IR" sz="2000" b="1" kern="1200" dirty="0">
                <a:solidFill>
                  <a:srgbClr val="262626"/>
                </a:solidFill>
                <a:effectLst/>
                <a:latin typeface="Garamond" panose="02020404030301010803" pitchFamily="18" charset="0"/>
                <a:ea typeface="+mj-ea"/>
                <a:cs typeface="B Nazanin" panose="00000400000000000000" pitchFamily="2" charset="-78"/>
              </a:rPr>
              <a:t>6)راه اندازی و استقرار برنامه مردمی سازی سلامت  محله محور در 30 کانون فرهنگی اجتماعی سلامت محله در استان</a:t>
            </a:r>
            <a:endParaRPr kumimoji="0" lang="en-US" altLang="fa-IR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fa-IR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Content Placeholder 3">
            <a:extLst>
              <a:ext uri="{FF2B5EF4-FFF2-40B4-BE49-F238E27FC236}">
                <a16:creationId xmlns:a16="http://schemas.microsoft.com/office/drawing/2014/main" id="{4831E6C4-C509-476B-9C5B-F8674172289A}"/>
              </a:ext>
            </a:extLst>
          </p:cNvPr>
          <p:cNvPicPr>
            <a:picLocks noGrp="1"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72255" y="3429000"/>
            <a:ext cx="4295775" cy="30654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89419193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1F32DA-8A5A-441D-9828-FC3AC9F625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278524"/>
            <a:ext cx="8596668" cy="1320800"/>
          </a:xfrm>
        </p:spPr>
        <p:txBody>
          <a:bodyPr>
            <a:normAutofit fontScale="90000"/>
          </a:bodyPr>
          <a:lstStyle/>
          <a:p>
            <a:pPr algn="r" rtl="1">
              <a:lnSpc>
                <a:spcPct val="107000"/>
              </a:lnSpc>
              <a:spcAft>
                <a:spcPts val="800"/>
              </a:spcAft>
            </a:pPr>
            <a:r>
              <a:rPr lang="fa-IR" sz="1800" b="1" dirty="0">
                <a:solidFill>
                  <a:schemeClr val="accent1">
                    <a:lumMod val="50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Mitra" panose="00000400000000000000" pitchFamily="2" charset="-78"/>
              </a:rPr>
              <a:t>اجرای طرح هادیان زندگی</a:t>
            </a:r>
            <a:br>
              <a:rPr lang="en-US" sz="1800" b="1" dirty="0">
                <a:solidFill>
                  <a:schemeClr val="accent1">
                    <a:lumMod val="50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Mitra" panose="00000400000000000000" pitchFamily="2" charset="-78"/>
              </a:rPr>
            </a:br>
            <a:r>
              <a:rPr lang="fa-IR" sz="1800" b="1" dirty="0">
                <a:solidFill>
                  <a:schemeClr val="accent1">
                    <a:lumMod val="50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Mitra" panose="00000400000000000000" pitchFamily="2" charset="-78"/>
              </a:rPr>
              <a:t>- تربیت 48 مربی هادیان زندگی  </a:t>
            </a:r>
            <a:br>
              <a:rPr lang="en-US" sz="1800" b="1" dirty="0">
                <a:solidFill>
                  <a:schemeClr val="accent1">
                    <a:lumMod val="50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Mitra" panose="00000400000000000000" pitchFamily="2" charset="-78"/>
              </a:rPr>
            </a:br>
            <a:r>
              <a:rPr lang="fa-IR" sz="1800" b="1" dirty="0">
                <a:solidFill>
                  <a:schemeClr val="accent1">
                    <a:lumMod val="50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Mitra" panose="00000400000000000000" pitchFamily="2" charset="-78"/>
              </a:rPr>
              <a:t>- آموزش هادیان زندگی به بیش از 90% بهورزان، مراقبین سلامت، ماماها، مدیران شبکه ها، معاونین بهداشتی، مدیر و مربیان آموزشگاه بهورزی و کارشناس مسئول گروه جوانی جمعیت و سلامت خانواده در کلیه شهرستان های تابعه دانشگاه علوم پزشکی اصفهان بصورت مجازی و برگزاری کلاس های حضوری </a:t>
            </a:r>
            <a:br>
              <a:rPr lang="en-US" sz="1800" b="1" dirty="0">
                <a:solidFill>
                  <a:schemeClr val="accent1">
                    <a:lumMod val="50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Mitra" panose="00000400000000000000" pitchFamily="2" charset="-78"/>
              </a:rPr>
            </a:br>
            <a:endParaRPr lang="fa-IR" b="1" dirty="0">
              <a:solidFill>
                <a:schemeClr val="accent1">
                  <a:lumMod val="50000"/>
                </a:schemeClr>
              </a:solidFill>
              <a:cs typeface="B Mitra" panose="00000400000000000000" pitchFamily="2" charset="-78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C0BA111-F59E-4929-ACFA-D160D4FD16C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CADB9C1-98B0-4E74-BA0E-A6AE03DB4514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73919" y="2160589"/>
            <a:ext cx="4838700" cy="4219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0B26E7C-3C71-4852-98D6-BDD4D7DF24A3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8483" y="2069437"/>
            <a:ext cx="4939030" cy="397192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958145195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F0A453-AEF5-413B-ADD5-A27CF8F94D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r" rtl="1">
              <a:lnSpc>
                <a:spcPct val="107000"/>
              </a:lnSpc>
              <a:spcAft>
                <a:spcPts val="800"/>
              </a:spcAft>
            </a:pPr>
            <a:r>
              <a:rPr lang="fa-IR" sz="1800" dirty="0">
                <a:solidFill>
                  <a:schemeClr val="accent1">
                    <a:lumMod val="50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برگزاری جشنواره ایران جوان بمان با همکاری آموزش و پرورش</a:t>
            </a:r>
            <a:br>
              <a:rPr lang="en-US" sz="1800" dirty="0">
                <a:solidFill>
                  <a:schemeClr val="accent1">
                    <a:lumMod val="50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</a:br>
            <a:r>
              <a:rPr lang="fa-IR" sz="1800" dirty="0">
                <a:solidFill>
                  <a:schemeClr val="accent1">
                    <a:lumMod val="50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Mitra" panose="00000400000000000000" pitchFamily="2" charset="-78"/>
              </a:rPr>
              <a:t>در این جشنواره مسابقه ای که بین دانش آموزان، معلمان و اولیا استان برگزار گردید، در حیطه های نقاشی، خطاطی، موشن گرافی و ... به رقابت پرداختند و در اختتامیه با برگزاری جشن به نفرات برتر جایزه اهدا شد.</a:t>
            </a:r>
            <a:br>
              <a:rPr lang="en-US" sz="1800" dirty="0">
                <a:solidFill>
                  <a:schemeClr val="accent1">
                    <a:lumMod val="50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</a:br>
            <a:endParaRPr lang="fa-IR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5E5F5BE-7C9F-4EC4-8F50-8BF49008D9BD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4975668" y="2314892"/>
            <a:ext cx="2808605" cy="222821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58C1F37D-C5C0-CB1A-F6C2-2006D2FFAFF9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9845" y="2286317"/>
            <a:ext cx="2846705" cy="225679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5807210C-9453-43DD-A463-D8369473AC9A}"/>
              </a:ext>
            </a:extLst>
          </p:cNvPr>
          <p:cNvSpPr txBox="1"/>
          <p:nvPr/>
        </p:nvSpPr>
        <p:spPr>
          <a:xfrm>
            <a:off x="677334" y="5178603"/>
            <a:ext cx="8000269" cy="3886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107000"/>
              </a:lnSpc>
              <a:spcAft>
                <a:spcPts val="800"/>
              </a:spcAft>
            </a:pPr>
            <a:r>
              <a:rPr lang="fa-IR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انعقاد تفاهم نامه با جمعیت های مردمی در راستای برنامه های فرهنگ سازی جوانی جمعیت</a:t>
            </a:r>
            <a:endParaRPr lang="en-US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79488900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3AEFE1C8-03E1-424D-B13A-FC9DB7509EFD}"/>
              </a:ext>
            </a:extLst>
          </p:cNvPr>
          <p:cNvSpPr txBox="1"/>
          <p:nvPr/>
        </p:nvSpPr>
        <p:spPr>
          <a:xfrm>
            <a:off x="2297824" y="816638"/>
            <a:ext cx="6109138" cy="3886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107000"/>
              </a:lnSpc>
              <a:spcAft>
                <a:spcPts val="800"/>
              </a:spcAft>
            </a:pPr>
            <a:r>
              <a:rPr lang="fa-IR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طراحی تقویم سال 1403 با موضوع قوانین جوانی </a:t>
            </a:r>
            <a:endParaRPr lang="en-US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ACEF60A-0C2A-48E7-B302-DB1C32A04CB2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4040" y="1749972"/>
            <a:ext cx="8734098" cy="239635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675036845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2515C852-C042-42EB-AF69-0823FE1FF836}"/>
              </a:ext>
            </a:extLst>
          </p:cNvPr>
          <p:cNvSpPr txBox="1"/>
          <p:nvPr/>
        </p:nvSpPr>
        <p:spPr>
          <a:xfrm>
            <a:off x="2297824" y="407058"/>
            <a:ext cx="6109138" cy="68505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107000"/>
              </a:lnSpc>
              <a:spcAft>
                <a:spcPts val="800"/>
              </a:spcAft>
            </a:pPr>
            <a:r>
              <a:rPr lang="fa-IR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برگزاری اولین همایش پیشگیری و درمان ناباروری تلفیق طب ایرانی و طب نوین جهت کارشناسان و زوجین نابارور</a:t>
            </a:r>
            <a:endParaRPr lang="en-US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F23274A-3DF9-D360-8A2C-F759B93C15F1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2393" y="2496308"/>
            <a:ext cx="2133600" cy="240855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703F69BD-3725-467A-9E4B-BEA97065FF92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3974" y="2441129"/>
            <a:ext cx="3143250" cy="24085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14040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A6BEF40-BA0C-4E91-965B-E67101E43676}"/>
              </a:ext>
            </a:extLst>
          </p:cNvPr>
          <p:cNvSpPr txBox="1"/>
          <p:nvPr/>
        </p:nvSpPr>
        <p:spPr>
          <a:xfrm>
            <a:off x="488731" y="1008267"/>
            <a:ext cx="8781392" cy="13042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150000"/>
              </a:lnSpc>
              <a:spcAft>
                <a:spcPts val="800"/>
              </a:spcAft>
            </a:pPr>
            <a:r>
              <a:rPr lang="fa-IR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انتخاب دانشگاه علوم پزشکی اصفهان به عنوان دستگاه اجرایی برتر در رویداد جایزه استانی جمعیت و انتخاب معاون بهداشت دانشگاه علوم پزشکی اصفهان و رئیس مرکز بهداشت استان به عنوان مدیر برگزیده در رویداد جایزه استانی جمعیت و </a:t>
            </a:r>
            <a:r>
              <a:rPr lang="fa-IR" sz="1800" b="1" kern="1200" dirty="0">
                <a:solidFill>
                  <a:srgbClr val="000000"/>
                </a:solidFill>
                <a:effectLst/>
                <a:latin typeface="Tenorite" panose="00000500000000000000" pitchFamily="2" charset="0"/>
                <a:ea typeface="+mn-ea"/>
                <a:cs typeface="B Titr" panose="00000700000000000000" pitchFamily="2" charset="-78"/>
              </a:rPr>
              <a:t>برگزیده شدن ریاست محترم دانشگاه در جشنواره شهید رجایی</a:t>
            </a:r>
            <a:endParaRPr lang="en-US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E62BB3E-A6D5-4450-A740-EF7F40A01193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47825" y="2600506"/>
            <a:ext cx="4114800" cy="2924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863730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3" y="1466192"/>
            <a:ext cx="9569666" cy="5133807"/>
          </a:xfrm>
        </p:spPr>
        <p:txBody>
          <a:bodyPr>
            <a:normAutofit/>
          </a:bodyPr>
          <a:lstStyle/>
          <a:p>
            <a:pPr lvl="0">
              <a:lnSpc>
                <a:spcPct val="150000"/>
              </a:lnSpc>
              <a:buClr>
                <a:srgbClr val="C00000"/>
              </a:buClr>
              <a:buFont typeface="Wingdings" panose="05000000000000000000" pitchFamily="2" charset="2"/>
              <a:buChar char="Ø"/>
            </a:pPr>
            <a:r>
              <a:rPr lang="fa-IR" sz="2400" b="1" spc="-67" dirty="0">
                <a:solidFill>
                  <a:srgbClr val="C00000"/>
                </a:solidFill>
                <a:latin typeface="Calibri"/>
                <a:cs typeface="B Nazanin" panose="00000400000000000000" pitchFamily="2" charset="-78"/>
              </a:rPr>
              <a:t>ایجاد 3 مرکز خدمات جامع سلامت دوستدار سالمند (</a:t>
            </a:r>
            <a:r>
              <a:rPr lang="fa-IR" sz="2400" b="1" dirty="0">
                <a:cs typeface="B Nazanin" panose="00000400000000000000" pitchFamily="2" charset="-78"/>
              </a:rPr>
              <a:t>مراکز خدمات جامع سلامت حضرت علی (ع)، خوراسگان و ولدان)</a:t>
            </a:r>
            <a:endParaRPr lang="fa-IR" sz="2400" b="1" dirty="0"/>
          </a:p>
          <a:p>
            <a:pPr>
              <a:lnSpc>
                <a:spcPct val="150000"/>
              </a:lnSpc>
              <a:buClr>
                <a:srgbClr val="C00000"/>
              </a:buClr>
              <a:buFont typeface="Wingdings" panose="05000000000000000000" pitchFamily="2" charset="2"/>
              <a:buChar char="Ø"/>
            </a:pPr>
            <a:r>
              <a:rPr lang="fa-IR" sz="2400" b="1" spc="-67" dirty="0">
                <a:solidFill>
                  <a:srgbClr val="C00000"/>
                </a:solidFill>
                <a:latin typeface="Calibri"/>
                <a:cs typeface="B Nazanin" panose="00000400000000000000" pitchFamily="2" charset="-78"/>
              </a:rPr>
              <a:t>ایجاد یک آزمایشگاه دوستدار سالمند در هر شهرستان </a:t>
            </a:r>
          </a:p>
          <a:p>
            <a:pPr algn="r" rtl="1">
              <a:lnSpc>
                <a:spcPct val="150000"/>
              </a:lnSpc>
              <a:buClr>
                <a:srgbClr val="C00000"/>
              </a:buClr>
              <a:buFont typeface="Wingdings" panose="05000000000000000000" pitchFamily="2" charset="2"/>
              <a:buChar char="Ø"/>
            </a:pPr>
            <a:r>
              <a:rPr lang="fa-IR" sz="2400" b="1" spc="-67" dirty="0">
                <a:solidFill>
                  <a:srgbClr val="C00000"/>
                </a:solidFill>
                <a:latin typeface="Calibri"/>
                <a:cs typeface="B Nazanin" panose="00000400000000000000" pitchFamily="2" charset="-78"/>
              </a:rPr>
              <a:t>دو بیمارستان دوستدار سالمند</a:t>
            </a:r>
            <a:r>
              <a:rPr lang="fa-IR" sz="2400" b="1" dirty="0">
                <a:cs typeface="B Nazanin" panose="00000400000000000000" pitchFamily="2" charset="-78"/>
              </a:rPr>
              <a:t>: بیمارستان امین و بیمارستان چمران</a:t>
            </a:r>
            <a:endParaRPr lang="fa-IR" sz="2400" b="1" dirty="0"/>
          </a:p>
          <a:p>
            <a:pPr lvl="0" algn="r" rtl="1">
              <a:lnSpc>
                <a:spcPct val="150000"/>
              </a:lnSpc>
              <a:buClr>
                <a:srgbClr val="C00000"/>
              </a:buClr>
              <a:buFont typeface="Wingdings" panose="05000000000000000000" pitchFamily="2" charset="2"/>
              <a:buChar char="Ø"/>
            </a:pPr>
            <a:endParaRPr lang="fa-IR" sz="2400" b="1" dirty="0">
              <a:cs typeface="B Nazanin" panose="00000400000000000000" pitchFamily="2" charset="-78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364393" y="524316"/>
            <a:ext cx="9755285" cy="941876"/>
          </a:xfrm>
          <a:prstGeom prst="rect">
            <a:avLst/>
          </a:prstGeom>
        </p:spPr>
        <p:txBody>
          <a:bodyPr vert="horz" lIns="91416" tIns="45708" rIns="91416" bIns="45708" rtlCol="0" anchor="b">
            <a:no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1218895" rtl="1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800" b="1" i="0" u="none" strike="noStrike" kern="1200" cap="none" spc="-67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+mj-ea"/>
                <a:cs typeface="B Nazanin" panose="00000400000000000000" pitchFamily="2" charset="-78"/>
              </a:rPr>
              <a:t>ایجاد مراکز دوستدار سالمند دانشگاه علوم پزشکی اصفهان  </a:t>
            </a:r>
            <a:endParaRPr kumimoji="0" lang="fa-IR" sz="2800" b="0" i="0" u="none" strike="noStrike" kern="1200" cap="none" spc="-67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/>
              <a:ea typeface="+mj-ea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225587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13F09780-6C89-4FC0-9375-D2BE3806F42B}"/>
              </a:ext>
            </a:extLst>
          </p:cNvPr>
          <p:cNvSpPr txBox="1"/>
          <p:nvPr/>
        </p:nvSpPr>
        <p:spPr>
          <a:xfrm>
            <a:off x="2739258" y="727368"/>
            <a:ext cx="6109138" cy="13042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150000"/>
              </a:lnSpc>
              <a:spcAft>
                <a:spcPts val="800"/>
              </a:spcAft>
            </a:pPr>
            <a:r>
              <a:rPr lang="fa-IR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راه اندازی اتاق مادر و کودک در معاونت </a:t>
            </a:r>
            <a:r>
              <a:rPr lang="fa-IR" sz="1800" b="1" kern="1200" dirty="0">
                <a:solidFill>
                  <a:srgbClr val="000000"/>
                </a:solidFill>
                <a:effectLst/>
                <a:latin typeface="Tenorite" panose="00000500000000000000" pitchFamily="2" charset="0"/>
                <a:ea typeface="+mn-ea"/>
                <a:cs typeface="B Titr" panose="00000700000000000000" pitchFamily="2" charset="-78"/>
              </a:rPr>
              <a:t>جانمایی اتاق مادر و کودک در نقشه ساختمان های جدید مراکز خدمات جامع سلامت (11 مرکز طراحی نقشه- 29 مرکز در حال احداث- 7 مرکز بهره وری)</a:t>
            </a:r>
            <a:endParaRPr lang="en-US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1009031-00DF-606D-4DAB-F6F697C8775F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84087" y="2524125"/>
            <a:ext cx="4121150" cy="2724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0736783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2E312B34-C86E-4098-9691-100A98BAF9C0}"/>
              </a:ext>
            </a:extLst>
          </p:cNvPr>
          <p:cNvSpPr txBox="1"/>
          <p:nvPr/>
        </p:nvSpPr>
        <p:spPr>
          <a:xfrm>
            <a:off x="688854" y="1246092"/>
            <a:ext cx="8103476" cy="3485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90000"/>
              </a:lnSpc>
              <a:spcAft>
                <a:spcPts val="800"/>
              </a:spcAft>
            </a:pPr>
            <a:r>
              <a:rPr lang="fa-IR" sz="1800" b="1" kern="1200" dirty="0">
                <a:solidFill>
                  <a:srgbClr val="000000"/>
                </a:solidFill>
                <a:effectLst/>
                <a:latin typeface="Tenorite" panose="00000500000000000000" pitchFamily="2" charset="0"/>
                <a:ea typeface="+mn-ea"/>
                <a:cs typeface="B Titr" panose="00000700000000000000" pitchFamily="2" charset="-78"/>
              </a:rPr>
              <a:t>راه اندازی 2 مرکز جدید هنگام ازدواج در پاییز سال 1403 در شهرستان های جدید هرند و ورزنه</a:t>
            </a:r>
            <a:endParaRPr lang="en-US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68DF31F-EFA8-4F79-8917-41934045208D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740592" y="1905000"/>
            <a:ext cx="2710815" cy="304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691F20F0-B132-4B6E-975D-5BA4F1C7057F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313837" y="1897117"/>
            <a:ext cx="2974340" cy="302514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021771746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C9535975-1588-4040-B3BC-C37582BF0384}"/>
              </a:ext>
            </a:extLst>
          </p:cNvPr>
          <p:cNvSpPr txBox="1"/>
          <p:nvPr/>
        </p:nvSpPr>
        <p:spPr>
          <a:xfrm>
            <a:off x="963008" y="342978"/>
            <a:ext cx="3941379" cy="12777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just" rtl="1">
              <a:lnSpc>
                <a:spcPct val="107000"/>
              </a:lnSpc>
              <a:spcAft>
                <a:spcPts val="800"/>
              </a:spcAft>
            </a:pPr>
            <a:r>
              <a:rPr lang="fa-IR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اجرای برنامه "خوب بمان" با برگزاری بیش از 314 جلسه آموزش شیوه زندگی سالم در سالمندی در 45 فرهنگسرای شهر اصفهان و آموزش 7092 نفر با همکاری معاونت اجتماعی فرهنگی شهرداری اصفهان</a:t>
            </a:r>
            <a:endParaRPr lang="en-US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5F93760-3291-43C7-9414-56ACEB5BAB98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66055" y="1770302"/>
            <a:ext cx="1659890" cy="2374265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ED590A5F-E9B5-401B-8401-42BE94E51892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475" y="1620764"/>
            <a:ext cx="1880235" cy="230314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B812562-E113-4796-9502-22CE91EF222B}"/>
              </a:ext>
            </a:extLst>
          </p:cNvPr>
          <p:cNvSpPr txBox="1"/>
          <p:nvPr/>
        </p:nvSpPr>
        <p:spPr>
          <a:xfrm>
            <a:off x="4255944" y="4690901"/>
            <a:ext cx="3941379" cy="12777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just" rtl="1">
              <a:lnSpc>
                <a:spcPct val="107000"/>
              </a:lnSpc>
              <a:spcAft>
                <a:spcPts val="800"/>
              </a:spcAft>
            </a:pPr>
            <a:r>
              <a:rPr lang="ar-SA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اجرای برنامه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 Take Off </a:t>
            </a:r>
            <a:r>
              <a:rPr lang="ar-SA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با همکاری اتاق بازرگانی اصفهان و مجمع خیرین بهداشت و سلامت امام هادی (ع)به منظور جلب حمایت خیرین در تامین بخشی از نیازهای سالمندان بسیار پرخطر بی بضاعت</a:t>
            </a:r>
            <a:endParaRPr lang="en-US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EBBB82C-C524-4ECD-BA4F-B89A91170840}"/>
              </a:ext>
            </a:extLst>
          </p:cNvPr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8710" y="4144567"/>
            <a:ext cx="1333500" cy="2370455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60D46618-B9DE-44AB-AC3D-C4DC8E0D27D2}"/>
              </a:ext>
            </a:extLst>
          </p:cNvPr>
          <p:cNvSpPr txBox="1"/>
          <p:nvPr/>
        </p:nvSpPr>
        <p:spPr>
          <a:xfrm>
            <a:off x="7099552" y="1808941"/>
            <a:ext cx="2790496" cy="187051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just" rtl="1">
              <a:lnSpc>
                <a:spcPct val="107000"/>
              </a:lnSpc>
              <a:spcAft>
                <a:spcPts val="800"/>
              </a:spcAft>
            </a:pPr>
            <a:r>
              <a:rPr lang="fa-IR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تهیه محتوای آموزشی 21 مبحث برنامه خوب بمان در چهار حیطه سلامتی جسمی، روانی و معنوی ویژه گروه هدف سالمندان (تغذیه، فعالیت بدنی، استئوپروز، اختلالات شناخت و حافظه، اختلال خواب، افسردگی و ...) </a:t>
            </a:r>
            <a:endParaRPr lang="en-US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5139866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3F447956-1194-4D4D-93F4-5ABBAF570A98}"/>
              </a:ext>
            </a:extLst>
          </p:cNvPr>
          <p:cNvSpPr txBox="1"/>
          <p:nvPr/>
        </p:nvSpPr>
        <p:spPr>
          <a:xfrm>
            <a:off x="2488406" y="711448"/>
            <a:ext cx="6109138" cy="68505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just" rtl="1">
              <a:lnSpc>
                <a:spcPct val="107000"/>
              </a:lnSpc>
              <a:spcAft>
                <a:spcPts val="800"/>
              </a:spcAft>
              <a:tabLst>
                <a:tab pos="-57150" algn="r"/>
              </a:tabLst>
            </a:pPr>
            <a:r>
              <a:rPr lang="fa-IR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طراحی و اجرای مداخلات در راستای ارتقا شاخص مراقبت کامل سالمندان در9 ماهه سال 1403  نسبت به 9 ماهه سال  1402(ارتقا از 21.4 درصد به 24.7 درصد)</a:t>
            </a:r>
            <a:endParaRPr lang="en-US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pic>
        <p:nvPicPr>
          <p:cNvPr id="3073" name="Content Placeholder 3">
            <a:extLst>
              <a:ext uri="{FF2B5EF4-FFF2-40B4-BE49-F238E27FC236}">
                <a16:creationId xmlns:a16="http://schemas.microsoft.com/office/drawing/2014/main" id="{FD4D41A1-7602-4237-BAD3-3BCA982FA79D}"/>
              </a:ext>
            </a:extLst>
          </p:cNvPr>
          <p:cNvPicPr>
            <a:picLocks noGrp="1"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17913" y="3297730"/>
            <a:ext cx="1624012" cy="21637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4">
            <a:extLst>
              <a:ext uri="{FF2B5EF4-FFF2-40B4-BE49-F238E27FC236}">
                <a16:creationId xmlns:a16="http://schemas.microsoft.com/office/drawing/2014/main" id="{B433702A-DA47-4CE7-8845-57EEF3BF847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3700" y="3278680"/>
            <a:ext cx="1649413" cy="2197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D05CBF1C-FA7B-4659-8F87-275A726616A5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2443655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Low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fa-I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B5ABEC0-4D05-4D2A-AEB5-607BBABA6B3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63700" y="2536790"/>
            <a:ext cx="2577224" cy="7386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Low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a-IR" altLang="fa-IR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طراحی کارت مراجعات سالمندان و مبتلایان به فشارخون و دیابت و توزیع 300 هزار به شبکه های بهداشت و درمان</a:t>
            </a:r>
            <a:endParaRPr kumimoji="0" lang="fa-IR" altLang="fa-IR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64251780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DD60DB7B-1A5B-4660-A16C-9A5FE13ABCB5}"/>
              </a:ext>
            </a:extLst>
          </p:cNvPr>
          <p:cNvSpPr txBox="1"/>
          <p:nvPr/>
        </p:nvSpPr>
        <p:spPr>
          <a:xfrm>
            <a:off x="248307" y="152564"/>
            <a:ext cx="3566948" cy="68505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>
              <a:lnSpc>
                <a:spcPct val="107000"/>
              </a:lnSpc>
              <a:spcAft>
                <a:spcPts val="800"/>
              </a:spcAft>
            </a:pPr>
            <a:r>
              <a:rPr lang="fa-IR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ارزیابی 36 بیمارستان دوستدار کودک در سطح دانشگاه علوم پزشکی اصفهان </a:t>
            </a:r>
            <a:endParaRPr lang="en-US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FCA19B3-ECDC-464C-AFEE-5604172A375D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858" y="1133987"/>
            <a:ext cx="4360316" cy="3733800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317B40E1-00A3-4447-88C9-6EADA48BA6BC}"/>
              </a:ext>
            </a:extLst>
          </p:cNvPr>
          <p:cNvSpPr txBox="1"/>
          <p:nvPr/>
        </p:nvSpPr>
        <p:spPr>
          <a:xfrm>
            <a:off x="6240025" y="2243222"/>
            <a:ext cx="299938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fa-IR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جذب مادران اهدا کننده شیرمادر در مراسم شیرخوارگان حسینی</a:t>
            </a:r>
            <a:r>
              <a:rPr lang="fa-IR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endParaRPr lang="fa-IR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C8C704A2-A08F-420C-A1A5-6FFE97592C27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11235" y="3191222"/>
            <a:ext cx="3856968" cy="241935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6231403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86264ADC-D2C1-4575-81B0-848E067C36F4}"/>
              </a:ext>
            </a:extLst>
          </p:cNvPr>
          <p:cNvSpPr txBox="1"/>
          <p:nvPr/>
        </p:nvSpPr>
        <p:spPr>
          <a:xfrm>
            <a:off x="1766394" y="278617"/>
            <a:ext cx="2794438" cy="3886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>
              <a:lnSpc>
                <a:spcPct val="107000"/>
              </a:lnSpc>
              <a:spcAft>
                <a:spcPts val="800"/>
              </a:spcAft>
            </a:pPr>
            <a:r>
              <a:rPr lang="fa-IR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تربیت 30 مشاور جدید شیرمادر </a:t>
            </a:r>
            <a:endParaRPr lang="en-US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9DC340A-8228-4454-936F-1075BAF42BFA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4726" y="854528"/>
            <a:ext cx="5057775" cy="2476500"/>
          </a:xfrm>
          <a:prstGeom prst="rect">
            <a:avLst/>
          </a:prstGeom>
          <a:noFill/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BA6D4C22-D0B1-450E-8D91-3AFA23A40772}"/>
              </a:ext>
            </a:extLst>
          </p:cNvPr>
          <p:cNvSpPr txBox="1"/>
          <p:nvPr/>
        </p:nvSpPr>
        <p:spPr>
          <a:xfrm>
            <a:off x="6239204" y="2418632"/>
            <a:ext cx="3346231" cy="12777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107000"/>
              </a:lnSpc>
              <a:spcAft>
                <a:spcPts val="800"/>
              </a:spcAft>
            </a:pPr>
            <a:r>
              <a:rPr lang="fa-IR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همکاری با دبیر خانه سلامت و امنیت غذایی و آموزش احیا پایه کودکان و شیر خوارگان اعضای خانه مشارکت و اعضای شورای پیام گزاران سازمان ها</a:t>
            </a:r>
            <a:endParaRPr lang="en-US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7AC3251C-0DE2-4E1E-855F-434878A37F95}"/>
              </a:ext>
            </a:extLst>
          </p:cNvPr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021" b="1587"/>
          <a:stretch/>
        </p:blipFill>
        <p:spPr bwMode="auto">
          <a:xfrm>
            <a:off x="3645437" y="3804272"/>
            <a:ext cx="2819400" cy="2705471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2AC20D8D-2109-42DA-8135-4328CBA587D3}"/>
              </a:ext>
            </a:extLst>
          </p:cNvPr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90470" y="3698698"/>
            <a:ext cx="2894965" cy="291662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725458344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A9063732-E5A5-4781-AFCA-78731D1444AE}"/>
              </a:ext>
            </a:extLst>
          </p:cNvPr>
          <p:cNvSpPr txBox="1"/>
          <p:nvPr/>
        </p:nvSpPr>
        <p:spPr>
          <a:xfrm>
            <a:off x="1020817" y="670318"/>
            <a:ext cx="6109138" cy="68505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rtl="1">
              <a:lnSpc>
                <a:spcPct val="107000"/>
              </a:lnSpc>
              <a:spcAft>
                <a:spcPts val="800"/>
              </a:spcAft>
            </a:pPr>
            <a:r>
              <a:rPr lang="fa-IR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برگزاری کارگاه اختلالات شایع تکاملی در کودکان زیر 5 سال جهت متخصصین اطفال دانشگاه علوم پزشکی اصفهان </a:t>
            </a:r>
            <a:endParaRPr lang="en-US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39421D0-C5FE-4D4A-99FE-F3F406D5DCE0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1217251" y="1565098"/>
            <a:ext cx="5716270" cy="311340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036684323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32E55989-E7DE-4C04-B917-8CC735405791}"/>
              </a:ext>
            </a:extLst>
          </p:cNvPr>
          <p:cNvSpPr txBox="1"/>
          <p:nvPr/>
        </p:nvSpPr>
        <p:spPr>
          <a:xfrm>
            <a:off x="3385645" y="488224"/>
            <a:ext cx="6109138" cy="14829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>
              <a:lnSpc>
                <a:spcPct val="107000"/>
              </a:lnSpc>
              <a:spcAft>
                <a:spcPts val="800"/>
              </a:spcAft>
            </a:pPr>
            <a:r>
              <a:rPr lang="fa-IR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1. تهیه کلیپ معرفی خدمات گروه سنی میانسالان و بارگذاری در سایت آپارات</a:t>
            </a:r>
            <a:endParaRPr lang="en-US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r">
              <a:lnSpc>
                <a:spcPct val="107000"/>
              </a:lnSpc>
              <a:spcAft>
                <a:spcPts val="800"/>
              </a:spcAft>
            </a:pPr>
            <a:r>
              <a:rPr lang="fa-IR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2. تهیه موشن پیش یائسگی</a:t>
            </a:r>
            <a:endParaRPr lang="en-US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r">
              <a:lnSpc>
                <a:spcPct val="107000"/>
              </a:lnSpc>
              <a:spcAft>
                <a:spcPts val="800"/>
              </a:spcAft>
            </a:pPr>
            <a:r>
              <a:rPr lang="fa-IR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3. طراحی پوستر هفته ملی سلامت مردان و انتخاب آن به عنوان پوستر برتر، از طرف اداره سلامت میانسالان</a:t>
            </a:r>
            <a:endParaRPr lang="en-US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B07A3FF-0F8B-4B6E-A202-DD0657DE64B9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8281" y="488224"/>
            <a:ext cx="2038350" cy="1962150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9EBF03C1-7C51-4C05-A5CE-F259E991387F}"/>
              </a:ext>
            </a:extLst>
          </p:cNvPr>
          <p:cNvSpPr txBox="1"/>
          <p:nvPr/>
        </p:nvSpPr>
        <p:spPr>
          <a:xfrm>
            <a:off x="3716721" y="1852716"/>
            <a:ext cx="6109138" cy="24746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07000"/>
              </a:lnSpc>
              <a:spcAft>
                <a:spcPts val="800"/>
              </a:spcAft>
            </a:pPr>
            <a:r>
              <a:rPr lang="fa-IR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 </a:t>
            </a:r>
            <a:endParaRPr lang="en-US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r">
              <a:lnSpc>
                <a:spcPct val="107000"/>
              </a:lnSpc>
              <a:spcAft>
                <a:spcPts val="800"/>
              </a:spcAft>
            </a:pPr>
            <a:r>
              <a:rPr lang="fa-IR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4. برنامه ریزی و اجرای دوره آموزش عملی معاینه پستان ویژه ماماهای شاغل در مراکز محیطی شهرستان های تحت پوشش، با عملکرد ضعیف از مردادماه سال جاری.</a:t>
            </a:r>
            <a:endParaRPr lang="en-US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r">
              <a:lnSpc>
                <a:spcPct val="107000"/>
              </a:lnSpc>
              <a:spcAft>
                <a:spcPts val="800"/>
              </a:spcAft>
            </a:pPr>
            <a:r>
              <a:rPr lang="fa-IR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5. همکاری با واحد بهداشت حرفه ای مرکز بهداشت استان جهت اختصاص دو نمره از ارزشیابی سالیانه کارکنان دانشگاه علوم پزشکی اصفهان به دریافت خدمات گروه سنی</a:t>
            </a:r>
            <a:endParaRPr lang="en-US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r">
              <a:lnSpc>
                <a:spcPct val="107000"/>
              </a:lnSpc>
              <a:spcAft>
                <a:spcPts val="800"/>
              </a:spcAft>
            </a:pPr>
            <a:r>
              <a:rPr lang="fa-IR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6. طراحی و تکثیر کارت مراجعات سالمندان و میانسالان مبتلا به دیابت، پیش دیابت و فشارخون جهت مراجعه و دریافت کلیه خدمات گروه سنی</a:t>
            </a:r>
            <a:endParaRPr lang="en-US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7270D645-CC3A-4FB1-8C8F-DF41DBAC712F}"/>
              </a:ext>
            </a:extLst>
          </p:cNvPr>
          <p:cNvPicPr/>
          <p:nvPr/>
        </p:nvPicPr>
        <p:blipFill>
          <a:blip r:embed="rId3"/>
          <a:stretch>
            <a:fillRect/>
          </a:stretch>
        </p:blipFill>
        <p:spPr>
          <a:xfrm>
            <a:off x="905039" y="4030224"/>
            <a:ext cx="4391025" cy="2581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7196649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0CCCD6-7024-417A-8BE6-0B17CF8EC50D}"/>
              </a:ext>
            </a:extLst>
          </p:cNvPr>
          <p:cNvSpPr txBox="1">
            <a:spLocks/>
          </p:cNvSpPr>
          <p:nvPr/>
        </p:nvSpPr>
        <p:spPr>
          <a:xfrm>
            <a:off x="297466" y="854500"/>
            <a:ext cx="9048757" cy="697856"/>
          </a:xfrm>
          <a:prstGeom prst="rect">
            <a:avLst/>
          </a:prstGeom>
        </p:spPr>
        <p:txBody>
          <a:bodyPr>
            <a:noAutofit/>
          </a:bodyPr>
          <a:lstStyle>
            <a:lvl1pPr algn="ctr" rtl="1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1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cs typeface="B Titr" pitchFamily="2" charset="-78"/>
              </a:defRPr>
            </a:lvl2pPr>
            <a:lvl3pPr algn="ctr" rtl="1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cs typeface="B Titr" pitchFamily="2" charset="-78"/>
              </a:defRPr>
            </a:lvl3pPr>
            <a:lvl4pPr algn="ctr" rtl="1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cs typeface="B Titr" pitchFamily="2" charset="-78"/>
              </a:defRPr>
            </a:lvl4pPr>
            <a:lvl5pPr algn="ctr" rtl="1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cs typeface="B Titr" pitchFamily="2" charset="-78"/>
              </a:defRPr>
            </a:lvl5pPr>
            <a:lvl6pPr marL="457200" algn="ctr" rtl="1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cs typeface="B Titr" pitchFamily="2" charset="-78"/>
              </a:defRPr>
            </a:lvl6pPr>
            <a:lvl7pPr marL="914400" algn="ctr" rtl="1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cs typeface="B Titr" pitchFamily="2" charset="-78"/>
              </a:defRPr>
            </a:lvl7pPr>
            <a:lvl8pPr marL="1371600" algn="ctr" rtl="1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cs typeface="B Titr" pitchFamily="2" charset="-78"/>
              </a:defRPr>
            </a:lvl8pPr>
            <a:lvl9pPr marL="1828800" algn="ctr" rtl="1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cs typeface="B Titr" pitchFamily="2" charset="-78"/>
              </a:defRPr>
            </a:lvl9pPr>
          </a:lstStyle>
          <a:p>
            <a:pPr marL="0" marR="0" lvl="0" indent="0" algn="ctr" defTabSz="4572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0" i="0" u="none" strike="noStrike" kern="0" cap="none" spc="0" normalizeH="0" baseline="0" noProof="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X Badr" panose="02000400000000000000" pitchFamily="2" charset="-78"/>
                <a:ea typeface="+mj-ea"/>
                <a:cs typeface="B Titr" panose="00000700000000000000" pitchFamily="2" charset="-78"/>
              </a:rPr>
              <a:t>بازرسی و نظارت در حیطه سلامت  کار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F8C96C77-85DF-4BA9-AA6B-F5103390ECD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64678066"/>
              </p:ext>
            </p:extLst>
          </p:nvPr>
        </p:nvGraphicFramePr>
        <p:xfrm>
          <a:off x="698277" y="2000935"/>
          <a:ext cx="8647946" cy="3248417"/>
        </p:xfrm>
        <a:graphic>
          <a:graphicData uri="http://schemas.openxmlformats.org/drawingml/2006/table">
            <a:tbl>
              <a:tblPr firstRow="1" bandRow="1">
                <a:tableStyleId>{5DA37D80-6434-44D0-A028-1B22A696006F}</a:tableStyleId>
              </a:tblPr>
              <a:tblGrid>
                <a:gridCol w="2051110">
                  <a:extLst>
                    <a:ext uri="{9D8B030D-6E8A-4147-A177-3AD203B41FA5}">
                      <a16:colId xmlns:a16="http://schemas.microsoft.com/office/drawing/2014/main" val="739288684"/>
                    </a:ext>
                  </a:extLst>
                </a:gridCol>
                <a:gridCol w="6596836">
                  <a:extLst>
                    <a:ext uri="{9D8B030D-6E8A-4147-A177-3AD203B41FA5}">
                      <a16:colId xmlns:a16="http://schemas.microsoft.com/office/drawing/2014/main" val="1622467795"/>
                    </a:ext>
                  </a:extLst>
                </a:gridCol>
              </a:tblGrid>
              <a:tr h="47217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rtl="1">
                        <a:lnSpc>
                          <a:spcPct val="150000"/>
                        </a:lnSpc>
                      </a:pPr>
                      <a:r>
                        <a:rPr lang="fa-IR" sz="1800" dirty="0">
                          <a:solidFill>
                            <a:schemeClr val="tx1"/>
                          </a:solidFill>
                          <a:cs typeface="B Mitra" panose="00000400000000000000" pitchFamily="2" charset="-78"/>
                        </a:rPr>
                        <a:t>مقدار شاخص</a:t>
                      </a:r>
                      <a:endParaRPr lang="en-US" sz="1800" dirty="0">
                        <a:solidFill>
                          <a:schemeClr val="tx1"/>
                        </a:solidFill>
                        <a:cs typeface="B Mitra" panose="00000400000000000000" pitchFamily="2" charset="-7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rtl="1">
                        <a:lnSpc>
                          <a:spcPct val="150000"/>
                        </a:lnSpc>
                      </a:pPr>
                      <a:r>
                        <a:rPr lang="fa-IR" sz="1800" dirty="0">
                          <a:solidFill>
                            <a:schemeClr val="tx1"/>
                          </a:solidFill>
                          <a:cs typeface="B Mitra" panose="00000400000000000000" pitchFamily="2" charset="-78"/>
                        </a:rPr>
                        <a:t>شاخص</a:t>
                      </a:r>
                      <a:endParaRPr lang="en-US" sz="1800" dirty="0">
                        <a:solidFill>
                          <a:schemeClr val="tx1"/>
                        </a:solidFill>
                        <a:cs typeface="B Mitra" panose="00000400000000000000" pitchFamily="2" charset="-78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99354758"/>
                  </a:ext>
                </a:extLst>
              </a:tr>
              <a:tr h="433089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rtl="1">
                        <a:lnSpc>
                          <a:spcPct val="150000"/>
                        </a:lnSpc>
                      </a:pPr>
                      <a:r>
                        <a:rPr lang="fa-IR" sz="1800" b="1" dirty="0">
                          <a:solidFill>
                            <a:schemeClr val="tx1"/>
                          </a:solidFill>
                          <a:cs typeface="B Mitra" panose="00000400000000000000" pitchFamily="2" charset="-78"/>
                        </a:rPr>
                        <a:t>68241</a:t>
                      </a:r>
                      <a:endParaRPr lang="en-US" sz="1800" b="1" dirty="0">
                        <a:solidFill>
                          <a:schemeClr val="tx1"/>
                        </a:solidFill>
                        <a:cs typeface="B Mitra" panose="00000400000000000000" pitchFamily="2" charset="-7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r" rtl="1">
                        <a:lnSpc>
                          <a:spcPct val="150000"/>
                        </a:lnSpc>
                      </a:pPr>
                      <a:r>
                        <a:rPr lang="fa-IR" sz="1800" b="1" dirty="0">
                          <a:cs typeface="B Mitra" panose="00000400000000000000" pitchFamily="2" charset="-78"/>
                        </a:rPr>
                        <a:t>تعداد بازرسی های اولیه انجام شده توسط بازرسان بهداشت حرفه ای</a:t>
                      </a:r>
                      <a:endParaRPr lang="en-US" sz="1800" b="1" dirty="0">
                        <a:cs typeface="B Mitra" panose="00000400000000000000" pitchFamily="2" charset="-78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347162910"/>
                  </a:ext>
                </a:extLst>
              </a:tr>
              <a:tr h="433089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rtl="1">
                        <a:lnSpc>
                          <a:spcPct val="150000"/>
                        </a:lnSpc>
                      </a:pPr>
                      <a:r>
                        <a:rPr lang="fa-IR" sz="1800" b="1" dirty="0">
                          <a:solidFill>
                            <a:schemeClr val="tx1"/>
                          </a:solidFill>
                          <a:cs typeface="B Mitra" panose="00000400000000000000" pitchFamily="2" charset="-78"/>
                        </a:rPr>
                        <a:t>57021</a:t>
                      </a:r>
                      <a:endParaRPr lang="en-US" sz="1800" b="1" dirty="0">
                        <a:solidFill>
                          <a:schemeClr val="tx1"/>
                        </a:solidFill>
                        <a:cs typeface="B Mitra" panose="00000400000000000000" pitchFamily="2" charset="-7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r" rtl="1">
                        <a:lnSpc>
                          <a:spcPct val="150000"/>
                        </a:lnSpc>
                      </a:pPr>
                      <a:r>
                        <a:rPr lang="fa-IR" sz="1800" b="1" dirty="0">
                          <a:cs typeface="B Mitra" panose="00000400000000000000" pitchFamily="2" charset="-78"/>
                        </a:rPr>
                        <a:t>تعداد اعلام نواقص بهداشتی صادره به کارگاه ها</a:t>
                      </a:r>
                      <a:endParaRPr lang="en-US" sz="1800" b="1" dirty="0">
                        <a:cs typeface="B Mitra" panose="00000400000000000000" pitchFamily="2" charset="-78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180479185"/>
                  </a:ext>
                </a:extLst>
              </a:tr>
              <a:tr h="433089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rtl="1">
                        <a:lnSpc>
                          <a:spcPct val="150000"/>
                        </a:lnSpc>
                      </a:pPr>
                      <a:r>
                        <a:rPr lang="fa-IR" sz="1800" b="1" dirty="0">
                          <a:solidFill>
                            <a:schemeClr val="tx1"/>
                          </a:solidFill>
                          <a:cs typeface="B Mitra" panose="00000400000000000000" pitchFamily="2" charset="-78"/>
                        </a:rPr>
                        <a:t>14746</a:t>
                      </a:r>
                      <a:endParaRPr lang="en-US" sz="1800" b="1" dirty="0">
                        <a:solidFill>
                          <a:schemeClr val="tx1"/>
                        </a:solidFill>
                        <a:cs typeface="B Mitra" panose="00000400000000000000" pitchFamily="2" charset="-7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r" rtl="1">
                        <a:lnSpc>
                          <a:spcPct val="150000"/>
                        </a:lnSpc>
                      </a:pPr>
                      <a:r>
                        <a:rPr lang="fa-IR" sz="1800" b="1" dirty="0">
                          <a:cs typeface="B Mitra" panose="00000400000000000000" pitchFamily="2" charset="-78"/>
                        </a:rPr>
                        <a:t>تعداد اخطارهای صادر شده به کارگاه ها</a:t>
                      </a:r>
                      <a:endParaRPr lang="en-US" sz="1800" b="1" dirty="0">
                        <a:cs typeface="B Mitra" panose="00000400000000000000" pitchFamily="2" charset="-78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924197428"/>
                  </a:ext>
                </a:extLst>
              </a:tr>
              <a:tr h="433089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rtl="1">
                        <a:lnSpc>
                          <a:spcPct val="150000"/>
                        </a:lnSpc>
                      </a:pPr>
                      <a:r>
                        <a:rPr lang="fa-IR" sz="1800" b="1" dirty="0">
                          <a:solidFill>
                            <a:schemeClr val="tx1"/>
                          </a:solidFill>
                          <a:cs typeface="B Mitra" panose="00000400000000000000" pitchFamily="2" charset="-78"/>
                        </a:rPr>
                        <a:t>231</a:t>
                      </a:r>
                      <a:endParaRPr lang="en-US" sz="1800" b="1" dirty="0">
                        <a:solidFill>
                          <a:schemeClr val="tx1"/>
                        </a:solidFill>
                        <a:cs typeface="B Mitra" panose="00000400000000000000" pitchFamily="2" charset="-7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r" rtl="1">
                        <a:lnSpc>
                          <a:spcPct val="150000"/>
                        </a:lnSpc>
                      </a:pPr>
                      <a:r>
                        <a:rPr lang="fa-IR" sz="1800" b="1" dirty="0">
                          <a:cs typeface="B Mitra" panose="00000400000000000000" pitchFamily="2" charset="-78"/>
                        </a:rPr>
                        <a:t>تعداد معرفی به دادگاه</a:t>
                      </a:r>
                      <a:endParaRPr lang="en-US" sz="1800" b="1" dirty="0">
                        <a:cs typeface="B Mitra" panose="00000400000000000000" pitchFamily="2" charset="-78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747927994"/>
                  </a:ext>
                </a:extLst>
              </a:tr>
              <a:tr h="433089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rtl="1">
                        <a:lnSpc>
                          <a:spcPct val="150000"/>
                        </a:lnSpc>
                      </a:pPr>
                      <a:r>
                        <a:rPr lang="fa-IR" sz="1800" b="1" dirty="0">
                          <a:solidFill>
                            <a:schemeClr val="tx1"/>
                          </a:solidFill>
                          <a:cs typeface="B Mitra" panose="00000400000000000000" pitchFamily="2" charset="-78"/>
                        </a:rPr>
                        <a:t>0</a:t>
                      </a:r>
                      <a:endParaRPr lang="en-US" sz="1800" b="1" dirty="0">
                        <a:solidFill>
                          <a:schemeClr val="tx1"/>
                        </a:solidFill>
                        <a:cs typeface="B Mitra" panose="00000400000000000000" pitchFamily="2" charset="-7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r" rtl="1">
                        <a:lnSpc>
                          <a:spcPct val="150000"/>
                        </a:lnSpc>
                      </a:pPr>
                      <a:r>
                        <a:rPr lang="fa-IR" sz="1800" b="1" dirty="0">
                          <a:cs typeface="B Mitra" panose="00000400000000000000" pitchFamily="2" charset="-78"/>
                        </a:rPr>
                        <a:t> تعداد کارگاه پلمپ شده</a:t>
                      </a:r>
                      <a:endParaRPr lang="en-US" sz="1800" b="1" dirty="0">
                        <a:cs typeface="B Mitra" panose="00000400000000000000" pitchFamily="2" charset="-78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608555486"/>
                  </a:ext>
                </a:extLst>
              </a:tr>
              <a:tr h="433089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800" b="1" i="0" u="none" strike="noStrike" dirty="0">
                          <a:solidFill>
                            <a:schemeClr val="tx1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15132</a:t>
                      </a:r>
                      <a:endParaRPr lang="fa-IR" sz="1800" b="1" kern="1200" dirty="0">
                        <a:solidFill>
                          <a:schemeClr val="tx1"/>
                        </a:solidFill>
                        <a:latin typeface="Calibri" panose="020F0502020204030204"/>
                        <a:ea typeface="+mn-ea"/>
                        <a:cs typeface="B Mitra" panose="00000400000000000000" pitchFamily="2" charset="-78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rtl="1" fontAlgn="ctr"/>
                      <a:r>
                        <a:rPr lang="fa-IR" sz="1800" b="1" i="0" u="none" strike="noStrike" dirty="0">
                          <a:solidFill>
                            <a:srgbClr val="0F243E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بررسی درخواست مشاغل سخت و زیان آور در کمیته های  بدوی و تجدید نظر استان 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61189846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14860076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0CCCD6-7024-417A-8BE6-0B17CF8EC50D}"/>
              </a:ext>
            </a:extLst>
          </p:cNvPr>
          <p:cNvSpPr txBox="1">
            <a:spLocks/>
          </p:cNvSpPr>
          <p:nvPr/>
        </p:nvSpPr>
        <p:spPr>
          <a:xfrm>
            <a:off x="1451077" y="859225"/>
            <a:ext cx="9048757" cy="697856"/>
          </a:xfrm>
          <a:prstGeom prst="rect">
            <a:avLst/>
          </a:prstGeom>
        </p:spPr>
        <p:txBody>
          <a:bodyPr>
            <a:noAutofit/>
          </a:bodyPr>
          <a:lstStyle>
            <a:lvl1pPr algn="ctr" rtl="1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1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cs typeface="B Titr" pitchFamily="2" charset="-78"/>
              </a:defRPr>
            </a:lvl2pPr>
            <a:lvl3pPr algn="ctr" rtl="1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cs typeface="B Titr" pitchFamily="2" charset="-78"/>
              </a:defRPr>
            </a:lvl3pPr>
            <a:lvl4pPr algn="ctr" rtl="1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cs typeface="B Titr" pitchFamily="2" charset="-78"/>
              </a:defRPr>
            </a:lvl4pPr>
            <a:lvl5pPr algn="ctr" rtl="1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cs typeface="B Titr" pitchFamily="2" charset="-78"/>
              </a:defRPr>
            </a:lvl5pPr>
            <a:lvl6pPr marL="457200" algn="ctr" rtl="1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cs typeface="B Titr" pitchFamily="2" charset="-78"/>
              </a:defRPr>
            </a:lvl6pPr>
            <a:lvl7pPr marL="914400" algn="ctr" rtl="1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cs typeface="B Titr" pitchFamily="2" charset="-78"/>
              </a:defRPr>
            </a:lvl7pPr>
            <a:lvl8pPr marL="1371600" algn="ctr" rtl="1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cs typeface="B Titr" pitchFamily="2" charset="-78"/>
              </a:defRPr>
            </a:lvl8pPr>
            <a:lvl9pPr marL="1828800" algn="ctr" rtl="1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cs typeface="B Titr" pitchFamily="2" charset="-78"/>
              </a:defRPr>
            </a:lvl9pPr>
          </a:lstStyle>
          <a:p>
            <a:pPr marL="0" marR="0" lvl="0" indent="0" algn="ctr" defTabSz="4572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0" i="0" u="none" strike="noStrike" kern="0" cap="none" spc="0" normalizeH="0" baseline="0" noProof="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X Badr" panose="02000400000000000000" pitchFamily="2" charset="-78"/>
                <a:ea typeface="+mj-ea"/>
                <a:cs typeface="B Titr" panose="00000700000000000000" pitchFamily="2" charset="-78"/>
              </a:rPr>
              <a:t>بازرسی و نظارت در حیطه سلامت محیط 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F8C96C77-85DF-4BA9-AA6B-F5103390ECD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15545382"/>
              </p:ext>
            </p:extLst>
          </p:nvPr>
        </p:nvGraphicFramePr>
        <p:xfrm>
          <a:off x="756745" y="1567572"/>
          <a:ext cx="8741372" cy="3722856"/>
        </p:xfrm>
        <a:graphic>
          <a:graphicData uri="http://schemas.openxmlformats.org/drawingml/2006/table">
            <a:tbl>
              <a:tblPr firstRow="1" bandRow="1">
                <a:tableStyleId>{5DA37D80-6434-44D0-A028-1B22A696006F}</a:tableStyleId>
              </a:tblPr>
              <a:tblGrid>
                <a:gridCol w="2073269">
                  <a:extLst>
                    <a:ext uri="{9D8B030D-6E8A-4147-A177-3AD203B41FA5}">
                      <a16:colId xmlns:a16="http://schemas.microsoft.com/office/drawing/2014/main" val="739288684"/>
                    </a:ext>
                  </a:extLst>
                </a:gridCol>
                <a:gridCol w="6668103">
                  <a:extLst>
                    <a:ext uri="{9D8B030D-6E8A-4147-A177-3AD203B41FA5}">
                      <a16:colId xmlns:a16="http://schemas.microsoft.com/office/drawing/2014/main" val="1622467795"/>
                    </a:ext>
                  </a:extLst>
                </a:gridCol>
              </a:tblGrid>
              <a:tr h="603684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rtl="1">
                        <a:lnSpc>
                          <a:spcPct val="150000"/>
                        </a:lnSpc>
                      </a:pPr>
                      <a:r>
                        <a:rPr lang="fa-IR" sz="1800" dirty="0">
                          <a:solidFill>
                            <a:schemeClr val="tx1"/>
                          </a:solidFill>
                          <a:cs typeface="B Mitra" panose="00000400000000000000" pitchFamily="2" charset="-78"/>
                        </a:rPr>
                        <a:t>مقدار شاخص</a:t>
                      </a:r>
                      <a:endParaRPr lang="en-US" sz="1800" dirty="0">
                        <a:solidFill>
                          <a:schemeClr val="tx1"/>
                        </a:solidFill>
                        <a:cs typeface="B Mitra" panose="00000400000000000000" pitchFamily="2" charset="-7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rtl="1">
                        <a:lnSpc>
                          <a:spcPct val="150000"/>
                        </a:lnSpc>
                      </a:pPr>
                      <a:r>
                        <a:rPr lang="fa-IR" sz="1800" dirty="0">
                          <a:solidFill>
                            <a:schemeClr val="tx1"/>
                          </a:solidFill>
                          <a:cs typeface="B Mitra" panose="00000400000000000000" pitchFamily="2" charset="-78"/>
                        </a:rPr>
                        <a:t>شاخص</a:t>
                      </a:r>
                      <a:endParaRPr lang="en-US" sz="1800" dirty="0">
                        <a:solidFill>
                          <a:schemeClr val="tx1"/>
                        </a:solidFill>
                        <a:cs typeface="B Mitra" panose="00000400000000000000" pitchFamily="2" charset="-78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99354758"/>
                  </a:ext>
                </a:extLst>
              </a:tr>
              <a:tr h="519862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800" b="1" u="none" strike="noStrike" dirty="0">
                          <a:solidFill>
                            <a:srgbClr val="FF0000"/>
                          </a:solidFill>
                          <a:effectLst/>
                          <a:cs typeface="B Mitra" panose="00000400000000000000" pitchFamily="2" charset="-78"/>
                        </a:rPr>
                        <a:t>58680</a:t>
                      </a:r>
                      <a:endParaRPr lang="fa-IR" sz="1800" b="1" i="0" u="none" strike="noStrike" dirty="0">
                        <a:solidFill>
                          <a:srgbClr val="FF0000"/>
                        </a:solidFill>
                        <a:effectLst/>
                        <a:latin typeface="B Mitra" panose="00000400000000000000" pitchFamily="2" charset="-78"/>
                        <a:cs typeface="B Mitra" panose="00000400000000000000" pitchFamily="2" charset="-78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rtl="1" fontAlgn="ctr"/>
                      <a:r>
                        <a:rPr lang="fa-IR" sz="1800" b="1" u="none" strike="noStrike" dirty="0">
                          <a:solidFill>
                            <a:srgbClr val="0F243E"/>
                          </a:solidFill>
                          <a:effectLst/>
                          <a:cs typeface="B Mitra" panose="00000400000000000000" pitchFamily="2" charset="-78"/>
                        </a:rPr>
                        <a:t>تعداد کل مراکز تهیه و توزیع </a:t>
                      </a:r>
                      <a:r>
                        <a:rPr lang="fa-IR" sz="1800" b="1" u="none" strike="noStrike" dirty="0">
                          <a:solidFill>
                            <a:srgbClr val="000000"/>
                          </a:solidFill>
                          <a:effectLst/>
                          <a:cs typeface="B Mitra" panose="00000400000000000000" pitchFamily="2" charset="-78"/>
                        </a:rPr>
                        <a:t>مواد غذایی</a:t>
                      </a:r>
                      <a:endParaRPr lang="fa-IR" sz="1800" b="1" i="0" u="none" strike="noStrike" dirty="0">
                        <a:solidFill>
                          <a:srgbClr val="0F243E"/>
                        </a:solidFill>
                        <a:effectLst/>
                        <a:latin typeface="B Mitra" panose="00000400000000000000" pitchFamily="2" charset="-78"/>
                        <a:cs typeface="B Mitra" panose="00000400000000000000" pitchFamily="2" charset="-78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915821363"/>
                  </a:ext>
                </a:extLst>
              </a:tr>
              <a:tr h="519862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800" b="1" u="none" strike="noStrike" dirty="0">
                          <a:solidFill>
                            <a:srgbClr val="FF0000"/>
                          </a:solidFill>
                          <a:effectLst/>
                          <a:cs typeface="B Mitra" panose="00000400000000000000" pitchFamily="2" charset="-78"/>
                        </a:rPr>
                        <a:t>339511</a:t>
                      </a:r>
                      <a:endParaRPr lang="fa-IR" sz="1800" b="1" i="0" u="none" strike="noStrike" dirty="0">
                        <a:solidFill>
                          <a:srgbClr val="FF0000"/>
                        </a:solidFill>
                        <a:effectLst/>
                        <a:latin typeface="B Mitra" panose="00000400000000000000" pitchFamily="2" charset="-78"/>
                        <a:cs typeface="B Mitra" panose="00000400000000000000" pitchFamily="2" charset="-78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rtl="1" fontAlgn="ctr"/>
                      <a:r>
                        <a:rPr lang="fa-IR" sz="1800" b="1" u="none" strike="noStrike" dirty="0">
                          <a:solidFill>
                            <a:srgbClr val="000000"/>
                          </a:solidFill>
                          <a:effectLst/>
                          <a:cs typeface="B Mitra" panose="00000400000000000000" pitchFamily="2" charset="-78"/>
                        </a:rPr>
                        <a:t>تعداد کل بازرسی از مراکز تهیه و توزیع (100%مراکز تهیه و توزیع بازرسی شده اند)</a:t>
                      </a:r>
                      <a:endParaRPr lang="fa-IR" sz="1800" b="1" i="0" u="none" strike="noStrike" dirty="0">
                        <a:solidFill>
                          <a:srgbClr val="000000"/>
                        </a:solidFill>
                        <a:effectLst/>
                        <a:latin typeface="B Mitra" panose="00000400000000000000" pitchFamily="2" charset="-78"/>
                        <a:cs typeface="B Mitra" panose="00000400000000000000" pitchFamily="2" charset="-78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092558367"/>
                  </a:ext>
                </a:extLst>
              </a:tr>
              <a:tr h="519862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800" b="1" u="none" strike="noStrike" dirty="0">
                          <a:solidFill>
                            <a:srgbClr val="FF0000"/>
                          </a:solidFill>
                          <a:effectLst/>
                          <a:cs typeface="B Mitra" panose="00000400000000000000" pitchFamily="2" charset="-78"/>
                        </a:rPr>
                        <a:t>8070</a:t>
                      </a:r>
                      <a:endParaRPr lang="fa-IR" sz="1800" b="1" i="0" u="none" strike="noStrike" dirty="0">
                        <a:solidFill>
                          <a:srgbClr val="FF0000"/>
                        </a:solidFill>
                        <a:effectLst/>
                        <a:latin typeface="B Mitra" panose="00000400000000000000" pitchFamily="2" charset="-78"/>
                        <a:cs typeface="B Mitra" panose="00000400000000000000" pitchFamily="2" charset="-78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rtl="1" fontAlgn="ctr"/>
                      <a:r>
                        <a:rPr lang="fa-IR" sz="1800" b="1" u="none" strike="noStrike" dirty="0">
                          <a:solidFill>
                            <a:srgbClr val="000000"/>
                          </a:solidFill>
                          <a:effectLst/>
                          <a:cs typeface="B Mitra" panose="00000400000000000000" pitchFamily="2" charset="-78"/>
                        </a:rPr>
                        <a:t>تعداد کل نمونه برداری از مواد غذایی</a:t>
                      </a:r>
                      <a:endParaRPr lang="fa-IR" sz="1800" b="1" i="0" u="none" strike="noStrike" dirty="0">
                        <a:solidFill>
                          <a:srgbClr val="000000"/>
                        </a:solidFill>
                        <a:effectLst/>
                        <a:latin typeface="B Mitra" panose="00000400000000000000" pitchFamily="2" charset="-78"/>
                        <a:cs typeface="B Mitra" panose="00000400000000000000" pitchFamily="2" charset="-78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77946989"/>
                  </a:ext>
                </a:extLst>
              </a:tr>
              <a:tr h="519862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800" b="1" u="none" strike="noStrike" dirty="0">
                          <a:solidFill>
                            <a:srgbClr val="FF0000"/>
                          </a:solidFill>
                          <a:effectLst/>
                          <a:cs typeface="B Mitra" panose="00000400000000000000" pitchFamily="2" charset="-78"/>
                        </a:rPr>
                        <a:t>4154</a:t>
                      </a:r>
                      <a:endParaRPr lang="fa-IR" sz="1800" b="1" i="0" u="none" strike="noStrike" dirty="0">
                        <a:solidFill>
                          <a:srgbClr val="FF0000"/>
                        </a:solidFill>
                        <a:effectLst/>
                        <a:latin typeface="B Mitra" panose="00000400000000000000" pitchFamily="2" charset="-78"/>
                        <a:cs typeface="B Mitra" panose="00000400000000000000" pitchFamily="2" charset="-78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rtl="1" fontAlgn="ctr"/>
                      <a:r>
                        <a:rPr lang="fa-IR" sz="1800" b="1" u="none" strike="noStrike" dirty="0">
                          <a:solidFill>
                            <a:srgbClr val="000000"/>
                          </a:solidFill>
                          <a:effectLst/>
                          <a:cs typeface="B Mitra" panose="00000400000000000000" pitchFamily="2" charset="-78"/>
                        </a:rPr>
                        <a:t>تعداد کل موارد ارجاع به مقام قضایی</a:t>
                      </a:r>
                      <a:endParaRPr lang="fa-IR" sz="1800" b="1" i="0" u="none" strike="noStrike" dirty="0">
                        <a:solidFill>
                          <a:srgbClr val="000000"/>
                        </a:solidFill>
                        <a:effectLst/>
                        <a:latin typeface="B Mitra" panose="00000400000000000000" pitchFamily="2" charset="-78"/>
                        <a:cs typeface="B Mitra" panose="00000400000000000000" pitchFamily="2" charset="-78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761848298"/>
                  </a:ext>
                </a:extLst>
              </a:tr>
              <a:tr h="519862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800" b="1" u="none" strike="noStrike" dirty="0">
                          <a:solidFill>
                            <a:srgbClr val="FF0000"/>
                          </a:solidFill>
                          <a:effectLst/>
                          <a:cs typeface="B Mitra" panose="00000400000000000000" pitchFamily="2" charset="-78"/>
                        </a:rPr>
                        <a:t>1955</a:t>
                      </a:r>
                      <a:endParaRPr lang="fa-IR" sz="1800" b="1" i="0" u="none" strike="noStrike" dirty="0">
                        <a:solidFill>
                          <a:srgbClr val="FF0000"/>
                        </a:solidFill>
                        <a:effectLst/>
                        <a:latin typeface="B Mitra" panose="00000400000000000000" pitchFamily="2" charset="-78"/>
                        <a:cs typeface="B Mitra" panose="00000400000000000000" pitchFamily="2" charset="-78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rtl="1" fontAlgn="ctr"/>
                      <a:r>
                        <a:rPr lang="fa-IR" sz="1800" b="1" u="none" strike="noStrike" dirty="0">
                          <a:solidFill>
                            <a:srgbClr val="000000"/>
                          </a:solidFill>
                          <a:effectLst/>
                          <a:cs typeface="B Mitra" panose="00000400000000000000" pitchFamily="2" charset="-78"/>
                        </a:rPr>
                        <a:t>تعداد کل پلمپ</a:t>
                      </a:r>
                      <a:endParaRPr lang="fa-IR" sz="1800" b="1" i="0" u="none" strike="noStrike" dirty="0">
                        <a:solidFill>
                          <a:srgbClr val="000000"/>
                        </a:solidFill>
                        <a:effectLst/>
                        <a:latin typeface="B Mitra" panose="00000400000000000000" pitchFamily="2" charset="-78"/>
                        <a:cs typeface="B Mitra" panose="00000400000000000000" pitchFamily="2" charset="-78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431701101"/>
                  </a:ext>
                </a:extLst>
              </a:tr>
              <a:tr h="519862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800" b="1" u="none" strike="noStrike" dirty="0">
                          <a:solidFill>
                            <a:srgbClr val="FF0000"/>
                          </a:solidFill>
                          <a:effectLst/>
                          <a:cs typeface="B Mitra" panose="00000400000000000000" pitchFamily="2" charset="-78"/>
                        </a:rPr>
                        <a:t>529976</a:t>
                      </a:r>
                      <a:endParaRPr lang="fa-IR" sz="1800" b="1" i="0" u="none" strike="noStrike" dirty="0">
                        <a:solidFill>
                          <a:srgbClr val="FF0000"/>
                        </a:solidFill>
                        <a:effectLst/>
                        <a:latin typeface="B Mitra" panose="00000400000000000000" pitchFamily="2" charset="-78"/>
                        <a:cs typeface="B Mitra" panose="00000400000000000000" pitchFamily="2" charset="-78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rtl="1" fontAlgn="ctr"/>
                      <a:r>
                        <a:rPr lang="fa-IR" sz="1800" b="1" u="none" strike="noStrike" dirty="0">
                          <a:solidFill>
                            <a:srgbClr val="000000"/>
                          </a:solidFill>
                          <a:effectLst/>
                          <a:cs typeface="B Mitra" panose="00000400000000000000" pitchFamily="2" charset="-78"/>
                        </a:rPr>
                        <a:t>میزان کشف و توقیف و معدوم سازی مواد غذایی غیرمجاز (کیلوگرم)</a:t>
                      </a:r>
                      <a:endParaRPr lang="fa-IR" sz="1800" b="1" i="0" u="none" strike="noStrike" dirty="0">
                        <a:solidFill>
                          <a:srgbClr val="000000"/>
                        </a:solidFill>
                        <a:effectLst/>
                        <a:latin typeface="B Mitra" panose="00000400000000000000" pitchFamily="2" charset="-78"/>
                        <a:cs typeface="B Mitra" panose="00000400000000000000" pitchFamily="2" charset="-78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361253999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09960AD0-A93F-4177-8C2F-CD421530138E}"/>
              </a:ext>
            </a:extLst>
          </p:cNvPr>
          <p:cNvSpPr txBox="1"/>
          <p:nvPr/>
        </p:nvSpPr>
        <p:spPr>
          <a:xfrm>
            <a:off x="2081048" y="5628290"/>
            <a:ext cx="5218386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dirty="0"/>
              <a:t>درحال به روزرسانی اطلاعات از شهرستان ها هستندسه شنبه صبح اعداد نهایی می شود</a:t>
            </a:r>
          </a:p>
        </p:txBody>
      </p:sp>
    </p:spTree>
    <p:extLst>
      <p:ext uri="{BB962C8B-B14F-4D97-AF65-F5344CB8AC3E}">
        <p14:creationId xmlns:p14="http://schemas.microsoft.com/office/powerpoint/2010/main" val="282015242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/>
          <p:cNvSpPr/>
          <p:nvPr/>
        </p:nvSpPr>
        <p:spPr>
          <a:xfrm>
            <a:off x="13541" y="1704586"/>
            <a:ext cx="993929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 rtl="1">
              <a:buFont typeface="Wingdings" panose="05000000000000000000" pitchFamily="2" charset="2"/>
              <a:buChar char="v"/>
            </a:pPr>
            <a:r>
              <a:rPr lang="fa-IR" sz="1600" b="1" dirty="0">
                <a:solidFill>
                  <a:srgbClr val="000000"/>
                </a:solidFill>
                <a:latin typeface="B Titr" panose="00000700000000000000" pitchFamily="2" charset="-78"/>
                <a:cs typeface="B Mitra" panose="00000400000000000000" pitchFamily="2" charset="-78"/>
              </a:rPr>
              <a:t>فعال سازی سامانه</a:t>
            </a:r>
            <a:r>
              <a:rPr lang="en-US" sz="1600" b="1" dirty="0">
                <a:solidFill>
                  <a:srgbClr val="000000"/>
                </a:solidFill>
                <a:latin typeface="B Titr" panose="00000700000000000000" pitchFamily="2" charset="-78"/>
                <a:cs typeface="B Mitra" panose="00000400000000000000" pitchFamily="2" charset="-78"/>
              </a:rPr>
              <a:t> </a:t>
            </a:r>
            <a:r>
              <a:rPr lang="fa-IR" sz="1600" b="1" dirty="0">
                <a:solidFill>
                  <a:srgbClr val="000000"/>
                </a:solidFill>
                <a:latin typeface="B Titr" panose="00000700000000000000" pitchFamily="2" charset="-78"/>
                <a:cs typeface="B Mitra" panose="00000400000000000000" pitchFamily="2" charset="-78"/>
              </a:rPr>
              <a:t>شبکه متمرکز آموزش سلامت (تابلوهای الکترونیک) در50 مرکز جامع سلامت و امکان توسعه در کلیه مراکز </a:t>
            </a:r>
            <a:endParaRPr lang="en-US" sz="1600" b="1" dirty="0">
              <a:solidFill>
                <a:srgbClr val="000000"/>
              </a:solidFill>
              <a:latin typeface="B Titr" panose="00000700000000000000" pitchFamily="2" charset="-78"/>
              <a:cs typeface="B Mitra" panose="00000400000000000000" pitchFamily="2" charset="-78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734213" y="2229998"/>
            <a:ext cx="8218623" cy="3886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 algn="r" rtl="1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v"/>
            </a:pPr>
            <a:r>
              <a:rPr lang="fa-IR" b="1" dirty="0">
                <a:solidFill>
                  <a:srgbClr val="000000"/>
                </a:solidFill>
                <a:latin typeface="B Titr" panose="00000700000000000000" pitchFamily="2" charset="-78"/>
                <a:cs typeface="B Mitra" panose="00000400000000000000" pitchFamily="2" charset="-78"/>
              </a:rPr>
              <a:t>فعال سازی سامانه فراخوان غربالگری تنبلی چشم کودکان 3-6 سال به سفارش سازمان بهزیستی</a:t>
            </a:r>
          </a:p>
        </p:txBody>
      </p:sp>
      <p:sp>
        <p:nvSpPr>
          <p:cNvPr id="7" name="Rectangle 6"/>
          <p:cNvSpPr/>
          <p:nvPr/>
        </p:nvSpPr>
        <p:spPr>
          <a:xfrm>
            <a:off x="1641505" y="2808041"/>
            <a:ext cx="8311332" cy="3886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r" rtl="1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v"/>
            </a:pPr>
            <a:r>
              <a:rPr lang="fa-IR" b="1" dirty="0">
                <a:solidFill>
                  <a:srgbClr val="000000"/>
                </a:solidFill>
                <a:latin typeface="B Titr" panose="00000700000000000000" pitchFamily="2" charset="-78"/>
                <a:cs typeface="B Mitra" panose="00000400000000000000" pitchFamily="2" charset="-78"/>
              </a:rPr>
              <a:t>راه اندازی سامانه مشاوره ازدواج و اعتیاد به منظور الکترونیکی نمودن آزمایشات این فرآیند</a:t>
            </a:r>
            <a:endParaRPr lang="en-US" b="1" dirty="0">
              <a:solidFill>
                <a:srgbClr val="000000"/>
              </a:solidFill>
              <a:latin typeface="B Titr" panose="00000700000000000000" pitchFamily="2" charset="-78"/>
              <a:cs typeface="B Mitra" panose="00000400000000000000" pitchFamily="2" charset="-78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2425567" y="3383595"/>
            <a:ext cx="752727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r" rtl="1">
              <a:buFont typeface="Wingdings" panose="05000000000000000000" pitchFamily="2" charset="2"/>
              <a:buChar char="v"/>
            </a:pPr>
            <a:r>
              <a:rPr lang="fa-IR" b="1" dirty="0">
                <a:solidFill>
                  <a:srgbClr val="000000"/>
                </a:solidFill>
                <a:latin typeface="B Titr" panose="00000700000000000000" pitchFamily="2" charset="-78"/>
                <a:cs typeface="B Mitra" panose="00000400000000000000" pitchFamily="2" charset="-78"/>
              </a:rPr>
              <a:t>راه اندازی سامانه صحت سنجی کلاس های آموزشی برگزار شده در واحدهای بهداشتی </a:t>
            </a:r>
            <a:endParaRPr lang="en-US" b="1" dirty="0">
              <a:solidFill>
                <a:srgbClr val="000000"/>
              </a:solidFill>
              <a:latin typeface="B Titr" panose="00000700000000000000" pitchFamily="2" charset="-78"/>
              <a:cs typeface="B Mitra" panose="00000400000000000000" pitchFamily="2" charset="-78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1880821" y="4013847"/>
            <a:ext cx="8072015" cy="3886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r" rtl="1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v"/>
            </a:pPr>
            <a:r>
              <a:rPr lang="fa-IR" b="1" dirty="0">
                <a:solidFill>
                  <a:srgbClr val="000000"/>
                </a:solidFill>
                <a:latin typeface="B Titr" panose="00000700000000000000" pitchFamily="2" charset="-78"/>
                <a:cs typeface="B Mitra" panose="00000400000000000000" pitchFamily="2" charset="-78"/>
              </a:rPr>
              <a:t>فعال سازی سامانه غربالگری هایپوتیروئیدی و متابولیک ارثی نوزادان </a:t>
            </a:r>
          </a:p>
        </p:txBody>
      </p:sp>
    </p:spTree>
    <p:extLst>
      <p:ext uri="{BB962C8B-B14F-4D97-AF65-F5344CB8AC3E}">
        <p14:creationId xmlns:p14="http://schemas.microsoft.com/office/powerpoint/2010/main" val="1211471096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0CCCD6-7024-417A-8BE6-0B17CF8EC50D}"/>
              </a:ext>
            </a:extLst>
          </p:cNvPr>
          <p:cNvSpPr txBox="1">
            <a:spLocks/>
          </p:cNvSpPr>
          <p:nvPr/>
        </p:nvSpPr>
        <p:spPr>
          <a:xfrm>
            <a:off x="1451077" y="621832"/>
            <a:ext cx="9048757" cy="697856"/>
          </a:xfrm>
          <a:prstGeom prst="rect">
            <a:avLst/>
          </a:prstGeom>
        </p:spPr>
        <p:txBody>
          <a:bodyPr>
            <a:noAutofit/>
          </a:bodyPr>
          <a:lstStyle>
            <a:lvl1pPr algn="ctr" rtl="1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1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cs typeface="B Titr" pitchFamily="2" charset="-78"/>
              </a:defRPr>
            </a:lvl2pPr>
            <a:lvl3pPr algn="ctr" rtl="1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cs typeface="B Titr" pitchFamily="2" charset="-78"/>
              </a:defRPr>
            </a:lvl3pPr>
            <a:lvl4pPr algn="ctr" rtl="1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cs typeface="B Titr" pitchFamily="2" charset="-78"/>
              </a:defRPr>
            </a:lvl4pPr>
            <a:lvl5pPr algn="ctr" rtl="1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cs typeface="B Titr" pitchFamily="2" charset="-78"/>
              </a:defRPr>
            </a:lvl5pPr>
            <a:lvl6pPr marL="457200" algn="ctr" rtl="1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cs typeface="B Titr" pitchFamily="2" charset="-78"/>
              </a:defRPr>
            </a:lvl6pPr>
            <a:lvl7pPr marL="914400" algn="ctr" rtl="1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cs typeface="B Titr" pitchFamily="2" charset="-78"/>
              </a:defRPr>
            </a:lvl7pPr>
            <a:lvl8pPr marL="1371600" algn="ctr" rtl="1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cs typeface="B Titr" pitchFamily="2" charset="-78"/>
              </a:defRPr>
            </a:lvl8pPr>
            <a:lvl9pPr marL="1828800" algn="ctr" rtl="1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cs typeface="B Titr" pitchFamily="2" charset="-78"/>
              </a:defRPr>
            </a:lvl9pPr>
          </a:lstStyle>
          <a:p>
            <a:pPr marL="0" marR="0" lvl="0" indent="0" algn="ctr" defTabSz="4572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fa-IR" kern="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X Badr" panose="02000400000000000000" pitchFamily="2" charset="-78"/>
                <a:cs typeface="B Titr" panose="00000700000000000000" pitchFamily="2" charset="-78"/>
              </a:rPr>
              <a:t>ارتباط با رسانه های مکتوب و صدا و سیمای استان</a:t>
            </a:r>
            <a:endParaRPr kumimoji="0" lang="fa-IR" sz="2400" b="0" i="0" u="none" strike="noStrike" kern="0" cap="none" spc="0" normalizeH="0" baseline="0" noProof="0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X Badr" panose="02000400000000000000" pitchFamily="2" charset="-78"/>
              <a:ea typeface="+mj-ea"/>
              <a:cs typeface="B Titr" panose="00000700000000000000" pitchFamily="2" charset="-78"/>
            </a:endParaRP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F8C96C77-85DF-4BA9-AA6B-F5103390ECD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84980462"/>
              </p:ext>
            </p:extLst>
          </p:nvPr>
        </p:nvGraphicFramePr>
        <p:xfrm>
          <a:off x="497826" y="1445812"/>
          <a:ext cx="8899634" cy="3709514"/>
        </p:xfrm>
        <a:graphic>
          <a:graphicData uri="http://schemas.openxmlformats.org/drawingml/2006/table">
            <a:tbl>
              <a:tblPr firstRow="1" bandRow="1">
                <a:tableStyleId>{5DA37D80-6434-44D0-A028-1B22A696006F}</a:tableStyleId>
              </a:tblPr>
              <a:tblGrid>
                <a:gridCol w="2110805">
                  <a:extLst>
                    <a:ext uri="{9D8B030D-6E8A-4147-A177-3AD203B41FA5}">
                      <a16:colId xmlns:a16="http://schemas.microsoft.com/office/drawing/2014/main" val="739288684"/>
                    </a:ext>
                  </a:extLst>
                </a:gridCol>
                <a:gridCol w="6788829">
                  <a:extLst>
                    <a:ext uri="{9D8B030D-6E8A-4147-A177-3AD203B41FA5}">
                      <a16:colId xmlns:a16="http://schemas.microsoft.com/office/drawing/2014/main" val="1622467795"/>
                    </a:ext>
                  </a:extLst>
                </a:gridCol>
              </a:tblGrid>
              <a:tr h="60152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rtl="1">
                        <a:lnSpc>
                          <a:spcPct val="150000"/>
                        </a:lnSpc>
                      </a:pPr>
                      <a:r>
                        <a:rPr lang="fa-IR" sz="1800" dirty="0">
                          <a:solidFill>
                            <a:schemeClr val="tx1"/>
                          </a:solidFill>
                          <a:cs typeface="B Mitra" panose="00000400000000000000" pitchFamily="2" charset="-78"/>
                        </a:rPr>
                        <a:t>تعداد</a:t>
                      </a:r>
                      <a:endParaRPr lang="en-US" sz="1800" dirty="0">
                        <a:solidFill>
                          <a:schemeClr val="tx1"/>
                        </a:solidFill>
                        <a:cs typeface="B Mitra" panose="00000400000000000000" pitchFamily="2" charset="-7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rtl="1">
                        <a:lnSpc>
                          <a:spcPct val="150000"/>
                        </a:lnSpc>
                      </a:pPr>
                      <a:r>
                        <a:rPr lang="fa-IR" sz="1800" dirty="0">
                          <a:solidFill>
                            <a:schemeClr val="tx1"/>
                          </a:solidFill>
                          <a:cs typeface="B Mitra" panose="00000400000000000000" pitchFamily="2" charset="-78"/>
                        </a:rPr>
                        <a:t>عنوان</a:t>
                      </a:r>
                      <a:endParaRPr lang="en-US" sz="1800" dirty="0">
                        <a:solidFill>
                          <a:schemeClr val="tx1"/>
                        </a:solidFill>
                        <a:cs typeface="B Mitra" panose="00000400000000000000" pitchFamily="2" charset="-78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99354758"/>
                  </a:ext>
                </a:extLst>
              </a:tr>
              <a:tr h="517999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800" b="1" i="0" u="none" strike="noStrike" dirty="0">
                          <a:solidFill>
                            <a:srgbClr val="FF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11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rtl="1" fontAlgn="ctr"/>
                      <a:r>
                        <a:rPr lang="fa-IR" sz="1800" b="1" i="0" u="none" strike="noStrike" dirty="0">
                          <a:solidFill>
                            <a:srgbClr val="0F243E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نشست خبری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915821363"/>
                  </a:ext>
                </a:extLst>
              </a:tr>
              <a:tr h="517999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800" b="1" i="0" u="none" strike="noStrike" dirty="0">
                          <a:solidFill>
                            <a:srgbClr val="FF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53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rtl="1" fontAlgn="ctr"/>
                      <a:r>
                        <a:rPr lang="fa-IR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فعالیت رسانه ای در صدا و سیما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092558367"/>
                  </a:ext>
                </a:extLst>
              </a:tr>
              <a:tr h="517999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800" b="1" i="0" u="none" strike="noStrike" dirty="0">
                          <a:solidFill>
                            <a:srgbClr val="FF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42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rtl="1" fontAlgn="ctr"/>
                      <a:r>
                        <a:rPr lang="fa-IR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همایش ها، کنگره ها،</a:t>
                      </a:r>
                      <a:r>
                        <a:rPr lang="fa-IR" sz="1800" b="1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 مراسمات ملی و کشوری، استانی</a:t>
                      </a:r>
                      <a:endParaRPr lang="fa-IR" sz="1800" b="1" i="0" u="none" strike="noStrike" dirty="0">
                        <a:solidFill>
                          <a:srgbClr val="000000"/>
                        </a:solidFill>
                        <a:effectLst/>
                        <a:latin typeface="B Mitra" panose="00000400000000000000" pitchFamily="2" charset="-78"/>
                        <a:cs typeface="B Mitra" panose="00000400000000000000" pitchFamily="2" charset="-78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77946989"/>
                  </a:ext>
                </a:extLst>
              </a:tr>
              <a:tr h="517999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800" b="1" i="0" u="none" strike="noStrike" dirty="0">
                          <a:solidFill>
                            <a:srgbClr val="FF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3900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rtl="1" fontAlgn="ctr"/>
                      <a:r>
                        <a:rPr lang="fa-IR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اخبار منتشرشده در فضای مجازی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761848298"/>
                  </a:ext>
                </a:extLst>
              </a:tr>
              <a:tr h="517999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800" b="1" i="0" u="none" strike="noStrike" dirty="0">
                          <a:solidFill>
                            <a:srgbClr val="FF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208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rtl="1" fontAlgn="ctr"/>
                      <a:r>
                        <a:rPr lang="fa-IR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کلیپ،</a:t>
                      </a:r>
                      <a:r>
                        <a:rPr lang="fa-IR" sz="1800" b="1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 موشن، انیمیشن</a:t>
                      </a:r>
                      <a:endParaRPr lang="fa-IR" sz="1800" b="1" i="0" u="none" strike="noStrike" dirty="0">
                        <a:solidFill>
                          <a:srgbClr val="000000"/>
                        </a:solidFill>
                        <a:effectLst/>
                        <a:latin typeface="B Mitra" panose="00000400000000000000" pitchFamily="2" charset="-78"/>
                        <a:cs typeface="B Mitra" panose="00000400000000000000" pitchFamily="2" charset="-78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431701101"/>
                  </a:ext>
                </a:extLst>
              </a:tr>
              <a:tr h="517999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800" b="1" i="0" u="none" strike="noStrike" dirty="0">
                          <a:solidFill>
                            <a:srgbClr val="FF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2983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rtl="1" fontAlgn="ctr"/>
                      <a:r>
                        <a:rPr lang="fa-IR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اخبار درج شده در خبرگزاری ها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361253999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CC26AF2A-6D56-47D0-B581-1F086D1059BD}"/>
              </a:ext>
            </a:extLst>
          </p:cNvPr>
          <p:cNvSpPr txBox="1"/>
          <p:nvPr/>
        </p:nvSpPr>
        <p:spPr>
          <a:xfrm>
            <a:off x="2081048" y="5628290"/>
            <a:ext cx="5218386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dirty="0"/>
              <a:t>نیاز به بروزرسانی اطلاعات</a:t>
            </a:r>
          </a:p>
        </p:txBody>
      </p:sp>
    </p:spTree>
    <p:extLst>
      <p:ext uri="{BB962C8B-B14F-4D97-AF65-F5344CB8AC3E}">
        <p14:creationId xmlns:p14="http://schemas.microsoft.com/office/powerpoint/2010/main" val="2511765340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A0F66B9A-95A4-4F2C-B4B2-0645BD7AD531}"/>
              </a:ext>
            </a:extLst>
          </p:cNvPr>
          <p:cNvSpPr txBox="1"/>
          <p:nvPr/>
        </p:nvSpPr>
        <p:spPr>
          <a:xfrm>
            <a:off x="2774731" y="252248"/>
            <a:ext cx="6148552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b="1" dirty="0"/>
              <a:t>پویش ملی تغذیه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F881779-488D-49AD-81AA-D2C1919EF6CA}"/>
              </a:ext>
            </a:extLst>
          </p:cNvPr>
          <p:cNvSpPr txBox="1"/>
          <p:nvPr/>
        </p:nvSpPr>
        <p:spPr>
          <a:xfrm>
            <a:off x="1655379" y="871621"/>
            <a:ext cx="7495190" cy="84023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rtl="1" fontAlgn="ctr">
              <a:lnSpc>
                <a:spcPct val="150000"/>
              </a:lnSpc>
            </a:pPr>
            <a:r>
              <a:rPr lang="fa-IR" sz="1800" b="1" u="none" strike="noStrike" dirty="0">
                <a:effectLst/>
                <a:cs typeface="B Mitra" panose="00000400000000000000" pitchFamily="2" charset="-78"/>
              </a:rPr>
              <a:t>تعداد مراقبین سلامت  آموزش دیده : 1080</a:t>
            </a:r>
          </a:p>
          <a:p>
            <a:pPr algn="just" rtl="1" fontAlgn="ctr">
              <a:lnSpc>
                <a:spcPct val="150000"/>
              </a:lnSpc>
            </a:pPr>
            <a:r>
              <a:rPr lang="fa-IR" sz="1800" b="1" u="none" strike="noStrike" dirty="0">
                <a:effectLst/>
                <a:cs typeface="B Mitra" panose="00000400000000000000" pitchFamily="2" charset="-78"/>
              </a:rPr>
              <a:t>تعداد مسابقات برگزار شده در مدارس</a:t>
            </a:r>
            <a:r>
              <a:rPr lang="fa-IR" sz="1800" b="1" i="0" u="none" strike="noStrike" dirty="0">
                <a:solidFill>
                  <a:srgbClr val="002060"/>
                </a:solidFill>
                <a:effectLst/>
                <a:latin typeface="B Nazanin" panose="00000400000000000000" pitchFamily="2" charset="-78"/>
                <a:cs typeface="B Mitra" panose="00000400000000000000" pitchFamily="2" charset="-78"/>
              </a:rPr>
              <a:t>: 203</a:t>
            </a:r>
          </a:p>
          <a:p>
            <a:pPr algn="just" rtl="1" fontAlgn="ctr">
              <a:lnSpc>
                <a:spcPct val="150000"/>
              </a:lnSpc>
            </a:pPr>
            <a:r>
              <a:rPr lang="fa-IR" sz="1800" b="1" u="none" strike="noStrike" dirty="0">
                <a:effectLst/>
                <a:cs typeface="B Mitra" panose="00000400000000000000" pitchFamily="2" charset="-78"/>
              </a:rPr>
              <a:t>تعداد جلسات آموزشی برای اولیا  در مدارس:379  </a:t>
            </a:r>
          </a:p>
          <a:p>
            <a:pPr algn="just" rtl="1" fontAlgn="ctr">
              <a:lnSpc>
                <a:spcPct val="150000"/>
              </a:lnSpc>
            </a:pPr>
            <a:r>
              <a:rPr lang="fa-IR" sz="1800" b="1" u="none" strike="noStrike" dirty="0">
                <a:effectLst/>
                <a:cs typeface="B Mitra" panose="00000400000000000000" pitchFamily="2" charset="-78"/>
              </a:rPr>
              <a:t>تعداد جلسات آموزشی  برای  پرسنل مدارس: 735</a:t>
            </a:r>
          </a:p>
          <a:p>
            <a:pPr algn="just" rtl="1" fontAlgn="ctr">
              <a:lnSpc>
                <a:spcPct val="150000"/>
              </a:lnSpc>
            </a:pPr>
            <a:r>
              <a:rPr lang="fa-IR" sz="1800" b="1" u="none" strike="noStrike" dirty="0">
                <a:effectLst/>
                <a:cs typeface="B Mitra" panose="00000400000000000000" pitchFamily="2" charset="-78"/>
              </a:rPr>
              <a:t>تعداد جشنواره غذایی برگزار شده در مدارس: 214</a:t>
            </a:r>
          </a:p>
          <a:p>
            <a:pPr algn="just" rtl="1" fontAlgn="ctr">
              <a:lnSpc>
                <a:spcPct val="150000"/>
              </a:lnSpc>
            </a:pPr>
            <a:r>
              <a:rPr lang="fa-IR" sz="1800" b="1" u="none" strike="noStrike" dirty="0">
                <a:effectLst/>
                <a:cs typeface="B Mitra" panose="00000400000000000000" pitchFamily="2" charset="-78"/>
              </a:rPr>
              <a:t>تعداد جشنوارهای غذایی برگزار شده در مراکز جمعی: 64</a:t>
            </a:r>
          </a:p>
          <a:p>
            <a:pPr algn="just" rtl="1" fontAlgn="ctr">
              <a:lnSpc>
                <a:spcPct val="150000"/>
              </a:lnSpc>
            </a:pPr>
            <a:r>
              <a:rPr lang="fa-IR" sz="1800" b="1" u="none" strike="noStrike" dirty="0">
                <a:effectLst/>
                <a:cs typeface="B Mitra" panose="00000400000000000000" pitchFamily="2" charset="-78"/>
              </a:rPr>
              <a:t>تعداد رابطین یا سفیران سلامت آموزش داده شده: 5027</a:t>
            </a:r>
            <a:endParaRPr lang="fa-IR" sz="1800" b="1" i="0" u="none" strike="noStrike" dirty="0">
              <a:solidFill>
                <a:srgbClr val="002060"/>
              </a:solidFill>
              <a:effectLst/>
              <a:latin typeface="B Nazanin" panose="00000400000000000000" pitchFamily="2" charset="-78"/>
              <a:cs typeface="B Mitra" panose="00000400000000000000" pitchFamily="2" charset="-78"/>
            </a:endParaRPr>
          </a:p>
          <a:p>
            <a:pPr algn="just" rtl="1" fontAlgn="ctr">
              <a:lnSpc>
                <a:spcPct val="150000"/>
              </a:lnSpc>
            </a:pPr>
            <a:r>
              <a:rPr lang="fa-IR" sz="1800" b="1" u="none" strike="noStrike" dirty="0">
                <a:effectLst/>
                <a:cs typeface="B Mitra" panose="00000400000000000000" pitchFamily="2" charset="-78"/>
              </a:rPr>
              <a:t>تعداد کلاس های آموزشی برای مربیان مهدکودکها: 119</a:t>
            </a:r>
            <a:endParaRPr lang="fa-IR" sz="1800" b="1" i="0" u="none" strike="noStrike" dirty="0">
              <a:solidFill>
                <a:srgbClr val="000000"/>
              </a:solidFill>
              <a:effectLst/>
              <a:latin typeface="B Nazanin" panose="00000400000000000000" pitchFamily="2" charset="-78"/>
              <a:cs typeface="B Mitra" panose="00000400000000000000" pitchFamily="2" charset="-78"/>
            </a:endParaRPr>
          </a:p>
          <a:p>
            <a:pPr algn="just" rtl="1" fontAlgn="ctr">
              <a:lnSpc>
                <a:spcPct val="150000"/>
              </a:lnSpc>
            </a:pPr>
            <a:r>
              <a:rPr lang="fa-IR" sz="1800" b="1" u="none" strike="noStrike" dirty="0">
                <a:effectLst/>
                <a:cs typeface="B Mitra" panose="00000400000000000000" pitchFamily="2" charset="-78"/>
              </a:rPr>
              <a:t>تعداد جلسات آموزشی برگزار شده برای کودکان در مهدکودکها به زبان کودکانه: 105</a:t>
            </a:r>
            <a:endParaRPr lang="fa-IR" sz="1800" b="1" i="0" u="none" strike="noStrike" dirty="0">
              <a:solidFill>
                <a:srgbClr val="002060"/>
              </a:solidFill>
              <a:effectLst/>
              <a:latin typeface="B Nazanin" panose="00000400000000000000" pitchFamily="2" charset="-78"/>
              <a:cs typeface="B Mitra" panose="00000400000000000000" pitchFamily="2" charset="-78"/>
            </a:endParaRPr>
          </a:p>
          <a:p>
            <a:pPr algn="just" rtl="1" fontAlgn="ctr">
              <a:lnSpc>
                <a:spcPct val="150000"/>
              </a:lnSpc>
            </a:pPr>
            <a:r>
              <a:rPr lang="fa-IR" sz="1800" b="1" u="none" strike="noStrike" dirty="0">
                <a:effectLst/>
                <a:cs typeface="B Mitra" panose="00000400000000000000" pitchFamily="2" charset="-78"/>
              </a:rPr>
              <a:t>تعداد جلسات آموزشی  برگزار شده درون بخشی: 285</a:t>
            </a:r>
          </a:p>
          <a:p>
            <a:pPr algn="just" rtl="1" fontAlgn="ctr">
              <a:lnSpc>
                <a:spcPct val="150000"/>
              </a:lnSpc>
            </a:pPr>
            <a:r>
              <a:rPr lang="fa-IR" sz="1800" b="1" u="none" strike="noStrike" dirty="0">
                <a:effectLst/>
                <a:cs typeface="B Mitra" panose="00000400000000000000" pitchFamily="2" charset="-78"/>
              </a:rPr>
              <a:t>تعداد جلسات آموزشی  برگزار شده برون بخشی: 238</a:t>
            </a:r>
          </a:p>
          <a:p>
            <a:pPr algn="just" rtl="1" fontAlgn="ctr">
              <a:lnSpc>
                <a:spcPct val="150000"/>
              </a:lnSpc>
            </a:pPr>
            <a:r>
              <a:rPr lang="fa-IR" sz="1800" b="1" u="none" strike="noStrike" dirty="0">
                <a:effectLst/>
                <a:cs typeface="B Mitra" panose="00000400000000000000" pitchFamily="2" charset="-78"/>
              </a:rPr>
              <a:t>تعداد افراد بزرگسال آموزش داده شده (درون بخشی): 33575</a:t>
            </a:r>
          </a:p>
          <a:p>
            <a:pPr algn="just" rtl="1" fontAlgn="ctr">
              <a:lnSpc>
                <a:spcPct val="150000"/>
              </a:lnSpc>
            </a:pPr>
            <a:r>
              <a:rPr lang="fa-IR" sz="1800" b="1" u="none" strike="noStrike" dirty="0">
                <a:effectLst/>
                <a:cs typeface="B Mitra" panose="00000400000000000000" pitchFamily="2" charset="-78"/>
              </a:rPr>
              <a:t>تعداد افراد بزرگسال آموزش داده شده (برون بخشی): 5952</a:t>
            </a:r>
            <a:endParaRPr lang="fa-IR" sz="1800" b="1" i="0" u="none" strike="noStrike" dirty="0">
              <a:solidFill>
                <a:srgbClr val="002060"/>
              </a:solidFill>
              <a:effectLst/>
              <a:latin typeface="B Nazanin" panose="00000400000000000000" pitchFamily="2" charset="-78"/>
              <a:cs typeface="B Mitra" panose="00000400000000000000" pitchFamily="2" charset="-78"/>
            </a:endParaRPr>
          </a:p>
          <a:p>
            <a:pPr algn="just" rtl="1" fontAlgn="ctr">
              <a:lnSpc>
                <a:spcPct val="150000"/>
              </a:lnSpc>
            </a:pPr>
            <a:endParaRPr lang="fa-IR" sz="1800" b="1" i="0" u="none" strike="noStrike" dirty="0">
              <a:solidFill>
                <a:srgbClr val="002060"/>
              </a:solidFill>
              <a:effectLst/>
              <a:latin typeface="B Nazanin" panose="00000400000000000000" pitchFamily="2" charset="-78"/>
              <a:cs typeface="B Mitra" panose="00000400000000000000" pitchFamily="2" charset="-78"/>
            </a:endParaRPr>
          </a:p>
          <a:p>
            <a:pPr algn="just" rtl="1" fontAlgn="ctr">
              <a:lnSpc>
                <a:spcPct val="150000"/>
              </a:lnSpc>
            </a:pPr>
            <a:endParaRPr lang="fa-IR" sz="1800" b="1" i="0" u="none" strike="noStrike" dirty="0">
              <a:solidFill>
                <a:srgbClr val="002060"/>
              </a:solidFill>
              <a:effectLst/>
              <a:latin typeface="B Nazanin" panose="00000400000000000000" pitchFamily="2" charset="-78"/>
              <a:cs typeface="B Mitra" panose="00000400000000000000" pitchFamily="2" charset="-78"/>
            </a:endParaRPr>
          </a:p>
          <a:p>
            <a:pPr algn="just" rtl="1" fontAlgn="ctr">
              <a:lnSpc>
                <a:spcPct val="150000"/>
              </a:lnSpc>
            </a:pPr>
            <a:endParaRPr lang="fa-IR" sz="1800" b="1" i="0" u="none" strike="noStrike" dirty="0">
              <a:solidFill>
                <a:srgbClr val="002060"/>
              </a:solidFill>
              <a:effectLst/>
              <a:latin typeface="B Nazanin" panose="00000400000000000000" pitchFamily="2" charset="-78"/>
              <a:cs typeface="B Mitra" panose="00000400000000000000" pitchFamily="2" charset="-78"/>
            </a:endParaRPr>
          </a:p>
          <a:p>
            <a:pPr algn="just" rtl="1" fontAlgn="ctr">
              <a:lnSpc>
                <a:spcPct val="150000"/>
              </a:lnSpc>
            </a:pPr>
            <a:endParaRPr lang="fa-IR" sz="1800" b="1" i="0" u="none" strike="noStrike" dirty="0">
              <a:solidFill>
                <a:srgbClr val="002060"/>
              </a:solidFill>
              <a:effectLst/>
              <a:latin typeface="B Nazanin" panose="00000400000000000000" pitchFamily="2" charset="-78"/>
              <a:cs typeface="B Mitra" panose="00000400000000000000" pitchFamily="2" charset="-78"/>
            </a:endParaRPr>
          </a:p>
          <a:p>
            <a:pPr algn="just" rtl="1" fontAlgn="ctr">
              <a:lnSpc>
                <a:spcPct val="150000"/>
              </a:lnSpc>
            </a:pPr>
            <a:endParaRPr lang="fa-IR" sz="1800" b="1" i="0" u="none" strike="noStrike" dirty="0">
              <a:solidFill>
                <a:srgbClr val="002060"/>
              </a:solidFill>
              <a:effectLst/>
              <a:latin typeface="B Nazanin" panose="00000400000000000000" pitchFamily="2" charset="-78"/>
              <a:cs typeface="B Mitra" panose="00000400000000000000" pitchFamily="2" charset="-78"/>
            </a:endParaRPr>
          </a:p>
          <a:p>
            <a:pPr algn="just" rtl="1" fontAlgn="ctr">
              <a:lnSpc>
                <a:spcPct val="150000"/>
              </a:lnSpc>
            </a:pPr>
            <a:endParaRPr lang="fa-IR" sz="1800" b="1" i="0" u="none" strike="noStrike" dirty="0">
              <a:solidFill>
                <a:srgbClr val="002060"/>
              </a:solidFill>
              <a:effectLst/>
              <a:latin typeface="B Nazanin" panose="00000400000000000000" pitchFamily="2" charset="-78"/>
              <a:cs typeface="B Mitra" panose="00000400000000000000" pitchFamily="2" charset="-78"/>
            </a:endParaRPr>
          </a:p>
          <a:p>
            <a:pPr algn="just" rtl="1" fontAlgn="ctr">
              <a:lnSpc>
                <a:spcPct val="150000"/>
              </a:lnSpc>
            </a:pPr>
            <a:endParaRPr lang="fa-IR" sz="1800" b="1" i="0" u="none" strike="noStrike" dirty="0">
              <a:solidFill>
                <a:srgbClr val="002060"/>
              </a:solidFill>
              <a:effectLst/>
              <a:latin typeface="B Nazanin" panose="00000400000000000000" pitchFamily="2" charset="-78"/>
              <a:cs typeface="B Mitr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067280726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2741" y="294289"/>
            <a:ext cx="8596668" cy="714704"/>
          </a:xfrm>
          <a:noFill/>
        </p:spPr>
        <p:txBody>
          <a:bodyPr>
            <a:normAutofit fontScale="90000"/>
          </a:bodyPr>
          <a:lstStyle/>
          <a:p>
            <a:pPr algn="ctr">
              <a:lnSpc>
                <a:spcPct val="150000"/>
              </a:lnSpc>
            </a:pPr>
            <a:r>
              <a:rPr lang="fa-IR" sz="2400" b="1" dirty="0">
                <a:cs typeface="B Titr" panose="00000700000000000000" pitchFamily="2" charset="-78"/>
              </a:rPr>
              <a:t>وضعیت توزیع مکمل یاری (آهن یاری و ویتامین دی) در دانش آموزان </a:t>
            </a:r>
            <a:br>
              <a:rPr lang="en-US" sz="2400" b="1" dirty="0">
                <a:cs typeface="B Titr" panose="00000700000000000000" pitchFamily="2" charset="-78"/>
              </a:rPr>
            </a:br>
            <a:endParaRPr lang="fa-IR" sz="2400" dirty="0">
              <a:cs typeface="B Titr" panose="00000700000000000000" pitchFamily="2" charset="-78"/>
            </a:endParaRP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801AEB39-01B1-B913-3300-51B5225296B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28083786"/>
              </p:ext>
            </p:extLst>
          </p:nvPr>
        </p:nvGraphicFramePr>
        <p:xfrm>
          <a:off x="767617" y="1212256"/>
          <a:ext cx="8637563" cy="4749541"/>
        </p:xfrm>
        <a:graphic>
          <a:graphicData uri="http://schemas.openxmlformats.org/drawingml/2006/table">
            <a:tbl>
              <a:tblPr rtl="1" firstRow="1" bandRow="1">
                <a:tableStyleId>{3B4B98B0-60AC-42C2-AFA5-B58CD77FA1E5}</a:tableStyleId>
              </a:tblPr>
              <a:tblGrid>
                <a:gridCol w="2191078">
                  <a:extLst>
                    <a:ext uri="{9D8B030D-6E8A-4147-A177-3AD203B41FA5}">
                      <a16:colId xmlns:a16="http://schemas.microsoft.com/office/drawing/2014/main" val="1555228315"/>
                    </a:ext>
                  </a:extLst>
                </a:gridCol>
                <a:gridCol w="2897296">
                  <a:extLst>
                    <a:ext uri="{9D8B030D-6E8A-4147-A177-3AD203B41FA5}">
                      <a16:colId xmlns:a16="http://schemas.microsoft.com/office/drawing/2014/main" val="2309620865"/>
                    </a:ext>
                  </a:extLst>
                </a:gridCol>
                <a:gridCol w="3549189">
                  <a:extLst>
                    <a:ext uri="{9D8B030D-6E8A-4147-A177-3AD203B41FA5}">
                      <a16:colId xmlns:a16="http://schemas.microsoft.com/office/drawing/2014/main" val="2234179769"/>
                    </a:ext>
                  </a:extLst>
                </a:gridCol>
              </a:tblGrid>
              <a:tr h="540662"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500" kern="1200" dirty="0">
                          <a:effectLst/>
                          <a:highlight>
                            <a:srgbClr val="5B9BD5"/>
                          </a:highlight>
                        </a:rPr>
                        <a:t>سال تحصیلی</a:t>
                      </a:r>
                      <a:endParaRPr lang="en-US" sz="1100" kern="100" dirty="0">
                        <a:effectLst/>
                        <a:highlight>
                          <a:srgbClr val="5B9BD5"/>
                        </a:highlight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87415" marR="87415" marT="43708" marB="43708" anchor="ctr"/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500" kern="1200" dirty="0">
                          <a:effectLst/>
                          <a:highlight>
                            <a:srgbClr val="5B9BD5"/>
                          </a:highlight>
                        </a:rPr>
                        <a:t>قرص فرفولیک</a:t>
                      </a:r>
                      <a:endParaRPr lang="en-US" sz="1100" kern="100" dirty="0">
                        <a:effectLst/>
                        <a:highlight>
                          <a:srgbClr val="5B9BD5"/>
                        </a:highlight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87415" marR="87415" marT="43708" marB="43708" anchor="ctr"/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500" kern="1200" dirty="0">
                          <a:effectLst/>
                          <a:highlight>
                            <a:srgbClr val="5B9BD5"/>
                          </a:highlight>
                        </a:rPr>
                        <a:t>پرل ویتامین دی</a:t>
                      </a:r>
                      <a:endParaRPr lang="en-US" sz="1100" kern="100" dirty="0">
                        <a:effectLst/>
                        <a:highlight>
                          <a:srgbClr val="5B9BD5"/>
                        </a:highlight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87415" marR="87415" marT="43708" marB="43708" anchor="ctr"/>
                </a:tc>
                <a:extLst>
                  <a:ext uri="{0D108BD9-81ED-4DB2-BD59-A6C34878D82A}">
                    <a16:rowId xmlns:a16="http://schemas.microsoft.com/office/drawing/2014/main" val="1840486181"/>
                  </a:ext>
                </a:extLst>
              </a:tr>
              <a:tr h="679661"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500" kern="1200" dirty="0">
                          <a:effectLst/>
                          <a:highlight>
                            <a:srgbClr val="D2DEEF"/>
                          </a:highlight>
                        </a:rPr>
                        <a:t>96-1395</a:t>
                      </a:r>
                      <a:endParaRPr lang="en-US" sz="1100" kern="100" dirty="0">
                        <a:effectLst/>
                        <a:highlight>
                          <a:srgbClr val="D2DEEF"/>
                        </a:highlight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87415" marR="87415" marT="43708" marB="43708" anchor="ctr"/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500" kern="1200" dirty="0">
                          <a:effectLst/>
                          <a:highlight>
                            <a:srgbClr val="D2DEEF"/>
                          </a:highlight>
                        </a:rPr>
                        <a:t>100 درصد</a:t>
                      </a:r>
                      <a:endParaRPr lang="en-US" sz="1100" kern="100" dirty="0">
                        <a:effectLst/>
                        <a:highlight>
                          <a:srgbClr val="D2DEEF"/>
                        </a:highlight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87415" marR="87415" marT="43708" marB="43708" anchor="ctr"/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500" kern="1200">
                          <a:effectLst/>
                          <a:highlight>
                            <a:srgbClr val="D2DEEF"/>
                          </a:highlight>
                        </a:rPr>
                        <a:t>95 درصد</a:t>
                      </a:r>
                      <a:endParaRPr lang="en-US" sz="1100" kern="100">
                        <a:effectLst/>
                        <a:highlight>
                          <a:srgbClr val="D2DEEF"/>
                        </a:highlight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87415" marR="87415" marT="43708" marB="43708" anchor="ctr"/>
                </a:tc>
                <a:extLst>
                  <a:ext uri="{0D108BD9-81ED-4DB2-BD59-A6C34878D82A}">
                    <a16:rowId xmlns:a16="http://schemas.microsoft.com/office/drawing/2014/main" val="3035885980"/>
                  </a:ext>
                </a:extLst>
              </a:tr>
              <a:tr h="588203"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500" kern="1200">
                          <a:effectLst/>
                          <a:highlight>
                            <a:srgbClr val="EAEFF7"/>
                          </a:highlight>
                        </a:rPr>
                        <a:t>97-1396</a:t>
                      </a:r>
                      <a:endParaRPr lang="en-US" sz="1100" kern="100">
                        <a:effectLst/>
                        <a:highlight>
                          <a:srgbClr val="EAEFF7"/>
                        </a:highlight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87415" marR="87415" marT="43708" marB="43708" anchor="ctr"/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500" kern="1200">
                          <a:effectLst/>
                          <a:highlight>
                            <a:srgbClr val="EAEFF7"/>
                          </a:highlight>
                        </a:rPr>
                        <a:t>100 درصد</a:t>
                      </a:r>
                      <a:endParaRPr lang="en-US" sz="1100" kern="100">
                        <a:effectLst/>
                        <a:highlight>
                          <a:srgbClr val="EAEFF7"/>
                        </a:highlight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87415" marR="87415" marT="43708" marB="43708" anchor="ctr"/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500" kern="1200">
                          <a:effectLst/>
                          <a:highlight>
                            <a:srgbClr val="EAEFF7"/>
                          </a:highlight>
                        </a:rPr>
                        <a:t>100 درصد</a:t>
                      </a:r>
                      <a:endParaRPr lang="en-US" sz="1100" kern="100">
                        <a:effectLst/>
                        <a:highlight>
                          <a:srgbClr val="EAEFF7"/>
                        </a:highlight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87415" marR="87415" marT="43708" marB="43708" anchor="ctr"/>
                </a:tc>
                <a:extLst>
                  <a:ext uri="{0D108BD9-81ED-4DB2-BD59-A6C34878D82A}">
                    <a16:rowId xmlns:a16="http://schemas.microsoft.com/office/drawing/2014/main" val="1409002561"/>
                  </a:ext>
                </a:extLst>
              </a:tr>
              <a:tr h="588203"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500" kern="1200" dirty="0">
                          <a:effectLst/>
                          <a:highlight>
                            <a:srgbClr val="D2DEEF"/>
                          </a:highlight>
                        </a:rPr>
                        <a:t>98-1397</a:t>
                      </a:r>
                      <a:endParaRPr lang="en-US" sz="1100" kern="100" dirty="0">
                        <a:effectLst/>
                        <a:highlight>
                          <a:srgbClr val="D2DEEF"/>
                        </a:highlight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87415" marR="87415" marT="43708" marB="43708" anchor="ctr"/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500" kern="1200">
                          <a:effectLst/>
                          <a:highlight>
                            <a:srgbClr val="D2DEEF"/>
                          </a:highlight>
                        </a:rPr>
                        <a:t>100 درصد</a:t>
                      </a:r>
                      <a:endParaRPr lang="en-US" sz="1100" kern="100">
                        <a:effectLst/>
                        <a:highlight>
                          <a:srgbClr val="D2DEEF"/>
                        </a:highlight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87415" marR="87415" marT="43708" marB="43708" anchor="ctr"/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500" kern="1200">
                          <a:effectLst/>
                          <a:highlight>
                            <a:srgbClr val="D2DEEF"/>
                          </a:highlight>
                        </a:rPr>
                        <a:t>100 درصد</a:t>
                      </a:r>
                      <a:endParaRPr lang="en-US" sz="1100" kern="100">
                        <a:effectLst/>
                        <a:highlight>
                          <a:srgbClr val="D2DEEF"/>
                        </a:highlight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87415" marR="87415" marT="43708" marB="43708" anchor="ctr"/>
                </a:tc>
                <a:extLst>
                  <a:ext uri="{0D108BD9-81ED-4DB2-BD59-A6C34878D82A}">
                    <a16:rowId xmlns:a16="http://schemas.microsoft.com/office/drawing/2014/main" val="3235909178"/>
                  </a:ext>
                </a:extLst>
              </a:tr>
              <a:tr h="588203"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500" kern="1200" dirty="0">
                          <a:effectLst/>
                          <a:highlight>
                            <a:srgbClr val="EAEFF7"/>
                          </a:highlight>
                        </a:rPr>
                        <a:t>99-1398</a:t>
                      </a:r>
                      <a:endParaRPr lang="en-US" sz="1100" kern="100" dirty="0">
                        <a:effectLst/>
                        <a:highlight>
                          <a:srgbClr val="EAEFF7"/>
                        </a:highlight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87415" marR="87415" marT="43708" marB="43708" anchor="ctr"/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500" kern="1200">
                          <a:effectLst/>
                          <a:highlight>
                            <a:srgbClr val="EAEFF7"/>
                          </a:highlight>
                        </a:rPr>
                        <a:t>100 درصد</a:t>
                      </a:r>
                      <a:endParaRPr lang="en-US" sz="1100" kern="100">
                        <a:effectLst/>
                        <a:highlight>
                          <a:srgbClr val="EAEFF7"/>
                        </a:highlight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87415" marR="87415" marT="43708" marB="43708" anchor="ctr"/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500" kern="1200">
                          <a:effectLst/>
                          <a:highlight>
                            <a:srgbClr val="EAEFF7"/>
                          </a:highlight>
                        </a:rPr>
                        <a:t>100 درصد</a:t>
                      </a:r>
                      <a:endParaRPr lang="en-US" sz="1100" kern="100">
                        <a:effectLst/>
                        <a:highlight>
                          <a:srgbClr val="EAEFF7"/>
                        </a:highlight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87415" marR="87415" marT="43708" marB="43708" anchor="ctr"/>
                </a:tc>
                <a:extLst>
                  <a:ext uri="{0D108BD9-81ED-4DB2-BD59-A6C34878D82A}">
                    <a16:rowId xmlns:a16="http://schemas.microsoft.com/office/drawing/2014/main" val="4128337189"/>
                  </a:ext>
                </a:extLst>
              </a:tr>
              <a:tr h="588203"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500" kern="1200">
                          <a:effectLst/>
                          <a:highlight>
                            <a:srgbClr val="D2DEEF"/>
                          </a:highlight>
                        </a:rPr>
                        <a:t>1400-1399</a:t>
                      </a:r>
                      <a:endParaRPr lang="en-US" sz="1100" kern="100">
                        <a:effectLst/>
                        <a:highlight>
                          <a:srgbClr val="D2DEEF"/>
                        </a:highlight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87415" marR="87415" marT="43708" marB="43708" anchor="ctr"/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500" kern="1200">
                          <a:effectLst/>
                          <a:highlight>
                            <a:srgbClr val="D2DEEF"/>
                          </a:highlight>
                        </a:rPr>
                        <a:t>44 درصد</a:t>
                      </a:r>
                      <a:endParaRPr lang="en-US" sz="1100" kern="100">
                        <a:effectLst/>
                        <a:highlight>
                          <a:srgbClr val="D2DEEF"/>
                        </a:highlight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87415" marR="87415" marT="43708" marB="43708" anchor="ctr"/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500" kern="1200">
                          <a:effectLst/>
                          <a:highlight>
                            <a:srgbClr val="D2DEEF"/>
                          </a:highlight>
                        </a:rPr>
                        <a:t>98 درصد</a:t>
                      </a:r>
                      <a:endParaRPr lang="en-US" sz="1100" kern="100">
                        <a:effectLst/>
                        <a:highlight>
                          <a:srgbClr val="D2DEEF"/>
                        </a:highlight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87415" marR="87415" marT="43708" marB="43708" anchor="ctr"/>
                </a:tc>
                <a:extLst>
                  <a:ext uri="{0D108BD9-81ED-4DB2-BD59-A6C34878D82A}">
                    <a16:rowId xmlns:a16="http://schemas.microsoft.com/office/drawing/2014/main" val="1647312973"/>
                  </a:ext>
                </a:extLst>
              </a:tr>
              <a:tr h="588203"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500" kern="1200">
                          <a:effectLst/>
                          <a:highlight>
                            <a:srgbClr val="EAEFF7"/>
                          </a:highlight>
                        </a:rPr>
                        <a:t>1402-1401</a:t>
                      </a:r>
                      <a:endParaRPr lang="en-US" sz="1100" kern="100">
                        <a:effectLst/>
                        <a:highlight>
                          <a:srgbClr val="EAEFF7"/>
                        </a:highlight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87415" marR="87415" marT="43708" marB="43708" anchor="ctr"/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500" kern="1200">
                          <a:effectLst/>
                          <a:highlight>
                            <a:srgbClr val="EAEFF7"/>
                          </a:highlight>
                        </a:rPr>
                        <a:t>50 درصد</a:t>
                      </a:r>
                      <a:endParaRPr lang="en-US" sz="1100" kern="100">
                        <a:effectLst/>
                        <a:highlight>
                          <a:srgbClr val="EAEFF7"/>
                        </a:highlight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87415" marR="87415" marT="43708" marB="43708" anchor="ctr"/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500" kern="1200" dirty="0">
                          <a:effectLst/>
                          <a:highlight>
                            <a:srgbClr val="EAEFF7"/>
                          </a:highlight>
                        </a:rPr>
                        <a:t> (عدم تامین توسط وزارتخانه)</a:t>
                      </a:r>
                      <a:endParaRPr lang="en-US" sz="1100" kern="100" dirty="0">
                        <a:effectLst/>
                        <a:highlight>
                          <a:srgbClr val="EAEFF7"/>
                        </a:highlight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87415" marR="87415" marT="43708" marB="43708" anchor="ctr"/>
                </a:tc>
                <a:extLst>
                  <a:ext uri="{0D108BD9-81ED-4DB2-BD59-A6C34878D82A}">
                    <a16:rowId xmlns:a16="http://schemas.microsoft.com/office/drawing/2014/main" val="2025957056"/>
                  </a:ext>
                </a:extLst>
              </a:tr>
              <a:tr h="588203"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500" kern="1200" dirty="0">
                          <a:effectLst/>
                          <a:highlight>
                            <a:srgbClr val="EAEFF7"/>
                          </a:highlight>
                        </a:rPr>
                        <a:t>1402-1403</a:t>
                      </a:r>
                      <a:endParaRPr lang="en-US" sz="1100" kern="100" dirty="0">
                        <a:effectLst/>
                        <a:highlight>
                          <a:srgbClr val="EAEFF7"/>
                        </a:highlight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87415" marR="87415" marT="43708" marB="43708" anchor="ctr"/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500" kern="1200" dirty="0">
                          <a:effectLst/>
                          <a:highlight>
                            <a:srgbClr val="EAEFF7"/>
                          </a:highlight>
                        </a:rPr>
                        <a:t>100درصد</a:t>
                      </a:r>
                      <a:endParaRPr lang="en-US" sz="1100" kern="100" dirty="0">
                        <a:effectLst/>
                        <a:highlight>
                          <a:srgbClr val="EAEFF7"/>
                        </a:highlight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87415" marR="87415" marT="43708" marB="43708" anchor="ctr"/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500" kern="1200" dirty="0">
                          <a:effectLst/>
                          <a:highlight>
                            <a:srgbClr val="EAEFF7"/>
                          </a:highlight>
                        </a:rPr>
                        <a:t>100درصد</a:t>
                      </a:r>
                      <a:endParaRPr lang="en-US" sz="1100" kern="100" dirty="0">
                        <a:effectLst/>
                        <a:highlight>
                          <a:srgbClr val="EAEFF7"/>
                        </a:highlight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87415" marR="87415" marT="43708" marB="43708" anchor="ctr"/>
                </a:tc>
                <a:extLst>
                  <a:ext uri="{0D108BD9-81ED-4DB2-BD59-A6C34878D82A}">
                    <a16:rowId xmlns:a16="http://schemas.microsoft.com/office/drawing/2014/main" val="302898942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5212801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3BFD3C-3D61-EEC6-A73A-0CB027F42A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9176" y="148835"/>
            <a:ext cx="10515600" cy="489314"/>
          </a:xfrm>
        </p:spPr>
        <p:txBody>
          <a:bodyPr>
            <a:normAutofit/>
          </a:bodyPr>
          <a:lstStyle/>
          <a:p>
            <a:pPr algn="ctr" rtl="1"/>
            <a:r>
              <a:rPr lang="fa-IR" sz="2000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وضعیت شاخص سوء تغذیه در گروههای سنی مختلف دانشگاه علوم پزشکی اصفهان</a:t>
            </a:r>
            <a:endParaRPr lang="en-US" sz="2000" dirty="0">
              <a:solidFill>
                <a:srgbClr val="002060"/>
              </a:solidFill>
              <a:cs typeface="B Titr" panose="00000700000000000000" pitchFamily="2" charset="-78"/>
            </a:endParaRPr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E4F95420-7BBA-7A2F-8EBA-E3DB102465D9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1129268" y="755483"/>
          <a:ext cx="10223359" cy="5951370"/>
        </p:xfrm>
        <a:graphic>
          <a:graphicData uri="http://schemas.openxmlformats.org/drawingml/2006/table">
            <a:tbl>
              <a:tblPr rtl="1" firstRow="1" firstCol="1" bandRow="1"/>
              <a:tblGrid>
                <a:gridCol w="1034863">
                  <a:extLst>
                    <a:ext uri="{9D8B030D-6E8A-4147-A177-3AD203B41FA5}">
                      <a16:colId xmlns:a16="http://schemas.microsoft.com/office/drawing/2014/main" val="4231503376"/>
                    </a:ext>
                  </a:extLst>
                </a:gridCol>
                <a:gridCol w="3150684">
                  <a:extLst>
                    <a:ext uri="{9D8B030D-6E8A-4147-A177-3AD203B41FA5}">
                      <a16:colId xmlns:a16="http://schemas.microsoft.com/office/drawing/2014/main" val="3189250379"/>
                    </a:ext>
                  </a:extLst>
                </a:gridCol>
                <a:gridCol w="2876434">
                  <a:extLst>
                    <a:ext uri="{9D8B030D-6E8A-4147-A177-3AD203B41FA5}">
                      <a16:colId xmlns:a16="http://schemas.microsoft.com/office/drawing/2014/main" val="2398463900"/>
                    </a:ext>
                  </a:extLst>
                </a:gridCol>
                <a:gridCol w="1674055">
                  <a:extLst>
                    <a:ext uri="{9D8B030D-6E8A-4147-A177-3AD203B41FA5}">
                      <a16:colId xmlns:a16="http://schemas.microsoft.com/office/drawing/2014/main" val="254595762"/>
                    </a:ext>
                  </a:extLst>
                </a:gridCol>
                <a:gridCol w="1487323">
                  <a:extLst>
                    <a:ext uri="{9D8B030D-6E8A-4147-A177-3AD203B41FA5}">
                      <a16:colId xmlns:a16="http://schemas.microsoft.com/office/drawing/2014/main" val="2014632333"/>
                    </a:ext>
                  </a:extLst>
                </a:gridCol>
              </a:tblGrid>
              <a:tr h="550248"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8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B Nazanin" panose="00000400000000000000" pitchFamily="2" charset="-78"/>
                        </a:rPr>
                        <a:t>ردیف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6325" marR="563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8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B Nazanin" panose="00000400000000000000" pitchFamily="2" charset="-78"/>
                        </a:rPr>
                        <a:t>عنوان شاخص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6325" marR="563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8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B Nazanin" panose="00000400000000000000" pitchFamily="2" charset="-78"/>
                        </a:rPr>
                        <a:t>سال 1401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6325" marR="563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8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B Nazanin" panose="00000400000000000000" pitchFamily="2" charset="-78"/>
                        </a:rPr>
                        <a:t>سال 1402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6325" marR="563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96595739"/>
                  </a:ext>
                </a:extLst>
              </a:tr>
              <a:tr h="336831"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8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B Nazanin" panose="00000400000000000000" pitchFamily="2" charset="-78"/>
                        </a:rPr>
                        <a:t>1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6325" marR="563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rowSpan="4"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8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B Nazanin" panose="00000400000000000000" pitchFamily="2" charset="-78"/>
                        </a:rPr>
                        <a:t>درصد نوجوانان مبتلا به سوء تغذیه</a:t>
                      </a:r>
                      <a:endParaRPr lang="en-US" sz="18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6325" marR="563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8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B Nazanin" panose="00000400000000000000" pitchFamily="2" charset="-78"/>
                        </a:rPr>
                        <a:t>اضافه وزن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6325" marR="563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8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B Nazanin" panose="00000400000000000000" pitchFamily="2" charset="-78"/>
                        </a:rPr>
                        <a:t>12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6325" marR="563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1" eaLnBrk="1" fontAlgn="b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800" b="1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B Nazanin" panose="00000400000000000000" pitchFamily="2" charset="-78"/>
                        </a:rPr>
                        <a:t>12.57</a:t>
                      </a:r>
                      <a:endParaRPr lang="en-US" sz="1800" b="1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B Nazanin" panose="00000400000000000000" pitchFamily="2" charset="-78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85230797"/>
                  </a:ext>
                </a:extLst>
              </a:tr>
              <a:tr h="320631"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8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B Nazanin" panose="00000400000000000000" pitchFamily="2" charset="-78"/>
                        </a:rPr>
                        <a:t>2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6325" marR="563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8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B Nazanin" panose="00000400000000000000" pitchFamily="2" charset="-78"/>
                        </a:rPr>
                        <a:t>چاقی</a:t>
                      </a:r>
                      <a:endParaRPr lang="en-US" sz="18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6325" marR="563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8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B Nazanin" panose="00000400000000000000" pitchFamily="2" charset="-78"/>
                        </a:rPr>
                        <a:t>8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6325" marR="563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1" eaLnBrk="1" fontAlgn="b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800" b="1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B Nazanin" panose="00000400000000000000" pitchFamily="2" charset="-78"/>
                        </a:rPr>
                        <a:t>8.49</a:t>
                      </a:r>
                      <a:endParaRPr lang="en-US" sz="1800" b="1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B Nazanin" panose="00000400000000000000" pitchFamily="2" charset="-78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0446141"/>
                  </a:ext>
                </a:extLst>
              </a:tr>
              <a:tr h="382732"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8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B Nazanin" panose="00000400000000000000" pitchFamily="2" charset="-78"/>
                        </a:rPr>
                        <a:t>3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6325" marR="563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8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B Nazanin" panose="00000400000000000000" pitchFamily="2" charset="-78"/>
                        </a:rPr>
                        <a:t>لاغری</a:t>
                      </a:r>
                      <a:endParaRPr lang="en-US" sz="18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6325" marR="563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8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B Nazanin" panose="00000400000000000000" pitchFamily="2" charset="-78"/>
                        </a:rPr>
                        <a:t>13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6325" marR="563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1" eaLnBrk="1" fontAlgn="b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800" b="1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B Nazanin" panose="00000400000000000000" pitchFamily="2" charset="-78"/>
                        </a:rPr>
                        <a:t>12.25</a:t>
                      </a:r>
                      <a:endParaRPr lang="en-US" sz="1800" b="1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B Nazanin" panose="00000400000000000000" pitchFamily="2" charset="-78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9945280"/>
                  </a:ext>
                </a:extLst>
              </a:tr>
              <a:tr h="378682"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8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B Nazanin" panose="00000400000000000000" pitchFamily="2" charset="-78"/>
                        </a:rPr>
                        <a:t>4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6325" marR="563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8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B Nazanin" panose="00000400000000000000" pitchFamily="2" charset="-78"/>
                        </a:rPr>
                        <a:t>کوتاه قدی</a:t>
                      </a:r>
                      <a:endParaRPr lang="en-US" sz="18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6325" marR="563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8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B Nazanin" panose="00000400000000000000" pitchFamily="2" charset="-78"/>
                        </a:rPr>
                        <a:t>2.2</a:t>
                      </a:r>
                      <a:endParaRPr lang="en-US" sz="18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6325" marR="563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1" eaLnBrk="1" fontAlgn="b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800" b="1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B Nazanin" panose="00000400000000000000" pitchFamily="2" charset="-78"/>
                        </a:rPr>
                        <a:t>2.28</a:t>
                      </a:r>
                      <a:endParaRPr lang="en-US" sz="1800" b="1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B Nazanin" panose="00000400000000000000" pitchFamily="2" charset="-78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53117279"/>
                  </a:ext>
                </a:extLst>
              </a:tr>
              <a:tr h="374630"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8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B Nazanin" panose="00000400000000000000" pitchFamily="2" charset="-78"/>
                        </a:rPr>
                        <a:t>5</a:t>
                      </a:r>
                      <a:endParaRPr lang="en-US" sz="18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6325" marR="563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rowSpan="3"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8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B Nazanin" panose="00000400000000000000" pitchFamily="2" charset="-78"/>
                        </a:rPr>
                        <a:t>درصد جوانان مبتلا به سوء تغذیه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6325" marR="563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8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B Nazanin" panose="00000400000000000000" pitchFamily="2" charset="-78"/>
                        </a:rPr>
                        <a:t>اضافه وزن</a:t>
                      </a:r>
                      <a:endParaRPr lang="en-US" sz="18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6325" marR="563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8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B Nazanin" panose="00000400000000000000" pitchFamily="2" charset="-78"/>
                        </a:rPr>
                        <a:t>24.3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6325" marR="563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1800" b="1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B Nazanin" panose="00000400000000000000" pitchFamily="2" charset="-78"/>
                        </a:rPr>
                        <a:t>24.53</a:t>
                      </a:r>
                      <a:endParaRPr lang="en-US" sz="1800" b="1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B Nazanin" panose="00000400000000000000" pitchFamily="2" charset="-78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641436"/>
                  </a:ext>
                </a:extLst>
              </a:tr>
              <a:tr h="380032"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8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B Nazanin" panose="00000400000000000000" pitchFamily="2" charset="-78"/>
                        </a:rPr>
                        <a:t>6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6325" marR="563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8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B Nazanin" panose="00000400000000000000" pitchFamily="2" charset="-78"/>
                        </a:rPr>
                        <a:t>چاقی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6325" marR="563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8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B Nazanin" panose="00000400000000000000" pitchFamily="2" charset="-78"/>
                        </a:rPr>
                        <a:t>11.1</a:t>
                      </a:r>
                      <a:endParaRPr lang="en-US" sz="18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6325" marR="563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1800" b="1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B Nazanin" panose="00000400000000000000" pitchFamily="2" charset="-78"/>
                        </a:rPr>
                        <a:t>11.32</a:t>
                      </a:r>
                      <a:endParaRPr lang="en-US" sz="1800" b="1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B Nazanin" panose="00000400000000000000" pitchFamily="2" charset="-78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559346"/>
                  </a:ext>
                </a:extLst>
              </a:tr>
              <a:tr h="273380"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8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B Nazanin" panose="00000400000000000000" pitchFamily="2" charset="-78"/>
                        </a:rPr>
                        <a:t>7</a:t>
                      </a:r>
                      <a:endParaRPr lang="en-US" sz="18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6325" marR="563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8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B Nazanin" panose="00000400000000000000" pitchFamily="2" charset="-78"/>
                        </a:rPr>
                        <a:t>لاغری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6325" marR="563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8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B Nazanin" panose="00000400000000000000" pitchFamily="2" charset="-78"/>
                        </a:rPr>
                        <a:t>7.8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6325" marR="563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1800" b="1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B Nazanin" panose="00000400000000000000" pitchFamily="2" charset="-78"/>
                        </a:rPr>
                        <a:t>7.88</a:t>
                      </a:r>
                      <a:endParaRPr lang="en-US" sz="1800" b="1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B Nazanin" panose="00000400000000000000" pitchFamily="2" charset="-78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29844149"/>
                  </a:ext>
                </a:extLst>
              </a:tr>
              <a:tr h="278779"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8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B Nazanin" panose="00000400000000000000" pitchFamily="2" charset="-78"/>
                        </a:rPr>
                        <a:t>8</a:t>
                      </a:r>
                      <a:endParaRPr lang="en-US" sz="18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6325" marR="563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rowSpan="6"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8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B Nazanin" panose="00000400000000000000" pitchFamily="2" charset="-78"/>
                        </a:rPr>
                        <a:t>درصد میانسالان مبتلا به سوء تغذیه</a:t>
                      </a:r>
                      <a:endParaRPr lang="en-US" sz="18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6325" marR="563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8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B Nazanin" panose="00000400000000000000" pitchFamily="2" charset="-78"/>
                        </a:rPr>
                        <a:t>اضافه وزن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6325" marR="563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8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B Nazanin" panose="00000400000000000000" pitchFamily="2" charset="-78"/>
                        </a:rPr>
                        <a:t>39.8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6325" marR="563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1" eaLnBrk="1" fontAlgn="b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800" b="1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B Nazanin" panose="00000400000000000000" pitchFamily="2" charset="-78"/>
                        </a:rPr>
                        <a:t>40.16</a:t>
                      </a:r>
                      <a:endParaRPr lang="en-US" sz="1800" b="1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9523271"/>
                  </a:ext>
                </a:extLst>
              </a:tr>
              <a:tr h="290930"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8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B Nazanin" panose="00000400000000000000" pitchFamily="2" charset="-78"/>
                        </a:rPr>
                        <a:t>9</a:t>
                      </a:r>
                      <a:endParaRPr lang="en-US" sz="18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6325" marR="563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8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B Nazanin" panose="00000400000000000000" pitchFamily="2" charset="-78"/>
                        </a:rPr>
                        <a:t>چاقی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6325" marR="563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8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B Nazanin" panose="00000400000000000000" pitchFamily="2" charset="-78"/>
                        </a:rPr>
                        <a:t>23.1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6325" marR="563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marR="0" algn="ctr" defTabSz="914400" rtl="1" eaLnBrk="1" fontAlgn="b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800" b="1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B Nazanin" panose="00000400000000000000" pitchFamily="2" charset="-78"/>
                        </a:rPr>
                        <a:t>23.79</a:t>
                      </a:r>
                      <a:endParaRPr lang="en-US" sz="1800" b="1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B Nazanin" panose="00000400000000000000" pitchFamily="2" charset="-78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9057855"/>
                  </a:ext>
                </a:extLst>
              </a:tr>
              <a:tr h="80712">
                <a:tc rowSpan="3"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8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B Nazanin" panose="00000400000000000000" pitchFamily="2" charset="-78"/>
                        </a:rPr>
                        <a:t>10</a:t>
                      </a:r>
                      <a:endParaRPr lang="en-US" sz="18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6325" marR="563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6325" marR="563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6325" marR="563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marL="0" marR="0" algn="ctr" defTabSz="914400" rtl="1" eaLnBrk="1" fontAlgn="b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800" b="1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B Nazanin" panose="00000400000000000000" pitchFamily="2" charset="-78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74249736"/>
                  </a:ext>
                </a:extLst>
              </a:tr>
              <a:tr h="365402">
                <a:tc v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8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B Nazanin" panose="00000400000000000000" pitchFamily="2" charset="-78"/>
                        </a:rPr>
                        <a:t>چاقی شکمی(دور کمر بیش از90)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6325" marR="563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8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B Nazanin" panose="00000400000000000000" pitchFamily="2" charset="-78"/>
                        </a:rPr>
                        <a:t>51.2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6325" marR="563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1" eaLnBrk="1" fontAlgn="b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800" b="1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B Nazanin" panose="00000400000000000000" pitchFamily="2" charset="-78"/>
                        </a:rPr>
                        <a:t>51.99</a:t>
                      </a:r>
                      <a:endParaRPr lang="en-US" sz="1800" b="1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B Nazanin" panose="00000400000000000000" pitchFamily="2" charset="-78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126066">
                <a:tc vMerge="1"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6325" marR="563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8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B Nazanin" panose="00000400000000000000" pitchFamily="2" charset="-78"/>
                        </a:rPr>
                        <a:t>لاغری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6325" marR="563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8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B Nazanin" panose="00000400000000000000" pitchFamily="2" charset="-78"/>
                        </a:rPr>
                        <a:t>1.5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6325" marR="563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marR="0" algn="ctr" defTabSz="914400" rtl="1" eaLnBrk="1" fontAlgn="b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800" b="1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B Nazanin" panose="00000400000000000000" pitchFamily="2" charset="-78"/>
                        </a:rPr>
                        <a:t>1.44</a:t>
                      </a:r>
                      <a:endParaRPr lang="en-US" sz="1800" b="1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B Nazanin" panose="00000400000000000000" pitchFamily="2" charset="-78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39235768"/>
                  </a:ext>
                </a:extLst>
              </a:tr>
              <a:tr h="226837"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8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B Nazanin" panose="00000400000000000000" pitchFamily="2" charset="-78"/>
                        </a:rPr>
                        <a:t>11</a:t>
                      </a:r>
                      <a:endParaRPr lang="en-US" sz="18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6325" marR="563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6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B Nazanin" panose="00000400000000000000" pitchFamily="2" charset="-78"/>
                        </a:rPr>
                        <a:t>لاغری</a:t>
                      </a:r>
                      <a:endParaRPr lang="en-US" sz="16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6325" marR="563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8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B Nazanin" panose="00000400000000000000" pitchFamily="2" charset="-78"/>
                        </a:rPr>
                        <a:t>1.5</a:t>
                      </a:r>
                      <a:endParaRPr lang="en-US" sz="16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6325" marR="563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marL="0" marR="0" algn="ctr" defTabSz="914400" rtl="1" eaLnBrk="1" fontAlgn="b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800" b="1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B Nazanin" panose="00000400000000000000" pitchFamily="2" charset="-78"/>
                        </a:rPr>
                        <a:t>1.44</a:t>
                      </a:r>
                      <a:endParaRPr lang="en-US" sz="1800" b="1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B Nazanin" panose="00000400000000000000" pitchFamily="2" charset="-78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30345660"/>
                  </a:ext>
                </a:extLst>
              </a:tr>
              <a:tr h="265955"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8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B Nazanin" panose="00000400000000000000" pitchFamily="2" charset="-78"/>
                        </a:rPr>
                        <a:t>12</a:t>
                      </a:r>
                      <a:endParaRPr lang="en-US" sz="18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6325" marR="563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rowSpan="3"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8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B Nazanin" panose="00000400000000000000" pitchFamily="2" charset="-78"/>
                        </a:rPr>
                        <a:t>درصد سالمندان مبتلا به سوءتغذیه</a:t>
                      </a:r>
                      <a:endParaRPr lang="en-US" sz="18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6325" marR="563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8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B Nazanin" panose="00000400000000000000" pitchFamily="2" charset="-78"/>
                        </a:rPr>
                        <a:t>اضافه وزن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6325" marR="563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8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B Nazanin" panose="00000400000000000000" pitchFamily="2" charset="-78"/>
                        </a:rPr>
                        <a:t>22.2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6325" marR="563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1" eaLnBrk="1" fontAlgn="b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800" b="1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B Nazanin" panose="00000400000000000000" pitchFamily="2" charset="-78"/>
                        </a:rPr>
                        <a:t>22.24</a:t>
                      </a:r>
                      <a:endParaRPr lang="en-US" sz="1800" b="1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B Nazanin" panose="00000400000000000000" pitchFamily="2" charset="-78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40503513"/>
                  </a:ext>
                </a:extLst>
              </a:tr>
              <a:tr h="284179"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8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B Nazanin" panose="00000400000000000000" pitchFamily="2" charset="-78"/>
                        </a:rPr>
                        <a:t>13</a:t>
                      </a:r>
                      <a:endParaRPr lang="en-US" sz="18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6325" marR="563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8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B Nazanin" panose="00000400000000000000" pitchFamily="2" charset="-78"/>
                        </a:rPr>
                        <a:t>چاقی</a:t>
                      </a:r>
                      <a:endParaRPr lang="en-US" sz="18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6325" marR="563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8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B Nazanin" panose="00000400000000000000" pitchFamily="2" charset="-78"/>
                        </a:rPr>
                        <a:t>24.3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6325" marR="563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1" eaLnBrk="1" fontAlgn="b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800" b="1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B Nazanin" panose="00000400000000000000" pitchFamily="2" charset="-78"/>
                        </a:rPr>
                        <a:t>24.39</a:t>
                      </a:r>
                      <a:endParaRPr lang="en-US" sz="1800" b="1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B Nazanin" panose="00000400000000000000" pitchFamily="2" charset="-78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33888764"/>
                  </a:ext>
                </a:extLst>
              </a:tr>
              <a:tr h="313880"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8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B Nazanin" panose="00000400000000000000" pitchFamily="2" charset="-78"/>
                        </a:rPr>
                        <a:t>14</a:t>
                      </a:r>
                      <a:endParaRPr lang="en-US" sz="18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6325" marR="563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8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B Nazanin" panose="00000400000000000000" pitchFamily="2" charset="-78"/>
                        </a:rPr>
                        <a:t>لاغری</a:t>
                      </a:r>
                      <a:endParaRPr lang="en-US" sz="18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6325" marR="563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8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B Nazanin" panose="00000400000000000000" pitchFamily="2" charset="-78"/>
                        </a:rPr>
                        <a:t>6.9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6325" marR="563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1" eaLnBrk="1" fontAlgn="b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800" b="1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B Nazanin" panose="00000400000000000000" pitchFamily="2" charset="-78"/>
                        </a:rPr>
                        <a:t>6.78</a:t>
                      </a:r>
                      <a:endParaRPr lang="en-US" sz="1800" b="1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B Nazanin" panose="00000400000000000000" pitchFamily="2" charset="-78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84875735"/>
                  </a:ext>
                </a:extLst>
              </a:tr>
              <a:tr h="447128"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8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B Nazanin" panose="00000400000000000000" pitchFamily="2" charset="-78"/>
                        </a:rPr>
                        <a:t>15</a:t>
                      </a:r>
                      <a:endParaRPr lang="en-US" sz="18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6325" marR="563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8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B Nazanin" panose="00000400000000000000" pitchFamily="2" charset="-78"/>
                        </a:rPr>
                        <a:t>ﺩﺭﺻﺪ ﻣﺎﺩﺭﺍﻥ باردار ﺑﺎ وزن گیری نامطلوب</a:t>
                      </a:r>
                      <a:endParaRPr lang="en-US" sz="18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6325" marR="563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8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B Nazanin" panose="00000400000000000000" pitchFamily="2" charset="-78"/>
                        </a:rPr>
                        <a:t>25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6325" marR="563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1" eaLnBrk="1" fontAlgn="b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800" b="1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B Nazanin" panose="00000400000000000000" pitchFamily="2" charset="-78"/>
                        </a:rPr>
                        <a:t>29.91</a:t>
                      </a:r>
                      <a:endParaRPr lang="en-US" sz="1800" b="1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B Nazanin" panose="00000400000000000000" pitchFamily="2" charset="-78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97029354"/>
                  </a:ext>
                </a:extLst>
              </a:tr>
            </a:tbl>
          </a:graphicData>
        </a:graphic>
      </p:graphicFrame>
      <p:pic>
        <p:nvPicPr>
          <p:cNvPr id="5" name="Graphic 4" descr="Clipboard">
            <a:hlinkClick r:id="" action="ppaction://noaction"/>
            <a:extLst>
              <a:ext uri="{FF2B5EF4-FFF2-40B4-BE49-F238E27FC236}">
                <a16:creationId xmlns:a16="http://schemas.microsoft.com/office/drawing/2014/main" id="{9B2F2CB8-358D-6BF5-1ED3-D716C0184DD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898312" y="6490728"/>
            <a:ext cx="293688" cy="312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4442354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75591" y="1248509"/>
            <a:ext cx="9847383" cy="51838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algn="r" rtl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fa-IR" sz="2800" dirty="0">
                <a:cs typeface="B Mitra" panose="00000400000000000000" pitchFamily="2" charset="-78"/>
              </a:rPr>
              <a:t>تکمیل و تجهیز 81 پروژه باقیمانده به متراژ 50هزا رمتر مربع</a:t>
            </a:r>
          </a:p>
          <a:p>
            <a:pPr marL="457200" indent="-457200" algn="r" rtl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fa-IR" sz="2800" dirty="0">
                <a:cs typeface="B Mitra" panose="00000400000000000000" pitchFamily="2" charset="-78"/>
              </a:rPr>
              <a:t>تامین نیرو از محل آزمون های استخدامی وزارت بهداشت</a:t>
            </a:r>
          </a:p>
          <a:p>
            <a:pPr marL="457200" indent="-457200" algn="r" rtl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fa-IR" sz="2800" dirty="0">
                <a:cs typeface="B Mitra" panose="00000400000000000000" pitchFamily="2" charset="-78"/>
              </a:rPr>
              <a:t>اجرای فاز 4 برنامه پزشکی خانواده و نظام ارجاع</a:t>
            </a:r>
          </a:p>
          <a:p>
            <a:pPr marL="457200" indent="-457200" algn="r" rtl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fa-IR" sz="2800" dirty="0">
                <a:cs typeface="B Mitra" panose="00000400000000000000" pitchFamily="2" charset="-78"/>
              </a:rPr>
              <a:t>راه اندازی دبیرستان بهیاری در دو شهرستان استان</a:t>
            </a:r>
          </a:p>
          <a:p>
            <a:pPr marL="457200" indent="-457200" algn="r" rtl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fa-IR" sz="2800" dirty="0">
                <a:cs typeface="B Mitra" panose="00000400000000000000" pitchFamily="2" charset="-78"/>
              </a:rPr>
              <a:t>احداث 100 واحد بهداشتی جایگزین واحدهای بهداشت با قدمت بیش از 40 سال در قالب تفاهم نامه با قرارگاه محرومیت زدایی امام حسن مجتبی (ع) </a:t>
            </a:r>
          </a:p>
          <a:p>
            <a:pPr marL="457200" indent="-457200" algn="r" rtl="1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fa-IR" sz="2800" dirty="0">
              <a:cs typeface="B Mitra" panose="00000400000000000000" pitchFamily="2" charset="-78"/>
            </a:endParaRPr>
          </a:p>
          <a:p>
            <a:pPr marL="457200" indent="-457200" algn="r" rtl="1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sz="2800" dirty="0">
              <a:cs typeface="B Mitra" panose="00000400000000000000" pitchFamily="2" charset="-7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893276" y="451339"/>
            <a:ext cx="717452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2800" b="1" dirty="0">
                <a:solidFill>
                  <a:schemeClr val="accent1">
                    <a:lumMod val="75000"/>
                  </a:schemeClr>
                </a:solidFill>
                <a:cs typeface="B Mitra" panose="00000400000000000000" pitchFamily="2" charset="-78"/>
              </a:rPr>
              <a:t>برنامه های پیش رو</a:t>
            </a:r>
          </a:p>
        </p:txBody>
      </p:sp>
    </p:spTree>
    <p:extLst>
      <p:ext uri="{BB962C8B-B14F-4D97-AF65-F5344CB8AC3E}">
        <p14:creationId xmlns:p14="http://schemas.microsoft.com/office/powerpoint/2010/main" val="1278869115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2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9110" y="1178111"/>
            <a:ext cx="5683306" cy="25023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010" y="4014415"/>
            <a:ext cx="5290191" cy="256612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7" name="Picture 2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8772" y="3943877"/>
            <a:ext cx="4236720" cy="270720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724977848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Circle: Hollow 22">
            <a:extLst>
              <a:ext uri="{FF2B5EF4-FFF2-40B4-BE49-F238E27FC236}">
                <a16:creationId xmlns:a16="http://schemas.microsoft.com/office/drawing/2014/main" id="{1C02C386-FAA6-4BAA-9ED0-4CF58A8540B4}"/>
              </a:ext>
            </a:extLst>
          </p:cNvPr>
          <p:cNvSpPr/>
          <p:nvPr/>
        </p:nvSpPr>
        <p:spPr>
          <a:xfrm>
            <a:off x="9044282" y="2198054"/>
            <a:ext cx="462491" cy="462491"/>
          </a:xfrm>
          <a:prstGeom prst="donut">
            <a:avLst>
              <a:gd name="adj" fmla="val 23063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>
              <a:solidFill>
                <a:schemeClr val="tx1"/>
              </a:solidFill>
            </a:endParaRPr>
          </a:p>
        </p:txBody>
      </p:sp>
      <p:pic>
        <p:nvPicPr>
          <p:cNvPr id="28" name="Picture 2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2858" y="1121444"/>
            <a:ext cx="5124715" cy="231507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9" name="Picture 3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3720" y="4232713"/>
            <a:ext cx="4214553" cy="236952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0" name="Picture 3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950" y="4260605"/>
            <a:ext cx="4147876" cy="236890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441125624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Circle: Hollow 22">
            <a:extLst>
              <a:ext uri="{FF2B5EF4-FFF2-40B4-BE49-F238E27FC236}">
                <a16:creationId xmlns:a16="http://schemas.microsoft.com/office/drawing/2014/main" id="{1C02C386-FAA6-4BAA-9ED0-4CF58A8540B4}"/>
              </a:ext>
            </a:extLst>
          </p:cNvPr>
          <p:cNvSpPr/>
          <p:nvPr/>
        </p:nvSpPr>
        <p:spPr>
          <a:xfrm>
            <a:off x="9044282" y="2198054"/>
            <a:ext cx="462491" cy="462491"/>
          </a:xfrm>
          <a:prstGeom prst="donut">
            <a:avLst>
              <a:gd name="adj" fmla="val 23063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>
              <a:solidFill>
                <a:schemeClr val="tx1"/>
              </a:solidFill>
            </a:endParaRPr>
          </a:p>
        </p:txBody>
      </p:sp>
      <p:pic>
        <p:nvPicPr>
          <p:cNvPr id="25" name="Picture 2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54138" y="1045302"/>
            <a:ext cx="4108337" cy="29032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54618" y="4233061"/>
            <a:ext cx="4563512" cy="23375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7" name="Picture 2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528" y="4182974"/>
            <a:ext cx="4393548" cy="23876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799234673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Circle: Hollow 22">
            <a:extLst>
              <a:ext uri="{FF2B5EF4-FFF2-40B4-BE49-F238E27FC236}">
                <a16:creationId xmlns:a16="http://schemas.microsoft.com/office/drawing/2014/main" id="{1C02C386-FAA6-4BAA-9ED0-4CF58A8540B4}"/>
              </a:ext>
            </a:extLst>
          </p:cNvPr>
          <p:cNvSpPr/>
          <p:nvPr/>
        </p:nvSpPr>
        <p:spPr>
          <a:xfrm>
            <a:off x="9044282" y="2198054"/>
            <a:ext cx="462491" cy="462491"/>
          </a:xfrm>
          <a:prstGeom prst="donut">
            <a:avLst>
              <a:gd name="adj" fmla="val 23063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>
              <a:solidFill>
                <a:schemeClr val="tx1"/>
              </a:solidFill>
            </a:endParaRPr>
          </a:p>
        </p:txBody>
      </p:sp>
      <p:pic>
        <p:nvPicPr>
          <p:cNvPr id="19" name="Picture 1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6496" y="1643409"/>
            <a:ext cx="4605250" cy="222932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87884" y="4117569"/>
            <a:ext cx="4148051" cy="226208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8172" y="4117569"/>
            <a:ext cx="4162511" cy="226209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875217695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0E68B5D7-C044-40BB-A85E-E3DB48913212}"/>
              </a:ext>
            </a:extLst>
          </p:cNvPr>
          <p:cNvSpPr txBox="1">
            <a:spLocks/>
          </p:cNvSpPr>
          <p:nvPr/>
        </p:nvSpPr>
        <p:spPr>
          <a:xfrm>
            <a:off x="191407" y="228197"/>
            <a:ext cx="8958695" cy="967184"/>
          </a:xfrm>
        </p:spPr>
        <p:txBody>
          <a:bodyPr vert="horz" lIns="121920" tIns="60960" rIns="121920" bIns="60960" rtlCol="0" anchor="ctr">
            <a:noAutofit/>
          </a:bodyPr>
          <a:lstStyle>
            <a:defPPr>
              <a:defRPr lang="en-US"/>
            </a:defPPr>
            <a:lvl1pPr algn="ctr" defTabSz="914377">
              <a:spcBef>
                <a:spcPct val="0"/>
              </a:spcBef>
              <a:buNone/>
              <a:defRPr sz="2000">
                <a:solidFill>
                  <a:srgbClr val="9900CC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B Titr" panose="00000700000000000000" pitchFamily="2" charset="-78"/>
              </a:defRPr>
            </a:lvl1pPr>
          </a:lstStyle>
          <a:p>
            <a:pPr marL="0" marR="0" lvl="0" indent="0" algn="ctr" defTabSz="121913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667" b="0" i="0" u="none" strike="noStrike" kern="1200" cap="none" spc="0" normalizeH="0" baseline="0" noProof="0" dirty="0">
                <a:ln>
                  <a:noFill/>
                </a:ln>
                <a:solidFill>
                  <a:srgbClr val="9900CC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Calibri"/>
                <a:ea typeface="+mj-ea"/>
                <a:cs typeface="B Titr" panose="00000700000000000000" pitchFamily="2" charset="-78"/>
              </a:rPr>
              <a:t>اجرای برنامه پویش ملی سلامت دهان و دندان دانش آموزان در مدارس</a:t>
            </a:r>
            <a:endParaRPr kumimoji="0" lang="en-US" sz="2667" b="0" i="0" u="none" strike="noStrike" kern="1200" cap="none" spc="0" normalizeH="0" baseline="0" noProof="0" dirty="0">
              <a:ln>
                <a:noFill/>
              </a:ln>
              <a:solidFill>
                <a:srgbClr val="9900CC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Calibri"/>
              <a:ea typeface="+mj-ea"/>
              <a:cs typeface="B Titr" panose="00000700000000000000" pitchFamily="2" charset="-78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074A8C6-A107-491A-82D4-88A7CE7CEAF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8621" y="1634465"/>
            <a:ext cx="3159860" cy="236742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359B6E29-6BBD-4138-92B9-8B2BB2866E8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55935" y="1580590"/>
            <a:ext cx="3159861" cy="236742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E9023456-0FEE-4B54-97F0-A4D49B5A40D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77606" y="4139398"/>
            <a:ext cx="3458259" cy="244328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E38ECC06-1489-4336-BFE5-885BB2C57A3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96000" y="3979417"/>
            <a:ext cx="3461313" cy="25959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254108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Circle: Hollow 22">
            <a:extLst>
              <a:ext uri="{FF2B5EF4-FFF2-40B4-BE49-F238E27FC236}">
                <a16:creationId xmlns:a16="http://schemas.microsoft.com/office/drawing/2014/main" id="{1C02C386-FAA6-4BAA-9ED0-4CF58A8540B4}"/>
              </a:ext>
            </a:extLst>
          </p:cNvPr>
          <p:cNvSpPr/>
          <p:nvPr/>
        </p:nvSpPr>
        <p:spPr>
          <a:xfrm>
            <a:off x="8983322" y="2015365"/>
            <a:ext cx="462491" cy="462491"/>
          </a:xfrm>
          <a:prstGeom prst="donut">
            <a:avLst>
              <a:gd name="adj" fmla="val 23063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>
              <a:solidFill>
                <a:schemeClr val="tx1"/>
              </a:solidFill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1108421" y="3870117"/>
            <a:ext cx="8886918" cy="29511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r" rtl="1">
              <a:lnSpc>
                <a:spcPct val="107000"/>
              </a:lnSpc>
              <a:spcAft>
                <a:spcPts val="800"/>
              </a:spcAft>
              <a:buFontTx/>
              <a:buChar char="-"/>
            </a:pPr>
            <a:r>
              <a:rPr lang="fa-IR" sz="1600" dirty="0">
                <a:solidFill>
                  <a:srgbClr val="000000"/>
                </a:solidFill>
                <a:latin typeface="B Titr" panose="00000700000000000000" pitchFamily="2" charset="-78"/>
                <a:cs typeface="B Titr" panose="00000700000000000000" pitchFamily="2" charset="-78"/>
              </a:rPr>
              <a:t>خرید و توزیع 980 دستگاه کامپیوترجهت تجهیز واحدهای تابعه با اعتباری بالغ بر 160 میلیارد ریال</a:t>
            </a:r>
          </a:p>
          <a:p>
            <a:pPr marL="285750" indent="-285750" algn="r" rtl="1">
              <a:lnSpc>
                <a:spcPct val="107000"/>
              </a:lnSpc>
              <a:spcAft>
                <a:spcPts val="800"/>
              </a:spcAft>
              <a:buFontTx/>
              <a:buChar char="-"/>
            </a:pPr>
            <a:endParaRPr lang="fa-IR" sz="1600" dirty="0">
              <a:solidFill>
                <a:srgbClr val="000000"/>
              </a:solidFill>
              <a:latin typeface="B Titr" panose="00000700000000000000" pitchFamily="2" charset="-78"/>
              <a:cs typeface="B Titr" panose="00000700000000000000" pitchFamily="2" charset="-78"/>
            </a:endParaRPr>
          </a:p>
          <a:p>
            <a:pPr marL="285750" indent="-285750" algn="r" rtl="1">
              <a:lnSpc>
                <a:spcPct val="107000"/>
              </a:lnSpc>
              <a:spcAft>
                <a:spcPts val="800"/>
              </a:spcAft>
              <a:buFontTx/>
              <a:buChar char="-"/>
            </a:pPr>
            <a:r>
              <a:rPr lang="fa-IR" sz="1600" dirty="0">
                <a:solidFill>
                  <a:srgbClr val="000000"/>
                </a:solidFill>
                <a:latin typeface="B Titr" panose="00000700000000000000" pitchFamily="2" charset="-78"/>
                <a:cs typeface="B Titr" panose="00000700000000000000" pitchFamily="2" charset="-78"/>
              </a:rPr>
              <a:t>خرید و توزیع 36 دستگاه </a:t>
            </a:r>
            <a:r>
              <a:rPr lang="en-US" sz="1600" dirty="0">
                <a:solidFill>
                  <a:srgbClr val="000000"/>
                </a:solidFill>
                <a:latin typeface="B Titr" panose="00000700000000000000" pitchFamily="2" charset="-78"/>
                <a:cs typeface="B Titr" panose="00000700000000000000" pitchFamily="2" charset="-78"/>
              </a:rPr>
              <a:t>UPS</a:t>
            </a:r>
            <a:r>
              <a:rPr lang="fa-IR" sz="1600" dirty="0">
                <a:solidFill>
                  <a:srgbClr val="000000"/>
                </a:solidFill>
                <a:latin typeface="B Titr" panose="00000700000000000000" pitchFamily="2" charset="-78"/>
                <a:cs typeface="B Titr" panose="00000700000000000000" pitchFamily="2" charset="-78"/>
              </a:rPr>
              <a:t> جهت طرح وایرلس با اعتباری بالغ بر 3 میلیارد و 700 میلیون ریال</a:t>
            </a:r>
          </a:p>
          <a:p>
            <a:pPr marL="285750" indent="-285750" algn="r" rtl="1">
              <a:lnSpc>
                <a:spcPct val="107000"/>
              </a:lnSpc>
              <a:spcAft>
                <a:spcPts val="800"/>
              </a:spcAft>
              <a:buFontTx/>
              <a:buChar char="-"/>
            </a:pPr>
            <a:endParaRPr lang="fa-IR" sz="1600" dirty="0">
              <a:solidFill>
                <a:srgbClr val="000000"/>
              </a:solidFill>
              <a:latin typeface="B Titr" panose="00000700000000000000" pitchFamily="2" charset="-78"/>
              <a:cs typeface="B Titr" panose="00000700000000000000" pitchFamily="2" charset="-78"/>
            </a:endParaRPr>
          </a:p>
          <a:p>
            <a:pPr marL="285750" indent="-285750" algn="r" rtl="1">
              <a:lnSpc>
                <a:spcPct val="107000"/>
              </a:lnSpc>
              <a:spcAft>
                <a:spcPts val="800"/>
              </a:spcAft>
              <a:buFontTx/>
              <a:buChar char="-"/>
            </a:pPr>
            <a:r>
              <a:rPr lang="fa-IR" sz="1600" dirty="0">
                <a:solidFill>
                  <a:srgbClr val="000000"/>
                </a:solidFill>
                <a:latin typeface="B Titr" panose="00000700000000000000" pitchFamily="2" charset="-78"/>
                <a:cs typeface="B Titr" panose="00000700000000000000" pitchFamily="2" charset="-78"/>
              </a:rPr>
              <a:t>خرید 36 دستگاه روتر میکروتیک جهت ارتباط مراکز و خانه های بهداشت با اعتباری بالغ بر 1 میلیارد و 400 میلیون ریال</a:t>
            </a:r>
          </a:p>
          <a:p>
            <a:pPr marL="285750" indent="-285750" algn="r" rtl="1">
              <a:lnSpc>
                <a:spcPct val="107000"/>
              </a:lnSpc>
              <a:spcAft>
                <a:spcPts val="800"/>
              </a:spcAft>
              <a:buFontTx/>
              <a:buChar char="-"/>
            </a:pPr>
            <a:endParaRPr lang="fa-IR" sz="1600" dirty="0">
              <a:solidFill>
                <a:srgbClr val="000000"/>
              </a:solidFill>
              <a:latin typeface="B Titr" panose="00000700000000000000" pitchFamily="2" charset="-78"/>
              <a:cs typeface="B Titr" panose="00000700000000000000" pitchFamily="2" charset="-78"/>
            </a:endParaRPr>
          </a:p>
          <a:p>
            <a:pPr marL="285750" indent="-285750" algn="r" rtl="1">
              <a:lnSpc>
                <a:spcPct val="107000"/>
              </a:lnSpc>
              <a:spcAft>
                <a:spcPts val="800"/>
              </a:spcAft>
              <a:buFontTx/>
              <a:buChar char="-"/>
            </a:pPr>
            <a:r>
              <a:rPr lang="fa-IR" sz="1600" dirty="0">
                <a:solidFill>
                  <a:srgbClr val="000000"/>
                </a:solidFill>
                <a:latin typeface="B Titr" panose="00000700000000000000" pitchFamily="2" charset="-78"/>
                <a:cs typeface="B Titr" panose="00000700000000000000" pitchFamily="2" charset="-78"/>
              </a:rPr>
              <a:t>خرید 30 دستگاه روتر میکروتیک 24 پورت جهت طرح وایرلس با اعتباری بالغ بر 8 میلیارد ریال </a:t>
            </a:r>
          </a:p>
          <a:p>
            <a:pPr marL="285750" indent="-285750" algn="r" rtl="1">
              <a:lnSpc>
                <a:spcPct val="107000"/>
              </a:lnSpc>
              <a:spcAft>
                <a:spcPts val="800"/>
              </a:spcAft>
              <a:buFontTx/>
              <a:buChar char="-"/>
            </a:pPr>
            <a:endParaRPr lang="fa-IR" dirty="0">
              <a:latin typeface="Calibri" panose="020F0502020204030204" pitchFamily="34" charset="0"/>
              <a:ea typeface="Times New Roman" panose="02020603050405020304" pitchFamily="18" charset="0"/>
              <a:cs typeface="B Nazanin" panose="00000400000000000000" pitchFamily="2" charset="-78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750363" y="238534"/>
            <a:ext cx="7938653" cy="3558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>
              <a:lnSpc>
                <a:spcPct val="107000"/>
              </a:lnSpc>
              <a:spcAft>
                <a:spcPts val="800"/>
              </a:spcAft>
            </a:pPr>
            <a:r>
              <a:rPr lang="fa-IR" sz="1600" dirty="0">
                <a:solidFill>
                  <a:srgbClr val="000000"/>
                </a:solidFill>
                <a:latin typeface="B Titr" panose="00000700000000000000" pitchFamily="2" charset="-78"/>
                <a:cs typeface="B Titr" panose="00000700000000000000" pitchFamily="2" charset="-78"/>
              </a:rPr>
              <a:t>اجرای زیر ساخت ارتباطی وایرلس در 23 شهرستان با اعتباری بالغ بر17 میلیارد تومان  </a:t>
            </a:r>
          </a:p>
        </p:txBody>
      </p:sp>
      <p:pic>
        <p:nvPicPr>
          <p:cNvPr id="21" name="Picture 2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29596" y="887576"/>
            <a:ext cx="1734251" cy="2722953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64463" y="870676"/>
            <a:ext cx="1682289" cy="2778131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716" y="867813"/>
            <a:ext cx="1307294" cy="2771630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268824" y="867812"/>
            <a:ext cx="1749278" cy="27716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619026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2150285596"/>
              </p:ext>
            </p:extLst>
          </p:nvPr>
        </p:nvGraphicFramePr>
        <p:xfrm>
          <a:off x="65313" y="0"/>
          <a:ext cx="12045821" cy="678335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" name="TextBox 1">
            <a:extLst>
              <a:ext uri="{FF2B5EF4-FFF2-40B4-BE49-F238E27FC236}">
                <a16:creationId xmlns:a16="http://schemas.microsoft.com/office/drawing/2014/main" id="{2C8E8673-BD44-4478-B4EC-3E56C2F56E05}"/>
              </a:ext>
            </a:extLst>
          </p:cNvPr>
          <p:cNvSpPr txBox="1"/>
          <p:nvPr/>
        </p:nvSpPr>
        <p:spPr>
          <a:xfrm>
            <a:off x="1639613" y="594570"/>
            <a:ext cx="7614745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Titr" panose="00000700000000000000" pitchFamily="2" charset="-78"/>
              </a:rPr>
              <a:t>استقرار برنامه پزشکی خانواده و نظام ارجاع الکترونیک</a:t>
            </a:r>
          </a:p>
        </p:txBody>
      </p:sp>
    </p:spTree>
    <p:extLst>
      <p:ext uri="{BB962C8B-B14F-4D97-AF65-F5344CB8AC3E}">
        <p14:creationId xmlns:p14="http://schemas.microsoft.com/office/powerpoint/2010/main" val="17769598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C3626794-E9CD-4055-89CF-721073BD015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graphicEl>
                                              <a:dgm id="{C3626794-E9CD-4055-89CF-721073BD015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graphicEl>
                                              <a:dgm id="{C3626794-E9CD-4055-89CF-721073BD015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>
                                            <p:graphicEl>
                                              <a:dgm id="{C3626794-E9CD-4055-89CF-721073BD015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graphicEl>
                                              <a:dgm id="{C3626794-E9CD-4055-89CF-721073BD015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">
                                            <p:graphicEl>
                                              <a:dgm id="{C3626794-E9CD-4055-89CF-721073BD015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99B3824E-FDAF-4147-9FE1-40106E4FE6E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>
                                            <p:graphicEl>
                                              <a:dgm id="{99B3824E-FDAF-4147-9FE1-40106E4FE6E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>
                                            <p:graphicEl>
                                              <a:dgm id="{99B3824E-FDAF-4147-9FE1-40106E4FE6E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>
                                            <p:graphicEl>
                                              <a:dgm id="{99B3824E-FDAF-4147-9FE1-40106E4FE6E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>
                                            <p:graphicEl>
                                              <a:dgm id="{99B3824E-FDAF-4147-9FE1-40106E4FE6E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>
                                            <p:graphicEl>
                                              <a:dgm id="{99B3824E-FDAF-4147-9FE1-40106E4FE6E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4D84BD68-F1E5-48C4-A726-DB53124B8BC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>
                                            <p:graphicEl>
                                              <a:dgm id="{4D84BD68-F1E5-48C4-A726-DB53124B8BC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>
                                            <p:graphicEl>
                                              <a:dgm id="{4D84BD68-F1E5-48C4-A726-DB53124B8BC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">
                                            <p:graphicEl>
                                              <a:dgm id="{4D84BD68-F1E5-48C4-A726-DB53124B8BC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">
                                            <p:graphicEl>
                                              <a:dgm id="{4D84BD68-F1E5-48C4-A726-DB53124B8BC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">
                                            <p:graphicEl>
                                              <a:dgm id="{4D84BD68-F1E5-48C4-A726-DB53124B8BC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F86E00A0-7DED-45EF-A1D9-A5162056D53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">
                                            <p:graphicEl>
                                              <a:dgm id="{F86E00A0-7DED-45EF-A1D9-A5162056D53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">
                                            <p:graphicEl>
                                              <a:dgm id="{F86E00A0-7DED-45EF-A1D9-A5162056D53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">
                                            <p:graphicEl>
                                              <a:dgm id="{F86E00A0-7DED-45EF-A1D9-A5162056D53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">
                                            <p:graphicEl>
                                              <a:dgm id="{F86E00A0-7DED-45EF-A1D9-A5162056D53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">
                                            <p:graphicEl>
                                              <a:dgm id="{F86E00A0-7DED-45EF-A1D9-A5162056D53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756D2921-788B-44A4-B846-D19504A78B8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">
                                            <p:graphicEl>
                                              <a:dgm id="{756D2921-788B-44A4-B846-D19504A78B8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">
                                            <p:graphicEl>
                                              <a:dgm id="{756D2921-788B-44A4-B846-D19504A78B8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4">
                                            <p:graphicEl>
                                              <a:dgm id="{756D2921-788B-44A4-B846-D19504A78B8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">
                                            <p:graphicEl>
                                              <a:dgm id="{756D2921-788B-44A4-B846-D19504A78B8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">
                                            <p:graphicEl>
                                              <a:dgm id="{756D2921-788B-44A4-B846-D19504A78B8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58D7486F-9D61-4DA0-AC45-8788B45A083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">
                                            <p:graphicEl>
                                              <a:dgm id="{58D7486F-9D61-4DA0-AC45-8788B45A083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">
                                            <p:graphicEl>
                                              <a:dgm id="{58D7486F-9D61-4DA0-AC45-8788B45A083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4">
                                            <p:graphicEl>
                                              <a:dgm id="{58D7486F-9D61-4DA0-AC45-8788B45A083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">
                                            <p:graphicEl>
                                              <a:dgm id="{58D7486F-9D61-4DA0-AC45-8788B45A083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">
                                            <p:graphicEl>
                                              <a:dgm id="{58D7486F-9D61-4DA0-AC45-8788B45A083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Sub>
          <a:bldDgm bld="one"/>
        </p:bldSub>
      </p:bldGraphic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 1"/>
          <p:cNvGraphicFramePr/>
          <p:nvPr>
            <p:extLst>
              <p:ext uri="{D42A27DB-BD31-4B8C-83A1-F6EECF244321}">
                <p14:modId xmlns:p14="http://schemas.microsoft.com/office/powerpoint/2010/main" val="1863592362"/>
              </p:ext>
            </p:extLst>
          </p:nvPr>
        </p:nvGraphicFramePr>
        <p:xfrm>
          <a:off x="401217" y="141168"/>
          <a:ext cx="11364685" cy="595172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2876204" y="4355869"/>
            <a:ext cx="8761614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1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cs typeface="B Mitra" panose="00000400000000000000" pitchFamily="2" charset="-78"/>
              </a:rPr>
              <a:t>افزایش ارائه خدمات بهداشتی توسط پزشک مراکز خدمات جامع سلامت از طریق کاهش بارمراجعین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1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cs typeface="B Mitra" panose="00000400000000000000" pitchFamily="2" charset="-78"/>
              </a:rPr>
              <a:t> درمانی مرکز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084022" y="5353396"/>
            <a:ext cx="8478982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1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cs typeface="B Mitra" panose="00000400000000000000" pitchFamily="2" charset="-78"/>
              </a:rPr>
              <a:t>شناسایی پزشکان خانواده برای بیمه شدگان گروه هدفی که تاکنون دارای پزشک خانواده نمی باشند</a:t>
            </a:r>
          </a:p>
        </p:txBody>
      </p:sp>
    </p:spTree>
    <p:extLst>
      <p:ext uri="{BB962C8B-B14F-4D97-AF65-F5344CB8AC3E}">
        <p14:creationId xmlns:p14="http://schemas.microsoft.com/office/powerpoint/2010/main" val="27439976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D741372D-6678-4A82-B81C-91509606449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2">
                                            <p:graphicEl>
                                              <a:dgm id="{D741372D-6678-4A82-B81C-91509606449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6A4E56D2-8E39-4B7B-8E7C-B7CBC94B734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0" dur="500"/>
                                        <p:tgtEl>
                                          <p:spTgt spid="2">
                                            <p:graphicEl>
                                              <a:dgm id="{6A4E56D2-8E39-4B7B-8E7C-B7CBC94B734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8730A41E-2DB1-4AFA-8B92-2635C18AC1C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5" dur="500"/>
                                        <p:tgtEl>
                                          <p:spTgt spid="2">
                                            <p:graphicEl>
                                              <a:dgm id="{8730A41E-2DB1-4AFA-8B92-2635C18AC1C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4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E9D5936B-8696-40DD-ADC9-893450D5D73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8" dur="500"/>
                                        <p:tgtEl>
                                          <p:spTgt spid="2">
                                            <p:graphicEl>
                                              <a:dgm id="{E9D5936B-8696-40DD-ADC9-893450D5D73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4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6802F96A-80F3-4D15-B52F-D6EB8EBEB84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23" dur="500"/>
                                        <p:tgtEl>
                                          <p:spTgt spid="2">
                                            <p:graphicEl>
                                              <a:dgm id="{6802F96A-80F3-4D15-B52F-D6EB8EBEB84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4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5C46D7D5-E553-4AFF-BDA4-092FFB1CB30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26" dur="500"/>
                                        <p:tgtEl>
                                          <p:spTgt spid="2">
                                            <p:graphicEl>
                                              <a:dgm id="{5C46D7D5-E553-4AFF-BDA4-092FFB1CB30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4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29A777F7-EE94-463E-A636-64FE2A143F8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31" dur="500"/>
                                        <p:tgtEl>
                                          <p:spTgt spid="2">
                                            <p:graphicEl>
                                              <a:dgm id="{29A777F7-EE94-463E-A636-64FE2A143F8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4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F8AE4E49-A2BA-4D08-BFA2-87F5E75A48D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34" dur="500"/>
                                        <p:tgtEl>
                                          <p:spTgt spid="2">
                                            <p:graphicEl>
                                              <a:dgm id="{F8AE4E49-A2BA-4D08-BFA2-87F5E75A48D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4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7ABF96A5-DB23-4B89-9E82-6BD6C2D0F8F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39" dur="500"/>
                                        <p:tgtEl>
                                          <p:spTgt spid="2">
                                            <p:graphicEl>
                                              <a:dgm id="{7ABF96A5-DB23-4B89-9E82-6BD6C2D0F8F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4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87210F1C-B202-479C-A026-4F345EE1562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42" dur="500"/>
                                        <p:tgtEl>
                                          <p:spTgt spid="2">
                                            <p:graphicEl>
                                              <a:dgm id="{87210F1C-B202-479C-A026-4F345EE1562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E364BB97-0DD2-44F6-BE20-F950576D543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47" dur="500"/>
                                        <p:tgtEl>
                                          <p:spTgt spid="2">
                                            <p:graphicEl>
                                              <a:dgm id="{E364BB97-0DD2-44F6-BE20-F950576D543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4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859672B8-DF52-4A83-B2C6-570AA4CAFAC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50" dur="500"/>
                                        <p:tgtEl>
                                          <p:spTgt spid="2">
                                            <p:graphicEl>
                                              <a:dgm id="{859672B8-DF52-4A83-B2C6-570AA4CAFAC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>
        <p:bldSub>
          <a:bldDgm bld="one"/>
        </p:bldSub>
      </p:bldGraphic>
    </p:bldLst>
  </p:timing>
</p:sld>
</file>

<file path=ppt/theme/_rels/themeOverrid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8.jpeg"/></Relationships>
</file>

<file path=ppt/theme/theme1.xml><?xml version="1.0" encoding="utf-8"?>
<a:theme xmlns:a="http://schemas.openxmlformats.org/drawingml/2006/main" name="Facet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.xml><?xml version="1.0" encoding="utf-8"?>
<a:themeOverride xmlns:a="http://schemas.openxmlformats.org/drawingml/2006/main">
  <a:clrScheme name="Oriel">
    <a:dk1>
      <a:sysClr val="windowText" lastClr="000000"/>
    </a:dk1>
    <a:lt1>
      <a:sysClr val="window" lastClr="FFFFFF"/>
    </a:lt1>
    <a:dk2>
      <a:srgbClr val="575F6D"/>
    </a:dk2>
    <a:lt2>
      <a:srgbClr val="FFF39D"/>
    </a:lt2>
    <a:accent1>
      <a:srgbClr val="FE8637"/>
    </a:accent1>
    <a:accent2>
      <a:srgbClr val="7598D9"/>
    </a:accent2>
    <a:accent3>
      <a:srgbClr val="B32C16"/>
    </a:accent3>
    <a:accent4>
      <a:srgbClr val="F5CD2D"/>
    </a:accent4>
    <a:accent5>
      <a:srgbClr val="AEBAD5"/>
    </a:accent5>
    <a:accent6>
      <a:srgbClr val="777C84"/>
    </a:accent6>
    <a:hlink>
      <a:srgbClr val="D2611C"/>
    </a:hlink>
    <a:folHlink>
      <a:srgbClr val="3B435B"/>
    </a:folHlink>
  </a:clrScheme>
  <a:fontScheme name="Oriel">
    <a:majorFont>
      <a:latin typeface="Century Schoolbook"/>
      <a:ea typeface=""/>
      <a:cs typeface=""/>
      <a:font script="Jpan" typeface="ＭＳ Ｐ明朝"/>
      <a:font script="Hang" typeface="휴먼매직체"/>
      <a:font script="Hans" typeface="华文楷体"/>
      <a:font script="Hant" typeface="新細明體"/>
      <a:font script="Arab" typeface="Times New Roman"/>
      <a:font script="Hebr" typeface="Times New Roman"/>
      <a:font script="Thai" typeface="KodchiangUPC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entury Schoolbook"/>
      <a:ea typeface=""/>
      <a:cs typeface=""/>
      <a:font script="Jpan" typeface="ＭＳ Ｐ明朝"/>
      <a:font script="Hang" typeface="휴먼매직체"/>
      <a:font script="Hans" typeface="宋体"/>
      <a:font script="Hant" typeface="新細明體"/>
      <a:font script="Arab" typeface="Times New Roman"/>
      <a:font script="Hebr" typeface="Times New Roman"/>
      <a:font script="Thai" typeface="KodchiangUPC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inorFont>
  </a:fontScheme>
  <a:fmtScheme name="Oriel">
    <a:fillStyleLst>
      <a:solidFill>
        <a:schemeClr val="phClr"/>
      </a:solidFill>
      <a:gradFill rotWithShape="1">
        <a:gsLst>
          <a:gs pos="0">
            <a:schemeClr val="phClr">
              <a:tint val="35000"/>
              <a:satMod val="260000"/>
            </a:schemeClr>
          </a:gs>
          <a:gs pos="30000">
            <a:schemeClr val="phClr">
              <a:tint val="38000"/>
              <a:satMod val="260000"/>
            </a:schemeClr>
          </a:gs>
          <a:gs pos="75000">
            <a:schemeClr val="phClr">
              <a:tint val="55000"/>
              <a:satMod val="255000"/>
            </a:schemeClr>
          </a:gs>
          <a:gs pos="100000">
            <a:schemeClr val="phClr">
              <a:tint val="70000"/>
              <a:satMod val="255000"/>
            </a:schemeClr>
          </a:gs>
        </a:gsLst>
        <a:path path="circle">
          <a:fillToRect l="5000" t="100000" r="120000" b="10000"/>
        </a:path>
      </a:gradFill>
      <a:gradFill rotWithShape="1">
        <a:gsLst>
          <a:gs pos="0">
            <a:schemeClr val="phClr">
              <a:shade val="63000"/>
              <a:satMod val="165000"/>
            </a:schemeClr>
          </a:gs>
          <a:gs pos="30000">
            <a:schemeClr val="phClr">
              <a:shade val="58000"/>
              <a:satMod val="165000"/>
            </a:schemeClr>
          </a:gs>
          <a:gs pos="75000">
            <a:schemeClr val="phClr">
              <a:shade val="30000"/>
              <a:satMod val="175000"/>
            </a:schemeClr>
          </a:gs>
          <a:gs pos="100000">
            <a:schemeClr val="phClr">
              <a:shade val="15000"/>
              <a:satMod val="175000"/>
            </a:schemeClr>
          </a:gs>
        </a:gsLst>
        <a:path path="circle">
          <a:fillToRect l="5000" t="100000" r="120000" b="10000"/>
        </a:path>
      </a:gradFill>
    </a:fillStyleLst>
    <a:lnStyleLst>
      <a:ln w="12700" cap="flat" cmpd="sng" algn="ctr">
        <a:solidFill>
          <a:schemeClr val="phClr">
            <a:shade val="70000"/>
            <a:satMod val="150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4925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50800" dist="25000" dir="5400000" rotWithShape="0">
            <a:srgbClr val="000000">
              <a:alpha val="40000"/>
            </a:srgbClr>
          </a:outerShdw>
        </a:effectLst>
      </a:effectStyle>
      <a:effectStyle>
        <a:effectLst>
          <a:outerShdw blurRad="50800" dist="20000" dir="5400000" rotWithShape="0">
            <a:srgbClr val="000000">
              <a:alpha val="42000"/>
            </a:srgbClr>
          </a:outerShdw>
        </a:effectLst>
      </a:effectStyle>
      <a:effectStyle>
        <a:effectLst>
          <a:outerShdw blurRad="50800" dist="20000" dir="5400000" rotWithShape="0">
            <a:srgbClr val="000000">
              <a:alpha val="4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0"/>
          </a:lightRig>
        </a:scene3d>
        <a:sp3d>
          <a:bevelT w="47625" h="69850"/>
          <a:contourClr>
            <a:schemeClr val="lt1"/>
          </a:contourClr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shade val="58000"/>
              <a:satMod val="125000"/>
            </a:schemeClr>
          </a:gs>
          <a:gs pos="40000">
            <a:schemeClr val="phClr">
              <a:tint val="90000"/>
              <a:shade val="90000"/>
              <a:satMod val="120000"/>
            </a:schemeClr>
          </a:gs>
          <a:gs pos="100000">
            <a:schemeClr val="phClr">
              <a:tint val="50000"/>
            </a:schemeClr>
          </a:gs>
        </a:gsLst>
        <a:lin ang="16200000" scaled="1"/>
      </a:gradFill>
      <a:blipFill>
        <a:blip xmlns:r="http://schemas.openxmlformats.org/officeDocument/2006/relationships" r:embed="rId1">
          <a:duotone>
            <a:schemeClr val="phClr">
              <a:shade val="80000"/>
            </a:schemeClr>
            <a:schemeClr val="phClr">
              <a:tint val="91000"/>
            </a:schemeClr>
          </a:duotone>
        </a:blip>
        <a:tile tx="0" ty="0" sx="40000" sy="50000" flip="y" algn="tl"/>
      </a:blipFill>
    </a:bgFillStyleLst>
  </a:fmtScheme>
</a:themeOverride>
</file>

<file path=ppt/theme/themeOverride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Custom 1">
    <a:majorFont>
      <a:latin typeface="Arial Black"/>
      <a:ea typeface=""/>
      <a:cs typeface=""/>
    </a:majorFont>
    <a:minorFont>
      <a:latin typeface="Arial"/>
      <a:ea typeface="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214</TotalTime>
  <Words>3320</Words>
  <Application>Microsoft Office PowerPoint</Application>
  <PresentationFormat>Widescreen</PresentationFormat>
  <Paragraphs>367</Paragraphs>
  <Slides>69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69</vt:i4>
      </vt:variant>
    </vt:vector>
  </HeadingPairs>
  <TitlesOfParts>
    <vt:vector size="87" baseType="lpstr">
      <vt:lpstr>Arial</vt:lpstr>
      <vt:lpstr>B Mitra</vt:lpstr>
      <vt:lpstr>B Nazanin</vt:lpstr>
      <vt:lpstr>B Titr</vt:lpstr>
      <vt:lpstr>Calibri</vt:lpstr>
      <vt:lpstr>Calibri Light</vt:lpstr>
      <vt:lpstr>Century Gothic</vt:lpstr>
      <vt:lpstr>Garamond</vt:lpstr>
      <vt:lpstr>Segoe UI</vt:lpstr>
      <vt:lpstr>Symbol</vt:lpstr>
      <vt:lpstr>Tenorite</vt:lpstr>
      <vt:lpstr>Times New Roman</vt:lpstr>
      <vt:lpstr>Trebuchet MS</vt:lpstr>
      <vt:lpstr>Vazir</vt:lpstr>
      <vt:lpstr>Wingdings</vt:lpstr>
      <vt:lpstr>Wingdings 3</vt:lpstr>
      <vt:lpstr>X Badr</vt:lpstr>
      <vt:lpstr>Facet</vt:lpstr>
      <vt:lpstr>PowerPoint Presentation</vt:lpstr>
      <vt:lpstr>روابط عمومی معاونت بهداشت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بر اساس آخرین آمار شاخص وایرال لود ساپرس(کنترل شده) بیماران HIV مثبت به صورت : 93.19 درصد از بیماران تحت مراقبت، وایرال لود زیر 1000 داشتند. 83 درصد از بیماران نیز به وایرال لود زیر 100 رسیدند.</vt:lpstr>
      <vt:lpstr>PowerPoint Presentation</vt:lpstr>
      <vt:lpstr>PowerPoint Presentation</vt:lpstr>
      <vt:lpstr>PowerPoint Presentation</vt:lpstr>
      <vt:lpstr> تعداد مادران شرکت کننده در کلاس آمادگی زایمان به تفکیک دانشگاه های تیپ 1  6ماهه اول 1403(سامانه سیب) </vt:lpstr>
      <vt:lpstr>کسب رتبه تجربه برتردر هشتمین جشنواره مدیریت دانش</vt:lpstr>
      <vt:lpstr>کسب رتبه تجربه برتردر هشتمین جشنواره مدیریت دانش</vt:lpstr>
      <vt:lpstr>ساماندهی و برگزاری منظم تورهای بازدید از زایشگاه در راستای ترویج زایمان ایمن و فیزیولوژیک در سال 1403</vt:lpstr>
      <vt:lpstr>PowerPoint Presentation</vt:lpstr>
      <vt:lpstr>PowerPoint Presentation</vt:lpstr>
      <vt:lpstr>PowerPoint Presentation</vt:lpstr>
      <vt:lpstr>PowerPoint Presentation</vt:lpstr>
      <vt:lpstr> رتبه اول کشوری استان اصفهان در میزان مراقبت پره دیابت </vt:lpstr>
      <vt:lpstr>PowerPoint Presentation</vt:lpstr>
      <vt:lpstr>کسب رتبه های برتردر پویش های ملی و جلب حداکثری مشارکت مردمی </vt:lpstr>
      <vt:lpstr>PowerPoint Presentation</vt:lpstr>
      <vt:lpstr>PowerPoint Presentation</vt:lpstr>
      <vt:lpstr>برگزاری آزمون پذیرش بهورزی</vt:lpstr>
      <vt:lpstr>مصاحبه با داوطلبین بهورزی</vt:lpstr>
      <vt:lpstr>راه اندازی مرکز آموزش بهورزی بوئین میاندشت</vt:lpstr>
      <vt:lpstr>راه اندازی مرکز آموزش بهورزی بوئین میاندشت</vt:lpstr>
      <vt:lpstr>تامین و تجهیز محل اسکان دانش آموزان بهورزی</vt:lpstr>
      <vt:lpstr>مراسم بزرگداشت روز بهورز</vt:lpstr>
      <vt:lpstr>برگزاری همایش تجلیل از مراقبین سلامت و فعالان حوزه ارتقا سلامت جامعه مدارس در تاریخ 5 اردیبهشت ماه</vt:lpstr>
      <vt:lpstr>برگزاری همایش بزرگداشت روز مراقبین سلامت</vt:lpstr>
      <vt:lpstr>برگزاری شورای مراقبین سلامت</vt:lpstr>
      <vt:lpstr>برگزاری پویش سلامت دهان و دندان 17 لغایت 19 اردیبهشت 1403</vt:lpstr>
      <vt:lpstr> افتتاحیه برنامه وارنیش فلوراید تراپی دانش آموزی به صورت همزمان در سراسر استان </vt:lpstr>
      <vt:lpstr>برگزاری همایش استانی با حضور داوطلبان سلامت محله رابطین سلامت ادارات ، سفیران سلامت دانش آموز، طلبه و دانشجو</vt:lpstr>
      <vt:lpstr>PowerPoint Presentation</vt:lpstr>
      <vt:lpstr>اجرای طرح هادیان زندگی - تربیت 48 مربی هادیان زندگی   - آموزش هادیان زندگی به بیش از 90% بهورزان، مراقبین سلامت، ماماها، مدیران شبکه ها، معاونین بهداشتی، مدیر و مربیان آموزشگاه بهورزی و کارشناس مسئول گروه جوانی جمعیت و سلامت خانواده در کلیه شهرستان های تابعه دانشگاه علوم پزشکی اصفهان بصورت مجازی و برگزاری کلاس های حضوری  </vt:lpstr>
      <vt:lpstr>برگزاری جشنواره ایران جوان بمان با همکاری آموزش و پرورش در این جشنواره مسابقه ای که بین دانش آموزان، معلمان و اولیا استان برگزار گردید، در حیطه های نقاشی، خطاطی، موشن گرافی و ... به رقابت پرداختند و در اختتامیه با برگزاری جشن به نفرات برتر جایزه اهدا شد.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وضعیت توزیع مکمل یاری (آهن یاری و ویتامین دی) در دانش آموزان  </vt:lpstr>
      <vt:lpstr>وضعیت شاخص سوء تغذیه در گروههای سنی مختلف دانشگاه علوم پزشکی اصفهان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user</dc:creator>
  <cp:lastModifiedBy>dr asgari</cp:lastModifiedBy>
  <cp:revision>79</cp:revision>
  <dcterms:created xsi:type="dcterms:W3CDTF">2025-02-23T03:27:01Z</dcterms:created>
  <dcterms:modified xsi:type="dcterms:W3CDTF">2025-06-30T06:53:46Z</dcterms:modified>
</cp:coreProperties>
</file>