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3F467-4058-443A-B048-1CC05832EBBA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6C3ED-A259-43AB-A591-45CAC8A7E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16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3F467-4058-443A-B048-1CC05832EBBA}" type="datetimeFigureOut">
              <a:rPr lang="en-US" smtClean="0"/>
              <a:t>4/16/2024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6C3ED-A259-43AB-A591-45CAC8A7E7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1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982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000" b="1" smtClean="0">
                <a:solidFill>
                  <a:srgbClr val="C00000"/>
                </a:solidFill>
              </a:rPr>
              <a:t>درصد شناسایی بیماران مبتلا به فشارخون بالا نسبت به خطرسنجی انجام شده به تفکیک شهرستان ها </a:t>
            </a:r>
            <a:br>
              <a:rPr lang="fa-IR" sz="2000" b="1" smtClean="0">
                <a:solidFill>
                  <a:srgbClr val="C00000"/>
                </a:solidFill>
              </a:rPr>
            </a:br>
            <a:r>
              <a:rPr lang="fa-IR" sz="2000" b="1" smtClean="0">
                <a:solidFill>
                  <a:srgbClr val="C00000"/>
                </a:solidFill>
              </a:rPr>
              <a:t>تا پایان</a:t>
            </a:r>
            <a:r>
              <a:rPr lang="en-US" sz="2000" b="1" smtClean="0">
                <a:solidFill>
                  <a:srgbClr val="C00000"/>
                </a:solidFill>
              </a:rPr>
              <a:t> </a:t>
            </a:r>
            <a:r>
              <a:rPr lang="fa-IR" sz="2000" b="1" smtClean="0">
                <a:solidFill>
                  <a:srgbClr val="C00000"/>
                </a:solidFill>
              </a:rPr>
              <a:t> سه ماهه چهارم سال1402</a:t>
            </a:r>
            <a:endParaRPr lang="en-US" sz="20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2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18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مقایسه درصد شناسایی بیماران مبتلا به فشارخون بالا نسبت به خطرسنجی انجام شده به تفکیک شهرستان ها </a:t>
            </a:r>
            <a:br>
              <a:rPr lang="fa-IR" sz="18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</a:br>
            <a:r>
              <a:rPr lang="fa-IR" sz="18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فصل پاییز با فصل زمستان1402</a:t>
            </a:r>
            <a:endParaRPr lang="en-US" sz="40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42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29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50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sz="2100" b="1" smtClean="0">
                <a:solidFill>
                  <a:srgbClr val="C00000"/>
                </a:solidFill>
              </a:rPr>
              <a:t>درصد مراقبت بیماران مبتلا به فشارخون بالا توسط پزشک به تفکیک شهرستان ها 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24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3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مقایسه درصد مراقبت از بیماران مبتلا به فشارخون بالا توسط پزشک به تفکیک شهرستان ها </a:t>
            </a:r>
            <a:r>
              <a:rPr lang="en-US" sz="2300" b="1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300" b="1" smtClean="0">
                <a:solidFill>
                  <a:srgbClr val="C00000"/>
                </a:solidFill>
                <a:latin typeface="Calibri" panose="020F0502020204030204"/>
              </a:rPr>
            </a:br>
            <a:r>
              <a:rPr lang="fa-IR" sz="23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پاییز با زمستان 1402</a:t>
            </a:r>
            <a:r>
              <a:rPr lang="en-US" sz="2100" b="1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100" b="1" smtClean="0">
                <a:solidFill>
                  <a:srgbClr val="C00000"/>
                </a:solidFill>
                <a:latin typeface="Calibri" panose="020F0502020204030204"/>
              </a:rPr>
            </a:br>
            <a:endParaRPr lang="en-US" sz="21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57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78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1900" b="1" smtClean="0">
                <a:solidFill>
                  <a:srgbClr val="C00000"/>
                </a:solidFill>
              </a:rPr>
              <a:t>درصد بیماران مبتلا به فشارخون بالا با کنترل مطلوب فشارخون نسبت به مراقبت پزشک به تفکیک شهرستان ها </a:t>
            </a:r>
            <a:r>
              <a:rPr lang="en-US" sz="1900" b="1" smtClean="0">
                <a:solidFill>
                  <a:srgbClr val="C00000"/>
                </a:solidFill>
              </a:rPr>
              <a:t/>
            </a:r>
            <a:br>
              <a:rPr lang="en-US" sz="1900" b="1" smtClean="0">
                <a:solidFill>
                  <a:srgbClr val="C00000"/>
                </a:solidFill>
              </a:rPr>
            </a:br>
            <a:r>
              <a:rPr lang="fa-IR" sz="1900" b="1" smtClean="0">
                <a:solidFill>
                  <a:srgbClr val="C00000"/>
                </a:solidFill>
              </a:rPr>
              <a:t>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95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3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مقایسه فصلی درصد بیماران مبتلا به فشارخون بالا با کنترل مطلوب فشارخون به تفکیک شهرستان ها</a:t>
            </a:r>
            <a:r>
              <a:rPr lang="en-US" sz="2300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300" smtClean="0">
                <a:solidFill>
                  <a:srgbClr val="C00000"/>
                </a:solidFill>
                <a:latin typeface="Calibri" panose="020F0502020204030204"/>
              </a:rPr>
            </a:br>
            <a:r>
              <a:rPr lang="fa-IR" sz="23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پاییز با زمستان1402</a:t>
            </a:r>
            <a:r>
              <a:rPr lang="en-US" sz="1800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1800" smtClean="0">
                <a:solidFill>
                  <a:srgbClr val="C00000"/>
                </a:solidFill>
                <a:latin typeface="Calibri" panose="020F0502020204030204"/>
              </a:rPr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76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69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50000"/>
              </a:lnSpc>
            </a:pPr>
            <a:r>
              <a:rPr lang="fa-IR" b="1" smtClean="0">
                <a:solidFill>
                  <a:srgbClr val="7030A0"/>
                </a:solidFill>
              </a:rPr>
              <a:t>شاخص های برنامه پیشگیری و کنترل 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b="1" smtClean="0">
                <a:solidFill>
                  <a:srgbClr val="7030A0"/>
                </a:solidFill>
              </a:rPr>
              <a:t>بیماری های قلبی-عروقی و دیابت </a:t>
            </a:r>
            <a:br>
              <a:rPr lang="fa-IR" b="1" smtClean="0">
                <a:solidFill>
                  <a:srgbClr val="7030A0"/>
                </a:solidFill>
              </a:rPr>
            </a:br>
            <a:r>
              <a:rPr lang="fa-IR" sz="4000" b="1" smtClean="0">
                <a:solidFill>
                  <a:srgbClr val="7030A0"/>
                </a:solidFill>
              </a:rPr>
              <a:t>زمستان1402</a:t>
            </a:r>
            <a:r>
              <a:rPr lang="en-US" sz="5400" smtClean="0"/>
              <a:t/>
            </a:r>
            <a:br>
              <a:rPr lang="en-US" sz="5400" smtClean="0"/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775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8726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درصد مراقبت غیرپزشک بیماران مبتلا به فشارخون بالا به تفکیک شهرستان ها در سه ماهه چهارم سال 1402</a:t>
            </a:r>
            <a:r>
              <a:rPr lang="en-US" sz="2000" b="1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000" b="1" smtClean="0">
                <a:solidFill>
                  <a:srgbClr val="C00000"/>
                </a:solidFill>
                <a:latin typeface="Calibri" panose="020F0502020204030204"/>
              </a:rPr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90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</a:rPr>
              <a:t>مقایسه فصلی درصد مراقبت غیرپزشک بیماران مبتلا به فشارخون بالا به تفکیک شهرستان ها </a:t>
            </a:r>
            <a:r>
              <a:rPr lang="en-US" sz="2100" smtClean="0">
                <a:solidFill>
                  <a:srgbClr val="C00000"/>
                </a:solidFill>
              </a:rPr>
              <a:t/>
            </a:r>
            <a:br>
              <a:rPr lang="en-US" sz="2100" smtClean="0">
                <a:solidFill>
                  <a:srgbClr val="C00000"/>
                </a:solidFill>
              </a:rPr>
            </a:br>
            <a:r>
              <a:rPr lang="fa-IR" sz="2100" b="1" smtClean="0">
                <a:solidFill>
                  <a:srgbClr val="C00000"/>
                </a:solidFill>
              </a:rPr>
              <a:t>پاییز با زمستان1402</a:t>
            </a:r>
            <a:endParaRPr lang="en-US" sz="21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886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شاخص های سه ماهه سوم سال 1402 </a:t>
            </a:r>
            <a:br>
              <a:rPr lang="fa-IR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</a:br>
            <a:r>
              <a:rPr lang="fa-IR" sz="5400" smtClean="0">
                <a:solidFill>
                  <a:srgbClr val="C00000"/>
                </a:solidFill>
                <a:cs typeface="B Titr" panose="00000700000000000000" pitchFamily="2" charset="-78"/>
              </a:rPr>
              <a:t>دیابت</a:t>
            </a:r>
            <a:endParaRPr lang="en-US" sz="54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0702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1449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59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400" b="1" smtClean="0">
                <a:solidFill>
                  <a:srgbClr val="C00000"/>
                </a:solidFill>
              </a:rPr>
              <a:t>درصد شیوع بیماری دیابت به تفکیک شهرستان ها تا پایان سه ماهه چهارم سال 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مقایسه درصد بیماران دیابتی شناسایی شده به تفکیک شهرستان ها- فصل پاییز با زمستان 1402</a:t>
            </a:r>
            <a:r>
              <a:rPr lang="en-US" sz="2100" b="1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100" b="1" smtClean="0">
                <a:solidFill>
                  <a:srgbClr val="C00000"/>
                </a:solidFill>
                <a:latin typeface="Calibri" panose="020F0502020204030204"/>
              </a:rPr>
            </a:br>
            <a:endParaRPr lang="en-US" sz="21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9246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0226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39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318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درصد مراقبت بیماران مبتلا به دیابت توسط پزشک به تفکیک شهرستان ها 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515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مقایسه فصلی درصد مراقبت بیماران مبتلا به دیابت توسط پزشک به تفکیک شهرستان ها</a:t>
            </a:r>
            <a:r>
              <a:rPr lang="en-US" sz="2200" smtClean="0">
                <a:solidFill>
                  <a:srgbClr val="C00000"/>
                </a:solidFill>
              </a:rPr>
              <a:t/>
            </a:r>
            <a:br>
              <a:rPr lang="en-US" sz="2200" smtClean="0">
                <a:solidFill>
                  <a:srgbClr val="C00000"/>
                </a:solidFill>
              </a:rPr>
            </a:br>
            <a:r>
              <a:rPr lang="fa-IR" sz="22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پاییز </a:t>
            </a:r>
            <a:r>
              <a:rPr lang="fa-IR" sz="2200" b="1" smtClean="0">
                <a:solidFill>
                  <a:srgbClr val="C00000"/>
                </a:solidFill>
              </a:rPr>
              <a:t>با زمستان1402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91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036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6469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درصد مراقبت غیرپزشک بیماران مبتلا به دیابت به تفکیک شهرستان ها 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465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مقایسه فصلی درصد مراقبت غیرپزشک بیماران مبتلا به دیابت به تفکیک شهرستان ها </a:t>
            </a:r>
            <a:r>
              <a:rPr lang="en-US" sz="2100" b="1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100" b="1" smtClean="0">
                <a:solidFill>
                  <a:srgbClr val="C00000"/>
                </a:solidFill>
                <a:latin typeface="Calibri" panose="020F0502020204030204"/>
              </a:rPr>
            </a:br>
            <a:r>
              <a:rPr lang="fa-IR" sz="21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پاییز با زمستان1402</a:t>
            </a:r>
            <a:r>
              <a:rPr lang="en-US" sz="2100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100" smtClean="0">
                <a:solidFill>
                  <a:srgbClr val="C00000"/>
                </a:solidFill>
                <a:latin typeface="Calibri" panose="020F0502020204030204"/>
              </a:rPr>
            </a:br>
            <a:endParaRPr lang="en-US" sz="21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426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329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181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</a:rPr>
              <a:t>درصد </a:t>
            </a:r>
            <a:r>
              <a:rPr lang="en-US" sz="2100" b="1" smtClean="0">
                <a:solidFill>
                  <a:srgbClr val="C00000"/>
                </a:solidFill>
              </a:rPr>
              <a:t>A1C </a:t>
            </a:r>
            <a:r>
              <a:rPr lang="fa-IR" sz="2100" b="1" smtClean="0">
                <a:solidFill>
                  <a:srgbClr val="C00000"/>
                </a:solidFill>
              </a:rPr>
              <a:t>انجام شده نسبت به بیماران مراقبت شده توسط پزشک به تفکیک شهرستان ها </a:t>
            </a:r>
            <a:br>
              <a:rPr lang="fa-IR" sz="2100" b="1" smtClean="0">
                <a:solidFill>
                  <a:srgbClr val="C00000"/>
                </a:solidFill>
              </a:rPr>
            </a:br>
            <a:r>
              <a:rPr lang="fa-IR" sz="2100" b="1" smtClean="0">
                <a:solidFill>
                  <a:srgbClr val="C00000"/>
                </a:solidFill>
              </a:rPr>
              <a:t>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710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</a:rPr>
              <a:t>مقایسه فصلی درصد </a:t>
            </a:r>
            <a:r>
              <a:rPr lang="en-US" sz="2100" b="1" smtClean="0">
                <a:solidFill>
                  <a:srgbClr val="C00000"/>
                </a:solidFill>
              </a:rPr>
              <a:t>A1C</a:t>
            </a:r>
            <a:r>
              <a:rPr lang="fa-IR" sz="2100" b="1" smtClean="0">
                <a:solidFill>
                  <a:srgbClr val="C00000"/>
                </a:solidFill>
              </a:rPr>
              <a:t> انجام شده به بیماران دیابتی مراقبت شده به تفکیک شهرستان ها </a:t>
            </a:r>
            <a:r>
              <a:rPr lang="en-US" sz="2100" smtClean="0">
                <a:solidFill>
                  <a:srgbClr val="C00000"/>
                </a:solidFill>
              </a:rPr>
              <a:t/>
            </a:r>
            <a:br>
              <a:rPr lang="en-US" sz="2100" smtClean="0">
                <a:solidFill>
                  <a:srgbClr val="C00000"/>
                </a:solidFill>
              </a:rPr>
            </a:br>
            <a:r>
              <a:rPr lang="fa-IR" sz="21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پاییز</a:t>
            </a:r>
            <a:r>
              <a:rPr lang="fa-IR" sz="2100" b="1" smtClean="0">
                <a:solidFill>
                  <a:srgbClr val="C00000"/>
                </a:solidFill>
              </a:rPr>
              <a:t> با زمستان 1402</a:t>
            </a:r>
            <a:endParaRPr lang="en-US" sz="21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65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53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319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171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درصد بیماران دیابتی </a:t>
            </a:r>
            <a:r>
              <a:rPr lang="fa-IR" sz="2100" b="1" smtClean="0">
                <a:solidFill>
                  <a:srgbClr val="C00000"/>
                </a:solidFill>
              </a:rPr>
              <a:t>کنترل</a:t>
            </a:r>
            <a:r>
              <a:rPr lang="fa-IR" sz="2200" b="1" smtClean="0">
                <a:solidFill>
                  <a:srgbClr val="C00000"/>
                </a:solidFill>
              </a:rPr>
              <a:t> شده نسبت به</a:t>
            </a:r>
            <a:r>
              <a:rPr lang="en-US" sz="2200" b="1" smtClean="0">
                <a:solidFill>
                  <a:srgbClr val="C00000"/>
                </a:solidFill>
              </a:rPr>
              <a:t>A1C </a:t>
            </a:r>
            <a:r>
              <a:rPr lang="fa-IR" sz="2200" b="1" smtClean="0">
                <a:solidFill>
                  <a:srgbClr val="C00000"/>
                </a:solidFill>
              </a:rPr>
              <a:t>انجام شده به تفکیک شهرستان ها 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042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1800" b="1" cap="all" smtClean="0">
                <a:solidFill>
                  <a:srgbClr val="C00000"/>
                </a:solidFill>
              </a:rPr>
              <a:t>مقایسه فصلی درصد</a:t>
            </a:r>
            <a:r>
              <a:rPr lang="en-US" sz="1800" b="1" cap="all" smtClean="0">
                <a:solidFill>
                  <a:srgbClr val="C00000"/>
                </a:solidFill>
              </a:rPr>
              <a:t>A1c </a:t>
            </a:r>
            <a:r>
              <a:rPr lang="fa-IR" sz="1800" b="1" cap="all" smtClean="0">
                <a:solidFill>
                  <a:srgbClr val="C00000"/>
                </a:solidFill>
              </a:rPr>
              <a:t> مطلوب به </a:t>
            </a:r>
            <a:r>
              <a:rPr lang="en-US" sz="1800" b="1" cap="all" smtClean="0">
                <a:solidFill>
                  <a:srgbClr val="C00000"/>
                </a:solidFill>
              </a:rPr>
              <a:t>A1c</a:t>
            </a:r>
            <a:r>
              <a:rPr lang="fa-IR" sz="1800" b="1" cap="all" smtClean="0">
                <a:solidFill>
                  <a:srgbClr val="C00000"/>
                </a:solidFill>
              </a:rPr>
              <a:t> انجام شده در بیماران دیابتی مراقبت شده توسط پزشک به تفکیک شهرستان ها </a:t>
            </a:r>
            <a:r>
              <a:rPr lang="en-US" smtClean="0">
                <a:solidFill>
                  <a:srgbClr val="C00000"/>
                </a:solidFill>
              </a:rPr>
              <a:t/>
            </a:r>
            <a:br>
              <a:rPr lang="en-US" smtClean="0">
                <a:solidFill>
                  <a:srgbClr val="C00000"/>
                </a:solidFill>
              </a:rPr>
            </a:br>
            <a:r>
              <a:rPr lang="fa-IR" sz="1800" b="1" cap="all" smtClean="0">
                <a:solidFill>
                  <a:srgbClr val="C00000"/>
                </a:solidFill>
              </a:rPr>
              <a:t>پاییز با زمستان1402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8962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477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درصد بیماران دیابتی کنترل شده به بیماران دیابتی مراقبت شده توسط پزشک به تفکیک شهرستان ها </a:t>
            </a:r>
            <a:br>
              <a:rPr lang="fa-IR" sz="2200" b="1" smtClean="0">
                <a:solidFill>
                  <a:srgbClr val="C00000"/>
                </a:solidFill>
              </a:rPr>
            </a:br>
            <a:r>
              <a:rPr lang="fa-IR" sz="2200" b="1" smtClean="0">
                <a:solidFill>
                  <a:srgbClr val="C00000"/>
                </a:solidFill>
              </a:rPr>
              <a:t>در سه ماهه چهارم سال1402</a:t>
            </a:r>
            <a:endParaRPr lang="en-US" sz="22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69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000" b="1" smtClean="0">
                <a:solidFill>
                  <a:srgbClr val="C00000"/>
                </a:solidFill>
              </a:rPr>
              <a:t>مقایسه فصلی درصد </a:t>
            </a:r>
            <a:r>
              <a:rPr lang="en-US" sz="2000" b="1" smtClean="0">
                <a:solidFill>
                  <a:srgbClr val="C00000"/>
                </a:solidFill>
              </a:rPr>
              <a:t>A1C</a:t>
            </a:r>
            <a:r>
              <a:rPr lang="fa-IR" sz="2000" b="1" smtClean="0">
                <a:solidFill>
                  <a:srgbClr val="C00000"/>
                </a:solidFill>
              </a:rPr>
              <a:t> مطلوب به بیماران دیابتی مراقبت شده توسط پزشک به تفکیک شهرستان ها</a:t>
            </a:r>
            <a:br>
              <a:rPr lang="fa-IR" sz="2000" b="1" smtClean="0">
                <a:solidFill>
                  <a:srgbClr val="C00000"/>
                </a:solidFill>
              </a:rPr>
            </a:br>
            <a:r>
              <a:rPr lang="fa-IR" sz="2000" b="1" smtClean="0">
                <a:solidFill>
                  <a:srgbClr val="C00000"/>
                </a:solidFill>
              </a:rPr>
              <a:t>پاییز با زمستان1402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7660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5849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درصد دیابت کنترل شده به کل بیماران به تفکیک شهرستان ها 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14193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300" b="1" smtClean="0">
                <a:solidFill>
                  <a:srgbClr val="C00000"/>
                </a:solidFill>
              </a:rPr>
              <a:t>مقایسه فصلی درصد </a:t>
            </a:r>
            <a:r>
              <a:rPr lang="en-US" sz="2300" b="1" smtClean="0">
                <a:solidFill>
                  <a:srgbClr val="C00000"/>
                </a:solidFill>
              </a:rPr>
              <a:t>A1C</a:t>
            </a:r>
            <a:r>
              <a:rPr lang="fa-IR" sz="2300" b="1" smtClean="0">
                <a:solidFill>
                  <a:srgbClr val="C00000"/>
                </a:solidFill>
              </a:rPr>
              <a:t> مطلوب نسبت به کل بیماران مبتلا به دیابت به تفکیک شهرستان ها</a:t>
            </a:r>
            <a:r>
              <a:rPr lang="en-US" sz="2300" smtClean="0">
                <a:solidFill>
                  <a:srgbClr val="C00000"/>
                </a:solidFill>
              </a:rPr>
              <a:t/>
            </a:r>
            <a:br>
              <a:rPr lang="en-US" sz="2300" smtClean="0">
                <a:solidFill>
                  <a:srgbClr val="C00000"/>
                </a:solidFill>
              </a:rPr>
            </a:br>
            <a:r>
              <a:rPr lang="fa-IR" sz="2300" b="1" smtClean="0">
                <a:solidFill>
                  <a:srgbClr val="C00000"/>
                </a:solidFill>
              </a:rPr>
              <a:t>پاییز با زمستان1402</a:t>
            </a:r>
            <a:endParaRPr lang="en-US" sz="23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25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400" b="1" smtClean="0">
                <a:solidFill>
                  <a:srgbClr val="C00000"/>
                </a:solidFill>
              </a:rPr>
              <a:t>درصد انجام خطرسنجی به تفکیک شهرستان ها تا پایان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510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860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3956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</a:rPr>
              <a:t>درصد شیوع پره دیابت به تفکیک شهرستان ها تا پایان سال1402</a:t>
            </a:r>
            <a:endParaRPr lang="en-US" sz="2100" b="1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129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200" b="1" smtClean="0">
                <a:solidFill>
                  <a:srgbClr val="C00000"/>
                </a:solidFill>
              </a:rPr>
              <a:t>مقایسه فصلی درصد شیوع پره دیابت به تفکیک شهرستان ها – پاییز با زمستان 1402</a:t>
            </a:r>
            <a:endParaRPr lang="en-US" sz="2200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0725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100" b="1" smtClean="0">
                <a:solidFill>
                  <a:srgbClr val="C00000"/>
                </a:solidFill>
              </a:rPr>
              <a:t>درصد مراقبت پره دیابت به تفکیک شهرستان ها در شش ماهه دوم سال 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3676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600" b="1" smtClean="0">
                <a:solidFill>
                  <a:srgbClr val="C00000"/>
                </a:solidFill>
              </a:rPr>
              <a:t>مقایسه مراقبت پره دیابت شش ماهه اول با شش ماهه دوم سال1402</a:t>
            </a:r>
            <a:endParaRPr lang="en-US" sz="2600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8381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000" b="1" smtClean="0">
                <a:solidFill>
                  <a:srgbClr val="C00000"/>
                </a:solidFill>
              </a:rPr>
              <a:t>درصد بیماران دیابتی بدون تجویز استاتین به مراقبت غیرپزشک به تفکیک شهرستان ها در سه ماهه چهارم سال1402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66564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000" b="1" smtClean="0">
                <a:solidFill>
                  <a:srgbClr val="C00000"/>
                </a:solidFill>
              </a:rPr>
              <a:t>مقایسه درصد بیماران مبتلا به دیابت بدون مصرف استاتین نسبت به مراقبت غیرپزشک به تفکیک شهرستان ها</a:t>
            </a:r>
            <a:br>
              <a:rPr lang="fa-IR" sz="2000" b="1" smtClean="0">
                <a:solidFill>
                  <a:srgbClr val="C00000"/>
                </a:solidFill>
              </a:rPr>
            </a:br>
            <a:r>
              <a:rPr lang="fa-IR" sz="2000" b="1" smtClean="0">
                <a:solidFill>
                  <a:srgbClr val="C00000"/>
                </a:solidFill>
              </a:rPr>
              <a:t> پاییز با زمستان1402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01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2400" b="1" smtClean="0">
                <a:solidFill>
                  <a:srgbClr val="C00000"/>
                </a:solidFill>
                <a:latin typeface="Calibri" panose="020F0502020204030204"/>
                <a:cs typeface="Arial" panose="020B0604020202020204" pitchFamily="34" charset="0"/>
              </a:rPr>
              <a:t>مقایسه درصد خطرسنجی قلبی عروقی به تفکیک شهرستان ها، فصل پاییز با فصل زمستان1402</a:t>
            </a:r>
            <a:r>
              <a:rPr lang="en-US" sz="2000" smtClean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en-US" sz="2000" smtClean="0">
                <a:solidFill>
                  <a:srgbClr val="C00000"/>
                </a:solidFill>
                <a:latin typeface="Calibri" panose="020F0502020204030204"/>
              </a:rPr>
            </a:b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16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68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575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61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</Words>
  <Application>Microsoft Office PowerPoint</Application>
  <PresentationFormat>Widescreen</PresentationFormat>
  <Paragraphs>32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B Titr</vt:lpstr>
      <vt:lpstr>Calibri</vt:lpstr>
      <vt:lpstr>Calibri Light</vt:lpstr>
      <vt:lpstr>Times New Roman</vt:lpstr>
      <vt:lpstr>Office Theme</vt:lpstr>
      <vt:lpstr>PowerPoint Presentation</vt:lpstr>
      <vt:lpstr>شاخص های برنامه پیشگیری و کنترل  بیماری های قلبی-عروقی و دیابت  زمستان1402 </vt:lpstr>
      <vt:lpstr>PowerPoint Presentation</vt:lpstr>
      <vt:lpstr>PowerPoint Presentation</vt:lpstr>
      <vt:lpstr>درصد انجام خطرسنجی به تفکیک شهرستان ها تا پایان سه ماهه چهارم سال1402</vt:lpstr>
      <vt:lpstr>مقایسه درصد خطرسنجی قلبی عروقی به تفکیک شهرستان ها، فصل پاییز با فصل زمستان1402 </vt:lpstr>
      <vt:lpstr>PowerPoint Presentation</vt:lpstr>
      <vt:lpstr>PowerPoint Presentation</vt:lpstr>
      <vt:lpstr>PowerPoint Presentation</vt:lpstr>
      <vt:lpstr>درصد شناسایی بیماران مبتلا به فشارخون بالا نسبت به خطرسنجی انجام شده به تفکیک شهرستان ها  تا پایان  سه ماهه چهارم سال1402</vt:lpstr>
      <vt:lpstr>مقایسه درصد شناسایی بیماران مبتلا به فشارخون بالا نسبت به خطرسنجی انجام شده به تفکیک شهرستان ها  فصل پاییز با فصل زمستان1402</vt:lpstr>
      <vt:lpstr>PowerPoint Presentation</vt:lpstr>
      <vt:lpstr>PowerPoint Presentation</vt:lpstr>
      <vt:lpstr>درصد مراقبت بیماران مبتلا به فشارخون بالا توسط پزشک به تفکیک شهرستان ها در سه ماهه چهارم سال1402</vt:lpstr>
      <vt:lpstr>مقایسه درصد مراقبت از بیماران مبتلا به فشارخون بالا توسط پزشک به تفکیک شهرستان ها  پاییز با زمستان 1402 </vt:lpstr>
      <vt:lpstr>PowerPoint Presentation</vt:lpstr>
      <vt:lpstr>درصد بیماران مبتلا به فشارخون بالا با کنترل مطلوب فشارخون نسبت به مراقبت پزشک به تفکیک شهرستان ها  سه ماهه چهارم سال1402</vt:lpstr>
      <vt:lpstr>مقایسه فصلی درصد بیماران مبتلا به فشارخون بالا با کنترل مطلوب فشارخون به تفکیک شهرستان ها پاییز با زمستان1402 </vt:lpstr>
      <vt:lpstr>PowerPoint Presentation</vt:lpstr>
      <vt:lpstr>PowerPoint Presentation</vt:lpstr>
      <vt:lpstr>درصد مراقبت غیرپزشک بیماران مبتلا به فشارخون بالا به تفکیک شهرستان ها در سه ماهه چهارم سال 1402 </vt:lpstr>
      <vt:lpstr>مقایسه فصلی درصد مراقبت غیرپزشک بیماران مبتلا به فشارخون بالا به تفکیک شهرستان ها  پاییز با زمستان1402</vt:lpstr>
      <vt:lpstr>شاخص های سه ماهه سوم سال 1402  دیابت</vt:lpstr>
      <vt:lpstr>PowerPoint Presentation</vt:lpstr>
      <vt:lpstr>PowerPoint Presentation</vt:lpstr>
      <vt:lpstr>درصد شیوع بیماری دیابت به تفکیک شهرستان ها تا پایان سه ماهه چهارم سال 1402</vt:lpstr>
      <vt:lpstr>مقایسه درصد بیماران دیابتی شناسایی شده به تفکیک شهرستان ها- فصل پاییز با زمستان 1402 </vt:lpstr>
      <vt:lpstr>PowerPoint Presentation</vt:lpstr>
      <vt:lpstr>PowerPoint Presentation</vt:lpstr>
      <vt:lpstr>درصد مراقبت بیماران مبتلا به دیابت توسط پزشک به تفکیک شهرستان ها در سه ماهه چهارم سال1402</vt:lpstr>
      <vt:lpstr>مقایسه فصلی درصد مراقبت بیماران مبتلا به دیابت توسط پزشک به تفکیک شهرستان ها پاییز با زمستان1402</vt:lpstr>
      <vt:lpstr>PowerPoint Presentation</vt:lpstr>
      <vt:lpstr>PowerPoint Presentation</vt:lpstr>
      <vt:lpstr>درصد مراقبت غیرپزشک بیماران مبتلا به دیابت به تفکیک شهرستان ها در سه ماهه چهارم سال1402</vt:lpstr>
      <vt:lpstr>مقایسه فصلی درصد مراقبت غیرپزشک بیماران مبتلا به دیابت به تفکیک شهرستان ها  پاییز با زمستان1402 </vt:lpstr>
      <vt:lpstr>PowerPoint Presentation</vt:lpstr>
      <vt:lpstr>PowerPoint Presentation</vt:lpstr>
      <vt:lpstr>درصد A1C انجام شده نسبت به بیماران مراقبت شده توسط پزشک به تفکیک شهرستان ها  در سه ماهه چهارم سال1402</vt:lpstr>
      <vt:lpstr>مقایسه فصلی درصد A1C انجام شده به بیماران دیابتی مراقبت شده به تفکیک شهرستان ها  پاییز با زمستان 1402</vt:lpstr>
      <vt:lpstr>PowerPoint Presentation</vt:lpstr>
      <vt:lpstr>PowerPoint Presentation</vt:lpstr>
      <vt:lpstr>درصد بیماران دیابتی کنترل شده نسبت بهA1C انجام شده به تفکیک شهرستان ها در سه ماهه چهارم سال1402</vt:lpstr>
      <vt:lpstr>مقایسه فصلی درصدA1c  مطلوب به A1c انجام شده در بیماران دیابتی مراقبت شده توسط پزشک به تفکیک شهرستان ها  پاییز با زمستان1402</vt:lpstr>
      <vt:lpstr>PowerPoint Presentation</vt:lpstr>
      <vt:lpstr>درصد بیماران دیابتی کنترل شده به بیماران دیابتی مراقبت شده توسط پزشک به تفکیک شهرستان ها  در سه ماهه چهارم سال1402</vt:lpstr>
      <vt:lpstr>مقایسه فصلی درصد A1C مطلوب به بیماران دیابتی مراقبت شده توسط پزشک به تفکیک شهرستان ها پاییز با زمستان1402</vt:lpstr>
      <vt:lpstr>PowerPoint Presentation</vt:lpstr>
      <vt:lpstr>درصد دیابت کنترل شده به کل بیماران به تفکیک شهرستان ها در سه ماهه چهارم سال1402</vt:lpstr>
      <vt:lpstr>مقایسه فصلی درصد A1C مطلوب نسبت به کل بیماران مبتلا به دیابت به تفکیک شهرستان ها پاییز با زمستان1402</vt:lpstr>
      <vt:lpstr>PowerPoint Presentation</vt:lpstr>
      <vt:lpstr>PowerPoint Presentation</vt:lpstr>
      <vt:lpstr>درصد شیوع پره دیابت به تفکیک شهرستان ها تا پایان سال1402</vt:lpstr>
      <vt:lpstr>مقایسه فصلی درصد شیوع پره دیابت به تفکیک شهرستان ها – پاییز با زمستان 1402</vt:lpstr>
      <vt:lpstr>درصد مراقبت پره دیابت به تفکیک شهرستان ها در شش ماهه دوم سال 1402</vt:lpstr>
      <vt:lpstr>مقایسه مراقبت پره دیابت شش ماهه اول با شش ماهه دوم سال1402</vt:lpstr>
      <vt:lpstr>درصد بیماران دیابتی بدون تجویز استاتین به مراقبت غیرپزشک به تفکیک شهرستان ها در سه ماهه چهارم سال1402</vt:lpstr>
      <vt:lpstr>مقایسه درصد بیماران مبتلا به دیابت بدون مصرف استاتین نسبت به مراقبت غیرپزشک به تفکیک شهرستان ها  پاییز با زمستان1402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A.R.I</cp:lastModifiedBy>
  <cp:revision>1</cp:revision>
  <dcterms:created xsi:type="dcterms:W3CDTF">2024-04-16T08:47:08Z</dcterms:created>
  <dcterms:modified xsi:type="dcterms:W3CDTF">2024-04-16T08:47:08Z</dcterms:modified>
</cp:coreProperties>
</file>