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7" r:id="rId3"/>
    <p:sldId id="263" r:id="rId4"/>
    <p:sldId id="269" r:id="rId5"/>
    <p:sldId id="264" r:id="rId6"/>
    <p:sldId id="265" r:id="rId7"/>
    <p:sldId id="270" r:id="rId8"/>
    <p:sldId id="268" r:id="rId9"/>
    <p:sldId id="257" r:id="rId10"/>
    <p:sldId id="258" r:id="rId11"/>
    <p:sldId id="272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833F4-0B72-4B9D-BDA1-34AA3F57A6B6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F5507-BA52-4414-8713-C48D0FF30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8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8518-61D7-4DA2-A0CB-5ADDD6349D5C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54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DA2A7-AF5B-4B95-9250-59E80333B1C0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5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7A6F-FB20-4F5D-B627-83B63AA2FB28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1799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0D34-09E6-4D5A-880F-E643737CE899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67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78BA-514B-4CFC-8369-0A76085E6570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6576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F9E0-547C-4AF0-B74D-281EFA1C7DD6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94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CF7B-B4C6-4C1F-B921-6732ABC4E421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66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2F8A9-6793-467F-9F54-7DC20DAAC70E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6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4591F-6E47-4E4E-B152-9D1F19E85069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31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5843-5D46-4958-AEDC-7F9BBEB509CD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45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79E7C-BB32-4CF5-9F0B-65D3AE08EB05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46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76AB8-D4F1-47A6-9160-39D8C6E5FED5}" type="datetime1">
              <a:rPr lang="en-US" smtClean="0"/>
              <a:t>8/16/2022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28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3888-5E0E-4C89-9DC2-FA672B455C33}" type="datetime1">
              <a:rPr lang="en-US" smtClean="0"/>
              <a:t>8/16/2022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07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4C7F5-D384-4A01-8721-A95FD044F987}" type="datetime1">
              <a:rPr lang="en-US" smtClean="0"/>
              <a:t>8/16/2022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55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DE393-6E8F-4F5E-8EB2-DFBFE9821D86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91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3BF78-6308-4B0B-9199-20B980416686}" type="datetime1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BCB2A-7539-4750-8FCD-1AA69119F5EE}" type="datetime1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FC04A20-ACF4-45D0-A4BE-3EA951A7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5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web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68A87-FAF2-569F-ACCC-2EEBE7C8F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2596" y="997725"/>
            <a:ext cx="6025116" cy="1187892"/>
          </a:xfrm>
        </p:spPr>
        <p:txBody>
          <a:bodyPr/>
          <a:lstStyle/>
          <a:p>
            <a:r>
              <a:rPr lang="en-US" b="1" dirty="0"/>
              <a:t>Treatment of ROP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DBF4D1-6AB8-379E-387F-36ACF2869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2596" y="5189836"/>
            <a:ext cx="5032744" cy="1508677"/>
          </a:xfrm>
        </p:spPr>
        <p:txBody>
          <a:bodyPr>
            <a:normAutofit/>
          </a:bodyPr>
          <a:lstStyle/>
          <a:p>
            <a:r>
              <a:rPr lang="en-US" sz="2000" b="1" dirty="0"/>
              <a:t>Malekahmadi MD</a:t>
            </a:r>
          </a:p>
          <a:p>
            <a:r>
              <a:rPr lang="en-US" sz="1600" b="1" dirty="0"/>
              <a:t>Vitreo-retinal fellowship</a:t>
            </a:r>
          </a:p>
          <a:p>
            <a:r>
              <a:rPr lang="en-US" sz="1600" b="1" dirty="0"/>
              <a:t>Assistant professor of ophthalmology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851075-3E56-79E6-8E05-41EF5ABA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20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2FD07-C3A7-D108-5521-758DDE6B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Anti VEGF injection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6E2F36B-76C5-A24B-CE28-960E663006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149" y="2035652"/>
            <a:ext cx="3660648" cy="243840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024698-BA33-66FD-DCF1-36904F7F7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10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B2F15E-6376-5FB6-C532-ECF77078CD8F}"/>
              </a:ext>
            </a:extLst>
          </p:cNvPr>
          <p:cNvSpPr txBox="1"/>
          <p:nvPr/>
        </p:nvSpPr>
        <p:spPr>
          <a:xfrm>
            <a:off x="3701016" y="5228238"/>
            <a:ext cx="4789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MinionPro-Regular"/>
              </a:rPr>
              <a:t>ROP reactivation: 2 – 4 month after injection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38450C-C198-E5C5-8844-96D5BB13B4F1}"/>
              </a:ext>
            </a:extLst>
          </p:cNvPr>
          <p:cNvSpPr txBox="1"/>
          <p:nvPr/>
        </p:nvSpPr>
        <p:spPr>
          <a:xfrm>
            <a:off x="2720783" y="2931686"/>
            <a:ext cx="24720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Giovanni-Book"/>
              </a:rPr>
              <a:t>Bevacizumab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0" u="none" strike="noStrike" baseline="0" dirty="0">
                <a:latin typeface="Giovanni-Book"/>
              </a:rPr>
              <a:t>ranibizumab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6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36A0E-9ABD-C7D1-AD7E-B703F76D2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Surgery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A0421-D02E-6DFA-7A3F-1045F7926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2736112"/>
            <a:ext cx="3506788" cy="3069265"/>
          </a:xfrm>
        </p:spPr>
        <p:txBody>
          <a:bodyPr/>
          <a:lstStyle/>
          <a:p>
            <a:r>
              <a:rPr lang="en-US" dirty="0"/>
              <a:t>Vitrectomy</a:t>
            </a:r>
          </a:p>
          <a:p>
            <a:r>
              <a:rPr lang="en-US" dirty="0"/>
              <a:t>Scleral buckle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Prognosis is </a:t>
            </a:r>
            <a:r>
              <a:rPr lang="en-US" dirty="0">
                <a:solidFill>
                  <a:srgbClr val="FF0000"/>
                </a:solidFill>
              </a:rPr>
              <a:t>poor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675ED-E605-B1EC-6E18-A1B6D2E4C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B35613-903E-5D71-70BE-1E346CD3C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766" y="3779950"/>
            <a:ext cx="3239386" cy="2346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BE5A92-F107-E39B-0733-A7CF3E030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367" y="1026192"/>
            <a:ext cx="3178184" cy="234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98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C4C6434-9D97-CE14-6FEE-77DEB5A502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13" y="414478"/>
            <a:ext cx="8415263" cy="160446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CF574-33B9-6166-4888-153CE3C26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12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3B8C5A-0403-5337-DD25-62D4D11A6176}"/>
              </a:ext>
            </a:extLst>
          </p:cNvPr>
          <p:cNvSpPr txBox="1"/>
          <p:nvPr/>
        </p:nvSpPr>
        <p:spPr>
          <a:xfrm>
            <a:off x="2571713" y="2964251"/>
            <a:ext cx="85911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Refer all neonates with:</a:t>
            </a:r>
          </a:p>
          <a:p>
            <a:endParaRPr lang="en-US" sz="2400" b="1" dirty="0"/>
          </a:p>
          <a:p>
            <a:pPr marL="914400" lvl="1" indent="-457200">
              <a:buFont typeface="+mj-lt"/>
              <a:buAutoNum type="arabicPeriod"/>
            </a:pPr>
            <a:r>
              <a:rPr lang="en-US" sz="2400" b="1" dirty="0"/>
              <a:t>Under </a:t>
            </a:r>
            <a:r>
              <a:rPr lang="en-US" sz="2400" b="1" dirty="0">
                <a:solidFill>
                  <a:srgbClr val="FF0000"/>
                </a:solidFill>
              </a:rPr>
              <a:t>2000 gr </a:t>
            </a:r>
            <a:r>
              <a:rPr lang="en-US" sz="2400" b="1" dirty="0"/>
              <a:t>or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b="1" dirty="0"/>
              <a:t>Under </a:t>
            </a:r>
            <a:r>
              <a:rPr lang="en-US" sz="2400" b="1" dirty="0">
                <a:solidFill>
                  <a:srgbClr val="FF0000"/>
                </a:solidFill>
              </a:rPr>
              <a:t>34 wks. </a:t>
            </a:r>
            <a:r>
              <a:rPr lang="en-US" sz="2400" b="1" dirty="0"/>
              <a:t>of GA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b="1" dirty="0"/>
              <a:t>34 to 37 wks. Of GA</a:t>
            </a:r>
            <a:r>
              <a:rPr lang="fa-IR" sz="2400" b="1" dirty="0"/>
              <a:t> </a:t>
            </a:r>
            <a:r>
              <a:rPr lang="en-US" sz="2400" b="1" dirty="0"/>
              <a:t>with unstable course</a:t>
            </a:r>
          </a:p>
        </p:txBody>
      </p:sp>
    </p:spTree>
    <p:extLst>
      <p:ext uri="{BB962C8B-B14F-4D97-AF65-F5344CB8AC3E}">
        <p14:creationId xmlns:p14="http://schemas.microsoft.com/office/powerpoint/2010/main" val="4131689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EFB77-18CF-76BF-4D4E-F3F848345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87905"/>
            <a:ext cx="8911687" cy="1280890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/>
              <a:t>Medicolegal Aspects of ROP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520BC-FC1A-3344-1A8C-C4B2E9A8C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/>
          </a:p>
          <a:p>
            <a:pPr algn="l"/>
            <a:r>
              <a:rPr lang="en-US" sz="1800" b="0" i="0" u="none" strike="noStrike" baseline="0" dirty="0"/>
              <a:t>Miscommunication between care coordinators and the ophthalmologist may delay scheduling or performance of eye examinations. </a:t>
            </a:r>
          </a:p>
          <a:p>
            <a:pPr lvl="1"/>
            <a:r>
              <a:rPr lang="en-US" b="0" i="0" u="none" strike="noStrike" baseline="0" dirty="0"/>
              <a:t>If the </a:t>
            </a:r>
            <a:r>
              <a:rPr lang="en-US" b="0" i="0" u="none" strike="noStrike" baseline="0" dirty="0">
                <a:solidFill>
                  <a:srgbClr val="FF0000"/>
                </a:solidFill>
              </a:rPr>
              <a:t>narrow treatment window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0" i="0" u="none" strike="noStrike" baseline="0" dirty="0"/>
              <a:t>is missed, adverse outcomes may result</a:t>
            </a:r>
          </a:p>
          <a:p>
            <a:pPr lvl="1"/>
            <a:endParaRPr lang="en-US" dirty="0"/>
          </a:p>
          <a:p>
            <a:pPr algn="l"/>
            <a:r>
              <a:rPr lang="en-US" sz="1800" b="0" i="0" u="none" strike="noStrike" baseline="0" dirty="0">
                <a:latin typeface="MinionPro-Regular"/>
              </a:rPr>
              <a:t>Malpractice claims alleging mismanagement of ROP rank among the highest in ophthalmology and indeed all of medicine</a:t>
            </a:r>
          </a:p>
          <a:p>
            <a:pPr lvl="1"/>
            <a:r>
              <a:rPr lang="en-US" b="0" i="0" u="none" strike="noStrike" baseline="0" dirty="0">
                <a:latin typeface="MinionPro-Regular"/>
              </a:rPr>
              <a:t>Indemnity payments have exceeded </a:t>
            </a:r>
            <a:r>
              <a:rPr lang="en-US" b="0" i="0" u="none" strike="noStrike" baseline="0" dirty="0">
                <a:solidFill>
                  <a:srgbClr val="FF0000"/>
                </a:solidFill>
                <a:latin typeface="MinionPro-Regular"/>
              </a:rPr>
              <a:t>20 million dollars</a:t>
            </a:r>
          </a:p>
          <a:p>
            <a:pPr algn="l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D8299-BE2D-A4FF-D8D5-AACF83AF3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0FE195-DF1B-9E0D-E9E5-021C209AF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61" y="244143"/>
            <a:ext cx="2519276" cy="188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95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5317C-8636-53C3-4654-08FDFABA9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F842-5370-E269-B691-C61419443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496" y="3122095"/>
            <a:ext cx="8915400" cy="2083981"/>
          </a:xfrm>
        </p:spPr>
        <p:txBody>
          <a:bodyPr>
            <a:normAutofit/>
          </a:bodyPr>
          <a:lstStyle/>
          <a:p>
            <a:endParaRPr lang="en-US" sz="1800" b="0" i="0" u="none" strike="noStrike" baseline="0" dirty="0"/>
          </a:p>
          <a:p>
            <a:pPr algn="l"/>
            <a:endParaRPr lang="en-US" dirty="0"/>
          </a:p>
          <a:p>
            <a:pPr algn="l"/>
            <a:r>
              <a:rPr lang="en-US" sz="1800" b="0" i="0" u="none" strike="noStrike" baseline="0" dirty="0"/>
              <a:t>Unfortunately, even with the current guidelines for screening and treatment, approximately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400–600 infants become legally blind </a:t>
            </a:r>
            <a:r>
              <a:rPr lang="en-US" sz="1800" b="0" i="0" u="none" strike="noStrike" baseline="0" dirty="0"/>
              <a:t>from ROP each year in the United States.</a:t>
            </a:r>
            <a:endParaRPr lang="en-US" dirty="0"/>
          </a:p>
          <a:p>
            <a:endParaRPr lang="en-US" sz="1800" b="0" i="0" u="none" strike="noStrike" baseline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1DA838-CDBA-9257-E158-FE125E7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31896B-8AB0-AEC3-3170-3D3735DE4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2018415"/>
            <a:ext cx="37338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38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9B01C-445E-529D-07C7-5917A8CB9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i="0" u="none" strike="noStrike" baseline="0" dirty="0"/>
              <a:t>Prevention and Risk Factors of ROP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EC22E-0AB8-FE46-05DA-F0D8DDE14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latin typeface="MinionPro-Regular"/>
              </a:rPr>
              <a:t>Preventing prematurity through optimal prenatal, perinatal and postnatal care</a:t>
            </a:r>
          </a:p>
          <a:p>
            <a:pPr algn="l"/>
            <a:endParaRPr lang="en-US" dirty="0">
              <a:latin typeface="MinionPro-Regular"/>
            </a:endParaRPr>
          </a:p>
          <a:p>
            <a:pPr algn="l"/>
            <a:r>
              <a:rPr lang="en-US" sz="1800" b="0" i="0" u="none" strike="noStrike" baseline="0" dirty="0">
                <a:latin typeface="MinionPro-Regular"/>
              </a:rPr>
              <a:t>Risk of severe ROP include: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0" i="0" u="none" strike="noStrike" baseline="0" dirty="0">
                <a:latin typeface="MinionPro-Regular"/>
              </a:rPr>
              <a:t>Sepsis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0" i="0" u="none" strike="noStrike" baseline="0" dirty="0">
                <a:latin typeface="MinionPro-Regular"/>
              </a:rPr>
              <a:t>blood transfusion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0" i="0" u="none" strike="noStrike" baseline="0" dirty="0">
                <a:latin typeface="MinionPro-Regular"/>
              </a:rPr>
              <a:t>intraventricular hemorrhage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0" i="0" u="none" strike="noStrike" baseline="0" dirty="0">
                <a:latin typeface="MinionPro-Regular"/>
              </a:rPr>
              <a:t>necrotizing enterocolitis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b="0" i="0" u="none" strike="noStrike" baseline="0" dirty="0">
                <a:latin typeface="MinionPro-Regular"/>
              </a:rPr>
              <a:t>slow weight gain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9B2A56-DE14-C61D-095A-1F9BA3BBC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2B14F6-E76A-2BD0-F9FB-FA4D4F614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670" y="2984204"/>
            <a:ext cx="3190034" cy="238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83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0D7BD-1AEC-78E8-048A-CD136F6D0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Prevention and risk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C2869-1D18-B0A1-1A75-577B937150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65767" y="3359888"/>
            <a:ext cx="5237309" cy="1438940"/>
          </a:xfrm>
        </p:spPr>
        <p:txBody>
          <a:bodyPr/>
          <a:lstStyle/>
          <a:p>
            <a:r>
              <a:rPr lang="en-US" dirty="0"/>
              <a:t>Poor postnatal </a:t>
            </a:r>
            <a:r>
              <a:rPr lang="en-US" dirty="0">
                <a:solidFill>
                  <a:srgbClr val="FF0000"/>
                </a:solidFill>
              </a:rPr>
              <a:t>weight gain </a:t>
            </a:r>
            <a:r>
              <a:rPr lang="en-US" dirty="0"/>
              <a:t>during the first few weeks of life is a strong predictor for the development of sight-threatening ROP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FA9A6-7973-2A50-87EF-2C63BDE5A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FE6317-0951-AB91-7336-9C79A4CBC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747" y="2243903"/>
            <a:ext cx="4393609" cy="293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80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A45E8-3DD9-0F3E-475D-ACE23C822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Oxygen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6DCFE-8E6E-8368-42E1-3F02A9112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2225" y="3310270"/>
            <a:ext cx="8915400" cy="2374604"/>
          </a:xfrm>
        </p:spPr>
        <p:txBody>
          <a:bodyPr/>
          <a:lstStyle/>
          <a:p>
            <a:pPr algn="l"/>
            <a:r>
              <a:rPr lang="en-US" sz="1800" b="0" i="0" u="none" strike="noStrike" baseline="0" dirty="0">
                <a:latin typeface="MinionPro-Regular"/>
              </a:rPr>
              <a:t>??</a:t>
            </a:r>
          </a:p>
          <a:p>
            <a:pPr algn="l"/>
            <a:endParaRPr lang="en-US" dirty="0">
              <a:latin typeface="MinionPro-Regular"/>
            </a:endParaRPr>
          </a:p>
          <a:p>
            <a:pPr algn="l"/>
            <a:r>
              <a:rPr lang="en-US" sz="1800" b="0" i="0" u="none" strike="noStrike" baseline="0" dirty="0">
                <a:latin typeface="MinionPro-Regular"/>
              </a:rPr>
              <a:t>some researchers have suggested that oxygen saturation should be decreased during </a:t>
            </a:r>
            <a:r>
              <a:rPr lang="en-US" sz="1800" b="0" i="0" u="none" strike="noStrike" baseline="0" dirty="0">
                <a:solidFill>
                  <a:srgbClr val="FF0000"/>
                </a:solidFill>
                <a:latin typeface="MinionPro-Regular"/>
              </a:rPr>
              <a:t>phase 1</a:t>
            </a:r>
            <a:r>
              <a:rPr lang="en-US" sz="1800" b="0" i="0" u="none" strike="noStrike" baseline="0" dirty="0">
                <a:latin typeface="MinionPro-Regular"/>
              </a:rPr>
              <a:t> ROP, when the infant’s oxygen requirements are lower, whereas oxygenation should be increased during </a:t>
            </a:r>
            <a:r>
              <a:rPr lang="en-US" sz="1800" b="0" i="0" u="none" strike="noStrike" baseline="0" dirty="0">
                <a:solidFill>
                  <a:srgbClr val="FF0000"/>
                </a:solidFill>
                <a:latin typeface="MinionPro-Regular"/>
              </a:rPr>
              <a:t>phase 2</a:t>
            </a:r>
            <a:r>
              <a:rPr lang="en-US" sz="1800" b="0" i="0" u="none" strike="noStrike" baseline="0" dirty="0">
                <a:latin typeface="MinionPro-Regular"/>
              </a:rPr>
              <a:t> to meet the infant’s growing demands.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F8F42-4D28-1D6B-23B8-BC33D3E5A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A17DEB-F86F-3316-6BFF-D9E22D9E4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298" y="1102132"/>
            <a:ext cx="3655939" cy="243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73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A45E8-3DD9-0F3E-475D-ACE23C822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6DCFE-8E6E-8368-42E1-3F02A9112F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59109" y="2367516"/>
            <a:ext cx="5753802" cy="2664884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sz="1800" b="0" i="0" u="none" strike="noStrike" baseline="0" dirty="0"/>
              <a:t>Supplementation with </a:t>
            </a:r>
            <a:r>
              <a:rPr lang="en-US" sz="1800" b="0" i="0" u="sng" strike="noStrike" baseline="0" dirty="0"/>
              <a:t>vitamins A and E</a:t>
            </a:r>
            <a:r>
              <a:rPr lang="en-US" sz="1800" b="0" i="0" u="none" strike="noStrike" baseline="0" dirty="0"/>
              <a:t>, </a:t>
            </a:r>
            <a:r>
              <a:rPr lang="en-US" sz="1800" b="0" i="0" u="sng" strike="noStrike" baseline="0" dirty="0"/>
              <a:t>inositol</a:t>
            </a:r>
            <a:r>
              <a:rPr lang="en-US" sz="1800" b="0" i="0" u="none" strike="noStrike" baseline="0" dirty="0"/>
              <a:t>, or </a:t>
            </a:r>
            <a:r>
              <a:rPr lang="en-US" sz="1800" b="0" i="0" u="sng" strike="noStrike" baseline="0" dirty="0"/>
              <a:t>breast milk </a:t>
            </a:r>
            <a:r>
              <a:rPr lang="en-US" sz="1800" b="0" i="0" u="none" strike="noStrike" baseline="0" dirty="0"/>
              <a:t>also appears to reduce the incidence of ROP but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only in observational studies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F8F42-4D28-1D6B-23B8-BC33D3E5A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8B563B-5FBC-19BB-B8F4-95166AA62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755" y="2123569"/>
            <a:ext cx="3941799" cy="261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85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35F66-4E53-4E66-61EB-348996514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Treatment of ROP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6FA08-CFF4-3C2E-B7B1-87C2BBDD4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0" i="0" u="none" strike="noStrike" baseline="0" dirty="0"/>
              <a:t>Spontaneous regression occurs in 85% of eyes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Treat:</a:t>
            </a:r>
          </a:p>
          <a:p>
            <a:pPr lvl="1"/>
            <a:r>
              <a:rPr lang="en-US" dirty="0"/>
              <a:t>Threshold disease</a:t>
            </a:r>
          </a:p>
          <a:p>
            <a:pPr marL="457200" lvl="1" indent="0">
              <a:buNone/>
            </a:pPr>
            <a:r>
              <a:rPr lang="en-US" dirty="0"/>
              <a:t>( 5 to 8 clock hours neovascularization and plus)</a:t>
            </a:r>
          </a:p>
          <a:p>
            <a:pPr lvl="1">
              <a:buFont typeface="+mj-lt"/>
              <a:buAutoNum type="arabicPeriod"/>
            </a:pPr>
            <a:endParaRPr lang="en-US" dirty="0"/>
          </a:p>
          <a:p>
            <a:pPr lvl="1"/>
            <a:r>
              <a:rPr lang="en-US" dirty="0"/>
              <a:t>Type 1 ROP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48BD3D-3C15-ABE2-9137-84888D63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1E8123-33C7-2C9D-1984-9FD9ABE4D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152" y="5120079"/>
            <a:ext cx="4709055" cy="101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40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132E37-725A-950E-9F75-B7D54268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Laser photocoagulation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61B72DA-DBAF-E3FA-8F02-0410638C76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2584979"/>
            <a:ext cx="4313237" cy="2875491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6DE3529-6886-CD37-B6AC-3BF885AE44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194" y="2636330"/>
            <a:ext cx="3657600" cy="275691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0DF942-AB62-5BE3-422C-184BAE8DD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04A20-ACF4-45D0-A4BE-3EA951A7C2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50116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7246</TotalTime>
  <Words>306</Words>
  <Application>Microsoft Office PowerPoint</Application>
  <PresentationFormat>Widescreen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Giovanni-Book</vt:lpstr>
      <vt:lpstr>MinionPro-Regular</vt:lpstr>
      <vt:lpstr>Wingdings 3</vt:lpstr>
      <vt:lpstr>Wisp</vt:lpstr>
      <vt:lpstr>Treatment of ROP</vt:lpstr>
      <vt:lpstr>Medicolegal Aspects of ROP</vt:lpstr>
      <vt:lpstr>ROP</vt:lpstr>
      <vt:lpstr>Prevention and Risk Factors of ROP</vt:lpstr>
      <vt:lpstr>Prevention and risk factors</vt:lpstr>
      <vt:lpstr>Oxygen</vt:lpstr>
      <vt:lpstr>Others</vt:lpstr>
      <vt:lpstr>Treatment of ROP</vt:lpstr>
      <vt:lpstr>Laser photocoagulation</vt:lpstr>
      <vt:lpstr>Anti VEGF injection</vt:lpstr>
      <vt:lpstr>Surgery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Treatment of ROP</dc:title>
  <dc:creator>mohammad malekahmadi</dc:creator>
  <cp:lastModifiedBy>mohammad malekahmadi</cp:lastModifiedBy>
  <cp:revision>20</cp:revision>
  <dcterms:created xsi:type="dcterms:W3CDTF">2022-07-02T20:11:32Z</dcterms:created>
  <dcterms:modified xsi:type="dcterms:W3CDTF">2022-08-15T20:27:08Z</dcterms:modified>
</cp:coreProperties>
</file>