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4"/>
  </p:notesMasterIdLst>
  <p:handoutMasterIdLst>
    <p:handoutMasterId r:id="rId85"/>
  </p:handoutMasterIdLst>
  <p:sldIdLst>
    <p:sldId id="259" r:id="rId2"/>
    <p:sldId id="310" r:id="rId3"/>
    <p:sldId id="260" r:id="rId4"/>
    <p:sldId id="264" r:id="rId5"/>
    <p:sldId id="265" r:id="rId6"/>
    <p:sldId id="266" r:id="rId7"/>
    <p:sldId id="267" r:id="rId8"/>
    <p:sldId id="268" r:id="rId9"/>
    <p:sldId id="303" r:id="rId10"/>
    <p:sldId id="338" r:id="rId11"/>
    <p:sldId id="311" r:id="rId12"/>
    <p:sldId id="270" r:id="rId13"/>
    <p:sldId id="339" r:id="rId14"/>
    <p:sldId id="340" r:id="rId15"/>
    <p:sldId id="341" r:id="rId16"/>
    <p:sldId id="271" r:id="rId17"/>
    <p:sldId id="273" r:id="rId18"/>
    <p:sldId id="269" r:id="rId19"/>
    <p:sldId id="272" r:id="rId20"/>
    <p:sldId id="274" r:id="rId21"/>
    <p:sldId id="312" r:id="rId22"/>
    <p:sldId id="275" r:id="rId23"/>
    <p:sldId id="342" r:id="rId24"/>
    <p:sldId id="343" r:id="rId25"/>
    <p:sldId id="357" r:id="rId26"/>
    <p:sldId id="358" r:id="rId27"/>
    <p:sldId id="359" r:id="rId28"/>
    <p:sldId id="360" r:id="rId29"/>
    <p:sldId id="361" r:id="rId30"/>
    <p:sldId id="362" r:id="rId31"/>
    <p:sldId id="363" r:id="rId32"/>
    <p:sldId id="364" r:id="rId33"/>
    <p:sldId id="365" r:id="rId34"/>
    <p:sldId id="366" r:id="rId35"/>
    <p:sldId id="367" r:id="rId36"/>
    <p:sldId id="368" r:id="rId37"/>
    <p:sldId id="369" r:id="rId38"/>
    <p:sldId id="370" r:id="rId39"/>
    <p:sldId id="371" r:id="rId40"/>
    <p:sldId id="372" r:id="rId41"/>
    <p:sldId id="373" r:id="rId42"/>
    <p:sldId id="276" r:id="rId43"/>
    <p:sldId id="313" r:id="rId44"/>
    <p:sldId id="278" r:id="rId45"/>
    <p:sldId id="279" r:id="rId46"/>
    <p:sldId id="314" r:id="rId47"/>
    <p:sldId id="280" r:id="rId48"/>
    <p:sldId id="344" r:id="rId49"/>
    <p:sldId id="345" r:id="rId50"/>
    <p:sldId id="346" r:id="rId51"/>
    <p:sldId id="347" r:id="rId52"/>
    <p:sldId id="348" r:id="rId53"/>
    <p:sldId id="349" r:id="rId54"/>
    <p:sldId id="350" r:id="rId55"/>
    <p:sldId id="352" r:id="rId56"/>
    <p:sldId id="353" r:id="rId57"/>
    <p:sldId id="354" r:id="rId58"/>
    <p:sldId id="355" r:id="rId59"/>
    <p:sldId id="351" r:id="rId60"/>
    <p:sldId id="356" r:id="rId61"/>
    <p:sldId id="317" r:id="rId62"/>
    <p:sldId id="300" r:id="rId63"/>
    <p:sldId id="301" r:id="rId64"/>
    <p:sldId id="318" r:id="rId65"/>
    <p:sldId id="302" r:id="rId66"/>
    <p:sldId id="304" r:id="rId67"/>
    <p:sldId id="321" r:id="rId68"/>
    <p:sldId id="320" r:id="rId69"/>
    <p:sldId id="322" r:id="rId70"/>
    <p:sldId id="305" r:id="rId71"/>
    <p:sldId id="306" r:id="rId72"/>
    <p:sldId id="308" r:id="rId73"/>
    <p:sldId id="309" r:id="rId74"/>
    <p:sldId id="323" r:id="rId75"/>
    <p:sldId id="324" r:id="rId76"/>
    <p:sldId id="307" r:id="rId77"/>
    <p:sldId id="325" r:id="rId78"/>
    <p:sldId id="326" r:id="rId79"/>
    <p:sldId id="327" r:id="rId80"/>
    <p:sldId id="328" r:id="rId81"/>
    <p:sldId id="337" r:id="rId82"/>
    <p:sldId id="319" r:id="rId83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1008">
          <p15:clr>
            <a:srgbClr val="A4A3A4"/>
          </p15:clr>
        </p15:guide>
        <p15:guide id="3" orient="horz" pos="3792">
          <p15:clr>
            <a:srgbClr val="A4A3A4"/>
          </p15:clr>
        </p15:guide>
        <p15:guide id="4" orient="horz" pos="1152">
          <p15:clr>
            <a:srgbClr val="A4A3A4"/>
          </p15:clr>
        </p15:guide>
        <p15:guide id="5" orient="horz" pos="3360">
          <p15:clr>
            <a:srgbClr val="A4A3A4"/>
          </p15:clr>
        </p15:guide>
        <p15:guide id="6" orient="horz" pos="3072">
          <p15:clr>
            <a:srgbClr val="A4A3A4"/>
          </p15:clr>
        </p15:guide>
        <p15:guide id="7" orient="horz" pos="864">
          <p15:clr>
            <a:srgbClr val="A4A3A4"/>
          </p15:clr>
        </p15:guide>
        <p15:guide id="8" orient="horz" pos="528">
          <p15:clr>
            <a:srgbClr val="A4A3A4"/>
          </p15:clr>
        </p15:guide>
        <p15:guide id="9" orient="horz" pos="2784">
          <p15:clr>
            <a:srgbClr val="A4A3A4"/>
          </p15:clr>
        </p15:guide>
        <p15:guide id="10" pos="3839">
          <p15:clr>
            <a:srgbClr val="A4A3A4"/>
          </p15:clr>
        </p15:guide>
        <p15:guide id="11" pos="959">
          <p15:clr>
            <a:srgbClr val="A4A3A4"/>
          </p15:clr>
        </p15:guide>
        <p15:guide id="12" pos="7007">
          <p15:clr>
            <a:srgbClr val="A4A3A4"/>
          </p15:clr>
        </p15:guide>
        <p15:guide id="13" pos="6719">
          <p15:clr>
            <a:srgbClr val="A4A3A4"/>
          </p15:clr>
        </p15:guide>
        <p15:guide id="14" pos="6143">
          <p15:clr>
            <a:srgbClr val="A4A3A4"/>
          </p15:clr>
        </p15:guide>
        <p15:guide id="15" pos="3983">
          <p15:clr>
            <a:srgbClr val="A4A3A4"/>
          </p15:clr>
        </p15:guide>
        <p15:guide id="16" pos="527">
          <p15:clr>
            <a:srgbClr val="A4A3A4"/>
          </p15:clr>
        </p15:guide>
        <p15:guide id="17" pos="715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88" autoAdjust="0"/>
    <p:restoredTop sz="94660"/>
  </p:normalViewPr>
  <p:slideViewPr>
    <p:cSldViewPr>
      <p:cViewPr varScale="1">
        <p:scale>
          <a:sx n="72" d="100"/>
          <a:sy n="72" d="100"/>
        </p:scale>
        <p:origin x="456" y="34"/>
      </p:cViewPr>
      <p:guideLst>
        <p:guide orient="horz" pos="2160"/>
        <p:guide orient="horz" pos="1008"/>
        <p:guide orient="horz" pos="3792"/>
        <p:guide orient="horz" pos="1152"/>
        <p:guide orient="horz" pos="3360"/>
        <p:guide orient="horz" pos="3072"/>
        <p:guide orient="horz" pos="864"/>
        <p:guide orient="horz" pos="528"/>
        <p:guide orient="horz" pos="2784"/>
        <p:guide pos="3839"/>
        <p:guide pos="959"/>
        <p:guide pos="7007"/>
        <p:guide pos="6719"/>
        <p:guide pos="6143"/>
        <p:guide pos="3983"/>
        <p:guide pos="527"/>
        <p:guide pos="715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6" d="100"/>
          <a:sy n="76" d="100"/>
        </p:scale>
        <p:origin x="1680" y="96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notesMaster" Target="notesMasters/notesMaster1.xml"/><Relationship Id="rId89" Type="http://schemas.openxmlformats.org/officeDocument/2006/relationships/tableStyles" Target="tableStyle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viewProps" Target="view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E695F02-6B68-4577-8CC7-4E23898E415D}" type="doc">
      <dgm:prSet loTypeId="urn:microsoft.com/office/officeart/2005/8/layout/chevron2" loCatId="process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7C26E1F-3CF0-464E-BDD9-B31A65C1DFAA}">
      <dgm:prSet phldrT="[Text]" phldr="1" custT="1"/>
      <dgm:spPr/>
      <dgm:t>
        <a:bodyPr/>
        <a:lstStyle/>
        <a:p>
          <a:pPr rtl="1"/>
          <a:endParaRPr lang="en-US" sz="1400" dirty="0"/>
        </a:p>
      </dgm:t>
    </dgm:pt>
    <dgm:pt modelId="{71EA5588-E98A-4DF5-87C5-2235E9F396A3}" type="parTrans" cxnId="{1EA70C8D-DC6D-428D-A286-3FB3FEA29914}">
      <dgm:prSet/>
      <dgm:spPr/>
      <dgm:t>
        <a:bodyPr/>
        <a:lstStyle/>
        <a:p>
          <a:pPr rtl="1"/>
          <a:endParaRPr lang="en-US" sz="1100"/>
        </a:p>
      </dgm:t>
    </dgm:pt>
    <dgm:pt modelId="{2C697AAB-C559-4A13-BF5B-58AE098D4088}" type="sibTrans" cxnId="{1EA70C8D-DC6D-428D-A286-3FB3FEA29914}">
      <dgm:prSet/>
      <dgm:spPr/>
      <dgm:t>
        <a:bodyPr/>
        <a:lstStyle/>
        <a:p>
          <a:pPr rtl="1"/>
          <a:endParaRPr lang="en-US" sz="1100"/>
        </a:p>
      </dgm:t>
    </dgm:pt>
    <dgm:pt modelId="{A10543B6-7245-42CD-8664-32CD6E4A023A}">
      <dgm:prSet phldrT="[Text]" custT="1"/>
      <dgm:spPr/>
      <dgm:t>
        <a:bodyPr/>
        <a:lstStyle/>
        <a:p>
          <a:pPr rtl="1"/>
          <a:r>
            <a:rPr lang="fa-IR" sz="2800" dirty="0" smtClean="0"/>
            <a:t>افزایش فشار اکسیژن شریانی</a:t>
          </a:r>
          <a:endParaRPr lang="en-US" sz="2800" dirty="0"/>
        </a:p>
      </dgm:t>
    </dgm:pt>
    <dgm:pt modelId="{FA88F570-DA6C-46D1-A1F2-7DB0AD76EB9F}" type="parTrans" cxnId="{2F8A20A5-8C7F-49AA-95FD-423849DDE875}">
      <dgm:prSet/>
      <dgm:spPr/>
      <dgm:t>
        <a:bodyPr/>
        <a:lstStyle/>
        <a:p>
          <a:pPr rtl="1"/>
          <a:endParaRPr lang="en-US" sz="1100"/>
        </a:p>
      </dgm:t>
    </dgm:pt>
    <dgm:pt modelId="{A89C410C-0521-4676-BF6A-473C4FD313FE}" type="sibTrans" cxnId="{2F8A20A5-8C7F-49AA-95FD-423849DDE875}">
      <dgm:prSet/>
      <dgm:spPr/>
      <dgm:t>
        <a:bodyPr/>
        <a:lstStyle/>
        <a:p>
          <a:pPr rtl="1"/>
          <a:endParaRPr lang="en-US" sz="1100"/>
        </a:p>
      </dgm:t>
    </dgm:pt>
    <dgm:pt modelId="{51B8EB3E-0A3A-46C1-956B-D650FA3C88DD}">
      <dgm:prSet phldrT="[Text]" custT="1"/>
      <dgm:spPr/>
      <dgm:t>
        <a:bodyPr/>
        <a:lstStyle/>
        <a:p>
          <a:pPr rtl="1"/>
          <a:r>
            <a:rPr lang="fa-IR" sz="2800" dirty="0" smtClean="0"/>
            <a:t>تجمع رادیکالهای آزاد</a:t>
          </a:r>
          <a:endParaRPr lang="en-US" sz="2800" dirty="0"/>
        </a:p>
      </dgm:t>
    </dgm:pt>
    <dgm:pt modelId="{6C456D76-D0C4-4699-AEAA-EC93380F1521}" type="parTrans" cxnId="{CE9BF083-641A-431B-87E8-7EB6C07B67CC}">
      <dgm:prSet/>
      <dgm:spPr/>
      <dgm:t>
        <a:bodyPr/>
        <a:lstStyle/>
        <a:p>
          <a:pPr rtl="1"/>
          <a:endParaRPr lang="en-US" sz="1100"/>
        </a:p>
      </dgm:t>
    </dgm:pt>
    <dgm:pt modelId="{6F6C465C-A9F3-4824-AA3E-58B7D56972B8}" type="sibTrans" cxnId="{CE9BF083-641A-431B-87E8-7EB6C07B67CC}">
      <dgm:prSet/>
      <dgm:spPr/>
      <dgm:t>
        <a:bodyPr/>
        <a:lstStyle/>
        <a:p>
          <a:pPr rtl="1"/>
          <a:endParaRPr lang="en-US" sz="1100"/>
        </a:p>
      </dgm:t>
    </dgm:pt>
    <dgm:pt modelId="{834E42C7-BA3E-4383-9600-E023D9034358}">
      <dgm:prSet phldrT="[Text]" phldr="1" custT="1"/>
      <dgm:spPr/>
      <dgm:t>
        <a:bodyPr/>
        <a:lstStyle/>
        <a:p>
          <a:pPr rtl="1"/>
          <a:endParaRPr lang="en-US" sz="1400" dirty="0"/>
        </a:p>
      </dgm:t>
    </dgm:pt>
    <dgm:pt modelId="{8FB6C687-344D-4FBC-A96D-9BB205060479}" type="parTrans" cxnId="{F791D57E-D08F-413E-A115-0741E89A2FCA}">
      <dgm:prSet/>
      <dgm:spPr/>
      <dgm:t>
        <a:bodyPr/>
        <a:lstStyle/>
        <a:p>
          <a:pPr rtl="1"/>
          <a:endParaRPr lang="en-US" sz="1100"/>
        </a:p>
      </dgm:t>
    </dgm:pt>
    <dgm:pt modelId="{8C8BC47D-352A-42B6-B132-413963602093}" type="sibTrans" cxnId="{F791D57E-D08F-413E-A115-0741E89A2FCA}">
      <dgm:prSet/>
      <dgm:spPr/>
      <dgm:t>
        <a:bodyPr/>
        <a:lstStyle/>
        <a:p>
          <a:pPr rtl="1"/>
          <a:endParaRPr lang="en-US" sz="1100"/>
        </a:p>
      </dgm:t>
    </dgm:pt>
    <dgm:pt modelId="{4A57E663-6E17-4370-8CDD-929850215B31}">
      <dgm:prSet phldrT="[Text]" custT="1"/>
      <dgm:spPr/>
      <dgm:t>
        <a:bodyPr/>
        <a:lstStyle/>
        <a:p>
          <a:pPr rtl="1"/>
          <a:r>
            <a:rPr lang="fa-IR" sz="2800" dirty="0" smtClean="0"/>
            <a:t>انسداد شریانها و </a:t>
          </a:r>
          <a:r>
            <a:rPr lang="fa-IR" sz="2800" dirty="0" err="1" smtClean="0"/>
            <a:t>مویرگها</a:t>
          </a:r>
          <a:endParaRPr lang="en-US" sz="2800" dirty="0"/>
        </a:p>
      </dgm:t>
    </dgm:pt>
    <dgm:pt modelId="{C220CB38-A40E-4E3A-BE22-F38DCDD46947}" type="parTrans" cxnId="{A6A02AB9-21A0-4184-841D-DEC49416173A}">
      <dgm:prSet/>
      <dgm:spPr/>
      <dgm:t>
        <a:bodyPr/>
        <a:lstStyle/>
        <a:p>
          <a:pPr rtl="1"/>
          <a:endParaRPr lang="en-US" sz="1100"/>
        </a:p>
      </dgm:t>
    </dgm:pt>
    <dgm:pt modelId="{A7FCA364-2AE6-42E9-A66F-8B9FC7B122F9}" type="sibTrans" cxnId="{A6A02AB9-21A0-4184-841D-DEC49416173A}">
      <dgm:prSet/>
      <dgm:spPr/>
      <dgm:t>
        <a:bodyPr/>
        <a:lstStyle/>
        <a:p>
          <a:pPr rtl="1"/>
          <a:endParaRPr lang="en-US" sz="1100"/>
        </a:p>
      </dgm:t>
    </dgm:pt>
    <dgm:pt modelId="{0E90B85F-AC3B-4481-BC5B-B1A6184E96C6}">
      <dgm:prSet phldrT="[Text]" phldr="1" custT="1"/>
      <dgm:spPr/>
      <dgm:t>
        <a:bodyPr/>
        <a:lstStyle/>
        <a:p>
          <a:pPr rtl="1"/>
          <a:endParaRPr lang="en-US" sz="1400" dirty="0"/>
        </a:p>
      </dgm:t>
    </dgm:pt>
    <dgm:pt modelId="{8F84CE63-8185-497B-88A5-C23D4004FCC1}" type="parTrans" cxnId="{3638E7E0-74E2-4DE5-9F27-E845E044716F}">
      <dgm:prSet/>
      <dgm:spPr/>
      <dgm:t>
        <a:bodyPr/>
        <a:lstStyle/>
        <a:p>
          <a:pPr rtl="1"/>
          <a:endParaRPr lang="en-US" sz="1100"/>
        </a:p>
      </dgm:t>
    </dgm:pt>
    <dgm:pt modelId="{83D99EEE-892B-4A00-878F-458F9958F4D8}" type="sibTrans" cxnId="{3638E7E0-74E2-4DE5-9F27-E845E044716F}">
      <dgm:prSet/>
      <dgm:spPr/>
      <dgm:t>
        <a:bodyPr/>
        <a:lstStyle/>
        <a:p>
          <a:pPr rtl="1"/>
          <a:endParaRPr lang="en-US" sz="1100"/>
        </a:p>
      </dgm:t>
    </dgm:pt>
    <dgm:pt modelId="{AAFF64CC-E02A-42C4-9FAB-21218952AFA0}">
      <dgm:prSet phldrT="[Text]" custT="1"/>
      <dgm:spPr/>
      <dgm:t>
        <a:bodyPr/>
        <a:lstStyle/>
        <a:p>
          <a:pPr rtl="1"/>
          <a:r>
            <a:rPr lang="fa-IR" sz="2800" dirty="0" err="1" smtClean="0"/>
            <a:t>ایسکمی</a:t>
          </a:r>
          <a:r>
            <a:rPr lang="fa-IR" sz="2800" dirty="0" smtClean="0"/>
            <a:t> شبکیه</a:t>
          </a:r>
          <a:endParaRPr lang="en-US" sz="2800" dirty="0"/>
        </a:p>
      </dgm:t>
    </dgm:pt>
    <dgm:pt modelId="{17A4DCB0-1129-4544-A4E3-7C1511AAF08A}" type="parTrans" cxnId="{C4965A77-DFE0-4E28-BEC1-6747A2BB29A5}">
      <dgm:prSet/>
      <dgm:spPr/>
      <dgm:t>
        <a:bodyPr/>
        <a:lstStyle/>
        <a:p>
          <a:pPr rtl="1"/>
          <a:endParaRPr lang="en-US" sz="1100"/>
        </a:p>
      </dgm:t>
    </dgm:pt>
    <dgm:pt modelId="{DCB646A9-5CC5-465D-B1AC-AE5BD27E08EE}" type="sibTrans" cxnId="{C4965A77-DFE0-4E28-BEC1-6747A2BB29A5}">
      <dgm:prSet/>
      <dgm:spPr/>
      <dgm:t>
        <a:bodyPr/>
        <a:lstStyle/>
        <a:p>
          <a:pPr rtl="1"/>
          <a:endParaRPr lang="en-US" sz="1100"/>
        </a:p>
      </dgm:t>
    </dgm:pt>
    <dgm:pt modelId="{59130846-20E1-4C53-A751-73B114874502}">
      <dgm:prSet phldrT="[Text]" custT="1"/>
      <dgm:spPr/>
      <dgm:t>
        <a:bodyPr/>
        <a:lstStyle/>
        <a:p>
          <a:pPr rtl="1"/>
          <a:endParaRPr lang="en-US" sz="1400" dirty="0"/>
        </a:p>
      </dgm:t>
    </dgm:pt>
    <dgm:pt modelId="{DB4D7BEB-3F11-4889-AA40-0AF2721A67B3}" type="parTrans" cxnId="{83A19BBD-1463-406C-8358-AC8406C2F0FC}">
      <dgm:prSet/>
      <dgm:spPr/>
      <dgm:t>
        <a:bodyPr/>
        <a:lstStyle/>
        <a:p>
          <a:pPr rtl="1"/>
          <a:endParaRPr lang="en-US" sz="1100"/>
        </a:p>
      </dgm:t>
    </dgm:pt>
    <dgm:pt modelId="{401E6B31-FABE-4A43-83F1-912AA930F751}" type="sibTrans" cxnId="{83A19BBD-1463-406C-8358-AC8406C2F0FC}">
      <dgm:prSet/>
      <dgm:spPr/>
      <dgm:t>
        <a:bodyPr/>
        <a:lstStyle/>
        <a:p>
          <a:pPr rtl="1"/>
          <a:endParaRPr lang="en-US" sz="1100"/>
        </a:p>
      </dgm:t>
    </dgm:pt>
    <dgm:pt modelId="{FDD7C929-CCAC-4BAD-890B-24BCBFEC16A2}" type="pres">
      <dgm:prSet presAssocID="{AE695F02-6B68-4577-8CC7-4E23898E415D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F66DF29B-7A0D-43D0-991C-D59554E558C4}" type="pres">
      <dgm:prSet presAssocID="{47C26E1F-3CF0-464E-BDD9-B31A65C1DFAA}" presName="composite" presStyleCnt="0"/>
      <dgm:spPr/>
    </dgm:pt>
    <dgm:pt modelId="{19B0F26B-6474-42D0-B56B-7711D5562C09}" type="pres">
      <dgm:prSet presAssocID="{47C26E1F-3CF0-464E-BDD9-B31A65C1DFAA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E18378-3631-494A-819D-9251DE667E81}" type="pres">
      <dgm:prSet presAssocID="{47C26E1F-3CF0-464E-BDD9-B31A65C1DFAA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08A5EBA-F35C-468B-A7FC-2CDB7E4B1196}" type="pres">
      <dgm:prSet presAssocID="{2C697AAB-C559-4A13-BF5B-58AE098D4088}" presName="sp" presStyleCnt="0"/>
      <dgm:spPr/>
    </dgm:pt>
    <dgm:pt modelId="{B1DC31F1-CA8E-496D-A46A-4E2A20FB0217}" type="pres">
      <dgm:prSet presAssocID="{59130846-20E1-4C53-A751-73B114874502}" presName="composite" presStyleCnt="0"/>
      <dgm:spPr/>
    </dgm:pt>
    <dgm:pt modelId="{49944BA9-36F4-4F6D-976B-30CE9688C232}" type="pres">
      <dgm:prSet presAssocID="{59130846-20E1-4C53-A751-73B114874502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793095-B280-477F-A845-3B04829ACE29}" type="pres">
      <dgm:prSet presAssocID="{59130846-20E1-4C53-A751-73B114874502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FC52A3-27FA-4DAE-A2B7-6F3723AAB806}" type="pres">
      <dgm:prSet presAssocID="{401E6B31-FABE-4A43-83F1-912AA930F751}" presName="sp" presStyleCnt="0"/>
      <dgm:spPr/>
    </dgm:pt>
    <dgm:pt modelId="{F8DEBDEB-9C8F-44BC-967D-18319CE94F4B}" type="pres">
      <dgm:prSet presAssocID="{834E42C7-BA3E-4383-9600-E023D9034358}" presName="composite" presStyleCnt="0"/>
      <dgm:spPr/>
    </dgm:pt>
    <dgm:pt modelId="{A131D951-BDDC-403A-9B49-6F846F55B5A3}" type="pres">
      <dgm:prSet presAssocID="{834E42C7-BA3E-4383-9600-E023D9034358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1E80644-98BF-4885-BE86-F9D6E5C04F68}" type="pres">
      <dgm:prSet presAssocID="{834E42C7-BA3E-4383-9600-E023D9034358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9577CA6-86FF-41F3-8217-E9D1CA5827DA}" type="pres">
      <dgm:prSet presAssocID="{8C8BC47D-352A-42B6-B132-413963602093}" presName="sp" presStyleCnt="0"/>
      <dgm:spPr/>
    </dgm:pt>
    <dgm:pt modelId="{3A3C374A-5743-4F06-9EA4-B6EFC3C6BBAB}" type="pres">
      <dgm:prSet presAssocID="{0E90B85F-AC3B-4481-BC5B-B1A6184E96C6}" presName="composite" presStyleCnt="0"/>
      <dgm:spPr/>
    </dgm:pt>
    <dgm:pt modelId="{70D94160-34EB-4687-B67C-21C8152F595E}" type="pres">
      <dgm:prSet presAssocID="{0E90B85F-AC3B-4481-BC5B-B1A6184E96C6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61E1EAD-4223-4041-A291-12D702C6A8C4}" type="pres">
      <dgm:prSet presAssocID="{0E90B85F-AC3B-4481-BC5B-B1A6184E96C6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4965A77-DFE0-4E28-BEC1-6747A2BB29A5}" srcId="{0E90B85F-AC3B-4481-BC5B-B1A6184E96C6}" destId="{AAFF64CC-E02A-42C4-9FAB-21218952AFA0}" srcOrd="0" destOrd="0" parTransId="{17A4DCB0-1129-4544-A4E3-7C1511AAF08A}" sibTransId="{DCB646A9-5CC5-465D-B1AC-AE5BD27E08EE}"/>
    <dgm:cxn modelId="{1EA3B62A-F573-469D-BC03-B63E2A93E484}" type="presOf" srcId="{AE695F02-6B68-4577-8CC7-4E23898E415D}" destId="{FDD7C929-CCAC-4BAD-890B-24BCBFEC16A2}" srcOrd="0" destOrd="0" presId="urn:microsoft.com/office/officeart/2005/8/layout/chevron2"/>
    <dgm:cxn modelId="{200B0EF4-B4C4-4941-817B-0C0A4C4A9095}" type="presOf" srcId="{51B8EB3E-0A3A-46C1-956B-D650FA3C88DD}" destId="{0B793095-B280-477F-A845-3B04829ACE29}" srcOrd="0" destOrd="0" presId="urn:microsoft.com/office/officeart/2005/8/layout/chevron2"/>
    <dgm:cxn modelId="{DC4EE161-FE0A-40AF-86C0-E0D579E0193A}" type="presOf" srcId="{AAFF64CC-E02A-42C4-9FAB-21218952AFA0}" destId="{261E1EAD-4223-4041-A291-12D702C6A8C4}" srcOrd="0" destOrd="0" presId="urn:microsoft.com/office/officeart/2005/8/layout/chevron2"/>
    <dgm:cxn modelId="{A6A02AB9-21A0-4184-841D-DEC49416173A}" srcId="{834E42C7-BA3E-4383-9600-E023D9034358}" destId="{4A57E663-6E17-4370-8CDD-929850215B31}" srcOrd="0" destOrd="0" parTransId="{C220CB38-A40E-4E3A-BE22-F38DCDD46947}" sibTransId="{A7FCA364-2AE6-42E9-A66F-8B9FC7B122F9}"/>
    <dgm:cxn modelId="{2F8A20A5-8C7F-49AA-95FD-423849DDE875}" srcId="{47C26E1F-3CF0-464E-BDD9-B31A65C1DFAA}" destId="{A10543B6-7245-42CD-8664-32CD6E4A023A}" srcOrd="0" destOrd="0" parTransId="{FA88F570-DA6C-46D1-A1F2-7DB0AD76EB9F}" sibTransId="{A89C410C-0521-4676-BF6A-473C4FD313FE}"/>
    <dgm:cxn modelId="{F791D57E-D08F-413E-A115-0741E89A2FCA}" srcId="{AE695F02-6B68-4577-8CC7-4E23898E415D}" destId="{834E42C7-BA3E-4383-9600-E023D9034358}" srcOrd="2" destOrd="0" parTransId="{8FB6C687-344D-4FBC-A96D-9BB205060479}" sibTransId="{8C8BC47D-352A-42B6-B132-413963602093}"/>
    <dgm:cxn modelId="{D4C5FD95-F406-48E2-A88C-44046E3973D2}" type="presOf" srcId="{0E90B85F-AC3B-4481-BC5B-B1A6184E96C6}" destId="{70D94160-34EB-4687-B67C-21C8152F595E}" srcOrd="0" destOrd="0" presId="urn:microsoft.com/office/officeart/2005/8/layout/chevron2"/>
    <dgm:cxn modelId="{3638E7E0-74E2-4DE5-9F27-E845E044716F}" srcId="{AE695F02-6B68-4577-8CC7-4E23898E415D}" destId="{0E90B85F-AC3B-4481-BC5B-B1A6184E96C6}" srcOrd="3" destOrd="0" parTransId="{8F84CE63-8185-497B-88A5-C23D4004FCC1}" sibTransId="{83D99EEE-892B-4A00-878F-458F9958F4D8}"/>
    <dgm:cxn modelId="{1EA70C8D-DC6D-428D-A286-3FB3FEA29914}" srcId="{AE695F02-6B68-4577-8CC7-4E23898E415D}" destId="{47C26E1F-3CF0-464E-BDD9-B31A65C1DFAA}" srcOrd="0" destOrd="0" parTransId="{71EA5588-E98A-4DF5-87C5-2235E9F396A3}" sibTransId="{2C697AAB-C559-4A13-BF5B-58AE098D4088}"/>
    <dgm:cxn modelId="{E262A999-AE63-49F5-B8A7-6E1CB79CCE29}" type="presOf" srcId="{4A57E663-6E17-4370-8CDD-929850215B31}" destId="{E1E80644-98BF-4885-BE86-F9D6E5C04F68}" srcOrd="0" destOrd="0" presId="urn:microsoft.com/office/officeart/2005/8/layout/chevron2"/>
    <dgm:cxn modelId="{83A19BBD-1463-406C-8358-AC8406C2F0FC}" srcId="{AE695F02-6B68-4577-8CC7-4E23898E415D}" destId="{59130846-20E1-4C53-A751-73B114874502}" srcOrd="1" destOrd="0" parTransId="{DB4D7BEB-3F11-4889-AA40-0AF2721A67B3}" sibTransId="{401E6B31-FABE-4A43-83F1-912AA930F751}"/>
    <dgm:cxn modelId="{5C1A2914-5DE7-426B-985F-F90335A9B820}" type="presOf" srcId="{47C26E1F-3CF0-464E-BDD9-B31A65C1DFAA}" destId="{19B0F26B-6474-42D0-B56B-7711D5562C09}" srcOrd="0" destOrd="0" presId="urn:microsoft.com/office/officeart/2005/8/layout/chevron2"/>
    <dgm:cxn modelId="{A7885F49-6023-4209-959C-763A8ABBDBFB}" type="presOf" srcId="{A10543B6-7245-42CD-8664-32CD6E4A023A}" destId="{DDE18378-3631-494A-819D-9251DE667E81}" srcOrd="0" destOrd="0" presId="urn:microsoft.com/office/officeart/2005/8/layout/chevron2"/>
    <dgm:cxn modelId="{046A0501-F541-4456-A394-607D942446E5}" type="presOf" srcId="{59130846-20E1-4C53-A751-73B114874502}" destId="{49944BA9-36F4-4F6D-976B-30CE9688C232}" srcOrd="0" destOrd="0" presId="urn:microsoft.com/office/officeart/2005/8/layout/chevron2"/>
    <dgm:cxn modelId="{42D413BD-CD3B-4047-922E-35EBAA01C88A}" type="presOf" srcId="{834E42C7-BA3E-4383-9600-E023D9034358}" destId="{A131D951-BDDC-403A-9B49-6F846F55B5A3}" srcOrd="0" destOrd="0" presId="urn:microsoft.com/office/officeart/2005/8/layout/chevron2"/>
    <dgm:cxn modelId="{CE9BF083-641A-431B-87E8-7EB6C07B67CC}" srcId="{59130846-20E1-4C53-A751-73B114874502}" destId="{51B8EB3E-0A3A-46C1-956B-D650FA3C88DD}" srcOrd="0" destOrd="0" parTransId="{6C456D76-D0C4-4699-AEAA-EC93380F1521}" sibTransId="{6F6C465C-A9F3-4824-AA3E-58B7D56972B8}"/>
    <dgm:cxn modelId="{A7FF2924-535C-4BAB-B6C1-F8FFAB65897F}" type="presParOf" srcId="{FDD7C929-CCAC-4BAD-890B-24BCBFEC16A2}" destId="{F66DF29B-7A0D-43D0-991C-D59554E558C4}" srcOrd="0" destOrd="0" presId="urn:microsoft.com/office/officeart/2005/8/layout/chevron2"/>
    <dgm:cxn modelId="{41DAA104-D2A5-42F7-8BDC-89645017BD51}" type="presParOf" srcId="{F66DF29B-7A0D-43D0-991C-D59554E558C4}" destId="{19B0F26B-6474-42D0-B56B-7711D5562C09}" srcOrd="0" destOrd="0" presId="urn:microsoft.com/office/officeart/2005/8/layout/chevron2"/>
    <dgm:cxn modelId="{C19A0FFD-3D0D-485A-9384-8807CD1A3D93}" type="presParOf" srcId="{F66DF29B-7A0D-43D0-991C-D59554E558C4}" destId="{DDE18378-3631-494A-819D-9251DE667E81}" srcOrd="1" destOrd="0" presId="urn:microsoft.com/office/officeart/2005/8/layout/chevron2"/>
    <dgm:cxn modelId="{5BFA3895-DABE-4A3C-98A7-D050323025E9}" type="presParOf" srcId="{FDD7C929-CCAC-4BAD-890B-24BCBFEC16A2}" destId="{208A5EBA-F35C-468B-A7FC-2CDB7E4B1196}" srcOrd="1" destOrd="0" presId="urn:microsoft.com/office/officeart/2005/8/layout/chevron2"/>
    <dgm:cxn modelId="{FF0DD623-E880-4E99-B640-4C9F2563F880}" type="presParOf" srcId="{FDD7C929-CCAC-4BAD-890B-24BCBFEC16A2}" destId="{B1DC31F1-CA8E-496D-A46A-4E2A20FB0217}" srcOrd="2" destOrd="0" presId="urn:microsoft.com/office/officeart/2005/8/layout/chevron2"/>
    <dgm:cxn modelId="{1586A21E-D2C7-4FF3-9B3E-68284DBBC5F0}" type="presParOf" srcId="{B1DC31F1-CA8E-496D-A46A-4E2A20FB0217}" destId="{49944BA9-36F4-4F6D-976B-30CE9688C232}" srcOrd="0" destOrd="0" presId="urn:microsoft.com/office/officeart/2005/8/layout/chevron2"/>
    <dgm:cxn modelId="{12740276-BC7B-4D77-8DFF-1BCB205FC51D}" type="presParOf" srcId="{B1DC31F1-CA8E-496D-A46A-4E2A20FB0217}" destId="{0B793095-B280-477F-A845-3B04829ACE29}" srcOrd="1" destOrd="0" presId="urn:microsoft.com/office/officeart/2005/8/layout/chevron2"/>
    <dgm:cxn modelId="{C53E56B8-EC90-480A-80B0-B8AE9643519C}" type="presParOf" srcId="{FDD7C929-CCAC-4BAD-890B-24BCBFEC16A2}" destId="{1EFC52A3-27FA-4DAE-A2B7-6F3723AAB806}" srcOrd="3" destOrd="0" presId="urn:microsoft.com/office/officeart/2005/8/layout/chevron2"/>
    <dgm:cxn modelId="{F8D0BF13-A6F1-4500-8768-24C912B6B919}" type="presParOf" srcId="{FDD7C929-CCAC-4BAD-890B-24BCBFEC16A2}" destId="{F8DEBDEB-9C8F-44BC-967D-18319CE94F4B}" srcOrd="4" destOrd="0" presId="urn:microsoft.com/office/officeart/2005/8/layout/chevron2"/>
    <dgm:cxn modelId="{66AE1ED2-D7A6-458D-81D4-BBFBB36E6FD3}" type="presParOf" srcId="{F8DEBDEB-9C8F-44BC-967D-18319CE94F4B}" destId="{A131D951-BDDC-403A-9B49-6F846F55B5A3}" srcOrd="0" destOrd="0" presId="urn:microsoft.com/office/officeart/2005/8/layout/chevron2"/>
    <dgm:cxn modelId="{209BC060-4788-43EE-A40D-D7A19DAD827F}" type="presParOf" srcId="{F8DEBDEB-9C8F-44BC-967D-18319CE94F4B}" destId="{E1E80644-98BF-4885-BE86-F9D6E5C04F68}" srcOrd="1" destOrd="0" presId="urn:microsoft.com/office/officeart/2005/8/layout/chevron2"/>
    <dgm:cxn modelId="{5D2873BF-AC5A-4EFE-996F-0F5DD3AB8948}" type="presParOf" srcId="{FDD7C929-CCAC-4BAD-890B-24BCBFEC16A2}" destId="{F9577CA6-86FF-41F3-8217-E9D1CA5827DA}" srcOrd="5" destOrd="0" presId="urn:microsoft.com/office/officeart/2005/8/layout/chevron2"/>
    <dgm:cxn modelId="{7E91D857-B616-4591-A2AB-E50C73DB6119}" type="presParOf" srcId="{FDD7C929-CCAC-4BAD-890B-24BCBFEC16A2}" destId="{3A3C374A-5743-4F06-9EA4-B6EFC3C6BBAB}" srcOrd="6" destOrd="0" presId="urn:microsoft.com/office/officeart/2005/8/layout/chevron2"/>
    <dgm:cxn modelId="{AF010267-3083-4CF1-BB55-42A64D657E6B}" type="presParOf" srcId="{3A3C374A-5743-4F06-9EA4-B6EFC3C6BBAB}" destId="{70D94160-34EB-4687-B67C-21C8152F595E}" srcOrd="0" destOrd="0" presId="urn:microsoft.com/office/officeart/2005/8/layout/chevron2"/>
    <dgm:cxn modelId="{52FCB8D0-2469-4C25-867C-E473BF10CBB5}" type="presParOf" srcId="{3A3C374A-5743-4F06-9EA4-B6EFC3C6BBAB}" destId="{261E1EAD-4223-4041-A291-12D702C6A8C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5858FDF-3726-4070-B55B-33DA5B6BE5DA}" type="doc">
      <dgm:prSet loTypeId="urn:microsoft.com/office/officeart/2005/8/layout/StepDownProcess" loCatId="process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49B76BE4-27CF-49B7-9C81-31EBF69AC670}">
      <dgm:prSet phldrT="[Text]" custT="1"/>
      <dgm:spPr/>
      <dgm:t>
        <a:bodyPr/>
        <a:lstStyle/>
        <a:p>
          <a:r>
            <a:rPr lang="en-US" sz="1800" dirty="0" smtClean="0"/>
            <a:t>Increased oxygen pressure</a:t>
          </a:r>
          <a:endParaRPr lang="en-US" sz="1800" dirty="0"/>
        </a:p>
      </dgm:t>
    </dgm:pt>
    <dgm:pt modelId="{9DE87D7F-0DDE-4645-BE8E-FE3EA97AA28D}" type="parTrans" cxnId="{3C45EA85-27D3-49DA-8CE2-7A7A14AE4234}">
      <dgm:prSet/>
      <dgm:spPr/>
      <dgm:t>
        <a:bodyPr/>
        <a:lstStyle/>
        <a:p>
          <a:endParaRPr lang="en-US"/>
        </a:p>
      </dgm:t>
    </dgm:pt>
    <dgm:pt modelId="{94F25231-55C0-469E-9B57-100F7541C9FF}" type="sibTrans" cxnId="{3C45EA85-27D3-49DA-8CE2-7A7A14AE4234}">
      <dgm:prSet/>
      <dgm:spPr/>
      <dgm:t>
        <a:bodyPr/>
        <a:lstStyle/>
        <a:p>
          <a:endParaRPr lang="en-US"/>
        </a:p>
      </dgm:t>
    </dgm:pt>
    <dgm:pt modelId="{158593D7-9AF5-4996-B7CD-665B8BCD5FB1}">
      <dgm:prSet phldrT="[Text]" custT="1"/>
      <dgm:spPr/>
      <dgm:t>
        <a:bodyPr/>
        <a:lstStyle/>
        <a:p>
          <a:r>
            <a:rPr lang="en-US" sz="1800" dirty="0" smtClean="0"/>
            <a:t>Retinal ischemia</a:t>
          </a:r>
          <a:endParaRPr lang="en-US" sz="1800" dirty="0"/>
        </a:p>
      </dgm:t>
    </dgm:pt>
    <dgm:pt modelId="{60FACF71-20DD-4EFB-B969-AD974436AE20}" type="parTrans" cxnId="{B99FC018-B035-4927-A8AC-3D441A9631C9}">
      <dgm:prSet/>
      <dgm:spPr/>
      <dgm:t>
        <a:bodyPr/>
        <a:lstStyle/>
        <a:p>
          <a:endParaRPr lang="en-US"/>
        </a:p>
      </dgm:t>
    </dgm:pt>
    <dgm:pt modelId="{A0CF4572-ED76-49C9-A369-77A8A05CF42C}" type="sibTrans" cxnId="{B99FC018-B035-4927-A8AC-3D441A9631C9}">
      <dgm:prSet/>
      <dgm:spPr/>
      <dgm:t>
        <a:bodyPr/>
        <a:lstStyle/>
        <a:p>
          <a:endParaRPr lang="en-US"/>
        </a:p>
      </dgm:t>
    </dgm:pt>
    <dgm:pt modelId="{CA033E29-9632-4F23-B3B3-626C226B7EC3}">
      <dgm:prSet phldrT="[Text]" custT="1"/>
      <dgm:spPr/>
      <dgm:t>
        <a:bodyPr/>
        <a:lstStyle/>
        <a:p>
          <a:r>
            <a:rPr lang="en-US" sz="1400" dirty="0" smtClean="0"/>
            <a:t>Neovascularization</a:t>
          </a:r>
          <a:endParaRPr lang="en-US" sz="1400" dirty="0"/>
        </a:p>
      </dgm:t>
    </dgm:pt>
    <dgm:pt modelId="{461721D4-CFD8-4869-B734-FE8B3779DC08}" type="parTrans" cxnId="{3C841E5F-A958-440A-84BE-6484B4F83CD7}">
      <dgm:prSet/>
      <dgm:spPr/>
      <dgm:t>
        <a:bodyPr/>
        <a:lstStyle/>
        <a:p>
          <a:endParaRPr lang="en-US"/>
        </a:p>
      </dgm:t>
    </dgm:pt>
    <dgm:pt modelId="{CB6F2DFD-9FA6-4D18-B359-C47DC5957595}" type="sibTrans" cxnId="{3C841E5F-A958-440A-84BE-6484B4F83CD7}">
      <dgm:prSet/>
      <dgm:spPr/>
      <dgm:t>
        <a:bodyPr/>
        <a:lstStyle/>
        <a:p>
          <a:endParaRPr lang="en-US"/>
        </a:p>
      </dgm:t>
    </dgm:pt>
    <dgm:pt modelId="{6F0CA49B-9EFD-4212-A548-80443A94A289}">
      <dgm:prSet phldrT="[Text]" custT="1"/>
      <dgm:spPr/>
      <dgm:t>
        <a:bodyPr/>
        <a:lstStyle/>
        <a:p>
          <a:r>
            <a:rPr lang="en-US" sz="2000" dirty="0" smtClean="0"/>
            <a:t>Fibrosis</a:t>
          </a:r>
          <a:endParaRPr lang="en-US" sz="1000" dirty="0"/>
        </a:p>
      </dgm:t>
    </dgm:pt>
    <dgm:pt modelId="{E0470DE2-0E34-4112-B1C8-BADE559B0648}" type="parTrans" cxnId="{56F2D1BA-EA7A-4DB5-B4D4-D1E6FA9F0E17}">
      <dgm:prSet/>
      <dgm:spPr/>
      <dgm:t>
        <a:bodyPr/>
        <a:lstStyle/>
        <a:p>
          <a:endParaRPr lang="en-US"/>
        </a:p>
      </dgm:t>
    </dgm:pt>
    <dgm:pt modelId="{C351B6F1-92F3-488C-93A8-52A519CC2A70}" type="sibTrans" cxnId="{56F2D1BA-EA7A-4DB5-B4D4-D1E6FA9F0E17}">
      <dgm:prSet/>
      <dgm:spPr/>
      <dgm:t>
        <a:bodyPr/>
        <a:lstStyle/>
        <a:p>
          <a:endParaRPr lang="en-US"/>
        </a:p>
      </dgm:t>
    </dgm:pt>
    <dgm:pt modelId="{4EC65E41-F140-45A1-B2CA-61E7391A957D}">
      <dgm:prSet phldrT="[Text]" custT="1"/>
      <dgm:spPr/>
      <dgm:t>
        <a:bodyPr/>
        <a:lstStyle/>
        <a:p>
          <a:r>
            <a:rPr lang="en-US" sz="1800" dirty="0" smtClean="0"/>
            <a:t>Retinal detachment</a:t>
          </a:r>
          <a:endParaRPr lang="en-US" sz="1800" dirty="0"/>
        </a:p>
      </dgm:t>
    </dgm:pt>
    <dgm:pt modelId="{85439AB0-C589-475F-AB58-D0D7FC94BB1A}" type="parTrans" cxnId="{1A78F702-1CE7-4DE7-A176-172051FFB989}">
      <dgm:prSet/>
      <dgm:spPr/>
      <dgm:t>
        <a:bodyPr/>
        <a:lstStyle/>
        <a:p>
          <a:endParaRPr lang="en-US"/>
        </a:p>
      </dgm:t>
    </dgm:pt>
    <dgm:pt modelId="{11D99C8A-A46F-4A64-9724-4A9A7C72A3B6}" type="sibTrans" cxnId="{1A78F702-1CE7-4DE7-A176-172051FFB989}">
      <dgm:prSet/>
      <dgm:spPr/>
      <dgm:t>
        <a:bodyPr/>
        <a:lstStyle/>
        <a:p>
          <a:endParaRPr lang="en-US"/>
        </a:p>
      </dgm:t>
    </dgm:pt>
    <dgm:pt modelId="{88E13C29-0FDF-4098-A866-9B3DEBBBB6B9}">
      <dgm:prSet phldrT="[Text]" custT="1"/>
      <dgm:spPr/>
      <dgm:t>
        <a:bodyPr/>
        <a:lstStyle/>
        <a:p>
          <a:r>
            <a:rPr lang="en-US" sz="1600" dirty="0" err="1" smtClean="0"/>
            <a:t>Vasculogenesis</a:t>
          </a:r>
          <a:r>
            <a:rPr lang="en-US" sz="1600" dirty="0" smtClean="0"/>
            <a:t> mediators</a:t>
          </a:r>
          <a:endParaRPr lang="en-US" sz="1600" dirty="0"/>
        </a:p>
      </dgm:t>
    </dgm:pt>
    <dgm:pt modelId="{8EA6A7FE-91F8-40AF-A80C-2FD7949570E0}" type="sibTrans" cxnId="{C0D9680E-C3C7-46D2-81CD-813E5CC20123}">
      <dgm:prSet/>
      <dgm:spPr/>
      <dgm:t>
        <a:bodyPr/>
        <a:lstStyle/>
        <a:p>
          <a:endParaRPr lang="en-US"/>
        </a:p>
      </dgm:t>
    </dgm:pt>
    <dgm:pt modelId="{6DA5E5DC-2107-402F-AE5C-68490F4972DA}" type="parTrans" cxnId="{C0D9680E-C3C7-46D2-81CD-813E5CC20123}">
      <dgm:prSet/>
      <dgm:spPr/>
      <dgm:t>
        <a:bodyPr/>
        <a:lstStyle/>
        <a:p>
          <a:endParaRPr lang="en-US"/>
        </a:p>
      </dgm:t>
    </dgm:pt>
    <dgm:pt modelId="{4E11B165-43F8-446C-87EF-276198BFDE65}" type="pres">
      <dgm:prSet presAssocID="{05858FDF-3726-4070-B55B-33DA5B6BE5DA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5AE6E740-0026-4270-8688-DF9C43CA2AFA}" type="pres">
      <dgm:prSet presAssocID="{49B76BE4-27CF-49B7-9C81-31EBF69AC670}" presName="composite" presStyleCnt="0"/>
      <dgm:spPr/>
    </dgm:pt>
    <dgm:pt modelId="{584D1DD0-8E47-4DB3-A445-B888A262F156}" type="pres">
      <dgm:prSet presAssocID="{49B76BE4-27CF-49B7-9C81-31EBF69AC670}" presName="bentUpArrow1" presStyleLbl="alignImgPlace1" presStyleIdx="0" presStyleCnt="5"/>
      <dgm:spPr/>
    </dgm:pt>
    <dgm:pt modelId="{EF7F2BC0-1F17-49B5-9E38-44723FAF6F79}" type="pres">
      <dgm:prSet presAssocID="{49B76BE4-27CF-49B7-9C81-31EBF69AC670}" presName="ParentText" presStyleLbl="node1" presStyleIdx="0" presStyleCnt="6" custScaleX="12256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45FC44F-91B1-42BD-84D5-095313EDFDD4}" type="pres">
      <dgm:prSet presAssocID="{49B76BE4-27CF-49B7-9C81-31EBF69AC670}" presName="ChildText" presStyleLbl="revTx" presStyleIdx="0" presStyleCnt="5" custScaleX="257437" custLinFactX="52105" custLinFactNeighborX="100000" custLinFactNeighborY="285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DC03A5-B828-40A8-B3A8-3F5F20D19285}" type="pres">
      <dgm:prSet presAssocID="{94F25231-55C0-469E-9B57-100F7541C9FF}" presName="sibTrans" presStyleCnt="0"/>
      <dgm:spPr/>
    </dgm:pt>
    <dgm:pt modelId="{552CC070-18F2-4BD0-87BF-FF50BFEF3259}" type="pres">
      <dgm:prSet presAssocID="{158593D7-9AF5-4996-B7CD-665B8BCD5FB1}" presName="composite" presStyleCnt="0"/>
      <dgm:spPr/>
    </dgm:pt>
    <dgm:pt modelId="{D055FEE4-80D2-44A4-BE71-0435BE39A1DC}" type="pres">
      <dgm:prSet presAssocID="{158593D7-9AF5-4996-B7CD-665B8BCD5FB1}" presName="bentUpArrow1" presStyleLbl="alignImgPlace1" presStyleIdx="1" presStyleCnt="5"/>
      <dgm:spPr/>
    </dgm:pt>
    <dgm:pt modelId="{0984C26E-143C-4956-B5B6-0DF0C7BBF6CB}" type="pres">
      <dgm:prSet presAssocID="{158593D7-9AF5-4996-B7CD-665B8BCD5FB1}" presName="ParentText" presStyleLbl="node1" presStyleIdx="1" presStyleCnt="6" custScaleX="153694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A9B06E-7477-45F2-AB4C-3792F9C3A003}" type="pres">
      <dgm:prSet presAssocID="{158593D7-9AF5-4996-B7CD-665B8BCD5FB1}" presName="ChildText" presStyleLbl="revTx" presStyleIdx="1" presStyleCnt="5" custScaleX="278493" custLinFactX="5313" custLinFactNeighborX="100000" custLinFactNeighborY="-457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FEB1067-853D-4057-85FF-DF07A15DF0FD}" type="pres">
      <dgm:prSet presAssocID="{A0CF4572-ED76-49C9-A369-77A8A05CF42C}" presName="sibTrans" presStyleCnt="0"/>
      <dgm:spPr/>
    </dgm:pt>
    <dgm:pt modelId="{810B9043-FAEA-4630-81BC-9EFA0CEB2FB6}" type="pres">
      <dgm:prSet presAssocID="{88E13C29-0FDF-4098-A866-9B3DEBBBB6B9}" presName="composite" presStyleCnt="0"/>
      <dgm:spPr/>
    </dgm:pt>
    <dgm:pt modelId="{1B9F4E19-F885-4BA7-8AA1-335707D39FD9}" type="pres">
      <dgm:prSet presAssocID="{88E13C29-0FDF-4098-A866-9B3DEBBBB6B9}" presName="bentUpArrow1" presStyleLbl="alignImgPlace1" presStyleIdx="2" presStyleCnt="5"/>
      <dgm:spPr/>
    </dgm:pt>
    <dgm:pt modelId="{31EF640F-A960-4A0A-9AAC-3AAE95AA0B82}" type="pres">
      <dgm:prSet presAssocID="{88E13C29-0FDF-4098-A866-9B3DEBBBB6B9}" presName="ParentText" presStyleLbl="node1" presStyleIdx="2" presStyleCnt="6" custScaleX="13901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3305AE3-1B84-413B-AB63-E63B51A0585A}" type="pres">
      <dgm:prSet presAssocID="{88E13C29-0FDF-4098-A866-9B3DEBBBB6B9}" presName="ChildText" presStyleLbl="revTx" presStyleIdx="2" presStyleCnt="5" custScaleX="367642" custLinFactX="94901" custLinFactNeighborX="100000" custLinFactNeighborY="-188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30AFF2D-780A-44BD-AFD7-AF72BD447FBB}" type="pres">
      <dgm:prSet presAssocID="{8EA6A7FE-91F8-40AF-A80C-2FD7949570E0}" presName="sibTrans" presStyleCnt="0"/>
      <dgm:spPr/>
    </dgm:pt>
    <dgm:pt modelId="{92DFB269-02CA-4C42-949B-F801DCD2E43A}" type="pres">
      <dgm:prSet presAssocID="{CA033E29-9632-4F23-B3B3-626C226B7EC3}" presName="composite" presStyleCnt="0"/>
      <dgm:spPr/>
    </dgm:pt>
    <dgm:pt modelId="{3E34302D-2056-4FC5-90E3-5F4436CDACC7}" type="pres">
      <dgm:prSet presAssocID="{CA033E29-9632-4F23-B3B3-626C226B7EC3}" presName="bentUpArrow1" presStyleLbl="alignImgPlace1" presStyleIdx="3" presStyleCnt="5"/>
      <dgm:spPr/>
    </dgm:pt>
    <dgm:pt modelId="{80105D49-3586-4533-A031-6946D446615D}" type="pres">
      <dgm:prSet presAssocID="{CA033E29-9632-4F23-B3B3-626C226B7EC3}" presName="ParentText" presStyleLbl="node1" presStyleIdx="3" presStyleCnt="6" custScaleX="141827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862DCE1-31FF-43B9-BA80-955C3250E46B}" type="pres">
      <dgm:prSet presAssocID="{CA033E29-9632-4F23-B3B3-626C226B7EC3}" presName="ChildText" presStyleLbl="revTx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59148E-51BF-43F4-B109-6369F26B4AFC}" type="pres">
      <dgm:prSet presAssocID="{CB6F2DFD-9FA6-4D18-B359-C47DC5957595}" presName="sibTrans" presStyleCnt="0"/>
      <dgm:spPr/>
    </dgm:pt>
    <dgm:pt modelId="{336D240F-B333-4631-BECE-9952C56F298C}" type="pres">
      <dgm:prSet presAssocID="{6F0CA49B-9EFD-4212-A548-80443A94A289}" presName="composite" presStyleCnt="0"/>
      <dgm:spPr/>
    </dgm:pt>
    <dgm:pt modelId="{134F3A14-62D9-42CD-882B-F4F11624826F}" type="pres">
      <dgm:prSet presAssocID="{6F0CA49B-9EFD-4212-A548-80443A94A289}" presName="bentUpArrow1" presStyleLbl="alignImgPlace1" presStyleIdx="4" presStyleCnt="5"/>
      <dgm:spPr/>
    </dgm:pt>
    <dgm:pt modelId="{0F83E744-B28C-475E-A778-EE602B4A3AE6}" type="pres">
      <dgm:prSet presAssocID="{6F0CA49B-9EFD-4212-A548-80443A94A289}" presName="ParentText" presStyleLbl="node1" presStyleIdx="4" presStyleCnt="6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BA88DC3-08A2-4C6A-A0A5-2D9C0CEA123D}" type="pres">
      <dgm:prSet presAssocID="{6F0CA49B-9EFD-4212-A548-80443A94A289}" presName="ChildText" presStyleLbl="revTx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E21861-5568-4BB6-A820-9AABF5B2721F}" type="pres">
      <dgm:prSet presAssocID="{C351B6F1-92F3-488C-93A8-52A519CC2A70}" presName="sibTrans" presStyleCnt="0"/>
      <dgm:spPr/>
    </dgm:pt>
    <dgm:pt modelId="{998580B2-A50A-459C-B1AF-E217A429E371}" type="pres">
      <dgm:prSet presAssocID="{4EC65E41-F140-45A1-B2CA-61E7391A957D}" presName="composite" presStyleCnt="0"/>
      <dgm:spPr/>
    </dgm:pt>
    <dgm:pt modelId="{8C949027-B942-4E1E-A59E-D926B997CAD3}" type="pres">
      <dgm:prSet presAssocID="{4EC65E41-F140-45A1-B2CA-61E7391A957D}" presName="ParentText" presStyleLbl="node1" presStyleIdx="5" presStyleCnt="6" custScaleX="125161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99FC018-B035-4927-A8AC-3D441A9631C9}" srcId="{05858FDF-3726-4070-B55B-33DA5B6BE5DA}" destId="{158593D7-9AF5-4996-B7CD-665B8BCD5FB1}" srcOrd="1" destOrd="0" parTransId="{60FACF71-20DD-4EFB-B969-AD974436AE20}" sibTransId="{A0CF4572-ED76-49C9-A369-77A8A05CF42C}"/>
    <dgm:cxn modelId="{56F2D1BA-EA7A-4DB5-B4D4-D1E6FA9F0E17}" srcId="{05858FDF-3726-4070-B55B-33DA5B6BE5DA}" destId="{6F0CA49B-9EFD-4212-A548-80443A94A289}" srcOrd="4" destOrd="0" parTransId="{E0470DE2-0E34-4112-B1C8-BADE559B0648}" sibTransId="{C351B6F1-92F3-488C-93A8-52A519CC2A70}"/>
    <dgm:cxn modelId="{0C46A4C4-CEA3-4264-B33E-FDDBEA59E9A7}" type="presOf" srcId="{05858FDF-3726-4070-B55B-33DA5B6BE5DA}" destId="{4E11B165-43F8-446C-87EF-276198BFDE65}" srcOrd="0" destOrd="0" presId="urn:microsoft.com/office/officeart/2005/8/layout/StepDownProcess"/>
    <dgm:cxn modelId="{D085021C-7EBF-4D6B-BE8E-D55F7FCFA52F}" type="presOf" srcId="{158593D7-9AF5-4996-B7CD-665B8BCD5FB1}" destId="{0984C26E-143C-4956-B5B6-0DF0C7BBF6CB}" srcOrd="0" destOrd="0" presId="urn:microsoft.com/office/officeart/2005/8/layout/StepDownProcess"/>
    <dgm:cxn modelId="{F900A60D-CB32-4340-909B-B01A142103D3}" type="presOf" srcId="{6F0CA49B-9EFD-4212-A548-80443A94A289}" destId="{0F83E744-B28C-475E-A778-EE602B4A3AE6}" srcOrd="0" destOrd="0" presId="urn:microsoft.com/office/officeart/2005/8/layout/StepDownProcess"/>
    <dgm:cxn modelId="{BC5203FD-DDC1-4E5A-8150-4D7F0660542D}" type="presOf" srcId="{49B76BE4-27CF-49B7-9C81-31EBF69AC670}" destId="{EF7F2BC0-1F17-49B5-9E38-44723FAF6F79}" srcOrd="0" destOrd="0" presId="urn:microsoft.com/office/officeart/2005/8/layout/StepDownProcess"/>
    <dgm:cxn modelId="{3C45EA85-27D3-49DA-8CE2-7A7A14AE4234}" srcId="{05858FDF-3726-4070-B55B-33DA5B6BE5DA}" destId="{49B76BE4-27CF-49B7-9C81-31EBF69AC670}" srcOrd="0" destOrd="0" parTransId="{9DE87D7F-0DDE-4645-BE8E-FE3EA97AA28D}" sibTransId="{94F25231-55C0-469E-9B57-100F7541C9FF}"/>
    <dgm:cxn modelId="{AB338017-FA56-454D-82AD-BA2554DE55E1}" type="presOf" srcId="{CA033E29-9632-4F23-B3B3-626C226B7EC3}" destId="{80105D49-3586-4533-A031-6946D446615D}" srcOrd="0" destOrd="0" presId="urn:microsoft.com/office/officeart/2005/8/layout/StepDownProcess"/>
    <dgm:cxn modelId="{110F6B41-9350-40E8-9C9C-B847368CB1EE}" type="presOf" srcId="{88E13C29-0FDF-4098-A866-9B3DEBBBB6B9}" destId="{31EF640F-A960-4A0A-9AAC-3AAE95AA0B82}" srcOrd="0" destOrd="0" presId="urn:microsoft.com/office/officeart/2005/8/layout/StepDownProcess"/>
    <dgm:cxn modelId="{62B3EE40-9C74-45E7-B589-A576AE631C96}" type="presOf" srcId="{4EC65E41-F140-45A1-B2CA-61E7391A957D}" destId="{8C949027-B942-4E1E-A59E-D926B997CAD3}" srcOrd="0" destOrd="0" presId="urn:microsoft.com/office/officeart/2005/8/layout/StepDownProcess"/>
    <dgm:cxn modelId="{1A78F702-1CE7-4DE7-A176-172051FFB989}" srcId="{05858FDF-3726-4070-B55B-33DA5B6BE5DA}" destId="{4EC65E41-F140-45A1-B2CA-61E7391A957D}" srcOrd="5" destOrd="0" parTransId="{85439AB0-C589-475F-AB58-D0D7FC94BB1A}" sibTransId="{11D99C8A-A46F-4A64-9724-4A9A7C72A3B6}"/>
    <dgm:cxn modelId="{3C841E5F-A958-440A-84BE-6484B4F83CD7}" srcId="{05858FDF-3726-4070-B55B-33DA5B6BE5DA}" destId="{CA033E29-9632-4F23-B3B3-626C226B7EC3}" srcOrd="3" destOrd="0" parTransId="{461721D4-CFD8-4869-B734-FE8B3779DC08}" sibTransId="{CB6F2DFD-9FA6-4D18-B359-C47DC5957595}"/>
    <dgm:cxn modelId="{C0D9680E-C3C7-46D2-81CD-813E5CC20123}" srcId="{05858FDF-3726-4070-B55B-33DA5B6BE5DA}" destId="{88E13C29-0FDF-4098-A866-9B3DEBBBB6B9}" srcOrd="2" destOrd="0" parTransId="{6DA5E5DC-2107-402F-AE5C-68490F4972DA}" sibTransId="{8EA6A7FE-91F8-40AF-A80C-2FD7949570E0}"/>
    <dgm:cxn modelId="{1E0659CD-9782-4750-8D99-A4D787F60D07}" type="presParOf" srcId="{4E11B165-43F8-446C-87EF-276198BFDE65}" destId="{5AE6E740-0026-4270-8688-DF9C43CA2AFA}" srcOrd="0" destOrd="0" presId="urn:microsoft.com/office/officeart/2005/8/layout/StepDownProcess"/>
    <dgm:cxn modelId="{E6714C62-1756-4D0C-98B9-6152BF70396B}" type="presParOf" srcId="{5AE6E740-0026-4270-8688-DF9C43CA2AFA}" destId="{584D1DD0-8E47-4DB3-A445-B888A262F156}" srcOrd="0" destOrd="0" presId="urn:microsoft.com/office/officeart/2005/8/layout/StepDownProcess"/>
    <dgm:cxn modelId="{F21FE687-52E5-407B-8AC3-4AFC61428EA9}" type="presParOf" srcId="{5AE6E740-0026-4270-8688-DF9C43CA2AFA}" destId="{EF7F2BC0-1F17-49B5-9E38-44723FAF6F79}" srcOrd="1" destOrd="0" presId="urn:microsoft.com/office/officeart/2005/8/layout/StepDownProcess"/>
    <dgm:cxn modelId="{2E051424-9025-46FE-ACC8-F901E5536A5F}" type="presParOf" srcId="{5AE6E740-0026-4270-8688-DF9C43CA2AFA}" destId="{845FC44F-91B1-42BD-84D5-095313EDFDD4}" srcOrd="2" destOrd="0" presId="urn:microsoft.com/office/officeart/2005/8/layout/StepDownProcess"/>
    <dgm:cxn modelId="{074B64B3-022C-4D1B-8D2C-CA8A5EED5710}" type="presParOf" srcId="{4E11B165-43F8-446C-87EF-276198BFDE65}" destId="{ECDC03A5-B828-40A8-B3A8-3F5F20D19285}" srcOrd="1" destOrd="0" presId="urn:microsoft.com/office/officeart/2005/8/layout/StepDownProcess"/>
    <dgm:cxn modelId="{0DA469DE-0D0C-465C-A9D0-8F2F396C0D78}" type="presParOf" srcId="{4E11B165-43F8-446C-87EF-276198BFDE65}" destId="{552CC070-18F2-4BD0-87BF-FF50BFEF3259}" srcOrd="2" destOrd="0" presId="urn:microsoft.com/office/officeart/2005/8/layout/StepDownProcess"/>
    <dgm:cxn modelId="{4ECE2766-6B44-410F-AC38-6BDDFECBE4DF}" type="presParOf" srcId="{552CC070-18F2-4BD0-87BF-FF50BFEF3259}" destId="{D055FEE4-80D2-44A4-BE71-0435BE39A1DC}" srcOrd="0" destOrd="0" presId="urn:microsoft.com/office/officeart/2005/8/layout/StepDownProcess"/>
    <dgm:cxn modelId="{57FF370D-0D79-48D5-8167-99612DEBEDC8}" type="presParOf" srcId="{552CC070-18F2-4BD0-87BF-FF50BFEF3259}" destId="{0984C26E-143C-4956-B5B6-0DF0C7BBF6CB}" srcOrd="1" destOrd="0" presId="urn:microsoft.com/office/officeart/2005/8/layout/StepDownProcess"/>
    <dgm:cxn modelId="{6D89A217-80DF-4E2C-9765-A9A183B9C856}" type="presParOf" srcId="{552CC070-18F2-4BD0-87BF-FF50BFEF3259}" destId="{FCA9B06E-7477-45F2-AB4C-3792F9C3A003}" srcOrd="2" destOrd="0" presId="urn:microsoft.com/office/officeart/2005/8/layout/StepDownProcess"/>
    <dgm:cxn modelId="{DAD0BCF8-C109-44FF-B338-E989166D4416}" type="presParOf" srcId="{4E11B165-43F8-446C-87EF-276198BFDE65}" destId="{4FEB1067-853D-4057-85FF-DF07A15DF0FD}" srcOrd="3" destOrd="0" presId="urn:microsoft.com/office/officeart/2005/8/layout/StepDownProcess"/>
    <dgm:cxn modelId="{BA8D2593-D28A-4F94-84C2-4B3DF1D1F4C1}" type="presParOf" srcId="{4E11B165-43F8-446C-87EF-276198BFDE65}" destId="{810B9043-FAEA-4630-81BC-9EFA0CEB2FB6}" srcOrd="4" destOrd="0" presId="urn:microsoft.com/office/officeart/2005/8/layout/StepDownProcess"/>
    <dgm:cxn modelId="{E568AB19-13C2-4685-B887-196296BB514A}" type="presParOf" srcId="{810B9043-FAEA-4630-81BC-9EFA0CEB2FB6}" destId="{1B9F4E19-F885-4BA7-8AA1-335707D39FD9}" srcOrd="0" destOrd="0" presId="urn:microsoft.com/office/officeart/2005/8/layout/StepDownProcess"/>
    <dgm:cxn modelId="{84930280-BEEA-488D-83EB-1D8E6B599147}" type="presParOf" srcId="{810B9043-FAEA-4630-81BC-9EFA0CEB2FB6}" destId="{31EF640F-A960-4A0A-9AAC-3AAE95AA0B82}" srcOrd="1" destOrd="0" presId="urn:microsoft.com/office/officeart/2005/8/layout/StepDownProcess"/>
    <dgm:cxn modelId="{CB227CFA-E606-4EAF-8E59-9148DE9A51B3}" type="presParOf" srcId="{810B9043-FAEA-4630-81BC-9EFA0CEB2FB6}" destId="{03305AE3-1B84-413B-AB63-E63B51A0585A}" srcOrd="2" destOrd="0" presId="urn:microsoft.com/office/officeart/2005/8/layout/StepDownProcess"/>
    <dgm:cxn modelId="{265184DD-87AF-4F18-AC21-3B9863F546A0}" type="presParOf" srcId="{4E11B165-43F8-446C-87EF-276198BFDE65}" destId="{030AFF2D-780A-44BD-AFD7-AF72BD447FBB}" srcOrd="5" destOrd="0" presId="urn:microsoft.com/office/officeart/2005/8/layout/StepDownProcess"/>
    <dgm:cxn modelId="{A54905F3-71CB-485D-8799-0F9E3F493EC5}" type="presParOf" srcId="{4E11B165-43F8-446C-87EF-276198BFDE65}" destId="{92DFB269-02CA-4C42-949B-F801DCD2E43A}" srcOrd="6" destOrd="0" presId="urn:microsoft.com/office/officeart/2005/8/layout/StepDownProcess"/>
    <dgm:cxn modelId="{E9735856-DC3A-4611-B4AD-9DADD43608AF}" type="presParOf" srcId="{92DFB269-02CA-4C42-949B-F801DCD2E43A}" destId="{3E34302D-2056-4FC5-90E3-5F4436CDACC7}" srcOrd="0" destOrd="0" presId="urn:microsoft.com/office/officeart/2005/8/layout/StepDownProcess"/>
    <dgm:cxn modelId="{98D48591-408C-438F-B5CE-047A6083AFB6}" type="presParOf" srcId="{92DFB269-02CA-4C42-949B-F801DCD2E43A}" destId="{80105D49-3586-4533-A031-6946D446615D}" srcOrd="1" destOrd="0" presId="urn:microsoft.com/office/officeart/2005/8/layout/StepDownProcess"/>
    <dgm:cxn modelId="{0EBE0891-BCD3-46CA-958C-8443B23F94F9}" type="presParOf" srcId="{92DFB269-02CA-4C42-949B-F801DCD2E43A}" destId="{1862DCE1-31FF-43B9-BA80-955C3250E46B}" srcOrd="2" destOrd="0" presId="urn:microsoft.com/office/officeart/2005/8/layout/StepDownProcess"/>
    <dgm:cxn modelId="{08875FD0-D2A1-4ECA-A86A-69E1908065C7}" type="presParOf" srcId="{4E11B165-43F8-446C-87EF-276198BFDE65}" destId="{0F59148E-51BF-43F4-B109-6369F26B4AFC}" srcOrd="7" destOrd="0" presId="urn:microsoft.com/office/officeart/2005/8/layout/StepDownProcess"/>
    <dgm:cxn modelId="{AF005282-B612-4F23-A711-3DF1A7E3B61E}" type="presParOf" srcId="{4E11B165-43F8-446C-87EF-276198BFDE65}" destId="{336D240F-B333-4631-BECE-9952C56F298C}" srcOrd="8" destOrd="0" presId="urn:microsoft.com/office/officeart/2005/8/layout/StepDownProcess"/>
    <dgm:cxn modelId="{BC4101CB-AAB1-4C2E-A062-8753D055F347}" type="presParOf" srcId="{336D240F-B333-4631-BECE-9952C56F298C}" destId="{134F3A14-62D9-42CD-882B-F4F11624826F}" srcOrd="0" destOrd="0" presId="urn:microsoft.com/office/officeart/2005/8/layout/StepDownProcess"/>
    <dgm:cxn modelId="{44829282-A926-438E-9771-A9F13E7AAF29}" type="presParOf" srcId="{336D240F-B333-4631-BECE-9952C56F298C}" destId="{0F83E744-B28C-475E-A778-EE602B4A3AE6}" srcOrd="1" destOrd="0" presId="urn:microsoft.com/office/officeart/2005/8/layout/StepDownProcess"/>
    <dgm:cxn modelId="{3B696C4E-4DCF-4349-9C2C-F16E67AD4DFC}" type="presParOf" srcId="{336D240F-B333-4631-BECE-9952C56F298C}" destId="{9BA88DC3-08A2-4C6A-A0A5-2D9C0CEA123D}" srcOrd="2" destOrd="0" presId="urn:microsoft.com/office/officeart/2005/8/layout/StepDownProcess"/>
    <dgm:cxn modelId="{AD2F6A21-742B-48F2-9501-9B130FC50AF6}" type="presParOf" srcId="{4E11B165-43F8-446C-87EF-276198BFDE65}" destId="{1AE21861-5568-4BB6-A820-9AABF5B2721F}" srcOrd="9" destOrd="0" presId="urn:microsoft.com/office/officeart/2005/8/layout/StepDownProcess"/>
    <dgm:cxn modelId="{EC119FEF-ECC3-45BB-A2A6-35476CC6288C}" type="presParOf" srcId="{4E11B165-43F8-446C-87EF-276198BFDE65}" destId="{998580B2-A50A-459C-B1AF-E217A429E371}" srcOrd="10" destOrd="0" presId="urn:microsoft.com/office/officeart/2005/8/layout/StepDownProcess"/>
    <dgm:cxn modelId="{5976AE5B-1758-4467-94D7-A8C633DA7662}" type="presParOf" srcId="{998580B2-A50A-459C-B1AF-E217A429E371}" destId="{8C949027-B942-4E1E-A59E-D926B997CAD3}" srcOrd="0" destOrd="0" presId="urn:microsoft.com/office/officeart/2005/8/layout/StepDown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9B0F26B-6474-42D0-B56B-7711D5562C09}">
      <dsp:nvSpPr>
        <dsp:cNvPr id="0" name=""/>
        <dsp:cNvSpPr/>
      </dsp:nvSpPr>
      <dsp:spPr>
        <a:xfrm rot="5400000">
          <a:off x="-173738" y="174795"/>
          <a:ext cx="1158254" cy="81077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/>
        </a:p>
      </dsp:txBody>
      <dsp:txXfrm rot="-5400000">
        <a:off x="0" y="406446"/>
        <a:ext cx="810778" cy="347476"/>
      </dsp:txXfrm>
    </dsp:sp>
    <dsp:sp modelId="{DDE18378-3631-494A-819D-9251DE667E81}">
      <dsp:nvSpPr>
        <dsp:cNvPr id="0" name=""/>
        <dsp:cNvSpPr/>
      </dsp:nvSpPr>
      <dsp:spPr>
        <a:xfrm rot="5400000">
          <a:off x="4829556" y="-4017721"/>
          <a:ext cx="752865" cy="879042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r" defTabSz="12446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800" kern="1200" dirty="0" smtClean="0"/>
            <a:t>افزایش فشار اکسیژن شریانی</a:t>
          </a:r>
          <a:endParaRPr lang="en-US" sz="2800" kern="1200" dirty="0"/>
        </a:p>
      </dsp:txBody>
      <dsp:txXfrm rot="-5400000">
        <a:off x="810778" y="37809"/>
        <a:ext cx="8753669" cy="679361"/>
      </dsp:txXfrm>
    </dsp:sp>
    <dsp:sp modelId="{49944BA9-36F4-4F6D-976B-30CE9688C232}">
      <dsp:nvSpPr>
        <dsp:cNvPr id="0" name=""/>
        <dsp:cNvSpPr/>
      </dsp:nvSpPr>
      <dsp:spPr>
        <a:xfrm rot="5400000">
          <a:off x="-173738" y="1185005"/>
          <a:ext cx="1158254" cy="81077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/>
        </a:p>
      </dsp:txBody>
      <dsp:txXfrm rot="-5400000">
        <a:off x="0" y="1416656"/>
        <a:ext cx="810778" cy="347476"/>
      </dsp:txXfrm>
    </dsp:sp>
    <dsp:sp modelId="{0B793095-B280-477F-A845-3B04829ACE29}">
      <dsp:nvSpPr>
        <dsp:cNvPr id="0" name=""/>
        <dsp:cNvSpPr/>
      </dsp:nvSpPr>
      <dsp:spPr>
        <a:xfrm rot="5400000">
          <a:off x="4829556" y="-3007510"/>
          <a:ext cx="752865" cy="879042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r" defTabSz="12446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800" kern="1200" dirty="0" smtClean="0"/>
            <a:t>تجمع رادیکالهای آزاد</a:t>
          </a:r>
          <a:endParaRPr lang="en-US" sz="2800" kern="1200" dirty="0"/>
        </a:p>
      </dsp:txBody>
      <dsp:txXfrm rot="-5400000">
        <a:off x="810778" y="1048020"/>
        <a:ext cx="8753669" cy="679361"/>
      </dsp:txXfrm>
    </dsp:sp>
    <dsp:sp modelId="{A131D951-BDDC-403A-9B49-6F846F55B5A3}">
      <dsp:nvSpPr>
        <dsp:cNvPr id="0" name=""/>
        <dsp:cNvSpPr/>
      </dsp:nvSpPr>
      <dsp:spPr>
        <a:xfrm rot="5400000">
          <a:off x="-173738" y="2195216"/>
          <a:ext cx="1158254" cy="81077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/>
        </a:p>
      </dsp:txBody>
      <dsp:txXfrm rot="-5400000">
        <a:off x="0" y="2426867"/>
        <a:ext cx="810778" cy="347476"/>
      </dsp:txXfrm>
    </dsp:sp>
    <dsp:sp modelId="{E1E80644-98BF-4885-BE86-F9D6E5C04F68}">
      <dsp:nvSpPr>
        <dsp:cNvPr id="0" name=""/>
        <dsp:cNvSpPr/>
      </dsp:nvSpPr>
      <dsp:spPr>
        <a:xfrm rot="5400000">
          <a:off x="4829556" y="-1997300"/>
          <a:ext cx="752865" cy="879042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r" defTabSz="12446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800" kern="1200" dirty="0" smtClean="0"/>
            <a:t>انسداد شریانها و </a:t>
          </a:r>
          <a:r>
            <a:rPr lang="fa-IR" sz="2800" kern="1200" dirty="0" err="1" smtClean="0"/>
            <a:t>مویرگها</a:t>
          </a:r>
          <a:endParaRPr lang="en-US" sz="2800" kern="1200" dirty="0"/>
        </a:p>
      </dsp:txBody>
      <dsp:txXfrm rot="-5400000">
        <a:off x="810778" y="2058230"/>
        <a:ext cx="8753669" cy="679361"/>
      </dsp:txXfrm>
    </dsp:sp>
    <dsp:sp modelId="{70D94160-34EB-4687-B67C-21C8152F595E}">
      <dsp:nvSpPr>
        <dsp:cNvPr id="0" name=""/>
        <dsp:cNvSpPr/>
      </dsp:nvSpPr>
      <dsp:spPr>
        <a:xfrm rot="5400000">
          <a:off x="-173738" y="3205426"/>
          <a:ext cx="1158254" cy="810778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/>
        </a:p>
      </dsp:txBody>
      <dsp:txXfrm rot="-5400000">
        <a:off x="0" y="3437077"/>
        <a:ext cx="810778" cy="347476"/>
      </dsp:txXfrm>
    </dsp:sp>
    <dsp:sp modelId="{261E1EAD-4223-4041-A291-12D702C6A8C4}">
      <dsp:nvSpPr>
        <dsp:cNvPr id="0" name=""/>
        <dsp:cNvSpPr/>
      </dsp:nvSpPr>
      <dsp:spPr>
        <a:xfrm rot="5400000">
          <a:off x="4829556" y="-987089"/>
          <a:ext cx="752865" cy="879042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7780" rIns="17780" bIns="17780" numCol="1" spcCol="1270" anchor="ctr" anchorCtr="0">
          <a:noAutofit/>
        </a:bodyPr>
        <a:lstStyle/>
        <a:p>
          <a:pPr marL="285750" lvl="1" indent="-285750" algn="r" defTabSz="1244600" rtl="1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fa-IR" sz="2800" kern="1200" dirty="0" err="1" smtClean="0"/>
            <a:t>ایسکمی</a:t>
          </a:r>
          <a:r>
            <a:rPr lang="fa-IR" sz="2800" kern="1200" dirty="0" smtClean="0"/>
            <a:t> شبکیه</a:t>
          </a:r>
          <a:endParaRPr lang="en-US" sz="2800" kern="1200" dirty="0"/>
        </a:p>
      </dsp:txBody>
      <dsp:txXfrm rot="-5400000">
        <a:off x="810778" y="3068441"/>
        <a:ext cx="8753669" cy="67936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4D1DD0-8E47-4DB3-A445-B888A262F156}">
      <dsp:nvSpPr>
        <dsp:cNvPr id="0" name=""/>
        <dsp:cNvSpPr/>
      </dsp:nvSpPr>
      <dsp:spPr>
        <a:xfrm rot="5400000">
          <a:off x="1578850" y="918508"/>
          <a:ext cx="790630" cy="900104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EF7F2BC0-1F17-49B5-9E38-44723FAF6F79}">
      <dsp:nvSpPr>
        <dsp:cNvPr id="0" name=""/>
        <dsp:cNvSpPr/>
      </dsp:nvSpPr>
      <dsp:spPr>
        <a:xfrm>
          <a:off x="1219196" y="42079"/>
          <a:ext cx="1631325" cy="931625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Increased oxygen pressure</a:t>
          </a:r>
          <a:endParaRPr lang="en-US" sz="1800" kern="1200" dirty="0"/>
        </a:p>
      </dsp:txBody>
      <dsp:txXfrm>
        <a:off x="1264682" y="87565"/>
        <a:ext cx="1540353" cy="840653"/>
      </dsp:txXfrm>
    </dsp:sp>
    <dsp:sp modelId="{845FC44F-91B1-42BD-84D5-095313EDFDD4}">
      <dsp:nvSpPr>
        <dsp:cNvPr id="0" name=""/>
        <dsp:cNvSpPr/>
      </dsp:nvSpPr>
      <dsp:spPr>
        <a:xfrm>
          <a:off x="3410725" y="152398"/>
          <a:ext cx="2492016" cy="7529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55FEE4-80D2-44A4-BE71-0435BE39A1DC}">
      <dsp:nvSpPr>
        <dsp:cNvPr id="0" name=""/>
        <dsp:cNvSpPr/>
      </dsp:nvSpPr>
      <dsp:spPr>
        <a:xfrm rot="5400000">
          <a:off x="3327340" y="1965031"/>
          <a:ext cx="790630" cy="900104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0984C26E-143C-4956-B5B6-0DF0C7BBF6CB}">
      <dsp:nvSpPr>
        <dsp:cNvPr id="0" name=""/>
        <dsp:cNvSpPr/>
      </dsp:nvSpPr>
      <dsp:spPr>
        <a:xfrm>
          <a:off x="2760550" y="1088602"/>
          <a:ext cx="2045598" cy="931625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Retinal ischemia</a:t>
          </a:r>
          <a:endParaRPr lang="en-US" sz="1800" kern="1200" dirty="0"/>
        </a:p>
      </dsp:txBody>
      <dsp:txXfrm>
        <a:off x="2806036" y="1134088"/>
        <a:ext cx="1954626" cy="840653"/>
      </dsp:txXfrm>
    </dsp:sp>
    <dsp:sp modelId="{FCA9B06E-7477-45F2-AB4C-3792F9C3A003}">
      <dsp:nvSpPr>
        <dsp:cNvPr id="0" name=""/>
        <dsp:cNvSpPr/>
      </dsp:nvSpPr>
      <dsp:spPr>
        <a:xfrm>
          <a:off x="4604352" y="1142997"/>
          <a:ext cx="2695840" cy="7529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B9F4E19-F885-4BA7-8AA1-335707D39FD9}">
      <dsp:nvSpPr>
        <dsp:cNvPr id="0" name=""/>
        <dsp:cNvSpPr/>
      </dsp:nvSpPr>
      <dsp:spPr>
        <a:xfrm rot="5400000">
          <a:off x="4771029" y="3011554"/>
          <a:ext cx="790630" cy="900104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31EF640F-A960-4A0A-9AAC-3AAE95AA0B82}">
      <dsp:nvSpPr>
        <dsp:cNvPr id="0" name=""/>
        <dsp:cNvSpPr/>
      </dsp:nvSpPr>
      <dsp:spPr>
        <a:xfrm>
          <a:off x="4301904" y="2135125"/>
          <a:ext cx="1850267" cy="931625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kern="1200" dirty="0" err="1" smtClean="0"/>
            <a:t>Vasculogenesis</a:t>
          </a:r>
          <a:r>
            <a:rPr lang="en-US" sz="1600" kern="1200" dirty="0" smtClean="0"/>
            <a:t> mediators</a:t>
          </a:r>
          <a:endParaRPr lang="en-US" sz="1600" kern="1200" dirty="0"/>
        </a:p>
      </dsp:txBody>
      <dsp:txXfrm>
        <a:off x="4347390" y="2180611"/>
        <a:ext cx="1759295" cy="840653"/>
      </dsp:txXfrm>
    </dsp:sp>
    <dsp:sp modelId="{03305AE3-1B84-413B-AB63-E63B51A0585A}">
      <dsp:nvSpPr>
        <dsp:cNvPr id="0" name=""/>
        <dsp:cNvSpPr/>
      </dsp:nvSpPr>
      <dsp:spPr>
        <a:xfrm>
          <a:off x="6483776" y="2209798"/>
          <a:ext cx="3558812" cy="7529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34302D-2056-4FC5-90E3-5F4436CDACC7}">
      <dsp:nvSpPr>
        <dsp:cNvPr id="0" name=""/>
        <dsp:cNvSpPr/>
      </dsp:nvSpPr>
      <dsp:spPr>
        <a:xfrm rot="5400000">
          <a:off x="6331076" y="4058077"/>
          <a:ext cx="790630" cy="900104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80105D49-3586-4533-A031-6946D446615D}">
      <dsp:nvSpPr>
        <dsp:cNvPr id="0" name=""/>
        <dsp:cNvSpPr/>
      </dsp:nvSpPr>
      <dsp:spPr>
        <a:xfrm>
          <a:off x="5843258" y="3181648"/>
          <a:ext cx="1887654" cy="931625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/>
            <a:t>Neovascularization</a:t>
          </a:r>
          <a:endParaRPr lang="en-US" sz="1400" kern="1200" dirty="0"/>
        </a:p>
      </dsp:txBody>
      <dsp:txXfrm>
        <a:off x="5888744" y="3227134"/>
        <a:ext cx="1796682" cy="840653"/>
      </dsp:txXfrm>
    </dsp:sp>
    <dsp:sp modelId="{1862DCE1-31FF-43B9-BA80-955C3250E46B}">
      <dsp:nvSpPr>
        <dsp:cNvPr id="0" name=""/>
        <dsp:cNvSpPr/>
      </dsp:nvSpPr>
      <dsp:spPr>
        <a:xfrm>
          <a:off x="7452563" y="3270500"/>
          <a:ext cx="968010" cy="7529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34F3A14-62D9-42CD-882B-F4F11624826F}">
      <dsp:nvSpPr>
        <dsp:cNvPr id="0" name=""/>
        <dsp:cNvSpPr/>
      </dsp:nvSpPr>
      <dsp:spPr>
        <a:xfrm rot="5400000">
          <a:off x="7594081" y="5104601"/>
          <a:ext cx="790630" cy="900104"/>
        </a:xfrm>
        <a:prstGeom prst="bentUpArrow">
          <a:avLst>
            <a:gd name="adj1" fmla="val 32840"/>
            <a:gd name="adj2" fmla="val 25000"/>
            <a:gd name="adj3" fmla="val 3578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0F83E744-B28C-475E-A778-EE602B4A3AE6}">
      <dsp:nvSpPr>
        <dsp:cNvPr id="0" name=""/>
        <dsp:cNvSpPr/>
      </dsp:nvSpPr>
      <dsp:spPr>
        <a:xfrm>
          <a:off x="7384612" y="4228171"/>
          <a:ext cx="1330955" cy="931625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Fibrosis</a:t>
          </a:r>
          <a:endParaRPr lang="en-US" sz="1000" kern="1200" dirty="0"/>
        </a:p>
      </dsp:txBody>
      <dsp:txXfrm>
        <a:off x="7430098" y="4273657"/>
        <a:ext cx="1239983" cy="840653"/>
      </dsp:txXfrm>
    </dsp:sp>
    <dsp:sp modelId="{9BA88DC3-08A2-4C6A-A0A5-2D9C0CEA123D}">
      <dsp:nvSpPr>
        <dsp:cNvPr id="0" name=""/>
        <dsp:cNvSpPr/>
      </dsp:nvSpPr>
      <dsp:spPr>
        <a:xfrm>
          <a:off x="8715567" y="4317023"/>
          <a:ext cx="968010" cy="7529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949027-B942-4E1E-A59E-D926B997CAD3}">
      <dsp:nvSpPr>
        <dsp:cNvPr id="0" name=""/>
        <dsp:cNvSpPr/>
      </dsp:nvSpPr>
      <dsp:spPr>
        <a:xfrm>
          <a:off x="8925966" y="5274694"/>
          <a:ext cx="1665837" cy="931625"/>
        </a:xfrm>
        <a:prstGeom prst="roundRect">
          <a:avLst>
            <a:gd name="adj" fmla="val 1667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Retinal detachment</a:t>
          </a:r>
          <a:endParaRPr lang="en-US" sz="1800" kern="1200" dirty="0"/>
        </a:p>
      </dsp:txBody>
      <dsp:txXfrm>
        <a:off x="8971452" y="5320180"/>
        <a:ext cx="1574865" cy="8406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StepDownProcess">
  <dgm:title val=""/>
  <dgm:desc val=""/>
  <dgm:catLst>
    <dgm:cat type="process" pri="16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t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t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hoose name="Name3">
      <dgm:if name="Name4" func="var" arg="dir" op="equ" val="norm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if>
      <dgm:else name="Name5">
        <dgm:constrLst>
          <dgm:constr type="alignOff" forName="rootnode" val="0.48"/>
          <dgm:constr type="primFontSz" for="des" forName="ParentText" val="65"/>
          <dgm:constr type="primFontSz" for="des" forName="ChildText" refType="primFontSz" refFor="des" refForName="ParentText" op="lte"/>
          <dgm:constr type="w" for="ch" forName="composite" refType="w"/>
          <dgm:constr type="h" for="ch" forName="composite" refType="h"/>
          <dgm:constr type="sp" refType="h" refFor="ch" refForName="composite" op="equ" fact="-0.38"/>
        </dgm:constrLst>
      </dgm:else>
    </dgm:choose>
    <dgm:forEach name="nodesForEach" axis="ch" ptType="node">
      <dgm:layoutNode name="composite">
        <dgm:alg type="composite">
          <dgm:param type="ar" val="1.2439"/>
        </dgm:alg>
        <dgm:shape xmlns:r="http://schemas.openxmlformats.org/officeDocument/2006/relationships" r:blip="">
          <dgm:adjLst/>
        </dgm:shape>
        <dgm:choose name="Name6">
          <dgm:if name="Name7" func="var" arg="dir" op="equ" val="norm">
            <dgm:constrLst>
              <dgm:constr type="l" for="ch" forName="bentUpArrow1" refType="w" fact="0.0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refFor="ch" refForName="ParentText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refFor="ch" refForName="ParentText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if>
          <dgm:else name="Name8">
            <dgm:constrLst>
              <dgm:constr type="r" for="ch" forName="bentUpArrow1" refType="w" fact="0.97"/>
              <dgm:constr type="t" for="ch" forName="bentUpArrow1" refType="h" fact="0.524"/>
              <dgm:constr type="w" for="ch" forName="bentUpArrow1" refType="w" fact="0.3844"/>
              <dgm:constr type="h" for="ch" forName="bentUpArrow1" refType="h" fact="0.42"/>
              <dgm:constr type="l" for="ch" forName="ParentText" refType="w" fact="0.4316"/>
              <dgm:constr type="t" for="ch" forName="ParentText" refType="h" fact="0"/>
              <dgm:constr type="w" for="ch" forName="ParentText" refType="w" fact="0.5684"/>
              <dgm:constr type="h" for="ch" forName="ParentText" refType="h" fact="0.4949"/>
              <dgm:constr type="l" for="ch" forName="ChildText" refType="w" fact="0"/>
              <dgm:constr type="t" for="ch" forName="ChildText" refType="h" fact="0.05"/>
              <dgm:constr type="w" for="ch" forName="ChildText" refType="w" fact="0.4134"/>
              <dgm:constr type="h" for="ch" forName="ChildText" refType="h" fact="0.4"/>
              <dgm:constr type="l" for="ch" forName="FinalChildText" refType="w" fact="0"/>
              <dgm:constr type="t" for="ch" forName="FinalChildText" refType="h" fact="0.05"/>
              <dgm:constr type="w" for="ch" forName="FinalChildText" refType="w" fact="0.4134"/>
              <dgm:constr type="h" for="ch" forName="FinalChildText" refType="h" fact="0.4"/>
            </dgm:constrLst>
          </dgm:else>
        </dgm:choose>
        <dgm:choose name="Name9">
          <dgm:if name="Name10" axis="followSib" ptType="node" func="cnt" op="gte" val="1">
            <dgm:layoutNode name="bentUpArrow1" styleLbl="alignImgPlace1">
              <dgm:alg type="sp"/>
              <dgm:choose name="Name11">
                <dgm:if name="Name12" func="var" arg="dir" op="equ" val="norm">
                  <dgm:shape xmlns:r="http://schemas.openxmlformats.org/officeDocument/2006/relationships" rot="90" type="bentUpArrow" r:blip="">
                    <dgm:adjLst>
                      <dgm:adj idx="1" val="0.3284"/>
                      <dgm:adj idx="2" val="0.25"/>
                      <dgm:adj idx="3" val="0.3578"/>
                    </dgm:adjLst>
                  </dgm:shape>
                </dgm:if>
                <dgm:else name="Name13">
                  <dgm:shape xmlns:r="http://schemas.openxmlformats.org/officeDocument/2006/relationships" rot="180" type="bentArrow" r:blip="">
                    <dgm:adjLst>
                      <dgm:adj idx="1" val="0.3284"/>
                      <dgm:adj idx="2" val="0.25"/>
                      <dgm:adj idx="3" val="0.3578"/>
                      <dgm:adj idx="4" val="0"/>
                    </dgm:adjLst>
                  </dgm:shape>
                </dgm:else>
              </dgm:choose>
              <dgm:presOf/>
            </dgm:layoutNode>
          </dgm:if>
          <dgm:else name="Name14"/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66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15">
          <dgm:if name="Name16" axis="followSib" ptType="node" func="cnt" op="equ" val="0">
            <dgm:choose name="Name17">
              <dgm:if name="Name18" axis="ch" ptType="node" func="cnt" op="gte" val="1">
                <dgm:layoutNode name="FinalChildText" styleLbl="revTx">
                  <dgm:varLst>
                    <dgm:chMax val="0"/>
                    <dgm:chPref val="0"/>
                    <dgm:bulletEnabled val="1"/>
                  </dgm:varLst>
                  <dgm:alg type="tx">
                    <dgm:param type="stBulletLvl" val="1"/>
                    <dgm:param type="txAnchorVertCh" val="mid"/>
                    <dgm:param type="parTxLTRAlign" val="l"/>
                  </dgm:alg>
                  <dgm:shape xmlns:r="http://schemas.openxmlformats.org/officeDocument/2006/relationships" type="rect" r:blip="">
                    <dgm:adjLst/>
                  </dgm:shape>
                  <dgm:presOf axis="des" ptType="node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9"/>
            </dgm:choose>
          </dgm:if>
          <dgm:else name="Name20">
            <dgm:layoutNode name="ChildText" styleLbl="revTx">
              <dgm:varLst>
                <dgm:chMax val="0"/>
                <dgm:chPref val="0"/>
                <dgm:bulletEnabled val="1"/>
              </dgm:varLst>
              <dgm:alg type="tx">
                <dgm:param type="stBulletLvl" val="1"/>
                <dgm:param type="txAnchorVertCh" val="mid"/>
                <dgm:param type="parTxLTRAlign" val="l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else>
        </dgm:choos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4A8D02-4E65-4CCD-8312-4AB164C6C77D}" type="datetimeFigureOut">
              <a:rPr lang="en-US"/>
              <a:t>12/14/2018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119DBA-4540-49B3-8FA9-6259387ECF9E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876198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A755D9-D361-47B8-9652-3B4EA9776CE5}" type="datetimeFigureOut">
              <a:rPr lang="en-US"/>
              <a:t>12/14/2018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B36274-F2B9-4C45-BBB4-0EDF4CD651A7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47688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B36274-F2B9-4C45-BBB4-0EDF4CD651A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4412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2413" y="1371600"/>
            <a:ext cx="9144000" cy="3505200"/>
          </a:xfrm>
        </p:spPr>
        <p:txBody>
          <a:bodyPr>
            <a:noAutofit/>
          </a:bodyPr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2413" y="4953000"/>
            <a:ext cx="8229600" cy="10668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 smtClean="0"/>
              <a:t>12/14/2018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501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 smtClean="0"/>
              <a:t>12/14/2018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3316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52012" y="533400"/>
            <a:ext cx="1371600" cy="559276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2411" y="533400"/>
            <a:ext cx="8077201" cy="5592764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 smtClean="0"/>
              <a:t>12/14/2018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540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buClr>
                <a:schemeClr val="accent2"/>
              </a:buClr>
              <a:defRPr/>
            </a:lvl2pPr>
            <a:lvl5pPr>
              <a:defRPr/>
            </a:lvl5pPr>
            <a:lvl6pPr>
              <a:buClr>
                <a:schemeClr val="accent2"/>
              </a:buClr>
              <a:defRPr baseline="0"/>
            </a:lvl6pPr>
            <a:lvl7pPr>
              <a:buClr>
                <a:schemeClr val="accent2"/>
              </a:buClr>
              <a:defRPr baseline="0"/>
            </a:lvl7pPr>
            <a:lvl8pPr>
              <a:buClr>
                <a:schemeClr val="accent2"/>
              </a:buClr>
              <a:defRPr baseline="0"/>
            </a:lvl8pPr>
            <a:lvl9pPr>
              <a:buClr>
                <a:schemeClr val="accent2"/>
              </a:buClr>
              <a:defRPr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 smtClean="0"/>
              <a:t>12/14/2018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337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514601"/>
            <a:ext cx="9144000" cy="2819400"/>
          </a:xfrm>
        </p:spPr>
        <p:txBody>
          <a:bodyPr anchor="b">
            <a:noAutofit/>
          </a:bodyPr>
          <a:lstStyle>
            <a:lvl1pPr algn="l">
              <a:defRPr sz="6600" b="0" i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3" y="990600"/>
            <a:ext cx="8229600" cy="1143000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 smtClean="0"/>
              <a:t>12/14/2018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654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533400"/>
            <a:ext cx="96012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2414" y="1828800"/>
            <a:ext cx="4645152" cy="4191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75412" y="1828800"/>
            <a:ext cx="4648201" cy="4191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 smtClean="0"/>
              <a:t>12/14/2018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54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533400"/>
            <a:ext cx="96012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4" y="1828800"/>
            <a:ext cx="4645152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2414" y="2667000"/>
            <a:ext cx="4645152" cy="3352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 baseline="0"/>
            </a:lvl6pPr>
            <a:lvl7pPr>
              <a:defRPr sz="1400" baseline="0"/>
            </a:lvl7pPr>
            <a:lvl8pPr>
              <a:defRPr sz="1400" baseline="0"/>
            </a:lvl8pPr>
            <a:lvl9pPr>
              <a:defRPr sz="14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78462" y="1828800"/>
            <a:ext cx="4645152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78462" y="2667000"/>
            <a:ext cx="4645152" cy="3352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 smtClean="0"/>
              <a:t>12/14/2018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924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 smtClean="0"/>
              <a:t>12/14/2018</a:t>
            </a:fld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6569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 smtClean="0"/>
              <a:t>12/14/2018</a:t>
            </a:fld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258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613" y="2590800"/>
            <a:ext cx="3276599" cy="1924050"/>
          </a:xfrm>
        </p:spPr>
        <p:txBody>
          <a:bodyPr anchor="b">
            <a:normAutofit/>
          </a:bodyPr>
          <a:lstStyle>
            <a:lvl1pPr algn="l">
              <a:defRPr sz="32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0012" y="838200"/>
            <a:ext cx="6172201" cy="51816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6613" y="4648200"/>
            <a:ext cx="3276599" cy="13716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Add a footer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 smtClean="0"/>
              <a:pPr/>
              <a:t>12/14/2018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3643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613" y="2590800"/>
            <a:ext cx="3276599" cy="1924050"/>
          </a:xfrm>
        </p:spPr>
        <p:txBody>
          <a:bodyPr anchor="b">
            <a:normAutofit/>
          </a:bodyPr>
          <a:lstStyle>
            <a:lvl1pPr algn="l">
              <a:defRPr sz="32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5" name="Rectangle 4"/>
          <p:cNvSpPr/>
          <p:nvPr/>
        </p:nvSpPr>
        <p:spPr>
          <a:xfrm>
            <a:off x="5103812" y="457200"/>
            <a:ext cx="6629400" cy="5943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 descr="An empty placeholder to add an image. Click on the placeholder and select the image that you wish to add"/>
          <p:cNvSpPr>
            <a:spLocks noGrp="1"/>
          </p:cNvSpPr>
          <p:nvPr>
            <p:ph type="pic" idx="1"/>
          </p:nvPr>
        </p:nvSpPr>
        <p:spPr>
          <a:xfrm>
            <a:off x="5484812" y="836610"/>
            <a:ext cx="5867401" cy="5183190"/>
          </a:xfrm>
          <a:solidFill>
            <a:schemeClr val="bg2"/>
          </a:solidFill>
        </p:spPr>
        <p:txBody>
          <a:bodyPr tIns="9144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6613" y="4648200"/>
            <a:ext cx="3276599" cy="13716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73852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-1" y="0"/>
            <a:ext cx="12188825" cy="6858000"/>
            <a:chOff x="-1" y="0"/>
            <a:chExt cx="12188825" cy="6858000"/>
          </a:xfrm>
        </p:grpSpPr>
        <p:sp>
          <p:nvSpPr>
            <p:cNvPr id="8" name="Rectangle 8"/>
            <p:cNvSpPr>
              <a:spLocks noChangeArrowheads="1"/>
            </p:cNvSpPr>
            <p:nvPr/>
          </p:nvSpPr>
          <p:spPr bwMode="auto">
            <a:xfrm>
              <a:off x="4164514" y="6705600"/>
              <a:ext cx="8024310" cy="152400"/>
            </a:xfrm>
            <a:prstGeom prst="rect">
              <a:avLst/>
            </a:prstGeom>
            <a:gradFill rotWithShape="0">
              <a:gsLst>
                <a:gs pos="0">
                  <a:schemeClr val="accent5">
                    <a:lumMod val="20000"/>
                    <a:lumOff val="80000"/>
                  </a:schemeClr>
                </a:gs>
                <a:gs pos="100000">
                  <a:schemeClr val="accent5">
                    <a:lumMod val="75000"/>
                  </a:schemeClr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/>
              <a:endParaRPr kumimoji="1" lang="en-US" sz="2400">
                <a:latin typeface="굴림" pitchFamily="50" charset="-127"/>
              </a:endParaRPr>
            </a:p>
          </p:txBody>
        </p:sp>
        <p:sp>
          <p:nvSpPr>
            <p:cNvPr id="9" name="Rectangle 9"/>
            <p:cNvSpPr>
              <a:spLocks noChangeArrowheads="1"/>
            </p:cNvSpPr>
            <p:nvPr/>
          </p:nvSpPr>
          <p:spPr bwMode="auto">
            <a:xfrm>
              <a:off x="11680956" y="1981200"/>
              <a:ext cx="507868" cy="4267200"/>
            </a:xfrm>
            <a:prstGeom prst="rect">
              <a:avLst/>
            </a:prstGeom>
            <a:gradFill rotWithShape="0">
              <a:gsLst>
                <a:gs pos="0">
                  <a:schemeClr val="tx2">
                    <a:lumMod val="20000"/>
                    <a:lumOff val="80000"/>
                  </a:schemeClr>
                </a:gs>
                <a:gs pos="100000">
                  <a:schemeClr val="tx2">
                    <a:lumMod val="60000"/>
                    <a:lumOff val="40000"/>
                  </a:schemeClr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/>
              <a:endParaRPr kumimoji="1" lang="en-US" sz="2400">
                <a:latin typeface="굴림" pitchFamily="50" charset="-127"/>
              </a:endParaRPr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-1" y="5257800"/>
              <a:ext cx="609441" cy="152400"/>
            </a:xfrm>
            <a:prstGeom prst="rect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1" lang="en-US" sz="2400">
                <a:latin typeface="굴림" pitchFamily="50" charset="-127"/>
              </a:endParaRPr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-1" y="5410200"/>
              <a:ext cx="609441" cy="1447800"/>
            </a:xfrm>
            <a:prstGeom prst="rect">
              <a:avLst/>
            </a:prstGeom>
            <a:solidFill>
              <a:srgbClr val="DDDDDD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1" lang="en-US" sz="2400">
                <a:latin typeface="굴림" pitchFamily="50" charset="-127"/>
              </a:endParaRPr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1680956" y="0"/>
              <a:ext cx="507868" cy="19812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1" lang="en-US" sz="2400">
                <a:latin typeface="굴림" pitchFamily="50" charset="-127"/>
              </a:endParaRPr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7618015" y="0"/>
              <a:ext cx="4062942" cy="3048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accent3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/>
              <a:endParaRPr kumimoji="1" lang="en-US" sz="2400">
                <a:latin typeface="굴림" pitchFamily="50" charset="-127"/>
              </a:endParaRPr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609440" y="304800"/>
              <a:ext cx="711015" cy="762000"/>
            </a:xfrm>
            <a:prstGeom prst="rect">
              <a:avLst/>
            </a:prstGeom>
            <a:solidFill>
              <a:schemeClr val="bg2">
                <a:lumMod val="50000"/>
                <a:alpha val="5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/>
              <a:endParaRPr kumimoji="1" lang="en-US" sz="2400">
                <a:latin typeface="굴림" pitchFamily="50" charset="-127"/>
              </a:endParaRPr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-1" y="1066800"/>
              <a:ext cx="609441" cy="4191000"/>
            </a:xfrm>
            <a:prstGeom prst="rect">
              <a:avLst/>
            </a:prstGeom>
            <a:gradFill rotWithShape="0">
              <a:gsLst>
                <a:gs pos="0">
                  <a:schemeClr val="bg2">
                    <a:lumMod val="50000"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/>
              <a:endParaRPr kumimoji="1" lang="en-US" sz="2400">
                <a:latin typeface="굴림" pitchFamily="50" charset="-127"/>
              </a:endParaRPr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-1" y="304800"/>
              <a:ext cx="609441" cy="7620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1" lang="en-US" sz="2400">
                <a:latin typeface="굴림" pitchFamily="50" charset="-127"/>
              </a:endParaRPr>
            </a:p>
          </p:txBody>
        </p:sp>
        <p:sp>
          <p:nvSpPr>
            <p:cNvPr id="17" name="Rectangle 17"/>
            <p:cNvSpPr>
              <a:spLocks noChangeArrowheads="1"/>
            </p:cNvSpPr>
            <p:nvPr/>
          </p:nvSpPr>
          <p:spPr bwMode="auto">
            <a:xfrm>
              <a:off x="-1" y="0"/>
              <a:ext cx="1320456" cy="304800"/>
            </a:xfrm>
            <a:prstGeom prst="rect">
              <a:avLst/>
            </a:prstGeom>
            <a:solidFill>
              <a:schemeClr val="accent1"/>
            </a:solidFill>
            <a:ln w="19050">
              <a:solidFill>
                <a:schemeClr val="accent1"/>
              </a:solidFill>
              <a:miter lim="800000"/>
              <a:headEnd/>
              <a:tailEnd/>
            </a:ln>
            <a:effectLst/>
            <a:extLst/>
          </p:spPr>
          <p:txBody>
            <a:bodyPr wrap="none" anchor="ctr"/>
            <a:lstStyle/>
            <a:p>
              <a:pPr algn="ctr"/>
              <a:endParaRPr kumimoji="1" lang="en-US" sz="2400">
                <a:latin typeface="굴림" pitchFamily="50" charset="-127"/>
              </a:endParaRPr>
            </a:p>
          </p:txBody>
        </p:sp>
        <p:sp>
          <p:nvSpPr>
            <p:cNvPr id="18" name="Rectangle 18"/>
            <p:cNvSpPr>
              <a:spLocks noChangeArrowheads="1"/>
            </p:cNvSpPr>
            <p:nvPr/>
          </p:nvSpPr>
          <p:spPr bwMode="auto">
            <a:xfrm>
              <a:off x="1320455" y="0"/>
              <a:ext cx="6297560" cy="3048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80808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1" lang="en-US" sz="2400">
                <a:latin typeface="굴림" pitchFamily="50" charset="-127"/>
              </a:endParaRPr>
            </a:p>
          </p:txBody>
        </p:sp>
        <p:sp>
          <p:nvSpPr>
            <p:cNvPr id="19" name="Line 19"/>
            <p:cNvSpPr>
              <a:spLocks noChangeShapeType="1"/>
            </p:cNvSpPr>
            <p:nvPr/>
          </p:nvSpPr>
          <p:spPr bwMode="auto">
            <a:xfrm flipV="1">
              <a:off x="609440" y="304800"/>
              <a:ext cx="0" cy="6553200"/>
            </a:xfrm>
            <a:prstGeom prst="line">
              <a:avLst/>
            </a:prstGeom>
            <a:noFill/>
            <a:ln w="762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0" name="Line 20"/>
            <p:cNvSpPr>
              <a:spLocks noChangeShapeType="1"/>
            </p:cNvSpPr>
            <p:nvPr/>
          </p:nvSpPr>
          <p:spPr bwMode="auto">
            <a:xfrm>
              <a:off x="609440" y="6705600"/>
              <a:ext cx="11579384" cy="0"/>
            </a:xfrm>
            <a:prstGeom prst="line">
              <a:avLst/>
            </a:prstGeom>
            <a:noFill/>
            <a:ln w="5715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Line 21"/>
            <p:cNvSpPr>
              <a:spLocks noChangeShapeType="1"/>
            </p:cNvSpPr>
            <p:nvPr/>
          </p:nvSpPr>
          <p:spPr bwMode="auto">
            <a:xfrm flipV="1">
              <a:off x="11680956" y="0"/>
              <a:ext cx="0" cy="6705600"/>
            </a:xfrm>
            <a:prstGeom prst="line">
              <a:avLst/>
            </a:prstGeom>
            <a:noFill/>
            <a:ln w="5715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>
              <a:off x="-1" y="304800"/>
              <a:ext cx="12188825" cy="0"/>
            </a:xfrm>
            <a:prstGeom prst="line">
              <a:avLst/>
            </a:prstGeom>
            <a:noFill/>
            <a:ln w="3810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 flipH="1">
              <a:off x="7618015" y="457200"/>
              <a:ext cx="4570809" cy="0"/>
            </a:xfrm>
            <a:prstGeom prst="line">
              <a:avLst/>
            </a:prstGeom>
            <a:noFill/>
            <a:ln w="1905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" name="Line 24"/>
            <p:cNvSpPr>
              <a:spLocks noChangeShapeType="1"/>
            </p:cNvSpPr>
            <p:nvPr/>
          </p:nvSpPr>
          <p:spPr bwMode="auto">
            <a:xfrm flipV="1">
              <a:off x="7618015" y="0"/>
              <a:ext cx="0" cy="457200"/>
            </a:xfrm>
            <a:prstGeom prst="line">
              <a:avLst/>
            </a:prstGeom>
            <a:noFill/>
            <a:ln w="1905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" name="Line 25"/>
            <p:cNvSpPr>
              <a:spLocks noChangeShapeType="1"/>
            </p:cNvSpPr>
            <p:nvPr/>
          </p:nvSpPr>
          <p:spPr bwMode="auto">
            <a:xfrm>
              <a:off x="11680956" y="1981200"/>
              <a:ext cx="50786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Line 26"/>
            <p:cNvSpPr>
              <a:spLocks noChangeShapeType="1"/>
            </p:cNvSpPr>
            <p:nvPr/>
          </p:nvSpPr>
          <p:spPr bwMode="auto">
            <a:xfrm>
              <a:off x="1320455" y="0"/>
              <a:ext cx="0" cy="1066800"/>
            </a:xfrm>
            <a:prstGeom prst="line">
              <a:avLst/>
            </a:prstGeom>
            <a:noFill/>
            <a:ln w="19050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7" name="Line 27"/>
            <p:cNvSpPr>
              <a:spLocks noChangeShapeType="1"/>
            </p:cNvSpPr>
            <p:nvPr/>
          </p:nvSpPr>
          <p:spPr bwMode="auto">
            <a:xfrm flipH="1">
              <a:off x="-1" y="1066800"/>
              <a:ext cx="1320456" cy="0"/>
            </a:xfrm>
            <a:prstGeom prst="line">
              <a:avLst/>
            </a:prstGeom>
            <a:noFill/>
            <a:ln w="28575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Line 30"/>
            <p:cNvSpPr>
              <a:spLocks noChangeShapeType="1"/>
            </p:cNvSpPr>
            <p:nvPr/>
          </p:nvSpPr>
          <p:spPr bwMode="auto">
            <a:xfrm flipH="1">
              <a:off x="-1" y="5257800"/>
              <a:ext cx="609441" cy="0"/>
            </a:xfrm>
            <a:prstGeom prst="line">
              <a:avLst/>
            </a:prstGeom>
            <a:noFill/>
            <a:ln w="28575">
              <a:solidFill>
                <a:srgbClr val="80808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1" name="Line 31"/>
            <p:cNvSpPr>
              <a:spLocks noChangeShapeType="1"/>
            </p:cNvSpPr>
            <p:nvPr/>
          </p:nvSpPr>
          <p:spPr bwMode="auto">
            <a:xfrm flipH="1">
              <a:off x="-1" y="5410200"/>
              <a:ext cx="609441" cy="0"/>
            </a:xfrm>
            <a:prstGeom prst="line">
              <a:avLst/>
            </a:prstGeom>
            <a:noFill/>
            <a:ln w="28575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2414" y="533400"/>
            <a:ext cx="96012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4" y="1828800"/>
            <a:ext cx="9601200" cy="4191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17950" y="6172200"/>
            <a:ext cx="6862462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r>
              <a:rPr lang="en-US"/>
              <a:t>Add a footer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09012" y="6172200"/>
            <a:ext cx="1320059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83829175-527E-46A3-863C-1BB1F163B849}" type="datetimeFigureOut">
              <a:rPr lang="en-US" smtClean="0"/>
              <a:pPr/>
              <a:t>12/14/2018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33012" y="6172200"/>
            <a:ext cx="990601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E5137D0E-4A4F-4307-8994-C1891D747D5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522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3838" indent="-223838" algn="l" defTabSz="914400" rtl="0" eaLnBrk="1" latinLnBrk="0" hangingPunct="1">
        <a:lnSpc>
          <a:spcPct val="90000"/>
        </a:lnSpc>
        <a:spcBef>
          <a:spcPts val="18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223838" algn="l" defTabSz="914400" rtl="0" eaLnBrk="1" latinLnBrk="0" hangingPunct="1">
        <a:lnSpc>
          <a:spcPct val="90000"/>
        </a:lnSpc>
        <a:spcBef>
          <a:spcPts val="800"/>
        </a:spcBef>
        <a:buClr>
          <a:schemeClr val="accent2"/>
        </a:buClr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41363" indent="-171450" algn="l" defTabSz="914400" rtl="0" eaLnBrk="1" latinLnBrk="0" hangingPunct="1">
        <a:lnSpc>
          <a:spcPct val="90000"/>
        </a:lnSpc>
        <a:spcBef>
          <a:spcPts val="600"/>
        </a:spcBef>
        <a:buClr>
          <a:schemeClr val="accent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66788" indent="-173038" algn="l" defTabSz="914400" rtl="0" eaLnBrk="1" latinLnBrk="0" hangingPunct="1">
        <a:lnSpc>
          <a:spcPct val="90000"/>
        </a:lnSpc>
        <a:spcBef>
          <a:spcPts val="600"/>
        </a:spcBef>
        <a:buClr>
          <a:schemeClr val="accent2"/>
        </a:buClr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08088" indent="-173038" algn="l" defTabSz="914400" rtl="0" eaLnBrk="1" latinLnBrk="0" hangingPunct="1">
        <a:lnSpc>
          <a:spcPct val="90000"/>
        </a:lnSpc>
        <a:spcBef>
          <a:spcPts val="6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444752" indent="-173736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82496" indent="-173736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73736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157984" indent="-173736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emf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Retinopathy </a:t>
            </a:r>
            <a:br>
              <a:rPr lang="en-US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en-US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Of</a:t>
            </a:r>
            <a:br>
              <a:rPr lang="en-US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</a:br>
            <a:r>
              <a:rPr lang="en-US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Prematurity</a:t>
            </a:r>
            <a:endParaRPr lang="en-US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Dr</a:t>
            </a:r>
            <a:r>
              <a:rPr lang="en-US" dirty="0" smtClean="0"/>
              <a:t> </a:t>
            </a:r>
            <a:r>
              <a:rPr lang="en-US" dirty="0" err="1" smtClean="0"/>
              <a:t>A.Aghajani</a:t>
            </a:r>
            <a:r>
              <a:rPr lang="en-US" dirty="0" smtClean="0"/>
              <a:t> MD</a:t>
            </a:r>
          </a:p>
          <a:p>
            <a:r>
              <a:rPr lang="en-US" dirty="0" smtClean="0"/>
              <a:t>Ophthalmologist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72666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650"/>
                            </p:stCondLst>
                            <p:childTnLst>
                              <p:par>
                                <p:cTn id="9" presetID="27" presetClass="emph" presetSubtype="0" repeatCount="indefinite" fill="remove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0" dur="100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" dur="100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2" dur="100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1000" autoRev="1" fill="remove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تاریخچه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2812" y="1828800"/>
            <a:ext cx="10210802" cy="4191000"/>
          </a:xfrm>
        </p:spPr>
        <p:txBody>
          <a:bodyPr>
            <a:normAutofit/>
          </a:bodyPr>
          <a:lstStyle/>
          <a:p>
            <a:pPr lvl="1" algn="just"/>
            <a:r>
              <a:rPr lang="en-US" sz="2800" dirty="0" smtClean="0"/>
              <a:t>Prevalence </a:t>
            </a:r>
            <a:r>
              <a:rPr lang="en-US" sz="2800" dirty="0"/>
              <a:t>of retinopathy of prematurity in Iran: a systematic review and Meta-analysis </a:t>
            </a:r>
            <a:endParaRPr lang="en-US" sz="2800" dirty="0" smtClean="0"/>
          </a:p>
          <a:p>
            <a:pPr lvl="2" algn="just"/>
            <a:r>
              <a:rPr lang="en-US" sz="2400" dirty="0"/>
              <a:t>Incidence of ROP in more developed countries was reported between 10% to 27% and it is depend on degree of prematurity and BW</a:t>
            </a:r>
            <a:endParaRPr lang="en-US" sz="2400" dirty="0" smtClean="0"/>
          </a:p>
          <a:p>
            <a:pPr lvl="2" algn="just"/>
            <a:r>
              <a:rPr lang="en-US" sz="2400" dirty="0"/>
              <a:t>In the </a:t>
            </a:r>
            <a:r>
              <a:rPr lang="en-US" sz="2400" dirty="0" err="1"/>
              <a:t>Farabi</a:t>
            </a:r>
            <a:r>
              <a:rPr lang="en-US" sz="2400" dirty="0"/>
              <a:t> Hospital the incidence of ROP increases from 6% in 1997-1999 to 12.4% in 2000-2002, and 34.5% in </a:t>
            </a:r>
            <a:r>
              <a:rPr lang="en-US" sz="2400" dirty="0" smtClean="0"/>
              <a:t>2007</a:t>
            </a:r>
          </a:p>
          <a:p>
            <a:pPr lvl="2" algn="just"/>
            <a:r>
              <a:rPr lang="en-US" sz="2400" dirty="0"/>
              <a:t>The overall prevalence of ROP using the random effect model in Iran was 26.1</a:t>
            </a:r>
            <a:r>
              <a:rPr lang="en-US" sz="2400" dirty="0" smtClean="0"/>
              <a:t>%</a:t>
            </a:r>
          </a:p>
          <a:p>
            <a:pPr lvl="2" algn="just"/>
            <a:endParaRPr lang="fa-IR" sz="2400" dirty="0" smtClean="0"/>
          </a:p>
        </p:txBody>
      </p:sp>
    </p:spTree>
    <p:extLst>
      <p:ext uri="{BB962C8B-B14F-4D97-AF65-F5344CB8AC3E}">
        <p14:creationId xmlns:p14="http://schemas.microsoft.com/office/powerpoint/2010/main" val="4186601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953" y="0"/>
            <a:ext cx="12224778" cy="6858000"/>
          </a:xfrm>
        </p:spPr>
      </p:pic>
    </p:spTree>
    <p:extLst>
      <p:ext uri="{BB962C8B-B14F-4D97-AF65-F5344CB8AC3E}">
        <p14:creationId xmlns:p14="http://schemas.microsoft.com/office/powerpoint/2010/main" val="988122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پاتوژنز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en-US" sz="3000" dirty="0" smtClean="0"/>
              <a:t>Retinal Vascularization</a:t>
            </a:r>
          </a:p>
          <a:p>
            <a:pPr lvl="1" algn="r" rtl="1"/>
            <a:r>
              <a:rPr lang="fa-IR" sz="2800" dirty="0" smtClean="0"/>
              <a:t>شروع از ماه 4 حاملگی</a:t>
            </a:r>
          </a:p>
          <a:p>
            <a:pPr lvl="1" algn="r" rtl="1"/>
            <a:r>
              <a:rPr lang="fa-IR" sz="2800" dirty="0" smtClean="0"/>
              <a:t>پایان در 36 تا 40 هفتگی</a:t>
            </a:r>
          </a:p>
          <a:p>
            <a:pPr algn="r" rtl="1"/>
            <a:endParaRPr lang="fa-IR" sz="3000" dirty="0" smtClean="0"/>
          </a:p>
          <a:p>
            <a:pPr algn="r" rtl="1"/>
            <a:endParaRPr lang="fa-IR" sz="3000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2812" y="2362200"/>
            <a:ext cx="5625326" cy="408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660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پاتوژنز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endParaRPr lang="fa-IR" sz="3000" dirty="0" smtClean="0"/>
          </a:p>
          <a:p>
            <a:pPr algn="r" rtl="1"/>
            <a:endParaRPr lang="fa-IR" sz="30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011" y="1104899"/>
            <a:ext cx="3208835" cy="348914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3212" y="3352800"/>
            <a:ext cx="2969609" cy="328256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6612" y="2057400"/>
            <a:ext cx="3135021" cy="3557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591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011" y="498872"/>
            <a:ext cx="8610601" cy="605432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پاتوژنز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endParaRPr lang="fa-IR" sz="3000" dirty="0" smtClean="0"/>
          </a:p>
          <a:p>
            <a:pPr algn="r" rtl="1"/>
            <a:endParaRPr lang="fa-IR" sz="3000" dirty="0" smtClean="0"/>
          </a:p>
        </p:txBody>
      </p:sp>
    </p:spTree>
    <p:extLst>
      <p:ext uri="{BB962C8B-B14F-4D97-AF65-F5344CB8AC3E}">
        <p14:creationId xmlns:p14="http://schemas.microsoft.com/office/powerpoint/2010/main" val="1512200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پاتوژنز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endParaRPr lang="fa-IR" sz="3000" dirty="0" smtClean="0"/>
          </a:p>
          <a:p>
            <a:pPr algn="r" rtl="1"/>
            <a:endParaRPr lang="fa-IR" sz="3000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012" y="1135026"/>
            <a:ext cx="4772025" cy="477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2254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پاتوژنز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000" dirty="0" smtClean="0"/>
              <a:t>مکمل اکسیژن</a:t>
            </a:r>
          </a:p>
          <a:p>
            <a:pPr algn="r" rtl="1"/>
            <a:r>
              <a:rPr lang="fa-IR" sz="3000" dirty="0" smtClean="0"/>
              <a:t>زمینه ژنتیکی</a:t>
            </a:r>
          </a:p>
          <a:p>
            <a:pPr algn="r" rtl="1"/>
            <a:r>
              <a:rPr lang="fa-IR" sz="3000" dirty="0" smtClean="0"/>
              <a:t>وزن کم هنگام تولد</a:t>
            </a:r>
          </a:p>
          <a:p>
            <a:pPr algn="r" rtl="1"/>
            <a:r>
              <a:rPr lang="fa-IR" sz="3000" dirty="0" smtClean="0"/>
              <a:t>...</a:t>
            </a:r>
          </a:p>
          <a:p>
            <a:pPr algn="r" rtl="1"/>
            <a:r>
              <a:rPr lang="fa-IR" sz="3000" dirty="0" smtClean="0"/>
              <a:t>در نوزادان </a:t>
            </a:r>
            <a:r>
              <a:rPr lang="fa-IR" sz="3000" dirty="0" err="1" smtClean="0"/>
              <a:t>ترم</a:t>
            </a:r>
            <a:r>
              <a:rPr lang="fa-IR" sz="3000" dirty="0" smtClean="0"/>
              <a:t> و نوزادانی که هیچ گاه اکسیژن دریافت نکرده </a:t>
            </a:r>
            <a:r>
              <a:rPr lang="fa-IR" sz="3000" dirty="0" err="1" smtClean="0"/>
              <a:t>اند</a:t>
            </a:r>
            <a:r>
              <a:rPr lang="fa-IR" sz="3000" dirty="0" smtClean="0"/>
              <a:t> نیز گزارش شده</a:t>
            </a:r>
          </a:p>
          <a:p>
            <a:pPr algn="r" rtl="1"/>
            <a:endParaRPr lang="fa-IR" sz="3000" dirty="0" smtClean="0"/>
          </a:p>
        </p:txBody>
      </p:sp>
    </p:spTree>
    <p:extLst>
      <p:ext uri="{BB962C8B-B14F-4D97-AF65-F5344CB8AC3E}">
        <p14:creationId xmlns:p14="http://schemas.microsoft.com/office/powerpoint/2010/main" val="1572756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83756899"/>
              </p:ext>
            </p:extLst>
          </p:nvPr>
        </p:nvGraphicFramePr>
        <p:xfrm>
          <a:off x="1522413" y="1828800"/>
          <a:ext cx="9601200" cy="419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8566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02973" y="381000"/>
            <a:ext cx="8840082" cy="624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6336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پاتوژنز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000" dirty="0" err="1" smtClean="0"/>
              <a:t>ایسکمی</a:t>
            </a:r>
            <a:r>
              <a:rPr lang="fa-IR" sz="3000" dirty="0" smtClean="0"/>
              <a:t> شبکیه</a:t>
            </a:r>
          </a:p>
          <a:p>
            <a:pPr lvl="1" algn="r" rtl="1"/>
            <a:r>
              <a:rPr lang="fa-IR" sz="2800" dirty="0" smtClean="0"/>
              <a:t>آزادسازی واسطه های شیمیایی جهت </a:t>
            </a:r>
            <a:r>
              <a:rPr lang="fa-IR" sz="2800" dirty="0" err="1" smtClean="0"/>
              <a:t>نورگزایی</a:t>
            </a:r>
            <a:endParaRPr lang="fa-IR" sz="2800" dirty="0" smtClean="0"/>
          </a:p>
        </p:txBody>
      </p:sp>
    </p:spTree>
    <p:extLst>
      <p:ext uri="{BB962C8B-B14F-4D97-AF65-F5344CB8AC3E}">
        <p14:creationId xmlns:p14="http://schemas.microsoft.com/office/powerpoint/2010/main" val="792395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76200"/>
            <a:ext cx="12200778" cy="7010400"/>
          </a:xfrm>
        </p:spPr>
      </p:pic>
    </p:spTree>
    <p:extLst>
      <p:ext uri="{BB962C8B-B14F-4D97-AF65-F5344CB8AC3E}">
        <p14:creationId xmlns:p14="http://schemas.microsoft.com/office/powerpoint/2010/main" val="4181049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70012" y="520995"/>
            <a:ext cx="1016893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591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0412" y="152400"/>
            <a:ext cx="9601200" cy="1143000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200"/>
            <a:ext cx="12188825" cy="7181849"/>
          </a:xfrm>
        </p:spPr>
      </p:pic>
    </p:spTree>
    <p:extLst>
      <p:ext uri="{BB962C8B-B14F-4D97-AF65-F5344CB8AC3E}">
        <p14:creationId xmlns:p14="http://schemas.microsoft.com/office/powerpoint/2010/main" val="2548136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1412" y="609600"/>
            <a:ext cx="9782792" cy="59615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2" y="762000"/>
            <a:ext cx="9601200" cy="1143000"/>
          </a:xfrm>
        </p:spPr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تقسیم بندی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58914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2" y="762000"/>
            <a:ext cx="9601200" cy="1143000"/>
          </a:xfrm>
        </p:spPr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تقسیم بندی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1412" y="2133600"/>
            <a:ext cx="6259756" cy="3810000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412" y="2133600"/>
            <a:ext cx="3276600" cy="3562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840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2" y="762000"/>
            <a:ext cx="9601200" cy="1143000"/>
          </a:xfrm>
        </p:spPr>
        <p:txBody>
          <a:bodyPr>
            <a:normAutofit/>
          </a:bodyPr>
          <a:lstStyle/>
          <a:p>
            <a:pPr algn="r" rtl="1"/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4230" y="609600"/>
            <a:ext cx="8055658" cy="5791200"/>
          </a:xfrm>
        </p:spPr>
      </p:pic>
    </p:spTree>
    <p:extLst>
      <p:ext uri="{BB962C8B-B14F-4D97-AF65-F5344CB8AC3E}">
        <p14:creationId xmlns:p14="http://schemas.microsoft.com/office/powerpoint/2010/main" val="4149121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612" y="503988"/>
            <a:ext cx="9188118" cy="6125412"/>
          </a:xfrm>
        </p:spPr>
      </p:pic>
    </p:spTree>
    <p:extLst>
      <p:ext uri="{BB962C8B-B14F-4D97-AF65-F5344CB8AC3E}">
        <p14:creationId xmlns:p14="http://schemas.microsoft.com/office/powerpoint/2010/main" val="2615895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612" y="381000"/>
            <a:ext cx="9149717" cy="6096000"/>
          </a:xfrm>
        </p:spPr>
      </p:pic>
    </p:spTree>
    <p:extLst>
      <p:ext uri="{BB962C8B-B14F-4D97-AF65-F5344CB8AC3E}">
        <p14:creationId xmlns:p14="http://schemas.microsoft.com/office/powerpoint/2010/main" val="3825159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3412" y="526312"/>
            <a:ext cx="8153399" cy="6115049"/>
          </a:xfrm>
        </p:spPr>
      </p:pic>
    </p:spTree>
    <p:extLst>
      <p:ext uri="{BB962C8B-B14F-4D97-AF65-F5344CB8AC3E}">
        <p14:creationId xmlns:p14="http://schemas.microsoft.com/office/powerpoint/2010/main" val="630321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5812" y="628650"/>
            <a:ext cx="7696200" cy="5772150"/>
          </a:xfrm>
        </p:spPr>
      </p:pic>
    </p:spTree>
    <p:extLst>
      <p:ext uri="{BB962C8B-B14F-4D97-AF65-F5344CB8AC3E}">
        <p14:creationId xmlns:p14="http://schemas.microsoft.com/office/powerpoint/2010/main" val="3180603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412" y="609600"/>
            <a:ext cx="7823200" cy="5867400"/>
          </a:xfrm>
        </p:spPr>
      </p:pic>
    </p:spTree>
    <p:extLst>
      <p:ext uri="{BB962C8B-B14F-4D97-AF65-F5344CB8AC3E}">
        <p14:creationId xmlns:p14="http://schemas.microsoft.com/office/powerpoint/2010/main" val="1626615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 algn="r" rtl="1"/>
            <a:r>
              <a:rPr lang="fa-IR" sz="3600" dirty="0" smtClean="0"/>
              <a:t>اهمیت</a:t>
            </a:r>
            <a:endParaRPr lang="fa-IR" sz="3600" dirty="0" smtClean="0"/>
          </a:p>
          <a:p>
            <a:pPr lvl="0" algn="r" rtl="1"/>
            <a:r>
              <a:rPr lang="fa-IR" sz="3600" dirty="0" smtClean="0"/>
              <a:t>پاتوژنز</a:t>
            </a:r>
          </a:p>
          <a:p>
            <a:pPr lvl="0" algn="r" rtl="1"/>
            <a:r>
              <a:rPr lang="fa-IR" sz="3600" dirty="0" smtClean="0"/>
              <a:t>تقسیم بندی</a:t>
            </a:r>
          </a:p>
          <a:p>
            <a:pPr lvl="0" algn="r" rtl="1"/>
            <a:r>
              <a:rPr lang="fa-IR" sz="3600" dirty="0" smtClean="0"/>
              <a:t>درمان</a:t>
            </a:r>
            <a:endParaRPr lang="en-US" sz="3600" dirty="0" smtClean="0"/>
          </a:p>
          <a:p>
            <a:pPr lvl="0" algn="r" rtl="1"/>
            <a:r>
              <a:rPr lang="fa-IR" sz="3600" dirty="0" smtClean="0"/>
              <a:t>عوارض</a:t>
            </a:r>
          </a:p>
          <a:p>
            <a:pPr lvl="0" algn="r" rtl="1"/>
            <a:r>
              <a:rPr lang="fa-IR" sz="3600" dirty="0" smtClean="0"/>
              <a:t>برنامه غربالگری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685996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3412" y="547577"/>
            <a:ext cx="8026400" cy="6019800"/>
          </a:xfrm>
        </p:spPr>
      </p:pic>
    </p:spTree>
    <p:extLst>
      <p:ext uri="{BB962C8B-B14F-4D97-AF65-F5344CB8AC3E}">
        <p14:creationId xmlns:p14="http://schemas.microsoft.com/office/powerpoint/2010/main" val="2245595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412" y="685800"/>
            <a:ext cx="7620000" cy="5715000"/>
          </a:xfrm>
        </p:spPr>
      </p:pic>
    </p:spTree>
    <p:extLst>
      <p:ext uri="{BB962C8B-B14F-4D97-AF65-F5344CB8AC3E}">
        <p14:creationId xmlns:p14="http://schemas.microsoft.com/office/powerpoint/2010/main" val="305350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979" y="1066800"/>
            <a:ext cx="6397599" cy="47982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4613" y="1944566"/>
            <a:ext cx="3909644" cy="2932233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12" y="1066800"/>
            <a:ext cx="6397600" cy="4798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8065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2012" y="533400"/>
            <a:ext cx="7899399" cy="5924549"/>
          </a:xfrm>
        </p:spPr>
      </p:pic>
    </p:spTree>
    <p:extLst>
      <p:ext uri="{BB962C8B-B14F-4D97-AF65-F5344CB8AC3E}">
        <p14:creationId xmlns:p14="http://schemas.microsoft.com/office/powerpoint/2010/main" val="3447337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212" y="533400"/>
            <a:ext cx="8077199" cy="6057899"/>
          </a:xfrm>
        </p:spPr>
      </p:pic>
    </p:spTree>
    <p:extLst>
      <p:ext uri="{BB962C8B-B14F-4D97-AF65-F5344CB8AC3E}">
        <p14:creationId xmlns:p14="http://schemas.microsoft.com/office/powerpoint/2010/main" val="17714663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4412" y="609600"/>
            <a:ext cx="7091154" cy="5562125"/>
          </a:xfrm>
        </p:spPr>
      </p:pic>
    </p:spTree>
    <p:extLst>
      <p:ext uri="{BB962C8B-B14F-4D97-AF65-F5344CB8AC3E}">
        <p14:creationId xmlns:p14="http://schemas.microsoft.com/office/powerpoint/2010/main" val="3079414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612" y="685800"/>
            <a:ext cx="7594599" cy="5695949"/>
          </a:xfrm>
        </p:spPr>
      </p:pic>
    </p:spTree>
    <p:extLst>
      <p:ext uri="{BB962C8B-B14F-4D97-AF65-F5344CB8AC3E}">
        <p14:creationId xmlns:p14="http://schemas.microsoft.com/office/powerpoint/2010/main" val="2111136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2012" y="533400"/>
            <a:ext cx="7848600" cy="5886450"/>
          </a:xfrm>
        </p:spPr>
      </p:pic>
    </p:spTree>
    <p:extLst>
      <p:ext uri="{BB962C8B-B14F-4D97-AF65-F5344CB8AC3E}">
        <p14:creationId xmlns:p14="http://schemas.microsoft.com/office/powerpoint/2010/main" val="1307621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212" y="762000"/>
            <a:ext cx="7594599" cy="5695949"/>
          </a:xfrm>
        </p:spPr>
      </p:pic>
    </p:spTree>
    <p:extLst>
      <p:ext uri="{BB962C8B-B14F-4D97-AF65-F5344CB8AC3E}">
        <p14:creationId xmlns:p14="http://schemas.microsoft.com/office/powerpoint/2010/main" val="920458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612" y="533400"/>
            <a:ext cx="7924801" cy="5943601"/>
          </a:xfrm>
        </p:spPr>
      </p:pic>
    </p:spTree>
    <p:extLst>
      <p:ext uri="{BB962C8B-B14F-4D97-AF65-F5344CB8AC3E}">
        <p14:creationId xmlns:p14="http://schemas.microsoft.com/office/powerpoint/2010/main" val="3483812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تاریخچه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200" dirty="0" smtClean="0"/>
              <a:t>1942</a:t>
            </a:r>
          </a:p>
          <a:p>
            <a:pPr lvl="1" algn="r" rtl="1"/>
            <a:r>
              <a:rPr lang="en-US" sz="2800" dirty="0" smtClean="0"/>
              <a:t>Terry</a:t>
            </a:r>
          </a:p>
          <a:p>
            <a:pPr lvl="2" algn="r" rtl="1"/>
            <a:r>
              <a:rPr lang="en-US" sz="2400" dirty="0" err="1" smtClean="0"/>
              <a:t>Retrolental</a:t>
            </a:r>
            <a:r>
              <a:rPr lang="en-US" sz="2400" dirty="0" smtClean="0"/>
              <a:t> fibroplasia</a:t>
            </a:r>
          </a:p>
          <a:p>
            <a:pPr lvl="2" algn="r" rtl="1"/>
            <a:r>
              <a:rPr lang="en-US" sz="2400" dirty="0" smtClean="0"/>
              <a:t>Bilateral PHPV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1412" y="3276600"/>
            <a:ext cx="5715000" cy="286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990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212" y="609600"/>
            <a:ext cx="7848600" cy="5886450"/>
          </a:xfrm>
        </p:spPr>
      </p:pic>
    </p:spTree>
    <p:extLst>
      <p:ext uri="{BB962C8B-B14F-4D97-AF65-F5344CB8AC3E}">
        <p14:creationId xmlns:p14="http://schemas.microsoft.com/office/powerpoint/2010/main" val="2340580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3412" y="609600"/>
            <a:ext cx="8026401" cy="6019801"/>
          </a:xfrm>
        </p:spPr>
      </p:pic>
    </p:spTree>
    <p:extLst>
      <p:ext uri="{BB962C8B-B14F-4D97-AF65-F5344CB8AC3E}">
        <p14:creationId xmlns:p14="http://schemas.microsoft.com/office/powerpoint/2010/main" val="3259997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تقسیم بندی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en-US" sz="2800" dirty="0" smtClean="0"/>
              <a:t>Threshold Dis</a:t>
            </a:r>
          </a:p>
          <a:p>
            <a:pPr algn="r" rtl="1"/>
            <a:r>
              <a:rPr lang="en-US" sz="2800" dirty="0" err="1" smtClean="0"/>
              <a:t>Prethreshold</a:t>
            </a:r>
            <a:r>
              <a:rPr lang="en-US" sz="2800" dirty="0" smtClean="0"/>
              <a:t> Dis</a:t>
            </a:r>
          </a:p>
          <a:p>
            <a:pPr lvl="1" algn="r" rtl="1"/>
            <a:r>
              <a:rPr lang="en-US" sz="2600" dirty="0" smtClean="0"/>
              <a:t>Type </a:t>
            </a:r>
            <a:r>
              <a:rPr lang="en-US" sz="2600" dirty="0" smtClean="0"/>
              <a:t>1	</a:t>
            </a:r>
            <a:endParaRPr lang="en-US" sz="2600" dirty="0" smtClean="0"/>
          </a:p>
          <a:p>
            <a:pPr lvl="1" algn="r" rtl="1"/>
            <a:r>
              <a:rPr lang="en-US" sz="2600" dirty="0" smtClean="0"/>
              <a:t>Type 2</a:t>
            </a:r>
          </a:p>
          <a:p>
            <a:pPr algn="r" rtl="1"/>
            <a:r>
              <a:rPr lang="en-US" sz="2800" dirty="0" smtClean="0"/>
              <a:t>Aggressive Posterior ROP</a:t>
            </a:r>
          </a:p>
          <a:p>
            <a:pPr algn="r" rtl="1"/>
            <a:r>
              <a:rPr lang="en-US" sz="2800" dirty="0" smtClean="0"/>
              <a:t>Plus Dis and Pre-Plus Dis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192124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53988" y="-152400"/>
            <a:ext cx="9601200" cy="114300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66612" cy="6858000"/>
          </a:xfrm>
        </p:spPr>
      </p:pic>
    </p:spTree>
    <p:extLst>
      <p:ext uri="{BB962C8B-B14F-4D97-AF65-F5344CB8AC3E}">
        <p14:creationId xmlns:p14="http://schemas.microsoft.com/office/powerpoint/2010/main" val="4084163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درمان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800" dirty="0" smtClean="0"/>
              <a:t>کی؟</a:t>
            </a:r>
          </a:p>
          <a:p>
            <a:pPr algn="r" rtl="1"/>
            <a:r>
              <a:rPr lang="fa-IR" sz="2800" dirty="0" smtClean="0"/>
              <a:t>چگونه؟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431159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درمان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800" dirty="0" smtClean="0"/>
              <a:t>سیر طبیعی بیماری</a:t>
            </a:r>
          </a:p>
          <a:p>
            <a:pPr lvl="1" algn="r" rtl="1"/>
            <a:r>
              <a:rPr lang="fa-IR" sz="2600" dirty="0" smtClean="0"/>
              <a:t>بهبود خود به خود در 85% بیماران</a:t>
            </a:r>
          </a:p>
          <a:p>
            <a:pPr algn="r" rtl="1"/>
            <a:endParaRPr lang="fa-IR" sz="2800" dirty="0" smtClean="0"/>
          </a:p>
          <a:p>
            <a:pPr algn="r" rtl="1"/>
            <a:r>
              <a:rPr lang="fa-IR" sz="2800" dirty="0" smtClean="0"/>
              <a:t>عوارض درمان</a:t>
            </a:r>
          </a:p>
          <a:p>
            <a:pPr lvl="1" algn="r" rtl="1"/>
            <a:r>
              <a:rPr lang="fa-IR" sz="2600" dirty="0" smtClean="0"/>
              <a:t>محدودیت میدان دید</a:t>
            </a:r>
          </a:p>
          <a:p>
            <a:pPr lvl="1" algn="r" rtl="1"/>
            <a:r>
              <a:rPr lang="fa-IR" sz="2600" dirty="0" smtClean="0"/>
              <a:t>التهاب و عفونت داخل چشمی</a:t>
            </a:r>
          </a:p>
          <a:p>
            <a:pPr lvl="1" algn="r" rtl="1"/>
            <a:r>
              <a:rPr lang="fa-IR" sz="2600" dirty="0" smtClean="0"/>
              <a:t>کاتاراکت و گلوکوم</a:t>
            </a:r>
          </a:p>
          <a:p>
            <a:pPr lvl="1" algn="r" rtl="1"/>
            <a:r>
              <a:rPr lang="fa-IR" sz="2600" dirty="0" smtClean="0"/>
              <a:t>...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107538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en-US" sz="2800" dirty="0" smtClean="0"/>
              <a:t>Threshold Dis</a:t>
            </a:r>
          </a:p>
          <a:p>
            <a:pPr algn="r" rtl="1"/>
            <a:r>
              <a:rPr lang="en-US" sz="2800" dirty="0" err="1" smtClean="0"/>
              <a:t>Prethreshold</a:t>
            </a:r>
            <a:r>
              <a:rPr lang="en-US" sz="2800" dirty="0" smtClean="0"/>
              <a:t> Dis</a:t>
            </a:r>
          </a:p>
          <a:p>
            <a:pPr algn="r" rtl="1"/>
            <a:r>
              <a:rPr lang="en-US" sz="2800" dirty="0" smtClean="0"/>
              <a:t>Type 1</a:t>
            </a:r>
          </a:p>
          <a:p>
            <a:pPr algn="r" rtl="1"/>
            <a:r>
              <a:rPr lang="en-US" sz="2800" dirty="0" smtClean="0"/>
              <a:t>Type 2</a:t>
            </a:r>
          </a:p>
          <a:p>
            <a:pPr algn="r" rtl="1"/>
            <a:r>
              <a:rPr lang="en-US" sz="2800" dirty="0" smtClean="0"/>
              <a:t>Aggressive Posterior ROP</a:t>
            </a:r>
          </a:p>
          <a:p>
            <a:pPr algn="r" rtl="1"/>
            <a:r>
              <a:rPr lang="en-US" sz="2800" dirty="0" smtClean="0"/>
              <a:t>Plus Dis and Pre-Plus Dis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471428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درمان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96498166"/>
              </p:ext>
            </p:extLst>
          </p:nvPr>
        </p:nvGraphicFramePr>
        <p:xfrm>
          <a:off x="227012" y="381000"/>
          <a:ext cx="11811000" cy="6248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68566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درمان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 algn="r" rtl="1"/>
            <a:r>
              <a:rPr lang="fa-IR" sz="2400" dirty="0" smtClean="0"/>
              <a:t>اندیکاسیون:</a:t>
            </a:r>
          </a:p>
          <a:p>
            <a:pPr lvl="2" algn="r" rtl="1"/>
            <a:r>
              <a:rPr lang="en-US" sz="2200" dirty="0" smtClean="0"/>
              <a:t>Type 1 ROP </a:t>
            </a:r>
            <a:r>
              <a:rPr lang="fa-IR" sz="2200" dirty="0" smtClean="0"/>
              <a:t> </a:t>
            </a:r>
          </a:p>
          <a:p>
            <a:pPr lvl="1"/>
            <a:r>
              <a:rPr lang="en-US" dirty="0">
                <a:latin typeface="Cambria" panose="02040503050406030204" pitchFamily="18" charset="0"/>
              </a:rPr>
              <a:t>Zone I ROP: any stage with </a:t>
            </a:r>
            <a:r>
              <a:rPr lang="en-US" dirty="0" smtClean="0">
                <a:latin typeface="Cambria" panose="02040503050406030204" pitchFamily="18" charset="0"/>
              </a:rPr>
              <a:t>plus</a:t>
            </a:r>
            <a:r>
              <a:rPr lang="fa-IR" dirty="0" smtClean="0">
                <a:latin typeface="Cambria" panose="02040503050406030204" pitchFamily="18" charset="0"/>
              </a:rPr>
              <a:t> </a:t>
            </a:r>
            <a:r>
              <a:rPr lang="en-US" dirty="0" smtClean="0">
                <a:latin typeface="Cambria" panose="02040503050406030204" pitchFamily="18" charset="0"/>
              </a:rPr>
              <a:t>disease</a:t>
            </a:r>
            <a:r>
              <a:rPr lang="en-US" dirty="0">
                <a:latin typeface="Cambria" panose="02040503050406030204" pitchFamily="18" charset="0"/>
              </a:rPr>
              <a:t>;</a:t>
            </a:r>
          </a:p>
          <a:p>
            <a:pPr lvl="1"/>
            <a:r>
              <a:rPr lang="en-US" dirty="0" smtClean="0">
                <a:latin typeface="Cambria" panose="02040503050406030204" pitchFamily="18" charset="0"/>
              </a:rPr>
              <a:t>Zone </a:t>
            </a:r>
            <a:r>
              <a:rPr lang="en-US" dirty="0">
                <a:latin typeface="Cambria" panose="02040503050406030204" pitchFamily="18" charset="0"/>
              </a:rPr>
              <a:t>I ROP: stage 3, no </a:t>
            </a:r>
            <a:r>
              <a:rPr lang="en-US" dirty="0" smtClean="0">
                <a:latin typeface="Cambria" panose="02040503050406030204" pitchFamily="18" charset="0"/>
              </a:rPr>
              <a:t>plus</a:t>
            </a:r>
            <a:r>
              <a:rPr lang="fa-IR" dirty="0" smtClean="0">
                <a:latin typeface="Cambria" panose="02040503050406030204" pitchFamily="18" charset="0"/>
              </a:rPr>
              <a:t> </a:t>
            </a:r>
            <a:r>
              <a:rPr lang="en-US" dirty="0" smtClean="0">
                <a:latin typeface="Cambria" panose="02040503050406030204" pitchFamily="18" charset="0"/>
              </a:rPr>
              <a:t>disease</a:t>
            </a:r>
            <a:r>
              <a:rPr lang="en-US" dirty="0">
                <a:latin typeface="Cambria" panose="02040503050406030204" pitchFamily="18" charset="0"/>
              </a:rPr>
              <a:t>; </a:t>
            </a:r>
            <a:endParaRPr lang="fa-IR" dirty="0" smtClean="0">
              <a:latin typeface="Cambria" panose="02040503050406030204" pitchFamily="18" charset="0"/>
            </a:endParaRPr>
          </a:p>
          <a:p>
            <a:pPr lvl="1"/>
            <a:r>
              <a:rPr lang="en-US" dirty="0" smtClean="0">
                <a:latin typeface="Cambria" panose="02040503050406030204" pitchFamily="18" charset="0"/>
              </a:rPr>
              <a:t>Zone </a:t>
            </a:r>
            <a:r>
              <a:rPr lang="en-US" dirty="0">
                <a:latin typeface="Cambria" panose="02040503050406030204" pitchFamily="18" charset="0"/>
              </a:rPr>
              <a:t>II: stage 2 or 3 with </a:t>
            </a:r>
            <a:r>
              <a:rPr lang="en-US" dirty="0" smtClean="0">
                <a:latin typeface="Cambria" panose="02040503050406030204" pitchFamily="18" charset="0"/>
              </a:rPr>
              <a:t>plus</a:t>
            </a:r>
            <a:r>
              <a:rPr lang="fa-IR" dirty="0" smtClean="0">
                <a:latin typeface="Cambria" panose="02040503050406030204" pitchFamily="18" charset="0"/>
              </a:rPr>
              <a:t> </a:t>
            </a:r>
            <a:r>
              <a:rPr lang="en-US" dirty="0" smtClean="0">
                <a:latin typeface="Cambria" panose="02040503050406030204" pitchFamily="18" charset="0"/>
              </a:rPr>
              <a:t>disease</a:t>
            </a:r>
            <a:r>
              <a:rPr lang="en-US" dirty="0">
                <a:latin typeface="Cambria" panose="02040503050406030204" pitchFamily="18" charset="0"/>
              </a:rPr>
              <a:t>.</a:t>
            </a:r>
            <a:endParaRPr lang="fa-IR" sz="5200" dirty="0" smtClean="0"/>
          </a:p>
        </p:txBody>
      </p:sp>
    </p:spTree>
    <p:extLst>
      <p:ext uri="{BB962C8B-B14F-4D97-AF65-F5344CB8AC3E}">
        <p14:creationId xmlns:p14="http://schemas.microsoft.com/office/powerpoint/2010/main" val="2028444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درمان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6412" y="1752600"/>
            <a:ext cx="5588000" cy="4191000"/>
          </a:xfrm>
        </p:spPr>
      </p:pic>
    </p:spTree>
    <p:extLst>
      <p:ext uri="{BB962C8B-B14F-4D97-AF65-F5344CB8AC3E}">
        <p14:creationId xmlns:p14="http://schemas.microsoft.com/office/powerpoint/2010/main" val="3850174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تاریخچه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en-US" sz="3200" dirty="0" smtClean="0"/>
              <a:t>1951</a:t>
            </a:r>
            <a:endParaRPr lang="fa-IR" sz="3200" dirty="0" smtClean="0"/>
          </a:p>
          <a:p>
            <a:pPr lvl="1" algn="r" rtl="1"/>
            <a:r>
              <a:rPr lang="en-US" sz="2800" dirty="0" err="1" smtClean="0"/>
              <a:t>Campbel</a:t>
            </a:r>
            <a:r>
              <a:rPr lang="en-US" sz="2800" dirty="0" smtClean="0"/>
              <a:t>	</a:t>
            </a:r>
          </a:p>
          <a:p>
            <a:pPr lvl="2" algn="r" rtl="1"/>
            <a:r>
              <a:rPr lang="fa-IR" sz="2600" dirty="0" smtClean="0"/>
              <a:t>معرفی اکسیژن به عنوان عامل احتمالی ایجاد </a:t>
            </a:r>
            <a:r>
              <a:rPr lang="en-US" sz="2600" dirty="0" smtClean="0"/>
              <a:t>RF</a:t>
            </a:r>
          </a:p>
          <a:p>
            <a:pPr lvl="2" algn="r" rtl="1"/>
            <a:r>
              <a:rPr lang="fa-IR" sz="2600" dirty="0" smtClean="0"/>
              <a:t>توصیه به کاهش استفاده از اکسیژن در بخش نوزادان</a:t>
            </a:r>
          </a:p>
          <a:p>
            <a:pPr lvl="1" algn="r" rtl="1"/>
            <a:endParaRPr lang="fa-IR" sz="2800" dirty="0" smtClean="0"/>
          </a:p>
          <a:p>
            <a:pPr lvl="1" algn="r" rtl="1"/>
            <a:r>
              <a:rPr lang="fa-IR" sz="2800" dirty="0" smtClean="0"/>
              <a:t>اطلاق نام </a:t>
            </a:r>
            <a:r>
              <a:rPr lang="en-US" sz="2800" dirty="0" smtClean="0"/>
              <a:t>ROP </a:t>
            </a:r>
            <a:r>
              <a:rPr lang="fa-IR" sz="2800" dirty="0" smtClean="0"/>
              <a:t>برای بیماری</a:t>
            </a:r>
          </a:p>
        </p:txBody>
      </p:sp>
    </p:spTree>
    <p:extLst>
      <p:ext uri="{BB962C8B-B14F-4D97-AF65-F5344CB8AC3E}">
        <p14:creationId xmlns:p14="http://schemas.microsoft.com/office/powerpoint/2010/main" val="325970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درمان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977" y="1828800"/>
            <a:ext cx="5182071" cy="4191000"/>
          </a:xfrm>
        </p:spPr>
      </p:pic>
    </p:spTree>
    <p:extLst>
      <p:ext uri="{BB962C8B-B14F-4D97-AF65-F5344CB8AC3E}">
        <p14:creationId xmlns:p14="http://schemas.microsoft.com/office/powerpoint/2010/main" val="1159582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درمان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7136" y="1828800"/>
            <a:ext cx="5711754" cy="4191000"/>
          </a:xfrm>
        </p:spPr>
      </p:pic>
    </p:spTree>
    <p:extLst>
      <p:ext uri="{BB962C8B-B14F-4D97-AF65-F5344CB8AC3E}">
        <p14:creationId xmlns:p14="http://schemas.microsoft.com/office/powerpoint/2010/main" val="3782293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درمان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5283" y="1828800"/>
            <a:ext cx="5595460" cy="4191000"/>
          </a:xfrm>
        </p:spPr>
      </p:pic>
    </p:spTree>
    <p:extLst>
      <p:ext uri="{BB962C8B-B14F-4D97-AF65-F5344CB8AC3E}">
        <p14:creationId xmlns:p14="http://schemas.microsoft.com/office/powerpoint/2010/main" val="3893913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درمان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 algn="r" rtl="1"/>
            <a:r>
              <a:rPr lang="fa-IR" sz="2400" dirty="0" smtClean="0"/>
              <a:t>زمان شروع درمان	</a:t>
            </a:r>
          </a:p>
          <a:p>
            <a:pPr lvl="1" algn="r" rtl="1"/>
            <a:r>
              <a:rPr lang="fa-IR" sz="2400" dirty="0" smtClean="0"/>
              <a:t>پیگیری</a:t>
            </a:r>
          </a:p>
          <a:p>
            <a:pPr lvl="1" algn="r" rtl="1"/>
            <a:endParaRPr lang="fa-IR" sz="2400" dirty="0" smtClean="0"/>
          </a:p>
          <a:p>
            <a:pPr lvl="1" algn="r" rtl="1"/>
            <a:endParaRPr lang="fa-IR" sz="5200" dirty="0" smtClean="0"/>
          </a:p>
        </p:txBody>
      </p:sp>
    </p:spTree>
    <p:extLst>
      <p:ext uri="{BB962C8B-B14F-4D97-AF65-F5344CB8AC3E}">
        <p14:creationId xmlns:p14="http://schemas.microsoft.com/office/powerpoint/2010/main" val="852436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درمان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 algn="r" rtl="1"/>
            <a:r>
              <a:rPr lang="fa-IR" sz="2400" dirty="0" smtClean="0"/>
              <a:t>لیزر</a:t>
            </a:r>
            <a:r>
              <a:rPr lang="en-US" sz="2400" dirty="0" smtClean="0"/>
              <a:t> Photocoagulation </a:t>
            </a:r>
            <a:r>
              <a:rPr lang="fa-IR" sz="2400" dirty="0" smtClean="0"/>
              <a:t>	</a:t>
            </a:r>
          </a:p>
          <a:p>
            <a:pPr lvl="1" algn="r" rtl="1"/>
            <a:r>
              <a:rPr lang="fa-IR" sz="2400" dirty="0" smtClean="0"/>
              <a:t>تزریق </a:t>
            </a:r>
            <a:r>
              <a:rPr lang="en-US" sz="2400" dirty="0" smtClean="0"/>
              <a:t>Anti VEGF</a:t>
            </a:r>
            <a:endParaRPr lang="fa-IR" sz="2400" dirty="0" smtClean="0"/>
          </a:p>
          <a:p>
            <a:pPr lvl="1" algn="r" rtl="1"/>
            <a:endParaRPr lang="fa-IR" sz="2400" dirty="0" smtClean="0"/>
          </a:p>
          <a:p>
            <a:pPr lvl="1" algn="r" rtl="1"/>
            <a:endParaRPr lang="fa-IR" sz="5200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2" y="1104900"/>
            <a:ext cx="5334000" cy="4000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5723" y="2743200"/>
            <a:ext cx="5169847" cy="3881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697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4412" y="2514600"/>
            <a:ext cx="5486400" cy="41148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012" y="381000"/>
            <a:ext cx="5588000" cy="4191000"/>
          </a:xfrm>
        </p:spPr>
      </p:pic>
    </p:spTree>
    <p:extLst>
      <p:ext uri="{BB962C8B-B14F-4D97-AF65-F5344CB8AC3E}">
        <p14:creationId xmlns:p14="http://schemas.microsoft.com/office/powerpoint/2010/main" val="2271362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1012" y="2076450"/>
            <a:ext cx="6019800" cy="451485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012" y="381000"/>
            <a:ext cx="5588000" cy="4191000"/>
          </a:xfrm>
        </p:spPr>
      </p:pic>
    </p:spTree>
    <p:extLst>
      <p:ext uri="{BB962C8B-B14F-4D97-AF65-F5344CB8AC3E}">
        <p14:creationId xmlns:p14="http://schemas.microsoft.com/office/powerpoint/2010/main" val="230087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5979" y="1066800"/>
            <a:ext cx="6397599" cy="4798200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4613" y="1944566"/>
            <a:ext cx="3909644" cy="2932233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012" y="1066800"/>
            <a:ext cx="6397600" cy="47982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21323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612" y="381000"/>
            <a:ext cx="9149717" cy="6096000"/>
          </a:xfrm>
        </p:spPr>
      </p:pic>
      <p:sp>
        <p:nvSpPr>
          <p:cNvPr id="5" name="Oval 4"/>
          <p:cNvSpPr/>
          <p:nvPr/>
        </p:nvSpPr>
        <p:spPr>
          <a:xfrm>
            <a:off x="4722812" y="1066800"/>
            <a:ext cx="5105400" cy="4724400"/>
          </a:xfrm>
          <a:prstGeom prst="ellipse">
            <a:avLst/>
          </a:prstGeom>
          <a:solidFill>
            <a:schemeClr val="accent1">
              <a:lumMod val="20000"/>
              <a:lumOff val="80000"/>
              <a:alpha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887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درمان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 algn="r" rtl="1"/>
            <a:r>
              <a:rPr lang="fa-IR" sz="2400" dirty="0" smtClean="0"/>
              <a:t>جراحی</a:t>
            </a:r>
          </a:p>
          <a:p>
            <a:pPr lvl="1" algn="r" rtl="1"/>
            <a:endParaRPr lang="fa-IR" sz="2400" dirty="0" smtClean="0"/>
          </a:p>
          <a:p>
            <a:pPr lvl="1" algn="r" rtl="1"/>
            <a:endParaRPr lang="fa-IR" sz="5200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4012" y="1479698"/>
            <a:ext cx="6096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4062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تاریخچه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200" dirty="0" smtClean="0"/>
              <a:t>دهه 50 میلادی</a:t>
            </a:r>
          </a:p>
          <a:p>
            <a:pPr lvl="1" algn="r" rtl="1"/>
            <a:r>
              <a:rPr lang="fa-IR" sz="2800" dirty="0" smtClean="0"/>
              <a:t>محدودیت استفاده از اکسیژن در </a:t>
            </a:r>
            <a:r>
              <a:rPr lang="en-US" sz="2800" dirty="0" smtClean="0"/>
              <a:t>NICU</a:t>
            </a:r>
            <a:r>
              <a:rPr lang="fa-IR" sz="2800" dirty="0" smtClean="0"/>
              <a:t> و کاهش بروز </a:t>
            </a:r>
            <a:r>
              <a:rPr lang="en-US" sz="2800" dirty="0" smtClean="0"/>
              <a:t>ROP </a:t>
            </a:r>
            <a:r>
              <a:rPr lang="fa-IR" sz="2800" dirty="0" smtClean="0"/>
              <a:t> از 50% !!! به 4% در سال 1965</a:t>
            </a:r>
          </a:p>
          <a:p>
            <a:pPr lvl="1" algn="r" rtl="1"/>
            <a:r>
              <a:rPr lang="fa-IR" sz="2800" dirty="0" smtClean="0"/>
              <a:t>افزایش مرگ و میر نوزادان</a:t>
            </a:r>
          </a:p>
        </p:txBody>
      </p:sp>
    </p:spTree>
    <p:extLst>
      <p:ext uri="{BB962C8B-B14F-4D97-AF65-F5344CB8AC3E}">
        <p14:creationId xmlns:p14="http://schemas.microsoft.com/office/powerpoint/2010/main" val="3594492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9612" y="533400"/>
            <a:ext cx="7924801" cy="5943601"/>
          </a:xfrm>
        </p:spPr>
      </p:pic>
    </p:spTree>
    <p:extLst>
      <p:ext uri="{BB962C8B-B14F-4D97-AF65-F5344CB8AC3E}">
        <p14:creationId xmlns:p14="http://schemas.microsoft.com/office/powerpoint/2010/main" val="1696149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"/>
            <a:ext cx="12188825" cy="7305676"/>
          </a:xfrm>
        </p:spPr>
      </p:pic>
    </p:spTree>
    <p:extLst>
      <p:ext uri="{BB962C8B-B14F-4D97-AF65-F5344CB8AC3E}">
        <p14:creationId xmlns:p14="http://schemas.microsoft.com/office/powerpoint/2010/main" val="2587357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عوارض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2414" y="1828800"/>
            <a:ext cx="9601200" cy="4572000"/>
          </a:xfrm>
        </p:spPr>
        <p:txBody>
          <a:bodyPr>
            <a:normAutofit/>
          </a:bodyPr>
          <a:lstStyle/>
          <a:p>
            <a:pPr algn="r" rtl="1"/>
            <a:r>
              <a:rPr lang="fa-IR" sz="2600" dirty="0" smtClean="0"/>
              <a:t>نزدیک بینی و آستیگماتیسم</a:t>
            </a:r>
          </a:p>
          <a:p>
            <a:pPr algn="r" rtl="1"/>
            <a:r>
              <a:rPr lang="fa-IR" sz="2600" dirty="0" smtClean="0"/>
              <a:t>آمبلیوپی</a:t>
            </a:r>
          </a:p>
          <a:p>
            <a:pPr algn="r" rtl="1"/>
            <a:r>
              <a:rPr lang="fa-IR" sz="2600" dirty="0" smtClean="0"/>
              <a:t>انحراف چشم</a:t>
            </a:r>
          </a:p>
          <a:p>
            <a:pPr algn="r" rtl="1"/>
            <a:r>
              <a:rPr lang="fa-IR" sz="2600" dirty="0" smtClean="0"/>
              <a:t>کاتاراکت</a:t>
            </a:r>
          </a:p>
          <a:p>
            <a:pPr algn="r" rtl="1"/>
            <a:r>
              <a:rPr lang="fa-IR" sz="2600" dirty="0" smtClean="0"/>
              <a:t>گلوکوم</a:t>
            </a:r>
          </a:p>
          <a:p>
            <a:pPr algn="r" rtl="1"/>
            <a:r>
              <a:rPr lang="fa-IR" sz="2600" dirty="0" err="1" smtClean="0"/>
              <a:t>جداشدگی</a:t>
            </a:r>
            <a:r>
              <a:rPr lang="fa-IR" sz="2600" dirty="0" smtClean="0"/>
              <a:t> شبکیه</a:t>
            </a:r>
          </a:p>
          <a:p>
            <a:pPr algn="r" rtl="1"/>
            <a:r>
              <a:rPr lang="fa-IR" sz="2600" dirty="0" smtClean="0"/>
              <a:t>تغییرات </a:t>
            </a:r>
            <a:r>
              <a:rPr lang="fa-IR" sz="2600" dirty="0" err="1" smtClean="0"/>
              <a:t>پیگمنتری</a:t>
            </a:r>
            <a:r>
              <a:rPr lang="fa-IR" sz="2600" dirty="0" smtClean="0"/>
              <a:t> </a:t>
            </a:r>
            <a:r>
              <a:rPr lang="fa-IR" sz="2600" dirty="0" err="1" smtClean="0"/>
              <a:t>ماکولا</a:t>
            </a:r>
            <a:endParaRPr lang="fa-IR" sz="2600" dirty="0" smtClean="0"/>
          </a:p>
          <a:p>
            <a:pPr algn="r" rtl="1"/>
            <a:r>
              <a:rPr lang="fa-IR" sz="2600" dirty="0" smtClean="0"/>
              <a:t>...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2517628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8212" y="762000"/>
            <a:ext cx="7594599" cy="5695949"/>
          </a:xfrm>
        </p:spPr>
      </p:pic>
    </p:spTree>
    <p:extLst>
      <p:ext uri="{BB962C8B-B14F-4D97-AF65-F5344CB8AC3E}">
        <p14:creationId xmlns:p14="http://schemas.microsoft.com/office/powerpoint/2010/main" val="747066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88" y="-152400"/>
            <a:ext cx="12266613" cy="7467600"/>
          </a:xfrm>
        </p:spPr>
      </p:pic>
    </p:spTree>
    <p:extLst>
      <p:ext uri="{BB962C8B-B14F-4D97-AF65-F5344CB8AC3E}">
        <p14:creationId xmlns:p14="http://schemas.microsoft.com/office/powerpoint/2010/main" val="3346409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46212" y="1447800"/>
            <a:ext cx="9359225" cy="4953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برنامه غربالگری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41497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برنامه غربالگری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2414" y="1828800"/>
            <a:ext cx="9601200" cy="4572000"/>
          </a:xfrm>
        </p:spPr>
        <p:txBody>
          <a:bodyPr>
            <a:normAutofit/>
          </a:bodyPr>
          <a:lstStyle/>
          <a:p>
            <a:pPr algn="r" rtl="1"/>
            <a:r>
              <a:rPr lang="fa-IR" sz="2600" dirty="0" smtClean="0"/>
              <a:t>ماهیت مرحله ای بیماری</a:t>
            </a:r>
          </a:p>
          <a:p>
            <a:pPr algn="r" rtl="1"/>
            <a:r>
              <a:rPr lang="fa-IR" sz="2600" dirty="0" smtClean="0"/>
              <a:t>فوائد اثبات شده درمان</a:t>
            </a:r>
          </a:p>
          <a:p>
            <a:pPr algn="r" rtl="1"/>
            <a:endParaRPr lang="fa-IR" sz="2400" dirty="0" smtClean="0"/>
          </a:p>
        </p:txBody>
      </p:sp>
    </p:spTree>
    <p:extLst>
      <p:ext uri="{BB962C8B-B14F-4D97-AF65-F5344CB8AC3E}">
        <p14:creationId xmlns:p14="http://schemas.microsoft.com/office/powerpoint/2010/main" val="907731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برنامه غربالگری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2414" y="1828800"/>
            <a:ext cx="9601200" cy="4572000"/>
          </a:xfrm>
        </p:spPr>
        <p:txBody>
          <a:bodyPr>
            <a:normAutofit/>
          </a:bodyPr>
          <a:lstStyle/>
          <a:p>
            <a:pPr algn="r" rtl="1"/>
            <a:r>
              <a:rPr lang="fa-IR" sz="2600" dirty="0" smtClean="0"/>
              <a:t>هدف</a:t>
            </a:r>
          </a:p>
          <a:p>
            <a:pPr lvl="1" algn="r" rtl="1"/>
            <a:r>
              <a:rPr lang="fa-IR" sz="2400" dirty="0" smtClean="0"/>
              <a:t>شناسایی زودرس نوزادانی که از درمان سود خواهند برد</a:t>
            </a:r>
          </a:p>
          <a:p>
            <a:pPr lvl="1" algn="r" rtl="1"/>
            <a:r>
              <a:rPr lang="fa-IR" sz="2400" dirty="0" smtClean="0"/>
              <a:t>تنظیم برنامه بعدی برای درمان یا ادامه معاینات</a:t>
            </a:r>
          </a:p>
          <a:p>
            <a:pPr lvl="1" algn="r" rtl="1"/>
            <a:endParaRPr lang="fa-IR" sz="2400" dirty="0" smtClean="0"/>
          </a:p>
          <a:p>
            <a:pPr algn="r" rtl="1"/>
            <a:endParaRPr lang="fa-IR" sz="2400" dirty="0" smtClean="0"/>
          </a:p>
        </p:txBody>
      </p:sp>
    </p:spTree>
    <p:extLst>
      <p:ext uri="{BB962C8B-B14F-4D97-AF65-F5344CB8AC3E}">
        <p14:creationId xmlns:p14="http://schemas.microsoft.com/office/powerpoint/2010/main" val="1574308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برنامه غربالگری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2414" y="1828800"/>
            <a:ext cx="9601200" cy="4572000"/>
          </a:xfrm>
        </p:spPr>
        <p:txBody>
          <a:bodyPr>
            <a:normAutofit/>
          </a:bodyPr>
          <a:lstStyle/>
          <a:p>
            <a:pPr algn="r" rtl="1"/>
            <a:r>
              <a:rPr lang="fa-IR" sz="2600" dirty="0" smtClean="0"/>
              <a:t>برنامه </a:t>
            </a:r>
            <a:r>
              <a:rPr lang="fa-IR" sz="2600" dirty="0" smtClean="0"/>
              <a:t>اکادمی 2018</a:t>
            </a:r>
          </a:p>
          <a:p>
            <a:pPr lvl="1" algn="r" rtl="1"/>
            <a:r>
              <a:rPr lang="fa-IR" sz="2400" dirty="0" smtClean="0"/>
              <a:t>همه نوزادان با وزن هنگام تولد مساوی یا کمتر از 1500 گرم</a:t>
            </a:r>
          </a:p>
          <a:p>
            <a:pPr lvl="1" algn="r" rtl="1"/>
            <a:r>
              <a:rPr lang="fa-IR" sz="2400" dirty="0" smtClean="0"/>
              <a:t>سن حاملگی 30 هفته یا کمتر</a:t>
            </a:r>
          </a:p>
          <a:p>
            <a:pPr lvl="1" algn="r" rtl="1"/>
            <a:r>
              <a:rPr lang="fa-IR" sz="2400" dirty="0" smtClean="0"/>
              <a:t>در نوزادان با سن حاملگی بیشتر از 30 هفته یا وزن بین 1500 تا 2000 گرم در صورت وجود ریسک فاکتور</a:t>
            </a:r>
          </a:p>
        </p:txBody>
      </p:sp>
    </p:spTree>
    <p:extLst>
      <p:ext uri="{BB962C8B-B14F-4D97-AF65-F5344CB8AC3E}">
        <p14:creationId xmlns:p14="http://schemas.microsoft.com/office/powerpoint/2010/main" val="2294776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برنامه غربالگری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2414" y="1828800"/>
            <a:ext cx="9601200" cy="4572000"/>
          </a:xfrm>
        </p:spPr>
        <p:txBody>
          <a:bodyPr>
            <a:normAutofit/>
          </a:bodyPr>
          <a:lstStyle/>
          <a:p>
            <a:pPr algn="r" rtl="1"/>
            <a:r>
              <a:rPr lang="fa-IR" sz="2600" dirty="0" smtClean="0"/>
              <a:t>برنامه غربالگری کشوری</a:t>
            </a:r>
          </a:p>
          <a:p>
            <a:pPr lvl="1" algn="r" rtl="1"/>
            <a:r>
              <a:rPr lang="fa-IR" sz="2400" dirty="0" smtClean="0"/>
              <a:t>کلیه نوزادان با سن حاملگی کمتر از 32 هفته و 6 روز</a:t>
            </a:r>
          </a:p>
          <a:p>
            <a:pPr lvl="1" algn="r" rtl="1"/>
            <a:r>
              <a:rPr lang="fa-IR" sz="2400" dirty="0" smtClean="0"/>
              <a:t>کلیه نوزادان با وزن هنگام تولد کمتر از 1501 گرم</a:t>
            </a:r>
          </a:p>
          <a:p>
            <a:pPr lvl="1" algn="r" rtl="1"/>
            <a:r>
              <a:rPr lang="fa-IR" sz="2400" dirty="0" smtClean="0"/>
              <a:t>نوزادان با سن حاملگی بیشتر یا وزن تولد بین 1500 تا 2000 گرم در صورت وجود شرایط ناپایدار</a:t>
            </a:r>
          </a:p>
        </p:txBody>
      </p:sp>
    </p:spTree>
    <p:extLst>
      <p:ext uri="{BB962C8B-B14F-4D97-AF65-F5344CB8AC3E}">
        <p14:creationId xmlns:p14="http://schemas.microsoft.com/office/powerpoint/2010/main" val="771998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تاریخچه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200" dirty="0" smtClean="0"/>
              <a:t>دهه 70 میلادی</a:t>
            </a:r>
          </a:p>
          <a:p>
            <a:pPr lvl="1" algn="r" rtl="1"/>
            <a:r>
              <a:rPr lang="fa-IR" sz="3000" dirty="0" smtClean="0"/>
              <a:t>بروز اپیدمی دوم </a:t>
            </a:r>
            <a:r>
              <a:rPr lang="en-US" sz="3000" dirty="0" smtClean="0"/>
              <a:t>ROP</a:t>
            </a:r>
            <a:r>
              <a:rPr lang="fa-IR" sz="3000" dirty="0" smtClean="0"/>
              <a:t> </a:t>
            </a:r>
          </a:p>
          <a:p>
            <a:pPr lvl="2" algn="r" rtl="1"/>
            <a:r>
              <a:rPr lang="fa-IR" sz="2800" dirty="0" smtClean="0"/>
              <a:t>افزایش بقای نوزادان</a:t>
            </a:r>
            <a:r>
              <a:rPr lang="en-US" sz="2800" dirty="0" smtClean="0"/>
              <a:t> VLBW</a:t>
            </a:r>
            <a:r>
              <a:rPr lang="fa-IR" sz="2800" dirty="0" smtClean="0"/>
              <a:t> </a:t>
            </a:r>
          </a:p>
          <a:p>
            <a:pPr lvl="1" algn="r" rtl="1"/>
            <a:endParaRPr lang="fa-IR" sz="3000" dirty="0" smtClean="0"/>
          </a:p>
          <a:p>
            <a:pPr lvl="1" algn="r" rtl="1"/>
            <a:endParaRPr lang="fa-IR" sz="3000" dirty="0"/>
          </a:p>
          <a:p>
            <a:pPr lvl="1" algn="r" rtl="1"/>
            <a:r>
              <a:rPr lang="fa-IR" sz="3000" dirty="0" smtClean="0"/>
              <a:t>ابداع روشهای درمانی</a:t>
            </a:r>
          </a:p>
        </p:txBody>
      </p:sp>
    </p:spTree>
    <p:extLst>
      <p:ext uri="{BB962C8B-B14F-4D97-AF65-F5344CB8AC3E}">
        <p14:creationId xmlns:p14="http://schemas.microsoft.com/office/powerpoint/2010/main" val="530708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برنامه غربالگری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1828800"/>
            <a:ext cx="10439402" cy="4572000"/>
          </a:xfrm>
        </p:spPr>
        <p:txBody>
          <a:bodyPr>
            <a:normAutofit/>
          </a:bodyPr>
          <a:lstStyle/>
          <a:p>
            <a:pPr algn="r" rtl="1"/>
            <a:r>
              <a:rPr lang="fa-IR" sz="2400" dirty="0" smtClean="0"/>
              <a:t>شرایط ناپایدار؟؟؟</a:t>
            </a:r>
          </a:p>
          <a:p>
            <a:pPr lvl="1" algn="r" rtl="1"/>
            <a:r>
              <a:rPr lang="fa-IR" sz="2200" dirty="0"/>
              <a:t>تشخیص </a:t>
            </a:r>
            <a:r>
              <a:rPr lang="fa-IR" sz="2200" dirty="0" err="1" smtClean="0"/>
              <a:t>آسفیکسی</a:t>
            </a:r>
            <a:r>
              <a:rPr lang="fa-IR" sz="2200" dirty="0" smtClean="0"/>
              <a:t> </a:t>
            </a:r>
            <a:r>
              <a:rPr lang="fa-IR" sz="2200" dirty="0"/>
              <a:t>هنگام تولد، با داشتن </a:t>
            </a:r>
            <a:r>
              <a:rPr lang="fa-IR" sz="2200" dirty="0" smtClean="0"/>
              <a:t>7.1</a:t>
            </a:r>
            <a:r>
              <a:rPr lang="en-US" sz="2200" dirty="0" smtClean="0"/>
              <a:t>PH</a:t>
            </a:r>
            <a:r>
              <a:rPr lang="en-US" sz="2200" dirty="0"/>
              <a:t>&lt; </a:t>
            </a:r>
            <a:r>
              <a:rPr lang="fa-IR" sz="2200" dirty="0"/>
              <a:t>در خون بند ناف یا در یک ساعت اول تولد در </a:t>
            </a:r>
            <a:r>
              <a:rPr lang="fa-IR" sz="2200" dirty="0" smtClean="0"/>
              <a:t>نمونه خون </a:t>
            </a:r>
            <a:r>
              <a:rPr lang="fa-IR" sz="2200" dirty="0"/>
              <a:t>نوزاد، و یا نمره </a:t>
            </a:r>
            <a:r>
              <a:rPr lang="fa-IR" sz="2200" dirty="0" err="1"/>
              <a:t>آپگار</a:t>
            </a:r>
            <a:r>
              <a:rPr lang="fa-IR" sz="2200" dirty="0"/>
              <a:t> </a:t>
            </a:r>
            <a:r>
              <a:rPr lang="fa-IR" sz="2200" dirty="0" smtClean="0"/>
              <a:t>3 یا </a:t>
            </a:r>
            <a:r>
              <a:rPr lang="fa-IR" sz="2200" dirty="0"/>
              <a:t>کمتر، در دقیقه </a:t>
            </a:r>
            <a:r>
              <a:rPr lang="fa-IR" sz="2200" dirty="0" smtClean="0"/>
              <a:t>5 </a:t>
            </a:r>
            <a:r>
              <a:rPr lang="fa-IR" sz="2200" dirty="0"/>
              <a:t>پس از </a:t>
            </a:r>
            <a:r>
              <a:rPr lang="fa-IR" sz="2200" dirty="0" smtClean="0"/>
              <a:t>تولد</a:t>
            </a:r>
          </a:p>
          <a:p>
            <a:pPr lvl="1" algn="r" rtl="1"/>
            <a:r>
              <a:rPr lang="fa-IR" sz="2200" dirty="0"/>
              <a:t>شیرخواری که وضعیت بی ثبات شدید یا مستمر و </a:t>
            </a:r>
            <a:r>
              <a:rPr lang="fa-IR" sz="2200" dirty="0" err="1"/>
              <a:t>تظاهراتی</a:t>
            </a:r>
            <a:r>
              <a:rPr lang="fa-IR" sz="2200" dirty="0"/>
              <a:t> مانند </a:t>
            </a:r>
            <a:r>
              <a:rPr lang="fa-IR" sz="2200" dirty="0" err="1"/>
              <a:t>هیپوکسی</a:t>
            </a:r>
            <a:r>
              <a:rPr lang="fa-IR" sz="2200" dirty="0"/>
              <a:t> طولانی مدت، </a:t>
            </a:r>
            <a:r>
              <a:rPr lang="fa-IR" sz="2200" dirty="0" err="1"/>
              <a:t>اسیدوز</a:t>
            </a:r>
            <a:r>
              <a:rPr lang="fa-IR" sz="2200" dirty="0"/>
              <a:t> </a:t>
            </a:r>
            <a:r>
              <a:rPr lang="fa-IR" sz="2200" dirty="0" smtClean="0"/>
              <a:t>شدید ،</a:t>
            </a:r>
            <a:r>
              <a:rPr lang="fa-IR" sz="2200" dirty="0" err="1" smtClean="0"/>
              <a:t>هیپوگلیسمی</a:t>
            </a:r>
            <a:r>
              <a:rPr lang="fa-IR" sz="2200" dirty="0" smtClean="0"/>
              <a:t> </a:t>
            </a:r>
            <a:r>
              <a:rPr lang="fa-IR" sz="2200" dirty="0"/>
              <a:t>یا </a:t>
            </a:r>
            <a:r>
              <a:rPr lang="fa-IR" sz="2200" dirty="0" err="1"/>
              <a:t>هیپوتانسیون</a:t>
            </a:r>
            <a:r>
              <a:rPr lang="fa-IR" sz="2200" dirty="0"/>
              <a:t> جدی </a:t>
            </a:r>
            <a:r>
              <a:rPr lang="fa-IR" sz="2200" dirty="0" smtClean="0"/>
              <a:t>نیاز </a:t>
            </a:r>
            <a:r>
              <a:rPr lang="fa-IR" sz="2200" dirty="0"/>
              <a:t>به دریافت داروهای </a:t>
            </a:r>
            <a:r>
              <a:rPr lang="fa-IR" sz="2200" dirty="0" err="1"/>
              <a:t>وازوپرسور</a:t>
            </a:r>
            <a:r>
              <a:rPr lang="fa-IR" sz="2200" dirty="0"/>
              <a:t> داشته </a:t>
            </a:r>
            <a:r>
              <a:rPr lang="fa-IR" sz="2200" dirty="0" smtClean="0"/>
              <a:t>باشد</a:t>
            </a:r>
          </a:p>
          <a:p>
            <a:pPr lvl="1" algn="r" rtl="1"/>
            <a:r>
              <a:rPr lang="fa-IR" sz="2200" dirty="0"/>
              <a:t>سندرم </a:t>
            </a:r>
            <a:r>
              <a:rPr lang="fa-IR" sz="2200" dirty="0" err="1"/>
              <a:t>دیسترس</a:t>
            </a:r>
            <a:r>
              <a:rPr lang="fa-IR" sz="2200" dirty="0"/>
              <a:t> تنفسی، نیاز به تهویه </a:t>
            </a:r>
            <a:r>
              <a:rPr lang="fa-IR" sz="2200" dirty="0" smtClean="0"/>
              <a:t>مکانیکی</a:t>
            </a:r>
          </a:p>
          <a:p>
            <a:pPr lvl="1" algn="r" rtl="1"/>
            <a:r>
              <a:rPr lang="fa-IR" sz="2200" dirty="0"/>
              <a:t>خونریزی داخل </a:t>
            </a:r>
            <a:r>
              <a:rPr lang="fa-IR" sz="2200" dirty="0" smtClean="0"/>
              <a:t>بطنی</a:t>
            </a:r>
          </a:p>
          <a:p>
            <a:pPr lvl="1" algn="r" rtl="1"/>
            <a:r>
              <a:rPr lang="fa-IR" sz="2200" dirty="0"/>
              <a:t>نیاز به تجویز خون کامل یا گلبولهای قرمز </a:t>
            </a:r>
            <a:r>
              <a:rPr lang="fa-IR" sz="2200" dirty="0" smtClean="0"/>
              <a:t>متراکم </a:t>
            </a:r>
            <a:r>
              <a:rPr lang="fa-IR" sz="2200" dirty="0"/>
              <a:t>یا تعویض </a:t>
            </a:r>
            <a:r>
              <a:rPr lang="fa-IR" sz="2200" dirty="0" smtClean="0"/>
              <a:t>خون</a:t>
            </a:r>
          </a:p>
          <a:p>
            <a:pPr lvl="1" algn="r" rtl="1"/>
            <a:r>
              <a:rPr lang="fa-IR" sz="2200" dirty="0" smtClean="0"/>
              <a:t>بیماری </a:t>
            </a:r>
            <a:r>
              <a:rPr lang="fa-IR" sz="2200" dirty="0"/>
              <a:t>مزمن </a:t>
            </a:r>
            <a:r>
              <a:rPr lang="fa-IR" sz="2200" dirty="0" smtClean="0"/>
              <a:t>ریوی (</a:t>
            </a:r>
            <a:r>
              <a:rPr lang="en-US" sz="2200" dirty="0" smtClean="0"/>
              <a:t>BPD </a:t>
            </a:r>
            <a:r>
              <a:rPr lang="fa-IR" sz="2200" dirty="0" smtClean="0"/>
              <a:t>)</a:t>
            </a:r>
          </a:p>
          <a:p>
            <a:pPr lvl="1" algn="r" rtl="1"/>
            <a:r>
              <a:rPr lang="fa-IR" sz="2200" dirty="0"/>
              <a:t>حملات مکرر </a:t>
            </a:r>
            <a:r>
              <a:rPr lang="fa-IR" sz="2200" dirty="0" smtClean="0"/>
              <a:t>آپنه</a:t>
            </a:r>
          </a:p>
          <a:p>
            <a:pPr lvl="1" algn="r" rtl="1"/>
            <a:r>
              <a:rPr lang="fa-IR" sz="2200" dirty="0" smtClean="0"/>
              <a:t>...</a:t>
            </a:r>
          </a:p>
        </p:txBody>
      </p:sp>
    </p:spTree>
    <p:extLst>
      <p:ext uri="{BB962C8B-B14F-4D97-AF65-F5344CB8AC3E}">
        <p14:creationId xmlns:p14="http://schemas.microsoft.com/office/powerpoint/2010/main" val="1317513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0412" y="1219200"/>
            <a:ext cx="9127123" cy="5334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برنامه غربالگری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48672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برنامه غربالگری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800" dirty="0" smtClean="0"/>
              <a:t>سازماندهی</a:t>
            </a:r>
          </a:p>
          <a:p>
            <a:pPr lvl="1" algn="r" rtl="1"/>
            <a:r>
              <a:rPr lang="fa-IR" sz="2600" dirty="0"/>
              <a:t>کلیه نوزادان نارس در معرض خطر که در همان بیمارستان متولد شده </a:t>
            </a:r>
            <a:r>
              <a:rPr lang="fa-IR" sz="2600" dirty="0" err="1"/>
              <a:t>اند</a:t>
            </a:r>
            <a:r>
              <a:rPr lang="fa-IR" sz="2600" dirty="0"/>
              <a:t> و در بخش بستری </a:t>
            </a:r>
            <a:r>
              <a:rPr lang="fa-IR" sz="2600" dirty="0" smtClean="0"/>
              <a:t>هستند</a:t>
            </a:r>
          </a:p>
          <a:p>
            <a:pPr lvl="1" algn="r" rtl="1"/>
            <a:r>
              <a:rPr lang="en-US" sz="2600" dirty="0" smtClean="0"/>
              <a:t> </a:t>
            </a:r>
            <a:r>
              <a:rPr lang="fa-IR" sz="2600" dirty="0"/>
              <a:t>کلیه نوزادان نارس در معرض خطر که از بیمارستان دیگری منتقل شده </a:t>
            </a:r>
            <a:r>
              <a:rPr lang="fa-IR" sz="2600" dirty="0" err="1" smtClean="0"/>
              <a:t>اند</a:t>
            </a:r>
            <a:endParaRPr lang="fa-IR" sz="2600" dirty="0" smtClean="0"/>
          </a:p>
          <a:p>
            <a:pPr lvl="1" algn="r" rtl="1"/>
            <a:r>
              <a:rPr lang="en-US" sz="2600" dirty="0" smtClean="0"/>
              <a:t> </a:t>
            </a:r>
            <a:r>
              <a:rPr lang="fa-IR" sz="2600" dirty="0"/>
              <a:t>کلیه نوزادان نارس در معرض خطر که ترخیص شده </a:t>
            </a:r>
            <a:r>
              <a:rPr lang="fa-IR" sz="2600" dirty="0" err="1" smtClean="0"/>
              <a:t>اند</a:t>
            </a:r>
            <a:endParaRPr lang="fa-IR" sz="2600" dirty="0" smtClean="0"/>
          </a:p>
          <a:p>
            <a:pPr lvl="1" algn="r" rtl="1"/>
            <a:endParaRPr lang="fa-IR" sz="2600" dirty="0" smtClean="0"/>
          </a:p>
          <a:p>
            <a:pPr algn="r" rtl="1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670979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برنامه غربالگری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800" dirty="0" smtClean="0"/>
              <a:t>سازماندهی</a:t>
            </a:r>
          </a:p>
          <a:p>
            <a:pPr lvl="1" algn="r" rtl="1"/>
            <a:r>
              <a:rPr lang="fa-IR" sz="2600" dirty="0" smtClean="0"/>
              <a:t>شناسایی نوزادان نیازمند معاینه غربالگری</a:t>
            </a:r>
          </a:p>
          <a:p>
            <a:pPr lvl="1" algn="r" rtl="1"/>
            <a:r>
              <a:rPr lang="fa-IR" sz="2600" dirty="0" smtClean="0"/>
              <a:t>تعیین و ثبت زمان معاینه چشم</a:t>
            </a:r>
          </a:p>
          <a:p>
            <a:pPr lvl="1" algn="r" rtl="1"/>
            <a:r>
              <a:rPr lang="fa-IR" sz="2600" dirty="0" smtClean="0"/>
              <a:t>اطلاع و آموزش به والدین</a:t>
            </a:r>
          </a:p>
          <a:p>
            <a:pPr lvl="1" algn="r" rtl="1"/>
            <a:r>
              <a:rPr lang="fa-IR" sz="2600" dirty="0" smtClean="0"/>
              <a:t>پیگیری معاینه نوزادان در محل درمانگاه</a:t>
            </a:r>
          </a:p>
          <a:p>
            <a:pPr lvl="1" algn="r" rtl="1"/>
            <a:endParaRPr lang="fa-IR" sz="2600" dirty="0" smtClean="0"/>
          </a:p>
          <a:p>
            <a:pPr lvl="1" algn="r" rtl="1"/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2146967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برنامه غربالگری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800" dirty="0" smtClean="0"/>
              <a:t>معاینه توسط چشم پزشک آشنا به بیماری نوزادان توسط </a:t>
            </a:r>
            <a:r>
              <a:rPr lang="en-US" sz="2800" dirty="0" smtClean="0"/>
              <a:t>BIO</a:t>
            </a:r>
            <a:endParaRPr lang="fa-IR" sz="2600" dirty="0" smtClean="0"/>
          </a:p>
          <a:p>
            <a:pPr lvl="1" algn="r" rtl="1"/>
            <a:endParaRPr lang="en-US" sz="2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2" y="2336673"/>
            <a:ext cx="7543800" cy="428320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2812" y="3124200"/>
            <a:ext cx="2865120" cy="2267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3701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برنامه غربالگری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0012" y="914400"/>
            <a:ext cx="2733675" cy="57150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800" dirty="0" smtClean="0"/>
              <a:t>تله </a:t>
            </a:r>
            <a:r>
              <a:rPr lang="fa-IR" sz="2800" dirty="0" err="1" smtClean="0"/>
              <a:t>مدیسین</a:t>
            </a:r>
            <a:r>
              <a:rPr lang="fa-IR" sz="2800" dirty="0" smtClean="0"/>
              <a:t> با استفاده از عکس برداری شبکیه</a:t>
            </a:r>
            <a:endParaRPr lang="fa-IR" sz="2600" dirty="0" smtClean="0"/>
          </a:p>
          <a:p>
            <a:pPr lvl="1" algn="r" rtl="1"/>
            <a:endParaRPr lang="en-US" sz="26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1012" y="2895600"/>
            <a:ext cx="3352800" cy="3026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472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برنامه غربالگری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17612" y="1676400"/>
            <a:ext cx="9727318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429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برنامه غربالگری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b="1" dirty="0">
                <a:solidFill>
                  <a:srgbClr val="0000B3"/>
                </a:solidFill>
                <a:latin typeface="BulldogStd-Bold"/>
              </a:rPr>
              <a:t>One-Week-or-Less Follow-up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  <a:latin typeface="Cambria" panose="02040503050406030204" pitchFamily="18" charset="0"/>
              </a:rPr>
              <a:t>Zone 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</a:rPr>
              <a:t>I: </a:t>
            </a:r>
            <a:r>
              <a:rPr lang="en-US" dirty="0" smtClean="0">
                <a:solidFill>
                  <a:srgbClr val="000000"/>
                </a:solidFill>
                <a:latin typeface="Cambria" panose="02040503050406030204" pitchFamily="18" charset="0"/>
              </a:rPr>
              <a:t>immature vascularization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</a:rPr>
              <a:t>, no ROP;</a:t>
            </a:r>
          </a:p>
          <a:p>
            <a:pPr lvl="1"/>
            <a:r>
              <a:rPr lang="en-US" dirty="0" smtClean="0">
                <a:solidFill>
                  <a:srgbClr val="000000"/>
                </a:solidFill>
                <a:latin typeface="Cambria" panose="02040503050406030204" pitchFamily="18" charset="0"/>
              </a:rPr>
              <a:t>Zone 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</a:rPr>
              <a:t>I: stage 1 or stage 2 ROP;</a:t>
            </a:r>
          </a:p>
          <a:p>
            <a:pPr lvl="1"/>
            <a:r>
              <a:rPr lang="en-US" sz="2200" dirty="0" smtClean="0">
                <a:solidFill>
                  <a:srgbClr val="000000"/>
                </a:solidFill>
                <a:latin typeface="STIXGeneral-Regular"/>
              </a:rPr>
              <a:t> 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</a:rPr>
              <a:t>Immature retina </a:t>
            </a:r>
            <a:r>
              <a:rPr lang="en-US" dirty="0" smtClean="0">
                <a:solidFill>
                  <a:srgbClr val="000000"/>
                </a:solidFill>
                <a:latin typeface="Cambria" panose="02040503050406030204" pitchFamily="18" charset="0"/>
              </a:rPr>
              <a:t>extending into 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</a:rPr>
              <a:t>posterior zone II, near </a:t>
            </a:r>
            <a:r>
              <a:rPr lang="en-US" dirty="0" smtClean="0">
                <a:solidFill>
                  <a:srgbClr val="000000"/>
                </a:solidFill>
                <a:latin typeface="Cambria" panose="02040503050406030204" pitchFamily="18" charset="0"/>
              </a:rPr>
              <a:t>the boundary 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</a:rPr>
              <a:t>of zone I</a:t>
            </a:r>
            <a:r>
              <a:rPr lang="en-US" dirty="0">
                <a:solidFill>
                  <a:srgbClr val="000000"/>
                </a:solidFill>
                <a:latin typeface="STIXGeneral-Regular"/>
              </a:rPr>
              <a:t>–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</a:rPr>
              <a:t>zone II;</a:t>
            </a:r>
          </a:p>
          <a:p>
            <a:pPr lvl="1"/>
            <a:r>
              <a:rPr lang="en-US" sz="2200" dirty="0" smtClean="0">
                <a:solidFill>
                  <a:srgbClr val="000000"/>
                </a:solidFill>
                <a:latin typeface="STIXGeneral-Regular"/>
              </a:rPr>
              <a:t> 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</a:rPr>
              <a:t>Suspected presence of AP-ROP;</a:t>
            </a:r>
          </a:p>
          <a:p>
            <a:pPr lvl="1"/>
            <a:r>
              <a:rPr lang="en-US" sz="2200" dirty="0" smtClean="0">
                <a:solidFill>
                  <a:srgbClr val="000000"/>
                </a:solidFill>
                <a:latin typeface="STIXGeneral-Regular"/>
              </a:rPr>
              <a:t> 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</a:rPr>
              <a:t>Stage 3 ROP, zone I </a:t>
            </a:r>
            <a:r>
              <a:rPr lang="en-US" dirty="0" smtClean="0">
                <a:solidFill>
                  <a:srgbClr val="000000"/>
                </a:solidFill>
                <a:latin typeface="Cambria" panose="02040503050406030204" pitchFamily="18" charset="0"/>
              </a:rPr>
              <a:t>requires treatment</a:t>
            </a:r>
            <a:r>
              <a:rPr lang="en-US" dirty="0">
                <a:solidFill>
                  <a:srgbClr val="000000"/>
                </a:solidFill>
                <a:latin typeface="Cambria" panose="02040503050406030204" pitchFamily="18" charset="0"/>
              </a:rPr>
              <a:t>, not observation.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025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برنامه غربالگری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b="1" dirty="0">
                <a:solidFill>
                  <a:srgbClr val="0000B3"/>
                </a:solidFill>
                <a:latin typeface="BulldogStd-Bold"/>
              </a:rPr>
              <a:t>One- to 2-Week Follow-up</a:t>
            </a:r>
          </a:p>
          <a:p>
            <a:pPr lvl="1"/>
            <a:r>
              <a:rPr lang="en-US" sz="2200" dirty="0" smtClean="0">
                <a:solidFill>
                  <a:srgbClr val="000000"/>
                </a:solidFill>
                <a:latin typeface="Cambria" panose="02040503050406030204" pitchFamily="18" charset="0"/>
              </a:rPr>
              <a:t>Posterior </a:t>
            </a:r>
            <a:r>
              <a:rPr lang="en-US" sz="2200" dirty="0">
                <a:solidFill>
                  <a:srgbClr val="000000"/>
                </a:solidFill>
                <a:latin typeface="Cambria" panose="02040503050406030204" pitchFamily="18" charset="0"/>
              </a:rPr>
              <a:t>zone II: </a:t>
            </a:r>
            <a:r>
              <a:rPr lang="en-US" sz="2200" dirty="0" smtClean="0">
                <a:solidFill>
                  <a:srgbClr val="000000"/>
                </a:solidFill>
                <a:latin typeface="Cambria" panose="02040503050406030204" pitchFamily="18" charset="0"/>
              </a:rPr>
              <a:t>immature vascularization</a:t>
            </a:r>
            <a:r>
              <a:rPr lang="en-US" sz="2200" dirty="0">
                <a:solidFill>
                  <a:srgbClr val="000000"/>
                </a:solidFill>
                <a:latin typeface="Cambria" panose="02040503050406030204" pitchFamily="18" charset="0"/>
              </a:rPr>
              <a:t>;</a:t>
            </a:r>
          </a:p>
          <a:p>
            <a:pPr lvl="1"/>
            <a:r>
              <a:rPr lang="en-US" sz="2200" dirty="0" smtClean="0">
                <a:solidFill>
                  <a:srgbClr val="000000"/>
                </a:solidFill>
                <a:latin typeface="Cambria" panose="02040503050406030204" pitchFamily="18" charset="0"/>
              </a:rPr>
              <a:t>Zone </a:t>
            </a:r>
            <a:r>
              <a:rPr lang="en-US" sz="2200" dirty="0">
                <a:solidFill>
                  <a:srgbClr val="000000"/>
                </a:solidFill>
                <a:latin typeface="Cambria" panose="02040503050406030204" pitchFamily="18" charset="0"/>
              </a:rPr>
              <a:t>II: stage 2 ROP</a:t>
            </a:r>
            <a:r>
              <a:rPr lang="en-US" sz="2200" dirty="0" smtClean="0">
                <a:solidFill>
                  <a:srgbClr val="000000"/>
                </a:solidFill>
                <a:latin typeface="Cambria" panose="02040503050406030204" pitchFamily="18" charset="0"/>
              </a:rPr>
              <a:t>;</a:t>
            </a:r>
            <a:endParaRPr lang="en-US" sz="2200" dirty="0">
              <a:solidFill>
                <a:srgbClr val="000000"/>
              </a:solidFill>
              <a:latin typeface="Cambria" panose="02040503050406030204" pitchFamily="18" charset="0"/>
            </a:endParaRPr>
          </a:p>
          <a:p>
            <a:pPr lvl="1"/>
            <a:r>
              <a:rPr lang="en-US" sz="2200" dirty="0" smtClean="0">
                <a:solidFill>
                  <a:srgbClr val="000000"/>
                </a:solidFill>
                <a:latin typeface="Cambria" panose="02040503050406030204" pitchFamily="18" charset="0"/>
              </a:rPr>
              <a:t>Zone </a:t>
            </a:r>
            <a:r>
              <a:rPr lang="en-US" sz="2200" dirty="0">
                <a:solidFill>
                  <a:srgbClr val="000000"/>
                </a:solidFill>
                <a:latin typeface="Cambria" panose="02040503050406030204" pitchFamily="18" charset="0"/>
              </a:rPr>
              <a:t>I: unequivocally </a:t>
            </a:r>
            <a:r>
              <a:rPr lang="en-US" sz="2200" dirty="0" smtClean="0">
                <a:solidFill>
                  <a:srgbClr val="000000"/>
                </a:solidFill>
                <a:latin typeface="Cambria" panose="02040503050406030204" pitchFamily="18" charset="0"/>
              </a:rPr>
              <a:t>regressing ROP</a:t>
            </a:r>
            <a:r>
              <a:rPr lang="en-US" sz="2200" dirty="0">
                <a:solidFill>
                  <a:srgbClr val="000000"/>
                </a:solidFill>
                <a:latin typeface="Cambria" panose="02040503050406030204" pitchFamily="18" charset="0"/>
              </a:rPr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62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برنامه غربالگری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Two-Week Follow-up</a:t>
            </a:r>
          </a:p>
          <a:p>
            <a:pPr lvl="1"/>
            <a:r>
              <a:rPr lang="en-US" dirty="0" smtClean="0"/>
              <a:t>Zone </a:t>
            </a:r>
            <a:r>
              <a:rPr lang="en-US" dirty="0"/>
              <a:t>II: stage 1 ROP;</a:t>
            </a:r>
          </a:p>
          <a:p>
            <a:pPr lvl="1"/>
            <a:r>
              <a:rPr lang="it-IT" dirty="0" smtClean="0"/>
              <a:t>Zone </a:t>
            </a:r>
            <a:r>
              <a:rPr lang="it-IT" dirty="0"/>
              <a:t>II: no ROP, </a:t>
            </a:r>
            <a:r>
              <a:rPr lang="it-IT" dirty="0" smtClean="0"/>
              <a:t>immature </a:t>
            </a:r>
            <a:r>
              <a:rPr lang="en-US" dirty="0" smtClean="0"/>
              <a:t>vascularization</a:t>
            </a:r>
            <a:r>
              <a:rPr lang="en-US" dirty="0"/>
              <a:t>; </a:t>
            </a:r>
          </a:p>
          <a:p>
            <a:pPr lvl="1"/>
            <a:r>
              <a:rPr lang="en-US" dirty="0" smtClean="0"/>
              <a:t>Zone </a:t>
            </a:r>
            <a:r>
              <a:rPr lang="en-US" dirty="0"/>
              <a:t>II: </a:t>
            </a:r>
            <a:r>
              <a:rPr lang="en-US" dirty="0" smtClean="0"/>
              <a:t>unequivocally regressing </a:t>
            </a:r>
            <a:r>
              <a:rPr lang="en-US" dirty="0"/>
              <a:t>ROP.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8568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تاریخچه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200" dirty="0" smtClean="0"/>
              <a:t>1983</a:t>
            </a:r>
          </a:p>
          <a:p>
            <a:pPr lvl="1" algn="r" rtl="1"/>
            <a:r>
              <a:rPr lang="en-US" sz="3000" dirty="0" smtClean="0"/>
              <a:t>International classification</a:t>
            </a:r>
            <a:endParaRPr lang="fa-IR" sz="3000" dirty="0" smtClean="0"/>
          </a:p>
        </p:txBody>
      </p:sp>
    </p:spTree>
    <p:extLst>
      <p:ext uri="{BB962C8B-B14F-4D97-AF65-F5344CB8AC3E}">
        <p14:creationId xmlns:p14="http://schemas.microsoft.com/office/powerpoint/2010/main" val="211712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برنامه غربالگری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dirty="0" smtClean="0"/>
              <a:t>پایان غربالگری:</a:t>
            </a:r>
          </a:p>
          <a:p>
            <a:pPr lvl="1" algn="r" rtl="1"/>
            <a:r>
              <a:rPr lang="fa-IR" dirty="0" smtClean="0"/>
              <a:t>تشکیل شدن کامل عروق شبکیه</a:t>
            </a:r>
          </a:p>
          <a:p>
            <a:pPr lvl="1" algn="r" rtl="1"/>
            <a:r>
              <a:rPr lang="fa-IR" dirty="0" smtClean="0"/>
              <a:t>رسیدن عروق شبکیه به ناحیه 3 در بیمارانی که قبلا </a:t>
            </a:r>
            <a:r>
              <a:rPr lang="en-US" dirty="0" smtClean="0"/>
              <a:t>ROP </a:t>
            </a:r>
            <a:r>
              <a:rPr lang="fa-IR" dirty="0" smtClean="0"/>
              <a:t> نداشته </a:t>
            </a:r>
            <a:r>
              <a:rPr lang="fa-IR" dirty="0" err="1" smtClean="0"/>
              <a:t>اند</a:t>
            </a:r>
            <a:endParaRPr lang="fa-IR" dirty="0" smtClean="0"/>
          </a:p>
          <a:p>
            <a:pPr lvl="2" algn="r" rtl="1"/>
            <a:r>
              <a:rPr lang="fa-IR" dirty="0" smtClean="0"/>
              <a:t>در همه بیماران با سن حاملگی کمتر </a:t>
            </a:r>
            <a:r>
              <a:rPr lang="fa-IR" dirty="0"/>
              <a:t>ا</a:t>
            </a:r>
            <a:r>
              <a:rPr lang="fa-IR" dirty="0" smtClean="0"/>
              <a:t>ز 35 هفته حتی در صورت وجود رگ در ناحیه 3، انجام یک معاینه مجدد توصیه می گردد</a:t>
            </a:r>
          </a:p>
          <a:p>
            <a:pPr lvl="1" algn="r" rtl="1"/>
            <a:r>
              <a:rPr lang="fa-IR" dirty="0" smtClean="0"/>
              <a:t>سن حاملگی 45 هفته بدون سابقه قبلی </a:t>
            </a:r>
            <a:r>
              <a:rPr lang="en-US" dirty="0" smtClean="0"/>
              <a:t>Type 1 ROP</a:t>
            </a:r>
            <a:r>
              <a:rPr lang="fa-IR" dirty="0" smtClean="0"/>
              <a:t> </a:t>
            </a:r>
            <a:endParaRPr lang="fa-IR" dirty="0"/>
          </a:p>
          <a:p>
            <a:pPr lvl="1" algn="r" rtl="1"/>
            <a:r>
              <a:rPr lang="fa-IR" dirty="0" smtClean="0"/>
              <a:t>در مورد نوزادانی با سابقه تزریق داروی </a:t>
            </a:r>
            <a:r>
              <a:rPr lang="en-US" dirty="0" smtClean="0"/>
              <a:t>Anti VEGF</a:t>
            </a:r>
            <a:r>
              <a:rPr lang="fa-IR" dirty="0" smtClean="0"/>
              <a:t> حداقل تا پایان 65 هفتگی</a:t>
            </a:r>
          </a:p>
          <a:p>
            <a:pPr lvl="1" algn="r" rtl="1"/>
            <a:r>
              <a:rPr lang="fa-IR" dirty="0" smtClean="0"/>
              <a:t>بهبود کامل </a:t>
            </a:r>
            <a:r>
              <a:rPr lang="en-US" dirty="0" smtClean="0"/>
              <a:t>ROP</a:t>
            </a:r>
            <a:r>
              <a:rPr lang="fa-IR" dirty="0" smtClean="0"/>
              <a:t> </a:t>
            </a:r>
          </a:p>
          <a:p>
            <a:pPr lvl="1" algn="r" rtl="1"/>
            <a:endParaRPr lang="fa-IR" dirty="0" smtClean="0"/>
          </a:p>
        </p:txBody>
      </p:sp>
    </p:spTree>
    <p:extLst>
      <p:ext uri="{BB962C8B-B14F-4D97-AF65-F5344CB8AC3E}">
        <p14:creationId xmlns:p14="http://schemas.microsoft.com/office/powerpoint/2010/main" val="2043080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پیگیری پس از درمان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 algn="r" rtl="1"/>
            <a:r>
              <a:rPr lang="fa-IR" sz="2400" dirty="0" smtClean="0"/>
              <a:t>آموزش والدین:</a:t>
            </a:r>
          </a:p>
          <a:p>
            <a:pPr lvl="2" algn="r" rtl="1"/>
            <a:r>
              <a:rPr lang="fa-IR" sz="2200" dirty="0" smtClean="0"/>
              <a:t>والدین می بایست از بیماری فرزند خود آگاهی داشته باشند</a:t>
            </a:r>
          </a:p>
          <a:p>
            <a:pPr lvl="2" algn="r" rtl="1"/>
            <a:r>
              <a:rPr lang="fa-IR" sz="2200" dirty="0" smtClean="0"/>
              <a:t>والدین باید از احتمال نابینایی فرزند خود در صورت عدم پیگیری اطلاع داشته باشند</a:t>
            </a:r>
          </a:p>
          <a:p>
            <a:pPr lvl="2" algn="r" rtl="1"/>
            <a:r>
              <a:rPr lang="fa-IR" sz="2200" dirty="0" smtClean="0"/>
              <a:t>تمامی اطلاعاتی که در این زمینه به والدین داده می شود بیاد </a:t>
            </a:r>
            <a:r>
              <a:rPr lang="fa-IR" sz="4800" dirty="0" smtClean="0">
                <a:solidFill>
                  <a:srgbClr val="FF0000"/>
                </a:solidFill>
              </a:rPr>
              <a:t>مستند</a:t>
            </a:r>
            <a:r>
              <a:rPr lang="fa-IR" sz="2200" dirty="0" smtClean="0"/>
              <a:t> شوند</a:t>
            </a:r>
          </a:p>
          <a:p>
            <a:pPr lvl="2" algn="r" rtl="1"/>
            <a:r>
              <a:rPr lang="fa-IR" sz="2200" dirty="0" smtClean="0"/>
              <a:t>برنامه استاندارد سازی آموزش والدین باید در دستور کار قرار گیرد</a:t>
            </a:r>
          </a:p>
          <a:p>
            <a:pPr lvl="2" algn="r" rtl="1"/>
            <a:endParaRPr lang="fa-IR" sz="2200" dirty="0" smtClean="0"/>
          </a:p>
          <a:p>
            <a:pPr lvl="1" algn="r" rtl="1"/>
            <a:endParaRPr lang="fa-IR" sz="5200" dirty="0" smtClean="0"/>
          </a:p>
        </p:txBody>
      </p:sp>
    </p:spTree>
    <p:extLst>
      <p:ext uri="{BB962C8B-B14F-4D97-AF65-F5344CB8AC3E}">
        <p14:creationId xmlns:p14="http://schemas.microsoft.com/office/powerpoint/2010/main" val="246593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0188" y="-161925"/>
            <a:ext cx="12479865" cy="7019925"/>
          </a:xfrm>
        </p:spPr>
      </p:pic>
    </p:spTree>
    <p:extLst>
      <p:ext uri="{BB962C8B-B14F-4D97-AF65-F5344CB8AC3E}">
        <p14:creationId xmlns:p14="http://schemas.microsoft.com/office/powerpoint/2010/main" val="110648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400" b="1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تاریخچه</a:t>
            </a:r>
            <a:endParaRPr lang="en-US" sz="4400" b="1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200" dirty="0" smtClean="0"/>
              <a:t>ایران</a:t>
            </a:r>
          </a:p>
          <a:p>
            <a:pPr lvl="1" algn="r" rtl="1"/>
            <a:r>
              <a:rPr lang="fa-IR" sz="3000" dirty="0" smtClean="0"/>
              <a:t>دهه 80</a:t>
            </a:r>
          </a:p>
          <a:p>
            <a:pPr lvl="2" algn="r" rtl="1"/>
            <a:r>
              <a:rPr lang="fa-IR" sz="2800" dirty="0" smtClean="0"/>
              <a:t>شیوع 27.5%</a:t>
            </a:r>
          </a:p>
          <a:p>
            <a:pPr lvl="2" algn="r" rtl="1"/>
            <a:r>
              <a:rPr lang="fa-IR" sz="2800" dirty="0" smtClean="0"/>
              <a:t>درمان در 16.5%</a:t>
            </a:r>
          </a:p>
        </p:txBody>
      </p:sp>
    </p:spTree>
    <p:extLst>
      <p:ext uri="{BB962C8B-B14F-4D97-AF65-F5344CB8AC3E}">
        <p14:creationId xmlns:p14="http://schemas.microsoft.com/office/powerpoint/2010/main" val="2035496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ertical and Horizontal design template">
  <a:themeElements>
    <a:clrScheme name="Violet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dirty="0"/>
        </a:defPPr>
      </a:lstStyle>
      <a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square" rtlCol="0" anchor="ctr" anchorCtr="1">
        <a:sp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Vertical and horizontal design slides.potx" id="{7E307492-4344-40EC-954C-E30551E95991}" vid="{493C3130-E1FA-416B-8465-D41FAD56C1B7}"/>
    </a:ext>
  </a:extLst>
</a:theme>
</file>

<file path=ppt/theme/theme2.xml><?xml version="1.0" encoding="utf-8"?>
<a:theme xmlns:a="http://schemas.openxmlformats.org/drawingml/2006/main" name="Office Theme">
  <a:themeElements>
    <a:clrScheme name="Violet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Violet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Century Gothic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Vertical and horizontal design slides</Template>
  <TotalTime>6822</TotalTime>
  <Words>933</Words>
  <Application>Microsoft Office PowerPoint</Application>
  <PresentationFormat>Custom</PresentationFormat>
  <Paragraphs>203</Paragraphs>
  <Slides>82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82</vt:i4>
      </vt:variant>
    </vt:vector>
  </HeadingPairs>
  <TitlesOfParts>
    <vt:vector size="90" baseType="lpstr">
      <vt:lpstr>Arial</vt:lpstr>
      <vt:lpstr>BulldogStd-Bold</vt:lpstr>
      <vt:lpstr>Cambria</vt:lpstr>
      <vt:lpstr>Century Gothic</vt:lpstr>
      <vt:lpstr>굴림</vt:lpstr>
      <vt:lpstr>STIXGeneral-Regular</vt:lpstr>
      <vt:lpstr>Tahoma</vt:lpstr>
      <vt:lpstr>Vertical and Horizontal design template</vt:lpstr>
      <vt:lpstr>Retinopathy  Of Prematurity</vt:lpstr>
      <vt:lpstr>PowerPoint Presentation</vt:lpstr>
      <vt:lpstr>PowerPoint Presentation</vt:lpstr>
      <vt:lpstr>تاریخچه</vt:lpstr>
      <vt:lpstr>تاریخچه</vt:lpstr>
      <vt:lpstr>تاریخچه</vt:lpstr>
      <vt:lpstr>تاریخچه</vt:lpstr>
      <vt:lpstr>تاریخچه</vt:lpstr>
      <vt:lpstr>تاریخچه</vt:lpstr>
      <vt:lpstr>تاریخچه</vt:lpstr>
      <vt:lpstr>PowerPoint Presentation</vt:lpstr>
      <vt:lpstr>پاتوژنز</vt:lpstr>
      <vt:lpstr>پاتوژنز</vt:lpstr>
      <vt:lpstr>پاتوژنز</vt:lpstr>
      <vt:lpstr>پاتوژنز</vt:lpstr>
      <vt:lpstr>پاتوژنز</vt:lpstr>
      <vt:lpstr>PowerPoint Presentation</vt:lpstr>
      <vt:lpstr>PowerPoint Presentation</vt:lpstr>
      <vt:lpstr>پاتوژنز</vt:lpstr>
      <vt:lpstr>PowerPoint Presentation</vt:lpstr>
      <vt:lpstr>PowerPoint Presentation</vt:lpstr>
      <vt:lpstr>تقسیم بندی</vt:lpstr>
      <vt:lpstr>تقسیم بندی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تقسیم بندی</vt:lpstr>
      <vt:lpstr>PowerPoint Presentation</vt:lpstr>
      <vt:lpstr>درمان</vt:lpstr>
      <vt:lpstr>درمان</vt:lpstr>
      <vt:lpstr>PowerPoint Presentation</vt:lpstr>
      <vt:lpstr>درمان</vt:lpstr>
      <vt:lpstr>درمان</vt:lpstr>
      <vt:lpstr>درمان</vt:lpstr>
      <vt:lpstr>درمان</vt:lpstr>
      <vt:lpstr>درمان</vt:lpstr>
      <vt:lpstr>درمان</vt:lpstr>
      <vt:lpstr>درمان</vt:lpstr>
      <vt:lpstr>درمان</vt:lpstr>
      <vt:lpstr>PowerPoint Presentation</vt:lpstr>
      <vt:lpstr>PowerPoint Presentation</vt:lpstr>
      <vt:lpstr>PowerPoint Presentation</vt:lpstr>
      <vt:lpstr>PowerPoint Presentation</vt:lpstr>
      <vt:lpstr>درمان</vt:lpstr>
      <vt:lpstr>PowerPoint Presentation</vt:lpstr>
      <vt:lpstr>PowerPoint Presentation</vt:lpstr>
      <vt:lpstr>عوارض</vt:lpstr>
      <vt:lpstr>PowerPoint Presentation</vt:lpstr>
      <vt:lpstr>PowerPoint Presentation</vt:lpstr>
      <vt:lpstr>برنامه غربالگری</vt:lpstr>
      <vt:lpstr>برنامه غربالگری</vt:lpstr>
      <vt:lpstr>برنامه غربالگری</vt:lpstr>
      <vt:lpstr>برنامه غربالگری</vt:lpstr>
      <vt:lpstr>برنامه غربالگری</vt:lpstr>
      <vt:lpstr>برنامه غربالگری</vt:lpstr>
      <vt:lpstr>برنامه غربالگری</vt:lpstr>
      <vt:lpstr>برنامه غربالگری</vt:lpstr>
      <vt:lpstr>برنامه غربالگری</vt:lpstr>
      <vt:lpstr>برنامه غربالگری</vt:lpstr>
      <vt:lpstr>برنامه غربالگری</vt:lpstr>
      <vt:lpstr>برنامه غربالگری</vt:lpstr>
      <vt:lpstr>برنامه غربالگری</vt:lpstr>
      <vt:lpstr>برنامه غربالگری</vt:lpstr>
      <vt:lpstr>برنامه غربالگری</vt:lpstr>
      <vt:lpstr>برنامه غربالگری</vt:lpstr>
      <vt:lpstr>پیگیری پس از درمان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Retinopathy  Of Prematurity</dc:title>
  <dc:creator>Ali</dc:creator>
  <cp:lastModifiedBy>Ali</cp:lastModifiedBy>
  <cp:revision>52</cp:revision>
  <dcterms:created xsi:type="dcterms:W3CDTF">2017-12-22T14:37:16Z</dcterms:created>
  <dcterms:modified xsi:type="dcterms:W3CDTF">2018-12-18T03:29:19Z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Order">
    <vt:r8>74067800</vt:r8>
  </property>
  <property fmtid="{D5CDD505-2E9C-101B-9397-08002B2CF9AE}" pid="4" name="HiddenCategoryTags">
    <vt:lpwstr/>
  </property>
  <property fmtid="{D5CDD505-2E9C-101B-9397-08002B2CF9AE}" pid="5" name="InternalTags">
    <vt:lpwstr/>
  </property>
  <property fmtid="{D5CDD505-2E9C-101B-9397-08002B2CF9AE}" pid="6" name="FeatureTags">
    <vt:lpwstr/>
  </property>
  <property fmtid="{D5CDD505-2E9C-101B-9397-08002B2CF9AE}" pid="7" name="LocalizationTags">
    <vt:lpwstr/>
  </property>
  <property fmtid="{D5CDD505-2E9C-101B-9397-08002B2CF9AE}" pid="8" name="CategoryTags">
    <vt:lpwstr/>
  </property>
  <property fmtid="{D5CDD505-2E9C-101B-9397-08002B2CF9AE}" pid="9" name="Applications">
    <vt:lpwstr/>
  </property>
  <property fmtid="{D5CDD505-2E9C-101B-9397-08002B2CF9AE}" pid="10" name="CampaignTags">
    <vt:lpwstr/>
  </property>
  <property fmtid="{D5CDD505-2E9C-101B-9397-08002B2CF9AE}" pid="11" name="ScenarioTags">
    <vt:lpwstr/>
  </property>
</Properties>
</file>