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0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6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59" d="100"/>
          <a:sy n="59" d="100"/>
        </p:scale>
        <p:origin x="3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1E8910-8E4A-4577-B731-887AA7A475FF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3928B0-72C1-4E3B-9D84-63B9D68063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226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521B7B-AE4D-4E17-A5A0-745C3EACC151}" type="slidenum">
              <a:rPr lang="ar-SA" altLang="en-US"/>
              <a:pPr/>
              <a:t>10</a:t>
            </a:fld>
            <a:endParaRPr lang="en-US" altLang="en-US"/>
          </a:p>
        </p:txBody>
      </p:sp>
      <p:sp>
        <p:nvSpPr>
          <p:cNvPr id="11776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384175" y="685800"/>
            <a:ext cx="6091238" cy="3427413"/>
          </a:xfrm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343400"/>
            <a:ext cx="5489575" cy="41148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21899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C75E68-9038-4CA3-86EC-83831F6FE0E6}" type="slidenum">
              <a:rPr lang="ar-SA" altLang="en-US"/>
              <a:pPr/>
              <a:t>21</a:t>
            </a:fld>
            <a:endParaRPr lang="en-US" altLang="en-US"/>
          </a:p>
        </p:txBody>
      </p:sp>
      <p:sp>
        <p:nvSpPr>
          <p:cNvPr id="9728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343400"/>
            <a:ext cx="5489575" cy="41148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4717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01928D-E0E9-4527-8DAD-DEB003E3C899}" type="slidenum">
              <a:rPr lang="ar-SA" altLang="en-US"/>
              <a:pPr/>
              <a:t>11</a:t>
            </a:fld>
            <a:endParaRPr lang="en-US" altLang="en-US"/>
          </a:p>
        </p:txBody>
      </p:sp>
      <p:sp>
        <p:nvSpPr>
          <p:cNvPr id="11981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384175" y="685800"/>
            <a:ext cx="6091238" cy="3427413"/>
          </a:xfrm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343400"/>
            <a:ext cx="5489575" cy="41148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4587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1E8BDA-07D6-4C34-959F-93BCF8D6146F}" type="slidenum">
              <a:rPr lang="ar-SA" altLang="en-US"/>
              <a:pPr/>
              <a:t>13</a:t>
            </a:fld>
            <a:endParaRPr lang="en-US" altLang="en-US"/>
          </a:p>
        </p:txBody>
      </p:sp>
      <p:sp>
        <p:nvSpPr>
          <p:cNvPr id="143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1921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2AC78B-91FD-4A69-A171-13CA2E0EAFB2}" type="slidenum">
              <a:rPr lang="ar-SA" altLang="en-US"/>
              <a:pPr/>
              <a:t>14</a:t>
            </a:fld>
            <a:endParaRPr lang="en-US" altLang="en-US"/>
          </a:p>
        </p:txBody>
      </p:sp>
      <p:sp>
        <p:nvSpPr>
          <p:cNvPr id="10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00168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BD5E5F-B28F-458B-A004-D27A98EC75EA}" type="slidenum">
              <a:rPr lang="ar-SA" altLang="en-US"/>
              <a:pPr/>
              <a:t>15</a:t>
            </a:fld>
            <a:endParaRPr lang="en-US" altLang="en-US"/>
          </a:p>
        </p:txBody>
      </p:sp>
      <p:sp>
        <p:nvSpPr>
          <p:cNvPr id="122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05359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5A79EE-65CE-486E-BAC1-AA251690A6F2}" type="slidenum">
              <a:rPr lang="ar-SA" altLang="en-US"/>
              <a:pPr/>
              <a:t>16</a:t>
            </a:fld>
            <a:endParaRPr lang="en-US" altLang="en-US"/>
          </a:p>
        </p:txBody>
      </p:sp>
      <p:sp>
        <p:nvSpPr>
          <p:cNvPr id="20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0323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43991B-7B60-4949-A1DC-5907760C2D47}" type="slidenum">
              <a:rPr lang="ar-SA" altLang="en-US"/>
              <a:pPr/>
              <a:t>18</a:t>
            </a:fld>
            <a:endParaRPr lang="en-US" altLang="en-US"/>
          </a:p>
        </p:txBody>
      </p:sp>
      <p:sp>
        <p:nvSpPr>
          <p:cNvPr id="9113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343400"/>
            <a:ext cx="5489575" cy="41148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99008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6D28BB-8EED-4EAB-8C6B-05D1315CA635}" type="slidenum">
              <a:rPr lang="ar-SA" altLang="en-US"/>
              <a:pPr/>
              <a:t>19</a:t>
            </a:fld>
            <a:endParaRPr lang="en-US" altLang="en-US"/>
          </a:p>
        </p:txBody>
      </p:sp>
      <p:sp>
        <p:nvSpPr>
          <p:cNvPr id="93186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343400"/>
            <a:ext cx="5489575" cy="41148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88337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AABA08-2BFF-4465-B540-55E7949D391B}" type="slidenum">
              <a:rPr lang="ar-SA" altLang="en-US"/>
              <a:pPr/>
              <a:t>20</a:t>
            </a:fld>
            <a:endParaRPr lang="en-US" altLang="en-US"/>
          </a:p>
        </p:txBody>
      </p:sp>
      <p:sp>
        <p:nvSpPr>
          <p:cNvPr id="95234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4343400"/>
            <a:ext cx="5489575" cy="41148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6958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8720-DB91-4EED-985B-C9D7DA0D93DD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EA7C2-30CD-426F-BA6E-AA940FE0C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489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8720-DB91-4EED-985B-C9D7DA0D93DD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EA7C2-30CD-426F-BA6E-AA940FE0C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742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8720-DB91-4EED-985B-C9D7DA0D93DD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EA7C2-30CD-426F-BA6E-AA940FE0C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29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8720-DB91-4EED-985B-C9D7DA0D93DD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EA7C2-30CD-426F-BA6E-AA940FE0C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101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8720-DB91-4EED-985B-C9D7DA0D93DD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EA7C2-30CD-426F-BA6E-AA940FE0C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87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8720-DB91-4EED-985B-C9D7DA0D93DD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EA7C2-30CD-426F-BA6E-AA940FE0C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79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8720-DB91-4EED-985B-C9D7DA0D93DD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EA7C2-30CD-426F-BA6E-AA940FE0C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856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8720-DB91-4EED-985B-C9D7DA0D93DD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EA7C2-30CD-426F-BA6E-AA940FE0C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555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8720-DB91-4EED-985B-C9D7DA0D93DD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EA7C2-30CD-426F-BA6E-AA940FE0C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140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8720-DB91-4EED-985B-C9D7DA0D93DD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EA7C2-30CD-426F-BA6E-AA940FE0C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58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68720-DB91-4EED-985B-C9D7DA0D93DD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EA7C2-30CD-426F-BA6E-AA940FE0C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008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68720-DB91-4EED-985B-C9D7DA0D93DD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EA7C2-30CD-426F-BA6E-AA940FE0C5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524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 flipV="1">
            <a:off x="3173185" y="300029"/>
            <a:ext cx="5348302" cy="1985962"/>
          </a:xfrm>
        </p:spPr>
        <p:txBody>
          <a:bodyPr>
            <a:normAutofit/>
          </a:bodyPr>
          <a:lstStyle/>
          <a:p>
            <a:pPr algn="r" rtl="1"/>
            <a:r>
              <a:rPr lang="fa-IR" sz="5400" b="1" dirty="0" smtClean="0">
                <a:solidFill>
                  <a:srgbClr val="FF0000"/>
                </a:solidFill>
              </a:rPr>
              <a:t>به نام یگانه بی همتا </a:t>
            </a:r>
            <a:endParaRPr lang="en-US" sz="5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7343" y="857231"/>
            <a:ext cx="6781800" cy="4709160"/>
          </a:xfrm>
        </p:spPr>
        <p:txBody>
          <a:bodyPr/>
          <a:lstStyle/>
          <a:p>
            <a:pPr algn="ctr" rtl="1">
              <a:buNone/>
            </a:pPr>
            <a:endParaRPr lang="en-US" dirty="0" smtClean="0"/>
          </a:p>
          <a:p>
            <a:pPr algn="ctr" rtl="1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algn="ctr" rtl="1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 descr="Frangipani Flowe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9" y="2073729"/>
            <a:ext cx="9035143" cy="478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068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38400" y="228600"/>
            <a:ext cx="7239000" cy="6629400"/>
          </a:xfrm>
          <a:noFill/>
          <a:ln/>
        </p:spPr>
        <p:txBody>
          <a:bodyPr/>
          <a:lstStyle/>
          <a:p>
            <a:pPr algn="r">
              <a:buFontTx/>
              <a:buNone/>
            </a:pPr>
            <a:r>
              <a:rPr lang="fa-IR" altLang="en-US" u="sng" dirty="0">
                <a:solidFill>
                  <a:srgbClr val="FF0000"/>
                </a:solidFill>
                <a:cs typeface="Yagut" pitchFamily="2" charset="0"/>
              </a:rPr>
              <a:t>     مواد محرك چيست؟</a:t>
            </a:r>
          </a:p>
          <a:p>
            <a:pPr>
              <a:buFontTx/>
              <a:buNone/>
            </a:pPr>
            <a:endParaRPr lang="fa-IR" altLang="en-US" b="1" dirty="0">
              <a:cs typeface="Yagut" pitchFamily="2" charset="0"/>
            </a:endParaRPr>
          </a:p>
          <a:p>
            <a:pPr algn="r">
              <a:buFontTx/>
              <a:buNone/>
            </a:pPr>
            <a:r>
              <a:rPr lang="fa-IR" altLang="en-US" sz="2400" b="1" dirty="0">
                <a:solidFill>
                  <a:srgbClr val="7030A0"/>
                </a:solidFill>
                <a:cs typeface="Yagut" pitchFamily="2" charset="0"/>
              </a:rPr>
              <a:t>تعريف:  گروهي از مواد صناعي يا مشتق از گياهان كه هوشياري، انگيختگي و گوش به زنگي را از طريق تحريك سيستم اعصاب مركزي افزايش مي‌دهد</a:t>
            </a:r>
          </a:p>
          <a:p>
            <a:pPr algn="r">
              <a:buFontTx/>
              <a:buNone/>
            </a:pPr>
            <a:endParaRPr lang="fa-IR" altLang="en-US" sz="2400" b="1" dirty="0">
              <a:solidFill>
                <a:srgbClr val="7030A0"/>
              </a:solidFill>
              <a:cs typeface="Yagut" pitchFamily="2" charset="0"/>
            </a:endParaRPr>
          </a:p>
          <a:p>
            <a:pPr algn="r">
              <a:buFontTx/>
              <a:buNone/>
            </a:pPr>
            <a:r>
              <a:rPr lang="fa-IR" altLang="en-US" sz="2400" b="1" dirty="0">
                <a:solidFill>
                  <a:srgbClr val="7030A0"/>
                </a:solidFill>
                <a:cs typeface="Yagut" pitchFamily="2" charset="0"/>
              </a:rPr>
              <a:t>مصرف پزشكي:  درمان كوتاه مدت چاقي، ناركولپسي و بيش فعالي در كودكان</a:t>
            </a:r>
          </a:p>
          <a:p>
            <a:pPr algn="r">
              <a:buFontTx/>
              <a:buNone/>
            </a:pPr>
            <a:endParaRPr lang="fa-IR" altLang="en-US" sz="2400" b="1" dirty="0">
              <a:solidFill>
                <a:srgbClr val="7030A0"/>
              </a:solidFill>
              <a:cs typeface="Yagut" pitchFamily="2" charset="0"/>
            </a:endParaRPr>
          </a:p>
          <a:p>
            <a:pPr algn="r">
              <a:buFontTx/>
              <a:buNone/>
            </a:pPr>
            <a:r>
              <a:rPr lang="fa-IR" altLang="en-US" sz="2400" b="1" dirty="0">
                <a:solidFill>
                  <a:srgbClr val="7030A0"/>
                </a:solidFill>
                <a:cs typeface="Yagut" pitchFamily="2" charset="0"/>
              </a:rPr>
              <a:t>روش مصرف:  تزريق درون رگ، تودماغي، خوراكي و تدخين</a:t>
            </a:r>
          </a:p>
          <a:p>
            <a:pPr algn="r">
              <a:buFontTx/>
              <a:buNone/>
            </a:pPr>
            <a:endParaRPr lang="en-US" altLang="en-US" sz="2400" b="1" dirty="0">
              <a:solidFill>
                <a:srgbClr val="7030A0"/>
              </a:solidFill>
              <a:cs typeface="Yagu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633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38400" y="228600"/>
            <a:ext cx="7239000" cy="6629400"/>
          </a:xfrm>
          <a:noFill/>
          <a:ln/>
        </p:spPr>
        <p:txBody>
          <a:bodyPr/>
          <a:lstStyle/>
          <a:p>
            <a:pPr algn="r">
              <a:buFontTx/>
              <a:buNone/>
            </a:pPr>
            <a:r>
              <a:rPr lang="fa-IR" altLang="en-US" b="1" u="sng" dirty="0">
                <a:solidFill>
                  <a:srgbClr val="FF0000"/>
                </a:solidFill>
                <a:cs typeface="Yagut" pitchFamily="2" charset="0"/>
              </a:rPr>
              <a:t>   انواع مواد محرك:</a:t>
            </a:r>
          </a:p>
          <a:p>
            <a:pPr>
              <a:buFontTx/>
              <a:buNone/>
            </a:pPr>
            <a:endParaRPr lang="fa-IR" altLang="en-US" sz="3600" b="1" u="sng" dirty="0">
              <a:cs typeface="Yagut" pitchFamily="2" charset="0"/>
            </a:endParaRPr>
          </a:p>
          <a:p>
            <a:pPr algn="r">
              <a:buFontTx/>
              <a:buNone/>
            </a:pPr>
            <a:endParaRPr lang="fa-IR" altLang="en-US" sz="3600" b="1" u="sng" dirty="0">
              <a:solidFill>
                <a:srgbClr val="7030A0"/>
              </a:solidFill>
              <a:cs typeface="Yagut" pitchFamily="2" charset="0"/>
            </a:endParaRPr>
          </a:p>
          <a:p>
            <a:pPr algn="r"/>
            <a:r>
              <a:rPr lang="fa-IR" altLang="en-US" b="1" dirty="0">
                <a:solidFill>
                  <a:srgbClr val="7030A0"/>
                </a:solidFill>
                <a:cs typeface="Yagut" pitchFamily="2" charset="0"/>
              </a:rPr>
              <a:t>كوكائين</a:t>
            </a:r>
          </a:p>
          <a:p>
            <a:pPr algn="r"/>
            <a:r>
              <a:rPr lang="fa-IR" altLang="en-US" b="1" dirty="0">
                <a:solidFill>
                  <a:srgbClr val="7030A0"/>
                </a:solidFill>
                <a:cs typeface="Yagut" pitchFamily="2" charset="0"/>
              </a:rPr>
              <a:t>محرك‌هاي آمفتاميني </a:t>
            </a:r>
            <a:r>
              <a:rPr lang="en-US" altLang="en-US" b="1" dirty="0">
                <a:solidFill>
                  <a:srgbClr val="7030A0"/>
                </a:solidFill>
              </a:rPr>
              <a:t>Amphetamine Type Stimulants (ATS)</a:t>
            </a:r>
            <a:endParaRPr lang="fa-IR" altLang="en-US" b="1" dirty="0">
              <a:solidFill>
                <a:srgbClr val="7030A0"/>
              </a:solidFill>
              <a:cs typeface="Yagut" pitchFamily="2" charset="0"/>
            </a:endParaRPr>
          </a:p>
          <a:p>
            <a:pPr lvl="1" algn="r"/>
            <a:r>
              <a:rPr lang="fa-IR" altLang="en-US" b="1" dirty="0">
                <a:solidFill>
                  <a:srgbClr val="7030A0"/>
                </a:solidFill>
                <a:cs typeface="Yagut" pitchFamily="2" charset="0"/>
              </a:rPr>
              <a:t>آمفتامين </a:t>
            </a:r>
            <a:r>
              <a:rPr lang="en-US" altLang="en-US" b="1" dirty="0">
                <a:solidFill>
                  <a:srgbClr val="7030A0"/>
                </a:solidFill>
              </a:rPr>
              <a:t>Amphetamine</a:t>
            </a:r>
            <a:endParaRPr lang="fa-IR" altLang="en-US" b="1" dirty="0">
              <a:solidFill>
                <a:srgbClr val="7030A0"/>
              </a:solidFill>
              <a:cs typeface="Yagut" pitchFamily="2" charset="0"/>
            </a:endParaRPr>
          </a:p>
          <a:p>
            <a:pPr lvl="1" algn="r"/>
            <a:r>
              <a:rPr lang="fa-IR" altLang="en-US" b="1" dirty="0">
                <a:solidFill>
                  <a:srgbClr val="7030A0"/>
                </a:solidFill>
                <a:cs typeface="Yagut" pitchFamily="2" charset="0"/>
              </a:rPr>
              <a:t>دگزامفتامين </a:t>
            </a:r>
            <a:r>
              <a:rPr lang="en-US" altLang="en-US" b="1" dirty="0">
                <a:solidFill>
                  <a:srgbClr val="7030A0"/>
                </a:solidFill>
              </a:rPr>
              <a:t>Dexamphetamine</a:t>
            </a:r>
            <a:endParaRPr lang="fa-IR" altLang="en-US" b="1" dirty="0">
              <a:solidFill>
                <a:srgbClr val="7030A0"/>
              </a:solidFill>
              <a:cs typeface="Yagut" pitchFamily="2" charset="0"/>
            </a:endParaRPr>
          </a:p>
          <a:p>
            <a:pPr lvl="1" algn="r"/>
            <a:r>
              <a:rPr lang="fa-IR" altLang="en-US" b="1" dirty="0">
                <a:solidFill>
                  <a:srgbClr val="7030A0"/>
                </a:solidFill>
                <a:cs typeface="Yagut" pitchFamily="2" charset="0"/>
              </a:rPr>
              <a:t>متيل فنيديت </a:t>
            </a:r>
            <a:r>
              <a:rPr lang="en-US" altLang="en-US" b="1" dirty="0">
                <a:solidFill>
                  <a:srgbClr val="7030A0"/>
                </a:solidFill>
              </a:rPr>
              <a:t>Methylphenidate</a:t>
            </a:r>
            <a:endParaRPr lang="fa-IR" altLang="en-US" b="1" dirty="0">
              <a:solidFill>
                <a:srgbClr val="7030A0"/>
              </a:solidFill>
              <a:cs typeface="Yagut" pitchFamily="2" charset="0"/>
            </a:endParaRPr>
          </a:p>
          <a:p>
            <a:pPr lvl="1" algn="r"/>
            <a:r>
              <a:rPr lang="fa-IR" altLang="en-US" b="1" dirty="0">
                <a:solidFill>
                  <a:srgbClr val="7030A0"/>
                </a:solidFill>
                <a:cs typeface="Yagut" pitchFamily="2" charset="0"/>
              </a:rPr>
              <a:t>متامفتامين </a:t>
            </a:r>
            <a:r>
              <a:rPr lang="en-US" altLang="en-US" b="1" dirty="0">
                <a:solidFill>
                  <a:srgbClr val="7030A0"/>
                </a:solidFill>
              </a:rPr>
              <a:t>Methamphetamine</a:t>
            </a:r>
            <a:endParaRPr lang="fa-IR" altLang="en-US" b="1" dirty="0">
              <a:solidFill>
                <a:srgbClr val="7030A0"/>
              </a:solidFill>
              <a:cs typeface="Yagut" pitchFamily="2" charset="0"/>
            </a:endParaRPr>
          </a:p>
          <a:p>
            <a:endParaRPr lang="en-US" altLang="en-US" dirty="0">
              <a:solidFill>
                <a:schemeClr val="folHlink"/>
              </a:solidFill>
              <a:cs typeface="Yagu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871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720975" y="228600"/>
            <a:ext cx="6750050" cy="5791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>
              <a:buFontTx/>
              <a:buNone/>
            </a:pPr>
            <a:r>
              <a:rPr lang="fa-IR" altLang="en-US" u="sng" dirty="0">
                <a:solidFill>
                  <a:srgbClr val="FF0000"/>
                </a:solidFill>
                <a:cs typeface="Yagut" pitchFamily="2" charset="0"/>
              </a:rPr>
              <a:t>متامفتامين:</a:t>
            </a:r>
          </a:p>
          <a:p>
            <a:pPr algn="r">
              <a:buFontTx/>
              <a:buNone/>
            </a:pPr>
            <a:r>
              <a:rPr lang="fa-IR" altLang="en-US" sz="2400" dirty="0">
                <a:cs typeface="Yagut" pitchFamily="2" charset="0"/>
              </a:rPr>
              <a:t> </a:t>
            </a:r>
            <a:endParaRPr lang="fa-IR" altLang="en-US" sz="2400" b="1" dirty="0">
              <a:solidFill>
                <a:srgbClr val="7030A0"/>
              </a:solidFill>
              <a:cs typeface="Yagut" pitchFamily="2" charset="0"/>
            </a:endParaRPr>
          </a:p>
          <a:p>
            <a:pPr algn="r"/>
            <a:r>
              <a:rPr lang="fa-IR" altLang="en-US" sz="2400" b="1" dirty="0">
                <a:solidFill>
                  <a:srgbClr val="7030A0"/>
                </a:solidFill>
                <a:cs typeface="Yagut" pitchFamily="2" charset="0"/>
              </a:rPr>
              <a:t>يك ماده قوي محرك سيستم اعصاب مركزي است</a:t>
            </a:r>
          </a:p>
          <a:p>
            <a:pPr algn="r"/>
            <a:r>
              <a:rPr lang="fa-IR" altLang="en-US" sz="2400" b="1" dirty="0">
                <a:solidFill>
                  <a:srgbClr val="7030A0"/>
                </a:solidFill>
                <a:cs typeface="Yagut" pitchFamily="2" charset="0"/>
              </a:rPr>
              <a:t>مستقيماً روي مغز و نخاع تاثير گذاشته و در عملكرد نرمال انتقال دهنده‌هاي عصبي تداخل مي‌كند</a:t>
            </a:r>
          </a:p>
          <a:p>
            <a:pPr algn="r"/>
            <a:r>
              <a:rPr lang="fa-IR" altLang="en-US" sz="2400" b="1" dirty="0">
                <a:solidFill>
                  <a:srgbClr val="7030A0"/>
                </a:solidFill>
                <a:cs typeface="Yagut" pitchFamily="2" charset="0"/>
              </a:rPr>
              <a:t>دوپامين اصلي‌ترين انتقال دهنده عصبي متاثر است </a:t>
            </a:r>
            <a:endParaRPr lang="en-US" altLang="en-US" sz="2400" b="1" dirty="0">
              <a:solidFill>
                <a:srgbClr val="7030A0"/>
              </a:solidFill>
              <a:cs typeface="Yagut" pitchFamily="2" charset="0"/>
            </a:endParaRPr>
          </a:p>
        </p:txBody>
      </p:sp>
      <p:pic>
        <p:nvPicPr>
          <p:cNvPr id="120835" name="Picture 3" descr="IMG_62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86200"/>
            <a:ext cx="27432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912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altLang="en-US" sz="3400">
                <a:solidFill>
                  <a:schemeClr val="tx2"/>
                </a:solidFill>
              </a:rPr>
              <a:t>متامفتامين</a:t>
            </a:r>
            <a:r>
              <a:rPr lang="fa-IR" altLang="en-US">
                <a:solidFill>
                  <a:schemeClr val="tx2"/>
                </a:solidFill>
              </a:rPr>
              <a:t>:</a:t>
            </a:r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fa-IR" altLang="en-US" sz="2400">
                <a:solidFill>
                  <a:schemeClr val="folHlink"/>
                </a:solidFill>
              </a:rPr>
              <a:t>1).تاثير بر روي نقاط انگيزه</a:t>
            </a:r>
          </a:p>
          <a:p>
            <a:pPr>
              <a:buFontTx/>
              <a:buNone/>
            </a:pPr>
            <a:r>
              <a:rPr lang="fa-IR" altLang="en-US" sz="2400">
                <a:solidFill>
                  <a:schemeClr val="folHlink"/>
                </a:solidFill>
              </a:rPr>
              <a:t>2).اثرات ماندگار بر روي ساختار مغز</a:t>
            </a:r>
          </a:p>
          <a:p>
            <a:pPr>
              <a:buFontTx/>
              <a:buNone/>
            </a:pPr>
            <a:r>
              <a:rPr lang="fa-IR" altLang="en-US" sz="2400">
                <a:solidFill>
                  <a:schemeClr val="folHlink"/>
                </a:solidFill>
              </a:rPr>
              <a:t>3).اولين بار در سال 1887 در آلمان .</a:t>
            </a:r>
          </a:p>
          <a:p>
            <a:pPr>
              <a:buFontTx/>
              <a:buNone/>
            </a:pPr>
            <a:r>
              <a:rPr lang="fa-IR" altLang="en-US" sz="2400">
                <a:solidFill>
                  <a:schemeClr val="folHlink"/>
                </a:solidFill>
              </a:rPr>
              <a:t>4).داراي طول عمر 12تا 24 ساعت است.</a:t>
            </a:r>
          </a:p>
          <a:p>
            <a:pPr>
              <a:buFontTx/>
              <a:buNone/>
            </a:pPr>
            <a:r>
              <a:rPr lang="fa-IR" altLang="en-US" sz="2400">
                <a:solidFill>
                  <a:schemeClr val="folHlink"/>
                </a:solidFill>
              </a:rPr>
              <a:t>5).علائم ترك آن بعد از 30 تا90 روز مشخص</a:t>
            </a:r>
          </a:p>
          <a:p>
            <a:pPr>
              <a:buFontTx/>
              <a:buNone/>
            </a:pPr>
            <a:r>
              <a:rPr lang="fa-IR" altLang="en-US" sz="2400">
                <a:solidFill>
                  <a:schemeClr val="folHlink"/>
                </a:solidFill>
              </a:rPr>
              <a:t>می شود.</a:t>
            </a:r>
          </a:p>
          <a:p>
            <a:pPr>
              <a:buFontTx/>
              <a:buNone/>
            </a:pPr>
            <a:r>
              <a:rPr lang="fa-IR" altLang="en-US" sz="2400">
                <a:solidFill>
                  <a:schemeClr val="folHlink"/>
                </a:solidFill>
              </a:rPr>
              <a:t>6).داراي نشئگي 15تا30 دقیقه است.</a:t>
            </a:r>
          </a:p>
          <a:p>
            <a:pPr>
              <a:buFontTx/>
              <a:buNone/>
            </a:pPr>
            <a:endParaRPr lang="en-US" altLang="en-US" sz="2400">
              <a:solidFill>
                <a:schemeClr val="folHlink"/>
              </a:solidFill>
            </a:endParaRP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0" y="1469572"/>
            <a:ext cx="2209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0608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altLang="en-US" sz="3400" u="sng">
                <a:solidFill>
                  <a:schemeClr val="tx2"/>
                </a:solidFill>
              </a:rPr>
              <a:t>مدل ماتريكس :</a:t>
            </a:r>
            <a:endParaRPr lang="en-US" altLang="en-US" sz="3400" u="sng">
              <a:solidFill>
                <a:schemeClr val="tx2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fa-IR" altLang="en-US"/>
          </a:p>
          <a:p>
            <a:pPr algn="ctr">
              <a:buFontTx/>
              <a:buNone/>
            </a:pPr>
            <a:r>
              <a:rPr lang="fa-IR" altLang="en-US">
                <a:solidFill>
                  <a:schemeClr val="folHlink"/>
                </a:solidFill>
              </a:rPr>
              <a:t>ادغام چند درمان درهم</a:t>
            </a:r>
          </a:p>
          <a:p>
            <a:pPr algn="ctr">
              <a:buFontTx/>
              <a:buNone/>
            </a:pPr>
            <a:r>
              <a:rPr lang="fa-IR" altLang="en-US">
                <a:solidFill>
                  <a:schemeClr val="folHlink"/>
                </a:solidFill>
              </a:rPr>
              <a:t>رفتار درماني+ مصاحبه انگيزشي + راهبري مشروط + آموزش خانواده</a:t>
            </a:r>
            <a:endParaRPr lang="en-US" altLang="en-US">
              <a:solidFill>
                <a:schemeClr val="folHlink"/>
              </a:solidFill>
            </a:endParaRPr>
          </a:p>
        </p:txBody>
      </p:sp>
      <p:pic>
        <p:nvPicPr>
          <p:cNvPr id="9220" name="Picture 4" descr="BL09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1" y="3962400"/>
            <a:ext cx="1262063" cy="191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BL1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038600"/>
            <a:ext cx="1703388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404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altLang="en-US" sz="3000" u="sng">
                <a:solidFill>
                  <a:schemeClr val="tx2"/>
                </a:solidFill>
              </a:rPr>
              <a:t>چرا ماتريكس؟</a:t>
            </a:r>
            <a:endParaRPr lang="en-US" altLang="en-US" sz="3000" u="sng">
              <a:solidFill>
                <a:schemeClr val="tx2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fa-IR" altLang="en-US"/>
          </a:p>
          <a:p>
            <a:pPr algn="ctr">
              <a:buFontTx/>
              <a:buNone/>
            </a:pPr>
            <a:r>
              <a:rPr lang="fa-IR" altLang="en-US">
                <a:solidFill>
                  <a:schemeClr val="folHlink"/>
                </a:solidFill>
              </a:rPr>
              <a:t>وابستگي به مصرف متامفتامين ها  معمولا به درمانهاي رايج جواب نمي دهد مثلا مصرف متادون ميزان گزارش شده درمان 1تا5 درصد است.</a:t>
            </a:r>
          </a:p>
          <a:p>
            <a:pPr algn="ctr">
              <a:buFontTx/>
              <a:buNone/>
            </a:pPr>
            <a:r>
              <a:rPr lang="fa-IR" altLang="en-US">
                <a:solidFill>
                  <a:schemeClr val="folHlink"/>
                </a:solidFill>
              </a:rPr>
              <a:t>صرف هزينه در درمان وابستگي به مواد به ويژه متامفتامين بيهوده است.</a:t>
            </a:r>
            <a:endParaRPr lang="en-US" altLang="en-US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558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altLang="en-US" sz="3400" u="sng">
                <a:solidFill>
                  <a:schemeClr val="tx2"/>
                </a:solidFill>
              </a:rPr>
              <a:t>ماتريكس:</a:t>
            </a:r>
            <a:endParaRPr lang="en-US" altLang="en-US" sz="3400" u="sng">
              <a:solidFill>
                <a:schemeClr val="tx2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905000"/>
            <a:ext cx="7543800" cy="3124200"/>
          </a:xfrm>
        </p:spPr>
        <p:txBody>
          <a:bodyPr/>
          <a:lstStyle/>
          <a:p>
            <a:pPr>
              <a:buFontTx/>
              <a:buNone/>
            </a:pPr>
            <a:r>
              <a:rPr lang="fa-IR" altLang="en-US">
                <a:solidFill>
                  <a:schemeClr val="folHlink"/>
                </a:solidFill>
              </a:rPr>
              <a:t>درمان چندجانبه = با برنامه براي همه جنبه هاي زندگي</a:t>
            </a:r>
          </a:p>
          <a:p>
            <a:pPr>
              <a:buFontTx/>
              <a:buNone/>
            </a:pPr>
            <a:r>
              <a:rPr lang="fa-IR" altLang="en-US">
                <a:solidFill>
                  <a:schemeClr val="folHlink"/>
                </a:solidFill>
              </a:rPr>
              <a:t>درمان فشرده = 3 تا 6 ماه فشرده </a:t>
            </a:r>
            <a:r>
              <a:rPr lang="ar-SA" altLang="en-US">
                <a:solidFill>
                  <a:schemeClr val="folHlink"/>
                </a:solidFill>
                <a:latin typeface="Arial" panose="020B0604020202020204" pitchFamily="34" charset="0"/>
              </a:rPr>
              <a:t>–</a:t>
            </a:r>
            <a:r>
              <a:rPr lang="fa-IR" altLang="en-US">
                <a:solidFill>
                  <a:schemeClr val="folHlink"/>
                </a:solidFill>
              </a:rPr>
              <a:t> 3 تا 5 روز درهفته</a:t>
            </a:r>
          </a:p>
          <a:p>
            <a:pPr>
              <a:buFontTx/>
              <a:buNone/>
            </a:pPr>
            <a:r>
              <a:rPr lang="fa-IR" altLang="en-US">
                <a:solidFill>
                  <a:schemeClr val="folHlink"/>
                </a:solidFill>
              </a:rPr>
              <a:t>درمان سرپائي = نياز به بستري ندارد</a:t>
            </a:r>
          </a:p>
          <a:p>
            <a:pPr>
              <a:buFontTx/>
              <a:buNone/>
            </a:pPr>
            <a:r>
              <a:rPr lang="fa-IR" altLang="en-US">
                <a:solidFill>
                  <a:schemeClr val="folHlink"/>
                </a:solidFill>
              </a:rPr>
              <a:t>رويكرد ساختارمند = براي همه چيز فكركرده</a:t>
            </a:r>
          </a:p>
          <a:p>
            <a:pPr>
              <a:buFontTx/>
              <a:buNone/>
            </a:pPr>
            <a:r>
              <a:rPr lang="fa-IR" altLang="en-US">
                <a:solidFill>
                  <a:schemeClr val="folHlink"/>
                </a:solidFill>
              </a:rPr>
              <a:t>مبتني بر شواهد.</a:t>
            </a:r>
            <a:endParaRPr lang="en-US" altLang="en-US">
              <a:solidFill>
                <a:schemeClr val="folHlink"/>
              </a:solidFill>
            </a:endParaRPr>
          </a:p>
          <a:p>
            <a:pPr>
              <a:buFontTx/>
              <a:buNone/>
            </a:pPr>
            <a:endParaRPr lang="en-US" altLang="en-US">
              <a:solidFill>
                <a:schemeClr val="folHlink"/>
              </a:solidFill>
            </a:endParaRPr>
          </a:p>
          <a:p>
            <a:endParaRPr lang="en-US" altLang="en-US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510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14600" y="381000"/>
            <a:ext cx="7086600" cy="5029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Tx/>
              <a:buNone/>
            </a:pPr>
            <a:r>
              <a:rPr lang="fa-IR" altLang="en-US" u="sng">
                <a:solidFill>
                  <a:schemeClr val="tx2"/>
                </a:solidFill>
                <a:cs typeface="Yagut" pitchFamily="2" charset="0"/>
              </a:rPr>
              <a:t>عناصر درمان مدل ماتريكس</a:t>
            </a:r>
          </a:p>
          <a:p>
            <a:pPr>
              <a:buFontTx/>
              <a:buNone/>
            </a:pPr>
            <a:endParaRPr lang="fa-IR" altLang="en-US" u="sng">
              <a:solidFill>
                <a:schemeClr val="tx2"/>
              </a:solidFill>
              <a:cs typeface="Yagut" pitchFamily="2" charset="0"/>
            </a:endParaRPr>
          </a:p>
          <a:p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جلسات فردي</a:t>
            </a:r>
          </a:p>
          <a:p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جلسات گروهي بهبودي اوليه</a:t>
            </a:r>
          </a:p>
          <a:p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جلسات گروهي پيشگيري از بازگشت</a:t>
            </a:r>
          </a:p>
          <a:p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 جلسات آموزش خانواده</a:t>
            </a:r>
          </a:p>
          <a:p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جلسات 12 گامي</a:t>
            </a:r>
          </a:p>
          <a:p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تحليل بازگشت</a:t>
            </a:r>
          </a:p>
          <a:p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آزمايش ادرار</a:t>
            </a:r>
            <a:endParaRPr lang="en-US" altLang="en-US">
              <a:solidFill>
                <a:schemeClr val="folHlink"/>
              </a:solidFill>
              <a:cs typeface="Yagut" pitchFamily="2" charset="0"/>
            </a:endParaRPr>
          </a:p>
        </p:txBody>
      </p:sp>
      <p:pic>
        <p:nvPicPr>
          <p:cNvPr id="89091" name="Picture 3" descr="PEPOS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419600"/>
            <a:ext cx="358140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049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38400" y="457200"/>
            <a:ext cx="7239000" cy="64008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fa-IR" altLang="en-US" u="sng">
                <a:solidFill>
                  <a:schemeClr val="tx2"/>
                </a:solidFill>
                <a:cs typeface="Yagut" pitchFamily="2" charset="0"/>
              </a:rPr>
              <a:t>جلسات گروهي مهارت</a:t>
            </a:r>
            <a:r>
              <a:rPr lang="fa-IR" altLang="en-US" u="sng">
                <a:solidFill>
                  <a:schemeClr val="tx2"/>
                </a:solidFill>
              </a:rPr>
              <a:t>‌</a:t>
            </a:r>
            <a:r>
              <a:rPr lang="fa-IR" altLang="en-US" u="sng">
                <a:solidFill>
                  <a:schemeClr val="tx2"/>
                </a:solidFill>
                <a:cs typeface="Yagut" pitchFamily="2" charset="0"/>
              </a:rPr>
              <a:t>هاي اوليه بهبودي</a:t>
            </a:r>
          </a:p>
          <a:p>
            <a:pPr>
              <a:buFontTx/>
              <a:buNone/>
            </a:pPr>
            <a:endParaRPr lang="en-US" altLang="en-US" u="sng">
              <a:solidFill>
                <a:schemeClr val="tx2"/>
              </a:solidFill>
              <a:cs typeface="Yagut" pitchFamily="2" charset="0"/>
            </a:endParaRPr>
          </a:p>
          <a:p>
            <a:pPr lvl="1"/>
            <a:r>
              <a:rPr lang="fa-IR" altLang="en-US">
                <a:solidFill>
                  <a:srgbClr val="FF3300"/>
                </a:solidFill>
                <a:cs typeface="Yagut" pitchFamily="2" charset="0"/>
              </a:rPr>
              <a:t>هشت جلسه گروهي</a:t>
            </a:r>
            <a:r>
              <a:rPr lang="fa-IR" altLang="en-US">
                <a:cs typeface="Yagut" pitchFamily="2" charset="0"/>
              </a:rPr>
              <a:t> </a:t>
            </a:r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مهارت</a:t>
            </a:r>
            <a:r>
              <a:rPr lang="fa-IR" altLang="en-US">
                <a:solidFill>
                  <a:schemeClr val="folHlink"/>
                </a:solidFill>
              </a:rPr>
              <a:t>‌</a:t>
            </a:r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هاي اوليه بهبودي</a:t>
            </a:r>
          </a:p>
          <a:p>
            <a:pPr lvl="1"/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دو جلسه در هفته در ماه اول درمان</a:t>
            </a:r>
            <a:r>
              <a:rPr lang="en-US" altLang="en-US">
                <a:solidFill>
                  <a:schemeClr val="folHlink"/>
                </a:solidFill>
                <a:cs typeface="Yagut" pitchFamily="2" charset="0"/>
              </a:rPr>
              <a:t> </a:t>
            </a:r>
            <a:endParaRPr lang="fa-IR" altLang="en-US">
              <a:solidFill>
                <a:schemeClr val="folHlink"/>
              </a:solidFill>
              <a:cs typeface="Yagut" pitchFamily="2" charset="0"/>
            </a:endParaRPr>
          </a:p>
          <a:p>
            <a:pPr lvl="1"/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حداكثر 10 نفر</a:t>
            </a:r>
            <a:r>
              <a:rPr lang="en-US" altLang="en-US">
                <a:solidFill>
                  <a:schemeClr val="folHlink"/>
                </a:solidFill>
                <a:cs typeface="Yagut" pitchFamily="2" charset="0"/>
              </a:rPr>
              <a:t> </a:t>
            </a:r>
            <a:endParaRPr lang="fa-IR" altLang="en-US">
              <a:solidFill>
                <a:schemeClr val="folHlink"/>
              </a:solidFill>
              <a:cs typeface="Yagut" pitchFamily="2" charset="0"/>
            </a:endParaRPr>
          </a:p>
          <a:p>
            <a:pPr lvl="1"/>
            <a:r>
              <a:rPr lang="fa-IR" altLang="en-US">
                <a:solidFill>
                  <a:srgbClr val="FF3300"/>
                </a:solidFill>
                <a:cs typeface="Yagut" pitchFamily="2" charset="0"/>
              </a:rPr>
              <a:t>نسبتاً كوتاه مي</a:t>
            </a:r>
            <a:r>
              <a:rPr lang="fa-IR" altLang="en-US">
                <a:solidFill>
                  <a:srgbClr val="FF3300"/>
                </a:solidFill>
              </a:rPr>
              <a:t>‌</a:t>
            </a:r>
            <a:r>
              <a:rPr lang="fa-IR" altLang="en-US">
                <a:solidFill>
                  <a:srgbClr val="FF3300"/>
                </a:solidFill>
                <a:cs typeface="Yagut" pitchFamily="2" charset="0"/>
              </a:rPr>
              <a:t>باشند(50 دقيقه)</a:t>
            </a:r>
            <a:r>
              <a:rPr lang="en-US" altLang="en-US">
                <a:cs typeface="Yagut" pitchFamily="2" charset="0"/>
              </a:rPr>
              <a:t> </a:t>
            </a:r>
            <a:r>
              <a:rPr lang="fa-IR" altLang="en-US">
                <a:cs typeface="Yagut" pitchFamily="2" charset="0"/>
              </a:rPr>
              <a:t> </a:t>
            </a:r>
            <a:endParaRPr lang="en-US" altLang="en-US">
              <a:cs typeface="Yagut" pitchFamily="2" charset="0"/>
            </a:endParaRPr>
          </a:p>
          <a:p>
            <a:pPr lvl="1"/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همكاري دستيار</a:t>
            </a:r>
            <a:endParaRPr lang="en-US" altLang="en-US">
              <a:solidFill>
                <a:schemeClr val="folHlink"/>
              </a:solidFill>
              <a:cs typeface="Yagut" pitchFamily="2" charset="0"/>
            </a:endParaRPr>
          </a:p>
          <a:p>
            <a:pPr lvl="1"/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استفاده از تكنيك</a:t>
            </a:r>
            <a:r>
              <a:rPr lang="fa-IR" altLang="en-US">
                <a:solidFill>
                  <a:schemeClr val="folHlink"/>
                </a:solidFill>
              </a:rPr>
              <a:t>‌</a:t>
            </a:r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هاي رفتاري</a:t>
            </a:r>
          </a:p>
          <a:p>
            <a:pPr lvl="1"/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نوعي گردهمايي است </a:t>
            </a:r>
            <a:endParaRPr lang="en-US" altLang="en-US">
              <a:solidFill>
                <a:schemeClr val="folHlink"/>
              </a:solidFill>
              <a:cs typeface="Yagu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53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38400" y="381000"/>
            <a:ext cx="7239000" cy="64770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fa-IR" altLang="en-US" u="sng">
                <a:solidFill>
                  <a:schemeClr val="tx2"/>
                </a:solidFill>
                <a:cs typeface="Yagut" pitchFamily="2" charset="0"/>
              </a:rPr>
              <a:t>گروه پيشگيري از بازگشت</a:t>
            </a:r>
          </a:p>
          <a:p>
            <a:pPr>
              <a:buFontTx/>
              <a:buNone/>
            </a:pPr>
            <a:endParaRPr lang="fa-IR" altLang="en-US" u="sng">
              <a:solidFill>
                <a:schemeClr val="tx2"/>
              </a:solidFill>
              <a:cs typeface="Yagut" pitchFamily="2" charset="0"/>
            </a:endParaRPr>
          </a:p>
          <a:p>
            <a:pPr lvl="1"/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اين گروه</a:t>
            </a:r>
            <a:r>
              <a:rPr lang="fa-IR" altLang="en-US">
                <a:cs typeface="Yagut" pitchFamily="2" charset="0"/>
              </a:rPr>
              <a:t> </a:t>
            </a:r>
            <a:r>
              <a:rPr lang="fa-IR" altLang="en-US">
                <a:solidFill>
                  <a:srgbClr val="FF3300"/>
                </a:solidFill>
                <a:cs typeface="Yagut" pitchFamily="2" charset="0"/>
              </a:rPr>
              <a:t>32 بار</a:t>
            </a:r>
            <a:r>
              <a:rPr lang="fa-IR" altLang="en-US">
                <a:cs typeface="Yagut" pitchFamily="2" charset="0"/>
              </a:rPr>
              <a:t> </a:t>
            </a:r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جلسه تشكيل خواهد داد، در</a:t>
            </a:r>
            <a:r>
              <a:rPr lang="fa-IR" altLang="en-US">
                <a:cs typeface="Yagut" pitchFamily="2" charset="0"/>
              </a:rPr>
              <a:t> </a:t>
            </a:r>
            <a:r>
              <a:rPr lang="fa-IR" altLang="en-US">
                <a:solidFill>
                  <a:srgbClr val="FF3300"/>
                </a:solidFill>
                <a:cs typeface="Yagut" pitchFamily="2" charset="0"/>
              </a:rPr>
              <a:t>اول و آخر هر هفته</a:t>
            </a:r>
            <a:r>
              <a:rPr lang="fa-IR" altLang="en-US">
                <a:cs typeface="Yagut" pitchFamily="2" charset="0"/>
              </a:rPr>
              <a:t> </a:t>
            </a:r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از 16 هفته ابتدايي درمان</a:t>
            </a:r>
            <a:r>
              <a:rPr lang="en-US" altLang="en-US">
                <a:cs typeface="Yagut" pitchFamily="2" charset="0"/>
              </a:rPr>
              <a:t> </a:t>
            </a:r>
          </a:p>
          <a:p>
            <a:pPr lvl="1"/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هر جلسه گروهي </a:t>
            </a:r>
            <a:r>
              <a:rPr lang="en-US" altLang="en-US">
                <a:solidFill>
                  <a:schemeClr val="folHlink"/>
                </a:solidFill>
                <a:cs typeface="Yagut" pitchFamily="2" charset="0"/>
              </a:rPr>
              <a:t>RP</a:t>
            </a:r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 حدوداً</a:t>
            </a:r>
            <a:r>
              <a:rPr lang="fa-IR" altLang="en-US">
                <a:cs typeface="Yagut" pitchFamily="2" charset="0"/>
              </a:rPr>
              <a:t> </a:t>
            </a:r>
            <a:r>
              <a:rPr lang="fa-IR" altLang="en-US">
                <a:solidFill>
                  <a:srgbClr val="FF3300"/>
                </a:solidFill>
                <a:cs typeface="Yagut" pitchFamily="2" charset="0"/>
              </a:rPr>
              <a:t>90 دقيقه</a:t>
            </a:r>
            <a:r>
              <a:rPr lang="fa-IR" altLang="en-US">
                <a:cs typeface="Yagut" pitchFamily="2" charset="0"/>
              </a:rPr>
              <a:t> </a:t>
            </a:r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به طول مي</a:t>
            </a:r>
            <a:r>
              <a:rPr lang="fa-IR" altLang="en-US">
                <a:solidFill>
                  <a:schemeClr val="folHlink"/>
                </a:solidFill>
              </a:rPr>
              <a:t>‌</a:t>
            </a:r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انجامد</a:t>
            </a:r>
            <a:r>
              <a:rPr lang="fa-IR" altLang="en-US">
                <a:cs typeface="Yagut" pitchFamily="2" charset="0"/>
              </a:rPr>
              <a:t> </a:t>
            </a:r>
          </a:p>
          <a:p>
            <a:pPr lvl="1"/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در آن موضوع خاصي هدف قرار داده مي</a:t>
            </a:r>
            <a:r>
              <a:rPr lang="fa-IR" altLang="en-US">
                <a:solidFill>
                  <a:schemeClr val="folHlink"/>
                </a:solidFill>
              </a:rPr>
              <a:t>‌</a:t>
            </a:r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شود</a:t>
            </a:r>
            <a:r>
              <a:rPr lang="en-US" altLang="en-US">
                <a:solidFill>
                  <a:schemeClr val="folHlink"/>
                </a:solidFill>
                <a:cs typeface="Yagut" pitchFamily="2" charset="0"/>
              </a:rPr>
              <a:t> </a:t>
            </a:r>
          </a:p>
          <a:p>
            <a:pPr lvl="1"/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مثال از موضوعاتي كه در جلسات گروهي </a:t>
            </a:r>
            <a:r>
              <a:rPr lang="en-US" altLang="en-US">
                <a:solidFill>
                  <a:schemeClr val="folHlink"/>
                </a:solidFill>
                <a:cs typeface="Yagut" pitchFamily="2" charset="0"/>
              </a:rPr>
              <a:t>RP</a:t>
            </a:r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 پوشش داده مي</a:t>
            </a:r>
            <a:r>
              <a:rPr lang="fa-IR" altLang="en-US">
                <a:solidFill>
                  <a:schemeClr val="folHlink"/>
                </a:solidFill>
              </a:rPr>
              <a:t>‌</a:t>
            </a:r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شوند:</a:t>
            </a:r>
          </a:p>
          <a:p>
            <a:pPr lvl="3"/>
            <a:r>
              <a:rPr lang="fa-IR" altLang="en-US" sz="2400">
                <a:solidFill>
                  <a:schemeClr val="folHlink"/>
                </a:solidFill>
                <a:cs typeface="Yagut" pitchFamily="2" charset="0"/>
              </a:rPr>
              <a:t>گناه و شرم</a:t>
            </a:r>
          </a:p>
          <a:p>
            <a:pPr lvl="3"/>
            <a:r>
              <a:rPr lang="fa-IR" altLang="en-US" sz="2400">
                <a:solidFill>
                  <a:schemeClr val="folHlink"/>
                </a:solidFill>
                <a:cs typeface="Yagut" pitchFamily="2" charset="0"/>
              </a:rPr>
              <a:t>مشغول بودن</a:t>
            </a:r>
          </a:p>
          <a:p>
            <a:pPr lvl="3"/>
            <a:r>
              <a:rPr lang="fa-IR" altLang="en-US" sz="2400">
                <a:solidFill>
                  <a:schemeClr val="folHlink"/>
                </a:solidFill>
                <a:cs typeface="Yagut" pitchFamily="2" charset="0"/>
              </a:rPr>
              <a:t>انگيزه بهبودي</a:t>
            </a:r>
          </a:p>
          <a:p>
            <a:pPr lvl="3"/>
            <a:r>
              <a:rPr lang="fa-IR" altLang="en-US" sz="2400">
                <a:solidFill>
                  <a:schemeClr val="folHlink"/>
                </a:solidFill>
                <a:cs typeface="Yagut" pitchFamily="2" charset="0"/>
              </a:rPr>
              <a:t>با هوش باش، نه قوي</a:t>
            </a:r>
          </a:p>
          <a:p>
            <a:pPr lvl="3"/>
            <a:r>
              <a:rPr lang="fa-IR" altLang="en-US" sz="2400">
                <a:solidFill>
                  <a:schemeClr val="folHlink"/>
                </a:solidFill>
                <a:cs typeface="Yagut" pitchFamily="2" charset="0"/>
              </a:rPr>
              <a:t>برانگيزاننده</a:t>
            </a:r>
            <a:r>
              <a:rPr lang="fa-IR" altLang="en-US" sz="2400">
                <a:solidFill>
                  <a:schemeClr val="folHlink"/>
                </a:solidFill>
              </a:rPr>
              <a:t>‌</a:t>
            </a:r>
            <a:r>
              <a:rPr lang="fa-IR" altLang="en-US" sz="2400">
                <a:solidFill>
                  <a:schemeClr val="folHlink"/>
                </a:solidFill>
                <a:cs typeface="Yagut" pitchFamily="2" charset="0"/>
              </a:rPr>
              <a:t>هاي عاطفي</a:t>
            </a:r>
            <a:endParaRPr lang="en-US" altLang="en-US" sz="2400" b="1" u="sng">
              <a:solidFill>
                <a:schemeClr val="folHlink"/>
              </a:solidFill>
              <a:cs typeface="Yagu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136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7643" y="283029"/>
            <a:ext cx="7696200" cy="2362200"/>
          </a:xfrm>
        </p:spPr>
        <p:txBody>
          <a:bodyPr>
            <a:normAutofit/>
          </a:bodyPr>
          <a:lstStyle/>
          <a:p>
            <a:pPr algn="r" rtl="1"/>
            <a:r>
              <a:rPr lang="fa-IR" dirty="0" smtClean="0">
                <a:solidFill>
                  <a:schemeClr val="tx1">
                    <a:lumMod val="95000"/>
                  </a:schemeClr>
                </a:solidFill>
              </a:rPr>
              <a:t>آیا به درمان های غیردارویی در اعتیاد</a:t>
            </a:r>
            <a:r>
              <a:rPr lang="fa-IR" dirty="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fa-IR" dirty="0" smtClean="0">
                <a:solidFill>
                  <a:schemeClr val="tx1">
                    <a:lumMod val="95000"/>
                  </a:schemeClr>
                </a:solidFill>
              </a:rPr>
              <a:t>نیاز  می باشد؟</a:t>
            </a:r>
            <a:endParaRPr lang="en-US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4" name="Picture 3" descr="Forest Flowe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367643"/>
            <a:ext cx="9383486" cy="449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693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62200" y="304800"/>
            <a:ext cx="7239000" cy="54102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fa-IR" altLang="en-US" u="sng">
                <a:solidFill>
                  <a:schemeClr val="tx2"/>
                </a:solidFill>
                <a:cs typeface="Yagut" pitchFamily="2" charset="0"/>
              </a:rPr>
              <a:t>جلسات گروهي آموزش خانواده</a:t>
            </a:r>
          </a:p>
          <a:p>
            <a:pPr>
              <a:buFontTx/>
              <a:buNone/>
            </a:pPr>
            <a:endParaRPr lang="fa-IR" altLang="en-US" u="sng">
              <a:solidFill>
                <a:schemeClr val="tx2"/>
              </a:solidFill>
              <a:cs typeface="Yagut" pitchFamily="2" charset="0"/>
            </a:endParaRPr>
          </a:p>
          <a:p>
            <a:pPr>
              <a:buFontTx/>
              <a:buNone/>
            </a:pPr>
            <a:endParaRPr lang="fa-IR" altLang="en-US" u="sng">
              <a:solidFill>
                <a:schemeClr val="tx2"/>
              </a:solidFill>
              <a:cs typeface="Yagut" pitchFamily="2" charset="0"/>
            </a:endParaRPr>
          </a:p>
          <a:p>
            <a:pPr lvl="1"/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در طول برنامه 16 هفته</a:t>
            </a:r>
            <a:r>
              <a:rPr lang="fa-IR" altLang="en-US">
                <a:solidFill>
                  <a:schemeClr val="folHlink"/>
                </a:solidFill>
              </a:rPr>
              <a:t>‌</a:t>
            </a:r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اي،</a:t>
            </a:r>
            <a:r>
              <a:rPr lang="fa-IR" altLang="en-US">
                <a:cs typeface="Yagut" pitchFamily="2" charset="0"/>
              </a:rPr>
              <a:t> </a:t>
            </a:r>
            <a:r>
              <a:rPr lang="fa-IR" altLang="en-US">
                <a:solidFill>
                  <a:srgbClr val="FF3300"/>
                </a:solidFill>
                <a:cs typeface="Yagut" pitchFamily="2" charset="0"/>
              </a:rPr>
              <a:t>12 جلسه 90 دقيقه</a:t>
            </a:r>
            <a:r>
              <a:rPr lang="fa-IR" altLang="en-US">
                <a:solidFill>
                  <a:srgbClr val="FF3300"/>
                </a:solidFill>
              </a:rPr>
              <a:t>‌</a:t>
            </a:r>
            <a:r>
              <a:rPr lang="fa-IR" altLang="en-US">
                <a:solidFill>
                  <a:srgbClr val="FF3300"/>
                </a:solidFill>
                <a:cs typeface="Yagut" pitchFamily="2" charset="0"/>
              </a:rPr>
              <a:t>اي</a:t>
            </a:r>
            <a:r>
              <a:rPr lang="fa-IR" altLang="en-US">
                <a:cs typeface="Yagut" pitchFamily="2" charset="0"/>
              </a:rPr>
              <a:t> </a:t>
            </a:r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گروهي آموزش  خانواده برگزار مي</a:t>
            </a:r>
            <a:r>
              <a:rPr lang="fa-IR" altLang="en-US">
                <a:solidFill>
                  <a:schemeClr val="folHlink"/>
                </a:solidFill>
              </a:rPr>
              <a:t>‌</a:t>
            </a:r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گردد</a:t>
            </a:r>
            <a:r>
              <a:rPr lang="en-US" altLang="en-US">
                <a:solidFill>
                  <a:schemeClr val="folHlink"/>
                </a:solidFill>
                <a:cs typeface="Yagut" pitchFamily="2" charset="0"/>
              </a:rPr>
              <a:t> </a:t>
            </a:r>
            <a:endParaRPr lang="fa-IR" altLang="en-US">
              <a:solidFill>
                <a:schemeClr val="folHlink"/>
              </a:solidFill>
              <a:cs typeface="Yagut" pitchFamily="2" charset="0"/>
            </a:endParaRPr>
          </a:p>
          <a:p>
            <a:pPr lvl="1"/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اين گروه هفته</a:t>
            </a:r>
            <a:r>
              <a:rPr lang="fa-IR" altLang="en-US">
                <a:solidFill>
                  <a:schemeClr val="folHlink"/>
                </a:solidFill>
              </a:rPr>
              <a:t>‌</a:t>
            </a:r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اي يكبار در سه ماه اول درمان جلسه تشكيل مي‌دهد </a:t>
            </a:r>
          </a:p>
          <a:p>
            <a:pPr lvl="1"/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اغلب اولين گروهي است كه بيمار و خانواده</a:t>
            </a:r>
            <a:r>
              <a:rPr lang="fa-IR" altLang="en-US">
                <a:solidFill>
                  <a:schemeClr val="folHlink"/>
                </a:solidFill>
              </a:rPr>
              <a:t>‌</a:t>
            </a:r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اش در آن حاضر مي</a:t>
            </a:r>
            <a:r>
              <a:rPr lang="fa-IR" altLang="en-US">
                <a:solidFill>
                  <a:schemeClr val="folHlink"/>
                </a:solidFill>
              </a:rPr>
              <a:t>‌</a:t>
            </a:r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شوند</a:t>
            </a:r>
            <a:r>
              <a:rPr lang="en-US" altLang="en-US">
                <a:solidFill>
                  <a:schemeClr val="folHlink"/>
                </a:solidFill>
                <a:cs typeface="Yagut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5847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38400" y="381000"/>
            <a:ext cx="7239000" cy="64770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fa-IR" altLang="en-US" u="sng">
                <a:solidFill>
                  <a:schemeClr val="tx2"/>
                </a:solidFill>
                <a:cs typeface="Yagut" pitchFamily="2" charset="0"/>
              </a:rPr>
              <a:t>گروه حمايت اجتماعي (پيگيري و تداوم درمان)</a:t>
            </a:r>
          </a:p>
          <a:p>
            <a:pPr>
              <a:buFontTx/>
              <a:buNone/>
            </a:pPr>
            <a:endParaRPr lang="fa-IR" altLang="en-US" sz="3600" b="1" u="sng">
              <a:cs typeface="Yagut" pitchFamily="2" charset="0"/>
            </a:endParaRPr>
          </a:p>
          <a:p>
            <a:pPr lvl="1"/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بيماران بايد در آغاز ماه آخر درمان اوليه در گروه حمايت اجتماعي حاضر شوند</a:t>
            </a:r>
          </a:p>
          <a:p>
            <a:pPr lvl="1"/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در طول</a:t>
            </a:r>
            <a:r>
              <a:rPr lang="fa-IR" altLang="en-US">
                <a:cs typeface="Yagut" pitchFamily="2" charset="0"/>
              </a:rPr>
              <a:t> </a:t>
            </a:r>
            <a:r>
              <a:rPr lang="fa-IR" altLang="en-US">
                <a:solidFill>
                  <a:srgbClr val="FF3300"/>
                </a:solidFill>
                <a:cs typeface="Yagut" pitchFamily="2" charset="0"/>
              </a:rPr>
              <a:t>36 هفته</a:t>
            </a:r>
            <a:r>
              <a:rPr lang="fa-IR" altLang="en-US">
                <a:cs typeface="Yagut" pitchFamily="2" charset="0"/>
              </a:rPr>
              <a:t> </a:t>
            </a:r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تداوم درمان</a:t>
            </a:r>
            <a:r>
              <a:rPr lang="fa-IR" altLang="en-US">
                <a:cs typeface="Yagut" pitchFamily="2" charset="0"/>
              </a:rPr>
              <a:t> </a:t>
            </a:r>
            <a:r>
              <a:rPr lang="fa-IR" altLang="en-US">
                <a:solidFill>
                  <a:srgbClr val="FF3300"/>
                </a:solidFill>
                <a:cs typeface="Yagut" pitchFamily="2" charset="0"/>
              </a:rPr>
              <a:t>هفته</a:t>
            </a:r>
            <a:r>
              <a:rPr lang="fa-IR" altLang="en-US">
                <a:solidFill>
                  <a:srgbClr val="FF3300"/>
                </a:solidFill>
              </a:rPr>
              <a:t>‌</a:t>
            </a:r>
            <a:r>
              <a:rPr lang="fa-IR" altLang="en-US">
                <a:solidFill>
                  <a:srgbClr val="FF3300"/>
                </a:solidFill>
                <a:cs typeface="Yagut" pitchFamily="2" charset="0"/>
              </a:rPr>
              <a:t>اي يكبار</a:t>
            </a:r>
            <a:r>
              <a:rPr lang="fa-IR" altLang="en-US">
                <a:cs typeface="Yagut" pitchFamily="2" charset="0"/>
              </a:rPr>
              <a:t> </a:t>
            </a:r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اين جلسه گروهي تشكيل مي‌شود</a:t>
            </a:r>
            <a:endParaRPr lang="en-US" altLang="en-US">
              <a:solidFill>
                <a:schemeClr val="folHlink"/>
              </a:solidFill>
              <a:cs typeface="Yagut" pitchFamily="2" charset="0"/>
            </a:endParaRPr>
          </a:p>
          <a:p>
            <a:pPr lvl="1"/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جلسات گروهي حمايت اجتماعي متمركز بر تركيبي از بحث درباره مسايل بهبودي كه اعضاي گروه تجربه كرده</a:t>
            </a:r>
            <a:r>
              <a:rPr lang="fa-IR" altLang="en-US">
                <a:solidFill>
                  <a:schemeClr val="folHlink"/>
                </a:solidFill>
              </a:rPr>
              <a:t>‌</a:t>
            </a:r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 و بحث درباره موضوعات ويژه بهبودي، مانند:</a:t>
            </a:r>
          </a:p>
          <a:p>
            <a:pPr lvl="3"/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صبوري</a:t>
            </a:r>
          </a:p>
          <a:p>
            <a:pPr lvl="3"/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رفاقت</a:t>
            </a:r>
          </a:p>
          <a:p>
            <a:pPr lvl="3"/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انزوا</a:t>
            </a:r>
          </a:p>
          <a:p>
            <a:pPr lvl="3"/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رد كردن پيشنهاد مواد</a:t>
            </a:r>
          </a:p>
          <a:p>
            <a:pPr lvl="3"/>
            <a:r>
              <a:rPr lang="fa-IR" altLang="en-US">
                <a:solidFill>
                  <a:schemeClr val="folHlink"/>
                </a:solidFill>
                <a:cs typeface="Yagut" pitchFamily="2" charset="0"/>
              </a:rPr>
              <a:t>كار </a:t>
            </a:r>
            <a:endParaRPr lang="en-US" altLang="en-US">
              <a:solidFill>
                <a:schemeClr val="folHlink"/>
              </a:solidFill>
              <a:cs typeface="Yagu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385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arde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1" y="1975757"/>
            <a:ext cx="9612085" cy="488224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763486"/>
          </a:xfrm>
        </p:spPr>
        <p:txBody>
          <a:bodyPr/>
          <a:lstStyle/>
          <a:p>
            <a:pPr algn="ctr" rtl="1"/>
            <a:r>
              <a:rPr lang="fa-IR" dirty="0" smtClean="0">
                <a:solidFill>
                  <a:srgbClr val="FF0000"/>
                </a:solidFill>
              </a:rPr>
              <a:t>از بذل توجه شما ممنونم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667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914400"/>
            <a:ext cx="8839200" cy="5394960"/>
          </a:xfrm>
        </p:spPr>
        <p:txBody>
          <a:bodyPr>
            <a:normAutofit/>
          </a:bodyPr>
          <a:lstStyle/>
          <a:p>
            <a:pPr algn="r" rtl="1">
              <a:buFont typeface="Wingdings" pitchFamily="2" charset="2"/>
              <a:buChar char="q"/>
            </a:pP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درمان اعتیاد فرایندی است که با انگیزه بیمار جهت متوقف کردن رفتار مصرف مواد شروع می شود و با پیشگیری از بازگشت مجدد به اعتیاد ادامه  می یابد .</a:t>
            </a:r>
          </a:p>
          <a:p>
            <a:pPr algn="r" rtl="1">
              <a:buNone/>
            </a:pPr>
            <a:endParaRPr lang="fa-IR" sz="3200" b="1" dirty="0">
              <a:solidFill>
                <a:srgbClr val="7030A0"/>
              </a:solidFill>
              <a:cs typeface="B Zar" pitchFamily="2" charset="-78"/>
            </a:endParaRPr>
          </a:p>
          <a:p>
            <a:pPr algn="r" rtl="1">
              <a:buFont typeface="Wingdings" pitchFamily="2" charset="2"/>
              <a:buChar char="q"/>
            </a:pP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در این فرایند باید به وی تغییر سبک زندگی و یادگیری سبک زندگی سالم و حفظ  و نگهداری این سبک آموزش داده شود.</a:t>
            </a:r>
          </a:p>
          <a:p>
            <a:pPr algn="r" rtl="1">
              <a:buNone/>
            </a:pPr>
            <a:endParaRPr lang="fa-IR" sz="3200" b="1" dirty="0">
              <a:solidFill>
                <a:srgbClr val="7030A0"/>
              </a:solidFill>
              <a:cs typeface="B Zar" pitchFamily="2" charset="-78"/>
            </a:endParaRPr>
          </a:p>
          <a:p>
            <a:pPr algn="r" rtl="1">
              <a:buFont typeface="Wingdings" pitchFamily="2" charset="2"/>
              <a:buChar char="q"/>
            </a:pP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باید درمانهای دارویی و درمانهای غیر دارویی را  توام باهم در درمان اعتیاد به کار گرفت </a:t>
            </a:r>
            <a:endParaRPr lang="en-US" sz="3200" b="1" dirty="0">
              <a:solidFill>
                <a:srgbClr val="7030A0"/>
              </a:solidFill>
              <a:cs typeface="B Zar" pitchFamily="2" charset="-78"/>
            </a:endParaRPr>
          </a:p>
          <a:p>
            <a:pPr algn="r" rtl="1">
              <a:buNone/>
            </a:pPr>
            <a:endParaRPr lang="en-US" sz="3600" dirty="0"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72788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>
                <a:solidFill>
                  <a:srgbClr val="FF0000"/>
                </a:solidFill>
              </a:rPr>
              <a:t>انواع رواندرمانی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sz="4000" b="1" dirty="0">
                <a:solidFill>
                  <a:srgbClr val="7030A0"/>
                </a:solidFill>
                <a:cs typeface="B Zar" pitchFamily="2" charset="-78"/>
              </a:rPr>
              <a:t>رواندرمانی فردی (بیمار-خانواده)شامل </a:t>
            </a:r>
            <a:r>
              <a:rPr lang="en-US" sz="4000" b="1" dirty="0">
                <a:solidFill>
                  <a:srgbClr val="7030A0"/>
                </a:solidFill>
                <a:cs typeface="B Zar" pitchFamily="2" charset="-78"/>
              </a:rPr>
              <a:t>CBT-ACT</a:t>
            </a:r>
            <a:r>
              <a:rPr lang="fa-IR" sz="4000" b="1" dirty="0">
                <a:solidFill>
                  <a:srgbClr val="7030A0"/>
                </a:solidFill>
                <a:cs typeface="B Zar" pitchFamily="2" charset="-78"/>
              </a:rPr>
              <a:t> و ...</a:t>
            </a:r>
          </a:p>
          <a:p>
            <a:pPr algn="r" rtl="1"/>
            <a:r>
              <a:rPr lang="fa-IR" sz="4000" b="1" dirty="0">
                <a:solidFill>
                  <a:srgbClr val="7030A0"/>
                </a:solidFill>
                <a:cs typeface="B Zar" pitchFamily="2" charset="-78"/>
              </a:rPr>
              <a:t>خانواده درمانی </a:t>
            </a:r>
          </a:p>
          <a:p>
            <a:pPr algn="r" rtl="1"/>
            <a:r>
              <a:rPr lang="fa-IR" sz="4000" b="1" dirty="0">
                <a:solidFill>
                  <a:srgbClr val="7030A0"/>
                </a:solidFill>
                <a:cs typeface="B Zar" pitchFamily="2" charset="-78"/>
              </a:rPr>
              <a:t>گروه درمانی (بیماران- خانواده)</a:t>
            </a:r>
            <a:endParaRPr lang="en-US" sz="4000" b="1" dirty="0">
              <a:solidFill>
                <a:srgbClr val="7030A0"/>
              </a:solidFill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66506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>
                <a:solidFill>
                  <a:srgbClr val="FF0000"/>
                </a:solidFill>
              </a:rPr>
              <a:t>فردی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600200"/>
            <a:ext cx="8915400" cy="4709160"/>
          </a:xfrm>
        </p:spPr>
        <p:txBody>
          <a:bodyPr>
            <a:normAutofit fontScale="92500" lnSpcReduction="10000"/>
          </a:bodyPr>
          <a:lstStyle/>
          <a:p>
            <a:pPr algn="r" rtl="1"/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پس از پذیرش بیمار و شروع درمان دارویی و تثبیت خلق بیمار مشاوره فردی بیمار و خانواده  آغاز می گردد .</a:t>
            </a:r>
          </a:p>
          <a:p>
            <a:pPr marL="137160" indent="0" algn="r" rtl="1">
              <a:buNone/>
            </a:pPr>
            <a:endParaRPr lang="fa-IR" sz="3200" b="1" dirty="0">
              <a:solidFill>
                <a:srgbClr val="7030A0"/>
              </a:solidFill>
              <a:cs typeface="B Zar" pitchFamily="2" charset="-78"/>
            </a:endParaRPr>
          </a:p>
          <a:p>
            <a:pPr algn="r" rtl="1"/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جلسات رواندرمانی بنا به همکاری </a:t>
            </a:r>
            <a:r>
              <a:rPr lang="fa-IR" sz="3000" b="1" dirty="0">
                <a:solidFill>
                  <a:srgbClr val="7030A0"/>
                </a:solidFill>
                <a:cs typeface="B Zar" pitchFamily="2" charset="-78"/>
              </a:rPr>
              <a:t>بیمار و خانواده  </a:t>
            </a: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50-45دقیقه می باشد.</a:t>
            </a:r>
          </a:p>
          <a:p>
            <a:pPr algn="r" rtl="1"/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پذیرش بیماری – اصلاح آگاهی، نگرش؛ رفتار- تغییر سبک زندگی و ......</a:t>
            </a:r>
          </a:p>
          <a:p>
            <a:pPr marL="137160" indent="0" algn="r" rtl="1">
              <a:buNone/>
            </a:pPr>
            <a:endParaRPr lang="fa-IR" sz="3200" b="1" dirty="0">
              <a:solidFill>
                <a:srgbClr val="7030A0"/>
              </a:solidFill>
              <a:cs typeface="B Zar" pitchFamily="2" charset="-78"/>
            </a:endParaRPr>
          </a:p>
          <a:p>
            <a:pPr algn="r" rtl="1"/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سپس بیماررا به شرکت در جلسات گروهی  تشویق              می نمایید.(مرکز – </a:t>
            </a:r>
            <a:r>
              <a:rPr lang="en-US" sz="3200" b="1" dirty="0">
                <a:solidFill>
                  <a:srgbClr val="7030A0"/>
                </a:solidFill>
                <a:cs typeface="B Zar" pitchFamily="2" charset="-78"/>
              </a:rPr>
              <a:t>Na</a:t>
            </a: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و ......)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708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solidFill>
                  <a:srgbClr val="FF0000"/>
                </a:solidFill>
              </a:rPr>
              <a:t>خانواده درمانی </a:t>
            </a:r>
            <a:endParaRPr lang="fa-IR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6910" y="1571612"/>
            <a:ext cx="8229600" cy="4709160"/>
          </a:xfrm>
        </p:spPr>
        <p:txBody>
          <a:bodyPr>
            <a:normAutofit lnSpcReduction="10000"/>
          </a:bodyPr>
          <a:lstStyle/>
          <a:p>
            <a:pPr algn="r" rtl="1"/>
            <a:r>
              <a:rPr lang="fa-IR" b="1" dirty="0" smtClean="0">
                <a:solidFill>
                  <a:srgbClr val="7030A0"/>
                </a:solidFill>
                <a:cs typeface="B Zar" pitchFamily="2" charset="-78"/>
              </a:rPr>
              <a:t>خانواده‌درمانی، نوعی گروه‌درمانی است که در آن، واحد درمانی خانواده است و در جلسات درمانی یک یا چند درمان‌گر با تمام اعضا خانواده(یا بخشی از آن‌ها) سر و کار دارد و هدف از آن حل و فصل یا تخفیف تعارضات بیماری‌زا و اضطراب در درون واحد خانواده است.</a:t>
            </a:r>
          </a:p>
          <a:p>
            <a:pPr algn="r" rtl="1">
              <a:buNone/>
            </a:pPr>
            <a:endParaRPr lang="fa-IR" b="1" dirty="0" smtClean="0">
              <a:solidFill>
                <a:srgbClr val="7030A0"/>
              </a:solidFill>
            </a:endParaRPr>
          </a:p>
          <a:p>
            <a:pPr algn="r" rtl="1"/>
            <a:r>
              <a:rPr lang="fa-IR" b="1" dirty="0" smtClean="0">
                <a:solidFill>
                  <a:srgbClr val="7030A0"/>
                </a:solidFill>
                <a:cs typeface="B Zar" pitchFamily="2" charset="-78"/>
              </a:rPr>
              <a:t>در این نوع درمان، آسیب‌شناسی یا بیماری یکی از اعضای خانواده، انعکاس پاتولوژی یا اختلالات عمیق‌تر در سیستم خانواده تلقی می‌شود.</a:t>
            </a:r>
          </a:p>
          <a:p>
            <a:pPr algn="r" rtl="1">
              <a:buNone/>
            </a:pPr>
            <a:r>
              <a:rPr lang="fa-IR" b="1" dirty="0" smtClean="0">
                <a:solidFill>
                  <a:srgbClr val="7030A0"/>
                </a:solidFill>
                <a:cs typeface="B Zar" pitchFamily="2" charset="-78"/>
              </a:rPr>
              <a:t> لذا خانواده واحد درمانی به حساب می‌آید و تغییر تعامل خانواده،</a:t>
            </a:r>
          </a:p>
          <a:p>
            <a:pPr algn="r" rtl="1">
              <a:buNone/>
            </a:pPr>
            <a:r>
              <a:rPr lang="fa-IR" b="1" dirty="0" smtClean="0">
                <a:solidFill>
                  <a:srgbClr val="7030A0"/>
                </a:solidFill>
                <a:cs typeface="B Zar" pitchFamily="2" charset="-78"/>
              </a:rPr>
              <a:t> راه تغییر عضو بیمار محسوب می‌گردد.</a:t>
            </a:r>
            <a:endParaRPr lang="fa-IR" b="1" dirty="0">
              <a:solidFill>
                <a:srgbClr val="7030A0"/>
              </a:solidFill>
              <a:cs typeface="B Zar" pitchFamily="2" charset="-78"/>
            </a:endParaRPr>
          </a:p>
        </p:txBody>
      </p:sp>
      <p:pic>
        <p:nvPicPr>
          <p:cNvPr id="2050" name="Picture 2" descr="E:\امینی\خا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930" y="3053443"/>
            <a:ext cx="2302328" cy="38045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99209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>
                <a:solidFill>
                  <a:srgbClr val="FF0000"/>
                </a:solidFill>
              </a:rPr>
              <a:t>گروه درمانی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5257800"/>
          </a:xfrm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fa-IR" b="1" dirty="0" smtClean="0">
                <a:solidFill>
                  <a:srgbClr val="FF0000"/>
                </a:solidFill>
                <a:cs typeface="B Titr" pitchFamily="2" charset="-78"/>
              </a:rPr>
              <a:t>شامل 12 جلسه می باشد </a:t>
            </a:r>
          </a:p>
          <a:p>
            <a:pPr marL="651510" indent="-514350" algn="r" rtl="1">
              <a:buFont typeface="+mj-lt"/>
              <a:buAutoNum type="arabicPeriod"/>
            </a:pP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علائم اعتیاد به مواد (فردی )</a:t>
            </a:r>
          </a:p>
          <a:p>
            <a:pPr marL="651510" indent="-514350" algn="r" rtl="1">
              <a:buFont typeface="+mj-lt"/>
              <a:buAutoNum type="arabicPeriod"/>
            </a:pP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فرایند بهبودی 1 (ارزیابی اثرات اعتیاد بر تمام جوانب زندگی فردی , اجتماعی  خانوادگی و........</a:t>
            </a:r>
          </a:p>
          <a:p>
            <a:pPr marL="651510" indent="-514350" algn="r" rtl="1">
              <a:buFont typeface="+mj-lt"/>
              <a:buAutoNum type="arabicPeriod"/>
            </a:pP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فرایند بهبودی 2 </a:t>
            </a:r>
          </a:p>
          <a:p>
            <a:pPr marL="651510" indent="-514350" algn="r" rtl="1"/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مراحل ترک </a:t>
            </a:r>
          </a:p>
          <a:p>
            <a:pPr marL="651510" indent="-514350" algn="r" rtl="1">
              <a:buNone/>
            </a:pP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*مرحله 1 : ترک و خماری 15 روز اول  (افسردگی ,اضطراب ,وسوسه ) </a:t>
            </a:r>
          </a:p>
          <a:p>
            <a:pPr marL="651510" indent="-514350" algn="r" rtl="1">
              <a:buNone/>
            </a:pP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*مرحله 2 : ماه عسل 45-16 روز(انرژی زیاد , اعتماد به نفس بالا  انکار , امکان ترک درمان </a:t>
            </a:r>
            <a:endParaRPr lang="en-US" sz="3200" b="1" dirty="0">
              <a:solidFill>
                <a:srgbClr val="7030A0"/>
              </a:solidFill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61891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fa-IR" dirty="0" smtClean="0"/>
              <a:t>*</a:t>
            </a: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مرحله 3 : دیوار 120-46 روز </a:t>
            </a:r>
          </a:p>
          <a:p>
            <a:pPr algn="r" rtl="1">
              <a:buNone/>
            </a:pP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آسیب پذیری به بازگشت , افسرده, وسوسه شدید مصرف </a:t>
            </a:r>
          </a:p>
          <a:p>
            <a:pPr algn="r" rtl="1">
              <a:buNone/>
            </a:pP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 </a:t>
            </a:r>
          </a:p>
          <a:p>
            <a:pPr algn="r" rtl="1">
              <a:buNone/>
            </a:pP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* مرحله 4 : سازگاری 180-120 </a:t>
            </a:r>
          </a:p>
          <a:p>
            <a:pPr algn="r" rtl="1">
              <a:buNone/>
            </a:pP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اگر مراحل قبل با موفقیت گذرانده شده باشد به او احساس پیشرفت زیادی می دهد ,وسوسه کمتر شده ,احساس تنهایی بیشتر </a:t>
            </a:r>
          </a:p>
          <a:p>
            <a:pPr algn="r" rtl="1">
              <a:buNone/>
            </a:pP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در این مرحله نیاز به مشاوره فردی ,شرکت در جلسات </a:t>
            </a:r>
            <a:r>
              <a:rPr lang="en-US" sz="3200" b="1" dirty="0">
                <a:solidFill>
                  <a:srgbClr val="7030A0"/>
                </a:solidFill>
                <a:cs typeface="B Zar" pitchFamily="2" charset="-78"/>
              </a:rPr>
              <a:t>NA</a:t>
            </a: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 بسیار ضروری می باشد.</a:t>
            </a:r>
            <a:endParaRPr lang="en-US" sz="3200" b="1" dirty="0">
              <a:solidFill>
                <a:srgbClr val="7030A0"/>
              </a:solidFill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68244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r" rtl="1">
              <a:buNone/>
            </a:pPr>
            <a:r>
              <a:rPr lang="fa-IR" dirty="0" smtClean="0">
                <a:solidFill>
                  <a:srgbClr val="7030A0"/>
                </a:solidFill>
              </a:rPr>
              <a:t>4. </a:t>
            </a: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مدیریت وسوسه ها , برانگیزاننده های بیرونی و درونی </a:t>
            </a:r>
          </a:p>
          <a:p>
            <a:pPr algn="r" rtl="1">
              <a:buNone/>
            </a:pP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5.مدیریت روابط در بهبودی </a:t>
            </a:r>
          </a:p>
          <a:p>
            <a:pPr algn="r" rtl="1">
              <a:buNone/>
            </a:pP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6. ایجاد سیستم حمایتی </a:t>
            </a:r>
          </a:p>
          <a:p>
            <a:pPr algn="r" rtl="1">
              <a:buNone/>
            </a:pP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7. مدیریت احساسات</a:t>
            </a:r>
          </a:p>
          <a:p>
            <a:pPr algn="r" rtl="1">
              <a:buNone/>
            </a:pP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8. مقابله با احساس گناه و شرم </a:t>
            </a:r>
          </a:p>
          <a:p>
            <a:pPr algn="r" rtl="1">
              <a:buNone/>
            </a:pP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9. علائم هشداردهنده بازگشت </a:t>
            </a:r>
          </a:p>
          <a:p>
            <a:pPr algn="r" rtl="1">
              <a:buNone/>
            </a:pP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10. مقابله با موقعیتهای پر خطر </a:t>
            </a:r>
          </a:p>
          <a:p>
            <a:pPr algn="r" rtl="1">
              <a:buNone/>
            </a:pP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11.حفظ بهبودی </a:t>
            </a:r>
          </a:p>
          <a:p>
            <a:pPr algn="r" rtl="1">
              <a:buNone/>
            </a:pPr>
            <a:r>
              <a:rPr lang="fa-IR" sz="3200" b="1" dirty="0">
                <a:solidFill>
                  <a:srgbClr val="7030A0"/>
                </a:solidFill>
                <a:cs typeface="B Zar" pitchFamily="2" charset="-78"/>
              </a:rPr>
              <a:t>12. زندگی سالم </a:t>
            </a:r>
            <a:endParaRPr lang="en-US" sz="3200" b="1" dirty="0">
              <a:solidFill>
                <a:srgbClr val="7030A0"/>
              </a:solidFill>
              <a:cs typeface="B 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44038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985</Words>
  <Application>Microsoft Office PowerPoint</Application>
  <PresentationFormat>Widescreen</PresentationFormat>
  <Paragraphs>147</Paragraphs>
  <Slides>22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</vt:lpstr>
      <vt:lpstr>B Titr</vt:lpstr>
      <vt:lpstr>B Zar</vt:lpstr>
      <vt:lpstr>Calibri</vt:lpstr>
      <vt:lpstr>Calibri Light</vt:lpstr>
      <vt:lpstr>Times New Roman</vt:lpstr>
      <vt:lpstr>Wingdings</vt:lpstr>
      <vt:lpstr>Yagut</vt:lpstr>
      <vt:lpstr>Office Theme</vt:lpstr>
      <vt:lpstr>به نام یگانه بی همتا </vt:lpstr>
      <vt:lpstr>آیا به درمان های غیردارویی در اعتیاد نیاز  می باشد؟</vt:lpstr>
      <vt:lpstr>PowerPoint Presentation</vt:lpstr>
      <vt:lpstr>انواع رواندرمانی  </vt:lpstr>
      <vt:lpstr>فردی </vt:lpstr>
      <vt:lpstr>خانواده درمانی </vt:lpstr>
      <vt:lpstr>گروه درمانی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متامفتامين:</vt:lpstr>
      <vt:lpstr>مدل ماتريكس :</vt:lpstr>
      <vt:lpstr>چرا ماتريكس؟</vt:lpstr>
      <vt:lpstr>ماتريكس: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از بذل توجه شما ممنونم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</cp:revision>
  <dcterms:created xsi:type="dcterms:W3CDTF">2021-08-29T07:30:16Z</dcterms:created>
  <dcterms:modified xsi:type="dcterms:W3CDTF">2021-08-29T07:45:21Z</dcterms:modified>
</cp:coreProperties>
</file>