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0" r:id="rId5"/>
    <p:sldMasterId id="2147483652" r:id="rId6"/>
    <p:sldMasterId id="2147483656" r:id="rId7"/>
  </p:sldMasterIdLst>
  <p:notesMasterIdLst>
    <p:notesMasterId r:id="rId101"/>
  </p:notesMasterIdLst>
  <p:sldIdLst>
    <p:sldId id="256" r:id="rId8"/>
    <p:sldId id="259" r:id="rId9"/>
    <p:sldId id="262" r:id="rId10"/>
    <p:sldId id="263" r:id="rId11"/>
    <p:sldId id="264" r:id="rId12"/>
    <p:sldId id="265" r:id="rId13"/>
    <p:sldId id="314" r:id="rId14"/>
    <p:sldId id="312" r:id="rId15"/>
    <p:sldId id="266" r:id="rId16"/>
    <p:sldId id="315" r:id="rId17"/>
    <p:sldId id="317" r:id="rId18"/>
    <p:sldId id="318" r:id="rId19"/>
    <p:sldId id="339" r:id="rId20"/>
    <p:sldId id="340" r:id="rId21"/>
    <p:sldId id="285" r:id="rId22"/>
    <p:sldId id="341" r:id="rId23"/>
    <p:sldId id="260" r:id="rId24"/>
    <p:sldId id="342" r:id="rId25"/>
    <p:sldId id="343" r:id="rId26"/>
    <p:sldId id="258" r:id="rId27"/>
    <p:sldId id="345" r:id="rId28"/>
    <p:sldId id="346" r:id="rId29"/>
    <p:sldId id="347" r:id="rId30"/>
    <p:sldId id="283" r:id="rId31"/>
    <p:sldId id="313" r:id="rId32"/>
    <p:sldId id="348" r:id="rId33"/>
    <p:sldId id="303" r:id="rId34"/>
    <p:sldId id="298" r:id="rId35"/>
    <p:sldId id="297" r:id="rId36"/>
    <p:sldId id="349" r:id="rId37"/>
    <p:sldId id="304" r:id="rId38"/>
    <p:sldId id="350" r:id="rId39"/>
    <p:sldId id="296" r:id="rId40"/>
    <p:sldId id="299" r:id="rId41"/>
    <p:sldId id="300" r:id="rId42"/>
    <p:sldId id="284" r:id="rId43"/>
    <p:sldId id="351" r:id="rId44"/>
    <p:sldId id="352" r:id="rId45"/>
    <p:sldId id="353" r:id="rId46"/>
    <p:sldId id="354" r:id="rId47"/>
    <p:sldId id="355" r:id="rId48"/>
    <p:sldId id="356" r:id="rId49"/>
    <p:sldId id="357" r:id="rId50"/>
    <p:sldId id="276" r:id="rId51"/>
    <p:sldId id="358" r:id="rId52"/>
    <p:sldId id="335" r:id="rId53"/>
    <p:sldId id="319" r:id="rId54"/>
    <p:sldId id="272" r:id="rId55"/>
    <p:sldId id="320" r:id="rId56"/>
    <p:sldId id="273" r:id="rId57"/>
    <p:sldId id="274" r:id="rId58"/>
    <p:sldId id="322" r:id="rId59"/>
    <p:sldId id="323" r:id="rId60"/>
    <p:sldId id="321" r:id="rId61"/>
    <p:sldId id="324" r:id="rId62"/>
    <p:sldId id="271" r:id="rId63"/>
    <p:sldId id="275" r:id="rId64"/>
    <p:sldId id="311" r:id="rId65"/>
    <p:sldId id="325" r:id="rId66"/>
    <p:sldId id="326" r:id="rId67"/>
    <p:sldId id="301" r:id="rId68"/>
    <p:sldId id="302" r:id="rId69"/>
    <p:sldId id="359" r:id="rId70"/>
    <p:sldId id="360" r:id="rId71"/>
    <p:sldId id="328" r:id="rId72"/>
    <p:sldId id="268" r:id="rId73"/>
    <p:sldId id="277" r:id="rId74"/>
    <p:sldId id="330" r:id="rId75"/>
    <p:sldId id="331" r:id="rId76"/>
    <p:sldId id="332" r:id="rId77"/>
    <p:sldId id="333" r:id="rId78"/>
    <p:sldId id="334" r:id="rId79"/>
    <p:sldId id="361" r:id="rId80"/>
    <p:sldId id="362" r:id="rId81"/>
    <p:sldId id="363" r:id="rId82"/>
    <p:sldId id="364" r:id="rId83"/>
    <p:sldId id="365" r:id="rId84"/>
    <p:sldId id="366" r:id="rId85"/>
    <p:sldId id="336" r:id="rId86"/>
    <p:sldId id="337" r:id="rId87"/>
    <p:sldId id="269" r:id="rId88"/>
    <p:sldId id="270" r:id="rId89"/>
    <p:sldId id="327" r:id="rId90"/>
    <p:sldId id="338" r:id="rId91"/>
    <p:sldId id="280" r:id="rId92"/>
    <p:sldId id="281" r:id="rId93"/>
    <p:sldId id="305" r:id="rId94"/>
    <p:sldId id="306" r:id="rId95"/>
    <p:sldId id="307" r:id="rId96"/>
    <p:sldId id="308" r:id="rId97"/>
    <p:sldId id="310" r:id="rId98"/>
    <p:sldId id="309" r:id="rId99"/>
    <p:sldId id="261" r:id="rId10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B83"/>
    <a:srgbClr val="F6F628"/>
    <a:srgbClr val="FF3300"/>
    <a:srgbClr val="F9D4B6"/>
    <a:srgbClr val="E46B2F"/>
    <a:srgbClr val="C30D82"/>
    <a:srgbClr val="2AF44C"/>
    <a:srgbClr val="C3C4D9"/>
    <a:srgbClr val="B8B8D1"/>
    <a:srgbClr val="EDAD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4655"/>
  </p:normalViewPr>
  <p:slideViewPr>
    <p:cSldViewPr snapToGrid="0" snapToObjects="1">
      <p:cViewPr varScale="1">
        <p:scale>
          <a:sx n="90" d="100"/>
          <a:sy n="90" d="100"/>
        </p:scale>
        <p:origin x="61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theme" Target="theme/theme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B4DEF1-882F-4F50-B7DF-90E37A91B3EE}" type="datetimeFigureOut">
              <a:rPr lang="en-US" smtClean="0"/>
              <a:t>7/8/2025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435344-48DE-4C0D-8267-44C63916CDC3}" type="slidenum">
              <a:rPr lang="en-US" smtClean="0"/>
              <a:t>‹#›</a:t>
            </a:fld>
            <a:endParaRPr lang="en-US"/>
          </a:p>
        </p:txBody>
      </p:sp>
    </p:spTree>
    <p:extLst>
      <p:ext uri="{BB962C8B-B14F-4D97-AF65-F5344CB8AC3E}">
        <p14:creationId xmlns:p14="http://schemas.microsoft.com/office/powerpoint/2010/main" val="3194348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p:cNvSpPr>
            <a:spLocks noGrp="1" noChangeArrowheads="1"/>
          </p:cNvSpPr>
          <p:nvPr>
            <p:ph type="sldNum" sz="quarter" idx="5"/>
          </p:nvPr>
        </p:nvSpPr>
        <p:spPr>
          <a:ln/>
        </p:spPr>
        <p:txBody>
          <a:bodyPr/>
          <a:lstStyle/>
          <a:p>
            <a:fld id="{CED12693-F5EE-4BF9-8A90-AB4A95C60D90}" type="slidenum">
              <a:rPr lang="en-US">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5773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a:defRPr>
                <a:solidFill>
                  <a:schemeClr val="tx1"/>
                </a:solidFill>
                <a:latin typeface="Garamond" pitchFamily="18" charset="0"/>
              </a:defRPr>
            </a:lvl1pPr>
            <a:lvl2pPr marL="742950" indent="-285750">
              <a:defRPr>
                <a:solidFill>
                  <a:schemeClr val="tx1"/>
                </a:solidFill>
                <a:latin typeface="Garamond" pitchFamily="18" charset="0"/>
              </a:defRPr>
            </a:lvl2pPr>
            <a:lvl3pPr marL="1143000" indent="-228600">
              <a:defRPr>
                <a:solidFill>
                  <a:schemeClr val="tx1"/>
                </a:solidFill>
                <a:latin typeface="Garamond" pitchFamily="18" charset="0"/>
              </a:defRPr>
            </a:lvl3pPr>
            <a:lvl4pPr marL="1600200" indent="-228600">
              <a:defRPr>
                <a:solidFill>
                  <a:schemeClr val="tx1"/>
                </a:solidFill>
                <a:latin typeface="Garamond" pitchFamily="18" charset="0"/>
              </a:defRPr>
            </a:lvl4pPr>
            <a:lvl5pPr marL="2057400" indent="-228600">
              <a:defRPr>
                <a:solidFill>
                  <a:schemeClr val="tx1"/>
                </a:solidFill>
                <a:latin typeface="Garamond" pitchFamily="18" charset="0"/>
              </a:defRPr>
            </a:lvl5pPr>
            <a:lvl6pPr marL="2514600" indent="-228600" algn="l" rtl="0" eaLnBrk="0" fontAlgn="base" hangingPunct="0">
              <a:spcBef>
                <a:spcPct val="0"/>
              </a:spcBef>
              <a:spcAft>
                <a:spcPct val="0"/>
              </a:spcAft>
              <a:defRPr>
                <a:solidFill>
                  <a:schemeClr val="tx1"/>
                </a:solidFill>
                <a:latin typeface="Garamond" pitchFamily="18" charset="0"/>
              </a:defRPr>
            </a:lvl6pPr>
            <a:lvl7pPr marL="2971800" indent="-228600" algn="l" rtl="0" eaLnBrk="0" fontAlgn="base" hangingPunct="0">
              <a:spcBef>
                <a:spcPct val="0"/>
              </a:spcBef>
              <a:spcAft>
                <a:spcPct val="0"/>
              </a:spcAft>
              <a:defRPr>
                <a:solidFill>
                  <a:schemeClr val="tx1"/>
                </a:solidFill>
                <a:latin typeface="Garamond" pitchFamily="18" charset="0"/>
              </a:defRPr>
            </a:lvl7pPr>
            <a:lvl8pPr marL="3429000" indent="-228600" algn="l" rtl="0" eaLnBrk="0" fontAlgn="base" hangingPunct="0">
              <a:spcBef>
                <a:spcPct val="0"/>
              </a:spcBef>
              <a:spcAft>
                <a:spcPct val="0"/>
              </a:spcAft>
              <a:defRPr>
                <a:solidFill>
                  <a:schemeClr val="tx1"/>
                </a:solidFill>
                <a:latin typeface="Garamond" pitchFamily="18" charset="0"/>
              </a:defRPr>
            </a:lvl8pPr>
            <a:lvl9pPr marL="3886200" indent="-228600" algn="l" rtl="0" eaLnBrk="0" fontAlgn="base" hangingPunct="0">
              <a:spcBef>
                <a:spcPct val="0"/>
              </a:spcBef>
              <a:spcAft>
                <a:spcPct val="0"/>
              </a:spcAft>
              <a:defRPr>
                <a:solidFill>
                  <a:schemeClr val="tx1"/>
                </a:solidFill>
                <a:latin typeface="Garamond" pitchFamily="18" charset="0"/>
              </a:defRPr>
            </a:lvl9pPr>
          </a:lstStyle>
          <a:p>
            <a:fld id="{2D3B774E-340A-44CF-9B7F-CAA2B700C061}" type="slidenum">
              <a:rPr lang="en-US">
                <a:solidFill>
                  <a:prstClr val="black"/>
                </a:solidFill>
                <a:latin typeface="Arial" pitchFamily="34" charset="0"/>
              </a:rPr>
              <a:pPr/>
              <a:t>77</a:t>
            </a:fld>
            <a:endParaRPr lang="en-US">
              <a:solidFill>
                <a:prstClr val="black"/>
              </a:solidFill>
              <a:latin typeface="Arial"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p:spPr>
        <p:txBody>
          <a:bodyPr/>
          <a:lstStyle/>
          <a:p>
            <a:pPr eaLnBrk="1" hangingPunct="1"/>
            <a:endParaRPr lang="fa-IR">
              <a:latin typeface="Arial" pitchFamily="34" charset="0"/>
            </a:endParaRPr>
          </a:p>
        </p:txBody>
      </p:sp>
    </p:spTree>
    <p:extLst>
      <p:ext uri="{BB962C8B-B14F-4D97-AF65-F5344CB8AC3E}">
        <p14:creationId xmlns:p14="http://schemas.microsoft.com/office/powerpoint/2010/main" val="2610388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1909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5f391192_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5f391192_0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79428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2452" y="3531477"/>
            <a:ext cx="9144000" cy="733096"/>
          </a:xfrm>
          <a:prstGeom prst="rect">
            <a:avLst/>
          </a:prstGeom>
        </p:spPr>
        <p:txBody>
          <a:bodyPr lIns="0" tIns="0" rIns="0" bIns="0" anchor="t"/>
          <a:lstStyle>
            <a:lvl1pPr algn="l">
              <a:defRPr sz="4400" b="1" i="0" baseline="0">
                <a:solidFill>
                  <a:schemeClr val="bg1"/>
                </a:solidFill>
                <a:latin typeface="Arial" charset="0"/>
                <a:ea typeface="Arial" charset="0"/>
                <a:cs typeface="Arial" charset="0"/>
              </a:defRPr>
            </a:lvl1pPr>
          </a:lstStyle>
          <a:p>
            <a:r>
              <a:rPr lang="en-US" dirty="0"/>
              <a:t>Title</a:t>
            </a:r>
          </a:p>
        </p:txBody>
      </p:sp>
    </p:spTree>
    <p:extLst>
      <p:ext uri="{BB962C8B-B14F-4D97-AF65-F5344CB8AC3E}">
        <p14:creationId xmlns:p14="http://schemas.microsoft.com/office/powerpoint/2010/main" val="741072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67"/>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68"/>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9"/>
          <p:cNvSpPr>
            <a:spLocks noGrp="1" noChangeArrowheads="1"/>
          </p:cNvSpPr>
          <p:nvPr>
            <p:ph type="sldNum" sz="quarter" idx="12"/>
          </p:nvPr>
        </p:nvSpPr>
        <p:spPr>
          <a:ln/>
        </p:spPr>
        <p:txBody>
          <a:bodyPr/>
          <a:lstStyle>
            <a:lvl1pPr>
              <a:defRPr/>
            </a:lvl1pPr>
          </a:lstStyle>
          <a:p>
            <a:pPr>
              <a:defRPr/>
            </a:pPr>
            <a:fld id="{722FF064-83D4-4489-BA0B-B89BC32A30AA}"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667651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p:cNvSpPr/>
          <p:nvPr userDrawn="1"/>
        </p:nvSpPr>
        <p:spPr>
          <a:xfrm>
            <a:off x="6209274" y="2571092"/>
            <a:ext cx="4680000" cy="3600000"/>
          </a:xfrm>
          <a:prstGeom prst="rect">
            <a:avLst/>
          </a:prstGeom>
          <a:solidFill>
            <a:srgbClr val="C3C4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 name="Text Placeholder 2"/>
          <p:cNvSpPr>
            <a:spLocks noGrp="1"/>
          </p:cNvSpPr>
          <p:nvPr>
            <p:ph type="body" idx="1" hasCustomPrompt="1"/>
          </p:nvPr>
        </p:nvSpPr>
        <p:spPr>
          <a:xfrm>
            <a:off x="1169276" y="2571092"/>
            <a:ext cx="4680000" cy="3600000"/>
          </a:xfrm>
          <a:prstGeom prst="rect">
            <a:avLst/>
          </a:prstGeom>
        </p:spPr>
        <p:txBody>
          <a:bodyPr lIns="0" tIns="0" rIns="0" bIns="0" anchor="t">
            <a:normAutofit/>
          </a:bodyPr>
          <a:lstStyle>
            <a:lvl1pPr marL="285750" indent="-285750">
              <a:buSzPct val="90000"/>
              <a:buFont typeface="Arial" charset="0"/>
              <a:buChar char="•"/>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Body text</a:t>
            </a:r>
          </a:p>
        </p:txBody>
      </p:sp>
      <p:sp>
        <p:nvSpPr>
          <p:cNvPr id="5" name="Text Placeholder 4"/>
          <p:cNvSpPr>
            <a:spLocks noGrp="1"/>
          </p:cNvSpPr>
          <p:nvPr>
            <p:ph type="body" sz="quarter" idx="3" hasCustomPrompt="1"/>
          </p:nvPr>
        </p:nvSpPr>
        <p:spPr>
          <a:xfrm>
            <a:off x="6398461" y="2760281"/>
            <a:ext cx="4320000" cy="3240000"/>
          </a:xfrm>
          <a:prstGeom prst="rect">
            <a:avLst/>
          </a:prstGeom>
        </p:spPr>
        <p:txBody>
          <a:bodyPr lIns="0" tIns="0" rIns="0" bIns="0" anchor="t">
            <a:normAutofit/>
          </a:bodyPr>
          <a:lstStyle>
            <a:lvl1pPr marL="0" indent="0">
              <a:buNone/>
              <a:defRPr sz="1800" b="0" i="0">
                <a:latin typeface="Arial" charset="0"/>
                <a:ea typeface="Arial" charset="0"/>
                <a:cs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Body text</a:t>
            </a:r>
          </a:p>
        </p:txBody>
      </p:sp>
      <p:sp>
        <p:nvSpPr>
          <p:cNvPr id="13" name="Title 1"/>
          <p:cNvSpPr>
            <a:spLocks noGrp="1"/>
          </p:cNvSpPr>
          <p:nvPr>
            <p:ph type="title" hasCustomPrompt="1"/>
          </p:nvPr>
        </p:nvSpPr>
        <p:spPr>
          <a:xfrm>
            <a:off x="1169276" y="1563798"/>
            <a:ext cx="9720000" cy="720000"/>
          </a:xfrm>
          <a:prstGeom prst="rect">
            <a:avLst/>
          </a:prstGeom>
        </p:spPr>
        <p:txBody>
          <a:bodyPr lIns="0" tIns="0" rIns="0" bIns="0"/>
          <a:lstStyle>
            <a:lvl1pPr>
              <a:defRPr sz="3400" b="1" i="0">
                <a:solidFill>
                  <a:srgbClr val="263B83"/>
                </a:solidFill>
                <a:latin typeface="Arial" charset="0"/>
                <a:ea typeface="Arial" charset="0"/>
                <a:cs typeface="Arial" charset="0"/>
              </a:defRPr>
            </a:lvl1pPr>
          </a:lstStyle>
          <a:p>
            <a:r>
              <a:rPr lang="en-US" dirty="0"/>
              <a:t>Heading</a:t>
            </a:r>
          </a:p>
        </p:txBody>
      </p:sp>
    </p:spTree>
    <p:extLst>
      <p:ext uri="{BB962C8B-B14F-4D97-AF65-F5344CB8AC3E}">
        <p14:creationId xmlns:p14="http://schemas.microsoft.com/office/powerpoint/2010/main" val="280007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53512" y="587760"/>
            <a:ext cx="9144000" cy="635491"/>
          </a:xfrm>
          <a:prstGeom prst="rect">
            <a:avLst/>
          </a:prstGeom>
        </p:spPr>
        <p:txBody>
          <a:bodyPr lIns="0" tIns="0" rIns="0" bIns="0" anchor="t"/>
          <a:lstStyle>
            <a:lvl1pPr algn="l">
              <a:defRPr sz="4000" b="1" i="0">
                <a:solidFill>
                  <a:srgbClr val="263B83"/>
                </a:solidFill>
                <a:latin typeface="Arial" charset="0"/>
                <a:ea typeface="Arial" charset="0"/>
                <a:cs typeface="Arial" charset="0"/>
              </a:defRPr>
            </a:lvl1pPr>
          </a:lstStyle>
          <a:p>
            <a:r>
              <a:rPr lang="en-US" dirty="0"/>
              <a:t>Section Title</a:t>
            </a:r>
          </a:p>
        </p:txBody>
      </p:sp>
      <p:sp>
        <p:nvSpPr>
          <p:cNvPr id="3" name="Subtitle 2"/>
          <p:cNvSpPr>
            <a:spLocks noGrp="1"/>
          </p:cNvSpPr>
          <p:nvPr>
            <p:ph type="subTitle" idx="1" hasCustomPrompt="1"/>
          </p:nvPr>
        </p:nvSpPr>
        <p:spPr>
          <a:xfrm>
            <a:off x="1153512" y="3065488"/>
            <a:ext cx="9144000" cy="3087973"/>
          </a:xfrm>
          <a:prstGeom prst="rect">
            <a:avLst/>
          </a:prstGeom>
        </p:spPr>
        <p:txBody>
          <a:bodyPr lIns="0" tIns="0" rIns="0" bIns="0"/>
          <a:lstStyle>
            <a:lvl1pPr marL="285750" indent="-285750" algn="l">
              <a:buFont typeface="Arial" charset="0"/>
              <a:buChar char="•"/>
              <a:defRPr sz="1800">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Text</a:t>
            </a:r>
          </a:p>
        </p:txBody>
      </p:sp>
    </p:spTree>
    <p:extLst>
      <p:ext uri="{BB962C8B-B14F-4D97-AF65-F5344CB8AC3E}">
        <p14:creationId xmlns:p14="http://schemas.microsoft.com/office/powerpoint/2010/main" val="823767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69274" y="1563798"/>
            <a:ext cx="9720000" cy="720000"/>
          </a:xfrm>
          <a:prstGeom prst="rect">
            <a:avLst/>
          </a:prstGeom>
        </p:spPr>
        <p:txBody>
          <a:bodyPr lIns="0" tIns="0" rIns="0" bIns="0" anchor="t"/>
          <a:lstStyle>
            <a:lvl1pPr algn="l">
              <a:defRPr sz="3400" b="1" i="0">
                <a:solidFill>
                  <a:srgbClr val="263B83"/>
                </a:solidFill>
                <a:latin typeface="Arial" charset="0"/>
                <a:ea typeface="Arial" charset="0"/>
                <a:cs typeface="Arial" charset="0"/>
              </a:defRPr>
            </a:lvl1pPr>
          </a:lstStyle>
          <a:p>
            <a:r>
              <a:rPr lang="en-US" dirty="0"/>
              <a:t>Heading</a:t>
            </a:r>
          </a:p>
        </p:txBody>
      </p:sp>
      <p:sp>
        <p:nvSpPr>
          <p:cNvPr id="3" name="Subtitle 2"/>
          <p:cNvSpPr>
            <a:spLocks noGrp="1"/>
          </p:cNvSpPr>
          <p:nvPr>
            <p:ph type="subTitle" idx="1" hasCustomPrompt="1"/>
          </p:nvPr>
        </p:nvSpPr>
        <p:spPr>
          <a:xfrm>
            <a:off x="1169276" y="2571092"/>
            <a:ext cx="9720000" cy="3600000"/>
          </a:xfrm>
          <a:prstGeom prst="rect">
            <a:avLst/>
          </a:prstGeom>
        </p:spPr>
        <p:txBody>
          <a:bodyPr lIns="0" tIns="0" rIns="0" bIns="0" numCol="1" anchor="t"/>
          <a:lstStyle>
            <a:lvl1pPr marL="285750" indent="-285750" algn="l">
              <a:buSzPct val="90000"/>
              <a:buFont typeface="Arial" charset="0"/>
              <a:buChar char="•"/>
              <a:defRPr sz="1800" b="0" i="0">
                <a:solidFill>
                  <a:schemeClr val="tx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Text here</a:t>
            </a:r>
          </a:p>
        </p:txBody>
      </p:sp>
    </p:spTree>
    <p:extLst>
      <p:ext uri="{BB962C8B-B14F-4D97-AF65-F5344CB8AC3E}">
        <p14:creationId xmlns:p14="http://schemas.microsoft.com/office/powerpoint/2010/main" val="1551343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half">
  <p:cSld name="Title + 1 column half">
    <p:spTree>
      <p:nvGrpSpPr>
        <p:cNvPr id="1" name="Shape 68"/>
        <p:cNvGrpSpPr/>
        <p:nvPr/>
      </p:nvGrpSpPr>
      <p:grpSpPr>
        <a:xfrm>
          <a:off x="0" y="0"/>
          <a:ext cx="0" cy="0"/>
          <a:chOff x="0" y="0"/>
          <a:chExt cx="0" cy="0"/>
        </a:xfrm>
      </p:grpSpPr>
      <p:sp>
        <p:nvSpPr>
          <p:cNvPr id="69" name="Google Shape;69;p6"/>
          <p:cNvSpPr/>
          <p:nvPr/>
        </p:nvSpPr>
        <p:spPr>
          <a:xfrm>
            <a:off x="0" y="0"/>
            <a:ext cx="12192000" cy="6858000"/>
          </a:xfrm>
          <a:prstGeom prst="rect">
            <a:avLst/>
          </a:prstGeom>
          <a:gradFill>
            <a:gsLst>
              <a:gs pos="0">
                <a:schemeClr val="lt1"/>
              </a:gs>
              <a:gs pos="26000">
                <a:schemeClr val="lt1"/>
              </a:gs>
              <a:gs pos="48000">
                <a:srgbClr val="FFFFFF">
                  <a:alpha val="0"/>
                </a:srgbClr>
              </a:gs>
              <a:gs pos="100000">
                <a:srgbClr val="FFFFFF">
                  <a:alpha val="0"/>
                </a:srgbClr>
              </a:gs>
            </a:gsLst>
            <a:lin ang="0"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6"/>
          <p:cNvSpPr/>
          <p:nvPr/>
        </p:nvSpPr>
        <p:spPr>
          <a:xfrm rot="10800000">
            <a:off x="637494" y="665999"/>
            <a:ext cx="5188773" cy="5852601"/>
          </a:xfrm>
          <a:custGeom>
            <a:avLst/>
            <a:gdLst/>
            <a:ahLst/>
            <a:cxnLst/>
            <a:rect l="l" t="t" r="r" b="b"/>
            <a:pathLst>
              <a:path w="873041" h="513236" extrusionOk="0">
                <a:moveTo>
                  <a:pt x="807026" y="87874"/>
                </a:moveTo>
                <a:cubicBezTo>
                  <a:pt x="687888" y="-12496"/>
                  <a:pt x="94894" y="-27493"/>
                  <a:pt x="35062" y="46020"/>
                </a:cubicBezTo>
                <a:cubicBezTo>
                  <a:pt x="-6967" y="97718"/>
                  <a:pt x="2767" y="252111"/>
                  <a:pt x="1233" y="323344"/>
                </a:cubicBezTo>
                <a:cubicBezTo>
                  <a:pt x="-5849" y="404706"/>
                  <a:pt x="16010" y="492163"/>
                  <a:pt x="108027" y="508036"/>
                </a:cubicBezTo>
                <a:cubicBezTo>
                  <a:pt x="181211" y="520007"/>
                  <a:pt x="256478" y="507488"/>
                  <a:pt x="330298" y="508036"/>
                </a:cubicBezTo>
                <a:cubicBezTo>
                  <a:pt x="482038" y="490497"/>
                  <a:pt x="728667" y="541318"/>
                  <a:pt x="831077" y="410055"/>
                </a:cubicBezTo>
                <a:cubicBezTo>
                  <a:pt x="891479" y="316196"/>
                  <a:pt x="889396" y="168425"/>
                  <a:pt x="807026" y="87874"/>
                </a:cubicBezTo>
                <a:close/>
              </a:path>
            </a:pathLst>
          </a:custGeom>
          <a:solidFill>
            <a:schemeClr val="accent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1" name="Google Shape;71;p6"/>
          <p:cNvSpPr/>
          <p:nvPr/>
        </p:nvSpPr>
        <p:spPr>
          <a:xfrm>
            <a:off x="479518" y="494934"/>
            <a:ext cx="5158861" cy="5867065"/>
          </a:xfrm>
          <a:custGeom>
            <a:avLst/>
            <a:gdLst/>
            <a:ahLst/>
            <a:cxnLst/>
            <a:rect l="l" t="t" r="r" b="b"/>
            <a:pathLst>
              <a:path w="1717712" h="1953518" extrusionOk="0">
                <a:moveTo>
                  <a:pt x="1717677" y="1051758"/>
                </a:moveTo>
                <a:cubicBezTo>
                  <a:pt x="1717041" y="813899"/>
                  <a:pt x="1713292" y="575995"/>
                  <a:pt x="1710661" y="338136"/>
                </a:cubicBezTo>
                <a:cubicBezTo>
                  <a:pt x="1721382" y="143007"/>
                  <a:pt x="1668478" y="-11692"/>
                  <a:pt x="1396636" y="695"/>
                </a:cubicBezTo>
                <a:cubicBezTo>
                  <a:pt x="1075945" y="147"/>
                  <a:pt x="626492" y="30556"/>
                  <a:pt x="313102" y="62895"/>
                </a:cubicBezTo>
                <a:cubicBezTo>
                  <a:pt x="228254" y="71248"/>
                  <a:pt x="127029" y="84929"/>
                  <a:pt x="80877" y="166423"/>
                </a:cubicBezTo>
                <a:cubicBezTo>
                  <a:pt x="57506" y="207641"/>
                  <a:pt x="52222" y="256313"/>
                  <a:pt x="47991" y="302574"/>
                </a:cubicBezTo>
                <a:cubicBezTo>
                  <a:pt x="26527" y="536443"/>
                  <a:pt x="5742" y="770773"/>
                  <a:pt x="765" y="1005673"/>
                </a:cubicBezTo>
                <a:cubicBezTo>
                  <a:pt x="-2436" y="1229303"/>
                  <a:pt x="2826" y="1455674"/>
                  <a:pt x="47355" y="1675512"/>
                </a:cubicBezTo>
                <a:cubicBezTo>
                  <a:pt x="105433" y="1930275"/>
                  <a:pt x="294247" y="1910587"/>
                  <a:pt x="507266" y="1924377"/>
                </a:cubicBezTo>
                <a:cubicBezTo>
                  <a:pt x="802152" y="1942663"/>
                  <a:pt x="1097629" y="1958514"/>
                  <a:pt x="1393172" y="1952046"/>
                </a:cubicBezTo>
                <a:cubicBezTo>
                  <a:pt x="1441055" y="1950775"/>
                  <a:pt x="1490210" y="1947420"/>
                  <a:pt x="1535440" y="1930429"/>
                </a:cubicBezTo>
                <a:cubicBezTo>
                  <a:pt x="1677402" y="1878007"/>
                  <a:pt x="1689065" y="1706645"/>
                  <a:pt x="1699874" y="1577005"/>
                </a:cubicBezTo>
                <a:cubicBezTo>
                  <a:pt x="1715068" y="1402398"/>
                  <a:pt x="1718093" y="1226979"/>
                  <a:pt x="1717677" y="1051758"/>
                </a:cubicBezTo>
                <a:close/>
                <a:moveTo>
                  <a:pt x="1684308" y="1587616"/>
                </a:moveTo>
                <a:cubicBezTo>
                  <a:pt x="1671833" y="1818701"/>
                  <a:pt x="1618008" y="1947946"/>
                  <a:pt x="1360789" y="1937861"/>
                </a:cubicBezTo>
                <a:cubicBezTo>
                  <a:pt x="1016574" y="1942663"/>
                  <a:pt x="672358" y="1921374"/>
                  <a:pt x="329042" y="1897608"/>
                </a:cubicBezTo>
                <a:cubicBezTo>
                  <a:pt x="86951" y="1886316"/>
                  <a:pt x="53428" y="1699979"/>
                  <a:pt x="34726" y="1498208"/>
                </a:cubicBezTo>
                <a:cubicBezTo>
                  <a:pt x="-9452" y="1099970"/>
                  <a:pt x="26790" y="698817"/>
                  <a:pt x="62702" y="301390"/>
                </a:cubicBezTo>
                <a:cubicBezTo>
                  <a:pt x="68753" y="111151"/>
                  <a:pt x="183835" y="84798"/>
                  <a:pt x="348357" y="74011"/>
                </a:cubicBezTo>
                <a:cubicBezTo>
                  <a:pt x="645698" y="44939"/>
                  <a:pt x="1089889" y="7404"/>
                  <a:pt x="1389160" y="15363"/>
                </a:cubicBezTo>
                <a:cubicBezTo>
                  <a:pt x="1422529" y="16262"/>
                  <a:pt x="1545876" y="-5817"/>
                  <a:pt x="1635416" y="89906"/>
                </a:cubicBezTo>
                <a:cubicBezTo>
                  <a:pt x="1708337" y="167848"/>
                  <a:pt x="1693692" y="282645"/>
                  <a:pt x="1696388" y="380999"/>
                </a:cubicBezTo>
                <a:cubicBezTo>
                  <a:pt x="1696805" y="783117"/>
                  <a:pt x="1718115" y="1186353"/>
                  <a:pt x="1684242" y="1587616"/>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2" name="Google Shape;72;p6"/>
          <p:cNvSpPr txBox="1">
            <a:spLocks noGrp="1"/>
          </p:cNvSpPr>
          <p:nvPr>
            <p:ph type="title"/>
          </p:nvPr>
        </p:nvSpPr>
        <p:spPr>
          <a:xfrm>
            <a:off x="1177833" y="1339984"/>
            <a:ext cx="3839200" cy="1269200"/>
          </a:xfrm>
          <a:prstGeom prst="rect">
            <a:avLst/>
          </a:prstGeom>
        </p:spPr>
        <p:txBody>
          <a:bodyPr spcFirstLastPara="1" wrap="square" lIns="0" tIns="0" rIns="0" bIns="0" anchor="b"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73" name="Google Shape;73;p6"/>
          <p:cNvSpPr txBox="1">
            <a:spLocks noGrp="1"/>
          </p:cNvSpPr>
          <p:nvPr>
            <p:ph type="body" idx="1"/>
          </p:nvPr>
        </p:nvSpPr>
        <p:spPr>
          <a:xfrm>
            <a:off x="1178033" y="2771217"/>
            <a:ext cx="3839200" cy="27468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333"/>
              </a:spcBef>
              <a:spcAft>
                <a:spcPts val="0"/>
              </a:spcAft>
              <a:buSzPts val="2000"/>
              <a:buChar char="✗"/>
              <a:defRPr sz="2667"/>
            </a:lvl2pPr>
            <a:lvl3pPr marL="1828754" lvl="2" indent="-474121" rtl="0">
              <a:spcBef>
                <a:spcPts val="1333"/>
              </a:spcBef>
              <a:spcAft>
                <a:spcPts val="0"/>
              </a:spcAft>
              <a:buSzPts val="2000"/>
              <a:buChar char="■"/>
              <a:defRPr sz="2667"/>
            </a:lvl3pPr>
            <a:lvl4pPr marL="2438339" lvl="3" indent="-474121" rtl="0">
              <a:spcBef>
                <a:spcPts val="1333"/>
              </a:spcBef>
              <a:spcAft>
                <a:spcPts val="0"/>
              </a:spcAft>
              <a:buSzPts val="2000"/>
              <a:buChar char="●"/>
              <a:defRPr sz="2667"/>
            </a:lvl4pPr>
            <a:lvl5pPr marL="3047924" lvl="4" indent="-474121" rtl="0">
              <a:spcBef>
                <a:spcPts val="1333"/>
              </a:spcBef>
              <a:spcAft>
                <a:spcPts val="0"/>
              </a:spcAft>
              <a:buSzPts val="2000"/>
              <a:buChar char="○"/>
              <a:defRPr sz="2667"/>
            </a:lvl5pPr>
            <a:lvl6pPr marL="3657509" lvl="5" indent="-474121" rtl="0">
              <a:spcBef>
                <a:spcPts val="1333"/>
              </a:spcBef>
              <a:spcAft>
                <a:spcPts val="0"/>
              </a:spcAft>
              <a:buSzPts val="2000"/>
              <a:buChar char="■"/>
              <a:defRPr sz="2667"/>
            </a:lvl6pPr>
            <a:lvl7pPr marL="4267093" lvl="6" indent="-474121" rtl="0">
              <a:spcBef>
                <a:spcPts val="1333"/>
              </a:spcBef>
              <a:spcAft>
                <a:spcPts val="0"/>
              </a:spcAft>
              <a:buSzPts val="2000"/>
              <a:buChar char="●"/>
              <a:defRPr sz="2667"/>
            </a:lvl7pPr>
            <a:lvl8pPr marL="4876678" lvl="7" indent="-474121" rtl="0">
              <a:spcBef>
                <a:spcPts val="1333"/>
              </a:spcBef>
              <a:spcAft>
                <a:spcPts val="0"/>
              </a:spcAft>
              <a:buSzPts val="2000"/>
              <a:buChar char="○"/>
              <a:defRPr sz="2667"/>
            </a:lvl8pPr>
            <a:lvl9pPr marL="5486263" lvl="8" indent="-474121" rtl="0">
              <a:spcBef>
                <a:spcPts val="1333"/>
              </a:spcBef>
              <a:spcAft>
                <a:spcPts val="1333"/>
              </a:spcAft>
              <a:buSzPts val="2000"/>
              <a:buChar char="■"/>
              <a:defRPr sz="2667"/>
            </a:lvl9pPr>
          </a:lstStyle>
          <a:p>
            <a:endParaRPr/>
          </a:p>
        </p:txBody>
      </p:sp>
      <p:sp>
        <p:nvSpPr>
          <p:cNvPr id="74" name="Google Shape;74;p6"/>
          <p:cNvSpPr txBox="1">
            <a:spLocks noGrp="1"/>
          </p:cNvSpPr>
          <p:nvPr>
            <p:ph type="sldNum" idx="12"/>
          </p:nvPr>
        </p:nvSpPr>
        <p:spPr>
          <a:xfrm>
            <a:off x="11205833" y="6257835"/>
            <a:ext cx="731600" cy="400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lgn="r"/>
            <a:fld id="{00000000-1234-1234-1234-123412341234}" type="slidenum">
              <a:rPr lang="en" smtClean="0"/>
              <a:pPr algn="r"/>
              <a:t>‹#›</a:t>
            </a:fld>
            <a:endParaRPr lang="en"/>
          </a:p>
        </p:txBody>
      </p:sp>
      <p:sp>
        <p:nvSpPr>
          <p:cNvPr id="75" name="Google Shape;75;p6"/>
          <p:cNvSpPr/>
          <p:nvPr/>
        </p:nvSpPr>
        <p:spPr>
          <a:xfrm rot="5400000">
            <a:off x="4819390" y="3442248"/>
            <a:ext cx="1836055" cy="89211"/>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6" name="Google Shape;76;p6"/>
          <p:cNvSpPr/>
          <p:nvPr/>
        </p:nvSpPr>
        <p:spPr>
          <a:xfrm rot="5400000">
            <a:off x="5540742" y="4697172"/>
            <a:ext cx="351945" cy="41635"/>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7" name="Google Shape;77;p6"/>
          <p:cNvSpPr/>
          <p:nvPr/>
        </p:nvSpPr>
        <p:spPr>
          <a:xfrm rot="10800000">
            <a:off x="723383" y="5986900"/>
            <a:ext cx="387165" cy="308299"/>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8" name="Google Shape;78;p6"/>
          <p:cNvSpPr/>
          <p:nvPr/>
        </p:nvSpPr>
        <p:spPr>
          <a:xfrm rot="5130764">
            <a:off x="330190" y="549114"/>
            <a:ext cx="994517" cy="1033772"/>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79" name="Google Shape;79;p6"/>
          <p:cNvSpPr/>
          <p:nvPr/>
        </p:nvSpPr>
        <p:spPr>
          <a:xfrm>
            <a:off x="3993032" y="400739"/>
            <a:ext cx="267869" cy="230389"/>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0" name="Google Shape;80;p6"/>
          <p:cNvSpPr/>
          <p:nvPr/>
        </p:nvSpPr>
        <p:spPr>
          <a:xfrm>
            <a:off x="1994262" y="6170762"/>
            <a:ext cx="1135532" cy="206881"/>
          </a:xfrm>
          <a:custGeom>
            <a:avLst/>
            <a:gdLst/>
            <a:ahLst/>
            <a:cxnLst/>
            <a:rect l="l" t="t" r="r" b="b"/>
            <a:pathLst>
              <a:path w="403625" h="73536" extrusionOk="0">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1" name="Google Shape;81;p6"/>
          <p:cNvSpPr/>
          <p:nvPr/>
        </p:nvSpPr>
        <p:spPr>
          <a:xfrm rot="10800000">
            <a:off x="727688" y="6240338"/>
            <a:ext cx="176571" cy="121657"/>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56913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82"/>
        <p:cNvGrpSpPr/>
        <p:nvPr/>
      </p:nvGrpSpPr>
      <p:grpSpPr>
        <a:xfrm>
          <a:off x="0" y="0"/>
          <a:ext cx="0" cy="0"/>
          <a:chOff x="0" y="0"/>
          <a:chExt cx="0" cy="0"/>
        </a:xfrm>
      </p:grpSpPr>
      <p:sp>
        <p:nvSpPr>
          <p:cNvPr id="83" name="Google Shape;83;p7"/>
          <p:cNvSpPr/>
          <p:nvPr/>
        </p:nvSpPr>
        <p:spPr>
          <a:xfrm rot="-884877">
            <a:off x="10663059" y="4753112"/>
            <a:ext cx="1217088" cy="1237712"/>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4" name="Google Shape;84;p7"/>
          <p:cNvSpPr/>
          <p:nvPr/>
        </p:nvSpPr>
        <p:spPr>
          <a:xfrm>
            <a:off x="856701" y="442364"/>
            <a:ext cx="9257791" cy="1237008"/>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5" name="Google Shape;85;p7"/>
          <p:cNvSpPr/>
          <p:nvPr/>
        </p:nvSpPr>
        <p:spPr>
          <a:xfrm>
            <a:off x="490926" y="562837"/>
            <a:ext cx="11173145" cy="5736772"/>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86" name="Google Shape;86;p7"/>
          <p:cNvSpPr txBox="1">
            <a:spLocks noGrp="1"/>
          </p:cNvSpPr>
          <p:nvPr>
            <p:ph type="title"/>
          </p:nvPr>
        </p:nvSpPr>
        <p:spPr>
          <a:xfrm>
            <a:off x="1177833" y="911467"/>
            <a:ext cx="8568400" cy="5284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87" name="Google Shape;87;p7"/>
          <p:cNvSpPr txBox="1">
            <a:spLocks noGrp="1"/>
          </p:cNvSpPr>
          <p:nvPr>
            <p:ph type="body" idx="1"/>
          </p:nvPr>
        </p:nvSpPr>
        <p:spPr>
          <a:xfrm>
            <a:off x="1584233" y="2008467"/>
            <a:ext cx="4003600" cy="36828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333"/>
              </a:spcBef>
              <a:spcAft>
                <a:spcPts val="0"/>
              </a:spcAft>
              <a:buSzPts val="2000"/>
              <a:buChar char="✗"/>
              <a:defRPr sz="2667"/>
            </a:lvl2pPr>
            <a:lvl3pPr marL="1828754" lvl="2" indent="-474121" rtl="0">
              <a:spcBef>
                <a:spcPts val="1333"/>
              </a:spcBef>
              <a:spcAft>
                <a:spcPts val="0"/>
              </a:spcAft>
              <a:buSzPts val="2000"/>
              <a:buChar char="■"/>
              <a:defRPr sz="2667"/>
            </a:lvl3pPr>
            <a:lvl4pPr marL="2438339" lvl="3" indent="-474121" rtl="0">
              <a:spcBef>
                <a:spcPts val="1333"/>
              </a:spcBef>
              <a:spcAft>
                <a:spcPts val="0"/>
              </a:spcAft>
              <a:buSzPts val="2000"/>
              <a:buChar char="●"/>
              <a:defRPr sz="2667"/>
            </a:lvl4pPr>
            <a:lvl5pPr marL="3047924" lvl="4" indent="-474121" rtl="0">
              <a:spcBef>
                <a:spcPts val="1333"/>
              </a:spcBef>
              <a:spcAft>
                <a:spcPts val="0"/>
              </a:spcAft>
              <a:buSzPts val="2000"/>
              <a:buChar char="○"/>
              <a:defRPr sz="2667"/>
            </a:lvl5pPr>
            <a:lvl6pPr marL="3657509" lvl="5" indent="-474121" rtl="0">
              <a:spcBef>
                <a:spcPts val="1333"/>
              </a:spcBef>
              <a:spcAft>
                <a:spcPts val="0"/>
              </a:spcAft>
              <a:buSzPts val="2000"/>
              <a:buChar char="■"/>
              <a:defRPr sz="2667"/>
            </a:lvl6pPr>
            <a:lvl7pPr marL="4267093" lvl="6" indent="-474121" rtl="0">
              <a:spcBef>
                <a:spcPts val="1333"/>
              </a:spcBef>
              <a:spcAft>
                <a:spcPts val="0"/>
              </a:spcAft>
              <a:buSzPts val="2000"/>
              <a:buChar char="●"/>
              <a:defRPr sz="2667"/>
            </a:lvl7pPr>
            <a:lvl8pPr marL="4876678" lvl="7" indent="-474121" rtl="0">
              <a:spcBef>
                <a:spcPts val="1333"/>
              </a:spcBef>
              <a:spcAft>
                <a:spcPts val="0"/>
              </a:spcAft>
              <a:buSzPts val="2000"/>
              <a:buChar char="○"/>
              <a:defRPr sz="2667"/>
            </a:lvl8pPr>
            <a:lvl9pPr marL="5486263" lvl="8" indent="-474121" rtl="0">
              <a:spcBef>
                <a:spcPts val="1333"/>
              </a:spcBef>
              <a:spcAft>
                <a:spcPts val="1333"/>
              </a:spcAft>
              <a:buSzPts val="2000"/>
              <a:buChar char="■"/>
              <a:defRPr sz="2667"/>
            </a:lvl9pPr>
          </a:lstStyle>
          <a:p>
            <a:endParaRPr/>
          </a:p>
        </p:txBody>
      </p:sp>
      <p:sp>
        <p:nvSpPr>
          <p:cNvPr id="88" name="Google Shape;88;p7"/>
          <p:cNvSpPr txBox="1">
            <a:spLocks noGrp="1"/>
          </p:cNvSpPr>
          <p:nvPr>
            <p:ph type="body" idx="2"/>
          </p:nvPr>
        </p:nvSpPr>
        <p:spPr>
          <a:xfrm>
            <a:off x="6149152" y="2008467"/>
            <a:ext cx="4003600" cy="36828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333"/>
              </a:spcBef>
              <a:spcAft>
                <a:spcPts val="0"/>
              </a:spcAft>
              <a:buSzPts val="2000"/>
              <a:buChar char="✗"/>
              <a:defRPr sz="2667"/>
            </a:lvl2pPr>
            <a:lvl3pPr marL="1828754" lvl="2" indent="-474121" rtl="0">
              <a:spcBef>
                <a:spcPts val="1333"/>
              </a:spcBef>
              <a:spcAft>
                <a:spcPts val="0"/>
              </a:spcAft>
              <a:buSzPts val="2000"/>
              <a:buChar char="■"/>
              <a:defRPr sz="2667"/>
            </a:lvl3pPr>
            <a:lvl4pPr marL="2438339" lvl="3" indent="-474121" rtl="0">
              <a:spcBef>
                <a:spcPts val="1333"/>
              </a:spcBef>
              <a:spcAft>
                <a:spcPts val="0"/>
              </a:spcAft>
              <a:buSzPts val="2000"/>
              <a:buChar char="●"/>
              <a:defRPr sz="2667"/>
            </a:lvl4pPr>
            <a:lvl5pPr marL="3047924" lvl="4" indent="-474121" rtl="0">
              <a:spcBef>
                <a:spcPts val="1333"/>
              </a:spcBef>
              <a:spcAft>
                <a:spcPts val="0"/>
              </a:spcAft>
              <a:buSzPts val="2000"/>
              <a:buChar char="○"/>
              <a:defRPr sz="2667"/>
            </a:lvl5pPr>
            <a:lvl6pPr marL="3657509" lvl="5" indent="-474121" rtl="0">
              <a:spcBef>
                <a:spcPts val="1333"/>
              </a:spcBef>
              <a:spcAft>
                <a:spcPts val="0"/>
              </a:spcAft>
              <a:buSzPts val="2000"/>
              <a:buChar char="■"/>
              <a:defRPr sz="2667"/>
            </a:lvl6pPr>
            <a:lvl7pPr marL="4267093" lvl="6" indent="-474121" rtl="0">
              <a:spcBef>
                <a:spcPts val="1333"/>
              </a:spcBef>
              <a:spcAft>
                <a:spcPts val="0"/>
              </a:spcAft>
              <a:buSzPts val="2000"/>
              <a:buChar char="●"/>
              <a:defRPr sz="2667"/>
            </a:lvl7pPr>
            <a:lvl8pPr marL="4876678" lvl="7" indent="-474121" rtl="0">
              <a:spcBef>
                <a:spcPts val="1333"/>
              </a:spcBef>
              <a:spcAft>
                <a:spcPts val="0"/>
              </a:spcAft>
              <a:buSzPts val="2000"/>
              <a:buChar char="○"/>
              <a:defRPr sz="2667"/>
            </a:lvl8pPr>
            <a:lvl9pPr marL="5486263" lvl="8" indent="-474121" rtl="0">
              <a:spcBef>
                <a:spcPts val="1333"/>
              </a:spcBef>
              <a:spcAft>
                <a:spcPts val="1333"/>
              </a:spcAft>
              <a:buSzPts val="2000"/>
              <a:buChar char="■"/>
              <a:defRPr sz="2667"/>
            </a:lvl9pPr>
          </a:lstStyle>
          <a:p>
            <a:endParaRPr/>
          </a:p>
        </p:txBody>
      </p:sp>
      <p:sp>
        <p:nvSpPr>
          <p:cNvPr id="89" name="Google Shape;89;p7"/>
          <p:cNvSpPr txBox="1">
            <a:spLocks noGrp="1"/>
          </p:cNvSpPr>
          <p:nvPr>
            <p:ph type="sldNum" idx="12"/>
          </p:nvPr>
        </p:nvSpPr>
        <p:spPr>
          <a:xfrm>
            <a:off x="11205833" y="6257835"/>
            <a:ext cx="731600" cy="400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algn="r"/>
            <a:fld id="{00000000-1234-1234-1234-123412341234}" type="slidenum">
              <a:rPr lang="en" smtClean="0"/>
              <a:pPr algn="r"/>
              <a:t>‹#›</a:t>
            </a:fld>
            <a:endParaRPr lang="en"/>
          </a:p>
        </p:txBody>
      </p:sp>
      <p:sp>
        <p:nvSpPr>
          <p:cNvPr id="90" name="Google Shape;90;p7"/>
          <p:cNvSpPr/>
          <p:nvPr/>
        </p:nvSpPr>
        <p:spPr>
          <a:xfrm>
            <a:off x="10851766" y="316035"/>
            <a:ext cx="985341" cy="1237312"/>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1" name="Google Shape;91;p7"/>
          <p:cNvSpPr/>
          <p:nvPr/>
        </p:nvSpPr>
        <p:spPr>
          <a:xfrm>
            <a:off x="11396892" y="3796060"/>
            <a:ext cx="349497" cy="308144"/>
          </a:xfrm>
          <a:custGeom>
            <a:avLst/>
            <a:gdLst/>
            <a:ahLst/>
            <a:cxnLst/>
            <a:rect l="l" t="t" r="r" b="b"/>
            <a:pathLst>
              <a:path w="124229" h="109530" extrusionOk="0">
                <a:moveTo>
                  <a:pt x="79291" y="1720"/>
                </a:moveTo>
                <a:cubicBezTo>
                  <a:pt x="8212" y="-15360"/>
                  <a:pt x="-40965" y="100205"/>
                  <a:pt x="47829" y="108799"/>
                </a:cubicBezTo>
                <a:cubicBezTo>
                  <a:pt x="119983" y="119191"/>
                  <a:pt x="160785" y="15554"/>
                  <a:pt x="79291" y="1720"/>
                </a:cubicBezTo>
                <a:close/>
                <a:moveTo>
                  <a:pt x="106609" y="64095"/>
                </a:moveTo>
                <a:cubicBezTo>
                  <a:pt x="93827" y="96675"/>
                  <a:pt x="39761" y="106168"/>
                  <a:pt x="18275" y="78083"/>
                </a:cubicBezTo>
                <a:cubicBezTo>
                  <a:pt x="2292" y="46095"/>
                  <a:pt x="38489" y="11651"/>
                  <a:pt x="70390" y="15247"/>
                </a:cubicBezTo>
                <a:cubicBezTo>
                  <a:pt x="97620" y="15401"/>
                  <a:pt x="116651" y="36974"/>
                  <a:pt x="106609" y="64095"/>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2" name="Google Shape;92;p7"/>
          <p:cNvSpPr/>
          <p:nvPr/>
        </p:nvSpPr>
        <p:spPr>
          <a:xfrm>
            <a:off x="5902355" y="6299608"/>
            <a:ext cx="1184197" cy="81987"/>
          </a:xfrm>
          <a:custGeom>
            <a:avLst/>
            <a:gdLst/>
            <a:ahLst/>
            <a:cxnLst/>
            <a:rect l="l" t="t" r="r" b="b"/>
            <a:pathLst>
              <a:path w="420923" h="29142" extrusionOk="0">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3" name="Google Shape;93;p7"/>
          <p:cNvSpPr/>
          <p:nvPr/>
        </p:nvSpPr>
        <p:spPr>
          <a:xfrm>
            <a:off x="7158362" y="6340678"/>
            <a:ext cx="115853" cy="41572"/>
          </a:xfrm>
          <a:custGeom>
            <a:avLst/>
            <a:gdLst/>
            <a:ahLst/>
            <a:cxnLst/>
            <a:rect l="l" t="t" r="r" b="b"/>
            <a:pathLst>
              <a:path w="41180" h="14777" extrusionOk="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4" name="Google Shape;94;p7"/>
          <p:cNvSpPr/>
          <p:nvPr/>
        </p:nvSpPr>
        <p:spPr>
          <a:xfrm>
            <a:off x="7384870" y="6340232"/>
            <a:ext cx="399637" cy="54241"/>
          </a:xfrm>
          <a:custGeom>
            <a:avLst/>
            <a:gdLst/>
            <a:ahLst/>
            <a:cxnLst/>
            <a:rect l="l" t="t" r="r" b="b"/>
            <a:pathLst>
              <a:path w="142051" h="19280" extrusionOk="0">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5" name="Google Shape;95;p7"/>
          <p:cNvSpPr/>
          <p:nvPr/>
        </p:nvSpPr>
        <p:spPr>
          <a:xfrm>
            <a:off x="434048" y="1370193"/>
            <a:ext cx="151107" cy="1272065"/>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96" name="Google Shape;96;p7"/>
          <p:cNvSpPr/>
          <p:nvPr/>
        </p:nvSpPr>
        <p:spPr>
          <a:xfrm>
            <a:off x="342669" y="1494769"/>
            <a:ext cx="107249" cy="532052"/>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69310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FE3707-A840-4363-8DB6-CF195B0DEE68}" type="datetimeFigureOut">
              <a:rPr lang="en-US" smtClean="0">
                <a:solidFill>
                  <a:prstClr val="black">
                    <a:lumMod val="65000"/>
                    <a:lumOff val="35000"/>
                  </a:prstClr>
                </a:solidFill>
              </a:rPr>
              <a:pPr/>
              <a:t>7/8/2025</a:t>
            </a:fld>
            <a:endParaRPr 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00683199-E28C-4E52-BFD2-BE22ED8DFE56}" type="slidenum">
              <a:rPr lang="en-US" smtClean="0">
                <a:solidFill>
                  <a:prstClr val="black">
                    <a:lumMod val="65000"/>
                    <a:lumOff val="35000"/>
                  </a:prstClr>
                </a:solidFill>
              </a:rPr>
              <a:pPr/>
              <a:t>‹#›</a:t>
            </a:fld>
            <a:endParaRPr lang="en-US">
              <a:solidFill>
                <a:prstClr val="black">
                  <a:lumMod val="65000"/>
                  <a:lumOff val="35000"/>
                </a:prstClr>
              </a:solidFill>
            </a:endParaRPr>
          </a:p>
        </p:txBody>
      </p:sp>
    </p:spTree>
    <p:extLst>
      <p:ext uri="{BB962C8B-B14F-4D97-AF65-F5344CB8AC3E}">
        <p14:creationId xmlns:p14="http://schemas.microsoft.com/office/powerpoint/2010/main" val="8042212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1_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02336" y="228600"/>
            <a:ext cx="11379200" cy="758952"/>
          </a:xfrm>
        </p:spPr>
        <p:txBody>
          <a:bodyPr/>
          <a:lstStyle/>
          <a:p>
            <a:r>
              <a:rPr kumimoji="0" lang="en-US"/>
              <a:t>Click to edit Master title style</a:t>
            </a:r>
          </a:p>
        </p:txBody>
      </p:sp>
      <p:sp>
        <p:nvSpPr>
          <p:cNvPr id="5" name="Date Placeholder 4"/>
          <p:cNvSpPr>
            <a:spLocks noGrp="1"/>
          </p:cNvSpPr>
          <p:nvPr>
            <p:ph type="dt" sz="half" idx="10"/>
          </p:nvPr>
        </p:nvSpPr>
        <p:spPr>
          <a:xfrm>
            <a:off x="7721600" y="6409944"/>
            <a:ext cx="4059936" cy="365760"/>
          </a:xfrm>
        </p:spPr>
        <p:txBody>
          <a:bodyPr/>
          <a:lstStyle/>
          <a:p>
            <a:fld id="{506CB32B-F0DB-4FD7-9267-5D2B7A211C0F}" type="datetimeFigureOut">
              <a:rPr lang="en-US" smtClean="0"/>
              <a:t>7/8/2025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BB569F-9772-4397-92A2-72E246A28F9A}" type="slidenum">
              <a:rPr lang="en-US" smtClean="0"/>
              <a:t>‹#›</a:t>
            </a:fld>
            <a:endParaRPr lang="en-US"/>
          </a:p>
        </p:txBody>
      </p:sp>
      <p:sp>
        <p:nvSpPr>
          <p:cNvPr id="8" name="Straight Connector 7"/>
          <p:cNvSpPr>
            <a:spLocks noChangeShapeType="1"/>
          </p:cNvSpPr>
          <p:nvPr/>
        </p:nvSpPr>
        <p:spPr bwMode="auto">
          <a:xfrm flipV="1">
            <a:off x="6084107" y="1575653"/>
            <a:ext cx="11895"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sz="1800"/>
          </a:p>
        </p:txBody>
      </p:sp>
      <p:sp>
        <p:nvSpPr>
          <p:cNvPr id="10" name="Content Placeholder 9"/>
          <p:cNvSpPr>
            <a:spLocks noGrp="1"/>
          </p:cNvSpPr>
          <p:nvPr>
            <p:ph sz="half" idx="1"/>
          </p:nvPr>
        </p:nvSpPr>
        <p:spPr>
          <a:xfrm>
            <a:off x="402336" y="1371600"/>
            <a:ext cx="53848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2" name="Content Placeholder 11"/>
          <p:cNvSpPr>
            <a:spLocks noGrp="1"/>
          </p:cNvSpPr>
          <p:nvPr>
            <p:ph sz="half" idx="2"/>
          </p:nvPr>
        </p:nvSpPr>
        <p:spPr>
          <a:xfrm>
            <a:off x="6400800" y="1371600"/>
            <a:ext cx="5384800" cy="4681728"/>
          </a:xfrm>
        </p:spPr>
        <p:txBody>
          <a:bodyPr/>
          <a:lstStyle>
            <a:lvl1pPr>
              <a:defRPr sz="2500"/>
            </a:lvl1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66667727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31" name="Content Placeholder 30"/>
          <p:cNvSpPr>
            <a:spLocks noGrp="1"/>
          </p:cNvSpPr>
          <p:nvPr>
            <p:ph sz="quarter" idx="13"/>
          </p:nvPr>
        </p:nvSpPr>
        <p:spPr>
          <a:xfrm>
            <a:off x="609600" y="2020824"/>
            <a:ext cx="10972800" cy="4075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8"/>
          <p:cNvSpPr>
            <a:spLocks noGrp="1"/>
          </p:cNvSpPr>
          <p:nvPr>
            <p:ph type="title"/>
          </p:nvPr>
        </p:nvSpPr>
        <p:spPr/>
        <p:txBody>
          <a:bodyPr/>
          <a:lstStyle/>
          <a:p>
            <a:r>
              <a:rPr lang="en-US"/>
              <a:t>Click to edit Master title style</a:t>
            </a:r>
          </a:p>
        </p:txBody>
      </p:sp>
      <p:sp>
        <p:nvSpPr>
          <p:cNvPr id="11" name="Date Placeholder 10"/>
          <p:cNvSpPr>
            <a:spLocks noGrp="1"/>
          </p:cNvSpPr>
          <p:nvPr>
            <p:ph type="dt" sz="half" idx="14"/>
          </p:nvPr>
        </p:nvSpPr>
        <p:spPr/>
        <p:txBody>
          <a:bodyPr/>
          <a:lstStyle/>
          <a:p>
            <a:fld id="{506CB32B-F0DB-4FD7-9267-5D2B7A211C0F}" type="datetimeFigureOut">
              <a:rPr lang="en-US" smtClean="0"/>
              <a:t>7/8/2025</a:t>
            </a:fld>
            <a:endParaRPr lang="en-US"/>
          </a:p>
        </p:txBody>
      </p:sp>
      <p:sp>
        <p:nvSpPr>
          <p:cNvPr id="12" name="Slide Number Placeholder 11"/>
          <p:cNvSpPr>
            <a:spLocks noGrp="1"/>
          </p:cNvSpPr>
          <p:nvPr>
            <p:ph type="sldNum" sz="quarter" idx="15"/>
          </p:nvPr>
        </p:nvSpPr>
        <p:spPr/>
        <p:txBody>
          <a:bodyPr/>
          <a:lstStyle/>
          <a:p>
            <a:fld id="{5CBB569F-9772-4397-92A2-72E246A28F9A}" type="slidenum">
              <a:rPr lang="en-US" smtClean="0"/>
              <a:t>‹#›</a:t>
            </a:fld>
            <a:endParaRPr lang="en-US"/>
          </a:p>
        </p:txBody>
      </p:sp>
      <p:sp>
        <p:nvSpPr>
          <p:cNvPr id="13" name="Footer Placeholder 12"/>
          <p:cNvSpPr>
            <a:spLocks noGrp="1"/>
          </p:cNvSpPr>
          <p:nvPr>
            <p:ph type="ftr" sz="quarter" idx="16"/>
          </p:nvPr>
        </p:nvSpPr>
        <p:spPr/>
        <p:txBody>
          <a:bodyPr/>
          <a:lstStyle/>
          <a:p>
            <a:endParaRPr lang="en-US"/>
          </a:p>
        </p:txBody>
      </p:sp>
    </p:spTree>
    <p:extLst>
      <p:ext uri="{BB962C8B-B14F-4D97-AF65-F5344CB8AC3E}">
        <p14:creationId xmlns:p14="http://schemas.microsoft.com/office/powerpoint/2010/main" val="2864010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11200" y="473075"/>
            <a:ext cx="10871200" cy="1143000"/>
          </a:xfrm>
        </p:spPr>
        <p:txBody>
          <a:bodyPr/>
          <a:lstStyle/>
          <a:p>
            <a:r>
              <a:rPr lang="en-US"/>
              <a:t>Click to edit Master title style</a:t>
            </a:r>
          </a:p>
        </p:txBody>
      </p:sp>
      <p:sp>
        <p:nvSpPr>
          <p:cNvPr id="3" name="Table Placeholder 2"/>
          <p:cNvSpPr>
            <a:spLocks noGrp="1"/>
          </p:cNvSpPr>
          <p:nvPr>
            <p:ph type="tbl" idx="1"/>
          </p:nvPr>
        </p:nvSpPr>
        <p:spPr>
          <a:xfrm>
            <a:off x="711200" y="1828800"/>
            <a:ext cx="10871200" cy="4038600"/>
          </a:xfrm>
        </p:spPr>
        <p:txBody>
          <a:bodyPr/>
          <a:lstStyle/>
          <a:p>
            <a:endParaRPr lang="en-US"/>
          </a:p>
        </p:txBody>
      </p:sp>
      <p:sp>
        <p:nvSpPr>
          <p:cNvPr id="4" name="Date Placeholder 3"/>
          <p:cNvSpPr>
            <a:spLocks noGrp="1"/>
          </p:cNvSpPr>
          <p:nvPr>
            <p:ph type="dt" sz="half" idx="10"/>
          </p:nvPr>
        </p:nvSpPr>
        <p:spPr>
          <a:xfrm>
            <a:off x="711200" y="6248400"/>
            <a:ext cx="2743200" cy="457200"/>
          </a:xfrm>
        </p:spPr>
        <p:txBody>
          <a:bodyPr/>
          <a:lstStyle>
            <a:lvl1pPr>
              <a:defRPr/>
            </a:lvl1pPr>
          </a:lstStyle>
          <a:p>
            <a:endParaRPr lang="en-US"/>
          </a:p>
        </p:txBody>
      </p:sp>
      <p:sp>
        <p:nvSpPr>
          <p:cNvPr id="5" name="Footer Placeholder 4"/>
          <p:cNvSpPr>
            <a:spLocks noGrp="1"/>
          </p:cNvSpPr>
          <p:nvPr>
            <p:ph type="ftr" sz="quarter" idx="11"/>
          </p:nvPr>
        </p:nvSpPr>
        <p:spPr>
          <a:xfrm>
            <a:off x="4318000" y="6248400"/>
            <a:ext cx="38608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9042400" y="6248400"/>
            <a:ext cx="2540000" cy="457200"/>
          </a:xfrm>
        </p:spPr>
        <p:txBody>
          <a:bodyPr/>
          <a:lstStyle>
            <a:lvl1pPr>
              <a:defRPr/>
            </a:lvl1pPr>
          </a:lstStyle>
          <a:p>
            <a:fld id="{A9D2B1D7-D726-4CA1-8801-E1A1D41D9A89}" type="slidenum">
              <a:rPr lang="en-US"/>
              <a:pPr/>
              <a:t>‹#›</a:t>
            </a:fld>
            <a:endParaRPr lang="en-US"/>
          </a:p>
        </p:txBody>
      </p:sp>
    </p:spTree>
    <p:extLst>
      <p:ext uri="{BB962C8B-B14F-4D97-AF65-F5344CB8AC3E}">
        <p14:creationId xmlns:p14="http://schemas.microsoft.com/office/powerpoint/2010/main" val="13970143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hyperlink" Target="http://www.foodafactoflife.org.uk/"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hyperlink" Target="http://www.foodafactoflife.org.uk/"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hyperlink" Target="http://www.foodafactoflife.org.uk/" TargetMode="External"/><Relationship Id="rId5" Type="http://schemas.openxmlformats.org/officeDocument/2006/relationships/slideLayout" Target="../slideLayouts/slideLayout7.xml"/><Relationship Id="rId10" Type="http://schemas.openxmlformats.org/officeDocument/2006/relationships/image" Target="../media/image4.png"/><Relationship Id="rId4" Type="http://schemas.openxmlformats.org/officeDocument/2006/relationships/slideLayout" Target="../slideLayouts/slideLayout6.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1.xml"/><Relationship Id="rId4" Type="http://schemas.openxmlformats.org/officeDocument/2006/relationships/hyperlink" Target="http://www.foodafactoflife.org.uk/"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439453" y="358589"/>
            <a:ext cx="2044335" cy="1435165"/>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a:solidFill>
                  <a:schemeClr val="tx1"/>
                </a:solidFill>
                <a:latin typeface="Arial" charset="0"/>
                <a:ea typeface="Arial" charset="0"/>
                <a:cs typeface="Arial" charset="0"/>
                <a:hlinkClick r:id="rId5"/>
              </a:rPr>
              <a:t>www.foodafactoflife.org.uk</a:t>
            </a:r>
            <a:r>
              <a:rPr lang="en-US" sz="900" b="0" i="0" baseline="0" dirty="0">
                <a:solidFill>
                  <a:schemeClr val="tx1"/>
                </a:solidFill>
                <a:latin typeface="Arial" charset="0"/>
                <a:ea typeface="Arial" charset="0"/>
                <a:cs typeface="Arial" charset="0"/>
              </a:rPr>
              <a:t>    </a:t>
            </a:r>
            <a:r>
              <a:rPr lang="en-US" sz="900" b="0" i="0" dirty="0">
                <a:solidFill>
                  <a:schemeClr val="tx1"/>
                </a:solidFill>
                <a:latin typeface="Arial" charset="0"/>
                <a:ea typeface="Arial" charset="0"/>
                <a:cs typeface="Arial" charset="0"/>
              </a:rPr>
              <a:t>©</a:t>
            </a:r>
            <a:r>
              <a:rPr lang="en-US" sz="900" b="0" i="0" baseline="0" dirty="0">
                <a:solidFill>
                  <a:schemeClr val="tx1"/>
                </a:solidFill>
                <a:latin typeface="Arial" charset="0"/>
                <a:ea typeface="Arial" charset="0"/>
                <a:cs typeface="Arial" charset="0"/>
              </a:rPr>
              <a:t> Food – </a:t>
            </a:r>
            <a:r>
              <a:rPr lang="en-US" sz="900" b="0" i="0" dirty="0">
                <a:solidFill>
                  <a:schemeClr val="tx1"/>
                </a:solidFill>
                <a:latin typeface="Arial" charset="0"/>
                <a:ea typeface="Arial" charset="0"/>
                <a:cs typeface="Arial" charset="0"/>
              </a:rPr>
              <a:t>a fact of life 2023</a:t>
            </a:r>
          </a:p>
        </p:txBody>
      </p:sp>
    </p:spTree>
    <p:extLst>
      <p:ext uri="{BB962C8B-B14F-4D97-AF65-F5344CB8AC3E}">
        <p14:creationId xmlns:p14="http://schemas.microsoft.com/office/powerpoint/2010/main" val="1328885048"/>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a:solidFill>
                  <a:schemeClr val="tx1"/>
                </a:solidFill>
                <a:latin typeface="Arial" charset="0"/>
                <a:ea typeface="Arial" charset="0"/>
                <a:cs typeface="Arial" charset="0"/>
                <a:hlinkClick r:id="rId4"/>
              </a:rPr>
              <a:t>www.foodafactoflife.org.uk</a:t>
            </a:r>
            <a:r>
              <a:rPr lang="en-US" sz="900" b="0" i="0" baseline="0" dirty="0">
                <a:solidFill>
                  <a:schemeClr val="tx1"/>
                </a:solidFill>
                <a:latin typeface="Arial" charset="0"/>
                <a:ea typeface="Arial" charset="0"/>
                <a:cs typeface="Arial" charset="0"/>
              </a:rPr>
              <a:t>    </a:t>
            </a:r>
            <a:r>
              <a:rPr lang="en-US" sz="900" b="0" i="0" dirty="0">
                <a:solidFill>
                  <a:schemeClr val="tx1"/>
                </a:solidFill>
                <a:latin typeface="Arial" charset="0"/>
                <a:ea typeface="Arial" charset="0"/>
                <a:cs typeface="Arial" charset="0"/>
              </a:rPr>
              <a:t>© Food – a fact of life 2023</a:t>
            </a:r>
          </a:p>
        </p:txBody>
      </p:sp>
    </p:spTree>
    <p:extLst>
      <p:ext uri="{BB962C8B-B14F-4D97-AF65-F5344CB8AC3E}">
        <p14:creationId xmlns:p14="http://schemas.microsoft.com/office/powerpoint/2010/main" val="1498317190"/>
      </p:ext>
    </p:ext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TextBox 8"/>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a:solidFill>
                  <a:schemeClr val="tx1"/>
                </a:solidFill>
                <a:latin typeface="Arial" charset="0"/>
                <a:ea typeface="Arial" charset="0"/>
                <a:cs typeface="Arial" charset="0"/>
                <a:hlinkClick r:id="rId11"/>
              </a:rPr>
              <a:t>www.foodafactoflife.org.uk</a:t>
            </a:r>
            <a:r>
              <a:rPr lang="en-US" sz="900" b="0" i="0" baseline="0" dirty="0">
                <a:solidFill>
                  <a:schemeClr val="tx1"/>
                </a:solidFill>
                <a:latin typeface="Arial" charset="0"/>
                <a:ea typeface="Arial" charset="0"/>
                <a:cs typeface="Arial" charset="0"/>
              </a:rPr>
              <a:t>    </a:t>
            </a:r>
            <a:r>
              <a:rPr lang="en-US" sz="900" b="0" i="0" dirty="0">
                <a:solidFill>
                  <a:schemeClr val="tx1"/>
                </a:solidFill>
                <a:latin typeface="Arial" charset="0"/>
                <a:ea typeface="Arial" charset="0"/>
                <a:cs typeface="Arial" charset="0"/>
              </a:rPr>
              <a:t>© Food – a fact of life 2023</a:t>
            </a:r>
          </a:p>
        </p:txBody>
      </p:sp>
    </p:spTree>
    <p:extLst>
      <p:ext uri="{BB962C8B-B14F-4D97-AF65-F5344CB8AC3E}">
        <p14:creationId xmlns:p14="http://schemas.microsoft.com/office/powerpoint/2010/main" val="1822393236"/>
      </p:ext>
    </p:extLst>
  </p:cSld>
  <p:clrMap bg1="lt1" tx1="dk1" bg2="lt2" tx2="dk2" accent1="accent1" accent2="accent2" accent3="accent3" accent4="accent4" accent5="accent5" accent6="accent6" hlink="hlink" folHlink="folHlink"/>
  <p:sldLayoutIdLst>
    <p:sldLayoutId id="2147483653" r:id="rId1"/>
    <p:sldLayoutId id="2147483662" r:id="rId2"/>
    <p:sldLayoutId id="2147483663" r:id="rId3"/>
    <p:sldLayoutId id="2147483664" r:id="rId4"/>
    <p:sldLayoutId id="2147483665" r:id="rId5"/>
    <p:sldLayoutId id="2147483666" r:id="rId6"/>
    <p:sldLayoutId id="2147483667" r:id="rId7"/>
    <p:sldLayoutId id="2147483668"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8" name="TextBox 7"/>
          <p:cNvSpPr txBox="1"/>
          <p:nvPr userDrawn="1"/>
        </p:nvSpPr>
        <p:spPr>
          <a:xfrm>
            <a:off x="1156447" y="6539528"/>
            <a:ext cx="10721788" cy="138499"/>
          </a:xfrm>
          <a:prstGeom prst="rect">
            <a:avLst/>
          </a:prstGeom>
          <a:noFill/>
        </p:spPr>
        <p:txBody>
          <a:bodyPr wrap="square" lIns="0" tIns="0" rIns="0" bIns="0" rtlCol="0">
            <a:spAutoFit/>
          </a:bodyPr>
          <a:lstStyle/>
          <a:p>
            <a:pPr algn="r"/>
            <a:r>
              <a:rPr lang="en-US" sz="900" b="0" i="0" dirty="0">
                <a:solidFill>
                  <a:schemeClr val="tx1"/>
                </a:solidFill>
                <a:latin typeface="Arial" charset="0"/>
                <a:ea typeface="Arial" charset="0"/>
                <a:cs typeface="Arial" charset="0"/>
                <a:hlinkClick r:id="rId4"/>
              </a:rPr>
              <a:t>www.foodafactoflife.org.uk</a:t>
            </a:r>
            <a:r>
              <a:rPr lang="en-US" sz="900" b="0" i="0" baseline="0" dirty="0">
                <a:solidFill>
                  <a:schemeClr val="tx1"/>
                </a:solidFill>
                <a:latin typeface="Arial" charset="0"/>
                <a:ea typeface="Arial" charset="0"/>
                <a:cs typeface="Arial" charset="0"/>
              </a:rPr>
              <a:t>    </a:t>
            </a:r>
            <a:r>
              <a:rPr lang="en-US" sz="900" b="0" i="0" dirty="0">
                <a:solidFill>
                  <a:schemeClr val="tx1"/>
                </a:solidFill>
                <a:latin typeface="Arial" charset="0"/>
                <a:ea typeface="Arial" charset="0"/>
                <a:cs typeface="Arial" charset="0"/>
              </a:rPr>
              <a:t>© Food – a fact of life 2023</a:t>
            </a:r>
          </a:p>
        </p:txBody>
      </p:sp>
    </p:spTree>
    <p:extLst>
      <p:ext uri="{BB962C8B-B14F-4D97-AF65-F5344CB8AC3E}">
        <p14:creationId xmlns:p14="http://schemas.microsoft.com/office/powerpoint/2010/main" val="1788143608"/>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8.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hyperlink" Target="#_ENREF_1"/><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hyperlink" Target="https://books.google.com/books?hl=en&amp;lr=&amp;id=zLniRalmWuoC&amp;oi=fnd&amp;pg=PR7&amp;dq=nutrition+and+diagnosis+related+care+book&amp;ots=GyUFLK2fpa&amp;sig=tn5ISJpRlDVn02kyDWM5kbEvIvA" TargetMode="Externa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hyperlink" Target="https://books.google.com/books?hl=en&amp;lr=&amp;id=zLniRalmWuoC&amp;oi=fnd&amp;pg=PR7&amp;dq=nutrition+and+diagnosis+related+care+book&amp;ots=GyUFLK2fpa&amp;sig=tn5ISJpRlDVn02kyDWM5kbEvIvA" TargetMode="Externa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hyperlink" Target="https://books.google.com/books?hl=en&amp;lr=&amp;id=zLniRalmWuoC&amp;oi=fnd&amp;pg=PR7&amp;dq=nutrition+and+diagnosis+related+care+book&amp;ots=GyUFLK2fpa&amp;sig=tn5ISJpRlDVn02kyDWM5kbEvIvA" TargetMode="Externa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image" Target="../media/image22.tmp"/><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2" Type="http://schemas.openxmlformats.org/officeDocument/2006/relationships/image" Target="../media/image30.jfif"/><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39.tmp"/><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40.tmp"/><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42.tmp"/><Relationship Id="rId2" Type="http://schemas.openxmlformats.org/officeDocument/2006/relationships/image" Target="../media/image41.tmp"/><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43.tmp"/><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45.tmp"/><Relationship Id="rId2" Type="http://schemas.openxmlformats.org/officeDocument/2006/relationships/image" Target="../media/image44.tmp"/><Relationship Id="rId1" Type="http://schemas.openxmlformats.org/officeDocument/2006/relationships/slideLayout" Target="../slideLayouts/slideLayout3.xml"/><Relationship Id="rId4" Type="http://schemas.openxmlformats.org/officeDocument/2006/relationships/image" Target="../media/image22.tmp"/></Relationships>
</file>

<file path=ppt/slides/_rels/slide72.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image" Target="../media/image22.tmp"/><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package" Target="../embeddings/Microsoft_Word_Document.docx"/><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1.gif"/><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image" Target="../media/image53.tmp"/><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image" Target="../media/image53.tmp"/><Relationship Id="rId1" Type="http://schemas.openxmlformats.org/officeDocument/2006/relationships/slideLayout" Target="../slideLayouts/slideLayout3.xml"/><Relationship Id="rId4" Type="http://schemas.openxmlformats.org/officeDocument/2006/relationships/image" Target="../media/image55.tmp"/></Relationships>
</file>

<file path=ppt/slides/_rels/slide8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image" Target="../media/image58.tmp"/><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60.tmp"/><Relationship Id="rId2" Type="http://schemas.openxmlformats.org/officeDocument/2006/relationships/image" Target="../media/image59.tmp"/><Relationship Id="rId1" Type="http://schemas.openxmlformats.org/officeDocument/2006/relationships/slideLayout" Target="../slideLayouts/slideLayout3.xml"/><Relationship Id="rId4" Type="http://schemas.openxmlformats.org/officeDocument/2006/relationships/image" Target="../media/image61.tmp"/></Relationships>
</file>

<file path=ppt/slides/_rels/slide85.xml.rels><?xml version="1.0" encoding="UTF-8" standalone="yes"?>
<Relationships xmlns="http://schemas.openxmlformats.org/package/2006/relationships"><Relationship Id="rId3" Type="http://schemas.openxmlformats.org/officeDocument/2006/relationships/image" Target="../media/image62.tmp"/><Relationship Id="rId2" Type="http://schemas.openxmlformats.org/officeDocument/2006/relationships/image" Target="../media/image59.tmp"/><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63.tmp"/><Relationship Id="rId2" Type="http://schemas.openxmlformats.org/officeDocument/2006/relationships/image" Target="../media/image59.tmp"/><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image" Target="../media/image67.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23313" y="3316541"/>
            <a:ext cx="10217425" cy="733096"/>
          </a:xfrm>
        </p:spPr>
        <p:txBody>
          <a:bodyPr/>
          <a:lstStyle/>
          <a:p>
            <a:r>
              <a:rPr lang="en-US" sz="48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Medical Nutrition Therapy in CVDs </a:t>
            </a:r>
            <a:br>
              <a:rPr lang="en-US" sz="48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sz="4800"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71989D10-0F2B-47BD-827C-7C43ADEB45FA}"/>
              </a:ext>
            </a:extLst>
          </p:cNvPr>
          <p:cNvSpPr/>
          <p:nvPr/>
        </p:nvSpPr>
        <p:spPr>
          <a:xfrm>
            <a:off x="5817703" y="5152435"/>
            <a:ext cx="6096000" cy="1384995"/>
          </a:xfrm>
          <a:prstGeom prst="rect">
            <a:avLst/>
          </a:prstGeom>
        </p:spPr>
        <p:txBody>
          <a:bodyPr>
            <a:spAutoFit/>
          </a:bodyPr>
          <a:lstStyle/>
          <a:p>
            <a:pPr algn="ct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Reza Amani (PhD, R Nutr)</a:t>
            </a:r>
          </a:p>
          <a:p>
            <a:pPr algn="ct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Professor of Nutrition Science</a:t>
            </a:r>
          </a:p>
          <a:p>
            <a:pPr algn="ctr"/>
            <a:r>
              <a:rPr lang="en-US" sz="28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Fellowship in Clinical Nutrition</a:t>
            </a:r>
            <a:endParaRPr lang="en-US" sz="28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Rectangle 3"/>
          <p:cNvSpPr/>
          <p:nvPr/>
        </p:nvSpPr>
        <p:spPr>
          <a:xfrm>
            <a:off x="9007365" y="6558450"/>
            <a:ext cx="3026979"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122979" y="215460"/>
            <a:ext cx="2695903" cy="16764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67255" y="3142593"/>
            <a:ext cx="10352689" cy="1072056"/>
          </a:xfrm>
          <a:prstGeom prst="rect">
            <a:avLst/>
          </a:prstGeom>
          <a:noFill/>
          <a:ln w="28575">
            <a:solidFill>
              <a:srgbClr val="FF0000"/>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5166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02B75F7-D5F0-4375-BD4D-EBF3D5DE92BD}"/>
              </a:ext>
            </a:extLst>
          </p:cNvPr>
          <p:cNvSpPr/>
          <p:nvPr/>
        </p:nvSpPr>
        <p:spPr>
          <a:xfrm>
            <a:off x="403317" y="1692168"/>
            <a:ext cx="11385365" cy="4308872"/>
          </a:xfrm>
          <a:prstGeom prst="rect">
            <a:avLst/>
          </a:prstGeom>
        </p:spPr>
        <p:txBody>
          <a:bodyPr wrap="square">
            <a:spAutoFit/>
          </a:bodyPr>
          <a:lstStyle/>
          <a:p>
            <a:pPr algn="just"/>
            <a:r>
              <a:rPr lang="en-US" b="1" dirty="0">
                <a:latin typeface="Times New Roman" panose="02020603050405020304" pitchFamily="18" charset="0"/>
                <a:cs typeface="Times New Roman" panose="02020603050405020304" pitchFamily="18" charset="0"/>
              </a:rPr>
              <a:t>Cholesterol</a:t>
            </a:r>
            <a:r>
              <a:rPr lang="en-US" dirty="0">
                <a:latin typeface="Times New Roman" panose="02020603050405020304" pitchFamily="18" charset="0"/>
                <a:cs typeface="Times New Roman" panose="02020603050405020304" pitchFamily="18" charset="0"/>
              </a:rPr>
              <a:t> is a type of fat that is essential for the body in small amounts. </a:t>
            </a:r>
          </a:p>
          <a:p>
            <a:pPr algn="just"/>
            <a:r>
              <a:rPr lang="en-US" dirty="0">
                <a:latin typeface="Times New Roman" panose="02020603050405020304" pitchFamily="18" charset="0"/>
                <a:cs typeface="Times New Roman" panose="02020603050405020304" pitchFamily="18" charset="0"/>
              </a:rPr>
              <a:t>It is produced in the </a:t>
            </a:r>
            <a:r>
              <a:rPr lang="en-US" u="sng" dirty="0">
                <a:solidFill>
                  <a:srgbClr val="0070C0"/>
                </a:solidFill>
                <a:latin typeface="Times New Roman" panose="02020603050405020304" pitchFamily="18" charset="0"/>
                <a:cs typeface="Times New Roman" panose="02020603050405020304" pitchFamily="18" charset="0"/>
              </a:rPr>
              <a:t>liver</a:t>
            </a:r>
            <a:r>
              <a:rPr lang="en-US" dirty="0">
                <a:latin typeface="Times New Roman" panose="02020603050405020304" pitchFamily="18" charset="0"/>
                <a:cs typeface="Times New Roman" panose="02020603050405020304" pitchFamily="18" charset="0"/>
              </a:rPr>
              <a:t> and some is also obtained from the </a:t>
            </a:r>
            <a:r>
              <a:rPr lang="en-US" dirty="0">
                <a:solidFill>
                  <a:srgbClr val="0070C0"/>
                </a:solidFill>
                <a:latin typeface="Times New Roman" panose="02020603050405020304" pitchFamily="18" charset="0"/>
                <a:cs typeface="Times New Roman" panose="02020603050405020304" pitchFamily="18" charset="0"/>
              </a:rPr>
              <a:t>diet</a:t>
            </a:r>
            <a:r>
              <a:rPr lang="en-US" dirty="0">
                <a:latin typeface="Times New Roman" panose="02020603050405020304" pitchFamily="18" charset="0"/>
                <a:cs typeface="Times New Roman" panose="02020603050405020304" pitchFamily="18" charset="0"/>
              </a:rPr>
              <a:t>. </a:t>
            </a:r>
          </a:p>
          <a:p>
            <a:pPr algn="just"/>
            <a:endParaRPr lang="en-US" dirty="0">
              <a:latin typeface="Times New Roman" panose="02020603050405020304" pitchFamily="18" charset="0"/>
              <a:cs typeface="Times New Roman" panose="02020603050405020304" pitchFamily="18" charset="0"/>
            </a:endParaRPr>
          </a:p>
          <a:p>
            <a:pPr algn="just"/>
            <a:r>
              <a:rPr lang="en-GB" dirty="0">
                <a:latin typeface="Times New Roman" panose="02020603050405020304" pitchFamily="18" charset="0"/>
                <a:cs typeface="Times New Roman" panose="02020603050405020304" pitchFamily="18" charset="0"/>
              </a:rPr>
              <a:t>There are two main types of </a:t>
            </a:r>
            <a:r>
              <a:rPr lang="en-GB" b="1" dirty="0">
                <a:latin typeface="Times New Roman" panose="02020603050405020304" pitchFamily="18" charset="0"/>
                <a:cs typeface="Times New Roman" panose="02020603050405020304" pitchFamily="18" charset="0"/>
              </a:rPr>
              <a:t>cholesterol</a:t>
            </a:r>
            <a:r>
              <a:rPr lang="en-GB" dirty="0">
                <a:latin typeface="Times New Roman" panose="02020603050405020304" pitchFamily="18" charset="0"/>
                <a:cs typeface="Times New Roman" panose="02020603050405020304" pitchFamily="18" charset="0"/>
              </a:rPr>
              <a:t>:</a:t>
            </a:r>
          </a:p>
          <a:p>
            <a:pPr algn="just"/>
            <a:r>
              <a:rPr lang="en-GB" b="1" dirty="0">
                <a:solidFill>
                  <a:srgbClr val="00B0F0"/>
                </a:solidFill>
                <a:latin typeface="Times New Roman" panose="02020603050405020304" pitchFamily="18" charset="0"/>
                <a:cs typeface="Times New Roman" panose="02020603050405020304" pitchFamily="18" charset="0"/>
              </a:rPr>
              <a:t>HDL</a:t>
            </a:r>
            <a:r>
              <a:rPr lang="en-GB" dirty="0">
                <a:latin typeface="Times New Roman" panose="02020603050405020304" pitchFamily="18" charset="0"/>
                <a:cs typeface="Times New Roman" panose="02020603050405020304" pitchFamily="18" charset="0"/>
              </a:rPr>
              <a:t> (high density lipoprotein) known as ‘good cholesterol’</a:t>
            </a:r>
          </a:p>
          <a:p>
            <a:pPr algn="just"/>
            <a:r>
              <a:rPr lang="en-GB" b="1" dirty="0">
                <a:solidFill>
                  <a:srgbClr val="FF0000"/>
                </a:solidFill>
                <a:latin typeface="Times New Roman" panose="02020603050405020304" pitchFamily="18" charset="0"/>
                <a:cs typeface="Times New Roman" panose="02020603050405020304" pitchFamily="18" charset="0"/>
              </a:rPr>
              <a:t>LDL</a:t>
            </a:r>
            <a:r>
              <a:rPr lang="en-GB" dirty="0">
                <a:latin typeface="Times New Roman" panose="02020603050405020304" pitchFamily="18" charset="0"/>
                <a:cs typeface="Times New Roman" panose="02020603050405020304" pitchFamily="18" charset="0"/>
              </a:rPr>
              <a:t> (low density lipoprotein) known as ‘bad cholesterol’</a:t>
            </a:r>
          </a:p>
          <a:p>
            <a:pPr algn="just"/>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Cholesterol is delivered into cell walls by low-density lipoprotein (LDL), </a:t>
            </a:r>
            <a:r>
              <a:rPr lang="en-US" sz="2000" b="1" dirty="0">
                <a:solidFill>
                  <a:srgbClr val="C30D82"/>
                </a:solidFill>
                <a:latin typeface="Times New Roman" panose="02020603050405020304" pitchFamily="18" charset="0"/>
                <a:cs typeface="Times New Roman" panose="02020603050405020304" pitchFamily="18" charset="0"/>
              </a:rPr>
              <a:t>especially </a:t>
            </a:r>
            <a:r>
              <a:rPr lang="en-US" dirty="0">
                <a:latin typeface="Times New Roman" panose="02020603050405020304" pitchFamily="18" charset="0"/>
                <a:cs typeface="Times New Roman" panose="02020603050405020304" pitchFamily="18" charset="0"/>
              </a:rPr>
              <a:t>smaller particles. </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cholesterol must be released from the LDL particles and oxidized,</a:t>
            </a:r>
            <a:r>
              <a:rPr lang="en-US"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000" b="1" u="sng" dirty="0">
                <a:solidFill>
                  <a:srgbClr val="FF33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 key step </a:t>
            </a:r>
            <a:r>
              <a:rPr lang="en-US" dirty="0">
                <a:latin typeface="Times New Roman" panose="02020603050405020304" pitchFamily="18" charset="0"/>
                <a:cs typeface="Times New Roman" panose="02020603050405020304" pitchFamily="18" charset="0"/>
              </a:rPr>
              <a:t>in the ongoing inflammatory process. </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typical </a:t>
            </a:r>
            <a:r>
              <a:rPr lang="en-US" dirty="0" err="1">
                <a:latin typeface="Times New Roman" panose="02020603050405020304" pitchFamily="18" charset="0"/>
                <a:cs typeface="Times New Roman" panose="02020603050405020304" pitchFamily="18" charset="0"/>
              </a:rPr>
              <a:t>dyslipidemic</a:t>
            </a:r>
            <a:r>
              <a:rPr lang="en-US" dirty="0">
                <a:latin typeface="Times New Roman" panose="02020603050405020304" pitchFamily="18" charset="0"/>
                <a:cs typeface="Times New Roman" panose="02020603050405020304" pitchFamily="18" charset="0"/>
              </a:rPr>
              <a:t> condition is the elevation of LDL levels are and HDL levels are low.</a:t>
            </a:r>
            <a:endParaRPr lang="en-GB"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14FD037B-F2F6-4D75-AAA4-05500D34FC3C}"/>
              </a:ext>
            </a:extLst>
          </p:cNvPr>
          <p:cNvSpPr/>
          <p:nvPr/>
        </p:nvSpPr>
        <p:spPr>
          <a:xfrm>
            <a:off x="3385056" y="0"/>
            <a:ext cx="2548775" cy="646331"/>
          </a:xfrm>
          <a:prstGeom prst="rect">
            <a:avLst/>
          </a:prstGeom>
        </p:spPr>
        <p:txBody>
          <a:bodyPr wrap="square">
            <a:spAutoFit/>
          </a:bodyPr>
          <a:lstStyle/>
          <a:p>
            <a:r>
              <a:rPr lang="en-US" sz="3600" b="1" dirty="0">
                <a:solidFill>
                  <a:srgbClr val="2AF44C"/>
                </a:solidFill>
                <a:latin typeface="Times New Roman" panose="02020603050405020304" pitchFamily="18" charset="0"/>
                <a:cs typeface="Times New Roman" panose="02020603050405020304" pitchFamily="18" charset="0"/>
              </a:rPr>
              <a:t>Cholesterol</a:t>
            </a:r>
            <a:r>
              <a:rPr lang="en-US" sz="3600" dirty="0">
                <a:solidFill>
                  <a:srgbClr val="2AF44C"/>
                </a:solidFill>
                <a:latin typeface="Times New Roman" panose="02020603050405020304" pitchFamily="18" charset="0"/>
                <a:cs typeface="Times New Roman" panose="02020603050405020304" pitchFamily="18" charset="0"/>
              </a:rPr>
              <a:t> </a:t>
            </a:r>
            <a:endParaRPr lang="fa-IR" sz="3600" dirty="0">
              <a:solidFill>
                <a:srgbClr val="2AF44C"/>
              </a:solidFill>
            </a:endParaRPr>
          </a:p>
        </p:txBody>
      </p:sp>
      <p:sp>
        <p:nvSpPr>
          <p:cNvPr id="12" name="Rectangle 11">
            <a:extLst>
              <a:ext uri="{FF2B5EF4-FFF2-40B4-BE49-F238E27FC236}">
                <a16:creationId xmlns:a16="http://schemas.microsoft.com/office/drawing/2014/main" id="{CC5E4004-F5F4-46E5-9DCD-B760B52D04FD}"/>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1836860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2338" y="1497666"/>
            <a:ext cx="10819001" cy="4876629"/>
          </a:xfrm>
        </p:spPr>
        <p:txBody>
          <a:bodyPr/>
          <a:lstStyle/>
          <a:p>
            <a:pPr>
              <a:lnSpc>
                <a:spcPct val="150000"/>
              </a:lnSpc>
            </a:pPr>
            <a:r>
              <a:rPr lang="en-US" sz="2000" dirty="0">
                <a:solidFill>
                  <a:srgbClr val="000000"/>
                </a:solidFill>
                <a:latin typeface="DejaVuSerif"/>
                <a:cs typeface="+mj-cs"/>
              </a:rPr>
              <a:t>The TG-rich lipoproteins include chylomicrons, VLDLs, and any remnants or intermediary products formed in metabolism. </a:t>
            </a:r>
          </a:p>
          <a:p>
            <a:pPr>
              <a:lnSpc>
                <a:spcPct val="150000"/>
              </a:lnSpc>
            </a:pPr>
            <a:r>
              <a:rPr lang="en-US" sz="2000" dirty="0">
                <a:solidFill>
                  <a:srgbClr val="000000"/>
                </a:solidFill>
                <a:latin typeface="DejaVuSerif"/>
                <a:cs typeface="+mj-cs"/>
              </a:rPr>
              <a:t>Of these TG-rich lipoproteins, </a:t>
            </a:r>
            <a:r>
              <a:rPr lang="en-US" sz="2000" u="sng" dirty="0">
                <a:solidFill>
                  <a:srgbClr val="000000"/>
                </a:solidFill>
                <a:highlight>
                  <a:srgbClr val="FFFF00"/>
                </a:highlight>
                <a:latin typeface="DejaVuSerif"/>
                <a:cs typeface="+mj-cs"/>
              </a:rPr>
              <a:t>chylomicrons and VLDL</a:t>
            </a:r>
            <a:r>
              <a:rPr lang="en-US" sz="2000" dirty="0">
                <a:solidFill>
                  <a:srgbClr val="000000"/>
                </a:solidFill>
                <a:latin typeface="DejaVuSerif"/>
                <a:cs typeface="+mj-cs"/>
              </a:rPr>
              <a:t> remnants are known to be atherogenic because they activate platelets, the coagulation cascade, and clot formation. All contain the apo B lipoprotein. </a:t>
            </a:r>
          </a:p>
          <a:p>
            <a:pPr>
              <a:lnSpc>
                <a:spcPct val="150000"/>
              </a:lnSpc>
            </a:pPr>
            <a:r>
              <a:rPr lang="en-US" sz="2000" dirty="0">
                <a:solidFill>
                  <a:srgbClr val="000000"/>
                </a:solidFill>
                <a:latin typeface="DejaVuSerif"/>
                <a:cs typeface="+mj-cs"/>
              </a:rPr>
              <a:t>Patients with familial dyslipidemias have </a:t>
            </a:r>
            <a:r>
              <a:rPr lang="en-US" sz="2400" b="1" u="sng" dirty="0">
                <a:solidFill>
                  <a:srgbClr val="FF0000"/>
                </a:solidFill>
                <a:effectLst>
                  <a:outerShdw blurRad="38100" dist="38100" dir="2700000" algn="tl">
                    <a:srgbClr val="000000">
                      <a:alpha val="43137"/>
                    </a:srgbClr>
                  </a:outerShdw>
                </a:effectLst>
                <a:latin typeface="DejaVuSerif"/>
                <a:cs typeface="+mj-cs"/>
              </a:rPr>
              <a:t>high</a:t>
            </a:r>
            <a:r>
              <a:rPr lang="en-US" sz="2000" u="sng" dirty="0">
                <a:solidFill>
                  <a:srgbClr val="000000"/>
                </a:solidFill>
                <a:effectLst>
                  <a:outerShdw blurRad="38100" dist="38100" dir="2700000" algn="tl">
                    <a:srgbClr val="000000">
                      <a:alpha val="43137"/>
                    </a:srgbClr>
                  </a:outerShdw>
                </a:effectLst>
                <a:latin typeface="DejaVuSerif"/>
                <a:cs typeface="+mj-cs"/>
              </a:rPr>
              <a:t> TG levels (</a:t>
            </a:r>
            <a:r>
              <a:rPr lang="en-US" sz="2000" b="1" u="sng" dirty="0">
                <a:solidFill>
                  <a:srgbClr val="0000EF"/>
                </a:solidFill>
                <a:effectLst>
                  <a:outerShdw blurRad="38100" dist="38100" dir="2700000" algn="tl">
                    <a:srgbClr val="000000">
                      <a:alpha val="43137"/>
                    </a:srgbClr>
                  </a:outerShdw>
                </a:effectLst>
                <a:latin typeface="DejaVuSerif-Bold"/>
                <a:cs typeface="+mj-cs"/>
              </a:rPr>
              <a:t>hypertriglyceridemia</a:t>
            </a:r>
            <a:r>
              <a:rPr lang="en-US" sz="2000" dirty="0">
                <a:solidFill>
                  <a:srgbClr val="000000"/>
                </a:solidFill>
                <a:latin typeface="DejaVuSerif"/>
                <a:cs typeface="+mj-cs"/>
              </a:rPr>
              <a:t>).</a:t>
            </a:r>
          </a:p>
          <a:p>
            <a:pPr>
              <a:lnSpc>
                <a:spcPct val="150000"/>
              </a:lnSpc>
            </a:pPr>
            <a:r>
              <a:rPr lang="en-US" sz="2000" dirty="0">
                <a:solidFill>
                  <a:srgbClr val="000000"/>
                </a:solidFill>
                <a:latin typeface="DejaVuSerif"/>
                <a:cs typeface="+mj-cs"/>
              </a:rPr>
              <a:t>Very high TG place the patient at risk for pancreatitis. </a:t>
            </a:r>
          </a:p>
          <a:p>
            <a:pPr>
              <a:lnSpc>
                <a:spcPct val="150000"/>
              </a:lnSpc>
            </a:pPr>
            <a:r>
              <a:rPr lang="en-US" sz="2000" b="1" dirty="0">
                <a:solidFill>
                  <a:srgbClr val="000000"/>
                </a:solidFill>
                <a:effectLst>
                  <a:outerShdw blurRad="38100" dist="38100" dir="2700000" algn="tl">
                    <a:srgbClr val="000000">
                      <a:alpha val="43137"/>
                    </a:srgbClr>
                  </a:outerShdw>
                </a:effectLst>
                <a:latin typeface="DejaVuSerif"/>
                <a:cs typeface="+mj-cs"/>
              </a:rPr>
              <a:t>TG measurements are now considered along with glucose intolerance, hypertension, low HDL, and high LDL as part of the </a:t>
            </a:r>
            <a:r>
              <a:rPr lang="en-US" sz="3200" b="1" i="1" u="sng" dirty="0">
                <a:solidFill>
                  <a:srgbClr val="0000EF"/>
                </a:solidFill>
                <a:effectLst>
                  <a:outerShdw blurRad="38100" dist="38100" dir="2700000" algn="tl">
                    <a:srgbClr val="000000">
                      <a:alpha val="43137"/>
                    </a:srgbClr>
                  </a:outerShdw>
                </a:effectLst>
                <a:latin typeface="DejaVuSerif-Bold"/>
                <a:cs typeface="+mj-cs"/>
              </a:rPr>
              <a:t>Metabolic Syndrome</a:t>
            </a:r>
            <a:r>
              <a:rPr lang="en-US" sz="2000" b="1" dirty="0">
                <a:solidFill>
                  <a:srgbClr val="000000"/>
                </a:solidFill>
                <a:effectLst>
                  <a:outerShdw blurRad="38100" dist="38100" dir="2700000" algn="tl">
                    <a:srgbClr val="000000">
                      <a:alpha val="43137"/>
                    </a:srgbClr>
                  </a:outerShdw>
                </a:effectLst>
                <a:latin typeface="DejaVuSerif"/>
                <a:cs typeface="+mj-cs"/>
              </a:rPr>
              <a:t>.</a:t>
            </a:r>
            <a:endParaRPr lang="en-GB" sz="2000" b="1" dirty="0">
              <a:effectLst>
                <a:outerShdw blurRad="38100" dist="38100" dir="2700000" algn="tl">
                  <a:srgbClr val="000000">
                    <a:alpha val="43137"/>
                  </a:srgbClr>
                </a:outerShdw>
              </a:effectLst>
              <a:latin typeface="Times New Roman" panose="02020603050405020304" pitchFamily="18" charset="0"/>
              <a:cs typeface="+mj-cs"/>
            </a:endParaRPr>
          </a:p>
        </p:txBody>
      </p:sp>
      <p:sp>
        <p:nvSpPr>
          <p:cNvPr id="2" name="Rectangle 1">
            <a:extLst>
              <a:ext uri="{FF2B5EF4-FFF2-40B4-BE49-F238E27FC236}">
                <a16:creationId xmlns:a16="http://schemas.microsoft.com/office/drawing/2014/main" id="{C11F4108-9E1E-43C1-AA72-F0923AADE7FB}"/>
              </a:ext>
            </a:extLst>
          </p:cNvPr>
          <p:cNvSpPr/>
          <p:nvPr/>
        </p:nvSpPr>
        <p:spPr>
          <a:xfrm>
            <a:off x="3898988" y="0"/>
            <a:ext cx="2638864" cy="584775"/>
          </a:xfrm>
          <a:prstGeom prst="rect">
            <a:avLst/>
          </a:prstGeom>
        </p:spPr>
        <p:txBody>
          <a:bodyPr wrap="none">
            <a:spAutoFit/>
          </a:bodyPr>
          <a:lstStyle/>
          <a:p>
            <a:r>
              <a:rPr lang="en-US" sz="3200" b="1" dirty="0">
                <a:solidFill>
                  <a:srgbClr val="C00000"/>
                </a:solidFill>
                <a:latin typeface="Aharoni" panose="02010803020104030203" pitchFamily="2" charset="-79"/>
                <a:cs typeface="Aharoni" panose="02010803020104030203" pitchFamily="2" charset="-79"/>
              </a:rPr>
              <a:t>Triglycerides</a:t>
            </a:r>
            <a:endParaRPr lang="fa-IR" sz="3200" dirty="0">
              <a:solidFill>
                <a:srgbClr val="C00000"/>
              </a:solidFill>
              <a:latin typeface="Aharoni" panose="02010803020104030203" pitchFamily="2" charset="-79"/>
              <a:cs typeface="+mj-cs"/>
            </a:endParaRPr>
          </a:p>
        </p:txBody>
      </p:sp>
      <p:sp>
        <p:nvSpPr>
          <p:cNvPr id="5" name="Rectangle 4">
            <a:extLst>
              <a:ext uri="{FF2B5EF4-FFF2-40B4-BE49-F238E27FC236}">
                <a16:creationId xmlns:a16="http://schemas.microsoft.com/office/drawing/2014/main" id="{E85943AE-43F1-422C-A468-3B765AD14E30}"/>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2901676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5E4B2-E555-4036-9325-D185CED9E22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BDCBEFA-B71D-48B0-B354-4FA6E73B073D}"/>
              </a:ext>
            </a:extLst>
          </p:cNvPr>
          <p:cNvSpPr>
            <a:spLocks noGrp="1"/>
          </p:cNvSpPr>
          <p:nvPr>
            <p:ph type="subTitle" idx="1"/>
          </p:nvPr>
        </p:nvSpPr>
        <p:spPr/>
        <p:txBody>
          <a:bodyPr/>
          <a:lstStyle/>
          <a:p>
            <a:endParaRPr lang="en-US" dirty="0"/>
          </a:p>
        </p:txBody>
      </p:sp>
      <p:pic>
        <p:nvPicPr>
          <p:cNvPr id="5" name="Picture 4">
            <a:extLst>
              <a:ext uri="{FF2B5EF4-FFF2-40B4-BE49-F238E27FC236}">
                <a16:creationId xmlns:a16="http://schemas.microsoft.com/office/drawing/2014/main" id="{48E274C6-9192-414A-830C-1A39316C168A}"/>
              </a:ext>
            </a:extLst>
          </p:cNvPr>
          <p:cNvPicPr>
            <a:picLocks noChangeAspect="1"/>
          </p:cNvPicPr>
          <p:nvPr/>
        </p:nvPicPr>
        <p:blipFill>
          <a:blip r:embed="rId2"/>
          <a:stretch>
            <a:fillRect/>
          </a:stretch>
        </p:blipFill>
        <p:spPr>
          <a:xfrm>
            <a:off x="1017471" y="1563798"/>
            <a:ext cx="9573961" cy="4559744"/>
          </a:xfrm>
          <a:prstGeom prst="rect">
            <a:avLst/>
          </a:prstGeom>
        </p:spPr>
      </p:pic>
      <p:sp>
        <p:nvSpPr>
          <p:cNvPr id="4" name="Arrow: Right 3">
            <a:extLst>
              <a:ext uri="{FF2B5EF4-FFF2-40B4-BE49-F238E27FC236}">
                <a16:creationId xmlns:a16="http://schemas.microsoft.com/office/drawing/2014/main" id="{A3494013-A37E-F0BB-9EBF-794B140CC10E}"/>
              </a:ext>
            </a:extLst>
          </p:cNvPr>
          <p:cNvSpPr/>
          <p:nvPr/>
        </p:nvSpPr>
        <p:spPr>
          <a:xfrm>
            <a:off x="816927" y="2987749"/>
            <a:ext cx="552894" cy="170121"/>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2915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5520" y="-99392"/>
            <a:ext cx="8435280" cy="1143000"/>
          </a:xfrm>
        </p:spPr>
        <p:txBody>
          <a:bodyPr>
            <a:noAutofit/>
          </a:bodyPr>
          <a:lstStyle/>
          <a:p>
            <a:r>
              <a:rPr lang="en-US" sz="3600" b="1" dirty="0">
                <a:solidFill>
                  <a:srgbClr val="0D04C4"/>
                </a:solidFill>
                <a:effectLst>
                  <a:outerShdw blurRad="38100" dist="38100" dir="2700000" algn="tl">
                    <a:srgbClr val="000000">
                      <a:alpha val="43137"/>
                    </a:srgbClr>
                  </a:outerShdw>
                </a:effectLst>
              </a:rPr>
              <a:t>HYPERLIPIDEMIAS</a:t>
            </a:r>
          </a:p>
        </p:txBody>
      </p:sp>
      <p:sp>
        <p:nvSpPr>
          <p:cNvPr id="3" name="Content Placeholder 2"/>
          <p:cNvSpPr>
            <a:spLocks noGrp="1"/>
          </p:cNvSpPr>
          <p:nvPr>
            <p:ph sz="quarter" idx="1"/>
          </p:nvPr>
        </p:nvSpPr>
        <p:spPr>
          <a:xfrm>
            <a:off x="882502" y="1600201"/>
            <a:ext cx="9533978" cy="4525963"/>
          </a:xfrm>
        </p:spPr>
        <p:txBody>
          <a:bodyPr>
            <a:normAutofit fontScale="92500"/>
          </a:bodyPr>
          <a:lstStyle/>
          <a:p>
            <a:pPr marL="0" indent="0" algn="just">
              <a:buNone/>
            </a:pPr>
            <a:r>
              <a:rPr lang="en-US" u="sng" dirty="0">
                <a:solidFill>
                  <a:srgbClr val="0070C0"/>
                </a:solidFill>
                <a:effectLst>
                  <a:outerShdw blurRad="38100" dist="38100" dir="2700000" algn="tl">
                    <a:srgbClr val="000000">
                      <a:alpha val="43137"/>
                    </a:srgbClr>
                  </a:outerShdw>
                </a:effectLst>
              </a:rPr>
              <a:t>Hyperlipidemia may be classified as either:</a:t>
            </a:r>
          </a:p>
          <a:p>
            <a:pPr marL="0" indent="0" algn="just">
              <a:buNone/>
            </a:pPr>
            <a:endParaRPr lang="en-US" dirty="0"/>
          </a:p>
          <a:p>
            <a:pPr marL="0" indent="0" algn="just">
              <a:buNone/>
            </a:pPr>
            <a:r>
              <a:rPr lang="en-US" dirty="0"/>
              <a:t>1. familial (also called primary) caused by specific genetic abnormalities.</a:t>
            </a:r>
          </a:p>
          <a:p>
            <a:pPr algn="just"/>
            <a:endParaRPr lang="en-US" dirty="0"/>
          </a:p>
          <a:p>
            <a:pPr marL="0" indent="0" algn="just">
              <a:buNone/>
            </a:pPr>
            <a:r>
              <a:rPr lang="en-US" dirty="0"/>
              <a:t>2. acquired (also called secondary) when resulting from another underlying disorder that leads to alterations in plasma lipid and lipoprotein metabolism. </a:t>
            </a:r>
          </a:p>
          <a:p>
            <a:pPr marL="0" indent="0" algn="just">
              <a:buNone/>
            </a:pPr>
            <a:r>
              <a:rPr lang="en-US" dirty="0"/>
              <a:t>Also, hyperlipidemia </a:t>
            </a:r>
            <a:r>
              <a:rPr lang="en-US" i="1" u="sng" dirty="0">
                <a:effectLst>
                  <a:outerShdw blurRad="38100" dist="38100" dir="2700000" algn="tl">
                    <a:srgbClr val="000000">
                      <a:alpha val="43137"/>
                    </a:srgbClr>
                  </a:outerShdw>
                </a:effectLst>
              </a:rPr>
              <a:t>may be idiopathic</a:t>
            </a:r>
            <a:r>
              <a:rPr lang="en-US" dirty="0"/>
              <a:t>, that is without known cause</a:t>
            </a:r>
          </a:p>
          <a:p>
            <a:pPr marL="0" indent="0" algn="r">
              <a:buNone/>
            </a:pPr>
            <a:r>
              <a:rPr lang="en-US" u="sng" dirty="0">
                <a:solidFill>
                  <a:srgbClr val="FF0000"/>
                </a:solidFill>
              </a:rPr>
              <a:t>MNHD; 2016</a:t>
            </a:r>
            <a:endParaRPr lang="en-US" dirty="0">
              <a:solidFill>
                <a:srgbClr val="FF0000"/>
              </a:solidFill>
            </a:endParaRPr>
          </a:p>
          <a:p>
            <a:pPr marL="0" indent="0" algn="just">
              <a:buNone/>
            </a:pPr>
            <a:endParaRPr lang="en-US" dirty="0"/>
          </a:p>
        </p:txBody>
      </p:sp>
    </p:spTree>
    <p:extLst>
      <p:ext uri="{BB962C8B-B14F-4D97-AF65-F5344CB8AC3E}">
        <p14:creationId xmlns:p14="http://schemas.microsoft.com/office/powerpoint/2010/main" val="16280326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6856" y="856321"/>
            <a:ext cx="11379200" cy="758952"/>
          </a:xfrm>
        </p:spPr>
        <p:txBody>
          <a:bodyPr>
            <a:normAutofit/>
          </a:bodyPr>
          <a:lstStyle/>
          <a:p>
            <a:r>
              <a:rPr lang="en-US" b="1" dirty="0">
                <a:solidFill>
                  <a:srgbClr val="0D04C4"/>
                </a:solidFill>
                <a:effectLst>
                  <a:outerShdw blurRad="38100" dist="38100" dir="2700000" algn="tl">
                    <a:srgbClr val="000000">
                      <a:alpha val="43137"/>
                    </a:srgbClr>
                  </a:outerShdw>
                </a:effectLst>
              </a:rPr>
              <a:t>Secondary Causes of Hyperlipidemia</a:t>
            </a:r>
            <a:endParaRPr lang="en-US" dirty="0">
              <a:solidFill>
                <a:srgbClr val="0D04C4"/>
              </a:solidFill>
              <a:effectLst>
                <a:outerShdw blurRad="38100" dist="38100" dir="2700000" algn="tl">
                  <a:srgbClr val="000000">
                    <a:alpha val="43137"/>
                  </a:srgbClr>
                </a:outerShdw>
              </a:effectLst>
            </a:endParaRPr>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304169" y="1585168"/>
            <a:ext cx="8446839" cy="48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140447" y="6001679"/>
            <a:ext cx="1494768" cy="369332"/>
          </a:xfrm>
          <a:prstGeom prst="rect">
            <a:avLst/>
          </a:prstGeom>
        </p:spPr>
        <p:txBody>
          <a:bodyPr wrap="none">
            <a:spAutoFit/>
          </a:bodyPr>
          <a:lstStyle/>
          <a:p>
            <a:r>
              <a:rPr lang="en-US" b="1" dirty="0">
                <a:solidFill>
                  <a:srgbClr val="FF0000"/>
                </a:solidFill>
              </a:rPr>
              <a:t>(Krause 2021)</a:t>
            </a:r>
            <a:endParaRPr lang="en-GB" dirty="0">
              <a:solidFill>
                <a:srgbClr val="FF0000"/>
              </a:solidFill>
            </a:endParaRPr>
          </a:p>
        </p:txBody>
      </p:sp>
      <p:sp>
        <p:nvSpPr>
          <p:cNvPr id="3" name="Arrow: Right 2">
            <a:extLst>
              <a:ext uri="{FF2B5EF4-FFF2-40B4-BE49-F238E27FC236}">
                <a16:creationId xmlns:a16="http://schemas.microsoft.com/office/drawing/2014/main" id="{94D009B0-595B-9437-2E01-6908902E591B}"/>
              </a:ext>
            </a:extLst>
          </p:cNvPr>
          <p:cNvSpPr/>
          <p:nvPr/>
        </p:nvSpPr>
        <p:spPr>
          <a:xfrm>
            <a:off x="833003" y="5730950"/>
            <a:ext cx="552894" cy="270730"/>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Right 3">
            <a:extLst>
              <a:ext uri="{FF2B5EF4-FFF2-40B4-BE49-F238E27FC236}">
                <a16:creationId xmlns:a16="http://schemas.microsoft.com/office/drawing/2014/main" id="{A16D8A9E-4066-DB56-DE07-41C7C27B1E79}"/>
              </a:ext>
            </a:extLst>
          </p:cNvPr>
          <p:cNvSpPr/>
          <p:nvPr/>
        </p:nvSpPr>
        <p:spPr>
          <a:xfrm>
            <a:off x="792139" y="3726706"/>
            <a:ext cx="552894" cy="270729"/>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Right 5">
            <a:extLst>
              <a:ext uri="{FF2B5EF4-FFF2-40B4-BE49-F238E27FC236}">
                <a16:creationId xmlns:a16="http://schemas.microsoft.com/office/drawing/2014/main" id="{EB50B7E6-7AFF-27B5-3370-DC5FC552470E}"/>
              </a:ext>
            </a:extLst>
          </p:cNvPr>
          <p:cNvSpPr/>
          <p:nvPr/>
        </p:nvSpPr>
        <p:spPr>
          <a:xfrm>
            <a:off x="833003" y="2451206"/>
            <a:ext cx="552894" cy="270729"/>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8393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5752" y="928156"/>
            <a:ext cx="8534400" cy="758952"/>
          </a:xfrm>
        </p:spPr>
        <p:txBody>
          <a:bodyPr>
            <a:normAutofit fontScale="90000"/>
          </a:bodyPr>
          <a:lstStyle/>
          <a:p>
            <a:r>
              <a:rPr lang="en-US" b="1" dirty="0">
                <a:solidFill>
                  <a:srgbClr val="0D04C4"/>
                </a:solidFill>
                <a:effectLst>
                  <a:outerShdw blurRad="38100" dist="38100" dir="2700000" algn="tl">
                    <a:srgbClr val="000000">
                      <a:alpha val="43137"/>
                    </a:srgbClr>
                  </a:outerShdw>
                </a:effectLst>
              </a:rPr>
              <a:t>GENETIC HYPERLIPIDEMIAS </a:t>
            </a:r>
            <a:br>
              <a:rPr lang="en-US" b="1" dirty="0">
                <a:solidFill>
                  <a:srgbClr val="0D04C4"/>
                </a:solidFill>
                <a:effectLst>
                  <a:outerShdw blurRad="38100" dist="38100" dir="2700000" algn="tl">
                    <a:srgbClr val="000000">
                      <a:alpha val="43137"/>
                    </a:srgbClr>
                  </a:outerShdw>
                </a:effectLst>
              </a:rPr>
            </a:br>
            <a:endParaRPr lang="en-US"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733647" y="1867290"/>
            <a:ext cx="9245151" cy="5330952"/>
          </a:xfrm>
        </p:spPr>
        <p:txBody>
          <a:bodyPr>
            <a:normAutofit fontScale="85000" lnSpcReduction="10000"/>
          </a:bodyPr>
          <a:lstStyle/>
          <a:p>
            <a:pPr marL="0" indent="0" algn="just">
              <a:lnSpc>
                <a:spcPct val="200000"/>
              </a:lnSpc>
              <a:buNone/>
            </a:pPr>
            <a:r>
              <a:rPr lang="en-US" dirty="0"/>
              <a:t>The study and identification of the genes responsible for the familial forms of hyperlipidemia have provided insight into the roles of enzymes, apolipoproteins, and receptors on cells involved in lipid metabolism. </a:t>
            </a:r>
          </a:p>
          <a:p>
            <a:pPr marL="0" indent="0" algn="just">
              <a:lnSpc>
                <a:spcPct val="200000"/>
              </a:lnSpc>
              <a:buNone/>
            </a:pPr>
            <a:r>
              <a:rPr lang="en-US" dirty="0"/>
              <a:t>Several forms of hyperlipidemia have strong genetic components and are described here.</a:t>
            </a:r>
          </a:p>
          <a:p>
            <a:pPr marL="0" indent="0" algn="just">
              <a:lnSpc>
                <a:spcPct val="200000"/>
              </a:lnSpc>
              <a:buNone/>
            </a:pPr>
            <a:endParaRPr lang="en-US" dirty="0"/>
          </a:p>
          <a:p>
            <a:pPr marL="0" indent="0" algn="r">
              <a:lnSpc>
                <a:spcPct val="200000"/>
              </a:lnSpc>
              <a:buNone/>
            </a:pPr>
            <a:r>
              <a:rPr lang="en-US" dirty="0">
                <a:solidFill>
                  <a:srgbClr val="FF0000"/>
                </a:solidFill>
              </a:rPr>
              <a:t>(Krause 2021)</a:t>
            </a:r>
          </a:p>
        </p:txBody>
      </p:sp>
    </p:spTree>
    <p:extLst>
      <p:ext uri="{BB962C8B-B14F-4D97-AF65-F5344CB8AC3E}">
        <p14:creationId xmlns:p14="http://schemas.microsoft.com/office/powerpoint/2010/main" val="3330741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2" y="1009843"/>
            <a:ext cx="11515061" cy="758952"/>
          </a:xfrm>
        </p:spPr>
        <p:txBody>
          <a:bodyPr>
            <a:normAutofit/>
          </a:bodyPr>
          <a:lstStyle/>
          <a:p>
            <a:r>
              <a:rPr lang="en-US" b="1" dirty="0">
                <a:solidFill>
                  <a:srgbClr val="0D04C4"/>
                </a:solidFill>
                <a:effectLst>
                  <a:outerShdw blurRad="38100" dist="38100" dir="2700000" algn="tl">
                    <a:srgbClr val="000000">
                      <a:alpha val="43137"/>
                    </a:srgbClr>
                  </a:outerShdw>
                </a:effectLst>
              </a:rPr>
              <a:t>Familial Hypercholesterolemia</a:t>
            </a:r>
            <a:r>
              <a:rPr lang="en-US" dirty="0">
                <a:solidFill>
                  <a:srgbClr val="0D04C4"/>
                </a:solidFill>
                <a:effectLst>
                  <a:outerShdw blurRad="38100" dist="38100" dir="2700000" algn="tl">
                    <a:srgbClr val="000000">
                      <a:alpha val="43137"/>
                    </a:srgbClr>
                  </a:outerShdw>
                </a:effectLst>
              </a:rPr>
              <a:t>(type </a:t>
            </a:r>
            <a:r>
              <a:rPr lang="en-US" dirty="0" err="1">
                <a:solidFill>
                  <a:srgbClr val="0D04C4"/>
                </a:solidFill>
                <a:effectLst>
                  <a:outerShdw blurRad="38100" dist="38100" dir="2700000" algn="tl">
                    <a:srgbClr val="000000">
                      <a:alpha val="43137"/>
                    </a:srgbClr>
                  </a:outerShdw>
                </a:effectLst>
              </a:rPr>
              <a:t>IIa</a:t>
            </a:r>
            <a:r>
              <a:rPr lang="en-US" dirty="0">
                <a:solidFill>
                  <a:srgbClr val="0D04C4"/>
                </a:solidFill>
                <a:effectLst>
                  <a:outerShdw blurRad="38100" dist="38100" dir="2700000" algn="tl">
                    <a:srgbClr val="000000">
                      <a:alpha val="43137"/>
                    </a:srgbClr>
                  </a:outerShdw>
                </a:effectLst>
              </a:rPr>
              <a:t> HLP)</a:t>
            </a:r>
            <a:endParaRPr lang="en-US" sz="2000"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11621" y="1937978"/>
            <a:ext cx="11103439" cy="5070304"/>
          </a:xfrm>
        </p:spPr>
        <p:txBody>
          <a:bodyPr>
            <a:normAutofit lnSpcReduction="10000"/>
          </a:bodyPr>
          <a:lstStyle/>
          <a:p>
            <a:r>
              <a:rPr lang="en-US" dirty="0"/>
              <a:t>In FH elevated cholesterol is already present at birth and results in early atherosclerotic disease. </a:t>
            </a:r>
          </a:p>
          <a:p>
            <a:r>
              <a:rPr lang="en-US" u="sng" dirty="0">
                <a:effectLst>
                  <a:outerShdw blurRad="38100" dist="38100" dir="2700000" algn="tl">
                    <a:srgbClr val="000000">
                      <a:alpha val="43137"/>
                    </a:srgbClr>
                  </a:outerShdw>
                </a:effectLst>
              </a:rPr>
              <a:t>The optimal age range for screening is between 2 and 10 years</a:t>
            </a:r>
          </a:p>
          <a:p>
            <a:r>
              <a:rPr lang="en-US" dirty="0"/>
              <a:t>Men with FH seem to develop CVD before women. </a:t>
            </a:r>
          </a:p>
          <a:p>
            <a:r>
              <a:rPr lang="en-US" dirty="0"/>
              <a:t>Defects in the LDL receptor gene cause FH; 800 mutations have been identified. </a:t>
            </a:r>
          </a:p>
          <a:p>
            <a:pPr>
              <a:buFont typeface="Arial" panose="020B0604020202020204" pitchFamily="34" charset="0"/>
              <a:buChar char="•"/>
            </a:pPr>
            <a:r>
              <a:rPr lang="en-US" b="1" dirty="0">
                <a:solidFill>
                  <a:srgbClr val="FF0000"/>
                </a:solidFill>
                <a:effectLst>
                  <a:outerShdw blurRad="38100" dist="38100" dir="2700000" algn="tl">
                    <a:srgbClr val="000000">
                      <a:alpha val="43137"/>
                    </a:srgbClr>
                  </a:outerShdw>
                </a:effectLst>
              </a:rPr>
              <a:t>Treatment</a:t>
            </a:r>
            <a:r>
              <a:rPr lang="en-US" dirty="0">
                <a:effectLst>
                  <a:outerShdw blurRad="38100" dist="38100" dir="2700000" algn="tl">
                    <a:srgbClr val="000000">
                      <a:alpha val="43137"/>
                    </a:srgbClr>
                  </a:outerShdw>
                </a:effectLst>
              </a:rPr>
              <a:t> </a:t>
            </a:r>
            <a:r>
              <a:rPr lang="en-US" dirty="0"/>
              <a:t>with statins improves arterial function and structure (</a:t>
            </a:r>
            <a:r>
              <a:rPr lang="en-US" dirty="0" err="1"/>
              <a:t>Masoura</a:t>
            </a:r>
            <a:r>
              <a:rPr lang="en-US" dirty="0"/>
              <a:t> et al, 2011).</a:t>
            </a:r>
          </a:p>
          <a:p>
            <a:pPr>
              <a:buFont typeface="Wingdings" pitchFamily="2" charset="2"/>
              <a:buChar char="Ø"/>
            </a:pPr>
            <a:r>
              <a:rPr lang="en-US" dirty="0"/>
              <a:t>Ultrasound of the Achilles tendon for </a:t>
            </a:r>
            <a:r>
              <a:rPr lang="en-US" b="1" dirty="0" err="1"/>
              <a:t>xanthomas</a:t>
            </a:r>
            <a:r>
              <a:rPr lang="en-US" b="1" dirty="0"/>
              <a:t> </a:t>
            </a:r>
            <a:r>
              <a:rPr lang="en-US" dirty="0"/>
              <a:t>(</a:t>
            </a:r>
            <a:r>
              <a:rPr lang="en-US" u="sng" dirty="0"/>
              <a:t>cholesterol deposits from LDL</a:t>
            </a:r>
            <a:r>
              <a:rPr lang="en-US" dirty="0"/>
              <a:t>) correctly identifies the majority of FH patients.</a:t>
            </a:r>
            <a:r>
              <a:rPr lang="en-US" b="1" dirty="0"/>
              <a:t>          </a:t>
            </a:r>
          </a:p>
          <a:p>
            <a:pPr marL="0" indent="0" algn="r">
              <a:buNone/>
            </a:pPr>
            <a:r>
              <a:rPr lang="en-US" dirty="0">
                <a:solidFill>
                  <a:srgbClr val="FF0000"/>
                </a:solidFill>
              </a:rPr>
              <a:t>(Krause 2021)</a:t>
            </a:r>
          </a:p>
        </p:txBody>
      </p:sp>
    </p:spTree>
    <p:extLst>
      <p:ext uri="{BB962C8B-B14F-4D97-AF65-F5344CB8AC3E}">
        <p14:creationId xmlns:p14="http://schemas.microsoft.com/office/powerpoint/2010/main" val="33149358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solidFill>
                  <a:srgbClr val="0D04C4"/>
                </a:solidFill>
                <a:effectLst>
                  <a:outerShdw blurRad="38100" dist="38100" dir="2700000" algn="tl">
                    <a:srgbClr val="000000">
                      <a:alpha val="43137"/>
                    </a:srgbClr>
                  </a:outerShdw>
                </a:effectLst>
              </a:rPr>
            </a:br>
            <a:br>
              <a:rPr lang="en-US" b="1" dirty="0">
                <a:solidFill>
                  <a:srgbClr val="0D04C4"/>
                </a:solidFill>
                <a:effectLst>
                  <a:outerShdw blurRad="38100" dist="38100" dir="2700000" algn="tl">
                    <a:srgbClr val="000000">
                      <a:alpha val="43137"/>
                    </a:srgbClr>
                  </a:outerShdw>
                </a:effectLst>
              </a:rPr>
            </a:br>
            <a:r>
              <a:rPr lang="en-US" b="1" dirty="0">
                <a:solidFill>
                  <a:srgbClr val="0D04C4"/>
                </a:solidFill>
                <a:effectLst>
                  <a:outerShdw blurRad="38100" dist="38100" dir="2700000" algn="tl">
                    <a:srgbClr val="000000">
                      <a:alpha val="43137"/>
                    </a:srgbClr>
                  </a:outerShdw>
                </a:effectLst>
              </a:rPr>
              <a:t>   Polygenic Familial Hypercholesterolemia</a:t>
            </a:r>
            <a:endParaRPr lang="en-US" sz="2200"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581741" y="1888554"/>
            <a:ext cx="10359161" cy="5142312"/>
          </a:xfrm>
        </p:spPr>
        <p:txBody>
          <a:bodyPr>
            <a:normAutofit fontScale="92500" lnSpcReduction="10000"/>
          </a:bodyPr>
          <a:lstStyle/>
          <a:p>
            <a:r>
              <a:rPr lang="en-US" dirty="0"/>
              <a:t>Polygenic FH is the result of multiple gene defects.</a:t>
            </a:r>
          </a:p>
          <a:p>
            <a:endParaRPr lang="en-US" dirty="0"/>
          </a:p>
          <a:p>
            <a:r>
              <a:rPr lang="en-US" dirty="0"/>
              <a:t> The </a:t>
            </a:r>
            <a:r>
              <a:rPr lang="en-US" b="1" dirty="0" err="1"/>
              <a:t>apo</a:t>
            </a:r>
            <a:r>
              <a:rPr lang="en-US" b="1" dirty="0"/>
              <a:t> E-4 </a:t>
            </a:r>
            <a:r>
              <a:rPr lang="en-US" dirty="0"/>
              <a:t>allele is involved in this form. </a:t>
            </a:r>
          </a:p>
          <a:p>
            <a:endParaRPr lang="en-US" dirty="0"/>
          </a:p>
          <a:p>
            <a:r>
              <a:rPr lang="en-US" dirty="0"/>
              <a:t>The diagnosis is based on two or more family members having LDL cholesterol levels above the 90th percentile </a:t>
            </a:r>
            <a:r>
              <a:rPr lang="en-US" dirty="0">
                <a:solidFill>
                  <a:srgbClr val="FF0000"/>
                </a:solidFill>
              </a:rPr>
              <a:t>without any  tendon </a:t>
            </a:r>
            <a:r>
              <a:rPr lang="en-US" dirty="0" err="1">
                <a:solidFill>
                  <a:srgbClr val="FF0000"/>
                </a:solidFill>
              </a:rPr>
              <a:t>xanthomas</a:t>
            </a:r>
            <a:r>
              <a:rPr lang="en-US" dirty="0">
                <a:solidFill>
                  <a:srgbClr val="FF0000"/>
                </a:solidFill>
              </a:rPr>
              <a:t>. </a:t>
            </a:r>
          </a:p>
          <a:p>
            <a:r>
              <a:rPr lang="en-US" dirty="0">
                <a:solidFill>
                  <a:srgbClr val="C00000"/>
                </a:solidFill>
                <a:effectLst>
                  <a:outerShdw blurRad="38100" dist="38100" dir="2700000" algn="tl">
                    <a:srgbClr val="000000">
                      <a:alpha val="43137"/>
                    </a:srgbClr>
                  </a:outerShdw>
                </a:effectLst>
              </a:rPr>
              <a:t>Usually these patients have </a:t>
            </a:r>
            <a:r>
              <a:rPr lang="en-US" b="1" dirty="0">
                <a:solidFill>
                  <a:srgbClr val="C00000"/>
                </a:solidFill>
                <a:effectLst>
                  <a:outerShdw blurRad="38100" dist="38100" dir="2700000" algn="tl">
                    <a:srgbClr val="000000">
                      <a:alpha val="43137"/>
                    </a:srgbClr>
                  </a:outerShdw>
                </a:effectLst>
              </a:rPr>
              <a:t>lower LDL cholesterol </a:t>
            </a:r>
            <a:r>
              <a:rPr lang="en-US" dirty="0">
                <a:solidFill>
                  <a:srgbClr val="C00000"/>
                </a:solidFill>
                <a:effectLst>
                  <a:outerShdw blurRad="38100" dist="38100" dir="2700000" algn="tl">
                    <a:srgbClr val="000000">
                      <a:alpha val="43137"/>
                    </a:srgbClr>
                  </a:outerShdw>
                </a:effectLst>
              </a:rPr>
              <a:t>levels than patients with the </a:t>
            </a:r>
            <a:r>
              <a:rPr lang="en-US" dirty="0" err="1">
                <a:solidFill>
                  <a:srgbClr val="C00000"/>
                </a:solidFill>
                <a:effectLst>
                  <a:outerShdw blurRad="38100" dist="38100" dir="2700000" algn="tl">
                    <a:srgbClr val="000000">
                      <a:alpha val="43137"/>
                    </a:srgbClr>
                  </a:outerShdw>
                </a:effectLst>
              </a:rPr>
              <a:t>nonpolygenic</a:t>
            </a:r>
            <a:r>
              <a:rPr lang="en-US" dirty="0">
                <a:solidFill>
                  <a:srgbClr val="C00000"/>
                </a:solidFill>
                <a:effectLst>
                  <a:outerShdw blurRad="38100" dist="38100" dir="2700000" algn="tl">
                    <a:srgbClr val="000000">
                      <a:alpha val="43137"/>
                    </a:srgbClr>
                  </a:outerShdw>
                </a:effectLst>
              </a:rPr>
              <a:t>  form.</a:t>
            </a:r>
          </a:p>
          <a:p>
            <a:r>
              <a:rPr lang="en-US" dirty="0"/>
              <a:t>The treatment is lifestyle change in conjunction with cholesterol-lowering meds.</a:t>
            </a:r>
          </a:p>
          <a:p>
            <a:pPr marL="0" indent="0" algn="r">
              <a:buNone/>
            </a:pPr>
            <a:r>
              <a:rPr lang="en-US" dirty="0">
                <a:solidFill>
                  <a:srgbClr val="FF0000"/>
                </a:solidFill>
              </a:rPr>
              <a:t>(Krause 2021) </a:t>
            </a:r>
          </a:p>
        </p:txBody>
      </p:sp>
    </p:spTree>
    <p:extLst>
      <p:ext uri="{BB962C8B-B14F-4D97-AF65-F5344CB8AC3E}">
        <p14:creationId xmlns:p14="http://schemas.microsoft.com/office/powerpoint/2010/main" val="3856033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487" y="1056469"/>
            <a:ext cx="8534400" cy="758952"/>
          </a:xfrm>
        </p:spPr>
        <p:txBody>
          <a:bodyPr>
            <a:normAutofit fontScale="90000"/>
          </a:bodyPr>
          <a:lstStyle/>
          <a:p>
            <a:r>
              <a:rPr lang="en-US" b="1" dirty="0">
                <a:solidFill>
                  <a:srgbClr val="0D04C4"/>
                </a:solidFill>
                <a:effectLst>
                  <a:outerShdw blurRad="38100" dist="38100" dir="2700000" algn="tl">
                    <a:srgbClr val="000000">
                      <a:alpha val="43137"/>
                    </a:srgbClr>
                  </a:outerShdw>
                </a:effectLst>
              </a:rPr>
              <a:t>Familial combined hyperlipidemia (FCHL)</a:t>
            </a:r>
            <a:endParaRPr lang="en-US"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46567" y="2006807"/>
            <a:ext cx="10983433" cy="5069160"/>
          </a:xfrm>
        </p:spPr>
        <p:txBody>
          <a:bodyPr>
            <a:normAutofit/>
          </a:bodyPr>
          <a:lstStyle/>
          <a:p>
            <a:pPr>
              <a:lnSpc>
                <a:spcPct val="150000"/>
              </a:lnSpc>
            </a:pPr>
            <a:r>
              <a:rPr lang="en-US" dirty="0"/>
              <a:t>Is a disorder in which two or more family members </a:t>
            </a:r>
            <a:r>
              <a:rPr lang="en-US" u="sng" dirty="0">
                <a:effectLst>
                  <a:outerShdw blurRad="38100" dist="38100" dir="2700000" algn="tl">
                    <a:srgbClr val="000000">
                      <a:alpha val="43137"/>
                    </a:srgbClr>
                  </a:outerShdw>
                </a:effectLst>
              </a:rPr>
              <a:t>have serum LDL cholesterol or triglyceride levels above the 90</a:t>
            </a:r>
            <a:r>
              <a:rPr lang="en-US" sz="1900" u="sng" dirty="0">
                <a:effectLst>
                  <a:outerShdw blurRad="38100" dist="38100" dir="2700000" algn="tl">
                    <a:srgbClr val="000000">
                      <a:alpha val="43137"/>
                    </a:srgbClr>
                  </a:outerShdw>
                </a:effectLst>
              </a:rPr>
              <a:t>th</a:t>
            </a:r>
            <a:r>
              <a:rPr lang="en-US" u="sng" dirty="0">
                <a:effectLst>
                  <a:outerShdw blurRad="38100" dist="38100" dir="2700000" algn="tl">
                    <a:srgbClr val="000000">
                      <a:alpha val="43137"/>
                    </a:srgbClr>
                  </a:outerShdw>
                </a:effectLst>
              </a:rPr>
              <a:t> percentile.</a:t>
            </a:r>
          </a:p>
          <a:p>
            <a:pPr lvl="1">
              <a:lnSpc>
                <a:spcPct val="150000"/>
              </a:lnSpc>
              <a:buFont typeface="Wingdings" pitchFamily="2" charset="2"/>
              <a:buChar char="Ø"/>
            </a:pPr>
            <a:r>
              <a:rPr lang="en-US" dirty="0">
                <a:solidFill>
                  <a:schemeClr val="tx2">
                    <a:lumMod val="75000"/>
                  </a:schemeClr>
                </a:solidFill>
              </a:rPr>
              <a:t>(1) elevated LDL levels with normal TG levels (type </a:t>
            </a:r>
            <a:r>
              <a:rPr lang="en-US" dirty="0" err="1">
                <a:solidFill>
                  <a:schemeClr val="tx2">
                    <a:lumMod val="75000"/>
                  </a:schemeClr>
                </a:solidFill>
              </a:rPr>
              <a:t>IIa</a:t>
            </a:r>
            <a:r>
              <a:rPr lang="en-US" dirty="0">
                <a:solidFill>
                  <a:schemeClr val="tx2">
                    <a:lumMod val="75000"/>
                  </a:schemeClr>
                </a:solidFill>
              </a:rPr>
              <a:t>).</a:t>
            </a:r>
          </a:p>
          <a:p>
            <a:pPr lvl="1">
              <a:lnSpc>
                <a:spcPct val="150000"/>
              </a:lnSpc>
              <a:buFont typeface="Wingdings" pitchFamily="2" charset="2"/>
              <a:buChar char="Ø"/>
            </a:pPr>
            <a:r>
              <a:rPr lang="en-US" dirty="0">
                <a:solidFill>
                  <a:schemeClr val="tx2">
                    <a:lumMod val="75000"/>
                  </a:schemeClr>
                </a:solidFill>
              </a:rPr>
              <a:t>(2) elevated LDL levels with elevated TG levels (type </a:t>
            </a:r>
            <a:r>
              <a:rPr lang="en-US" dirty="0" err="1">
                <a:solidFill>
                  <a:schemeClr val="tx2">
                    <a:lumMod val="75000"/>
                  </a:schemeClr>
                </a:solidFill>
              </a:rPr>
              <a:t>IIb</a:t>
            </a:r>
            <a:r>
              <a:rPr lang="en-US" dirty="0">
                <a:solidFill>
                  <a:schemeClr val="tx2">
                    <a:lumMod val="75000"/>
                  </a:schemeClr>
                </a:solidFill>
              </a:rPr>
              <a:t>) </a:t>
            </a:r>
          </a:p>
          <a:p>
            <a:pPr lvl="1">
              <a:lnSpc>
                <a:spcPct val="150000"/>
              </a:lnSpc>
              <a:buFont typeface="Wingdings" pitchFamily="2" charset="2"/>
              <a:buChar char="Ø"/>
            </a:pPr>
            <a:r>
              <a:rPr lang="en-US" dirty="0">
                <a:solidFill>
                  <a:schemeClr val="tx2">
                    <a:lumMod val="75000"/>
                  </a:schemeClr>
                </a:solidFill>
              </a:rPr>
              <a:t>(3) elevated VLDL levels (type IV).</a:t>
            </a:r>
          </a:p>
          <a:p>
            <a:pPr marL="0" indent="0" algn="r">
              <a:lnSpc>
                <a:spcPct val="150000"/>
              </a:lnSpc>
              <a:buNone/>
            </a:pPr>
            <a:endParaRPr lang="en-US" dirty="0">
              <a:solidFill>
                <a:srgbClr val="FF0000"/>
              </a:solidFill>
            </a:endParaRPr>
          </a:p>
          <a:p>
            <a:pPr marL="0" indent="0" algn="r">
              <a:lnSpc>
                <a:spcPct val="150000"/>
              </a:lnSpc>
              <a:buNone/>
            </a:pPr>
            <a:r>
              <a:rPr lang="en-US" dirty="0">
                <a:solidFill>
                  <a:srgbClr val="FF0000"/>
                </a:solidFill>
              </a:rPr>
              <a:t>(Krause 2021)</a:t>
            </a:r>
          </a:p>
          <a:p>
            <a:pPr marL="0" indent="0">
              <a:lnSpc>
                <a:spcPct val="150000"/>
              </a:lnSpc>
              <a:buNone/>
            </a:pPr>
            <a:endParaRPr lang="en-US" dirty="0"/>
          </a:p>
          <a:p>
            <a:pPr>
              <a:lnSpc>
                <a:spcPct val="150000"/>
              </a:lnSpc>
            </a:pPr>
            <a:endParaRPr lang="en-US" dirty="0"/>
          </a:p>
        </p:txBody>
      </p:sp>
    </p:spTree>
    <p:extLst>
      <p:ext uri="{BB962C8B-B14F-4D97-AF65-F5344CB8AC3E}">
        <p14:creationId xmlns:p14="http://schemas.microsoft.com/office/powerpoint/2010/main" val="1933114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77925" y="949191"/>
            <a:ext cx="10054856" cy="1086944"/>
          </a:xfrm>
        </p:spPr>
        <p:txBody>
          <a:bodyPr>
            <a:noAutofit/>
          </a:bodyPr>
          <a:lstStyle/>
          <a:p>
            <a:r>
              <a:rPr lang="fr-FR" sz="3200" b="1" dirty="0">
                <a:solidFill>
                  <a:srgbClr val="0D04C4"/>
                </a:solidFill>
                <a:effectLst>
                  <a:outerShdw blurRad="38100" dist="38100" dir="2700000" algn="tl">
                    <a:srgbClr val="000000">
                      <a:alpha val="43137"/>
                    </a:srgbClr>
                  </a:outerShdw>
                </a:effectLst>
              </a:rPr>
              <a:t>Familial </a:t>
            </a:r>
            <a:r>
              <a:rPr lang="fr-FR" sz="3200" b="1" dirty="0" err="1">
                <a:solidFill>
                  <a:srgbClr val="0D04C4"/>
                </a:solidFill>
                <a:effectLst>
                  <a:outerShdw blurRad="38100" dist="38100" dir="2700000" algn="tl">
                    <a:srgbClr val="000000">
                      <a:alpha val="43137"/>
                    </a:srgbClr>
                  </a:outerShdw>
                </a:effectLst>
              </a:rPr>
              <a:t>dysbetalipoproteinemia</a:t>
            </a:r>
            <a:r>
              <a:rPr lang="fr-FR" sz="3200" b="1" dirty="0">
                <a:solidFill>
                  <a:srgbClr val="0D04C4"/>
                </a:solidFill>
                <a:effectLst>
                  <a:outerShdw blurRad="38100" dist="38100" dir="2700000" algn="tl">
                    <a:srgbClr val="000000">
                      <a:alpha val="43137"/>
                    </a:srgbClr>
                  </a:outerShdw>
                </a:effectLst>
              </a:rPr>
              <a:t> </a:t>
            </a:r>
            <a:r>
              <a:rPr lang="fr-FR" sz="3200" dirty="0">
                <a:solidFill>
                  <a:srgbClr val="0D04C4"/>
                </a:solidFill>
                <a:effectLst>
                  <a:outerShdw blurRad="38100" dist="38100" dir="2700000" algn="tl">
                    <a:srgbClr val="000000">
                      <a:alpha val="43137"/>
                    </a:srgbClr>
                  </a:outerShdw>
                </a:effectLst>
              </a:rPr>
              <a:t>(type III HLP)</a:t>
            </a:r>
            <a:endParaRPr lang="en-US" sz="3200"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776177" y="1782747"/>
            <a:ext cx="10756604" cy="4781128"/>
          </a:xfrm>
        </p:spPr>
        <p:txBody>
          <a:bodyPr>
            <a:normAutofit fontScale="77500" lnSpcReduction="20000"/>
          </a:bodyPr>
          <a:lstStyle/>
          <a:p>
            <a:pPr algn="just"/>
            <a:r>
              <a:rPr lang="en-US" dirty="0"/>
              <a:t>Catabolism of VLDL and </a:t>
            </a:r>
            <a:r>
              <a:rPr lang="en-US" dirty="0" err="1"/>
              <a:t>chylomicronremnants</a:t>
            </a:r>
            <a:r>
              <a:rPr lang="en-US" dirty="0"/>
              <a:t> is delayed because </a:t>
            </a:r>
            <a:r>
              <a:rPr lang="en-US" dirty="0" err="1"/>
              <a:t>apo</a:t>
            </a:r>
            <a:r>
              <a:rPr lang="en-US" dirty="0"/>
              <a:t> E-2 replaces </a:t>
            </a:r>
            <a:r>
              <a:rPr lang="en-US" dirty="0" err="1"/>
              <a:t>apo</a:t>
            </a:r>
            <a:r>
              <a:rPr lang="en-US" dirty="0"/>
              <a:t> E-3 and </a:t>
            </a:r>
            <a:r>
              <a:rPr lang="en-US" dirty="0" err="1"/>
              <a:t>apo</a:t>
            </a:r>
            <a:r>
              <a:rPr lang="en-US" dirty="0"/>
              <a:t> E-4.</a:t>
            </a:r>
          </a:p>
          <a:p>
            <a:pPr algn="just"/>
            <a:endParaRPr lang="en-US" dirty="0"/>
          </a:p>
          <a:p>
            <a:pPr algn="just"/>
            <a:r>
              <a:rPr lang="en-US" dirty="0"/>
              <a:t> For </a:t>
            </a:r>
            <a:r>
              <a:rPr lang="en-US" dirty="0" err="1"/>
              <a:t>dysbetalipoproteinemia</a:t>
            </a:r>
            <a:r>
              <a:rPr lang="en-US" dirty="0"/>
              <a:t> to be seen, other risk factors such </a:t>
            </a:r>
            <a:r>
              <a:rPr lang="en-US" u="sng" dirty="0">
                <a:effectLst>
                  <a:outerShdw blurRad="38100" dist="38100" dir="2700000" algn="tl">
                    <a:srgbClr val="000000">
                      <a:alpha val="43137"/>
                    </a:srgbClr>
                  </a:outerShdw>
                </a:effectLst>
              </a:rPr>
              <a:t>as older age, hypothyroidism, obesity, diabetes</a:t>
            </a:r>
            <a:r>
              <a:rPr lang="en-US" dirty="0"/>
              <a:t>, or other dyslipidemias such as FCHL must be present. </a:t>
            </a:r>
          </a:p>
          <a:p>
            <a:pPr algn="just"/>
            <a:endParaRPr lang="en-US" dirty="0"/>
          </a:p>
          <a:p>
            <a:pPr algn="just"/>
            <a:r>
              <a:rPr lang="en-US" dirty="0"/>
              <a:t>Total cholesterol levels range from 300 to 600 mg/</a:t>
            </a:r>
            <a:r>
              <a:rPr lang="en-US" dirty="0" err="1"/>
              <a:t>dL</a:t>
            </a:r>
            <a:r>
              <a:rPr lang="en-US" dirty="0"/>
              <a:t>, and triglyceride levels range from 400 to 800 mg/</a:t>
            </a:r>
            <a:r>
              <a:rPr lang="en-US" dirty="0" err="1"/>
              <a:t>dL</a:t>
            </a:r>
            <a:r>
              <a:rPr lang="en-US" dirty="0"/>
              <a:t>. </a:t>
            </a:r>
          </a:p>
          <a:p>
            <a:pPr algn="just"/>
            <a:endParaRPr lang="en-US" dirty="0"/>
          </a:p>
          <a:p>
            <a:pPr algn="just"/>
            <a:r>
              <a:rPr lang="en-US" b="1" dirty="0">
                <a:solidFill>
                  <a:srgbClr val="FF0000"/>
                </a:solidFill>
              </a:rPr>
              <a:t>Diagnosis</a:t>
            </a:r>
            <a:r>
              <a:rPr lang="en-US" dirty="0"/>
              <a:t> is based on determining the isoforms of </a:t>
            </a:r>
            <a:r>
              <a:rPr lang="en-US" dirty="0" err="1"/>
              <a:t>apo</a:t>
            </a:r>
            <a:r>
              <a:rPr lang="en-US" dirty="0"/>
              <a:t> E.</a:t>
            </a:r>
          </a:p>
          <a:p>
            <a:pPr marL="0" indent="0" algn="just">
              <a:buNone/>
            </a:pPr>
            <a:r>
              <a:rPr lang="en-US" dirty="0"/>
              <a:t> </a:t>
            </a:r>
          </a:p>
          <a:p>
            <a:pPr algn="just"/>
            <a:r>
              <a:rPr lang="en-US" b="1" dirty="0">
                <a:solidFill>
                  <a:srgbClr val="FF0000"/>
                </a:solidFill>
              </a:rPr>
              <a:t>Treatment</a:t>
            </a:r>
            <a:r>
              <a:rPr lang="en-US" dirty="0"/>
              <a:t> </a:t>
            </a:r>
            <a:r>
              <a:rPr lang="en-US" u="sng" dirty="0">
                <a:effectLst>
                  <a:outerShdw blurRad="38100" dist="38100" dir="2700000" algn="tl">
                    <a:srgbClr val="000000">
                      <a:alpha val="43137"/>
                    </a:srgbClr>
                  </a:outerShdw>
                </a:effectLst>
              </a:rPr>
              <a:t>involves weight reduction, control of hyperglycemia and diabetes, and dietary restriction of saturated fat and cholesterol. </a:t>
            </a:r>
          </a:p>
          <a:p>
            <a:pPr algn="just"/>
            <a:r>
              <a:rPr lang="en-US" dirty="0"/>
              <a:t>drug therapy is recommended.</a:t>
            </a:r>
          </a:p>
        </p:txBody>
      </p:sp>
    </p:spTree>
    <p:extLst>
      <p:ext uri="{BB962C8B-B14F-4D97-AF65-F5344CB8AC3E}">
        <p14:creationId xmlns:p14="http://schemas.microsoft.com/office/powerpoint/2010/main" val="18350885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Times New Roman" panose="02020603050405020304" pitchFamily="18" charset="0"/>
                <a:cs typeface="Times New Roman" panose="02020603050405020304" pitchFamily="18" charset="0"/>
              </a:rPr>
              <a:t>Coronary heart disease</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56131" y="2571092"/>
            <a:ext cx="7658799" cy="3600000"/>
          </a:xfrm>
        </p:spPr>
        <p:txBody>
          <a:bodyPr/>
          <a:lstStyle/>
          <a:p>
            <a:pPr marL="0" indent="0" algn="just">
              <a:buNone/>
            </a:pPr>
            <a:r>
              <a:rPr lang="en-US" sz="2000" dirty="0">
                <a:latin typeface="Times New Roman" panose="02020603050405020304" pitchFamily="18" charset="0"/>
                <a:cs typeface="Times New Roman" panose="02020603050405020304" pitchFamily="18" charset="0"/>
              </a:rPr>
              <a:t>The CHD occurs when your heart's blood supply is </a:t>
            </a:r>
            <a:r>
              <a:rPr lang="en-US" sz="2000" b="1" dirty="0">
                <a:latin typeface="Times New Roman" panose="02020603050405020304" pitchFamily="18" charset="0"/>
                <a:cs typeface="Times New Roman" panose="02020603050405020304" pitchFamily="18" charset="0"/>
              </a:rPr>
              <a:t>blocked</a:t>
            </a:r>
            <a:r>
              <a:rPr lang="en-US" sz="2000" dirty="0">
                <a:latin typeface="Times New Roman" panose="02020603050405020304" pitchFamily="18" charset="0"/>
                <a:cs typeface="Times New Roman" panose="02020603050405020304" pitchFamily="18" charset="0"/>
              </a:rPr>
              <a:t> or </a:t>
            </a:r>
            <a:r>
              <a:rPr lang="en-US" sz="2000" b="1" dirty="0">
                <a:latin typeface="Times New Roman" panose="02020603050405020304" pitchFamily="18" charset="0"/>
                <a:cs typeface="Times New Roman" panose="02020603050405020304" pitchFamily="18" charset="0"/>
              </a:rPr>
              <a:t>interrupted </a:t>
            </a:r>
            <a:r>
              <a:rPr lang="en-US" sz="2000" dirty="0">
                <a:latin typeface="Times New Roman" panose="02020603050405020304" pitchFamily="18" charset="0"/>
                <a:cs typeface="Times New Roman" panose="02020603050405020304" pitchFamily="18" charset="0"/>
              </a:rPr>
              <a:t>by a build-up of fatty substances in the coronary arteries</a:t>
            </a:r>
            <a:r>
              <a:rPr lang="en-GB" sz="2000" dirty="0">
                <a:latin typeface="Times New Roman" panose="02020603050405020304" pitchFamily="18" charset="0"/>
                <a:cs typeface="Times New Roman" panose="02020603050405020304" pitchFamily="18" charset="0"/>
              </a:rPr>
              <a:t>.</a:t>
            </a:r>
          </a:p>
          <a:p>
            <a:pPr marL="0" indent="0" algn="just">
              <a:buNone/>
            </a:pPr>
            <a:endParaRPr lang="en-GB" sz="2000" dirty="0">
              <a:latin typeface="Times New Roman" panose="02020603050405020304" pitchFamily="18" charset="0"/>
              <a:cs typeface="Times New Roman" panose="02020603050405020304" pitchFamily="18" charset="0"/>
            </a:endParaRPr>
          </a:p>
          <a:p>
            <a:pPr marL="0" indent="0" algn="just">
              <a:buNone/>
            </a:pPr>
            <a:r>
              <a:rPr lang="en-GB" sz="2000" dirty="0">
                <a:latin typeface="Times New Roman" panose="02020603050405020304" pitchFamily="18" charset="0"/>
                <a:cs typeface="Times New Roman" panose="02020603050405020304" pitchFamily="18" charset="0"/>
              </a:rPr>
              <a:t>This </a:t>
            </a:r>
            <a:r>
              <a:rPr lang="en-GB" sz="2000" u="sng" dirty="0">
                <a:solidFill>
                  <a:srgbClr val="FF0000"/>
                </a:solidFill>
                <a:latin typeface="Times New Roman" panose="02020603050405020304" pitchFamily="18" charset="0"/>
                <a:cs typeface="Times New Roman" panose="02020603050405020304" pitchFamily="18" charset="0"/>
              </a:rPr>
              <a:t>reduces</a:t>
            </a:r>
            <a:r>
              <a:rPr lang="en-GB" sz="2000" dirty="0">
                <a:latin typeface="Times New Roman" panose="02020603050405020304" pitchFamily="18" charset="0"/>
                <a:cs typeface="Times New Roman" panose="02020603050405020304" pitchFamily="18" charset="0"/>
              </a:rPr>
              <a:t> the blood flow to the heart.</a:t>
            </a:r>
          </a:p>
          <a:p>
            <a:pPr marL="0" indent="0" algn="just">
              <a:buNone/>
            </a:pPr>
            <a:endParaRPr lang="en-GB" sz="2000" dirty="0">
              <a:latin typeface="Times New Roman" panose="02020603050405020304" pitchFamily="18" charset="0"/>
              <a:cs typeface="Times New Roman" panose="02020603050405020304" pitchFamily="18" charset="0"/>
            </a:endParaRPr>
          </a:p>
          <a:p>
            <a:pPr marL="0" indent="0" algn="just">
              <a:buNone/>
            </a:pPr>
            <a:r>
              <a:rPr lang="en-GB" sz="2000" dirty="0">
                <a:latin typeface="Times New Roman" panose="02020603050405020304" pitchFamily="18" charset="0"/>
                <a:cs typeface="Times New Roman" panose="02020603050405020304" pitchFamily="18" charset="0"/>
              </a:rPr>
              <a:t>If one of the blood vessels becomes completely blocked, it can cause to “</a:t>
            </a:r>
            <a:r>
              <a:rPr lang="en-GB"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heart attack</a:t>
            </a:r>
            <a:r>
              <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or </a:t>
            </a:r>
            <a:r>
              <a:rPr lang="en-GB" sz="20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death</a:t>
            </a:r>
            <a:r>
              <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lgn="just">
              <a:buNone/>
            </a:pPr>
            <a:endParaRPr lang="en-GB" sz="2000" dirty="0">
              <a:latin typeface="Times New Roman" panose="02020603050405020304" pitchFamily="18" charset="0"/>
              <a:cs typeface="Times New Roman" panose="02020603050405020304" pitchFamily="18" charset="0"/>
            </a:endParaRPr>
          </a:p>
          <a:p>
            <a:pPr marL="0" indent="0" algn="just">
              <a:buNone/>
            </a:pPr>
            <a:endParaRPr lang="en-US" sz="2000" dirty="0">
              <a:latin typeface="Times New Roman" panose="02020603050405020304" pitchFamily="18" charset="0"/>
              <a:cs typeface="Times New Roman" panose="02020603050405020304" pitchFamily="18" charset="0"/>
            </a:endParaRPr>
          </a:p>
        </p:txBody>
      </p:sp>
      <p:pic>
        <p:nvPicPr>
          <p:cNvPr id="4" name="Picture 2" descr="C:\Users\AWhite\Downloads\shutterstock_110914917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62727" y="3377481"/>
            <a:ext cx="3673142" cy="2449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7134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E2885-9939-A873-777C-9DED1D700FE3}"/>
              </a:ext>
            </a:extLst>
          </p:cNvPr>
          <p:cNvSpPr>
            <a:spLocks noGrp="1"/>
          </p:cNvSpPr>
          <p:nvPr>
            <p:ph type="title"/>
          </p:nvPr>
        </p:nvSpPr>
        <p:spPr/>
        <p:txBody>
          <a:bodyPr/>
          <a:lstStyle/>
          <a:p>
            <a:pPr>
              <a:defRPr/>
            </a:pPr>
            <a:br>
              <a:rPr lang="en-US" b="1" dirty="0">
                <a:solidFill>
                  <a:schemeClr val="tx2">
                    <a:satMod val="130000"/>
                  </a:schemeClr>
                </a:solidFill>
                <a:effectLst>
                  <a:outerShdw blurRad="38100" dist="38100" dir="2700000" algn="tl">
                    <a:srgbClr val="000000">
                      <a:alpha val="43137"/>
                    </a:srgbClr>
                  </a:outerShdw>
                </a:effectLst>
              </a:rPr>
            </a:br>
            <a:br>
              <a:rPr lang="en-US" b="1" dirty="0">
                <a:solidFill>
                  <a:schemeClr val="tx2">
                    <a:satMod val="130000"/>
                  </a:schemeClr>
                </a:solidFill>
                <a:effectLst>
                  <a:outerShdw blurRad="38100" dist="38100" dir="2700000" algn="tl">
                    <a:srgbClr val="000000">
                      <a:alpha val="43137"/>
                    </a:srgbClr>
                  </a:outerShdw>
                </a:effectLst>
              </a:rPr>
            </a:br>
            <a:r>
              <a:rPr lang="en-US" b="1" dirty="0">
                <a:solidFill>
                  <a:schemeClr val="tx2">
                    <a:satMod val="130000"/>
                  </a:schemeClr>
                </a:solidFill>
                <a:effectLst>
                  <a:outerShdw blurRad="38100" dist="38100" dir="2700000" algn="tl">
                    <a:srgbClr val="000000">
                      <a:alpha val="43137"/>
                    </a:srgbClr>
                  </a:outerShdw>
                </a:effectLst>
              </a:rPr>
              <a:t>             Seum TG categories</a:t>
            </a:r>
          </a:p>
        </p:txBody>
      </p:sp>
      <p:sp>
        <p:nvSpPr>
          <p:cNvPr id="14339" name="Content Placeholder 2">
            <a:extLst>
              <a:ext uri="{FF2B5EF4-FFF2-40B4-BE49-F238E27FC236}">
                <a16:creationId xmlns:a16="http://schemas.microsoft.com/office/drawing/2014/main" id="{368C1E86-22BC-9DA3-95D8-19C0929AB9B4}"/>
              </a:ext>
            </a:extLst>
          </p:cNvPr>
          <p:cNvSpPr>
            <a:spLocks noGrp="1"/>
          </p:cNvSpPr>
          <p:nvPr>
            <p:ph idx="1"/>
          </p:nvPr>
        </p:nvSpPr>
        <p:spPr>
          <a:xfrm>
            <a:off x="1492102" y="2252235"/>
            <a:ext cx="8229600" cy="4525963"/>
          </a:xfrm>
        </p:spPr>
        <p:txBody>
          <a:bodyPr/>
          <a:lstStyle/>
          <a:p>
            <a:pPr eaLnBrk="1" hangingPunct="1"/>
            <a:r>
              <a:rPr lang="en-US" altLang="en-US" dirty="0"/>
              <a:t>Normal TG &lt; 150 mg/dl</a:t>
            </a:r>
          </a:p>
          <a:p>
            <a:pPr eaLnBrk="1" hangingPunct="1"/>
            <a:r>
              <a:rPr lang="en-US" altLang="en-US" dirty="0"/>
              <a:t>Borderline high: 150-199 mg/dl</a:t>
            </a:r>
          </a:p>
          <a:p>
            <a:pPr eaLnBrk="1" hangingPunct="1"/>
            <a:r>
              <a:rPr lang="en-US" altLang="en-US" dirty="0"/>
              <a:t>High: 200-499 mg/dl</a:t>
            </a:r>
          </a:p>
          <a:p>
            <a:pPr eaLnBrk="1" hangingPunct="1"/>
            <a:r>
              <a:rPr lang="en-US" altLang="en-US" dirty="0"/>
              <a:t>Very high ≥500(5)</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60E65-5356-B3F0-503B-DE9064B6DB06}"/>
              </a:ext>
            </a:extLst>
          </p:cNvPr>
          <p:cNvSpPr>
            <a:spLocks noGrp="1"/>
          </p:cNvSpPr>
          <p:nvPr>
            <p:ph type="title"/>
          </p:nvPr>
        </p:nvSpPr>
        <p:spPr>
          <a:xfrm>
            <a:off x="1442484" y="1161432"/>
            <a:ext cx="7499350" cy="639762"/>
          </a:xfrm>
        </p:spPr>
        <p:txBody>
          <a:bodyPr>
            <a:normAutofit fontScale="90000"/>
          </a:bodyPr>
          <a:lstStyle/>
          <a:p>
            <a:pPr>
              <a:defRPr/>
            </a:pPr>
            <a:r>
              <a:rPr lang="en-US" b="1" dirty="0">
                <a:solidFill>
                  <a:schemeClr val="tx2">
                    <a:satMod val="130000"/>
                  </a:schemeClr>
                </a:solidFill>
                <a:effectLst>
                  <a:outerShdw blurRad="38100" dist="38100" dir="2700000" algn="tl">
                    <a:srgbClr val="000000">
                      <a:alpha val="43137"/>
                    </a:srgbClr>
                  </a:outerShdw>
                </a:effectLst>
              </a:rPr>
              <a:t>Type of HTG</a:t>
            </a:r>
          </a:p>
        </p:txBody>
      </p:sp>
      <p:sp>
        <p:nvSpPr>
          <p:cNvPr id="14339" name="Content Placeholder 2">
            <a:extLst>
              <a:ext uri="{FF2B5EF4-FFF2-40B4-BE49-F238E27FC236}">
                <a16:creationId xmlns:a16="http://schemas.microsoft.com/office/drawing/2014/main" id="{4B261003-7CCC-99F9-36DE-558F6F2DF7AE}"/>
              </a:ext>
            </a:extLst>
          </p:cNvPr>
          <p:cNvSpPr>
            <a:spLocks noGrp="1"/>
          </p:cNvSpPr>
          <p:nvPr>
            <p:ph idx="1"/>
          </p:nvPr>
        </p:nvSpPr>
        <p:spPr>
          <a:xfrm>
            <a:off x="1527544" y="2216964"/>
            <a:ext cx="7924800" cy="5638800"/>
          </a:xfrm>
        </p:spPr>
        <p:txBody>
          <a:bodyPr/>
          <a:lstStyle/>
          <a:p>
            <a:pPr eaLnBrk="1" hangingPunct="1">
              <a:defRPr/>
            </a:pPr>
            <a:r>
              <a:rPr lang="en-US" sz="4000" dirty="0"/>
              <a:t>The causes of HTG can be classified into two major categories, </a:t>
            </a:r>
            <a:r>
              <a:rPr lang="en-US" sz="4000" dirty="0">
                <a:solidFill>
                  <a:srgbClr val="FF0000"/>
                </a:solidFill>
              </a:rPr>
              <a:t>primary</a:t>
            </a:r>
            <a:r>
              <a:rPr lang="en-US" sz="4000" dirty="0"/>
              <a:t> and </a:t>
            </a:r>
            <a:r>
              <a:rPr lang="en-US" sz="4000" dirty="0">
                <a:solidFill>
                  <a:srgbClr val="FF0000"/>
                </a:solidFill>
              </a:rPr>
              <a:t>secondary</a:t>
            </a:r>
            <a:r>
              <a:rPr lang="en-US" dirty="0"/>
              <a:t>.(5)</a:t>
            </a:r>
          </a:p>
          <a:p>
            <a:pPr eaLnBrk="1" hangingPunct="1">
              <a:defRPr/>
            </a:pPr>
            <a:endParaRPr lang="en-US" dirty="0"/>
          </a:p>
          <a:p>
            <a:pPr marL="82550" indent="0">
              <a:buNone/>
              <a:defRPr/>
            </a:pP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0B527-9F84-B475-D290-06169C2AAB78}"/>
              </a:ext>
            </a:extLst>
          </p:cNvPr>
          <p:cNvSpPr>
            <a:spLocks noGrp="1"/>
          </p:cNvSpPr>
          <p:nvPr>
            <p:ph type="title"/>
          </p:nvPr>
        </p:nvSpPr>
        <p:spPr>
          <a:xfrm>
            <a:off x="1765841" y="1106413"/>
            <a:ext cx="7499350" cy="792162"/>
          </a:xfrm>
        </p:spPr>
        <p:txBody>
          <a:bodyPr/>
          <a:lstStyle/>
          <a:p>
            <a:pPr eaLnBrk="1" hangingPunct="1">
              <a:defRPr/>
            </a:pPr>
            <a:r>
              <a:rPr lang="en-US" b="1" dirty="0">
                <a:effectLst>
                  <a:outerShdw blurRad="38100" dist="38100" dir="2700000" algn="tl">
                    <a:srgbClr val="000000">
                      <a:alpha val="43137"/>
                    </a:srgbClr>
                  </a:outerShdw>
                </a:effectLst>
              </a:rPr>
              <a:t>Primary HTG</a:t>
            </a:r>
          </a:p>
        </p:txBody>
      </p:sp>
      <p:sp>
        <p:nvSpPr>
          <p:cNvPr id="16387" name="Content Placeholder 2">
            <a:extLst>
              <a:ext uri="{FF2B5EF4-FFF2-40B4-BE49-F238E27FC236}">
                <a16:creationId xmlns:a16="http://schemas.microsoft.com/office/drawing/2014/main" id="{1C7AC4AD-2924-B5D4-D451-C7418F5E79F7}"/>
              </a:ext>
            </a:extLst>
          </p:cNvPr>
          <p:cNvSpPr>
            <a:spLocks noGrp="1"/>
          </p:cNvSpPr>
          <p:nvPr>
            <p:ph idx="1"/>
          </p:nvPr>
        </p:nvSpPr>
        <p:spPr>
          <a:xfrm>
            <a:off x="1323753" y="2287772"/>
            <a:ext cx="8153400" cy="5410200"/>
          </a:xfrm>
        </p:spPr>
        <p:txBody>
          <a:bodyPr/>
          <a:lstStyle/>
          <a:p>
            <a:pPr eaLnBrk="1" hangingPunct="1"/>
            <a:r>
              <a:rPr lang="en-US" altLang="en-US" dirty="0"/>
              <a:t>Primary: </a:t>
            </a:r>
            <a:r>
              <a:rPr lang="en-US" altLang="en-US" dirty="0">
                <a:solidFill>
                  <a:srgbClr val="FF0000"/>
                </a:solidFill>
                <a:effectLst>
                  <a:outerShdw blurRad="38100" dist="38100" dir="2700000" algn="tl">
                    <a:srgbClr val="000000">
                      <a:alpha val="43137"/>
                    </a:srgbClr>
                  </a:outerShdw>
                </a:effectLst>
              </a:rPr>
              <a:t>genetic defects leading to disordered triglyceride metabolism</a:t>
            </a:r>
          </a:p>
          <a:p>
            <a:pPr eaLnBrk="1" hangingPunct="1"/>
            <a:endParaRPr lang="en-US" altLang="en-US" dirty="0"/>
          </a:p>
          <a:p>
            <a:pPr eaLnBrk="1" hangingPunct="1"/>
            <a:r>
              <a:rPr lang="en-US" altLang="en-US" dirty="0"/>
              <a:t>familial combined hyperlipidemia</a:t>
            </a:r>
          </a:p>
          <a:p>
            <a:pPr eaLnBrk="1" hangingPunct="1"/>
            <a:r>
              <a:rPr lang="en-US" altLang="en-US" dirty="0"/>
              <a:t>familial HTG</a:t>
            </a:r>
          </a:p>
          <a:p>
            <a:pPr eaLnBrk="1" hangingPunct="1"/>
            <a:r>
              <a:rPr lang="en-US" altLang="en-US" dirty="0"/>
              <a:t>familial </a:t>
            </a:r>
            <a:r>
              <a:rPr lang="en-US" altLang="en-US" dirty="0" err="1"/>
              <a:t>dysbetalipoproteinemia</a:t>
            </a:r>
            <a:r>
              <a:rPr lang="en-US" altLang="en-US" dirty="0"/>
              <a:t>,</a:t>
            </a:r>
          </a:p>
          <a:p>
            <a:pPr eaLnBrk="1" hangingPunct="1"/>
            <a:r>
              <a:rPr lang="en-US" altLang="en-US" dirty="0"/>
              <a:t>apolipoprotein C-2 deficiency</a:t>
            </a:r>
          </a:p>
          <a:p>
            <a:pPr eaLnBrk="1" hangingPunct="1"/>
            <a:r>
              <a:rPr lang="en-US" altLang="en-US" dirty="0"/>
              <a:t>lipoprotein lipase deficiency</a:t>
            </a:r>
          </a:p>
          <a:p>
            <a:pPr eaLnBrk="1" hangingPunct="1"/>
            <a:endParaRPr lang="en-US"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B8F6D-0AEB-E882-419B-97B85BA7BFF0}"/>
              </a:ext>
            </a:extLst>
          </p:cNvPr>
          <p:cNvSpPr>
            <a:spLocks noGrp="1"/>
          </p:cNvSpPr>
          <p:nvPr>
            <p:ph type="title"/>
          </p:nvPr>
        </p:nvSpPr>
        <p:spPr>
          <a:xfrm>
            <a:off x="938914" y="990600"/>
            <a:ext cx="7499350" cy="715962"/>
          </a:xfrm>
        </p:spPr>
        <p:txBody>
          <a:bodyPr>
            <a:normAutofit/>
          </a:bodyPr>
          <a:lstStyle/>
          <a:p>
            <a:pPr>
              <a:defRPr/>
            </a:pPr>
            <a:r>
              <a:rPr lang="en-US" b="1" dirty="0">
                <a:effectLst>
                  <a:outerShdw blurRad="38100" dist="38100" dir="2700000" algn="tl">
                    <a:srgbClr val="000000">
                      <a:alpha val="43137"/>
                    </a:srgbClr>
                  </a:outerShdw>
                </a:effectLst>
              </a:rPr>
              <a:t>Secondary HTG</a:t>
            </a:r>
          </a:p>
        </p:txBody>
      </p:sp>
      <p:sp>
        <p:nvSpPr>
          <p:cNvPr id="3" name="Content Placeholder 2">
            <a:extLst>
              <a:ext uri="{FF2B5EF4-FFF2-40B4-BE49-F238E27FC236}">
                <a16:creationId xmlns:a16="http://schemas.microsoft.com/office/drawing/2014/main" id="{53B6FFCB-A17B-AE6B-7C7E-D02541B13F50}"/>
              </a:ext>
            </a:extLst>
          </p:cNvPr>
          <p:cNvSpPr>
            <a:spLocks noGrp="1"/>
          </p:cNvSpPr>
          <p:nvPr>
            <p:ph idx="1"/>
          </p:nvPr>
        </p:nvSpPr>
        <p:spPr>
          <a:xfrm>
            <a:off x="616687" y="1887279"/>
            <a:ext cx="10568763" cy="5715000"/>
          </a:xfrm>
        </p:spPr>
        <p:txBody>
          <a:bodyPr>
            <a:normAutofit/>
          </a:bodyPr>
          <a:lstStyle/>
          <a:p>
            <a:pPr marL="82550" indent="0">
              <a:buNone/>
              <a:defRPr/>
            </a:pPr>
            <a:r>
              <a:rPr lang="en-US" u="sng" dirty="0">
                <a:effectLst>
                  <a:outerShdw blurRad="38100" dist="38100" dir="2700000" algn="tl">
                    <a:srgbClr val="000000">
                      <a:alpha val="43137"/>
                    </a:srgbClr>
                  </a:outerShdw>
                </a:effectLst>
              </a:rPr>
              <a:t> Secondary HTG:</a:t>
            </a:r>
          </a:p>
          <a:p>
            <a:pPr eaLnBrk="1" hangingPunct="1">
              <a:defRPr/>
            </a:pPr>
            <a:r>
              <a:rPr lang="en-US" dirty="0"/>
              <a:t>diets high in carbohydrates</a:t>
            </a:r>
          </a:p>
          <a:p>
            <a:pPr eaLnBrk="1" hangingPunct="1">
              <a:defRPr/>
            </a:pPr>
            <a:r>
              <a:rPr lang="en-US" dirty="0"/>
              <a:t>diets high glycemic index content </a:t>
            </a:r>
          </a:p>
          <a:p>
            <a:pPr eaLnBrk="1" hangingPunct="1">
              <a:defRPr/>
            </a:pPr>
            <a:r>
              <a:rPr lang="en-US" dirty="0"/>
              <a:t>high alcohol consumption </a:t>
            </a:r>
          </a:p>
          <a:p>
            <a:pPr eaLnBrk="1" hangingPunct="1">
              <a:defRPr/>
            </a:pPr>
            <a:r>
              <a:rPr lang="en-US" dirty="0"/>
              <a:t>uncontrolled diabetes mellitus</a:t>
            </a:r>
          </a:p>
          <a:p>
            <a:pPr eaLnBrk="1" hangingPunct="1">
              <a:defRPr/>
            </a:pPr>
            <a:r>
              <a:rPr lang="en-US" dirty="0"/>
              <a:t>Hypothyroidism</a:t>
            </a:r>
          </a:p>
          <a:p>
            <a:pPr eaLnBrk="1" hangingPunct="1">
              <a:defRPr/>
            </a:pPr>
            <a:r>
              <a:rPr lang="en-US" dirty="0"/>
              <a:t> </a:t>
            </a:r>
            <a:r>
              <a:rPr lang="en-US" i="1" u="sng" dirty="0">
                <a:solidFill>
                  <a:srgbClr val="FF0000"/>
                </a:solidFill>
                <a:effectLst>
                  <a:outerShdw blurRad="38100" dist="38100" dir="2700000" algn="tl">
                    <a:srgbClr val="000000">
                      <a:alpha val="43137"/>
                    </a:srgbClr>
                  </a:outerShdw>
                </a:effectLst>
              </a:rPr>
              <a:t>Using medications such as: </a:t>
            </a:r>
          </a:p>
          <a:p>
            <a:pPr marL="0" indent="0" eaLnBrk="1" hangingPunct="1">
              <a:buNone/>
              <a:defRPr/>
            </a:pPr>
            <a:r>
              <a:rPr lang="en-US" i="1" dirty="0">
                <a:solidFill>
                  <a:schemeClr val="accent1">
                    <a:lumMod val="75000"/>
                  </a:schemeClr>
                </a:solidFill>
                <a:effectLst>
                  <a:outerShdw blurRad="38100" dist="38100" dir="2700000" algn="tl">
                    <a:srgbClr val="000000">
                      <a:alpha val="43137"/>
                    </a:srgbClr>
                  </a:outerShdw>
                </a:effectLst>
              </a:rPr>
              <a:t>nonselective b-blockers, tamoxifen, oral estrogens, </a:t>
            </a:r>
            <a:r>
              <a:rPr lang="en-US" i="1" dirty="0" err="1">
                <a:solidFill>
                  <a:schemeClr val="accent1">
                    <a:lumMod val="75000"/>
                  </a:schemeClr>
                </a:solidFill>
                <a:effectLst>
                  <a:outerShdw blurRad="38100" dist="38100" dir="2700000" algn="tl">
                    <a:srgbClr val="000000">
                      <a:alpha val="43137"/>
                    </a:srgbClr>
                  </a:outerShdw>
                </a:effectLst>
              </a:rPr>
              <a:t>glucocorticosteroids</a:t>
            </a:r>
            <a:r>
              <a:rPr lang="en-US" i="1" dirty="0">
                <a:solidFill>
                  <a:schemeClr val="accent1">
                    <a:lumMod val="75000"/>
                  </a:schemeClr>
                </a:solidFill>
                <a:effectLst>
                  <a:outerShdw blurRad="38100" dist="38100" dir="2700000" algn="tl">
                    <a:srgbClr val="000000">
                      <a:alpha val="43137"/>
                    </a:srgbClr>
                  </a:outerShdw>
                </a:effectLst>
              </a:rPr>
              <a:t>, thiazide diuretics, propofol, and antiretroviral drugs</a:t>
            </a:r>
          </a:p>
          <a:p>
            <a:pPr marL="82550" indent="0">
              <a:buNone/>
              <a:defRPr/>
            </a:pPr>
            <a:r>
              <a:rPr lang="en-US" dirty="0"/>
              <a:t> </a:t>
            </a:r>
          </a:p>
          <a:p>
            <a:pPr marL="82550" indent="0">
              <a:buNone/>
              <a:defRPr/>
            </a:pPr>
            <a:r>
              <a:rPr lang="en-US" sz="1600" dirty="0">
                <a:solidFill>
                  <a:srgbClr val="FF0000"/>
                </a:solidFill>
              </a:rPr>
              <a:t>Pnina </a:t>
            </a:r>
            <a:r>
              <a:rPr lang="en-US" sz="1600" dirty="0" err="1">
                <a:solidFill>
                  <a:srgbClr val="FF0000"/>
                </a:solidFill>
              </a:rPr>
              <a:t>Greena</a:t>
            </a:r>
            <a:r>
              <a:rPr lang="fa-IR" sz="1600" dirty="0">
                <a:solidFill>
                  <a:srgbClr val="FF0000"/>
                </a:solidFill>
              </a:rPr>
              <a:t> </a:t>
            </a:r>
            <a:r>
              <a:rPr lang="en-US" sz="1600" dirty="0">
                <a:solidFill>
                  <a:srgbClr val="FF0000"/>
                </a:solidFill>
              </a:rPr>
              <a:t>et al. Lipid metabolism in critical illness</a:t>
            </a:r>
            <a:r>
              <a:rPr lang="fa-IR" sz="1600" dirty="0">
                <a:solidFill>
                  <a:srgbClr val="FF0000"/>
                </a:solidFill>
              </a:rPr>
              <a:t>.</a:t>
            </a:r>
            <a:r>
              <a:rPr lang="en-US" sz="1600" dirty="0">
                <a:solidFill>
                  <a:srgbClr val="FF0000"/>
                </a:solidFill>
              </a:rPr>
              <a:t> Curr </a:t>
            </a:r>
            <a:r>
              <a:rPr lang="en-US" sz="1600" dirty="0" err="1">
                <a:solidFill>
                  <a:srgbClr val="FF0000"/>
                </a:solidFill>
              </a:rPr>
              <a:t>Opin</a:t>
            </a:r>
            <a:r>
              <a:rPr lang="en-US" sz="1600" dirty="0">
                <a:solidFill>
                  <a:srgbClr val="FF0000"/>
                </a:solidFill>
              </a:rPr>
              <a:t> Clin Nutr </a:t>
            </a:r>
            <a:r>
              <a:rPr lang="en-US" sz="1600" dirty="0" err="1">
                <a:solidFill>
                  <a:srgbClr val="FF0000"/>
                </a:solidFill>
              </a:rPr>
              <a:t>Metab</a:t>
            </a:r>
            <a:r>
              <a:rPr lang="en-US" sz="1600" dirty="0">
                <a:solidFill>
                  <a:srgbClr val="FF0000"/>
                </a:solidFill>
              </a:rPr>
              <a:t> Care</a:t>
            </a:r>
            <a:r>
              <a:rPr lang="fa-IR" sz="1600" dirty="0">
                <a:solidFill>
                  <a:srgbClr val="FF0000"/>
                </a:solidFill>
              </a:rPr>
              <a:t>.</a:t>
            </a:r>
            <a:r>
              <a:rPr lang="en-US" sz="1600" dirty="0">
                <a:solidFill>
                  <a:srgbClr val="FF0000"/>
                </a:solidFill>
              </a:rPr>
              <a:t> 2016</a:t>
            </a:r>
            <a:r>
              <a:rPr lang="fa-IR" sz="1600" dirty="0">
                <a:solidFill>
                  <a:srgbClr val="FF0000"/>
                </a:solidFill>
              </a:rPr>
              <a:t>.</a:t>
            </a:r>
            <a:endParaRPr lang="en-US" sz="1600" dirty="0">
              <a:solidFill>
                <a:srgbClr val="FF0000"/>
              </a:solidFill>
            </a:endParaRPr>
          </a:p>
          <a:p>
            <a:pPr marL="82550" indent="0">
              <a:buNone/>
              <a:defRPr/>
            </a:pP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FA531-F418-B22F-CF1A-D65FEA9B029C}"/>
              </a:ext>
            </a:extLst>
          </p:cNvPr>
          <p:cNvSpPr>
            <a:spLocks noGrp="1"/>
          </p:cNvSpPr>
          <p:nvPr>
            <p:ph type="title"/>
          </p:nvPr>
        </p:nvSpPr>
        <p:spPr>
          <a:xfrm>
            <a:off x="962246" y="1084521"/>
            <a:ext cx="8305800" cy="669851"/>
          </a:xfrm>
        </p:spPr>
        <p:txBody>
          <a:bodyPr/>
          <a:lstStyle/>
          <a:p>
            <a:pPr>
              <a:defRPr/>
            </a:pPr>
            <a:r>
              <a:rPr lang="en-US" altLang="en-US" sz="4000" b="1" dirty="0">
                <a:effectLst>
                  <a:outerShdw blurRad="38100" dist="38100" dir="2700000" algn="tl">
                    <a:srgbClr val="000000">
                      <a:alpha val="43137"/>
                    </a:srgbClr>
                  </a:outerShdw>
                </a:effectLst>
              </a:rPr>
              <a:t>Therapeutic strategies to lower TG</a:t>
            </a:r>
            <a:endParaRPr lang="en-US" sz="4000" b="1" dirty="0">
              <a:effectLst>
                <a:outerShdw blurRad="38100" dist="38100" dir="2700000" algn="tl">
                  <a:srgbClr val="000000">
                    <a:alpha val="43137"/>
                  </a:srgbClr>
                </a:outerShdw>
              </a:effectLst>
            </a:endParaRPr>
          </a:p>
        </p:txBody>
      </p:sp>
      <p:sp>
        <p:nvSpPr>
          <p:cNvPr id="18435" name="Content Placeholder 2">
            <a:extLst>
              <a:ext uri="{FF2B5EF4-FFF2-40B4-BE49-F238E27FC236}">
                <a16:creationId xmlns:a16="http://schemas.microsoft.com/office/drawing/2014/main" id="{CB73E829-F922-87AD-13CF-AE634D7C9F05}"/>
              </a:ext>
            </a:extLst>
          </p:cNvPr>
          <p:cNvSpPr>
            <a:spLocks noGrp="1"/>
          </p:cNvSpPr>
          <p:nvPr>
            <p:ph idx="1"/>
          </p:nvPr>
        </p:nvSpPr>
        <p:spPr>
          <a:xfrm>
            <a:off x="138221" y="2212124"/>
            <a:ext cx="11546960" cy="5410200"/>
          </a:xfrm>
        </p:spPr>
        <p:txBody>
          <a:bodyPr/>
          <a:lstStyle/>
          <a:p>
            <a:pPr marL="425450">
              <a:buFont typeface="Wingdings" panose="05000000000000000000" pitchFamily="2" charset="2"/>
              <a:buChar char="q"/>
            </a:pPr>
            <a:r>
              <a:rPr lang="en-US" altLang="en-US" dirty="0"/>
              <a:t> Many therapeutic strategies to lower triglyceride levels are recommended but must be in conjunction with </a:t>
            </a:r>
            <a:r>
              <a:rPr lang="en-US" altLang="en-US" u="sng" dirty="0">
                <a:solidFill>
                  <a:srgbClr val="FF0000"/>
                </a:solidFill>
                <a:effectLst>
                  <a:outerShdw blurRad="38100" dist="38100" dir="2700000" algn="tl">
                    <a:srgbClr val="000000">
                      <a:alpha val="43137"/>
                    </a:srgbClr>
                  </a:outerShdw>
                </a:effectLst>
              </a:rPr>
              <a:t>changes in dietary habits</a:t>
            </a:r>
            <a:r>
              <a:rPr lang="en-US" altLang="en-US" u="sng" dirty="0">
                <a:effectLst>
                  <a:outerShdw blurRad="38100" dist="38100" dir="2700000" algn="tl">
                    <a:srgbClr val="000000">
                      <a:alpha val="43137"/>
                    </a:srgbClr>
                  </a:outerShdw>
                </a:effectLst>
              </a:rPr>
              <a:t> </a:t>
            </a:r>
            <a:r>
              <a:rPr lang="en-US" altLang="en-US" dirty="0">
                <a:effectLst>
                  <a:outerShdw blurRad="38100" dist="38100" dir="2700000" algn="tl">
                    <a:srgbClr val="000000">
                      <a:alpha val="43137"/>
                    </a:srgbClr>
                  </a:outerShdw>
                </a:effectLst>
              </a:rPr>
              <a:t>such as :</a:t>
            </a:r>
          </a:p>
          <a:p>
            <a:pPr marL="196850" indent="0">
              <a:buNone/>
            </a:pPr>
            <a:r>
              <a:rPr lang="en-US" altLang="en-US" dirty="0">
                <a:solidFill>
                  <a:srgbClr val="FF0000"/>
                </a:solidFill>
                <a:effectLst>
                  <a:outerShdw blurRad="38100" dist="38100" dir="2700000" algn="tl">
                    <a:srgbClr val="000000">
                      <a:alpha val="43137"/>
                    </a:srgbClr>
                  </a:outerShdw>
                </a:effectLst>
              </a:rPr>
              <a:t>Reducing caloric intake and fat ingestion, and abstinence from alcohol</a:t>
            </a:r>
            <a:r>
              <a:rPr lang="en-US" altLang="en-US" dirty="0">
                <a:effectLst>
                  <a:outerShdw blurRad="38100" dist="38100" dir="2700000" algn="tl">
                    <a:srgbClr val="000000">
                      <a:alpha val="43137"/>
                    </a:srgbClr>
                  </a:outerShdw>
                </a:effectLst>
              </a:rPr>
              <a:t>. </a:t>
            </a:r>
          </a:p>
          <a:p>
            <a:pPr marL="425450">
              <a:buFont typeface="Wingdings" panose="05000000000000000000" pitchFamily="2" charset="2"/>
              <a:buChar char="q"/>
            </a:pPr>
            <a:r>
              <a:rPr lang="en-US" altLang="en-US" dirty="0"/>
              <a:t> The current pharmacological interventions to lower triglyceride levels include </a:t>
            </a:r>
            <a:r>
              <a:rPr lang="en-US" altLang="en-US" i="1" u="sng" dirty="0">
                <a:effectLst>
                  <a:outerShdw blurRad="38100" dist="38100" dir="2700000" algn="tl">
                    <a:srgbClr val="000000">
                      <a:alpha val="43137"/>
                    </a:srgbClr>
                  </a:outerShdw>
                </a:effectLst>
              </a:rPr>
              <a:t>statins, fibrates, nicotinic acid, and Omega-3 fatty acids.</a:t>
            </a:r>
          </a:p>
          <a:p>
            <a:pPr marL="82550" indent="0">
              <a:buNone/>
            </a:pPr>
            <a:endParaRPr lang="en-US" altLang="en-US" dirty="0">
              <a:solidFill>
                <a:srgbClr val="FF0000"/>
              </a:solidFill>
            </a:endParaRPr>
          </a:p>
          <a:p>
            <a:pPr marL="82550" indent="0" algn="r">
              <a:buNone/>
            </a:pPr>
            <a:r>
              <a:rPr lang="en-US" sz="1600" dirty="0">
                <a:solidFill>
                  <a:srgbClr val="FF0000"/>
                </a:solidFill>
                <a:latin typeface="AdvTT52d06db3.I"/>
              </a:rPr>
              <a:t>Amish A et al.</a:t>
            </a:r>
            <a:r>
              <a:rPr lang="pt-BR" sz="1600" dirty="0">
                <a:solidFill>
                  <a:srgbClr val="FF0000"/>
                </a:solidFill>
              </a:rPr>
              <a:t>Curr Opin Endocrinol Diabetes Obes .2016</a:t>
            </a:r>
            <a:r>
              <a:rPr lang="en-US" sz="1600" dirty="0">
                <a:solidFill>
                  <a:srgbClr val="FF0000"/>
                </a:solidFill>
              </a:rPr>
              <a:t>.</a:t>
            </a:r>
          </a:p>
          <a:p>
            <a:pPr marL="82550" indent="0">
              <a:buNone/>
            </a:pPr>
            <a:endParaRPr lang="en-US" altLang="en-US" dirty="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44675-8862-C2DB-3F64-57F70FC7C3F2}"/>
              </a:ext>
            </a:extLst>
          </p:cNvPr>
          <p:cNvSpPr>
            <a:spLocks noGrp="1"/>
          </p:cNvSpPr>
          <p:nvPr>
            <p:ph type="title"/>
          </p:nvPr>
        </p:nvSpPr>
        <p:spPr>
          <a:xfrm>
            <a:off x="1391093" y="1114610"/>
            <a:ext cx="7791450" cy="639762"/>
          </a:xfrm>
        </p:spPr>
        <p:txBody>
          <a:bodyPr>
            <a:normAutofit fontScale="90000"/>
          </a:bodyPr>
          <a:lstStyle/>
          <a:p>
            <a:pPr>
              <a:defRPr/>
            </a:pPr>
            <a:r>
              <a:rPr lang="en-US" b="1" dirty="0">
                <a:effectLst>
                  <a:outerShdw blurRad="38100" dist="38100" dir="2700000" algn="tl">
                    <a:srgbClr val="000000">
                      <a:alpha val="43137"/>
                    </a:srgbClr>
                  </a:outerShdw>
                </a:effectLst>
              </a:rPr>
              <a:t>Omega 3 Fatty Acids</a:t>
            </a:r>
          </a:p>
        </p:txBody>
      </p:sp>
      <p:sp>
        <p:nvSpPr>
          <p:cNvPr id="3" name="Content Placeholder 2">
            <a:extLst>
              <a:ext uri="{FF2B5EF4-FFF2-40B4-BE49-F238E27FC236}">
                <a16:creationId xmlns:a16="http://schemas.microsoft.com/office/drawing/2014/main" id="{C557B6B5-357F-24B4-8699-20BF47AFDA95}"/>
              </a:ext>
            </a:extLst>
          </p:cNvPr>
          <p:cNvSpPr>
            <a:spLocks noGrp="1"/>
          </p:cNvSpPr>
          <p:nvPr>
            <p:ph idx="1"/>
          </p:nvPr>
        </p:nvSpPr>
        <p:spPr>
          <a:xfrm>
            <a:off x="712381" y="2521689"/>
            <a:ext cx="9746069" cy="5257800"/>
          </a:xfrm>
        </p:spPr>
        <p:txBody>
          <a:bodyPr/>
          <a:lstStyle/>
          <a:p>
            <a:pPr marL="425450">
              <a:defRPr/>
            </a:pPr>
            <a:r>
              <a:rPr lang="en-US" dirty="0"/>
              <a:t>Omega-3 fatty acids (n-3 FA) have well</a:t>
            </a:r>
          </a:p>
          <a:p>
            <a:pPr marL="82550" indent="0">
              <a:buNone/>
              <a:defRPr/>
            </a:pPr>
            <a:r>
              <a:rPr lang="en-US" dirty="0"/>
              <a:t>known and long-appreciated triglyceride-lowering properties.</a:t>
            </a:r>
          </a:p>
          <a:p>
            <a:pPr marL="82550" indent="0">
              <a:buNone/>
              <a:defRPr/>
            </a:pPr>
            <a:endParaRPr lang="en-US" dirty="0"/>
          </a:p>
          <a:p>
            <a:pPr>
              <a:defRPr/>
            </a:pPr>
            <a:r>
              <a:rPr lang="en-US" dirty="0">
                <a:solidFill>
                  <a:srgbClr val="0D04C4"/>
                </a:solidFill>
                <a:effectLst>
                  <a:outerShdw blurRad="38100" dist="38100" dir="2700000" algn="tl">
                    <a:srgbClr val="000000">
                      <a:alpha val="43137"/>
                    </a:srgbClr>
                  </a:outerShdw>
                </a:effectLst>
              </a:rPr>
              <a:t>Intakes of </a:t>
            </a:r>
            <a:r>
              <a:rPr lang="en-US" b="1" u="sng" dirty="0">
                <a:solidFill>
                  <a:srgbClr val="0D04C4"/>
                </a:solidFill>
                <a:effectLst>
                  <a:outerShdw blurRad="38100" dist="38100" dir="2700000" algn="tl">
                    <a:srgbClr val="000000">
                      <a:alpha val="43137"/>
                    </a:srgbClr>
                  </a:outerShdw>
                </a:effectLst>
              </a:rPr>
              <a:t>2–4 g</a:t>
            </a:r>
            <a:r>
              <a:rPr lang="en-US" dirty="0">
                <a:solidFill>
                  <a:srgbClr val="0D04C4"/>
                </a:solidFill>
                <a:effectLst>
                  <a:outerShdw blurRad="38100" dist="38100" dir="2700000" algn="tl">
                    <a:srgbClr val="000000">
                      <a:alpha val="43137"/>
                    </a:srgbClr>
                  </a:outerShdw>
                </a:effectLst>
              </a:rPr>
              <a:t> of </a:t>
            </a:r>
            <a:r>
              <a:rPr lang="en-US" dirty="0" err="1">
                <a:solidFill>
                  <a:srgbClr val="0D04C4"/>
                </a:solidFill>
                <a:effectLst>
                  <a:outerShdw blurRad="38100" dist="38100" dir="2700000" algn="tl">
                    <a:srgbClr val="000000">
                      <a:alpha val="43137"/>
                    </a:srgbClr>
                  </a:outerShdw>
                </a:effectLst>
              </a:rPr>
              <a:t>eicosapentaenoic</a:t>
            </a:r>
            <a:r>
              <a:rPr lang="en-US" dirty="0">
                <a:solidFill>
                  <a:srgbClr val="0D04C4"/>
                </a:solidFill>
                <a:effectLst>
                  <a:outerShdw blurRad="38100" dist="38100" dir="2700000" algn="tl">
                    <a:srgbClr val="000000">
                      <a:alpha val="43137"/>
                    </a:srgbClr>
                  </a:outerShdw>
                </a:effectLst>
              </a:rPr>
              <a:t> (EPA) and docosahexaenoic (DHA) acids reduce serum triglycerides </a:t>
            </a:r>
            <a:r>
              <a:rPr lang="en-US" b="1" u="sng" dirty="0">
                <a:solidFill>
                  <a:srgbClr val="0D04C4"/>
                </a:solidFill>
                <a:effectLst>
                  <a:outerShdw blurRad="38100" dist="38100" dir="2700000" algn="tl">
                    <a:srgbClr val="000000">
                      <a:alpha val="43137"/>
                    </a:srgbClr>
                  </a:outerShdw>
                </a:effectLst>
              </a:rPr>
              <a:t>by 20–50%, </a:t>
            </a:r>
            <a:r>
              <a:rPr lang="en-US" dirty="0">
                <a:solidFill>
                  <a:srgbClr val="0D04C4"/>
                </a:solidFill>
                <a:effectLst>
                  <a:outerShdw blurRad="38100" dist="38100" dir="2700000" algn="tl">
                    <a:srgbClr val="000000">
                      <a:alpha val="43137"/>
                    </a:srgbClr>
                  </a:outerShdw>
                </a:effectLst>
              </a:rPr>
              <a:t>depending on baseline values.</a:t>
            </a:r>
          </a:p>
          <a:p>
            <a:pPr>
              <a:defRPr/>
            </a:pPr>
            <a:endParaRPr lang="en-US" dirty="0">
              <a:solidFill>
                <a:srgbClr val="FF0000"/>
              </a:solidFill>
              <a:effectLst>
                <a:outerShdw blurRad="38100" dist="38100" dir="2700000" algn="tl">
                  <a:srgbClr val="000000">
                    <a:alpha val="43137"/>
                  </a:srgbClr>
                </a:outerShdw>
              </a:effectLst>
            </a:endParaRPr>
          </a:p>
          <a:p>
            <a:pPr marL="0" indent="0">
              <a:buNone/>
              <a:defRPr/>
            </a:pPr>
            <a:r>
              <a:rPr lang="en-US" sz="1600" dirty="0">
                <a:solidFill>
                  <a:srgbClr val="FF0000"/>
                </a:solidFill>
              </a:rPr>
              <a:t>William S et al. Why do omega-3 fatty acids lower serum triglycerides? Current opinion in lipidology.2006.</a:t>
            </a:r>
          </a:p>
          <a:p>
            <a:pPr marL="0" indent="0">
              <a:buNone/>
              <a:defRPr/>
            </a:pPr>
            <a:endParaRPr lang="en-US"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FD689-8E39-EE23-D80C-C7CFE9011227}"/>
              </a:ext>
            </a:extLst>
          </p:cNvPr>
          <p:cNvSpPr>
            <a:spLocks noGrp="1"/>
          </p:cNvSpPr>
          <p:nvPr>
            <p:ph type="title"/>
          </p:nvPr>
        </p:nvSpPr>
        <p:spPr>
          <a:xfrm>
            <a:off x="2516815" y="934706"/>
            <a:ext cx="4596367" cy="715962"/>
          </a:xfrm>
        </p:spPr>
        <p:txBody>
          <a:bodyPr>
            <a:normAutofit/>
          </a:bodyPr>
          <a:lstStyle/>
          <a:p>
            <a:pPr>
              <a:defRPr/>
            </a:pPr>
            <a:r>
              <a:rPr lang="en-US" b="1" dirty="0">
                <a:effectLst>
                  <a:outerShdw blurRad="38100" dist="38100" dir="2700000" algn="tl">
                    <a:srgbClr val="000000">
                      <a:alpha val="43137"/>
                    </a:srgbClr>
                  </a:outerShdw>
                </a:effectLst>
              </a:rPr>
              <a:t>EPA &amp; DHA</a:t>
            </a:r>
          </a:p>
        </p:txBody>
      </p:sp>
      <p:sp>
        <p:nvSpPr>
          <p:cNvPr id="20483" name="Content Placeholder 2">
            <a:extLst>
              <a:ext uri="{FF2B5EF4-FFF2-40B4-BE49-F238E27FC236}">
                <a16:creationId xmlns:a16="http://schemas.microsoft.com/office/drawing/2014/main" id="{8AEDBA42-3231-7B4C-7ED4-1D4DF0F93E8C}"/>
              </a:ext>
            </a:extLst>
          </p:cNvPr>
          <p:cNvSpPr>
            <a:spLocks noGrp="1"/>
          </p:cNvSpPr>
          <p:nvPr>
            <p:ph idx="1"/>
          </p:nvPr>
        </p:nvSpPr>
        <p:spPr>
          <a:xfrm>
            <a:off x="574158" y="2032591"/>
            <a:ext cx="9987516" cy="5410200"/>
          </a:xfrm>
        </p:spPr>
        <p:txBody>
          <a:bodyPr/>
          <a:lstStyle/>
          <a:p>
            <a:pPr marL="82550" indent="0">
              <a:buNone/>
            </a:pPr>
            <a:r>
              <a:rPr lang="en-US" altLang="en-US" dirty="0">
                <a:latin typeface="AdvP9725"/>
              </a:rPr>
              <a:t>The two </a:t>
            </a:r>
            <a:r>
              <a:rPr lang="en-US" altLang="en-US" dirty="0">
                <a:latin typeface="AdvP7DA6"/>
              </a:rPr>
              <a:t>Omega</a:t>
            </a:r>
            <a:r>
              <a:rPr lang="en-US" altLang="en-US" dirty="0">
                <a:latin typeface="AdvP9725"/>
              </a:rPr>
              <a:t>-3 fatty acids of focus are </a:t>
            </a:r>
            <a:r>
              <a:rPr lang="en-US" altLang="en-US" dirty="0" err="1">
                <a:solidFill>
                  <a:srgbClr val="FF0000"/>
                </a:solidFill>
                <a:latin typeface="AdvP9725"/>
              </a:rPr>
              <a:t>eicosapentaenoic</a:t>
            </a:r>
            <a:r>
              <a:rPr lang="en-US" altLang="en-US" dirty="0">
                <a:solidFill>
                  <a:srgbClr val="FF0000"/>
                </a:solidFill>
                <a:latin typeface="AdvP9725"/>
              </a:rPr>
              <a:t> acid (EPA) </a:t>
            </a:r>
            <a:r>
              <a:rPr lang="en-US" altLang="en-US" dirty="0">
                <a:latin typeface="AdvP9725"/>
              </a:rPr>
              <a:t>and </a:t>
            </a:r>
            <a:r>
              <a:rPr lang="en-US" altLang="en-US" dirty="0">
                <a:solidFill>
                  <a:srgbClr val="FF0000"/>
                </a:solidFill>
                <a:latin typeface="AdvP9725"/>
              </a:rPr>
              <a:t>docosahexaenoic acid (DHA)</a:t>
            </a:r>
            <a:r>
              <a:rPr lang="en-US" altLang="en-US" dirty="0">
                <a:latin typeface="AdvP9725"/>
              </a:rPr>
              <a:t>,which are essential in human physiology.</a:t>
            </a:r>
          </a:p>
          <a:p>
            <a:pPr marL="82550" indent="0">
              <a:buNone/>
            </a:pPr>
            <a:endParaRPr lang="en-US" altLang="en-US" dirty="0">
              <a:latin typeface="AdvP9725"/>
            </a:endParaRPr>
          </a:p>
          <a:p>
            <a:pPr marL="82550" indent="0">
              <a:buNone/>
            </a:pPr>
            <a:r>
              <a:rPr lang="en-US" altLang="en-US" dirty="0">
                <a:latin typeface="AdvP9725"/>
              </a:rPr>
              <a:t> Both EPA and DHA are mostly obtained by </a:t>
            </a:r>
            <a:r>
              <a:rPr lang="en-US" altLang="en-US" u="sng" dirty="0">
                <a:effectLst>
                  <a:outerShdw blurRad="38100" dist="38100" dir="2700000" algn="tl">
                    <a:srgbClr val="000000">
                      <a:alpha val="43137"/>
                    </a:srgbClr>
                  </a:outerShdw>
                </a:effectLst>
                <a:latin typeface="AdvP9725"/>
              </a:rPr>
              <a:t>consuming oily fish, </a:t>
            </a:r>
            <a:r>
              <a:rPr lang="en-US" altLang="en-US" dirty="0">
                <a:latin typeface="AdvP9725"/>
              </a:rPr>
              <a:t>such as salmon, albacore tuna, mackerel, herring, and sardines or by fish oil supplements.</a:t>
            </a:r>
          </a:p>
          <a:p>
            <a:pPr marL="82550" indent="0">
              <a:buNone/>
            </a:pPr>
            <a:endParaRPr lang="en-US" altLang="en-US" dirty="0">
              <a:solidFill>
                <a:srgbClr val="FF0000"/>
              </a:solidFill>
              <a:latin typeface="AdvP9725"/>
            </a:endParaRPr>
          </a:p>
          <a:p>
            <a:pPr marL="82550" indent="0">
              <a:buNone/>
            </a:pPr>
            <a:r>
              <a:rPr lang="en-US" sz="1600" dirty="0">
                <a:solidFill>
                  <a:srgbClr val="FF0000"/>
                </a:solidFill>
                <a:latin typeface="AdvTT52d06db3.I"/>
              </a:rPr>
              <a:t>Amish A et al. </a:t>
            </a:r>
            <a:r>
              <a:rPr lang="en-US" sz="1600" dirty="0">
                <a:solidFill>
                  <a:srgbClr val="FF0000"/>
                </a:solidFill>
              </a:rPr>
              <a:t>Effects of </a:t>
            </a:r>
            <a:r>
              <a:rPr lang="en-US" sz="1600" dirty="0" err="1">
                <a:solidFill>
                  <a:srgbClr val="FF0000"/>
                </a:solidFill>
              </a:rPr>
              <a:t>eicosapentaenoic</a:t>
            </a:r>
            <a:r>
              <a:rPr lang="en-US" sz="1600" dirty="0">
                <a:solidFill>
                  <a:srgbClr val="FF0000"/>
                </a:solidFill>
              </a:rPr>
              <a:t> acid and docosahexaenoic acid on lipoproteins in hypertriglyceridemia.</a:t>
            </a:r>
            <a:r>
              <a:rPr lang="pt-BR" sz="1600" dirty="0">
                <a:solidFill>
                  <a:srgbClr val="FF0000"/>
                </a:solidFill>
              </a:rPr>
              <a:t>Curr Opin Endocrinol Diabetes Obes .2016</a:t>
            </a:r>
            <a:r>
              <a:rPr lang="en-US" sz="1600" dirty="0">
                <a:solidFill>
                  <a:srgbClr val="FF0000"/>
                </a:solidFill>
              </a:rPr>
              <a:t>.</a:t>
            </a:r>
          </a:p>
          <a:p>
            <a:pPr marL="82550" indent="0">
              <a:buNone/>
            </a:pPr>
            <a:endParaRPr lang="en-US" altLang="en-US" dirty="0">
              <a:solidFill>
                <a:srgbClr val="FF0000"/>
              </a:solidFill>
              <a:latin typeface="AdvP9725"/>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847528" y="1340768"/>
            <a:ext cx="8503920" cy="5256584"/>
          </a:xfrm>
        </p:spPr>
        <p:txBody>
          <a:bodyPr/>
          <a:lstStyle/>
          <a:p>
            <a:endParaRPr lang="fa-IR" dirty="0"/>
          </a:p>
          <a:p>
            <a:endParaRPr lang="fa-IR" dirty="0"/>
          </a:p>
          <a:p>
            <a:endParaRPr lang="fa-IR" dirty="0"/>
          </a:p>
          <a:p>
            <a:endParaRPr lang="fa-IR" dirty="0"/>
          </a:p>
          <a:p>
            <a:pPr marL="0" indent="0">
              <a:buNone/>
            </a:pPr>
            <a:r>
              <a:rPr lang="fa-IR" sz="2400" dirty="0"/>
              <a:t>   </a:t>
            </a:r>
            <a:endParaRPr lang="en-GB" sz="2400" dirty="0"/>
          </a:p>
          <a:p>
            <a:pPr marL="0" indent="0">
              <a:buNone/>
            </a:pPr>
            <a:r>
              <a:rPr lang="en-US" sz="2400" dirty="0"/>
              <a:t> </a:t>
            </a:r>
            <a:r>
              <a:rPr lang="en-US" sz="2400" dirty="0" err="1"/>
              <a:t>Xanthelasma</a:t>
            </a:r>
            <a:r>
              <a:rPr lang="en-US" sz="2400" dirty="0"/>
              <a:t> of eyelid</a:t>
            </a:r>
            <a:r>
              <a:rPr lang="fa-IR" sz="2400" dirty="0"/>
              <a:t>                                </a:t>
            </a:r>
            <a:r>
              <a:rPr lang="en-US" sz="2400" dirty="0" err="1"/>
              <a:t>Xanthoma</a:t>
            </a:r>
            <a:endParaRPr lang="en-US" sz="2400" dirty="0"/>
          </a:p>
          <a:p>
            <a:pPr marL="0" indent="0">
              <a:buNone/>
            </a:pPr>
            <a:r>
              <a:rPr lang="fa-IR" dirty="0"/>
              <a:t> </a:t>
            </a:r>
            <a:endParaRPr lang="en-GB" dirty="0"/>
          </a:p>
        </p:txBody>
      </p:sp>
      <p:sp>
        <p:nvSpPr>
          <p:cNvPr id="2" name="Title 1"/>
          <p:cNvSpPr>
            <a:spLocks noGrp="1"/>
          </p:cNvSpPr>
          <p:nvPr>
            <p:ph type="title"/>
          </p:nvPr>
        </p:nvSpPr>
        <p:spPr>
          <a:xfrm>
            <a:off x="1990483" y="1047690"/>
            <a:ext cx="8504981" cy="701040"/>
          </a:xfrm>
        </p:spPr>
        <p:txBody>
          <a:bodyPr>
            <a:noAutofit/>
          </a:bodyPr>
          <a:lstStyle/>
          <a:p>
            <a:r>
              <a:rPr lang="en-GB" sz="3600" dirty="0">
                <a:solidFill>
                  <a:srgbClr val="C00000"/>
                </a:solidFill>
                <a:effectLst>
                  <a:outerShdw blurRad="38100" dist="38100" dir="2700000" algn="tl">
                    <a:srgbClr val="000000">
                      <a:alpha val="43137"/>
                    </a:srgbClr>
                  </a:outerShdw>
                </a:effectLst>
              </a:rPr>
              <a:t>Clinical signs of Hypercholesterolemia</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03512" y="1988840"/>
            <a:ext cx="3409007"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0057" y="1988840"/>
            <a:ext cx="3608437"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9463" y="4365104"/>
            <a:ext cx="360040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14288" y="6279703"/>
            <a:ext cx="1714252" cy="461665"/>
          </a:xfrm>
          <a:prstGeom prst="rect">
            <a:avLst/>
          </a:prstGeom>
        </p:spPr>
        <p:txBody>
          <a:bodyPr wrap="none">
            <a:spAutoFit/>
          </a:bodyPr>
          <a:lstStyle/>
          <a:p>
            <a:r>
              <a:rPr lang="en-US" sz="2400" dirty="0" err="1"/>
              <a:t>Arcus</a:t>
            </a:r>
            <a:r>
              <a:rPr lang="en-US" sz="2400" dirty="0"/>
              <a:t> </a:t>
            </a:r>
            <a:r>
              <a:rPr lang="en-US" sz="2400" dirty="0" err="1"/>
              <a:t>senilis</a:t>
            </a:r>
            <a:endParaRPr lang="en-US" sz="2400" dirty="0"/>
          </a:p>
        </p:txBody>
      </p:sp>
    </p:spTree>
    <p:extLst>
      <p:ext uri="{BB962C8B-B14F-4D97-AF65-F5344CB8AC3E}">
        <p14:creationId xmlns:p14="http://schemas.microsoft.com/office/powerpoint/2010/main" val="1689960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47825" y="116633"/>
            <a:ext cx="8896350" cy="6179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12744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5" name="Picture 3"/>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1518955" y="-99392"/>
            <a:ext cx="9149045"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1716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6000" y="1501956"/>
            <a:ext cx="9720000" cy="720000"/>
          </a:xfrm>
        </p:spPr>
        <p:txBody>
          <a:bodyPr/>
          <a:lstStyle/>
          <a:p>
            <a:r>
              <a:rPr lang="en-US" dirty="0">
                <a:latin typeface="Times New Roman" panose="02020603050405020304" pitchFamily="18" charset="0"/>
                <a:cs typeface="Times New Roman" panose="02020603050405020304" pitchFamily="18" charset="0"/>
              </a:rPr>
              <a:t>Atherosclerosis</a:t>
            </a:r>
          </a:p>
        </p:txBody>
      </p:sp>
      <p:sp>
        <p:nvSpPr>
          <p:cNvPr id="3" name="Subtitle 2"/>
          <p:cNvSpPr>
            <a:spLocks noGrp="1"/>
          </p:cNvSpPr>
          <p:nvPr>
            <p:ph type="subTitle" idx="1"/>
          </p:nvPr>
        </p:nvSpPr>
        <p:spPr>
          <a:xfrm>
            <a:off x="1169276" y="2571092"/>
            <a:ext cx="7806102" cy="3600000"/>
          </a:xfrm>
        </p:spPr>
        <p:txBody>
          <a:bodyPr/>
          <a:lstStyle/>
          <a:p>
            <a:pPr marL="0" indent="0" algn="just">
              <a:lnSpc>
                <a:spcPct val="150000"/>
              </a:lnSpc>
              <a:buNone/>
            </a:pPr>
            <a:r>
              <a:rPr lang="en-US" sz="2400" dirty="0">
                <a:latin typeface="Times New Roman" panose="02020603050405020304" pitchFamily="18" charset="0"/>
                <a:cs typeface="Times New Roman" panose="02020603050405020304" pitchFamily="18" charset="0"/>
              </a:rPr>
              <a:t>Atherosclerosis is a </a:t>
            </a:r>
            <a:r>
              <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hardening</a:t>
            </a:r>
            <a:r>
              <a:rPr lang="en-US" sz="2400" dirty="0">
                <a:latin typeface="Times New Roman" panose="02020603050405020304" pitchFamily="18" charset="0"/>
                <a:cs typeface="Times New Roman" panose="02020603050405020304" pitchFamily="18" charset="0"/>
              </a:rPr>
              <a:t> of your arteries from </a:t>
            </a:r>
            <a:r>
              <a:rPr lang="en-US" sz="24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plaque</a:t>
            </a:r>
            <a:r>
              <a:rPr lang="en-US" sz="2400" dirty="0">
                <a:latin typeface="Times New Roman" panose="02020603050405020304" pitchFamily="18" charset="0"/>
                <a:cs typeface="Times New Roman" panose="02020603050405020304" pitchFamily="18" charset="0"/>
              </a:rPr>
              <a:t> (fat, cholesterol, etc.) building up gradually inside them. </a:t>
            </a:r>
            <a:endParaRPr lang="en-GB" sz="2400" dirty="0">
              <a:latin typeface="Times New Roman" panose="02020603050405020304" pitchFamily="18" charset="0"/>
              <a:cs typeface="Times New Roman" panose="02020603050405020304" pitchFamily="18" charset="0"/>
            </a:endParaRPr>
          </a:p>
          <a:p>
            <a:pPr marL="0" indent="0" algn="just">
              <a:lnSpc>
                <a:spcPct val="150000"/>
              </a:lnSpc>
              <a:buNone/>
            </a:pPr>
            <a:endParaRPr lang="en-GB" sz="2400" dirty="0">
              <a:latin typeface="Times New Roman" panose="02020603050405020304" pitchFamily="18" charset="0"/>
              <a:cs typeface="Times New Roman" panose="02020603050405020304" pitchFamily="18" charset="0"/>
            </a:endParaRPr>
          </a:p>
          <a:p>
            <a:pPr marL="0" indent="0" algn="just">
              <a:lnSpc>
                <a:spcPct val="150000"/>
              </a:lnSpc>
              <a:buNone/>
            </a:pPr>
            <a:r>
              <a:rPr lang="en-US" sz="2400" dirty="0">
                <a:latin typeface="Times New Roman" panose="02020603050405020304" pitchFamily="18" charset="0"/>
                <a:cs typeface="Times New Roman" panose="02020603050405020304" pitchFamily="18" charset="0"/>
              </a:rPr>
              <a:t>If a plaque ruptures or breaks down, a blood clot can form in the vessel (</a:t>
            </a:r>
            <a:r>
              <a:rPr lang="en-US" sz="2400" i="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thrombosis</a:t>
            </a:r>
            <a:r>
              <a:rPr lang="en-US" sz="2400" dirty="0">
                <a:latin typeface="Times New Roman" panose="02020603050405020304" pitchFamily="18" charset="0"/>
                <a:cs typeface="Times New Roman" panose="02020603050405020304" pitchFamily="18" charset="0"/>
              </a:rPr>
              <a:t>), blocking the blood flow. </a:t>
            </a:r>
          </a:p>
          <a:p>
            <a:pPr marL="0" indent="0" algn="just">
              <a:lnSpc>
                <a:spcPct val="150000"/>
              </a:lnSpc>
              <a:buNone/>
            </a:pPr>
            <a:endParaRPr lang="en-GB" sz="2400" dirty="0">
              <a:latin typeface="Times New Roman" panose="02020603050405020304" pitchFamily="18" charset="0"/>
              <a:cs typeface="Times New Roman" panose="02020603050405020304" pitchFamily="18" charset="0"/>
            </a:endParaRPr>
          </a:p>
        </p:txBody>
      </p:sp>
      <p:pic>
        <p:nvPicPr>
          <p:cNvPr id="1026" name="Picture 2" descr="https://www.nutrition.org.uk/images/cache/25f4c88b819df04da7383d0a1239b236_w278.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121152" y="1861956"/>
            <a:ext cx="2911822" cy="4518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8149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2063552" y="188640"/>
            <a:ext cx="8153400" cy="1143000"/>
          </a:xfrm>
        </p:spPr>
        <p:txBody>
          <a:bodyPr>
            <a:normAutofit fontScale="90000"/>
          </a:bodyPr>
          <a:lstStyle/>
          <a:p>
            <a:r>
              <a:rPr lang="en-US" b="1" dirty="0">
                <a:solidFill>
                  <a:srgbClr val="0D04C4"/>
                </a:solidFill>
                <a:effectLst>
                  <a:outerShdw blurRad="38100" dist="38100" dir="2700000" algn="tl">
                    <a:srgbClr val="000000">
                      <a:alpha val="43137"/>
                    </a:srgbClr>
                  </a:outerShdw>
                </a:effectLst>
              </a:rPr>
              <a:t>Medications for Hyperlipidemia</a:t>
            </a:r>
            <a:br>
              <a:rPr lang="en-US" b="1" dirty="0">
                <a:solidFill>
                  <a:srgbClr val="0D04C4"/>
                </a:solidFill>
                <a:effectLst>
                  <a:outerShdw blurRad="38100" dist="38100" dir="2700000" algn="tl">
                    <a:srgbClr val="000000">
                      <a:alpha val="43137"/>
                    </a:srgbClr>
                  </a:outerShdw>
                </a:effectLst>
              </a:rPr>
            </a:br>
            <a:r>
              <a:rPr lang="en-US" b="1" dirty="0">
                <a:solidFill>
                  <a:srgbClr val="0D04C4"/>
                </a:solidFill>
                <a:effectLst>
                  <a:outerShdw blurRad="38100" dist="38100" dir="2700000" algn="tl">
                    <a:srgbClr val="000000">
                      <a:alpha val="43137"/>
                    </a:srgbClr>
                  </a:outerShdw>
                </a:effectLst>
              </a:rPr>
              <a:t>                                                    </a:t>
            </a:r>
            <a:endParaRPr lang="en-US" sz="2000" dirty="0">
              <a:solidFill>
                <a:srgbClr val="FF0000"/>
              </a:solidFill>
            </a:endParaRPr>
          </a:p>
        </p:txBody>
      </p:sp>
      <p:graphicFrame>
        <p:nvGraphicFramePr>
          <p:cNvPr id="32866" name="Group 98"/>
          <p:cNvGraphicFramePr>
            <a:graphicFrameLocks noGrp="1"/>
          </p:cNvGraphicFramePr>
          <p:nvPr>
            <p:ph type="tbl" idx="1"/>
          </p:nvPr>
        </p:nvGraphicFramePr>
        <p:xfrm>
          <a:off x="1775521" y="1412777"/>
          <a:ext cx="8712967" cy="5040559"/>
        </p:xfrm>
        <a:graphic>
          <a:graphicData uri="http://schemas.openxmlformats.org/drawingml/2006/table">
            <a:tbl>
              <a:tblPr/>
              <a:tblGrid>
                <a:gridCol w="1954310">
                  <a:extLst>
                    <a:ext uri="{9D8B030D-6E8A-4147-A177-3AD203B41FA5}">
                      <a16:colId xmlns:a16="http://schemas.microsoft.com/office/drawing/2014/main" val="20000"/>
                    </a:ext>
                  </a:extLst>
                </a:gridCol>
                <a:gridCol w="1547162">
                  <a:extLst>
                    <a:ext uri="{9D8B030D-6E8A-4147-A177-3AD203B41FA5}">
                      <a16:colId xmlns:a16="http://schemas.microsoft.com/office/drawing/2014/main" val="20001"/>
                    </a:ext>
                  </a:extLst>
                </a:gridCol>
                <a:gridCol w="2687177">
                  <a:extLst>
                    <a:ext uri="{9D8B030D-6E8A-4147-A177-3AD203B41FA5}">
                      <a16:colId xmlns:a16="http://schemas.microsoft.com/office/drawing/2014/main" val="20002"/>
                    </a:ext>
                  </a:extLst>
                </a:gridCol>
                <a:gridCol w="2524318">
                  <a:extLst>
                    <a:ext uri="{9D8B030D-6E8A-4147-A177-3AD203B41FA5}">
                      <a16:colId xmlns:a16="http://schemas.microsoft.com/office/drawing/2014/main" val="20003"/>
                    </a:ext>
                  </a:extLst>
                </a:gridCol>
              </a:tblGrid>
              <a:tr h="681677">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Arial" charset="0"/>
                        </a:rPr>
                        <a:t>Drug Class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CBFF"/>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Arial" charset="0"/>
                        </a:rPr>
                        <a:t>Agents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CBFF"/>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Arial" charset="0"/>
                        </a:rPr>
                        <a:t>Effects (%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CBFF"/>
                    </a:solid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Arial" charset="0"/>
                        </a:rPr>
                        <a:t>Side Effects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7CBFF"/>
                    </a:solidFill>
                  </a:tcPr>
                </a:tc>
                <a:extLst>
                  <a:ext uri="{0D108BD9-81ED-4DB2-BD59-A6C34878D82A}">
                    <a16:rowId xmlns:a16="http://schemas.microsoft.com/office/drawing/2014/main" val="10000"/>
                  </a:ext>
                </a:extLst>
              </a:tr>
              <a:tr h="68433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1" i="0" u="none" strike="noStrike" cap="none" normalizeH="0" baseline="0" dirty="0">
                          <a:ln>
                            <a:noFill/>
                          </a:ln>
                          <a:solidFill>
                            <a:schemeClr val="tx1"/>
                          </a:solidFill>
                          <a:effectLst/>
                          <a:latin typeface="Arial" charset="0"/>
                        </a:rPr>
                        <a:t>HMG CoA </a:t>
                      </a:r>
                      <a:r>
                        <a:rPr kumimoji="0" lang="en-US" sz="1400" b="1" i="0" u="none" strike="noStrike" cap="none" normalizeH="0" baseline="0" dirty="0" err="1">
                          <a:ln>
                            <a:noFill/>
                          </a:ln>
                          <a:solidFill>
                            <a:schemeClr val="tx1"/>
                          </a:solidFill>
                          <a:effectLst/>
                          <a:latin typeface="Arial" charset="0"/>
                        </a:rPr>
                        <a:t>reductase</a:t>
                      </a:r>
                      <a:r>
                        <a:rPr kumimoji="0" lang="en-US" sz="1400" b="1" i="0" u="none" strike="noStrike" cap="none" normalizeH="0" baseline="0" dirty="0">
                          <a:ln>
                            <a:noFill/>
                          </a:ln>
                          <a:solidFill>
                            <a:schemeClr val="tx1"/>
                          </a:solidFill>
                          <a:effectLst/>
                          <a:latin typeface="Arial" charset="0"/>
                        </a:rPr>
                        <a:t> inhibitors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Lovastatin</a:t>
                      </a:r>
                    </a:p>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Pravastatin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1" i="0" u="none" strike="noStrike" cap="none" normalizeH="0" baseline="0">
                          <a:ln>
                            <a:noFill/>
                          </a:ln>
                          <a:solidFill>
                            <a:schemeClr val="folHlink"/>
                          </a:solidFill>
                          <a:effectLst/>
                          <a:latin typeface="Arial" charset="0"/>
                          <a:sym typeface="Symbol" pitchFamily="18" charset="2"/>
                        </a:rPr>
                        <a:t>LDL (18-55),</a:t>
                      </a:r>
                      <a:r>
                        <a:rPr kumimoji="0" lang="en-US" sz="1400" b="0" i="0" u="none" strike="noStrike" cap="none" normalizeH="0" baseline="0">
                          <a:ln>
                            <a:noFill/>
                          </a:ln>
                          <a:solidFill>
                            <a:schemeClr val="tx1"/>
                          </a:solidFill>
                          <a:effectLst/>
                          <a:latin typeface="Arial" charset="0"/>
                          <a:sym typeface="Symbol" pitchFamily="18" charset="2"/>
                        </a:rPr>
                        <a:t> HDL (5-15)</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a:ln>
                            <a:noFill/>
                          </a:ln>
                          <a:solidFill>
                            <a:schemeClr val="tx1"/>
                          </a:solidFill>
                          <a:effectLst/>
                          <a:latin typeface="Arial" charset="0"/>
                          <a:sym typeface="Symbol" pitchFamily="18" charset="2"/>
                        </a:rPr>
                        <a:t> Triglycerides (7-30)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Myopathy, increased liver enzymes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84330">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1" i="0" u="none" strike="noStrike" cap="none" normalizeH="0" baseline="0" dirty="0">
                          <a:ln>
                            <a:noFill/>
                          </a:ln>
                          <a:solidFill>
                            <a:schemeClr val="tx1"/>
                          </a:solidFill>
                          <a:effectLst/>
                          <a:latin typeface="Arial" charset="0"/>
                        </a:rPr>
                        <a:t>Cholesterol absorption inhibitor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dirty="0" err="1">
                          <a:ln>
                            <a:noFill/>
                          </a:ln>
                          <a:solidFill>
                            <a:schemeClr val="tx1"/>
                          </a:solidFill>
                          <a:effectLst/>
                          <a:latin typeface="Arial" charset="0"/>
                        </a:rPr>
                        <a:t>Ezetimibe</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a:ln>
                            <a:noFill/>
                          </a:ln>
                          <a:solidFill>
                            <a:schemeClr val="tx1"/>
                          </a:solidFill>
                          <a:effectLst/>
                          <a:latin typeface="Arial" charset="0"/>
                          <a:sym typeface="Symbol" pitchFamily="18" charset="2"/>
                        </a:rPr>
                        <a:t> LDL( 14-18),  HDL (1-3)</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a:ln>
                            <a:noFill/>
                          </a:ln>
                          <a:solidFill>
                            <a:schemeClr val="tx1"/>
                          </a:solidFill>
                          <a:effectLst/>
                          <a:latin typeface="Arial" charset="0"/>
                          <a:sym typeface="Symbol" pitchFamily="18" charset="2"/>
                        </a:rPr>
                        <a:t>Triglyceride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Headache, GI distress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44672">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1" i="0" u="none" strike="noStrike" cap="none" normalizeH="0" baseline="0" dirty="0">
                          <a:ln>
                            <a:noFill/>
                          </a:ln>
                          <a:solidFill>
                            <a:schemeClr val="tx1"/>
                          </a:solidFill>
                          <a:effectLst/>
                          <a:latin typeface="Arial" charset="0"/>
                        </a:rPr>
                        <a:t>Nicotinic Acid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endParaRPr kumimoji="0" lang="en-US" sz="1400" b="0" i="0" u="none" strike="noStrike" cap="none" normalizeH="0" baseline="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a:ln>
                            <a:noFill/>
                          </a:ln>
                          <a:solidFill>
                            <a:schemeClr val="tx1"/>
                          </a:solidFill>
                          <a:effectLst/>
                          <a:latin typeface="Arial" charset="0"/>
                          <a:sym typeface="Symbol" pitchFamily="18" charset="2"/>
                        </a:rPr>
                        <a:t>LDL (15-30), </a:t>
                      </a:r>
                      <a:r>
                        <a:rPr kumimoji="0" lang="en-US" sz="1400" b="1" i="0" u="none" strike="noStrike" cap="none" normalizeH="0" baseline="0">
                          <a:ln>
                            <a:noFill/>
                          </a:ln>
                          <a:solidFill>
                            <a:schemeClr val="folHlink"/>
                          </a:solidFill>
                          <a:effectLst/>
                          <a:latin typeface="Arial" charset="0"/>
                          <a:sym typeface="Symbol" pitchFamily="18" charset="2"/>
                        </a:rPr>
                        <a:t> HDL (15-35)</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1" i="0" u="none" strike="noStrike" cap="none" normalizeH="0" baseline="0">
                          <a:ln>
                            <a:noFill/>
                          </a:ln>
                          <a:solidFill>
                            <a:schemeClr val="folHlink"/>
                          </a:solidFill>
                          <a:effectLst/>
                          <a:latin typeface="Arial" charset="0"/>
                          <a:sym typeface="Symbol" pitchFamily="18" charset="2"/>
                        </a:rPr>
                        <a:t> Triglyceride (20-50)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Flushing, Hyperglycemia,</a:t>
                      </a:r>
                    </a:p>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Hyperuricemia, GI distress, hepatotoxicity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22775">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1" i="0" u="none" strike="noStrike" cap="none" normalizeH="0" baseline="0" dirty="0" err="1">
                          <a:ln>
                            <a:noFill/>
                          </a:ln>
                          <a:solidFill>
                            <a:schemeClr val="tx1"/>
                          </a:solidFill>
                          <a:effectLst/>
                          <a:latin typeface="Arial" charset="0"/>
                        </a:rPr>
                        <a:t>Fibric</a:t>
                      </a:r>
                      <a:r>
                        <a:rPr kumimoji="0" lang="en-US" sz="1400" b="1" i="0" u="none" strike="noStrike" cap="none" normalizeH="0" baseline="0" dirty="0">
                          <a:ln>
                            <a:noFill/>
                          </a:ln>
                          <a:solidFill>
                            <a:schemeClr val="tx1"/>
                          </a:solidFill>
                          <a:effectLst/>
                          <a:latin typeface="Arial" charset="0"/>
                        </a:rPr>
                        <a:t> Acids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dirty="0" err="1">
                          <a:ln>
                            <a:noFill/>
                          </a:ln>
                          <a:solidFill>
                            <a:schemeClr val="tx1"/>
                          </a:solidFill>
                          <a:effectLst/>
                          <a:latin typeface="Arial" charset="0"/>
                        </a:rPr>
                        <a:t>Gemfibrozil</a:t>
                      </a:r>
                      <a:endParaRPr kumimoji="0" lang="en-US" sz="1400" b="0" i="0" u="none" strike="noStrike" cap="none" normalizeH="0" baseline="0" dirty="0">
                        <a:ln>
                          <a:noFill/>
                        </a:ln>
                        <a:solidFill>
                          <a:schemeClr val="tx1"/>
                        </a:solidFill>
                        <a:effectLst/>
                        <a:latin typeface="Arial" charset="0"/>
                      </a:endParaRPr>
                    </a:p>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dirty="0" err="1">
                          <a:ln>
                            <a:noFill/>
                          </a:ln>
                          <a:solidFill>
                            <a:schemeClr val="tx1"/>
                          </a:solidFill>
                          <a:effectLst/>
                          <a:latin typeface="Arial" charset="0"/>
                        </a:rPr>
                        <a:t>Fenofibrate</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a:ln>
                            <a:noFill/>
                          </a:ln>
                          <a:solidFill>
                            <a:schemeClr val="tx1"/>
                          </a:solidFill>
                          <a:effectLst/>
                          <a:latin typeface="Arial" charset="0"/>
                          <a:sym typeface="Symbol" pitchFamily="18" charset="2"/>
                        </a:rPr>
                        <a:t>LDL (5-20), HDL (10-20)</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1" i="0" u="none" strike="noStrike" cap="none" normalizeH="0" baseline="0">
                          <a:ln>
                            <a:noFill/>
                          </a:ln>
                          <a:solidFill>
                            <a:schemeClr val="folHlink"/>
                          </a:solidFill>
                          <a:effectLst/>
                          <a:latin typeface="Arial" charset="0"/>
                          <a:sym typeface="Symbol" pitchFamily="18" charset="2"/>
                        </a:rPr>
                        <a:t>Triglyceride (20-50)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Dyspepsia, gallstones, myopathy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22775">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1" i="0" u="none" strike="noStrike" cap="none" normalizeH="0" baseline="0" dirty="0">
                          <a:ln>
                            <a:noFill/>
                          </a:ln>
                          <a:solidFill>
                            <a:schemeClr val="tx1"/>
                          </a:solidFill>
                          <a:effectLst/>
                          <a:latin typeface="Arial" charset="0"/>
                        </a:rPr>
                        <a:t>Bile Acid </a:t>
                      </a:r>
                      <a:r>
                        <a:rPr kumimoji="0" lang="en-US" sz="1400" b="1" i="0" u="none" strike="noStrike" cap="none" normalizeH="0" baseline="0" dirty="0" err="1">
                          <a:ln>
                            <a:noFill/>
                          </a:ln>
                          <a:solidFill>
                            <a:schemeClr val="tx1"/>
                          </a:solidFill>
                          <a:effectLst/>
                          <a:latin typeface="Arial" charset="0"/>
                        </a:rPr>
                        <a:t>sequestrants</a:t>
                      </a:r>
                      <a:endParaRPr kumimoji="0" lang="en-US" sz="1400" b="1" i="0" u="none" strike="noStrike" cap="none" normalizeH="0" baseline="0" dirty="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a:ln>
                            <a:noFill/>
                          </a:ln>
                          <a:solidFill>
                            <a:schemeClr val="tx1"/>
                          </a:solidFill>
                          <a:effectLst/>
                          <a:latin typeface="Arial" charset="0"/>
                        </a:rPr>
                        <a:t>Cholestyramine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dirty="0">
                          <a:ln>
                            <a:noFill/>
                          </a:ln>
                          <a:solidFill>
                            <a:schemeClr val="tx1"/>
                          </a:solidFill>
                          <a:effectLst/>
                          <a:latin typeface="Arial" charset="0"/>
                          <a:sym typeface="Symbol" pitchFamily="18" charset="2"/>
                        </a:rPr>
                        <a:t> LDL</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dirty="0">
                          <a:ln>
                            <a:noFill/>
                          </a:ln>
                          <a:solidFill>
                            <a:schemeClr val="tx1"/>
                          </a:solidFill>
                          <a:effectLst/>
                          <a:latin typeface="Arial" charset="0"/>
                          <a:sym typeface="Symbol" pitchFamily="18" charset="2"/>
                        </a:rPr>
                        <a:t> HDL</a:t>
                      </a:r>
                    </a:p>
                    <a:p>
                      <a:pPr marL="0" marR="0" lvl="0" indent="0" algn="ctr" defTabSz="914400" rtl="0" eaLnBrk="1" fontAlgn="base" latinLnBrk="0" hangingPunct="1">
                        <a:lnSpc>
                          <a:spcPct val="100000"/>
                        </a:lnSpc>
                        <a:spcBef>
                          <a:spcPct val="20000"/>
                        </a:spcBef>
                        <a:spcAft>
                          <a:spcPct val="0"/>
                        </a:spcAft>
                        <a:buClr>
                          <a:schemeClr val="accent2"/>
                        </a:buClr>
                        <a:buSzPct val="75000"/>
                        <a:buFont typeface="Symbol" pitchFamily="18" charset="2"/>
                        <a:buNone/>
                        <a:tabLst/>
                      </a:pPr>
                      <a:r>
                        <a:rPr kumimoji="0" lang="en-US" sz="1400" b="0" i="0" u="none" strike="noStrike" cap="none" normalizeH="0" baseline="0" dirty="0">
                          <a:ln>
                            <a:noFill/>
                          </a:ln>
                          <a:solidFill>
                            <a:schemeClr val="tx1"/>
                          </a:solidFill>
                          <a:effectLst/>
                          <a:latin typeface="Arial" charset="0"/>
                          <a:sym typeface="Symbol" pitchFamily="18" charset="2"/>
                        </a:rPr>
                        <a:t>No change in triglycerides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dirty="0">
                          <a:ln>
                            <a:noFill/>
                          </a:ln>
                          <a:solidFill>
                            <a:schemeClr val="tx1"/>
                          </a:solidFill>
                          <a:effectLst/>
                          <a:latin typeface="Arial" charset="0"/>
                        </a:rPr>
                        <a:t>GI distress, constipation, decreased absorption of other drugs</a:t>
                      </a:r>
                    </a:p>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pitchFamily="2" charset="2"/>
                        <a:buNone/>
                        <a:tabLst/>
                      </a:pPr>
                      <a:r>
                        <a:rPr kumimoji="0" lang="en-US" sz="1400" b="0" i="0" u="none" strike="noStrike" cap="none" normalizeH="0" baseline="0" dirty="0">
                          <a:ln>
                            <a:noFill/>
                          </a:ln>
                          <a:solidFill>
                            <a:schemeClr val="tx1"/>
                          </a:solidFill>
                          <a:effectLst/>
                          <a:latin typeface="Arial" charset="0"/>
                        </a:rPr>
                        <a:t>                       </a:t>
                      </a:r>
                      <a:r>
                        <a:rPr lang="en-US" sz="1400" dirty="0">
                          <a:solidFill>
                            <a:srgbClr val="FF0000"/>
                          </a:solidFill>
                        </a:rPr>
                        <a:t>MNHD, 2016</a:t>
                      </a:r>
                      <a:endParaRPr kumimoji="0" lang="en-US" sz="1400" b="0" i="0" u="none" strike="noStrike" cap="none" normalizeH="0" baseline="0" dirty="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2356378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1544" y="2857500"/>
            <a:ext cx="8229600" cy="1143000"/>
          </a:xfrm>
        </p:spPr>
        <p:txBody>
          <a:bodyPr>
            <a:normAutofit/>
          </a:bodyPr>
          <a:lstStyle/>
          <a:p>
            <a:r>
              <a:rPr lang="en-GB" sz="6600" dirty="0">
                <a:solidFill>
                  <a:schemeClr val="accent1">
                    <a:lumMod val="75000"/>
                  </a:schemeClr>
                </a:solidFill>
                <a:effectLst>
                  <a:outerShdw blurRad="38100" dist="38100" dir="2700000" algn="tl">
                    <a:srgbClr val="000000">
                      <a:alpha val="43137"/>
                    </a:srgbClr>
                  </a:outerShdw>
                </a:effectLst>
              </a:rPr>
              <a:t>MNT in Hyperlipidemia</a:t>
            </a:r>
          </a:p>
        </p:txBody>
      </p:sp>
    </p:spTree>
    <p:extLst>
      <p:ext uri="{BB962C8B-B14F-4D97-AF65-F5344CB8AC3E}">
        <p14:creationId xmlns:p14="http://schemas.microsoft.com/office/powerpoint/2010/main" val="18100951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8747" y="983711"/>
            <a:ext cx="8856984" cy="1143000"/>
          </a:xfrm>
        </p:spPr>
        <p:txBody>
          <a:bodyPr>
            <a:noAutofit/>
          </a:bodyPr>
          <a:lstStyle/>
          <a:p>
            <a:r>
              <a:rPr lang="en-US" b="1" dirty="0">
                <a:solidFill>
                  <a:srgbClr val="0D04C4"/>
                </a:solidFill>
                <a:effectLst>
                  <a:outerShdw blurRad="38100" dist="38100" dir="2700000" algn="tl">
                    <a:srgbClr val="000000">
                      <a:alpha val="43137"/>
                    </a:srgbClr>
                  </a:outerShdw>
                </a:effectLst>
              </a:rPr>
              <a:t>TLC GUIDELINES</a:t>
            </a:r>
            <a:endParaRPr lang="en-US" dirty="0"/>
          </a:p>
        </p:txBody>
      </p:sp>
      <p:sp>
        <p:nvSpPr>
          <p:cNvPr id="3" name="Content Placeholder 2"/>
          <p:cNvSpPr>
            <a:spLocks noGrp="1"/>
          </p:cNvSpPr>
          <p:nvPr>
            <p:ph sz="quarter" idx="1"/>
          </p:nvPr>
        </p:nvSpPr>
        <p:spPr>
          <a:xfrm>
            <a:off x="726269" y="1899604"/>
            <a:ext cx="8229600" cy="4997152"/>
          </a:xfrm>
        </p:spPr>
        <p:txBody>
          <a:bodyPr>
            <a:normAutofit fontScale="92500" lnSpcReduction="20000"/>
          </a:bodyPr>
          <a:lstStyle/>
          <a:p>
            <a:pPr>
              <a:buFont typeface="Wingdings" pitchFamily="2" charset="2"/>
              <a:buChar char="Ø"/>
            </a:pPr>
            <a:r>
              <a:rPr lang="en-US" dirty="0"/>
              <a:t>Total fat: 25%–35% of total calories</a:t>
            </a:r>
          </a:p>
          <a:p>
            <a:pPr>
              <a:buFont typeface="Wingdings" pitchFamily="2" charset="2"/>
              <a:buChar char="Ø"/>
            </a:pPr>
            <a:r>
              <a:rPr lang="en-US" dirty="0"/>
              <a:t>Saturated fat:</a:t>
            </a:r>
            <a:r>
              <a:rPr lang="en-US" i="1" dirty="0"/>
              <a:t> </a:t>
            </a:r>
            <a:r>
              <a:rPr lang="en-US" dirty="0"/>
              <a:t>7% of total calories</a:t>
            </a:r>
          </a:p>
          <a:p>
            <a:pPr>
              <a:buFont typeface="Wingdings" pitchFamily="2" charset="2"/>
              <a:buChar char="Ø"/>
            </a:pPr>
            <a:r>
              <a:rPr lang="en-US" dirty="0"/>
              <a:t>Polyunsaturated fat: 10% of total calories</a:t>
            </a:r>
          </a:p>
          <a:p>
            <a:pPr>
              <a:buFont typeface="Wingdings" pitchFamily="2" charset="2"/>
              <a:buChar char="Ø"/>
            </a:pPr>
            <a:r>
              <a:rPr lang="en-US" dirty="0"/>
              <a:t>Monounsaturated fat: 20% of total calories</a:t>
            </a:r>
          </a:p>
          <a:p>
            <a:pPr>
              <a:buFont typeface="Wingdings" pitchFamily="2" charset="2"/>
              <a:buChar char="Ø"/>
            </a:pPr>
            <a:r>
              <a:rPr lang="en-US" dirty="0"/>
              <a:t>Carbohydrate </a:t>
            </a:r>
            <a:r>
              <a:rPr lang="en-US" i="1" dirty="0"/>
              <a:t> </a:t>
            </a:r>
            <a:r>
              <a:rPr lang="en-US" dirty="0"/>
              <a:t>50%–60% of total calories</a:t>
            </a:r>
          </a:p>
          <a:p>
            <a:pPr>
              <a:buFont typeface="Wingdings" pitchFamily="2" charset="2"/>
              <a:buChar char="Ø"/>
            </a:pPr>
            <a:r>
              <a:rPr lang="en-US" dirty="0"/>
              <a:t>Fiber 20–30 g/d</a:t>
            </a:r>
          </a:p>
          <a:p>
            <a:pPr>
              <a:buFont typeface="Wingdings" pitchFamily="2" charset="2"/>
              <a:buChar char="Ø"/>
            </a:pPr>
            <a:r>
              <a:rPr lang="en-US" dirty="0"/>
              <a:t>Protein 15% of total calories</a:t>
            </a:r>
          </a:p>
          <a:p>
            <a:pPr>
              <a:buFont typeface="Wingdings" pitchFamily="2" charset="2"/>
              <a:buChar char="Ø"/>
            </a:pPr>
            <a:r>
              <a:rPr lang="en-US" dirty="0"/>
              <a:t>Cholesterol: 200 mg/d</a:t>
            </a:r>
          </a:p>
          <a:p>
            <a:pPr>
              <a:buFont typeface="Wingdings" pitchFamily="2" charset="2"/>
              <a:buChar char="Ø"/>
            </a:pPr>
            <a:r>
              <a:rPr lang="en-US" dirty="0"/>
              <a:t>Total calories</a:t>
            </a:r>
            <a:r>
              <a:rPr lang="en-US" i="1" dirty="0"/>
              <a:t>: </a:t>
            </a:r>
            <a:r>
              <a:rPr lang="en-US" dirty="0"/>
              <a:t>Balance energy intake and expenditure</a:t>
            </a:r>
          </a:p>
          <a:p>
            <a:pPr marL="0" indent="0">
              <a:buNone/>
            </a:pPr>
            <a:r>
              <a:rPr lang="en-US" dirty="0"/>
              <a:t>to maintain desirable body</a:t>
            </a:r>
          </a:p>
          <a:p>
            <a:pPr>
              <a:buFont typeface="Wingdings" pitchFamily="2" charset="2"/>
              <a:buChar char="Ø"/>
            </a:pPr>
            <a:r>
              <a:rPr lang="en-US" dirty="0"/>
              <a:t>weight and prevent weight gain</a:t>
            </a:r>
          </a:p>
          <a:p>
            <a:pPr marL="0" indent="0" algn="r">
              <a:buNone/>
            </a:pPr>
            <a:r>
              <a:rPr lang="en-US" sz="2400" b="1" dirty="0">
                <a:solidFill>
                  <a:srgbClr val="FF0000"/>
                </a:solidFill>
              </a:rPr>
              <a:t>(</a:t>
            </a:r>
            <a:r>
              <a:rPr lang="en-US" sz="2400" u="sng" dirty="0">
                <a:solidFill>
                  <a:srgbClr val="FF0000"/>
                </a:solidFill>
              </a:rPr>
              <a:t>Modern Nutrition 2016)</a:t>
            </a:r>
            <a:endParaRPr lang="en-US" dirty="0">
              <a:solidFill>
                <a:srgbClr val="FF0000"/>
              </a:solidFill>
            </a:endParaRPr>
          </a:p>
        </p:txBody>
      </p:sp>
    </p:spTree>
    <p:extLst>
      <p:ext uri="{BB962C8B-B14F-4D97-AF65-F5344CB8AC3E}">
        <p14:creationId xmlns:p14="http://schemas.microsoft.com/office/powerpoint/2010/main" val="33424653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sz="quarter" idx="1"/>
          </p:nvPr>
        </p:nvSpPr>
        <p:spPr/>
        <p:txBody>
          <a:bodyPr/>
          <a:lstStyle/>
          <a:p>
            <a:endParaRPr lang="en-GB"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77892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06615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82162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81" y="869124"/>
            <a:ext cx="8534400" cy="830960"/>
          </a:xfrm>
        </p:spPr>
        <p:txBody>
          <a:bodyPr>
            <a:normAutofit/>
          </a:bodyPr>
          <a:lstStyle/>
          <a:p>
            <a:r>
              <a:rPr lang="en-US" b="1" dirty="0">
                <a:solidFill>
                  <a:srgbClr val="0D04C4"/>
                </a:solidFill>
                <a:effectLst>
                  <a:outerShdw blurRad="38100" dist="38100" dir="2700000" algn="tl">
                    <a:srgbClr val="000000">
                      <a:alpha val="43137"/>
                    </a:srgbClr>
                  </a:outerShdw>
                </a:effectLst>
              </a:rPr>
              <a:t>LDL-c lowering</a:t>
            </a:r>
            <a:endParaRPr lang="en-US"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96681" y="1841985"/>
            <a:ext cx="10582445" cy="5214320"/>
          </a:xfrm>
        </p:spPr>
        <p:txBody>
          <a:bodyPr>
            <a:normAutofit fontScale="92500" lnSpcReduction="10000"/>
          </a:bodyPr>
          <a:lstStyle/>
          <a:p>
            <a:pPr marL="0" indent="0">
              <a:buNone/>
            </a:pPr>
            <a:r>
              <a:rPr lang="en-US" dirty="0"/>
              <a:t>1. Emphasizing on </a:t>
            </a:r>
            <a:r>
              <a:rPr lang="en-US" b="1" i="1" dirty="0">
                <a:solidFill>
                  <a:srgbClr val="C00000"/>
                </a:solidFill>
                <a:effectLst>
                  <a:outerShdw blurRad="38100" dist="38100" dir="2700000" algn="tl">
                    <a:srgbClr val="000000">
                      <a:alpha val="43137"/>
                    </a:srgbClr>
                  </a:outerShdw>
                </a:effectLst>
              </a:rPr>
              <a:t>intake of veg/fruits, and whole grains; includes low-fat dairy products, poultry, fish, legumes, </a:t>
            </a:r>
            <a:r>
              <a:rPr lang="en-US" b="1" i="1" dirty="0" err="1">
                <a:solidFill>
                  <a:srgbClr val="C00000"/>
                </a:solidFill>
                <a:effectLst>
                  <a:outerShdw blurRad="38100" dist="38100" dir="2700000" algn="tl">
                    <a:srgbClr val="000000">
                      <a:alpha val="43137"/>
                    </a:srgbClr>
                  </a:outerShdw>
                </a:effectLst>
              </a:rPr>
              <a:t>nontropical</a:t>
            </a:r>
            <a:r>
              <a:rPr lang="en-US" b="1" i="1" dirty="0">
                <a:solidFill>
                  <a:srgbClr val="C00000"/>
                </a:solidFill>
                <a:effectLst>
                  <a:outerShdw blurRad="38100" dist="38100" dir="2700000" algn="tl">
                    <a:srgbClr val="000000">
                      <a:alpha val="43137"/>
                    </a:srgbClr>
                  </a:outerShdw>
                </a:effectLst>
              </a:rPr>
              <a:t> vegetable oils and nuts; limit intake of sweets, sugar-sweetened beverages and red meats.</a:t>
            </a:r>
          </a:p>
          <a:p>
            <a:pPr marL="0" indent="0">
              <a:buNone/>
            </a:pPr>
            <a:endParaRPr lang="en-US" b="1" i="1" dirty="0">
              <a:solidFill>
                <a:srgbClr val="C00000"/>
              </a:solidFill>
              <a:effectLst>
                <a:outerShdw blurRad="38100" dist="38100" dir="2700000" algn="tl">
                  <a:srgbClr val="000000">
                    <a:alpha val="43137"/>
                  </a:srgbClr>
                </a:outerShdw>
              </a:effectLst>
            </a:endParaRPr>
          </a:p>
          <a:p>
            <a:pPr marL="0" indent="0">
              <a:buNone/>
            </a:pPr>
            <a:r>
              <a:rPr lang="en-US" dirty="0"/>
              <a:t>a. Appropriate calorie requirements, personal and cultural food preferences, and nutrition therapy for other medical conditions (including DM)</a:t>
            </a:r>
          </a:p>
          <a:p>
            <a:pPr marL="0" indent="0">
              <a:buNone/>
            </a:pPr>
            <a:r>
              <a:rPr lang="en-US" dirty="0"/>
              <a:t>b. Following DASH dietary pattern, the USDA Food Pattern, or the AHA Diet.</a:t>
            </a:r>
          </a:p>
          <a:p>
            <a:pPr marL="0" indent="0">
              <a:buNone/>
            </a:pPr>
            <a:endParaRPr lang="en-US" dirty="0"/>
          </a:p>
          <a:p>
            <a:pPr marL="0" indent="0">
              <a:buNone/>
            </a:pPr>
            <a:r>
              <a:rPr lang="en-US" dirty="0"/>
              <a:t>2. Aim for a dietary pattern that achieves </a:t>
            </a:r>
            <a:r>
              <a:rPr lang="en-US" b="1" i="1" dirty="0">
                <a:solidFill>
                  <a:srgbClr val="C00000"/>
                </a:solidFill>
                <a:effectLst>
                  <a:outerShdw blurRad="38100" dist="38100" dir="2700000" algn="tl">
                    <a:srgbClr val="000000">
                      <a:alpha val="43137"/>
                    </a:srgbClr>
                  </a:outerShdw>
                </a:effectLst>
              </a:rPr>
              <a:t>5% to 6% of calories from saturated fat.</a:t>
            </a:r>
          </a:p>
          <a:p>
            <a:pPr marL="0" indent="0">
              <a:buNone/>
            </a:pPr>
            <a:r>
              <a:rPr lang="en-US" dirty="0"/>
              <a:t>3. Reduce percent of calories from trans fat.</a:t>
            </a:r>
          </a:p>
          <a:p>
            <a:pPr marL="0" indent="0">
              <a:buNone/>
            </a:pPr>
            <a:r>
              <a:rPr lang="en-US" dirty="0">
                <a:solidFill>
                  <a:srgbClr val="FF0000"/>
                </a:solidFill>
              </a:rPr>
              <a:t>                                                                                                 (Krause; 2021)</a:t>
            </a:r>
          </a:p>
        </p:txBody>
      </p:sp>
    </p:spTree>
    <p:extLst>
      <p:ext uri="{BB962C8B-B14F-4D97-AF65-F5344CB8AC3E}">
        <p14:creationId xmlns:p14="http://schemas.microsoft.com/office/powerpoint/2010/main" val="36720547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4586" y="1079355"/>
            <a:ext cx="9144000" cy="1143000"/>
          </a:xfrm>
        </p:spPr>
        <p:txBody>
          <a:bodyPr>
            <a:noAutofit/>
          </a:bodyPr>
          <a:lstStyle/>
          <a:p>
            <a:pPr algn="l"/>
            <a:r>
              <a:rPr lang="en-US" b="1" dirty="0">
                <a:solidFill>
                  <a:srgbClr val="0D04C4"/>
                </a:solidFill>
                <a:effectLst>
                  <a:outerShdw blurRad="38100" dist="38100" dir="2700000" algn="tl">
                    <a:srgbClr val="000000">
                      <a:alpha val="43137"/>
                    </a:srgbClr>
                  </a:outerShdw>
                </a:effectLst>
              </a:rPr>
              <a:t>PUFAs</a:t>
            </a:r>
            <a:br>
              <a:rPr lang="en-US" b="1" dirty="0">
                <a:solidFill>
                  <a:srgbClr val="0D04C4"/>
                </a:solidFill>
                <a:effectLst>
                  <a:outerShdw blurRad="38100" dist="38100" dir="2700000" algn="tl">
                    <a:srgbClr val="000000">
                      <a:alpha val="43137"/>
                    </a:srgbClr>
                  </a:outerShdw>
                </a:effectLst>
              </a:rPr>
            </a:br>
            <a:endParaRPr lang="en-US" b="1"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61507" y="2024850"/>
            <a:ext cx="9859637" cy="4824536"/>
          </a:xfrm>
        </p:spPr>
        <p:txBody>
          <a:bodyPr>
            <a:normAutofit/>
          </a:bodyPr>
          <a:lstStyle/>
          <a:p>
            <a:r>
              <a:rPr lang="en-US" b="1" u="sng" dirty="0">
                <a:effectLst>
                  <a:outerShdw blurRad="38100" dist="38100" dir="2700000" algn="tl">
                    <a:srgbClr val="000000">
                      <a:alpha val="43137"/>
                    </a:srgbClr>
                  </a:outerShdw>
                </a:effectLst>
              </a:rPr>
              <a:t>Recommendations:</a:t>
            </a:r>
          </a:p>
          <a:p>
            <a:r>
              <a:rPr lang="en-US" dirty="0"/>
              <a:t>In the most successful dietary intervention studies saturated fat was replaced by polyunsaturated fat and not by carbohydrate .</a:t>
            </a:r>
          </a:p>
          <a:p>
            <a:r>
              <a:rPr lang="en-US" dirty="0"/>
              <a:t>Intake of PUFA from soybean oil or canola oil is recommended.</a:t>
            </a:r>
          </a:p>
          <a:p>
            <a:r>
              <a:rPr lang="en-US" dirty="0"/>
              <a:t>Increase intake of omega-3 fatty acids from marine sources: </a:t>
            </a:r>
          </a:p>
          <a:p>
            <a:pPr marL="0" indent="0">
              <a:buNone/>
            </a:pPr>
            <a:r>
              <a:rPr lang="en-US" dirty="0">
                <a:solidFill>
                  <a:srgbClr val="C00000"/>
                </a:solidFill>
                <a:effectLst>
                  <a:outerShdw blurRad="38100" dist="38100" dir="2700000" algn="tl">
                    <a:srgbClr val="000000">
                      <a:alpha val="43137"/>
                    </a:srgbClr>
                  </a:outerShdw>
                </a:effectLst>
              </a:rPr>
              <a:t>- 6 oz of salmon or tuna twice per week; </a:t>
            </a:r>
          </a:p>
          <a:p>
            <a:pPr marL="0" indent="0">
              <a:buNone/>
            </a:pPr>
            <a:r>
              <a:rPr lang="en-US" dirty="0">
                <a:solidFill>
                  <a:srgbClr val="C00000"/>
                </a:solidFill>
                <a:effectLst>
                  <a:outerShdw blurRad="38100" dist="38100" dir="2700000" algn="tl">
                    <a:srgbClr val="000000">
                      <a:alpha val="43137"/>
                    </a:srgbClr>
                  </a:outerShdw>
                </a:effectLst>
              </a:rPr>
              <a:t>- EPA/DHA supplement on other days.</a:t>
            </a:r>
          </a:p>
          <a:p>
            <a:pPr marL="0" indent="0">
              <a:buNone/>
            </a:pPr>
            <a:endParaRPr lang="en-US" dirty="0"/>
          </a:p>
          <a:p>
            <a:pPr marL="0" indent="0" algn="r">
              <a:buNone/>
            </a:pPr>
            <a:r>
              <a:rPr lang="en-US" dirty="0">
                <a:solidFill>
                  <a:srgbClr val="FF0000"/>
                </a:solidFill>
              </a:rPr>
              <a:t>(</a:t>
            </a:r>
            <a:r>
              <a:rPr lang="en-US" u="sng" dirty="0">
                <a:solidFill>
                  <a:srgbClr val="FF0000"/>
                </a:solidFill>
              </a:rPr>
              <a:t>MNHD; 2016)</a:t>
            </a:r>
            <a:endParaRPr lang="en-US" dirty="0">
              <a:solidFill>
                <a:srgbClr val="FF0000"/>
              </a:solidFill>
            </a:endParaRPr>
          </a:p>
          <a:p>
            <a:pPr marL="0" indent="0">
              <a:buNone/>
            </a:pPr>
            <a:endParaRPr lang="en-US" dirty="0"/>
          </a:p>
          <a:p>
            <a:endParaRPr lang="en-US" dirty="0"/>
          </a:p>
        </p:txBody>
      </p:sp>
    </p:spTree>
    <p:extLst>
      <p:ext uri="{BB962C8B-B14F-4D97-AF65-F5344CB8AC3E}">
        <p14:creationId xmlns:p14="http://schemas.microsoft.com/office/powerpoint/2010/main" val="28568949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669851" y="1484784"/>
            <a:ext cx="10207256" cy="5257800"/>
          </a:xfrm>
        </p:spPr>
        <p:txBody>
          <a:bodyPr>
            <a:normAutofit lnSpcReduction="10000"/>
          </a:bodyPr>
          <a:lstStyle/>
          <a:p>
            <a:pPr marL="0" indent="0">
              <a:buNone/>
            </a:pPr>
            <a:r>
              <a:rPr lang="en-US" sz="3600" b="1" dirty="0">
                <a:solidFill>
                  <a:srgbClr val="0D04C4"/>
                </a:solidFill>
                <a:effectLst>
                  <a:outerShdw blurRad="38100" dist="38100" dir="2700000" algn="tl">
                    <a:srgbClr val="000000">
                      <a:alpha val="43137"/>
                    </a:srgbClr>
                  </a:outerShdw>
                </a:effectLst>
              </a:rPr>
              <a:t>Niacin</a:t>
            </a:r>
          </a:p>
          <a:p>
            <a:pPr marL="0" indent="0">
              <a:buNone/>
            </a:pPr>
            <a:endParaRPr lang="en-US" dirty="0"/>
          </a:p>
          <a:p>
            <a:r>
              <a:rPr lang="en-US" dirty="0"/>
              <a:t>Niacin is the most effective agent currently available for raising HDL-C, and its use has been associated with CHD risk reduction.</a:t>
            </a:r>
          </a:p>
          <a:p>
            <a:r>
              <a:rPr lang="en-US" i="1" dirty="0">
                <a:solidFill>
                  <a:srgbClr val="263B83"/>
                </a:solidFill>
                <a:effectLst>
                  <a:outerShdw blurRad="38100" dist="38100" dir="2700000" algn="tl">
                    <a:srgbClr val="000000">
                      <a:alpha val="43137"/>
                    </a:srgbClr>
                  </a:outerShdw>
                </a:effectLst>
              </a:rPr>
              <a:t>Niacin should not be used in patients with liver disease or a history of an ulcer.</a:t>
            </a:r>
          </a:p>
          <a:p>
            <a:r>
              <a:rPr lang="en-US" dirty="0"/>
              <a:t>Daily aspirin taken before niacin administration minimizes flushing.</a:t>
            </a:r>
          </a:p>
          <a:p>
            <a:r>
              <a:rPr lang="en-US" dirty="0"/>
              <a:t>Niacin is reported to enhance VLDL Apo-B-100 clearance and to increase HDL Apo-A-I synthesis.</a:t>
            </a:r>
          </a:p>
          <a:p>
            <a:pPr marL="0" indent="0" algn="r">
              <a:buNone/>
            </a:pPr>
            <a:endParaRPr lang="en-US" dirty="0">
              <a:solidFill>
                <a:srgbClr val="FF0000"/>
              </a:solidFill>
            </a:endParaRPr>
          </a:p>
          <a:p>
            <a:pPr marL="0" indent="0" algn="r">
              <a:buNone/>
            </a:pPr>
            <a:r>
              <a:rPr lang="en-US" sz="2400" dirty="0">
                <a:solidFill>
                  <a:srgbClr val="FF0000"/>
                </a:solidFill>
              </a:rPr>
              <a:t>(</a:t>
            </a:r>
            <a:r>
              <a:rPr lang="en-US" sz="2400" u="sng" dirty="0">
                <a:solidFill>
                  <a:srgbClr val="FF0000"/>
                </a:solidFill>
              </a:rPr>
              <a:t>MNHD; 2016)</a:t>
            </a:r>
            <a:endParaRPr lang="en-US" sz="2400" dirty="0">
              <a:solidFill>
                <a:srgbClr val="FF0000"/>
              </a:solidFill>
            </a:endParaRPr>
          </a:p>
          <a:p>
            <a:endParaRPr lang="en-US" dirty="0"/>
          </a:p>
          <a:p>
            <a:pPr marL="0" indent="0">
              <a:buNone/>
            </a:pPr>
            <a:endParaRPr lang="en-US" dirty="0"/>
          </a:p>
        </p:txBody>
      </p:sp>
    </p:spTree>
    <p:extLst>
      <p:ext uri="{BB962C8B-B14F-4D97-AF65-F5344CB8AC3E}">
        <p14:creationId xmlns:p14="http://schemas.microsoft.com/office/powerpoint/2010/main" val="1605660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br>
              <a:rPr lang="en-US" b="1" dirty="0">
                <a:solidFill>
                  <a:srgbClr val="0070C0"/>
                </a:solidFill>
                <a:effectLst>
                  <a:outerShdw blurRad="38100" dist="38100" dir="2700000" algn="tl">
                    <a:srgbClr val="000000">
                      <a:alpha val="43137"/>
                    </a:srgbClr>
                  </a:outerShdw>
                </a:effectLst>
              </a:rPr>
            </a:br>
            <a:br>
              <a:rPr lang="en-US" b="1" dirty="0">
                <a:solidFill>
                  <a:srgbClr val="0070C0"/>
                </a:solidFill>
                <a:effectLst>
                  <a:outerShdw blurRad="38100" dist="38100" dir="2700000" algn="tl">
                    <a:srgbClr val="000000">
                      <a:alpha val="43137"/>
                    </a:srgbClr>
                  </a:outerShdw>
                </a:effectLst>
              </a:rPr>
            </a:br>
            <a:r>
              <a:rPr lang="en-US" b="1" dirty="0">
                <a:solidFill>
                  <a:srgbClr val="0070C0"/>
                </a:solidFill>
                <a:effectLst>
                  <a:outerShdw blurRad="38100" dist="38100" dir="2700000" algn="tl">
                    <a:srgbClr val="000000">
                      <a:alpha val="43137"/>
                    </a:srgbClr>
                  </a:outerShdw>
                </a:effectLst>
              </a:rPr>
              <a:t>            Soy protein</a:t>
            </a:r>
            <a:endParaRPr lang="en-US" dirty="0">
              <a:solidFill>
                <a:srgbClr val="0070C0"/>
              </a:solidFill>
              <a:effectLst>
                <a:outerShdw blurRad="38100" dist="38100" dir="2700000" algn="tl">
                  <a:srgbClr val="000000">
                    <a:alpha val="43137"/>
                  </a:srgbClr>
                </a:outerShdw>
              </a:effectLst>
            </a:endParaRPr>
          </a:p>
        </p:txBody>
      </p:sp>
      <p:sp>
        <p:nvSpPr>
          <p:cNvPr id="60419" name="Rectangle 3"/>
          <p:cNvSpPr>
            <a:spLocks noGrp="1" noChangeArrowheads="1"/>
          </p:cNvSpPr>
          <p:nvPr>
            <p:ph type="body" idx="1"/>
          </p:nvPr>
        </p:nvSpPr>
        <p:spPr>
          <a:xfrm>
            <a:off x="882503" y="2278340"/>
            <a:ext cx="10451804" cy="3805237"/>
          </a:xfrm>
        </p:spPr>
        <p:txBody>
          <a:bodyPr>
            <a:normAutofit fontScale="92500"/>
          </a:bodyPr>
          <a:lstStyle/>
          <a:p>
            <a:pPr>
              <a:lnSpc>
                <a:spcPct val="90000"/>
              </a:lnSpc>
            </a:pPr>
            <a:r>
              <a:rPr lang="en-US" dirty="0"/>
              <a:t>Having high quality protein while low in saturated FA</a:t>
            </a:r>
          </a:p>
          <a:p>
            <a:pPr>
              <a:lnSpc>
                <a:spcPct val="90000"/>
              </a:lnSpc>
            </a:pPr>
            <a:r>
              <a:rPr lang="en-US" dirty="0"/>
              <a:t>Good source of phytoestrogens: </a:t>
            </a:r>
            <a:r>
              <a:rPr lang="en-US" dirty="0" err="1"/>
              <a:t>isoflavones</a:t>
            </a:r>
            <a:r>
              <a:rPr lang="en-US" dirty="0"/>
              <a:t>  believed to be most active.</a:t>
            </a:r>
          </a:p>
          <a:p>
            <a:pPr>
              <a:lnSpc>
                <a:spcPct val="90000"/>
              </a:lnSpc>
            </a:pPr>
            <a:r>
              <a:rPr lang="en-US" dirty="0"/>
              <a:t>Substitute soy for animal protein: cholesterol </a:t>
            </a:r>
            <a:r>
              <a:rPr lang="en-US" dirty="0">
                <a:sym typeface="Symbol" pitchFamily="18" charset="2"/>
              </a:rPr>
              <a:t></a:t>
            </a:r>
          </a:p>
          <a:p>
            <a:pPr>
              <a:lnSpc>
                <a:spcPct val="90000"/>
              </a:lnSpc>
            </a:pPr>
            <a:r>
              <a:rPr lang="en-US" dirty="0">
                <a:sym typeface="Symbol" pitchFamily="18" charset="2"/>
              </a:rPr>
              <a:t>Protective mechanisms: </a:t>
            </a:r>
          </a:p>
          <a:p>
            <a:pPr lvl="1">
              <a:lnSpc>
                <a:spcPct val="90000"/>
              </a:lnSpc>
            </a:pPr>
            <a:r>
              <a:rPr lang="en-US" dirty="0">
                <a:solidFill>
                  <a:srgbClr val="0070C0"/>
                </a:solidFill>
                <a:effectLst>
                  <a:outerShdw blurRad="38100" dist="38100" dir="2700000" algn="tl">
                    <a:srgbClr val="000000">
                      <a:alpha val="43137"/>
                    </a:srgbClr>
                  </a:outerShdw>
                </a:effectLst>
                <a:sym typeface="Symbol" pitchFamily="18" charset="2"/>
              </a:rPr>
              <a:t>Inhibition of LDL oxidation </a:t>
            </a:r>
          </a:p>
          <a:p>
            <a:pPr lvl="1">
              <a:lnSpc>
                <a:spcPct val="90000"/>
              </a:lnSpc>
            </a:pPr>
            <a:r>
              <a:rPr lang="en-US" dirty="0">
                <a:solidFill>
                  <a:srgbClr val="0070C0"/>
                </a:solidFill>
                <a:effectLst>
                  <a:outerShdw blurRad="38100" dist="38100" dir="2700000" algn="tl">
                    <a:srgbClr val="000000">
                      <a:alpha val="43137"/>
                    </a:srgbClr>
                  </a:outerShdw>
                </a:effectLst>
                <a:sym typeface="Symbol" pitchFamily="18" charset="2"/>
              </a:rPr>
              <a:t>Maintenance of blood vessel flexibility</a:t>
            </a:r>
          </a:p>
          <a:p>
            <a:pPr lvl="1">
              <a:lnSpc>
                <a:spcPct val="90000"/>
              </a:lnSpc>
            </a:pPr>
            <a:r>
              <a:rPr lang="en-US" dirty="0">
                <a:solidFill>
                  <a:srgbClr val="0070C0"/>
                </a:solidFill>
                <a:effectLst>
                  <a:outerShdw blurRad="38100" dist="38100" dir="2700000" algn="tl">
                    <a:srgbClr val="000000">
                      <a:alpha val="43137"/>
                    </a:srgbClr>
                  </a:outerShdw>
                </a:effectLst>
                <a:sym typeface="Symbol" pitchFamily="18" charset="2"/>
              </a:rPr>
              <a:t>Prevention of thrombosis</a:t>
            </a:r>
          </a:p>
          <a:p>
            <a:pPr marL="274320" lvl="1" indent="0" algn="r">
              <a:buNone/>
            </a:pPr>
            <a:endParaRPr lang="en-US" dirty="0">
              <a:solidFill>
                <a:srgbClr val="0070C0"/>
              </a:solidFill>
              <a:sym typeface="Symbol" pitchFamily="18" charset="2"/>
            </a:endParaRPr>
          </a:p>
          <a:p>
            <a:pPr marL="274320" lvl="1" indent="0" algn="r">
              <a:buNone/>
            </a:pPr>
            <a:r>
              <a:rPr lang="en-US" dirty="0">
                <a:solidFill>
                  <a:srgbClr val="FF0000"/>
                </a:solidFill>
              </a:rPr>
              <a:t>(Jenkins D. 2016)</a:t>
            </a:r>
            <a:endParaRPr lang="en-US" dirty="0">
              <a:solidFill>
                <a:srgbClr val="FF0000"/>
              </a:solidFill>
              <a:sym typeface="Symbol" pitchFamily="18" charset="2"/>
            </a:endParaRPr>
          </a:p>
        </p:txBody>
      </p:sp>
    </p:spTree>
    <p:extLst>
      <p:ext uri="{BB962C8B-B14F-4D97-AF65-F5344CB8AC3E}">
        <p14:creationId xmlns:p14="http://schemas.microsoft.com/office/powerpoint/2010/main" val="896003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Times New Roman" panose="02020603050405020304" pitchFamily="18" charset="0"/>
                <a:cs typeface="Times New Roman" panose="02020603050405020304" pitchFamily="18" charset="0"/>
              </a:rPr>
              <a:t>Rates</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65544" y="2478327"/>
            <a:ext cx="10398641" cy="3600000"/>
          </a:xfrm>
        </p:spPr>
        <p:txBody>
          <a:bodyPr/>
          <a:lstStyle/>
          <a:p>
            <a:pPr marL="0" indent="0">
              <a:buNone/>
            </a:pPr>
            <a:r>
              <a:rPr lang="en-US" sz="2400" dirty="0">
                <a:latin typeface="Times New Roman" panose="02020603050405020304" pitchFamily="18" charset="0"/>
                <a:cs typeface="Times New Roman" panose="02020603050405020304" pitchFamily="18" charset="0"/>
              </a:rPr>
              <a:t>In 2021, approximately 19.41 million global deaths were attributed to CVD.</a:t>
            </a:r>
          </a:p>
          <a:p>
            <a:pPr marL="0" indent="0">
              <a:buNone/>
            </a:pPr>
            <a:endParaRPr lang="en-GB"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Globally, it was estimated that in 2021, 254.28 million people were living with ischemic heart disease (IHD), and it was more prevalent in males than in females (145.31 and 108.97 million people, respectively). </a:t>
            </a:r>
            <a:endParaRPr lang="en-GB" sz="2400" dirty="0">
              <a:latin typeface="Times New Roman" panose="02020603050405020304" pitchFamily="18" charset="0"/>
              <a:cs typeface="Times New Roman" panose="02020603050405020304" pitchFamily="18" charset="0"/>
            </a:endParaRPr>
          </a:p>
          <a:p>
            <a:pPr marL="0" indent="0">
              <a:buNone/>
            </a:pPr>
            <a:endParaRPr lang="en-GB" sz="2400" dirty="0">
              <a:latin typeface="Times New Roman" panose="02020603050405020304" pitchFamily="18" charset="0"/>
              <a:cs typeface="Times New Roman" panose="02020603050405020304" pitchFamily="18" charset="0"/>
            </a:endParaRPr>
          </a:p>
          <a:p>
            <a:pPr marL="0" indent="0">
              <a:buNone/>
            </a:pPr>
            <a:r>
              <a:rPr lang="en-GB" sz="24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However, it is believed 80% of CHD and stroke could be prevented by changes to lifestyle factors, such as diet, physical activity and smoking.</a:t>
            </a:r>
            <a:endParaRPr lang="en-US" sz="24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79010B6F-E106-4252-B972-06E3BC4B08C8}"/>
              </a:ext>
            </a:extLst>
          </p:cNvPr>
          <p:cNvSpPr txBox="1"/>
          <p:nvPr/>
        </p:nvSpPr>
        <p:spPr>
          <a:xfrm>
            <a:off x="1169275" y="6475892"/>
            <a:ext cx="7192847" cy="276999"/>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American Heart Association. 2025 Heart Disease &amp; Stroke Statistics Update Fact Sheet Global Burden of Disease </a:t>
            </a:r>
          </a:p>
        </p:txBody>
      </p:sp>
    </p:spTree>
    <p:extLst>
      <p:ext uri="{BB962C8B-B14F-4D97-AF65-F5344CB8AC3E}">
        <p14:creationId xmlns:p14="http://schemas.microsoft.com/office/powerpoint/2010/main" val="32168149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416" y="1072096"/>
            <a:ext cx="8534400" cy="758952"/>
          </a:xfrm>
        </p:spPr>
        <p:txBody>
          <a:bodyPr>
            <a:normAutofit fontScale="90000"/>
          </a:bodyPr>
          <a:lstStyle/>
          <a:p>
            <a:r>
              <a:rPr lang="en-US" b="1" dirty="0">
                <a:solidFill>
                  <a:srgbClr val="0D04C4"/>
                </a:solidFill>
                <a:effectLst>
                  <a:outerShdw blurRad="38100" dist="38100" dir="2700000" algn="tl">
                    <a:srgbClr val="000000">
                      <a:alpha val="43137"/>
                    </a:srgbClr>
                  </a:outerShdw>
                </a:effectLst>
              </a:rPr>
              <a:t>Alpha-tocopherol, Beta-glucan and Garlic</a:t>
            </a:r>
            <a:br>
              <a:rPr lang="en-US" b="1" dirty="0">
                <a:effectLst>
                  <a:outerShdw blurRad="38100" dist="38100" dir="2700000" algn="tl">
                    <a:srgbClr val="000000">
                      <a:alpha val="43137"/>
                    </a:srgbClr>
                  </a:outerShdw>
                </a:effectLst>
              </a:rPr>
            </a:b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72139" y="2375499"/>
            <a:ext cx="10696353" cy="5112568"/>
          </a:xfrm>
        </p:spPr>
        <p:txBody>
          <a:bodyPr>
            <a:normAutofit/>
          </a:bodyPr>
          <a:lstStyle/>
          <a:p>
            <a:pPr algn="just"/>
            <a:r>
              <a:rPr lang="en-US" dirty="0">
                <a:solidFill>
                  <a:srgbClr val="0070C0"/>
                </a:solidFill>
                <a:effectLst>
                  <a:outerShdw blurRad="38100" dist="38100" dir="2700000" algn="tl">
                    <a:srgbClr val="000000">
                      <a:alpha val="43137"/>
                    </a:srgbClr>
                  </a:outerShdw>
                </a:effectLst>
              </a:rPr>
              <a:t>Alpha-</a:t>
            </a:r>
            <a:r>
              <a:rPr lang="en-US" dirty="0" err="1">
                <a:solidFill>
                  <a:srgbClr val="0070C0"/>
                </a:solidFill>
                <a:effectLst>
                  <a:outerShdw blurRad="38100" dist="38100" dir="2700000" algn="tl">
                    <a:srgbClr val="000000">
                      <a:alpha val="43137"/>
                    </a:srgbClr>
                  </a:outerShdw>
                </a:effectLst>
              </a:rPr>
              <a:t>tocopherol</a:t>
            </a:r>
            <a:r>
              <a:rPr lang="en-US" dirty="0">
                <a:solidFill>
                  <a:srgbClr val="0070C0"/>
                </a:solidFill>
                <a:effectLst>
                  <a:outerShdw blurRad="38100" dist="38100" dir="2700000" algn="tl">
                    <a:srgbClr val="000000">
                      <a:alpha val="43137"/>
                    </a:srgbClr>
                  </a:outerShdw>
                </a:effectLst>
              </a:rPr>
              <a:t> levels less than 5 mg/mL (11.6 </a:t>
            </a:r>
            <a:r>
              <a:rPr lang="en-US" dirty="0" err="1">
                <a:solidFill>
                  <a:srgbClr val="0070C0"/>
                </a:solidFill>
                <a:effectLst>
                  <a:outerShdw blurRad="38100" dist="38100" dir="2700000" algn="tl">
                    <a:srgbClr val="000000">
                      <a:alpha val="43137"/>
                    </a:srgbClr>
                  </a:outerShdw>
                </a:effectLst>
              </a:rPr>
              <a:t>mMol</a:t>
            </a:r>
            <a:r>
              <a:rPr lang="en-US" dirty="0">
                <a:solidFill>
                  <a:srgbClr val="0070C0"/>
                </a:solidFill>
                <a:effectLst>
                  <a:outerShdw blurRad="38100" dist="38100" dir="2700000" algn="tl">
                    <a:srgbClr val="000000">
                      <a:alpha val="43137"/>
                    </a:srgbClr>
                  </a:outerShdw>
                </a:effectLst>
              </a:rPr>
              <a:t>/L) are associated with a deficiency in adults with hyperlipidemia.</a:t>
            </a:r>
          </a:p>
          <a:p>
            <a:pPr algn="just"/>
            <a:r>
              <a:rPr lang="en-US" dirty="0"/>
              <a:t>Beta-</a:t>
            </a:r>
            <a:r>
              <a:rPr lang="en-US" dirty="0" err="1"/>
              <a:t>glucan</a:t>
            </a:r>
            <a:r>
              <a:rPr lang="en-US" dirty="0"/>
              <a:t> likely effective for hyperlipidemia.</a:t>
            </a:r>
          </a:p>
          <a:p>
            <a:pPr algn="just"/>
            <a:r>
              <a:rPr lang="en-US" b="1" i="1" u="sng" dirty="0">
                <a:solidFill>
                  <a:srgbClr val="0070C0"/>
                </a:solidFill>
                <a:effectLst>
                  <a:outerShdw blurRad="38100" dist="38100" dir="2700000" algn="tl">
                    <a:srgbClr val="000000">
                      <a:alpha val="43137"/>
                    </a:srgbClr>
                  </a:outerShdw>
                </a:effectLst>
              </a:rPr>
              <a:t>Garlic</a:t>
            </a:r>
            <a:r>
              <a:rPr lang="en-US" u="sng" dirty="0">
                <a:solidFill>
                  <a:srgbClr val="0070C0"/>
                </a:solidFill>
                <a:effectLst>
                  <a:outerShdw blurRad="38100" dist="38100" dir="2700000" algn="tl">
                    <a:srgbClr val="000000">
                      <a:alpha val="43137"/>
                    </a:srgbClr>
                  </a:outerShdw>
                </a:effectLst>
              </a:rPr>
              <a:t> </a:t>
            </a:r>
            <a:r>
              <a:rPr lang="en-US" dirty="0">
                <a:solidFill>
                  <a:srgbClr val="0070C0"/>
                </a:solidFill>
                <a:effectLst>
                  <a:outerShdw blurRad="38100" dist="38100" dir="2700000" algn="tl">
                    <a:srgbClr val="000000">
                      <a:alpha val="43137"/>
                    </a:srgbClr>
                  </a:outerShdw>
                </a:effectLst>
              </a:rPr>
              <a:t>(Allium </a:t>
            </a:r>
            <a:r>
              <a:rPr lang="en-US" dirty="0" err="1">
                <a:solidFill>
                  <a:srgbClr val="0070C0"/>
                </a:solidFill>
                <a:effectLst>
                  <a:outerShdw blurRad="38100" dist="38100" dir="2700000" algn="tl">
                    <a:srgbClr val="000000">
                      <a:alpha val="43137"/>
                    </a:srgbClr>
                  </a:outerShdw>
                </a:effectLst>
              </a:rPr>
              <a:t>sativum</a:t>
            </a:r>
            <a:r>
              <a:rPr lang="en-US" dirty="0">
                <a:solidFill>
                  <a:srgbClr val="0070C0"/>
                </a:solidFill>
                <a:effectLst>
                  <a:outerShdw blurRad="38100" dist="38100" dir="2700000" algn="tl">
                    <a:srgbClr val="000000">
                      <a:alpha val="43137"/>
                    </a:srgbClr>
                  </a:outerShdw>
                </a:effectLst>
              </a:rPr>
              <a:t>) possibly effective for atherosclerosis, colorectal cancer, gastric ulcer, hypertension, reduced number of tick bites, topical treatment of ringworm and athletes foot. </a:t>
            </a:r>
          </a:p>
          <a:p>
            <a:pPr marL="0" indent="0" algn="just">
              <a:buNone/>
            </a:pPr>
            <a:endParaRPr lang="en-US" dirty="0"/>
          </a:p>
          <a:p>
            <a:pPr marL="0" indent="0" algn="r">
              <a:buNone/>
            </a:pPr>
            <a:r>
              <a:rPr lang="en-US" dirty="0">
                <a:solidFill>
                  <a:srgbClr val="FF0000"/>
                </a:solidFill>
              </a:rPr>
              <a:t>(Krause 2021)</a:t>
            </a:r>
          </a:p>
        </p:txBody>
      </p:sp>
    </p:spTree>
    <p:extLst>
      <p:ext uri="{BB962C8B-B14F-4D97-AF65-F5344CB8AC3E}">
        <p14:creationId xmlns:p14="http://schemas.microsoft.com/office/powerpoint/2010/main" val="32720343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solidFill>
                  <a:srgbClr val="0D04C4"/>
                </a:solidFill>
                <a:effectLst>
                  <a:outerShdw blurRad="38100" dist="38100" dir="2700000" algn="tl">
                    <a:srgbClr val="000000">
                      <a:alpha val="43137"/>
                    </a:srgbClr>
                  </a:outerShdw>
                </a:effectLst>
              </a:rPr>
            </a:br>
            <a:br>
              <a:rPr lang="en-US" b="1" dirty="0">
                <a:solidFill>
                  <a:srgbClr val="0D04C4"/>
                </a:solidFill>
                <a:effectLst>
                  <a:outerShdw blurRad="38100" dist="38100" dir="2700000" algn="tl">
                    <a:srgbClr val="000000">
                      <a:alpha val="43137"/>
                    </a:srgbClr>
                  </a:outerShdw>
                </a:effectLst>
              </a:rPr>
            </a:br>
            <a:r>
              <a:rPr lang="en-US" b="1" dirty="0">
                <a:solidFill>
                  <a:srgbClr val="0D04C4"/>
                </a:solidFill>
                <a:effectLst>
                  <a:outerShdw blurRad="38100" dist="38100" dir="2700000" algn="tl">
                    <a:srgbClr val="000000">
                      <a:alpha val="43137"/>
                    </a:srgbClr>
                  </a:outerShdw>
                </a:effectLst>
              </a:rPr>
              <a:t>     Hyperlipidemia and of anorexia nervosa</a:t>
            </a:r>
          </a:p>
        </p:txBody>
      </p:sp>
      <p:sp>
        <p:nvSpPr>
          <p:cNvPr id="3" name="Content Placeholder 2"/>
          <p:cNvSpPr>
            <a:spLocks noGrp="1"/>
          </p:cNvSpPr>
          <p:nvPr>
            <p:ph sz="quarter" idx="1"/>
          </p:nvPr>
        </p:nvSpPr>
        <p:spPr>
          <a:xfrm>
            <a:off x="361507" y="1917040"/>
            <a:ext cx="10621925" cy="4926288"/>
          </a:xfrm>
        </p:spPr>
        <p:txBody>
          <a:bodyPr>
            <a:normAutofit/>
          </a:bodyPr>
          <a:lstStyle/>
          <a:p>
            <a:pPr algn="just">
              <a:lnSpc>
                <a:spcPct val="150000"/>
              </a:lnSpc>
            </a:pPr>
            <a:r>
              <a:rPr lang="en-US" dirty="0"/>
              <a:t>If hyperlipidemia predates the development of AN, or a strong family history of hyperlipidemia is identified, the patient can be reassessed after nutritional rehabilitation. </a:t>
            </a:r>
          </a:p>
          <a:p>
            <a:pPr algn="just">
              <a:lnSpc>
                <a:spcPct val="150000"/>
              </a:lnSpc>
            </a:pPr>
            <a:r>
              <a:rPr lang="en-US" dirty="0"/>
              <a:t>Lipid profiles routinely are included in laboratory assessments; however, a fasting lipid profile is not warranted until the patient is restored to a healthy and stable body weight.</a:t>
            </a:r>
          </a:p>
          <a:p>
            <a:pPr marL="0" indent="0" algn="r">
              <a:lnSpc>
                <a:spcPct val="150000"/>
              </a:lnSpc>
              <a:buNone/>
            </a:pPr>
            <a:r>
              <a:rPr lang="en-US" dirty="0">
                <a:solidFill>
                  <a:srgbClr val="FF0000"/>
                </a:solidFill>
              </a:rPr>
              <a:t>(Krause 2021)</a:t>
            </a:r>
          </a:p>
        </p:txBody>
      </p:sp>
    </p:spTree>
    <p:extLst>
      <p:ext uri="{BB962C8B-B14F-4D97-AF65-F5344CB8AC3E}">
        <p14:creationId xmlns:p14="http://schemas.microsoft.com/office/powerpoint/2010/main" val="202595419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018" y="1177468"/>
            <a:ext cx="10930270" cy="949044"/>
          </a:xfrm>
        </p:spPr>
        <p:txBody>
          <a:bodyPr>
            <a:normAutofit fontScale="90000"/>
          </a:bodyPr>
          <a:lstStyle/>
          <a:p>
            <a:pPr fontAlgn="base"/>
            <a:r>
              <a:rPr lang="en-US" sz="4000" b="1" dirty="0">
                <a:solidFill>
                  <a:srgbClr val="0D04C4"/>
                </a:solidFill>
                <a:effectLst>
                  <a:outerShdw blurRad="38100" dist="38100" dir="2700000" algn="tl">
                    <a:srgbClr val="000000">
                      <a:alpha val="43137"/>
                    </a:srgbClr>
                  </a:outerShdw>
                </a:effectLst>
              </a:rPr>
              <a:t>Cholesterol Limit Removed from 2015 Dietary Guidelines</a:t>
            </a:r>
            <a:r>
              <a:rPr lang="en-US" sz="4000" dirty="0">
                <a:solidFill>
                  <a:srgbClr val="0D04C4"/>
                </a:solidFill>
                <a:effectLst>
                  <a:outerShdw blurRad="38100" dist="38100" dir="2700000" algn="tl">
                    <a:srgbClr val="000000">
                      <a:alpha val="43137"/>
                    </a:srgbClr>
                  </a:outerShdw>
                </a:effectLst>
              </a:rPr>
              <a:t> </a:t>
            </a:r>
            <a:br>
              <a:rPr lang="en-US" dirty="0">
                <a:solidFill>
                  <a:srgbClr val="0D04C4"/>
                </a:solidFill>
                <a:effectLst>
                  <a:outerShdw blurRad="38100" dist="38100" dir="2700000" algn="tl">
                    <a:srgbClr val="000000">
                      <a:alpha val="43137"/>
                    </a:srgbClr>
                  </a:outerShdw>
                </a:effectLst>
              </a:rPr>
            </a:br>
            <a:br>
              <a:rPr lang="en-US" dirty="0"/>
            </a:br>
            <a:endParaRPr lang="en-US" dirty="0"/>
          </a:p>
        </p:txBody>
      </p:sp>
      <p:sp>
        <p:nvSpPr>
          <p:cNvPr id="3" name="Content Placeholder 2"/>
          <p:cNvSpPr>
            <a:spLocks noGrp="1"/>
          </p:cNvSpPr>
          <p:nvPr>
            <p:ph sz="quarter" idx="1"/>
          </p:nvPr>
        </p:nvSpPr>
        <p:spPr>
          <a:xfrm>
            <a:off x="505404" y="2126512"/>
            <a:ext cx="10478027" cy="5328592"/>
          </a:xfrm>
        </p:spPr>
        <p:txBody>
          <a:bodyPr>
            <a:normAutofit/>
          </a:bodyPr>
          <a:lstStyle/>
          <a:p>
            <a:pPr algn="just" fontAlgn="base"/>
            <a:r>
              <a:rPr lang="en-US" dirty="0"/>
              <a:t>On the up-side, the advisory panel has decided to eliminate warnings about dietary cholesterol, which </a:t>
            </a:r>
            <a:r>
              <a:rPr lang="en-US" u="sng" dirty="0">
                <a:solidFill>
                  <a:srgbClr val="C00000"/>
                </a:solidFill>
                <a:effectLst>
                  <a:outerShdw blurRad="38100" dist="38100" dir="2700000" algn="tl">
                    <a:srgbClr val="000000">
                      <a:alpha val="43137"/>
                    </a:srgbClr>
                  </a:outerShdw>
                </a:effectLst>
              </a:rPr>
              <a:t>for decades has been wrongfully blamed for causing heart disease.</a:t>
            </a:r>
          </a:p>
          <a:p>
            <a:pPr algn="just" fontAlgn="base"/>
            <a:r>
              <a:rPr lang="en-US" dirty="0"/>
              <a:t>The latest guidelines accurately state that there is no such link. </a:t>
            </a:r>
          </a:p>
          <a:p>
            <a:pPr algn="just" fontAlgn="base"/>
            <a:r>
              <a:rPr lang="en-US" b="1" i="1" dirty="0">
                <a:solidFill>
                  <a:srgbClr val="0070C0"/>
                </a:solidFill>
                <a:effectLst>
                  <a:outerShdw blurRad="38100" dist="38100" dir="2700000" algn="tl">
                    <a:srgbClr val="000000">
                      <a:alpha val="43137"/>
                    </a:srgbClr>
                  </a:outerShdw>
                </a:effectLst>
              </a:rPr>
              <a:t>According to the report, "cholesterol is not a nutrient of concern for overconsumption."</a:t>
            </a:r>
          </a:p>
          <a:p>
            <a:pPr algn="just" fontAlgn="base"/>
            <a:r>
              <a:rPr lang="en-US" dirty="0"/>
              <a:t>Until now, the guidelines have recommended limiting dietary cholesterol to 300 mg per day, which amounts to about two eggs.</a:t>
            </a:r>
          </a:p>
          <a:p>
            <a:pPr marL="0" indent="0" algn="r" fontAlgn="base">
              <a:buNone/>
            </a:pPr>
            <a:endParaRPr lang="en-US" dirty="0">
              <a:hlinkClick r:id="rId2" action="ppaction://hlinkfile" tooltip="Berger, 2015 #66"/>
            </a:endParaRPr>
          </a:p>
          <a:p>
            <a:pPr marL="0" indent="0" algn="r" fontAlgn="base">
              <a:buNone/>
            </a:pPr>
            <a:r>
              <a:rPr lang="en-US" dirty="0">
                <a:solidFill>
                  <a:srgbClr val="FF0000"/>
                </a:solidFill>
                <a:hlinkClick r:id="rId2" action="ppaction://hlinkfile" tooltip="Berger, 2015 #66"/>
              </a:rPr>
              <a:t>Berger, Raman et al. 2015</a:t>
            </a:r>
            <a:endParaRPr lang="en-US" dirty="0">
              <a:solidFill>
                <a:srgbClr val="FF0000"/>
              </a:solidFill>
            </a:endParaRPr>
          </a:p>
          <a:p>
            <a:pPr algn="just"/>
            <a:endParaRPr lang="en-US" dirty="0"/>
          </a:p>
        </p:txBody>
      </p:sp>
    </p:spTree>
    <p:extLst>
      <p:ext uri="{BB962C8B-B14F-4D97-AF65-F5344CB8AC3E}">
        <p14:creationId xmlns:p14="http://schemas.microsoft.com/office/powerpoint/2010/main" val="13026880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b="1" dirty="0">
                <a:solidFill>
                  <a:srgbClr val="0D04C4"/>
                </a:solidFill>
                <a:effectLst>
                  <a:outerShdw blurRad="38100" dist="38100" dir="2700000" algn="tl">
                    <a:srgbClr val="000000">
                      <a:alpha val="43137"/>
                    </a:srgbClr>
                  </a:outerShdw>
                </a:effectLst>
              </a:rPr>
            </a:br>
            <a:br>
              <a:rPr lang="en-US" b="1" dirty="0">
                <a:solidFill>
                  <a:srgbClr val="0D04C4"/>
                </a:solidFill>
                <a:effectLst>
                  <a:outerShdw blurRad="38100" dist="38100" dir="2700000" algn="tl">
                    <a:srgbClr val="000000">
                      <a:alpha val="43137"/>
                    </a:srgbClr>
                  </a:outerShdw>
                </a:effectLst>
              </a:rPr>
            </a:br>
            <a:r>
              <a:rPr lang="en-US" b="1" dirty="0">
                <a:solidFill>
                  <a:srgbClr val="0D04C4"/>
                </a:solidFill>
                <a:effectLst>
                  <a:outerShdw blurRad="38100" dist="38100" dir="2700000" algn="tl">
                    <a:srgbClr val="000000">
                      <a:alpha val="43137"/>
                    </a:srgbClr>
                  </a:outerShdw>
                </a:effectLst>
              </a:rPr>
              <a:t>         </a:t>
            </a:r>
            <a:br>
              <a:rPr lang="en-US" b="1" dirty="0">
                <a:solidFill>
                  <a:srgbClr val="0D04C4"/>
                </a:solidFill>
                <a:effectLst>
                  <a:outerShdw blurRad="38100" dist="38100" dir="2700000" algn="tl">
                    <a:srgbClr val="000000">
                      <a:alpha val="43137"/>
                    </a:srgbClr>
                  </a:outerShdw>
                </a:effectLst>
              </a:rPr>
            </a:br>
            <a:r>
              <a:rPr lang="en-US" b="1" dirty="0">
                <a:solidFill>
                  <a:srgbClr val="0D04C4"/>
                </a:solidFill>
                <a:effectLst>
                  <a:outerShdw blurRad="38100" dist="38100" dir="2700000" algn="tl">
                    <a:srgbClr val="000000">
                      <a:alpha val="43137"/>
                    </a:srgbClr>
                  </a:outerShdw>
                </a:effectLst>
              </a:rPr>
              <a:t>        CARE MANAGEMENT</a:t>
            </a:r>
            <a:endParaRPr lang="en-US"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435935" y="2739159"/>
            <a:ext cx="10611294" cy="5142312"/>
          </a:xfrm>
        </p:spPr>
        <p:txBody>
          <a:bodyPr>
            <a:normAutofit/>
          </a:bodyPr>
          <a:lstStyle/>
          <a:p>
            <a:pPr algn="just">
              <a:buFont typeface="Wingdings" pitchFamily="2" charset="2"/>
              <a:buChar char="v"/>
            </a:pPr>
            <a:r>
              <a:rPr lang="en-US" dirty="0"/>
              <a:t> Use of </a:t>
            </a:r>
            <a:r>
              <a:rPr lang="en-US" dirty="0">
                <a:solidFill>
                  <a:srgbClr val="FF0000"/>
                </a:solidFill>
                <a:effectLst>
                  <a:outerShdw blurRad="38100" dist="38100" dir="2700000" algn="tl">
                    <a:srgbClr val="000000">
                      <a:alpha val="43137"/>
                    </a:srgbClr>
                  </a:outerShdw>
                </a:effectLst>
              </a:rPr>
              <a:t>red wine </a:t>
            </a:r>
            <a:r>
              <a:rPr lang="en-US" dirty="0"/>
              <a:t>appears to be protective, but more studies are needed to verify effects on hemodynamics (</a:t>
            </a:r>
            <a:r>
              <a:rPr lang="en-US" dirty="0" err="1"/>
              <a:t>Karatzi</a:t>
            </a:r>
            <a:r>
              <a:rPr lang="en-US" dirty="0"/>
              <a:t> et al, 2009).</a:t>
            </a:r>
          </a:p>
          <a:p>
            <a:pPr algn="just">
              <a:buFont typeface="Wingdings" pitchFamily="2" charset="2"/>
              <a:buChar char="v"/>
            </a:pPr>
            <a:r>
              <a:rPr lang="en-US" dirty="0"/>
              <a:t> Include sources of soluble fiber (guar gum, pectin) include apples, legumes, oat and corn brans. </a:t>
            </a:r>
          </a:p>
          <a:p>
            <a:pPr algn="just">
              <a:buFont typeface="Wingdings" pitchFamily="2" charset="2"/>
              <a:buChar char="v"/>
            </a:pPr>
            <a:r>
              <a:rPr lang="en-US" dirty="0"/>
              <a:t> Include other whole-grain foods for insoluble fiber </a:t>
            </a:r>
            <a:r>
              <a:rPr lang="en-US" u="sng" dirty="0">
                <a:solidFill>
                  <a:srgbClr val="C00000"/>
                </a:solidFill>
                <a:effectLst>
                  <a:outerShdw blurRad="38100" dist="38100" dir="2700000" algn="tl">
                    <a:srgbClr val="000000">
                      <a:alpha val="43137"/>
                    </a:srgbClr>
                  </a:outerShdw>
                </a:effectLst>
              </a:rPr>
              <a:t>as both types of fiber are beneficial.</a:t>
            </a:r>
          </a:p>
          <a:p>
            <a:pPr marL="0" indent="0" algn="just">
              <a:buNone/>
            </a:pPr>
            <a:endParaRPr lang="en-US" dirty="0"/>
          </a:p>
          <a:p>
            <a:pPr marL="0" indent="0" algn="r">
              <a:buNone/>
            </a:pPr>
            <a:r>
              <a:rPr lang="en-US" b="1" u="sng" dirty="0">
                <a:solidFill>
                  <a:srgbClr val="FF0000"/>
                </a:solidFill>
                <a:hlinkClick r:id="rId2"/>
              </a:rPr>
              <a:t>Nutrition </a:t>
            </a:r>
            <a:r>
              <a:rPr lang="en-US" u="sng" dirty="0">
                <a:solidFill>
                  <a:srgbClr val="FF0000"/>
                </a:solidFill>
                <a:hlinkClick r:id="rId2"/>
              </a:rPr>
              <a:t>and </a:t>
            </a:r>
            <a:r>
              <a:rPr lang="en-US" b="1" u="sng" dirty="0">
                <a:solidFill>
                  <a:srgbClr val="FF0000"/>
                </a:solidFill>
                <a:hlinkClick r:id="rId2"/>
              </a:rPr>
              <a:t>diagnosis</a:t>
            </a:r>
            <a:r>
              <a:rPr lang="en-US" u="sng" dirty="0">
                <a:solidFill>
                  <a:srgbClr val="FF0000"/>
                </a:solidFill>
                <a:hlinkClick r:id="rId2"/>
              </a:rPr>
              <a:t>-</a:t>
            </a:r>
            <a:r>
              <a:rPr lang="en-US" b="1" u="sng" dirty="0">
                <a:solidFill>
                  <a:srgbClr val="FF0000"/>
                </a:solidFill>
                <a:hlinkClick r:id="rId2"/>
              </a:rPr>
              <a:t>related care</a:t>
            </a:r>
            <a:r>
              <a:rPr lang="en-US" b="1" u="sng" dirty="0">
                <a:solidFill>
                  <a:srgbClr val="FF0000"/>
                </a:solidFill>
              </a:rPr>
              <a:t>; 2021</a:t>
            </a:r>
            <a:endParaRPr lang="en-US" dirty="0">
              <a:solidFill>
                <a:srgbClr val="FF0000"/>
              </a:solidFill>
            </a:endParaRPr>
          </a:p>
        </p:txBody>
      </p:sp>
    </p:spTree>
    <p:extLst>
      <p:ext uri="{BB962C8B-B14F-4D97-AF65-F5344CB8AC3E}">
        <p14:creationId xmlns:p14="http://schemas.microsoft.com/office/powerpoint/2010/main" val="16447281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957" y="1147990"/>
            <a:ext cx="8229600" cy="935992"/>
          </a:xfrm>
        </p:spPr>
        <p:txBody>
          <a:bodyPr>
            <a:noAutofit/>
          </a:bodyPr>
          <a:lstStyle/>
          <a:p>
            <a:r>
              <a:rPr lang="en-US" sz="2800" b="1" dirty="0">
                <a:solidFill>
                  <a:srgbClr val="0D04C4"/>
                </a:solidFill>
                <a:effectLst>
                  <a:outerShdw blurRad="38100" dist="38100" dir="2700000" algn="tl">
                    <a:srgbClr val="000000">
                      <a:alpha val="43137"/>
                    </a:srgbClr>
                  </a:outerShdw>
                </a:effectLst>
              </a:rPr>
              <a:t>CARE MANAGEMENT (MTHFR genetic allele)</a:t>
            </a:r>
            <a:br>
              <a:rPr lang="en-US" sz="2800" b="1" dirty="0">
                <a:solidFill>
                  <a:srgbClr val="0D04C4"/>
                </a:solidFill>
                <a:effectLst>
                  <a:outerShdw blurRad="38100" dist="38100" dir="2700000" algn="tl">
                    <a:srgbClr val="000000">
                      <a:alpha val="43137"/>
                    </a:srgbClr>
                  </a:outerShdw>
                </a:effectLst>
              </a:rPr>
            </a:br>
            <a:br>
              <a:rPr lang="en-US" sz="2800" b="1" dirty="0">
                <a:solidFill>
                  <a:srgbClr val="0D04C4"/>
                </a:solidFill>
                <a:effectLst>
                  <a:outerShdw blurRad="38100" dist="38100" dir="2700000" algn="tl">
                    <a:srgbClr val="000000">
                      <a:alpha val="43137"/>
                    </a:srgbClr>
                  </a:outerShdw>
                </a:effectLst>
              </a:rPr>
            </a:br>
            <a:endParaRPr lang="en-US" sz="2800" b="1"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82773" y="1950748"/>
            <a:ext cx="10903270" cy="4824536"/>
          </a:xfrm>
        </p:spPr>
        <p:txBody>
          <a:bodyPr>
            <a:normAutofit fontScale="85000" lnSpcReduction="20000"/>
          </a:bodyPr>
          <a:lstStyle/>
          <a:p>
            <a:pPr marL="0" indent="0" algn="just">
              <a:lnSpc>
                <a:spcPct val="160000"/>
              </a:lnSpc>
              <a:buNone/>
            </a:pPr>
            <a:r>
              <a:rPr lang="en-US" dirty="0"/>
              <a:t>For individuals have MTHFR genetic allele, it is prudent to discuss dietary or supplemental measures. </a:t>
            </a:r>
          </a:p>
          <a:p>
            <a:pPr marL="0" indent="0" algn="just">
              <a:lnSpc>
                <a:spcPct val="160000"/>
              </a:lnSpc>
              <a:buNone/>
            </a:pPr>
            <a:r>
              <a:rPr lang="en-US" dirty="0"/>
              <a:t>(</a:t>
            </a:r>
            <a:r>
              <a:rPr lang="en-US" dirty="0">
                <a:solidFill>
                  <a:srgbClr val="C00000"/>
                </a:solidFill>
              </a:rPr>
              <a:t>Klerk et al, </a:t>
            </a:r>
            <a:r>
              <a:rPr lang="fr-FR" dirty="0">
                <a:solidFill>
                  <a:srgbClr val="C00000"/>
                </a:solidFill>
              </a:rPr>
              <a:t>2002; </a:t>
            </a:r>
            <a:r>
              <a:rPr lang="fr-FR" dirty="0" err="1">
                <a:solidFill>
                  <a:srgbClr val="C00000"/>
                </a:solidFill>
              </a:rPr>
              <a:t>Koo</a:t>
            </a:r>
            <a:r>
              <a:rPr lang="fr-FR" dirty="0">
                <a:solidFill>
                  <a:srgbClr val="C00000"/>
                </a:solidFill>
              </a:rPr>
              <a:t> et al, 2008; Wiltshire et al, 2008). </a:t>
            </a:r>
          </a:p>
          <a:p>
            <a:pPr marL="0" indent="0" algn="just">
              <a:lnSpc>
                <a:spcPct val="160000"/>
              </a:lnSpc>
              <a:buNone/>
            </a:pPr>
            <a:r>
              <a:rPr lang="fr-FR" dirty="0"/>
              <a:t>Sources of </a:t>
            </a:r>
            <a:r>
              <a:rPr lang="en-US" dirty="0">
                <a:solidFill>
                  <a:srgbClr val="C00000"/>
                </a:solidFill>
                <a:effectLst>
                  <a:outerShdw blurRad="38100" dist="38100" dir="2700000" algn="tl">
                    <a:srgbClr val="000000">
                      <a:alpha val="43137"/>
                    </a:srgbClr>
                  </a:outerShdw>
                </a:effectLst>
              </a:rPr>
              <a:t>vitamin B6 </a:t>
            </a:r>
            <a:r>
              <a:rPr lang="en-US" dirty="0"/>
              <a:t>include eggs, meats, fish, vegetables, yeast, whole-wheat grains, and milk. </a:t>
            </a:r>
          </a:p>
          <a:p>
            <a:pPr marL="0" indent="0" algn="just">
              <a:lnSpc>
                <a:spcPct val="160000"/>
              </a:lnSpc>
              <a:buNone/>
            </a:pPr>
            <a:r>
              <a:rPr lang="en-US" dirty="0"/>
              <a:t>Sources of </a:t>
            </a:r>
            <a:r>
              <a:rPr lang="en-US" dirty="0">
                <a:solidFill>
                  <a:srgbClr val="C00000"/>
                </a:solidFill>
                <a:effectLst>
                  <a:outerShdw blurRad="38100" dist="38100" dir="2700000" algn="tl">
                    <a:srgbClr val="000000">
                      <a:alpha val="43137"/>
                    </a:srgbClr>
                  </a:outerShdw>
                </a:effectLst>
              </a:rPr>
              <a:t>vitamin B12 </a:t>
            </a:r>
            <a:r>
              <a:rPr lang="en-US" dirty="0"/>
              <a:t>include liver, meat, eggs, dairy products, and fish. </a:t>
            </a:r>
          </a:p>
          <a:p>
            <a:pPr marL="0" indent="0" algn="just">
              <a:lnSpc>
                <a:spcPct val="160000"/>
              </a:lnSpc>
              <a:buNone/>
            </a:pPr>
            <a:endParaRPr lang="en-US" sz="2400" b="1" u="sng" dirty="0">
              <a:solidFill>
                <a:srgbClr val="FF0000"/>
              </a:solidFill>
              <a:hlinkClick r:id="" action="ppaction://noaction"/>
            </a:endParaRPr>
          </a:p>
          <a:p>
            <a:pPr marL="0" indent="0" algn="r">
              <a:lnSpc>
                <a:spcPct val="160000"/>
              </a:lnSpc>
              <a:buNone/>
            </a:pPr>
            <a:r>
              <a:rPr lang="en-US" sz="2400" b="1" u="sng" dirty="0">
                <a:solidFill>
                  <a:srgbClr val="FF0000"/>
                </a:solidFill>
                <a:hlinkClick r:id="" action="ppaction://noaction"/>
              </a:rPr>
              <a:t>Nutrition </a:t>
            </a:r>
            <a:r>
              <a:rPr lang="en-US" sz="2400" u="sng" dirty="0">
                <a:solidFill>
                  <a:srgbClr val="FF0000"/>
                </a:solidFill>
                <a:hlinkClick r:id="rId2"/>
              </a:rPr>
              <a:t>and </a:t>
            </a:r>
            <a:r>
              <a:rPr lang="en-US" sz="2400" b="1" u="sng" dirty="0">
                <a:solidFill>
                  <a:srgbClr val="FF0000"/>
                </a:solidFill>
                <a:hlinkClick r:id="rId2"/>
              </a:rPr>
              <a:t>diagnosis</a:t>
            </a:r>
            <a:r>
              <a:rPr lang="en-US" sz="2400" u="sng" dirty="0">
                <a:solidFill>
                  <a:srgbClr val="FF0000"/>
                </a:solidFill>
                <a:hlinkClick r:id="rId2"/>
              </a:rPr>
              <a:t>-</a:t>
            </a:r>
            <a:r>
              <a:rPr lang="en-US" sz="2400" b="1" u="sng" dirty="0">
                <a:solidFill>
                  <a:srgbClr val="FF0000"/>
                </a:solidFill>
                <a:hlinkClick r:id="rId2"/>
              </a:rPr>
              <a:t>related care</a:t>
            </a:r>
            <a:endParaRPr lang="en-US" dirty="0">
              <a:solidFill>
                <a:srgbClr val="FF0000"/>
              </a:solidFill>
            </a:endParaRPr>
          </a:p>
        </p:txBody>
      </p:sp>
    </p:spTree>
    <p:extLst>
      <p:ext uri="{BB962C8B-B14F-4D97-AF65-F5344CB8AC3E}">
        <p14:creationId xmlns:p14="http://schemas.microsoft.com/office/powerpoint/2010/main" val="115673566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904" y="928156"/>
            <a:ext cx="8534400" cy="758952"/>
          </a:xfrm>
        </p:spPr>
        <p:txBody>
          <a:bodyPr>
            <a:normAutofit fontScale="90000"/>
          </a:bodyPr>
          <a:lstStyle/>
          <a:p>
            <a:r>
              <a:rPr lang="en-US" b="1" dirty="0">
                <a:solidFill>
                  <a:srgbClr val="0D04C4"/>
                </a:solidFill>
                <a:effectLst>
                  <a:outerShdw blurRad="38100" dist="38100" dir="2700000" algn="tl">
                    <a:srgbClr val="000000">
                      <a:alpha val="43137"/>
                    </a:srgbClr>
                  </a:outerShdw>
                </a:effectLst>
              </a:rPr>
              <a:t>CARE MANAGEMENT </a:t>
            </a:r>
            <a:br>
              <a:rPr lang="en-US" b="1" dirty="0">
                <a:solidFill>
                  <a:srgbClr val="0D04C4"/>
                </a:solidFill>
                <a:effectLst>
                  <a:outerShdw blurRad="38100" dist="38100" dir="2700000" algn="tl">
                    <a:srgbClr val="000000">
                      <a:alpha val="43137"/>
                    </a:srgbClr>
                  </a:outerShdw>
                </a:effectLst>
              </a:rPr>
            </a:br>
            <a:endParaRPr lang="en-US" dirty="0">
              <a:solidFill>
                <a:srgbClr val="0D04C4"/>
              </a:solidFill>
              <a:effectLst>
                <a:outerShdw blurRad="38100" dist="38100" dir="2700000" algn="tl">
                  <a:srgbClr val="000000">
                    <a:alpha val="43137"/>
                  </a:srgbClr>
                </a:outerShdw>
              </a:effectLst>
            </a:endParaRPr>
          </a:p>
        </p:txBody>
      </p:sp>
      <p:sp>
        <p:nvSpPr>
          <p:cNvPr id="3" name="Content Placeholder 2"/>
          <p:cNvSpPr>
            <a:spLocks noGrp="1"/>
          </p:cNvSpPr>
          <p:nvPr>
            <p:ph sz="quarter" idx="1"/>
          </p:nvPr>
        </p:nvSpPr>
        <p:spPr>
          <a:xfrm>
            <a:off x="329608" y="1917039"/>
            <a:ext cx="11313043" cy="4926288"/>
          </a:xfrm>
        </p:spPr>
        <p:txBody>
          <a:bodyPr>
            <a:normAutofit/>
          </a:bodyPr>
          <a:lstStyle/>
          <a:p>
            <a:r>
              <a:rPr lang="en-US" b="1" u="sng" dirty="0">
                <a:effectLst>
                  <a:outerShdw blurRad="38100" dist="38100" dir="2700000" algn="tl">
                    <a:srgbClr val="000000">
                      <a:alpha val="43137"/>
                    </a:srgbClr>
                  </a:outerShdw>
                </a:effectLst>
              </a:rPr>
              <a:t>Olestra,</a:t>
            </a:r>
            <a:r>
              <a:rPr lang="en-US" dirty="0"/>
              <a:t> a fat substitute, decreases absorption of dietary fat. </a:t>
            </a:r>
          </a:p>
          <a:p>
            <a:r>
              <a:rPr lang="en-US" dirty="0"/>
              <a:t>Use in moderate amounts to prevent diarrhea.</a:t>
            </a:r>
          </a:p>
          <a:p>
            <a:pPr marL="0" indent="0">
              <a:buNone/>
            </a:pPr>
            <a:r>
              <a:rPr lang="en-US" dirty="0"/>
              <a:t>• </a:t>
            </a:r>
            <a:r>
              <a:rPr lang="en-US" dirty="0">
                <a:solidFill>
                  <a:srgbClr val="0070C0"/>
                </a:solidFill>
                <a:effectLst>
                  <a:outerShdw blurRad="38100" dist="38100" dir="2700000" algn="tl">
                    <a:srgbClr val="000000">
                      <a:alpha val="43137"/>
                    </a:srgbClr>
                  </a:outerShdw>
                </a:effectLst>
              </a:rPr>
              <a:t>Routine periodic fasting has been shown to have merit in reducing risk of CAD (Horne et al, 2008).</a:t>
            </a:r>
          </a:p>
          <a:p>
            <a:pPr marL="0" indent="0">
              <a:buNone/>
            </a:pPr>
            <a:r>
              <a:rPr lang="en-US" dirty="0"/>
              <a:t>• Intensive lifestyle changes maintained for 5 years or longer may be needed. </a:t>
            </a:r>
          </a:p>
          <a:p>
            <a:pPr>
              <a:buFont typeface="Arial" panose="020B0604020202020204" pitchFamily="34" charset="0"/>
              <a:buChar char="•"/>
            </a:pPr>
            <a:r>
              <a:rPr lang="en-US" dirty="0"/>
              <a:t>A strict low fat diet can help reverse atherosclerosis.</a:t>
            </a:r>
          </a:p>
          <a:p>
            <a:pPr marL="0" indent="0">
              <a:buNone/>
            </a:pPr>
            <a:r>
              <a:rPr lang="en-US" b="1" u="sng" dirty="0">
                <a:effectLst>
                  <a:outerShdw blurRad="38100" dist="38100" dir="2700000" algn="tl">
                    <a:srgbClr val="000000">
                      <a:alpha val="43137"/>
                    </a:srgbClr>
                  </a:outerShdw>
                </a:effectLst>
              </a:rPr>
              <a:t>Therefore: </a:t>
            </a:r>
            <a:r>
              <a:rPr lang="en-US" b="1" dirty="0">
                <a:effectLst>
                  <a:outerShdw blurRad="38100" dist="38100" dir="2700000" algn="tl">
                    <a:srgbClr val="000000">
                      <a:alpha val="43137"/>
                    </a:srgbClr>
                  </a:outerShdw>
                </a:effectLst>
              </a:rPr>
              <a:t>Check serum lipids at least annually.</a:t>
            </a:r>
          </a:p>
          <a:p>
            <a:pPr marL="0" indent="0">
              <a:buNone/>
            </a:pPr>
            <a:endParaRPr lang="en-US" dirty="0"/>
          </a:p>
          <a:p>
            <a:pPr marL="0" indent="0" algn="r">
              <a:buNone/>
            </a:pPr>
            <a:r>
              <a:rPr lang="en-US" u="sng" dirty="0">
                <a:hlinkClick r:id="rId2"/>
              </a:rPr>
              <a:t>Nutrition and diagnosis-related care</a:t>
            </a:r>
            <a:endParaRPr lang="en-US" u="sng" dirty="0"/>
          </a:p>
        </p:txBody>
      </p:sp>
    </p:spTree>
    <p:extLst>
      <p:ext uri="{BB962C8B-B14F-4D97-AF65-F5344CB8AC3E}">
        <p14:creationId xmlns:p14="http://schemas.microsoft.com/office/powerpoint/2010/main" val="768453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331304" y="390437"/>
            <a:ext cx="9250018" cy="923330"/>
          </a:xfrm>
          <a:prstGeom prst="rect">
            <a:avLst/>
          </a:prstGeom>
        </p:spPr>
        <p:txBody>
          <a:bodyPr wrap="square">
            <a:spAutoFit/>
          </a:bodyPr>
          <a:lstStyle/>
          <a:p>
            <a:pPr algn="ctr"/>
            <a:r>
              <a:rPr lang="en-US" b="1" dirty="0">
                <a:effectLst>
                  <a:outerShdw blurRad="38100" dist="38100" dir="2700000" algn="tl">
                    <a:srgbClr val="000000">
                      <a:alpha val="43137"/>
                    </a:srgbClr>
                  </a:outerShdw>
                </a:effectLst>
                <a:highlight>
                  <a:srgbClr val="00FF00"/>
                </a:highlight>
                <a:latin typeface="Arial-BoldMT"/>
              </a:rPr>
              <a:t>Recommendations on Blood Pressure in Hypertensive Adults from Evidence Analysis Library (2015) and</a:t>
            </a:r>
          </a:p>
          <a:p>
            <a:pPr algn="ctr"/>
            <a:r>
              <a:rPr lang="en-US" b="1" dirty="0">
                <a:effectLst>
                  <a:outerShdw blurRad="38100" dist="38100" dir="2700000" algn="tl">
                    <a:srgbClr val="000000">
                      <a:alpha val="43137"/>
                    </a:srgbClr>
                  </a:outerShdw>
                </a:effectLst>
                <a:highlight>
                  <a:srgbClr val="00FF00"/>
                </a:highlight>
                <a:latin typeface="Arial-BoldMT"/>
              </a:rPr>
              <a:t>American College of Cardiology/American Heart Association (2018)</a:t>
            </a:r>
            <a:endParaRPr lang="fa-IR" dirty="0">
              <a:effectLst>
                <a:outerShdw blurRad="38100" dist="38100" dir="2700000" algn="tl">
                  <a:srgbClr val="000000">
                    <a:alpha val="43137"/>
                  </a:srgbClr>
                </a:outerShdw>
              </a:effectLst>
              <a:highlight>
                <a:srgbClr val="00FF00"/>
              </a:highlight>
            </a:endParaRPr>
          </a:p>
        </p:txBody>
      </p:sp>
      <p:pic>
        <p:nvPicPr>
          <p:cNvPr id="9" name="Picture 8">
            <a:extLst>
              <a:ext uri="{FF2B5EF4-FFF2-40B4-BE49-F238E27FC236}">
                <a16:creationId xmlns:a16="http://schemas.microsoft.com/office/drawing/2014/main" id="{F5B5A43A-3348-4A7B-A26B-AE551A47F56D}"/>
              </a:ext>
            </a:extLst>
          </p:cNvPr>
          <p:cNvPicPr>
            <a:picLocks noChangeAspect="1"/>
          </p:cNvPicPr>
          <p:nvPr/>
        </p:nvPicPr>
        <p:blipFill>
          <a:blip r:embed="rId2"/>
          <a:stretch>
            <a:fillRect/>
          </a:stretch>
        </p:blipFill>
        <p:spPr>
          <a:xfrm>
            <a:off x="701007" y="1701209"/>
            <a:ext cx="7563906" cy="762252"/>
          </a:xfrm>
          <a:prstGeom prst="rect">
            <a:avLst/>
          </a:prstGeom>
        </p:spPr>
      </p:pic>
      <p:pic>
        <p:nvPicPr>
          <p:cNvPr id="5" name="Picture 4">
            <a:extLst>
              <a:ext uri="{FF2B5EF4-FFF2-40B4-BE49-F238E27FC236}">
                <a16:creationId xmlns:a16="http://schemas.microsoft.com/office/drawing/2014/main" id="{093EB9FC-2523-4FF0-BF0E-7DF1A768C40C}"/>
              </a:ext>
            </a:extLst>
          </p:cNvPr>
          <p:cNvPicPr>
            <a:picLocks noChangeAspect="1"/>
          </p:cNvPicPr>
          <p:nvPr/>
        </p:nvPicPr>
        <p:blipFill>
          <a:blip r:embed="rId3"/>
          <a:stretch>
            <a:fillRect/>
          </a:stretch>
        </p:blipFill>
        <p:spPr>
          <a:xfrm>
            <a:off x="701007" y="2463461"/>
            <a:ext cx="7563906" cy="2829320"/>
          </a:xfrm>
          <a:prstGeom prst="rect">
            <a:avLst/>
          </a:prstGeom>
        </p:spPr>
      </p:pic>
    </p:spTree>
    <p:extLst>
      <p:ext uri="{BB962C8B-B14F-4D97-AF65-F5344CB8AC3E}">
        <p14:creationId xmlns:p14="http://schemas.microsoft.com/office/powerpoint/2010/main" val="37188650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Cholesterol and diet</a:t>
            </a:r>
          </a:p>
        </p:txBody>
      </p:sp>
      <p:sp>
        <p:nvSpPr>
          <p:cNvPr id="3" name="Subtitle 2"/>
          <p:cNvSpPr>
            <a:spLocks noGrp="1"/>
          </p:cNvSpPr>
          <p:nvPr>
            <p:ph type="subTitle" idx="1"/>
          </p:nvPr>
        </p:nvSpPr>
        <p:spPr>
          <a:xfrm>
            <a:off x="446568" y="2571092"/>
            <a:ext cx="7793666" cy="3600000"/>
          </a:xfrm>
        </p:spPr>
        <p:txBody>
          <a:bodyPr/>
          <a:lstStyle/>
          <a:p>
            <a:pPr marL="0" indent="0">
              <a:buNone/>
            </a:pPr>
            <a:r>
              <a:rPr lang="en-GB" sz="2000" dirty="0">
                <a:latin typeface="Times New Roman" panose="02020603050405020304" pitchFamily="18" charset="0"/>
                <a:cs typeface="Times New Roman" panose="02020603050405020304" pitchFamily="18" charset="0"/>
              </a:rPr>
              <a:t>The level of blood cholesterol is affected by the </a:t>
            </a:r>
            <a:r>
              <a:rPr lang="en-GB" sz="2000" b="1" dirty="0">
                <a:solidFill>
                  <a:srgbClr val="E46B2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amount and type of fat</a:t>
            </a:r>
            <a:r>
              <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in the diet. </a:t>
            </a:r>
          </a:p>
          <a:p>
            <a:pPr marL="0" indent="0">
              <a:buNone/>
            </a:pPr>
            <a:r>
              <a:rPr lang="en-GB" sz="2000" dirty="0">
                <a:latin typeface="Times New Roman" panose="02020603050405020304" pitchFamily="18" charset="0"/>
                <a:cs typeface="Times New Roman" panose="02020603050405020304" pitchFamily="18" charset="0"/>
              </a:rPr>
              <a:t>	</a:t>
            </a:r>
          </a:p>
          <a:p>
            <a:pPr marL="0" indent="0">
              <a:buNone/>
            </a:pPr>
            <a:r>
              <a:rPr lang="en-GB" sz="2000" dirty="0">
                <a:latin typeface="Times New Roman" panose="02020603050405020304" pitchFamily="18" charset="0"/>
                <a:cs typeface="Times New Roman" panose="02020603050405020304" pitchFamily="18" charset="0"/>
              </a:rPr>
              <a:t>High intakes of </a:t>
            </a:r>
            <a:r>
              <a:rPr lang="en-GB" sz="2000" b="1" dirty="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saturated fatty acids (SFA)</a:t>
            </a:r>
            <a:r>
              <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and of total fat, can increase the amount of cholesterol in the blood.</a:t>
            </a:r>
          </a:p>
          <a:p>
            <a:pPr marL="0" indent="0">
              <a:buNone/>
            </a:pPr>
            <a:endParaRPr lang="en-GB" sz="2000" dirty="0">
              <a:latin typeface="Times New Roman" panose="02020603050405020304" pitchFamily="18" charset="0"/>
              <a:cs typeface="Times New Roman" panose="02020603050405020304" pitchFamily="18" charset="0"/>
            </a:endParaRPr>
          </a:p>
          <a:p>
            <a:pPr marL="0" indent="0">
              <a:buNone/>
            </a:pPr>
            <a:r>
              <a:rPr lang="en-GB" sz="2000" dirty="0">
                <a:latin typeface="Times New Roman" panose="02020603050405020304" pitchFamily="18" charset="0"/>
                <a:cs typeface="Times New Roman" panose="02020603050405020304" pitchFamily="18" charset="0"/>
              </a:rPr>
              <a:t>Most people are consuming too much saturated fat and need to switch to foods containing unsaturated fat. </a:t>
            </a:r>
          </a:p>
          <a:p>
            <a:pPr marL="0" indent="0">
              <a:buNone/>
            </a:pPr>
            <a:r>
              <a:rPr lang="en-GB" altLang="en-US" sz="2000" i="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There's good evidence that replacing saturated fats with unsaturated fats can help lower cholesterol.</a:t>
            </a: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20145" y="3790603"/>
            <a:ext cx="3445221" cy="2280736"/>
          </a:xfrm>
          <a:prstGeom prst="rect">
            <a:avLst/>
          </a:prstGeom>
        </p:spPr>
      </p:pic>
      <p:sp>
        <p:nvSpPr>
          <p:cNvPr id="5" name="TextBox 4">
            <a:extLst>
              <a:ext uri="{FF2B5EF4-FFF2-40B4-BE49-F238E27FC236}">
                <a16:creationId xmlns:a16="http://schemas.microsoft.com/office/drawing/2014/main" id="{5DBC89BC-698B-4404-98C7-BED04FF685F6}"/>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065394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Fatty acids</a:t>
            </a:r>
            <a:b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pPr marL="0" indent="0">
              <a:spcBef>
                <a:spcPct val="0"/>
              </a:spcBef>
              <a:buNone/>
            </a:pPr>
            <a:r>
              <a:rPr lang="en-GB" altLang="en-US" sz="2000" dirty="0">
                <a:latin typeface="Times New Roman" panose="02020603050405020304" pitchFamily="18" charset="0"/>
                <a:cs typeface="Times New Roman" panose="02020603050405020304" pitchFamily="18" charset="0"/>
              </a:rPr>
              <a:t>There are many different fatty acids. Different types of fatty acids behave differently in the body.</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Fatty acids can be divided into two groups:</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1) </a:t>
            </a:r>
            <a:r>
              <a:rPr lang="en-GB" altLang="en-US" sz="2000" b="1" dirty="0">
                <a:latin typeface="Times New Roman" panose="02020603050405020304" pitchFamily="18" charset="0"/>
                <a:cs typeface="Times New Roman" panose="02020603050405020304" pitchFamily="18" charset="0"/>
              </a:rPr>
              <a:t>Saturated</a:t>
            </a:r>
            <a:r>
              <a:rPr lang="en-GB" altLang="en-US" sz="2000" dirty="0">
                <a:latin typeface="Times New Roman" panose="02020603050405020304" pitchFamily="18" charset="0"/>
                <a:cs typeface="Times New Roman" panose="02020603050405020304" pitchFamily="18" charset="0"/>
              </a:rPr>
              <a:t> – these have all of the hydrogen atoms they can hold and all are single chemical bonds, e.g. stearic acid.</a:t>
            </a:r>
          </a:p>
          <a:p>
            <a:pPr marL="0" indent="0">
              <a:buNone/>
            </a:pPr>
            <a:endParaRPr lang="en-US" sz="2000" dirty="0">
              <a:latin typeface="Times New Roman" panose="02020603050405020304" pitchFamily="18" charset="0"/>
              <a:cs typeface="Times New Roman" panose="02020603050405020304" pitchFamily="18" charset="0"/>
            </a:endParaRPr>
          </a:p>
        </p:txBody>
      </p:sp>
      <p:grpSp>
        <p:nvGrpSpPr>
          <p:cNvPr id="4" name="Group 3"/>
          <p:cNvGrpSpPr>
            <a:grpSpLocks/>
          </p:cNvGrpSpPr>
          <p:nvPr/>
        </p:nvGrpSpPr>
        <p:grpSpPr bwMode="auto">
          <a:xfrm>
            <a:off x="6053139" y="4509264"/>
            <a:ext cx="2376488" cy="1873250"/>
            <a:chOff x="6443663" y="4652963"/>
            <a:chExt cx="2376487" cy="1873250"/>
          </a:xfrm>
        </p:grpSpPr>
        <p:pic>
          <p:nvPicPr>
            <p:cNvPr id="5" name="Picture 5" descr="Single bon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19925" y="4868863"/>
              <a:ext cx="104775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8"/>
            <p:cNvSpPr txBox="1">
              <a:spLocks noChangeArrowheads="1"/>
            </p:cNvSpPr>
            <p:nvPr/>
          </p:nvSpPr>
          <p:spPr bwMode="auto">
            <a:xfrm>
              <a:off x="6588125" y="5949950"/>
              <a:ext cx="1944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400" dirty="0">
                  <a:latin typeface="Arial" panose="020B0604020202020204" pitchFamily="34" charset="0"/>
                  <a:cs typeface="Arial" panose="020B0604020202020204" pitchFamily="34" charset="0"/>
                </a:rPr>
                <a:t>Single bond</a:t>
              </a:r>
              <a:endParaRPr lang="en-US" altLang="en-US" sz="2400" dirty="0">
                <a:latin typeface="Arial" panose="020B0604020202020204" pitchFamily="34" charset="0"/>
                <a:cs typeface="Arial" panose="020B0604020202020204" pitchFamily="34" charset="0"/>
              </a:endParaRPr>
            </a:p>
          </p:txBody>
        </p:sp>
        <p:sp>
          <p:nvSpPr>
            <p:cNvPr id="7" name="Rectangle 9"/>
            <p:cNvSpPr>
              <a:spLocks noChangeArrowheads="1"/>
            </p:cNvSpPr>
            <p:nvPr/>
          </p:nvSpPr>
          <p:spPr bwMode="auto">
            <a:xfrm>
              <a:off x="6443663" y="4652963"/>
              <a:ext cx="2376487" cy="1873250"/>
            </a:xfrm>
            <a:prstGeom prst="rect">
              <a:avLst/>
            </a:prstGeom>
            <a:noFill/>
            <a:ln w="28575">
              <a:solidFill>
                <a:srgbClr val="263B8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p>
          </p:txBody>
        </p:sp>
      </p:grpSp>
      <p:pic>
        <p:nvPicPr>
          <p:cNvPr id="8" name="Picture 6" descr="Saturated fat - stearic acid"/>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413374" y="5011677"/>
            <a:ext cx="3236912" cy="774700"/>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439392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44557" y="1899656"/>
            <a:ext cx="11130283" cy="4183092"/>
          </a:xfrm>
        </p:spPr>
        <p:txBody>
          <a:bodyPr/>
          <a:lstStyle/>
          <a:p>
            <a:pPr algn="just">
              <a:lnSpc>
                <a:spcPct val="20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The recommendation for decreasing LDL cholesterol is 5% to 6%. </a:t>
            </a:r>
          </a:p>
          <a:p>
            <a:pPr algn="just">
              <a:lnSpc>
                <a:spcPct val="20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The guidelines have no specific recommendation for trans fatty acid intake but recommend it be decreased with the saturated fat.</a:t>
            </a:r>
          </a:p>
          <a:p>
            <a:pPr algn="just">
              <a:lnSpc>
                <a:spcPct val="20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Saturated fat is generally found in animal proteins. </a:t>
            </a:r>
          </a:p>
          <a:p>
            <a:pPr algn="just">
              <a:lnSpc>
                <a:spcPct val="20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It is recommended that intake of animal protein, especially red meat and high-fat dairy, be decreased.</a:t>
            </a:r>
          </a:p>
        </p:txBody>
      </p:sp>
      <p:sp>
        <p:nvSpPr>
          <p:cNvPr id="10" name="Title 9">
            <a:extLst>
              <a:ext uri="{FF2B5EF4-FFF2-40B4-BE49-F238E27FC236}">
                <a16:creationId xmlns:a16="http://schemas.microsoft.com/office/drawing/2014/main" id="{054C354B-D96D-4FC7-8C3A-02C04C91266F}"/>
              </a:ext>
            </a:extLst>
          </p:cNvPr>
          <p:cNvSpPr>
            <a:spLocks noGrp="1"/>
          </p:cNvSpPr>
          <p:nvPr>
            <p:ph type="ctrTitle"/>
          </p:nvPr>
        </p:nvSpPr>
        <p:spPr>
          <a:xfrm>
            <a:off x="644427" y="1173343"/>
            <a:ext cx="964325" cy="437279"/>
          </a:xfrm>
        </p:spPr>
        <p:txBody>
          <a:bodyPr/>
          <a:lstStyle/>
          <a:p>
            <a:r>
              <a:rPr lang="en-US" sz="3600" dirty="0">
                <a:solidFill>
                  <a:schemeClr val="accent1"/>
                </a:solidFill>
                <a:effectLst>
                  <a:outerShdw blurRad="38100" dist="38100" dir="2700000" algn="tl">
                    <a:srgbClr val="000000">
                      <a:alpha val="43137"/>
                    </a:srgbClr>
                  </a:outerShdw>
                </a:effectLst>
              </a:rPr>
              <a:t>SFA</a:t>
            </a:r>
            <a:endParaRPr lang="fa-IR" sz="3600" dirty="0">
              <a:solidFill>
                <a:schemeClr val="accent1"/>
              </a:solidFill>
              <a:effectLst>
                <a:outerShdw blurRad="38100" dist="38100" dir="2700000" algn="tl">
                  <a:srgbClr val="000000">
                    <a:alpha val="43137"/>
                  </a:srgbClr>
                </a:outerShdw>
              </a:effectLst>
            </a:endParaRPr>
          </a:p>
        </p:txBody>
      </p:sp>
      <p:sp>
        <p:nvSpPr>
          <p:cNvPr id="11" name="Rectangle 10">
            <a:extLst>
              <a:ext uri="{FF2B5EF4-FFF2-40B4-BE49-F238E27FC236}">
                <a16:creationId xmlns:a16="http://schemas.microsoft.com/office/drawing/2014/main" id="{1AB697A6-E69D-44FD-A26C-566A67842522}"/>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4047926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Risk of CVDs</a:t>
            </a:r>
          </a:p>
        </p:txBody>
      </p:sp>
      <p:sp>
        <p:nvSpPr>
          <p:cNvPr id="3" name="Subtitle 2"/>
          <p:cNvSpPr>
            <a:spLocks noGrp="1"/>
          </p:cNvSpPr>
          <p:nvPr>
            <p:ph type="subTitle" idx="1"/>
          </p:nvPr>
        </p:nvSpPr>
        <p:spPr>
          <a:xfrm>
            <a:off x="1169276" y="2385391"/>
            <a:ext cx="9720000" cy="3785701"/>
          </a:xfrm>
        </p:spPr>
        <p:txBody>
          <a:bodyPr/>
          <a:lstStyle/>
          <a:p>
            <a:pPr marL="0" indent="0">
              <a:buNone/>
              <a:defRPr/>
            </a:pPr>
            <a:r>
              <a:rPr lang="en-GB" altLang="en-US" sz="2000" dirty="0">
                <a:latin typeface="Times New Roman" panose="02020603050405020304" pitchFamily="18" charset="0"/>
                <a:cs typeface="Times New Roman" panose="02020603050405020304" pitchFamily="18" charset="0"/>
              </a:rPr>
              <a:t>Factors that increase the risk of it include:</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Age (older than 45 for men and 55 for women)</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Smoking</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Poor diet</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Overweight &amp; obesity</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Stress</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Physical inactivity</a:t>
            </a:r>
          </a:p>
          <a:p>
            <a:pPr>
              <a:buFont typeface="Arial" panose="020B0604020202020204" pitchFamily="34" charset="0"/>
              <a:buChar char="•"/>
              <a:defRPr/>
            </a:pPr>
            <a:r>
              <a:rPr lang="en-GB" altLang="en-US" sz="2000" dirty="0">
                <a:latin typeface="Times New Roman" panose="02020603050405020304" pitchFamily="18" charset="0"/>
                <a:cs typeface="Times New Roman" panose="02020603050405020304" pitchFamily="18" charset="0"/>
              </a:rPr>
              <a:t>Alcohol</a:t>
            </a:r>
          </a:p>
          <a:p>
            <a:pPr>
              <a:buFont typeface="Arial" panose="020B0604020202020204" pitchFamily="34" charset="0"/>
              <a:buChar char="•"/>
              <a:defRPr/>
            </a:pPr>
            <a:r>
              <a:rPr lang="en-GB" altLang="en-US" sz="20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Insufficient sleep</a:t>
            </a: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414676" y="2923820"/>
            <a:ext cx="2717612" cy="3566170"/>
          </a:xfrm>
          <a:prstGeom prst="rect">
            <a:avLst/>
          </a:prstGeom>
          <a:ln>
            <a:noFill/>
          </a:ln>
          <a:effectLst>
            <a:softEdge rad="112500"/>
          </a:effectLst>
        </p:spPr>
      </p:pic>
      <p:sp>
        <p:nvSpPr>
          <p:cNvPr id="5" name="TextBox 4">
            <a:extLst>
              <a:ext uri="{FF2B5EF4-FFF2-40B4-BE49-F238E27FC236}">
                <a16:creationId xmlns:a16="http://schemas.microsoft.com/office/drawing/2014/main" id="{682DBC2E-9CBE-40D1-92C2-65DB733DF550}"/>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68149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Fatty acids</a:t>
            </a:r>
            <a:br>
              <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69277" y="2546791"/>
            <a:ext cx="8262136" cy="3600000"/>
          </a:xfrm>
        </p:spPr>
        <p:txBody>
          <a:bodyPr/>
          <a:lstStyle/>
          <a:p>
            <a:pPr marL="0" indent="0">
              <a:buNone/>
            </a:pPr>
            <a:r>
              <a:rPr lang="en-GB" sz="2000" dirty="0">
                <a:latin typeface="Times New Roman" panose="02020603050405020304" pitchFamily="18" charset="0"/>
                <a:cs typeface="Times New Roman" panose="02020603050405020304" pitchFamily="18" charset="0"/>
              </a:rPr>
              <a:t>2) Unsaturated – these have some hydrogen atoms missing and contain double bonds.</a:t>
            </a:r>
          </a:p>
          <a:p>
            <a:r>
              <a:rPr lang="en-GB" sz="2000" dirty="0">
                <a:latin typeface="Times New Roman" panose="02020603050405020304" pitchFamily="18" charset="0"/>
                <a:cs typeface="Times New Roman" panose="02020603050405020304" pitchFamily="18" charset="0"/>
              </a:rPr>
              <a:t>Monounsaturated – this is where there is one double bond, e.g. oleic acid.</a:t>
            </a:r>
          </a:p>
          <a:p>
            <a:pPr marL="0" indent="0">
              <a:buNone/>
            </a:pPr>
            <a:endParaRPr lang="en-GB" sz="2000" dirty="0">
              <a:latin typeface="Times New Roman" panose="02020603050405020304" pitchFamily="18" charset="0"/>
              <a:cs typeface="Times New Roman" panose="02020603050405020304" pitchFamily="18" charset="0"/>
            </a:endParaRPr>
          </a:p>
          <a:p>
            <a:endParaRPr lang="en-GB" sz="2000" dirty="0">
              <a:latin typeface="Times New Roman" panose="02020603050405020304" pitchFamily="18" charset="0"/>
              <a:cs typeface="Times New Roman" panose="02020603050405020304" pitchFamily="18" charset="0"/>
            </a:endParaRPr>
          </a:p>
          <a:p>
            <a:r>
              <a:rPr lang="en-GB" sz="2000" dirty="0">
                <a:latin typeface="Times New Roman" panose="02020603050405020304" pitchFamily="18" charset="0"/>
                <a:cs typeface="Times New Roman" panose="02020603050405020304" pitchFamily="18" charset="0"/>
              </a:rPr>
              <a:t>Polyunsaturated – this is where there are more than one double bond in the compound, e.g. linoleic acid.</a:t>
            </a:r>
          </a:p>
          <a:p>
            <a:endParaRPr lang="en-GB"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grpSp>
        <p:nvGrpSpPr>
          <p:cNvPr id="4" name="Group 4"/>
          <p:cNvGrpSpPr>
            <a:grpSpLocks/>
          </p:cNvGrpSpPr>
          <p:nvPr/>
        </p:nvGrpSpPr>
        <p:grpSpPr bwMode="auto">
          <a:xfrm>
            <a:off x="9431412" y="4416056"/>
            <a:ext cx="2449512" cy="1944688"/>
            <a:chOff x="6443663" y="4724400"/>
            <a:chExt cx="2449512" cy="1944688"/>
          </a:xfrm>
        </p:grpSpPr>
        <p:pic>
          <p:nvPicPr>
            <p:cNvPr id="5" name="Picture 5" descr="double bond"/>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2950" y="5013325"/>
              <a:ext cx="115252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p:cNvSpPr>
              <a:spLocks noChangeArrowheads="1"/>
            </p:cNvSpPr>
            <p:nvPr/>
          </p:nvSpPr>
          <p:spPr bwMode="auto">
            <a:xfrm>
              <a:off x="6443663" y="4724400"/>
              <a:ext cx="2449512" cy="1944688"/>
            </a:xfrm>
            <a:prstGeom prst="rect">
              <a:avLst/>
            </a:prstGeom>
            <a:noFill/>
            <a:ln w="28575">
              <a:solidFill>
                <a:srgbClr val="263B8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GB" altLang="en-US"/>
            </a:p>
          </p:txBody>
        </p:sp>
        <p:sp>
          <p:nvSpPr>
            <p:cNvPr id="7" name="Text Box 9"/>
            <p:cNvSpPr txBox="1">
              <a:spLocks noChangeArrowheads="1"/>
            </p:cNvSpPr>
            <p:nvPr/>
          </p:nvSpPr>
          <p:spPr bwMode="auto">
            <a:xfrm>
              <a:off x="6588918" y="6021388"/>
              <a:ext cx="21605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sz="2400" dirty="0">
                  <a:latin typeface="Arial" panose="020B0604020202020204" pitchFamily="34" charset="0"/>
                  <a:cs typeface="Arial" panose="020B0604020202020204" pitchFamily="34" charset="0"/>
                </a:rPr>
                <a:t>Double bond</a:t>
              </a:r>
              <a:endParaRPr lang="en-US" altLang="en-US" sz="2400" dirty="0">
                <a:latin typeface="Arial" panose="020B0604020202020204" pitchFamily="34" charset="0"/>
                <a:cs typeface="Arial" panose="020B0604020202020204" pitchFamily="34" charset="0"/>
              </a:endParaRPr>
            </a:p>
          </p:txBody>
        </p:sp>
      </p:grpSp>
      <p:pic>
        <p:nvPicPr>
          <p:cNvPr id="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15574" y="3633418"/>
            <a:ext cx="4176713" cy="782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15573" y="5654306"/>
            <a:ext cx="4176713" cy="81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43602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2848" y="1450406"/>
            <a:ext cx="9720000" cy="720000"/>
          </a:xfrm>
        </p:spPr>
        <p:txBody>
          <a:bodyPr/>
          <a:lstStyle/>
          <a:p>
            <a:r>
              <a:rPr lang="en-GB"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Unsaturated fats- MUFA</a:t>
            </a:r>
            <a:endPar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582848" y="2283798"/>
            <a:ext cx="8657850" cy="3887294"/>
          </a:xfrm>
        </p:spPr>
        <p:txBody>
          <a:bodyPr/>
          <a:lstStyle/>
          <a:p>
            <a:pPr marL="0" indent="0" algn="just">
              <a:buNone/>
            </a:pPr>
            <a:r>
              <a:rPr lang="en-GB" sz="2000" dirty="0">
                <a:latin typeface="Times New Roman" panose="02020603050405020304" pitchFamily="18" charset="0"/>
                <a:cs typeface="Times New Roman" panose="02020603050405020304" pitchFamily="18" charset="0"/>
              </a:rPr>
              <a:t>Unsaturated fats are normally liquid at room temperature, are usually of a vegetable origin, and are commonly known as oils.</a:t>
            </a:r>
          </a:p>
          <a:p>
            <a:pPr marL="0" indent="0" algn="just">
              <a:buNone/>
            </a:pPr>
            <a:endParaRPr lang="en-GB" sz="2000" dirty="0">
              <a:latin typeface="Times New Roman" panose="02020603050405020304" pitchFamily="18" charset="0"/>
              <a:cs typeface="Times New Roman" panose="02020603050405020304" pitchFamily="18" charset="0"/>
            </a:endParaRPr>
          </a:p>
          <a:p>
            <a:pPr marL="0" indent="0" algn="just">
              <a:buNone/>
            </a:pPr>
            <a:r>
              <a:rPr lang="en-GB" sz="2000" b="1" dirty="0">
                <a:solidFill>
                  <a:schemeClr val="accent6">
                    <a:lumMod val="75000"/>
                  </a:schemeClr>
                </a:solidFill>
                <a:latin typeface="Times New Roman" panose="02020603050405020304" pitchFamily="18" charset="0"/>
                <a:cs typeface="Times New Roman" panose="02020603050405020304" pitchFamily="18" charset="0"/>
              </a:rPr>
              <a:t>Olive oil </a:t>
            </a:r>
            <a:r>
              <a:rPr lang="en-GB" sz="2000" dirty="0">
                <a:latin typeface="Times New Roman" panose="02020603050405020304" pitchFamily="18" charset="0"/>
                <a:cs typeface="Times New Roman" panose="02020603050405020304" pitchFamily="18" charset="0"/>
              </a:rPr>
              <a:t>is an example of an oil predominately containing monounsaturated fat. Substituting oleic acid for carbohydrate has almost no appreciable effect on blood lipids. </a:t>
            </a:r>
          </a:p>
          <a:p>
            <a:pPr marL="0" indent="0" algn="just">
              <a:buNone/>
            </a:pPr>
            <a:r>
              <a:rPr lang="en-GB" sz="2000" dirty="0">
                <a:latin typeface="Times New Roman" panose="02020603050405020304" pitchFamily="18" charset="0"/>
                <a:cs typeface="Times New Roman" panose="02020603050405020304" pitchFamily="18" charset="0"/>
              </a:rPr>
              <a:t>However, replacing SFAs with MUFAs (when substituting olive oil for</a:t>
            </a:r>
          </a:p>
          <a:p>
            <a:pPr marL="0" indent="0" algn="just">
              <a:buNone/>
            </a:pPr>
            <a:r>
              <a:rPr lang="en-GB" sz="2000" dirty="0">
                <a:latin typeface="Times New Roman" panose="02020603050405020304" pitchFamily="18" charset="0"/>
                <a:cs typeface="Times New Roman" panose="02020603050405020304" pitchFamily="18" charset="0"/>
              </a:rPr>
              <a:t>butter) lowers serum cholesterol, LDL, and TG levels. </a:t>
            </a:r>
          </a:p>
          <a:p>
            <a:pPr marL="0" indent="0" algn="just">
              <a:buNone/>
            </a:pPr>
            <a:endParaRPr lang="en-GB" sz="2000" dirty="0">
              <a:latin typeface="Times New Roman" panose="02020603050405020304" pitchFamily="18" charset="0"/>
              <a:cs typeface="Times New Roman" panose="02020603050405020304" pitchFamily="18" charset="0"/>
            </a:endParaRPr>
          </a:p>
          <a:p>
            <a:pPr marL="0" indent="0" algn="just">
              <a:buNone/>
            </a:pPr>
            <a:r>
              <a:rPr lang="en-GB" sz="2000" dirty="0">
                <a:latin typeface="Times New Roman" panose="02020603050405020304" pitchFamily="18" charset="0"/>
                <a:cs typeface="Times New Roman" panose="02020603050405020304" pitchFamily="18" charset="0"/>
              </a:rPr>
              <a:t>Oleic acid have anti-inflammatory effect</a:t>
            </a:r>
          </a:p>
          <a:p>
            <a:pPr marL="0" indent="0" algn="just">
              <a:buNone/>
            </a:pPr>
            <a:endParaRPr lang="en-US" sz="2000" dirty="0">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37E22F0C-FA4B-4C25-84ED-10FDC5609AC3}"/>
              </a:ext>
            </a:extLst>
          </p:cNvPr>
          <p:cNvPicPr>
            <a:picLocks noChangeAspect="1"/>
          </p:cNvPicPr>
          <p:nvPr/>
        </p:nvPicPr>
        <p:blipFill>
          <a:blip r:embed="rId2"/>
          <a:stretch>
            <a:fillRect/>
          </a:stretch>
        </p:blipFill>
        <p:spPr>
          <a:xfrm>
            <a:off x="8126315" y="4055165"/>
            <a:ext cx="3482837" cy="1936474"/>
          </a:xfrm>
          <a:prstGeom prst="rect">
            <a:avLst/>
          </a:prstGeom>
        </p:spPr>
      </p:pic>
    </p:spTree>
    <p:extLst>
      <p:ext uri="{BB962C8B-B14F-4D97-AF65-F5344CB8AC3E}">
        <p14:creationId xmlns:p14="http://schemas.microsoft.com/office/powerpoint/2010/main" val="5614661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3317" y="1336764"/>
            <a:ext cx="9720000" cy="720000"/>
          </a:xfrm>
        </p:spPr>
        <p:txBody>
          <a:bodyPr/>
          <a:lstStyle/>
          <a:p>
            <a:r>
              <a:rPr lang="en-GB"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Unsaturated fats- PUFA</a:t>
            </a:r>
            <a:endPar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403317" y="2409349"/>
            <a:ext cx="9720000" cy="2729947"/>
          </a:xfrm>
        </p:spPr>
        <p:txBody>
          <a:bodyPr/>
          <a:lstStyle/>
          <a:p>
            <a:pPr marL="0" indent="0" algn="just">
              <a:lnSpc>
                <a:spcPct val="100000"/>
              </a:lnSpc>
              <a:buNone/>
            </a:pPr>
            <a:r>
              <a:rPr lang="en-US" sz="2000" dirty="0">
                <a:latin typeface="Times New Roman" panose="02020603050405020304" pitchFamily="18" charset="0"/>
                <a:cs typeface="Times New Roman" panose="02020603050405020304" pitchFamily="18" charset="0"/>
              </a:rPr>
              <a:t>The essential fatty acid linoleic acid (LA) is the predominant PUFA consumed in the America; its effect depends on the total fatty acid profile of the diet. </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marL="0" indent="0" algn="just">
              <a:lnSpc>
                <a:spcPct val="100000"/>
              </a:lnSpc>
              <a:buNone/>
            </a:pPr>
            <a:r>
              <a:rPr lang="en-US" sz="2000" dirty="0">
                <a:latin typeface="Times New Roman" panose="02020603050405020304" pitchFamily="18" charset="0"/>
                <a:cs typeface="Times New Roman" panose="02020603050405020304" pitchFamily="18" charset="0"/>
              </a:rPr>
              <a:t>Large amounts of LA </a:t>
            </a:r>
            <a:r>
              <a:rPr lang="en-US" sz="2000" u="sng" dirty="0">
                <a:highlight>
                  <a:srgbClr val="FFFF00"/>
                </a:highlight>
                <a:latin typeface="Times New Roman" panose="02020603050405020304" pitchFamily="18" charset="0"/>
                <a:cs typeface="Times New Roman" panose="02020603050405020304" pitchFamily="18" charset="0"/>
              </a:rPr>
              <a:t>decrease </a:t>
            </a:r>
            <a:r>
              <a:rPr lang="en-US" sz="2000" dirty="0">
                <a:latin typeface="Times New Roman" panose="02020603050405020304" pitchFamily="18" charset="0"/>
                <a:cs typeface="Times New Roman" panose="02020603050405020304" pitchFamily="18" charset="0"/>
              </a:rPr>
              <a:t>HDL serum cholesterol levels. </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marL="0" indent="0" algn="just">
              <a:lnSpc>
                <a:spcPct val="100000"/>
              </a:lnSpc>
              <a:buNone/>
            </a:pPr>
            <a:r>
              <a:rPr lang="en-US" sz="2000" dirty="0">
                <a:latin typeface="Times New Roman" panose="02020603050405020304" pitchFamily="18" charset="0"/>
                <a:cs typeface="Times New Roman" panose="02020603050405020304" pitchFamily="18" charset="0"/>
              </a:rPr>
              <a:t>High intakes of omega-6 PUFAs </a:t>
            </a:r>
            <a:r>
              <a:rPr lang="en-US" sz="2400" b="1" dirty="0">
                <a:solidFill>
                  <a:srgbClr val="FF0000"/>
                </a:solidFill>
                <a:latin typeface="Times New Roman" panose="02020603050405020304" pitchFamily="18" charset="0"/>
                <a:cs typeface="Times New Roman" panose="02020603050405020304" pitchFamily="18" charset="0"/>
              </a:rPr>
              <a:t>may </a:t>
            </a:r>
            <a:r>
              <a:rPr lang="en-US" sz="2000" dirty="0">
                <a:latin typeface="Times New Roman" panose="02020603050405020304" pitchFamily="18" charset="0"/>
                <a:cs typeface="Times New Roman" panose="02020603050405020304" pitchFamily="18" charset="0"/>
              </a:rPr>
              <a:t>exert adverse effects on vascular endothelium function or stimulate production of proinflammatory cytokines.</a:t>
            </a: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098157" y="1704178"/>
            <a:ext cx="2129064" cy="4567095"/>
          </a:xfrm>
          <a:prstGeom prst="rect">
            <a:avLst/>
          </a:prstGeom>
          <a:ln>
            <a:noFill/>
          </a:ln>
          <a:effectLst>
            <a:softEdge rad="112500"/>
          </a:effectLst>
        </p:spPr>
      </p:pic>
      <p:sp>
        <p:nvSpPr>
          <p:cNvPr id="5" name="Rectangle 4">
            <a:extLst>
              <a:ext uri="{FF2B5EF4-FFF2-40B4-BE49-F238E27FC236}">
                <a16:creationId xmlns:a16="http://schemas.microsoft.com/office/drawing/2014/main" id="{E2CE1CD1-8233-49E7-AC79-EFCBA37103F9}"/>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31354724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9441" y="1193189"/>
            <a:ext cx="9720000" cy="720000"/>
          </a:xfrm>
        </p:spPr>
        <p:txBody>
          <a:bodyPr/>
          <a:lstStyle/>
          <a:p>
            <a:r>
              <a:rPr lang="en-GB"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Unsaturated fats- PUFA</a:t>
            </a:r>
            <a:endPar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680484" y="1840873"/>
            <a:ext cx="10132440" cy="4293704"/>
          </a:xfrm>
        </p:spPr>
        <p:txBody>
          <a:bodyPr/>
          <a:lstStyle/>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marL="0" indent="0" algn="just">
              <a:lnSpc>
                <a:spcPct val="100000"/>
              </a:lnSpc>
              <a:buNone/>
            </a:pPr>
            <a:r>
              <a:rPr lang="en-US" sz="2000" dirty="0">
                <a:latin typeface="Times New Roman" panose="02020603050405020304" pitchFamily="18" charset="0"/>
                <a:cs typeface="Times New Roman" panose="02020603050405020304" pitchFamily="18" charset="0"/>
              </a:rPr>
              <a:t>The </a:t>
            </a:r>
            <a:r>
              <a:rPr lang="en-US" sz="2000" b="1" dirty="0">
                <a:solidFill>
                  <a:srgbClr val="E46B2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AHA does not support </a:t>
            </a:r>
            <a:r>
              <a:rPr lang="en-US" sz="2000" dirty="0">
                <a:latin typeface="Times New Roman" panose="02020603050405020304" pitchFamily="18" charset="0"/>
                <a:cs typeface="Times New Roman" panose="02020603050405020304" pitchFamily="18" charset="0"/>
              </a:rPr>
              <a:t>concern for omega-6 PUFAs as proinflammatory.</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marL="0" indent="0" algn="just">
              <a:lnSpc>
                <a:spcPct val="100000"/>
              </a:lnSpc>
              <a:buNone/>
            </a:pPr>
            <a:r>
              <a:rPr lang="en-US" sz="2000" dirty="0">
                <a:latin typeface="Times New Roman" panose="02020603050405020304" pitchFamily="18" charset="0"/>
                <a:cs typeface="Times New Roman" panose="02020603050405020304" pitchFamily="18" charset="0"/>
              </a:rPr>
              <a:t>However, this position has been </a:t>
            </a:r>
            <a:r>
              <a:rPr lang="en-US" sz="2400" b="1" dirty="0">
                <a:latin typeface="Times New Roman" panose="02020603050405020304" pitchFamily="18" charset="0"/>
                <a:cs typeface="Times New Roman" panose="02020603050405020304" pitchFamily="18" charset="0"/>
              </a:rPr>
              <a:t>challenged</a:t>
            </a:r>
            <a:r>
              <a:rPr lang="en-US" sz="2000" dirty="0">
                <a:latin typeface="Times New Roman" panose="02020603050405020304" pitchFamily="18" charset="0"/>
                <a:cs typeface="Times New Roman" panose="02020603050405020304" pitchFamily="18" charset="0"/>
              </a:rPr>
              <a:t> by researchers in the field. </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a:p>
            <a:pPr marL="0" indent="0" algn="just">
              <a:lnSpc>
                <a:spcPct val="100000"/>
              </a:lnSpc>
              <a:buNone/>
            </a:pPr>
            <a:r>
              <a:rPr lang="en-GB" sz="2000" b="1" dirty="0">
                <a:solidFill>
                  <a:srgbClr val="FF3300"/>
                </a:solidFill>
                <a:latin typeface="Times New Roman" panose="02020603050405020304" pitchFamily="18" charset="0"/>
                <a:cs typeface="Times New Roman" panose="02020603050405020304" pitchFamily="18" charset="0"/>
              </a:rPr>
              <a:t>Sunflower oil </a:t>
            </a:r>
            <a:r>
              <a:rPr lang="en-GB" sz="2000" dirty="0">
                <a:latin typeface="Times New Roman" panose="02020603050405020304" pitchFamily="18" charset="0"/>
                <a:cs typeface="Times New Roman" panose="02020603050405020304" pitchFamily="18" charset="0"/>
              </a:rPr>
              <a:t>is an example of a polyunsaturated fat.</a:t>
            </a:r>
          </a:p>
          <a:p>
            <a:pPr marL="0" indent="0" algn="just">
              <a:lnSpc>
                <a:spcPct val="100000"/>
              </a:lnSpc>
              <a:buNone/>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858767" y="1704178"/>
            <a:ext cx="2368454" cy="4567095"/>
          </a:xfrm>
          <a:prstGeom prst="rect">
            <a:avLst/>
          </a:prstGeom>
          <a:ln>
            <a:noFill/>
          </a:ln>
          <a:effectLst>
            <a:softEdge rad="112500"/>
          </a:effectLst>
        </p:spPr>
      </p:pic>
      <p:sp>
        <p:nvSpPr>
          <p:cNvPr id="5" name="Rectangle 4">
            <a:extLst>
              <a:ext uri="{FF2B5EF4-FFF2-40B4-BE49-F238E27FC236}">
                <a16:creationId xmlns:a16="http://schemas.microsoft.com/office/drawing/2014/main" id="{E2CE1CD1-8233-49E7-AC79-EFCBA37103F9}"/>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33778157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4925" y="1175048"/>
            <a:ext cx="9720000" cy="720000"/>
          </a:xfrm>
        </p:spPr>
        <p:txBody>
          <a:bodyPr/>
          <a:lstStyle/>
          <a:p>
            <a:r>
              <a:rPr lang="en-US" sz="2800" dirty="0">
                <a:solidFill>
                  <a:schemeClr val="accent1"/>
                </a:solidFill>
                <a:effectLst>
                  <a:outerShdw blurRad="38100" dist="38100" dir="2700000" algn="tl">
                    <a:srgbClr val="000000">
                      <a:alpha val="43137"/>
                    </a:srgbClr>
                  </a:outerShdw>
                </a:effectLst>
                <a:latin typeface="Arial-BoldMT"/>
                <a:cs typeface="+mj-cs"/>
              </a:rPr>
              <a:t>Trans fatty acids</a:t>
            </a:r>
            <a:endParaRPr lang="en-US" sz="2800" dirty="0">
              <a:solidFill>
                <a:schemeClr val="accent1"/>
              </a:solidFill>
              <a:effectLst>
                <a:outerShdw blurRad="38100" dist="38100" dir="2700000" algn="tl">
                  <a:srgbClr val="000000">
                    <a:alpha val="43137"/>
                  </a:srgbClr>
                </a:outerShdw>
              </a:effectLst>
              <a:latin typeface="Times New Roman" panose="02020603050405020304" pitchFamily="18" charset="0"/>
              <a:cs typeface="+mj-cs"/>
            </a:endParaRPr>
          </a:p>
        </p:txBody>
      </p:sp>
      <p:sp>
        <p:nvSpPr>
          <p:cNvPr id="3" name="Subtitle 2"/>
          <p:cNvSpPr>
            <a:spLocks noGrp="1"/>
          </p:cNvSpPr>
          <p:nvPr>
            <p:ph type="subTitle" idx="1"/>
          </p:nvPr>
        </p:nvSpPr>
        <p:spPr>
          <a:xfrm>
            <a:off x="569843" y="2056284"/>
            <a:ext cx="10893287" cy="3390359"/>
          </a:xfrm>
        </p:spPr>
        <p:txBody>
          <a:bodyPr/>
          <a:lstStyle/>
          <a:p>
            <a:pPr algn="just">
              <a:lnSpc>
                <a:spcPct val="150000"/>
              </a:lnSpc>
              <a:buFont typeface="Wingdings" panose="05000000000000000000" pitchFamily="2" charset="2"/>
              <a:buChar char="v"/>
            </a:pPr>
            <a:r>
              <a:rPr lang="en-US" sz="2000" b="1" dirty="0">
                <a:solidFill>
                  <a:srgbClr val="0000EF"/>
                </a:solidFill>
                <a:latin typeface="DejaVuSerif-Bold"/>
                <a:cs typeface="+mj-cs"/>
              </a:rPr>
              <a:t>Trans fatty acids </a:t>
            </a:r>
            <a:r>
              <a:rPr lang="en-US" sz="2000" dirty="0">
                <a:solidFill>
                  <a:srgbClr val="000000"/>
                </a:solidFill>
                <a:latin typeface="DejaVuSerif"/>
                <a:cs typeface="+mj-cs"/>
              </a:rPr>
              <a:t>(stereoisomers of the naturally occurring cis-linoleic acid) are produced in the hydrogenation process such as </a:t>
            </a:r>
            <a:r>
              <a:rPr lang="en-US" sz="2000" dirty="0" err="1">
                <a:solidFill>
                  <a:srgbClr val="000000"/>
                </a:solidFill>
                <a:latin typeface="DejaVuSerif"/>
                <a:cs typeface="+mj-cs"/>
              </a:rPr>
              <a:t>margarin</a:t>
            </a:r>
            <a:r>
              <a:rPr lang="en-US" sz="2000" dirty="0">
                <a:solidFill>
                  <a:srgbClr val="000000"/>
                </a:solidFill>
                <a:latin typeface="DejaVuSerif"/>
                <a:cs typeface="+mj-cs"/>
              </a:rPr>
              <a:t>.</a:t>
            </a:r>
          </a:p>
          <a:p>
            <a:pPr algn="just">
              <a:lnSpc>
                <a:spcPct val="150000"/>
              </a:lnSpc>
              <a:buFont typeface="Wingdings" panose="05000000000000000000" pitchFamily="2" charset="2"/>
              <a:buChar char="v"/>
            </a:pPr>
            <a:r>
              <a:rPr lang="en-US" sz="2000" dirty="0">
                <a:solidFill>
                  <a:srgbClr val="000000"/>
                </a:solidFill>
                <a:latin typeface="DejaVuSerif"/>
                <a:cs typeface="+mj-cs"/>
              </a:rPr>
              <a:t>Most trans fatty acids intake comes from these partially hydrogenated oils (PHOs). </a:t>
            </a:r>
          </a:p>
          <a:p>
            <a:pPr algn="just">
              <a:lnSpc>
                <a:spcPct val="150000"/>
              </a:lnSpc>
              <a:buFont typeface="Wingdings" panose="05000000000000000000" pitchFamily="2" charset="2"/>
              <a:buChar char="v"/>
            </a:pPr>
            <a:r>
              <a:rPr lang="en-US" sz="2000" dirty="0">
                <a:solidFill>
                  <a:srgbClr val="000000"/>
                </a:solidFill>
                <a:latin typeface="DejaVuSerif"/>
                <a:cs typeface="+mj-cs"/>
              </a:rPr>
              <a:t>Trans fats contributed to ASCVD and was associated with increased LDL cholesterol levels. </a:t>
            </a:r>
          </a:p>
          <a:p>
            <a:pPr algn="just">
              <a:lnSpc>
                <a:spcPct val="150000"/>
              </a:lnSpc>
              <a:buFont typeface="Wingdings" panose="05000000000000000000" pitchFamily="2" charset="2"/>
              <a:buChar char="v"/>
            </a:pPr>
            <a:r>
              <a:rPr lang="en-US" sz="2000" u="sng" dirty="0">
                <a:solidFill>
                  <a:srgbClr val="000000"/>
                </a:solidFill>
                <a:effectLst>
                  <a:outerShdw blurRad="38100" dist="38100" dir="2700000" algn="tl">
                    <a:srgbClr val="000000">
                      <a:alpha val="43137"/>
                    </a:srgbClr>
                  </a:outerShdw>
                </a:effectLst>
                <a:latin typeface="DejaVuSerif"/>
                <a:cs typeface="+mj-cs"/>
              </a:rPr>
              <a:t>Trans fat intake is inversely associated with HDL levels</a:t>
            </a:r>
            <a:endParaRPr lang="en-US" sz="2000" u="sng" dirty="0">
              <a:effectLst>
                <a:outerShdw blurRad="38100" dist="38100" dir="2700000" algn="tl">
                  <a:srgbClr val="000000">
                    <a:alpha val="43137"/>
                  </a:srgbClr>
                </a:outerShdw>
              </a:effectLst>
              <a:latin typeface="Times New Roman" panose="02020603050405020304" pitchFamily="18" charset="0"/>
              <a:cs typeface="+mj-cs"/>
            </a:endParaRPr>
          </a:p>
        </p:txBody>
      </p:sp>
      <p:sp>
        <p:nvSpPr>
          <p:cNvPr id="5" name="Rectangle 4">
            <a:extLst>
              <a:ext uri="{FF2B5EF4-FFF2-40B4-BE49-F238E27FC236}">
                <a16:creationId xmlns:a16="http://schemas.microsoft.com/office/drawing/2014/main" id="{F17F7D2F-7907-42F4-BCF7-66B7E634BB9A}"/>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42338658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04925" y="1175048"/>
            <a:ext cx="9720000" cy="720000"/>
          </a:xfrm>
        </p:spPr>
        <p:txBody>
          <a:bodyPr/>
          <a:lstStyle/>
          <a:p>
            <a:r>
              <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mj-cs"/>
              </a:rPr>
              <a:t>Omega-3 fatty acids</a:t>
            </a:r>
          </a:p>
        </p:txBody>
      </p:sp>
      <p:sp>
        <p:nvSpPr>
          <p:cNvPr id="3" name="Subtitle 2"/>
          <p:cNvSpPr>
            <a:spLocks noGrp="1"/>
          </p:cNvSpPr>
          <p:nvPr>
            <p:ph type="subTitle" idx="1"/>
          </p:nvPr>
        </p:nvSpPr>
        <p:spPr>
          <a:xfrm>
            <a:off x="569843" y="2056284"/>
            <a:ext cx="10893287" cy="3961744"/>
          </a:xfrm>
        </p:spPr>
        <p:txBody>
          <a:bodyPr/>
          <a:lstStyle/>
          <a:p>
            <a:pPr algn="just">
              <a:lnSpc>
                <a:spcPct val="150000"/>
              </a:lnSpc>
              <a:buFont typeface="Wingdings" panose="05000000000000000000" pitchFamily="2" charset="2"/>
              <a:buChar char="v"/>
            </a:pPr>
            <a:r>
              <a:rPr lang="en-US" sz="2000" dirty="0">
                <a:latin typeface="Times New Roman" panose="02020603050405020304" pitchFamily="18" charset="0"/>
                <a:cs typeface="+mj-cs"/>
              </a:rPr>
              <a:t>The main omega-3 fatty acids (</a:t>
            </a:r>
            <a:r>
              <a:rPr lang="en-US" sz="2000" dirty="0" err="1">
                <a:latin typeface="Times New Roman" panose="02020603050405020304" pitchFamily="18" charset="0"/>
                <a:cs typeface="+mj-cs"/>
              </a:rPr>
              <a:t>eicosapentaenoic</a:t>
            </a:r>
            <a:r>
              <a:rPr lang="en-US" sz="2000" dirty="0">
                <a:latin typeface="Times New Roman" panose="02020603050405020304" pitchFamily="18" charset="0"/>
                <a:cs typeface="+mj-cs"/>
              </a:rPr>
              <a:t> acid [</a:t>
            </a:r>
            <a:r>
              <a:rPr lang="en-US" sz="2000" dirty="0">
                <a:highlight>
                  <a:srgbClr val="00FFFF"/>
                </a:highlight>
                <a:latin typeface="Times New Roman" panose="02020603050405020304" pitchFamily="18" charset="0"/>
                <a:cs typeface="+mj-cs"/>
              </a:rPr>
              <a:t>EPA</a:t>
            </a:r>
            <a:r>
              <a:rPr lang="en-US" sz="2000" dirty="0">
                <a:latin typeface="Times New Roman" panose="02020603050405020304" pitchFamily="18" charset="0"/>
                <a:cs typeface="+mj-cs"/>
              </a:rPr>
              <a:t>] and docosahexaenoic acid [</a:t>
            </a:r>
            <a:r>
              <a:rPr lang="en-US" sz="2000" dirty="0">
                <a:highlight>
                  <a:srgbClr val="00FFFF"/>
                </a:highlight>
                <a:latin typeface="Times New Roman" panose="02020603050405020304" pitchFamily="18" charset="0"/>
                <a:cs typeface="+mj-cs"/>
              </a:rPr>
              <a:t>DHA</a:t>
            </a:r>
            <a:r>
              <a:rPr lang="en-US" sz="2000" dirty="0">
                <a:latin typeface="Times New Roman" panose="02020603050405020304" pitchFamily="18" charset="0"/>
                <a:cs typeface="+mj-cs"/>
              </a:rPr>
              <a:t>]) are high in </a:t>
            </a:r>
            <a:r>
              <a:rPr lang="en-US" sz="2000" u="sng" dirty="0">
                <a:solidFill>
                  <a:schemeClr val="accent1"/>
                </a:solidFill>
                <a:latin typeface="Times New Roman" panose="02020603050405020304" pitchFamily="18" charset="0"/>
                <a:cs typeface="+mj-cs"/>
              </a:rPr>
              <a:t>fish oils, fish oil capsules, and ocean fish.</a:t>
            </a:r>
            <a:r>
              <a:rPr lang="en-US" sz="2000" dirty="0">
                <a:solidFill>
                  <a:schemeClr val="accent1"/>
                </a:solidFill>
                <a:latin typeface="Times New Roman" panose="02020603050405020304" pitchFamily="18" charset="0"/>
                <a:cs typeface="+mj-cs"/>
              </a:rPr>
              <a:t> </a:t>
            </a:r>
          </a:p>
          <a:p>
            <a:pPr algn="just">
              <a:lnSpc>
                <a:spcPct val="150000"/>
              </a:lnSpc>
              <a:buFont typeface="Wingdings" panose="05000000000000000000" pitchFamily="2" charset="2"/>
              <a:buChar char="v"/>
            </a:pPr>
            <a:r>
              <a:rPr lang="en-US" sz="2000" dirty="0">
                <a:latin typeface="Times New Roman" panose="02020603050405020304" pitchFamily="18" charset="0"/>
                <a:cs typeface="+mj-cs"/>
              </a:rPr>
              <a:t>Some studies have shown that eating fish is associated with a decreased ASCVD risk. </a:t>
            </a:r>
          </a:p>
          <a:p>
            <a:pPr algn="just">
              <a:lnSpc>
                <a:spcPct val="150000"/>
              </a:lnSpc>
              <a:buFont typeface="Wingdings" panose="05000000000000000000" pitchFamily="2" charset="2"/>
              <a:buChar char="v"/>
            </a:pPr>
            <a:r>
              <a:rPr lang="en-US" sz="2000" dirty="0">
                <a:latin typeface="Times New Roman" panose="02020603050405020304" pitchFamily="18" charset="0"/>
                <a:cs typeface="+mj-cs"/>
              </a:rPr>
              <a:t>The AHA recommendation for the general population is to increase fish consumption </a:t>
            </a:r>
            <a:r>
              <a:rPr lang="en-US" sz="2000" b="1" dirty="0">
                <a:latin typeface="Times New Roman" panose="02020603050405020304" pitchFamily="18" charset="0"/>
                <a:cs typeface="+mj-cs"/>
              </a:rPr>
              <a:t>specifically </a:t>
            </a:r>
            <a:r>
              <a:rPr lang="en-US" sz="2000" dirty="0">
                <a:latin typeface="Times New Roman" panose="02020603050405020304" pitchFamily="18" charset="0"/>
                <a:cs typeface="+mj-cs"/>
              </a:rPr>
              <a:t>salmon, tuna, mackerel, sardines and </a:t>
            </a:r>
            <a:r>
              <a:rPr lang="en-US" sz="2000" u="sng" dirty="0">
                <a:effectLst>
                  <a:outerShdw blurRad="38100" dist="38100" dir="2700000" algn="tl">
                    <a:srgbClr val="000000">
                      <a:alpha val="43137"/>
                    </a:srgbClr>
                  </a:outerShdw>
                </a:effectLst>
                <a:latin typeface="Times New Roman" panose="02020603050405020304" pitchFamily="18" charset="0"/>
                <a:cs typeface="+mj-cs"/>
              </a:rPr>
              <a:t>eat a 3.5-ounce serving twice a week. </a:t>
            </a:r>
          </a:p>
          <a:p>
            <a:pPr algn="just">
              <a:lnSpc>
                <a:spcPct val="150000"/>
              </a:lnSpc>
              <a:buFont typeface="Wingdings" panose="05000000000000000000" pitchFamily="2" charset="2"/>
              <a:buChar char="v"/>
            </a:pPr>
            <a:r>
              <a:rPr lang="en-US" sz="2000" dirty="0">
                <a:latin typeface="Times New Roman" panose="02020603050405020304" pitchFamily="18" charset="0"/>
                <a:cs typeface="+mj-cs"/>
              </a:rPr>
              <a:t>Consumption of omega-3 fat in the form of fish oil has been associated with </a:t>
            </a:r>
            <a:r>
              <a:rPr lang="en-US" sz="2000" u="sng" dirty="0">
                <a:solidFill>
                  <a:srgbClr val="FF0000"/>
                </a:solidFill>
                <a:effectLst>
                  <a:outerShdw blurRad="38100" dist="38100" dir="2700000" algn="tl">
                    <a:srgbClr val="000000">
                      <a:alpha val="43137"/>
                    </a:srgbClr>
                  </a:outerShdw>
                </a:effectLst>
                <a:latin typeface="Times New Roman" panose="02020603050405020304" pitchFamily="18" charset="0"/>
                <a:cs typeface="+mj-cs"/>
              </a:rPr>
              <a:t>higher levels of </a:t>
            </a:r>
            <a:r>
              <a:rPr lang="en-US" sz="2000" u="sng" dirty="0">
                <a:effectLst>
                  <a:outerShdw blurRad="38100" dist="38100" dir="2700000" algn="tl">
                    <a:srgbClr val="000000">
                      <a:alpha val="43137"/>
                    </a:srgbClr>
                  </a:outerShdw>
                </a:effectLst>
                <a:latin typeface="Times New Roman" panose="02020603050405020304" pitchFamily="18" charset="0"/>
                <a:cs typeface="+mj-cs"/>
              </a:rPr>
              <a:t>HDL </a:t>
            </a:r>
            <a:r>
              <a:rPr lang="en-US" sz="2000" dirty="0">
                <a:latin typeface="Times New Roman" panose="02020603050405020304" pitchFamily="18" charset="0"/>
                <a:cs typeface="+mj-cs"/>
              </a:rPr>
              <a:t>cholesterol and lower levels of serum TG</a:t>
            </a:r>
          </a:p>
        </p:txBody>
      </p:sp>
      <p:sp>
        <p:nvSpPr>
          <p:cNvPr id="5" name="Rectangle 4">
            <a:extLst>
              <a:ext uri="{FF2B5EF4-FFF2-40B4-BE49-F238E27FC236}">
                <a16:creationId xmlns:a16="http://schemas.microsoft.com/office/drawing/2014/main" id="{F17F7D2F-7907-42F4-BCF7-66B7E634BB9A}"/>
              </a:ext>
            </a:extLst>
          </p:cNvPr>
          <p:cNvSpPr/>
          <p:nvPr/>
        </p:nvSpPr>
        <p:spPr>
          <a:xfrm>
            <a:off x="403317" y="6508871"/>
            <a:ext cx="6096000" cy="276999"/>
          </a:xfrm>
          <a:prstGeom prst="rect">
            <a:avLst/>
          </a:prstGeom>
        </p:spPr>
        <p:txBody>
          <a:bodyPr>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p:txBody>
      </p:sp>
    </p:spTree>
    <p:extLst>
      <p:ext uri="{BB962C8B-B14F-4D97-AF65-F5344CB8AC3E}">
        <p14:creationId xmlns:p14="http://schemas.microsoft.com/office/powerpoint/2010/main" val="337125314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0056" y="1446840"/>
            <a:ext cx="9720000" cy="720000"/>
          </a:xfrm>
        </p:spPr>
        <p:txBody>
          <a:bodyPr/>
          <a:lstStyle/>
          <a:p>
            <a:r>
              <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Diet and CVDs</a:t>
            </a:r>
            <a:br>
              <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sz="3600"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61508" y="2571092"/>
            <a:ext cx="7510646" cy="3600000"/>
          </a:xfrm>
        </p:spPr>
        <p:txBody>
          <a:bodyPr/>
          <a:lstStyle/>
          <a:p>
            <a:pPr marL="0" indent="0" algn="just">
              <a:buNone/>
            </a:pPr>
            <a:r>
              <a:rPr lang="en-GB" sz="2000" dirty="0">
                <a:latin typeface="Times New Roman" panose="02020603050405020304" pitchFamily="18" charset="0"/>
                <a:cs typeface="Times New Roman" panose="02020603050405020304" pitchFamily="18" charset="0"/>
              </a:rPr>
              <a:t>Omega 3 fatty acids contribute to the normal function of the heart.</a:t>
            </a:r>
          </a:p>
          <a:p>
            <a:pPr marL="0" indent="0" algn="just">
              <a:buNone/>
            </a:pPr>
            <a:r>
              <a:rPr lang="en-GB" sz="2000" dirty="0">
                <a:latin typeface="Times New Roman" panose="02020603050405020304" pitchFamily="18" charset="0"/>
                <a:cs typeface="Times New Roman" panose="02020603050405020304" pitchFamily="18" charset="0"/>
              </a:rPr>
              <a:t> </a:t>
            </a:r>
          </a:p>
          <a:p>
            <a:pPr marL="0" indent="0" algn="just">
              <a:buNone/>
            </a:pPr>
            <a:r>
              <a:rPr lang="en-GB" sz="2000" dirty="0">
                <a:latin typeface="Times New Roman" panose="02020603050405020304" pitchFamily="18" charset="0"/>
                <a:cs typeface="Times New Roman" panose="02020603050405020304" pitchFamily="18" charset="0"/>
              </a:rPr>
              <a:t>Consumption of fish, fruit and vegetables, nuts, fibre and replacing saturated fats with polyunsaturated fatty acids are associated with a reduced CVD risk, </a:t>
            </a:r>
          </a:p>
          <a:p>
            <a:pPr marL="0" indent="0" algn="just">
              <a:buNone/>
            </a:pPr>
            <a:r>
              <a:rPr lang="en-GB" sz="2000" dirty="0">
                <a:solidFill>
                  <a:srgbClr val="FF0000"/>
                </a:solidFill>
                <a:latin typeface="Times New Roman" panose="02020603050405020304" pitchFamily="18" charset="0"/>
                <a:cs typeface="Times New Roman" panose="02020603050405020304" pitchFamily="18" charset="0"/>
              </a:rPr>
              <a:t>While </a:t>
            </a:r>
            <a:r>
              <a:rPr lang="en-GB" sz="2000" dirty="0">
                <a:latin typeface="Times New Roman" panose="02020603050405020304" pitchFamily="18" charset="0"/>
                <a:cs typeface="Times New Roman" panose="02020603050405020304" pitchFamily="18" charset="0"/>
              </a:rPr>
              <a:t>consumption of saturated fatty acids, trans fatty acids and salt are associated with a negative effect on CVD risk (i.e. increased risk).</a:t>
            </a: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72911" y="3192088"/>
            <a:ext cx="3922387" cy="2596620"/>
          </a:xfrm>
          <a:prstGeom prst="rect">
            <a:avLst/>
          </a:prstGeom>
        </p:spPr>
      </p:pic>
    </p:spTree>
    <p:extLst>
      <p:ext uri="{BB962C8B-B14F-4D97-AF65-F5344CB8AC3E}">
        <p14:creationId xmlns:p14="http://schemas.microsoft.com/office/powerpoint/2010/main" val="21149843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Cutting back fat tips</a:t>
            </a:r>
            <a:br>
              <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solidFill>
                <a:schemeClr val="accent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44549" y="2571092"/>
            <a:ext cx="8061385" cy="3600000"/>
          </a:xfrm>
        </p:spPr>
        <p:txBody>
          <a:bodyPr/>
          <a:lstStyle/>
          <a:p>
            <a:pPr marL="0" indent="0">
              <a:spcBef>
                <a:spcPct val="0"/>
              </a:spcBef>
              <a:buNone/>
            </a:pPr>
            <a:r>
              <a:rPr lang="en-GB" altLang="en-US" sz="2000" dirty="0">
                <a:latin typeface="Times New Roman" panose="02020603050405020304" pitchFamily="18" charset="0"/>
                <a:cs typeface="Times New Roman" panose="02020603050405020304" pitchFamily="18" charset="0"/>
              </a:rPr>
              <a:t>Helpful guidelines on how to reduce fat (in particular saturated fat) in the diet include:</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 cut down – try to limit the amount of high fat foods consumed;</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 look for low fat – read food labels and make the choice to purchase food lower in fat;</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 change your cooking – trimming fat from meat before cooking it is an easy way to create a dish lower in fat;</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 Alternatives – switching high fat food with a lower fat alternative foods, e.g. ice cream with low fat Greek yogurt. </a:t>
            </a:r>
            <a:endParaRPr lang="en-US" altLang="en-US" sz="2000"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305934" y="2456673"/>
            <a:ext cx="3724862" cy="1864426"/>
          </a:xfrm>
          <a:prstGeom prst="rect">
            <a:avLst/>
          </a:prstGeom>
          <a:ln>
            <a:noFill/>
          </a:ln>
          <a:effectLst>
            <a:softEdge rad="112500"/>
          </a:effectLst>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05934" y="4544905"/>
            <a:ext cx="3724862" cy="1864426"/>
          </a:xfrm>
          <a:prstGeom prst="rect">
            <a:avLst/>
          </a:prstGeom>
          <a:ln>
            <a:noFill/>
          </a:ln>
          <a:effectLst>
            <a:softEdge rad="112500"/>
          </a:effectLst>
        </p:spPr>
      </p:pic>
    </p:spTree>
    <p:extLst>
      <p:ext uri="{BB962C8B-B14F-4D97-AF65-F5344CB8AC3E}">
        <p14:creationId xmlns:p14="http://schemas.microsoft.com/office/powerpoint/2010/main" val="14210276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24FA3-8BDF-4C36-B261-73C004A66A89}"/>
              </a:ext>
            </a:extLst>
          </p:cNvPr>
          <p:cNvSpPr>
            <a:spLocks noGrp="1"/>
          </p:cNvSpPr>
          <p:nvPr>
            <p:ph type="title"/>
          </p:nvPr>
        </p:nvSpPr>
        <p:spPr>
          <a:xfrm>
            <a:off x="1297103" y="2794400"/>
            <a:ext cx="3839200" cy="1269200"/>
          </a:xfrm>
        </p:spPr>
        <p:txBody>
          <a:bodyPr/>
          <a:lstStyle/>
          <a:p>
            <a:pPr algn="ctr"/>
            <a:r>
              <a:rPr lang="en-US" b="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increasing HDL levels</a:t>
            </a:r>
          </a:p>
        </p:txBody>
      </p:sp>
      <p:sp>
        <p:nvSpPr>
          <p:cNvPr id="3" name="Text Placeholder 2">
            <a:extLst>
              <a:ext uri="{FF2B5EF4-FFF2-40B4-BE49-F238E27FC236}">
                <a16:creationId xmlns:a16="http://schemas.microsoft.com/office/drawing/2014/main" id="{99293DF9-82DF-41ED-94DB-7F2B5F0BE9B9}"/>
              </a:ext>
            </a:extLst>
          </p:cNvPr>
          <p:cNvSpPr>
            <a:spLocks noGrp="1"/>
          </p:cNvSpPr>
          <p:nvPr>
            <p:ph type="body" idx="1"/>
          </p:nvPr>
        </p:nvSpPr>
        <p:spPr>
          <a:xfrm>
            <a:off x="6095999" y="1737548"/>
            <a:ext cx="5738191" cy="4437966"/>
          </a:xfrm>
        </p:spPr>
        <p:txBody>
          <a:bodyPr/>
          <a:lstStyle/>
          <a:p>
            <a:r>
              <a:rPr lang="en-US" dirty="0">
                <a:effectLst>
                  <a:outerShdw blurRad="38100" dist="38100" dir="2700000" algn="tl">
                    <a:srgbClr val="000000">
                      <a:alpha val="43137"/>
                    </a:srgbClr>
                  </a:outerShdw>
                </a:effectLst>
              </a:rPr>
              <a:t>Reduce intake of refined grains and trans fatty acids</a:t>
            </a:r>
          </a:p>
          <a:p>
            <a:r>
              <a:rPr lang="en-US" dirty="0">
                <a:effectLst>
                  <a:outerShdw blurRad="38100" dist="38100" dir="2700000" algn="tl">
                    <a:srgbClr val="000000">
                      <a:alpha val="43137"/>
                    </a:srgbClr>
                  </a:outerShdw>
                </a:effectLst>
              </a:rPr>
              <a:t>Consume olive oil and fish</a:t>
            </a:r>
          </a:p>
          <a:p>
            <a:r>
              <a:rPr lang="en-US" dirty="0">
                <a:effectLst>
                  <a:outerShdw blurRad="38100" dist="38100" dir="2700000" algn="tl">
                    <a:srgbClr val="000000">
                      <a:alpha val="43137"/>
                    </a:srgbClr>
                  </a:outerShdw>
                </a:effectLst>
              </a:rPr>
              <a:t>Follow </a:t>
            </a:r>
            <a:r>
              <a:rPr lang="en-US" dirty="0" err="1">
                <a:effectLst>
                  <a:outerShdw blurRad="38100" dist="38100" dir="2700000" algn="tl">
                    <a:srgbClr val="000000">
                      <a:alpha val="43137"/>
                    </a:srgbClr>
                  </a:outerShdw>
                </a:effectLst>
              </a:rPr>
              <a:t>mediterranean</a:t>
            </a:r>
            <a:r>
              <a:rPr lang="en-US" dirty="0">
                <a:effectLst>
                  <a:outerShdw blurRad="38100" dist="38100" dir="2700000" algn="tl">
                    <a:srgbClr val="000000">
                      <a:alpha val="43137"/>
                    </a:srgbClr>
                  </a:outerShdw>
                </a:effectLst>
              </a:rPr>
              <a:t> diet</a:t>
            </a:r>
          </a:p>
          <a:p>
            <a:r>
              <a:rPr lang="en-US" dirty="0">
                <a:effectLst>
                  <a:outerShdw blurRad="38100" dist="38100" dir="2700000" algn="tl">
                    <a:srgbClr val="000000">
                      <a:alpha val="43137"/>
                    </a:srgbClr>
                  </a:outerShdw>
                </a:effectLst>
              </a:rPr>
              <a:t>Increase fiber intake</a:t>
            </a:r>
          </a:p>
          <a:p>
            <a:r>
              <a:rPr lang="en-US" dirty="0">
                <a:effectLst>
                  <a:outerShdw blurRad="38100" dist="38100" dir="2700000" algn="tl">
                    <a:srgbClr val="000000">
                      <a:alpha val="43137"/>
                    </a:srgbClr>
                  </a:outerShdw>
                </a:effectLst>
              </a:rPr>
              <a:t>Reduce excess weight</a:t>
            </a:r>
          </a:p>
          <a:p>
            <a:r>
              <a:rPr lang="en-US" dirty="0">
                <a:effectLst>
                  <a:outerShdw blurRad="38100" dist="38100" dir="2700000" algn="tl">
                    <a:srgbClr val="000000">
                      <a:alpha val="43137"/>
                    </a:srgbClr>
                  </a:outerShdw>
                </a:effectLst>
              </a:rPr>
              <a:t>Exercise</a:t>
            </a:r>
          </a:p>
          <a:p>
            <a:r>
              <a:rPr lang="en-US" dirty="0">
                <a:effectLst>
                  <a:outerShdw blurRad="38100" dist="38100" dir="2700000" algn="tl">
                    <a:srgbClr val="000000">
                      <a:alpha val="43137"/>
                    </a:srgbClr>
                  </a:outerShdw>
                </a:effectLst>
              </a:rPr>
              <a:t>Avoid smoking and drinking alcohol</a:t>
            </a:r>
          </a:p>
          <a:p>
            <a:r>
              <a:rPr lang="en-US" dirty="0">
                <a:effectLst>
                  <a:outerShdw blurRad="38100" dist="38100" dir="2700000" algn="tl">
                    <a:srgbClr val="000000">
                      <a:alpha val="43137"/>
                    </a:srgbClr>
                  </a:outerShdw>
                </a:effectLst>
              </a:rPr>
              <a:t>Anthocyanins (berries, black plums, black grapes, cherries)</a:t>
            </a:r>
          </a:p>
        </p:txBody>
      </p:sp>
    </p:spTree>
    <p:extLst>
      <p:ext uri="{BB962C8B-B14F-4D97-AF65-F5344CB8AC3E}">
        <p14:creationId xmlns:p14="http://schemas.microsoft.com/office/powerpoint/2010/main" val="38219487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E40CD-888A-4066-8FD8-88A44F2B7C0B}"/>
              </a:ext>
            </a:extLst>
          </p:cNvPr>
          <p:cNvSpPr>
            <a:spLocks noGrp="1"/>
          </p:cNvSpPr>
          <p:nvPr>
            <p:ph type="title"/>
          </p:nvPr>
        </p:nvSpPr>
        <p:spPr>
          <a:xfrm>
            <a:off x="1509137" y="2254080"/>
            <a:ext cx="3460428" cy="1269200"/>
          </a:xfrm>
        </p:spPr>
        <p:txBody>
          <a:bodyPr/>
          <a:lstStyle/>
          <a:p>
            <a:r>
              <a:rPr lang="en-US" b="1" dirty="0">
                <a:solidFill>
                  <a:srgbClr val="002060"/>
                </a:solidFill>
                <a:effectLst>
                  <a:outerShdw blurRad="38100" dist="38100" dir="2700000" algn="tl">
                    <a:srgbClr val="000000">
                      <a:alpha val="43137"/>
                    </a:srgbClr>
                  </a:outerShdw>
                </a:effectLst>
                <a:latin typeface="+mn-lt"/>
              </a:rPr>
              <a:t>Fiber &amp; CVDs</a:t>
            </a:r>
            <a:endParaRPr lang="fa-IR" b="1" dirty="0">
              <a:solidFill>
                <a:srgbClr val="002060"/>
              </a:solidFill>
              <a:effectLst>
                <a:outerShdw blurRad="38100" dist="38100" dir="2700000" algn="tl">
                  <a:srgbClr val="000000">
                    <a:alpha val="43137"/>
                  </a:srgbClr>
                </a:outerShdw>
              </a:effectLst>
              <a:latin typeface="+mn-lt"/>
            </a:endParaRPr>
          </a:p>
        </p:txBody>
      </p:sp>
      <p:sp>
        <p:nvSpPr>
          <p:cNvPr id="3" name="Text Placeholder 2">
            <a:extLst>
              <a:ext uri="{FF2B5EF4-FFF2-40B4-BE49-F238E27FC236}">
                <a16:creationId xmlns:a16="http://schemas.microsoft.com/office/drawing/2014/main" id="{CE2A6CAE-0029-4607-B587-B89CD8ED4275}"/>
              </a:ext>
            </a:extLst>
          </p:cNvPr>
          <p:cNvSpPr>
            <a:spLocks noGrp="1"/>
          </p:cNvSpPr>
          <p:nvPr>
            <p:ph type="body" idx="1"/>
          </p:nvPr>
        </p:nvSpPr>
        <p:spPr>
          <a:xfrm>
            <a:off x="6096000" y="1656522"/>
            <a:ext cx="5779359" cy="2854330"/>
          </a:xfrm>
        </p:spPr>
        <p:txBody>
          <a:bodyPr/>
          <a:lstStyle/>
          <a:p>
            <a:pPr marL="135464" indent="0">
              <a:buNone/>
            </a:pPr>
            <a:r>
              <a:rPr lang="en-US" sz="2000" dirty="0"/>
              <a:t>High intake levels of dietary fiber are associated with lower ASCVD prevalence</a:t>
            </a:r>
          </a:p>
          <a:p>
            <a:pPr marL="135464" indent="0">
              <a:buNone/>
            </a:pPr>
            <a:endParaRPr lang="en-US" sz="2000" dirty="0"/>
          </a:p>
          <a:p>
            <a:pPr marL="135464" indent="0">
              <a:buNone/>
            </a:pPr>
            <a:r>
              <a:rPr lang="en-US" sz="2000" dirty="0"/>
              <a:t>Proposed mechanisms the </a:t>
            </a:r>
            <a:r>
              <a:rPr lang="en-US" sz="2000" dirty="0" err="1"/>
              <a:t>hypocholesterolemic</a:t>
            </a:r>
            <a:r>
              <a:rPr lang="en-US" sz="2000" dirty="0"/>
              <a:t> effect of soluble fiber:</a:t>
            </a:r>
          </a:p>
          <a:p>
            <a:pPr marL="592664" indent="-457200">
              <a:buAutoNum type="arabicParenBoth"/>
            </a:pPr>
            <a:r>
              <a:rPr lang="en-US" sz="2000" dirty="0"/>
              <a:t>the fiber binds bile acids, which lowers serum cholesterol </a:t>
            </a:r>
          </a:p>
          <a:p>
            <a:pPr marL="592664" indent="-457200">
              <a:buAutoNum type="arabicParenBoth"/>
            </a:pPr>
            <a:r>
              <a:rPr lang="en-US" sz="2000" dirty="0"/>
              <a:t>bacteria in the colon ferment the fiber to produce </a:t>
            </a:r>
            <a:r>
              <a:rPr lang="en-US" sz="2000" dirty="0" err="1"/>
              <a:t>acetate,propionate</a:t>
            </a:r>
            <a:r>
              <a:rPr lang="en-US" sz="2000" dirty="0"/>
              <a:t>, and butyrate, which inhibit cholesterol synthesis.</a:t>
            </a:r>
          </a:p>
          <a:p>
            <a:pPr marL="592664" indent="-457200">
              <a:buAutoNum type="arabicParenBoth"/>
            </a:pPr>
            <a:endParaRPr lang="en-US" sz="2000" dirty="0"/>
          </a:p>
          <a:p>
            <a:pPr marL="135464" indent="0">
              <a:buNone/>
            </a:pPr>
            <a:r>
              <a:rPr lang="en-US" sz="2000" dirty="0"/>
              <a:t>Insoluble fibers such as cellulose and lignin have </a:t>
            </a:r>
            <a:r>
              <a:rPr lang="en-US" sz="2000" b="1" dirty="0">
                <a:solidFill>
                  <a:srgbClr val="FF0000"/>
                </a:solidFill>
              </a:rPr>
              <a:t>no</a:t>
            </a:r>
            <a:r>
              <a:rPr lang="en-US" sz="2000" dirty="0"/>
              <a:t> effect on cholesterol. </a:t>
            </a:r>
          </a:p>
          <a:p>
            <a:pPr marL="135464" indent="0">
              <a:buNone/>
            </a:pPr>
            <a:endParaRPr lang="en-US" sz="2000" dirty="0"/>
          </a:p>
          <a:p>
            <a:pPr marL="135464" indent="0">
              <a:buNone/>
            </a:pPr>
            <a:r>
              <a:rPr lang="en-US" sz="2000" dirty="0"/>
              <a:t>recommended 25 to 30 g of fiber a day should be soluble fiber.</a:t>
            </a:r>
          </a:p>
        </p:txBody>
      </p:sp>
    </p:spTree>
    <p:extLst>
      <p:ext uri="{BB962C8B-B14F-4D97-AF65-F5344CB8AC3E}">
        <p14:creationId xmlns:p14="http://schemas.microsoft.com/office/powerpoint/2010/main" val="4022248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Risk of CVDs</a:t>
            </a:r>
            <a:b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1169276" y="2571092"/>
            <a:ext cx="6810422" cy="3600000"/>
          </a:xfrm>
        </p:spPr>
        <p:txBody>
          <a:bodyPr/>
          <a:lstStyle/>
          <a:p>
            <a:pPr marL="0" indent="0">
              <a:spcBef>
                <a:spcPct val="0"/>
              </a:spcBef>
              <a:buNone/>
            </a:pPr>
            <a:r>
              <a:rPr lang="en-GB" altLang="en-US" sz="20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Other risk factors:</a:t>
            </a:r>
          </a:p>
          <a:p>
            <a:pPr marL="0" indent="0">
              <a:spcBef>
                <a:spcPct val="0"/>
              </a:spcBef>
              <a:buNone/>
            </a:pPr>
            <a:endParaRPr lang="en-GB" altLang="en-US" sz="2000" dirty="0">
              <a:latin typeface="Times New Roman" panose="02020603050405020304" pitchFamily="18" charset="0"/>
              <a:cs typeface="Times New Roman" panose="02020603050405020304" pitchFamily="18" charset="0"/>
            </a:endParaRPr>
          </a:p>
          <a:p>
            <a:pPr>
              <a:spcBef>
                <a:spcPct val="0"/>
              </a:spcBef>
            </a:pPr>
            <a:r>
              <a:rPr lang="en-GB" altLang="en-US" sz="2000" dirty="0">
                <a:latin typeface="Times New Roman" panose="02020603050405020304" pitchFamily="18" charset="0"/>
                <a:cs typeface="Times New Roman" panose="02020603050405020304" pitchFamily="18" charset="0"/>
              </a:rPr>
              <a:t>A family history </a:t>
            </a:r>
          </a:p>
          <a:p>
            <a:pPr>
              <a:spcBef>
                <a:spcPct val="0"/>
              </a:spcBef>
            </a:pPr>
            <a:r>
              <a:rPr lang="en-GB" altLang="en-US" sz="2000" dirty="0">
                <a:latin typeface="Times New Roman" panose="02020603050405020304" pitchFamily="18" charset="0"/>
                <a:cs typeface="Times New Roman" panose="02020603050405020304" pitchFamily="18" charset="0"/>
              </a:rPr>
              <a:t>Hyperlipidemia</a:t>
            </a:r>
          </a:p>
          <a:p>
            <a:pPr>
              <a:spcBef>
                <a:spcPct val="0"/>
              </a:spcBef>
            </a:pPr>
            <a:r>
              <a:rPr lang="en-GB" altLang="en-US" sz="2000" dirty="0">
                <a:latin typeface="Times New Roman" panose="02020603050405020304" pitchFamily="18" charset="0"/>
                <a:cs typeface="Times New Roman" panose="02020603050405020304" pitchFamily="18" charset="0"/>
              </a:rPr>
              <a:t>Hypertension</a:t>
            </a:r>
          </a:p>
          <a:p>
            <a:pPr>
              <a:spcBef>
                <a:spcPct val="0"/>
              </a:spcBef>
            </a:pPr>
            <a:r>
              <a:rPr lang="en-GB" altLang="en-US" sz="2000" dirty="0">
                <a:latin typeface="Times New Roman" panose="02020603050405020304" pitchFamily="18" charset="0"/>
                <a:cs typeface="Times New Roman" panose="02020603050405020304" pitchFamily="18" charset="0"/>
              </a:rPr>
              <a:t>High intake of saturated fats</a:t>
            </a:r>
          </a:p>
          <a:p>
            <a:pPr>
              <a:spcBef>
                <a:spcPct val="0"/>
              </a:spcBef>
            </a:pPr>
            <a:r>
              <a:rPr lang="en-GB" altLang="en-US" sz="2000" dirty="0">
                <a:latin typeface="Times New Roman" panose="02020603050405020304" pitchFamily="18" charset="0"/>
                <a:cs typeface="Times New Roman" panose="02020603050405020304" pitchFamily="18" charset="0"/>
              </a:rPr>
              <a:t>Diabetes</a:t>
            </a:r>
          </a:p>
          <a:p>
            <a:pPr>
              <a:spcBef>
                <a:spcPct val="0"/>
              </a:spcBef>
            </a:pPr>
            <a:r>
              <a:rPr lang="en-GB" altLang="en-US" sz="2000" dirty="0">
                <a:latin typeface="Times New Roman" panose="02020603050405020304" pitchFamily="18" charset="0"/>
                <a:cs typeface="Times New Roman" panose="02020603050405020304" pitchFamily="18" charset="0"/>
              </a:rPr>
              <a:t>Inflammatory markers</a:t>
            </a:r>
          </a:p>
          <a:p>
            <a:pPr>
              <a:spcBef>
                <a:spcPct val="0"/>
              </a:spcBef>
            </a:pPr>
            <a:endParaRPr lang="en-GB" altLang="en-US" sz="2000" dirty="0">
              <a:latin typeface="Times New Roman" panose="02020603050405020304" pitchFamily="18" charset="0"/>
              <a:cs typeface="Times New Roman" panose="02020603050405020304" pitchFamily="18" charset="0"/>
            </a:endParaRPr>
          </a:p>
          <a:p>
            <a:pPr marL="0" indent="0">
              <a:spcBef>
                <a:spcPct val="0"/>
              </a:spcBef>
              <a:buNone/>
            </a:pPr>
            <a:r>
              <a:rPr lang="en-GB" altLang="en-US" sz="2000" dirty="0">
                <a:latin typeface="Times New Roman" panose="02020603050405020304" pitchFamily="18" charset="0"/>
                <a:cs typeface="Times New Roman" panose="02020603050405020304" pitchFamily="18" charset="0"/>
              </a:rPr>
              <a:t>Some factors cannot be changed, such as family history. Other factors can be changed, for example diet or other aspect of lifestyle which are called </a:t>
            </a:r>
            <a:r>
              <a:rPr lang="en-GB" altLang="en-US" sz="2000" b="1" u="sng"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modifiable</a:t>
            </a:r>
            <a:r>
              <a:rPr lang="en-GB" altLang="en-US" sz="20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risk factors.</a:t>
            </a:r>
            <a:endParaRPr lang="en-US" altLang="en-US" sz="2000"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979697" y="1759886"/>
            <a:ext cx="3592529" cy="2664296"/>
          </a:xfrm>
          <a:prstGeom prst="rect">
            <a:avLst/>
          </a:prstGeom>
          <a:ln>
            <a:noFill/>
          </a:ln>
          <a:effectLst>
            <a:softEdge rad="112500"/>
          </a:effectLst>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13345" y="4424182"/>
            <a:ext cx="2736304" cy="2052228"/>
          </a:xfrm>
          <a:prstGeom prst="rect">
            <a:avLst/>
          </a:prstGeom>
          <a:ln>
            <a:noFill/>
          </a:ln>
          <a:effectLst>
            <a:softEdge rad="112500"/>
          </a:effectLst>
        </p:spPr>
      </p:pic>
    </p:spTree>
    <p:extLst>
      <p:ext uri="{BB962C8B-B14F-4D97-AF65-F5344CB8AC3E}">
        <p14:creationId xmlns:p14="http://schemas.microsoft.com/office/powerpoint/2010/main" val="32168149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A50E9-7072-46D0-8D80-AC193FC3B37F}"/>
              </a:ext>
            </a:extLst>
          </p:cNvPr>
          <p:cNvSpPr>
            <a:spLocks noGrp="1"/>
          </p:cNvSpPr>
          <p:nvPr>
            <p:ph type="title"/>
          </p:nvPr>
        </p:nvSpPr>
        <p:spPr>
          <a:xfrm>
            <a:off x="1032060" y="2581185"/>
            <a:ext cx="3839200" cy="1269200"/>
          </a:xfrm>
        </p:spPr>
        <p:txBody>
          <a:bodyPr/>
          <a:lstStyle/>
          <a:p>
            <a:pPr algn="ctr"/>
            <a:r>
              <a:rPr lang="en-US" b="1" dirty="0">
                <a:solidFill>
                  <a:srgbClr val="002060"/>
                </a:solidFill>
                <a:effectLst>
                  <a:outerShdw blurRad="38100" dist="38100" dir="2700000" algn="tl">
                    <a:srgbClr val="000000">
                      <a:alpha val="43137"/>
                    </a:srgbClr>
                  </a:outerShdw>
                </a:effectLst>
                <a:latin typeface="Arial-BoldMT"/>
              </a:rPr>
              <a:t>Stanols and sterols</a:t>
            </a:r>
            <a:endParaRPr lang="fa-IR" dirty="0">
              <a:solidFill>
                <a:srgbClr val="002060"/>
              </a:solidFill>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CCB5E9D6-15B1-4C32-A09A-F8A53237B9DA}"/>
              </a:ext>
            </a:extLst>
          </p:cNvPr>
          <p:cNvSpPr>
            <a:spLocks noGrp="1"/>
          </p:cNvSpPr>
          <p:nvPr>
            <p:ph type="body" idx="1"/>
          </p:nvPr>
        </p:nvSpPr>
        <p:spPr>
          <a:xfrm>
            <a:off x="6096000" y="1817060"/>
            <a:ext cx="5804451" cy="2746800"/>
          </a:xfrm>
        </p:spPr>
        <p:txBody>
          <a:bodyPr/>
          <a:lstStyle/>
          <a:p>
            <a:pPr>
              <a:lnSpc>
                <a:spcPct val="150000"/>
              </a:lnSpc>
            </a:pPr>
            <a:r>
              <a:rPr lang="en-US" sz="2000" dirty="0"/>
              <a:t>Since the early 1950s, plant stanols and sterols </a:t>
            </a:r>
            <a:r>
              <a:rPr lang="en-US" sz="2000" dirty="0">
                <a:highlight>
                  <a:srgbClr val="00FF00"/>
                </a:highlight>
              </a:rPr>
              <a:t>isolated from soybean oils or pine tree oil </a:t>
            </a:r>
            <a:r>
              <a:rPr lang="en-US" sz="2000" dirty="0"/>
              <a:t>have been known to </a:t>
            </a:r>
            <a:r>
              <a:rPr lang="en-US" sz="2000" u="sng" dirty="0"/>
              <a:t>lower blood cholesterol</a:t>
            </a:r>
            <a:r>
              <a:rPr lang="en-US" sz="2000" dirty="0"/>
              <a:t> by inhibiting absorption of dietary cholesterol</a:t>
            </a:r>
          </a:p>
          <a:p>
            <a:pPr>
              <a:lnSpc>
                <a:spcPct val="150000"/>
              </a:lnSpc>
            </a:pPr>
            <a:r>
              <a:rPr lang="en-US" sz="2000" dirty="0"/>
              <a:t>Stanols and sterols have been shown to lower LDL cholesterol in adults</a:t>
            </a:r>
          </a:p>
          <a:p>
            <a:pPr>
              <a:lnSpc>
                <a:spcPct val="150000"/>
              </a:lnSpc>
            </a:pPr>
            <a:r>
              <a:rPr lang="en-US" sz="2000" dirty="0"/>
              <a:t>Because these esters also can affect the absorption of beta-carotene, alpha-tocopherol, and lycopene levels, further safety studies are needed.</a:t>
            </a:r>
            <a:endParaRPr lang="fa-IR" sz="2000" dirty="0"/>
          </a:p>
        </p:txBody>
      </p:sp>
    </p:spTree>
    <p:extLst>
      <p:ext uri="{BB962C8B-B14F-4D97-AF65-F5344CB8AC3E}">
        <p14:creationId xmlns:p14="http://schemas.microsoft.com/office/powerpoint/2010/main" val="3132910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769974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sz="quarter" idx="1"/>
          </p:nvPr>
        </p:nvSpPr>
        <p:spPr/>
        <p:txBody>
          <a:bodyPr/>
          <a:lstStyle/>
          <a:p>
            <a:endParaRPr lang="en-GB"/>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643769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br>
              <a:rPr lang="en-US" b="1" dirty="0">
                <a:solidFill>
                  <a:srgbClr val="0D04C4"/>
                </a:solidFill>
              </a:rPr>
            </a:br>
            <a:br>
              <a:rPr lang="en-US" b="1" dirty="0">
                <a:solidFill>
                  <a:srgbClr val="0D04C4"/>
                </a:solidFill>
              </a:rPr>
            </a:br>
            <a:r>
              <a:rPr lang="en-US" b="1" dirty="0">
                <a:solidFill>
                  <a:srgbClr val="0D04C4"/>
                </a:solidFill>
              </a:rPr>
              <a:t>       </a:t>
            </a:r>
            <a:r>
              <a:rPr lang="en-US" sz="2800" b="1" u="sng" dirty="0">
                <a:solidFill>
                  <a:srgbClr val="0D04C4"/>
                </a:solidFill>
              </a:rPr>
              <a:t>References</a:t>
            </a:r>
          </a:p>
        </p:txBody>
      </p:sp>
      <p:sp>
        <p:nvSpPr>
          <p:cNvPr id="3" name="Content Placeholder 2"/>
          <p:cNvSpPr>
            <a:spLocks noGrp="1"/>
          </p:cNvSpPr>
          <p:nvPr>
            <p:ph sz="quarter" idx="1"/>
          </p:nvPr>
        </p:nvSpPr>
        <p:spPr>
          <a:xfrm>
            <a:off x="637954" y="1931712"/>
            <a:ext cx="8926175" cy="4926288"/>
          </a:xfrm>
        </p:spPr>
        <p:txBody>
          <a:bodyPr>
            <a:normAutofit fontScale="62500" lnSpcReduction="20000"/>
          </a:bodyPr>
          <a:lstStyle/>
          <a:p>
            <a:pPr>
              <a:lnSpc>
                <a:spcPct val="120000"/>
              </a:lnSpc>
            </a:pPr>
            <a:r>
              <a:rPr lang="en-US" dirty="0"/>
              <a:t>Oh, S., R.R. </a:t>
            </a:r>
            <a:r>
              <a:rPr lang="en-US" dirty="0" err="1"/>
              <a:t>Kalyani</a:t>
            </a:r>
            <a:r>
              <a:rPr lang="en-US" dirty="0"/>
              <a:t>, and A.S. </a:t>
            </a:r>
            <a:r>
              <a:rPr lang="en-US" dirty="0" err="1"/>
              <a:t>Dobs</a:t>
            </a:r>
            <a:r>
              <a:rPr lang="en-US" dirty="0"/>
              <a:t>. </a:t>
            </a:r>
            <a:r>
              <a:rPr lang="en-US" i="1" dirty="0"/>
              <a:t>Modern Nutrition in health and disease</a:t>
            </a:r>
            <a:r>
              <a:rPr lang="en-US" dirty="0"/>
              <a:t>. in </a:t>
            </a:r>
            <a:r>
              <a:rPr lang="en-US" i="1" dirty="0" err="1"/>
              <a:t>Wolters</a:t>
            </a:r>
            <a:r>
              <a:rPr lang="en-US" i="1" dirty="0"/>
              <a:t> Kluwer Health </a:t>
            </a:r>
            <a:r>
              <a:rPr lang="en-US" i="1" dirty="0" err="1"/>
              <a:t>Adis</a:t>
            </a:r>
            <a:r>
              <a:rPr lang="en-US" i="1" dirty="0"/>
              <a:t> (ESP)</a:t>
            </a:r>
            <a:r>
              <a:rPr lang="en-US" dirty="0"/>
              <a:t>. 2016.</a:t>
            </a:r>
          </a:p>
          <a:p>
            <a:pPr>
              <a:lnSpc>
                <a:spcPct val="120000"/>
              </a:lnSpc>
            </a:pPr>
            <a:r>
              <a:rPr lang="en-US" dirty="0"/>
              <a:t>Mahan, L.K. and J.L. Raymond, </a:t>
            </a:r>
            <a:r>
              <a:rPr lang="en-US" i="1" dirty="0"/>
              <a:t>Krause's food &amp; the nutrition care process</a:t>
            </a:r>
            <a:r>
              <a:rPr lang="en-US" dirty="0"/>
              <a:t>. 2017: Elsevier Health Sciences.</a:t>
            </a:r>
          </a:p>
          <a:p>
            <a:pPr>
              <a:lnSpc>
                <a:spcPct val="120000"/>
              </a:lnSpc>
            </a:pPr>
            <a:r>
              <a:rPr lang="en-US" dirty="0" err="1"/>
              <a:t>Escott</a:t>
            </a:r>
            <a:r>
              <a:rPr lang="en-US" dirty="0"/>
              <a:t>-Stump, S., </a:t>
            </a:r>
            <a:r>
              <a:rPr lang="en-US" i="1" dirty="0"/>
              <a:t>Nutrition and diagnosis-related care</a:t>
            </a:r>
            <a:r>
              <a:rPr lang="en-US" dirty="0"/>
              <a:t>. 2008: Lippincott Williams &amp; Wilkins.</a:t>
            </a:r>
          </a:p>
          <a:p>
            <a:pPr>
              <a:lnSpc>
                <a:spcPct val="120000"/>
              </a:lnSpc>
            </a:pPr>
            <a:r>
              <a:rPr lang="en-US" dirty="0"/>
              <a:t>Berger, S., et al. (2015). "Dietary cholesterol and cardiovascular disease: a systematic review and meta-analysis." </a:t>
            </a:r>
            <a:r>
              <a:rPr lang="en-US" u="sng" dirty="0"/>
              <a:t>The American journal of clinical nutrition</a:t>
            </a:r>
            <a:r>
              <a:rPr lang="en-US" dirty="0"/>
              <a:t>: ajcn100305.</a:t>
            </a:r>
          </a:p>
          <a:p>
            <a:pPr>
              <a:lnSpc>
                <a:spcPct val="120000"/>
              </a:lnSpc>
            </a:pPr>
            <a:r>
              <a:rPr lang="en-US" dirty="0"/>
              <a:t>4. Leslie, M.A., et al., </a:t>
            </a:r>
            <a:r>
              <a:rPr lang="en-US" i="1" dirty="0"/>
              <a:t>A review of the effect of omega-3 polyunsaturated fatty acids on blood triacylglycerol levels in </a:t>
            </a:r>
            <a:r>
              <a:rPr lang="en-US" i="1" dirty="0" err="1"/>
              <a:t>normolipidemic</a:t>
            </a:r>
            <a:r>
              <a:rPr lang="en-US" i="1" dirty="0"/>
              <a:t> and borderline </a:t>
            </a:r>
            <a:r>
              <a:rPr lang="en-US" i="1" dirty="0" err="1"/>
              <a:t>hyperlipidemic</a:t>
            </a:r>
            <a:r>
              <a:rPr lang="en-US" i="1" dirty="0"/>
              <a:t> individuals.</a:t>
            </a:r>
            <a:r>
              <a:rPr lang="en-US" dirty="0"/>
              <a:t> Lipids in health and disease, 2015. </a:t>
            </a:r>
            <a:r>
              <a:rPr lang="en-US" b="1" dirty="0"/>
              <a:t>14</a:t>
            </a:r>
            <a:r>
              <a:rPr lang="en-US" dirty="0"/>
              <a:t>(1): p. 53.</a:t>
            </a:r>
          </a:p>
          <a:p>
            <a:pPr>
              <a:lnSpc>
                <a:spcPct val="120000"/>
              </a:lnSpc>
            </a:pPr>
            <a:r>
              <a:rPr lang="en-US" dirty="0"/>
              <a:t>5. Richmond, V, Rodgers P</a:t>
            </a:r>
            <a:r>
              <a:rPr lang="en-US" i="1" dirty="0"/>
              <a:t>.</a:t>
            </a:r>
            <a:r>
              <a:rPr lang="en-US" dirty="0"/>
              <a:t> 2014.</a:t>
            </a:r>
          </a:p>
          <a:p>
            <a:pPr>
              <a:lnSpc>
                <a:spcPct val="120000"/>
              </a:lnSpc>
            </a:pPr>
            <a:r>
              <a:rPr lang="en-US" dirty="0"/>
              <a:t>6. Jenkins, D. (2016). "Counterpoint: Soy protein." </a:t>
            </a:r>
            <a:r>
              <a:rPr lang="en-US" u="sng" dirty="0"/>
              <a:t>Journal of Clinical </a:t>
            </a:r>
            <a:r>
              <a:rPr lang="en-US" u="sng" dirty="0" err="1"/>
              <a:t>Lipidology</a:t>
            </a:r>
            <a:r>
              <a:rPr lang="en-US" dirty="0"/>
              <a:t>.</a:t>
            </a:r>
          </a:p>
          <a:p>
            <a:pPr>
              <a:lnSpc>
                <a:spcPct val="120000"/>
              </a:lnSpc>
            </a:pPr>
            <a:r>
              <a:rPr lang="en-US" dirty="0" err="1"/>
              <a:t>Mozaffarian</a:t>
            </a:r>
            <a:r>
              <a:rPr lang="en-US" dirty="0"/>
              <a:t>, D. and D. S. Ludwig (2015). "The 2015 US dietary guidelines: lifting the ban on total dietary fat." </a:t>
            </a:r>
            <a:r>
              <a:rPr lang="en-US" u="sng" dirty="0"/>
              <a:t>JAMA</a:t>
            </a:r>
            <a:r>
              <a:rPr lang="en-US" dirty="0"/>
              <a:t> </a:t>
            </a:r>
            <a:r>
              <a:rPr lang="en-US" b="1" dirty="0"/>
              <a:t>313</a:t>
            </a:r>
            <a:r>
              <a:rPr lang="en-US" dirty="0"/>
              <a:t>(24): 2421-2422.</a:t>
            </a:r>
          </a:p>
          <a:p>
            <a:endParaRPr lang="en-US" dirty="0"/>
          </a:p>
        </p:txBody>
      </p:sp>
    </p:spTree>
    <p:extLst>
      <p:ext uri="{BB962C8B-B14F-4D97-AF65-F5344CB8AC3E}">
        <p14:creationId xmlns:p14="http://schemas.microsoft.com/office/powerpoint/2010/main" val="16985715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quarter" idx="13"/>
          </p:nvPr>
        </p:nvPicPr>
        <p:blipFill>
          <a:blip r:embed="rId2" cstate="print">
            <a:extLst>
              <a:ext uri="{28A0092B-C50C-407E-A947-70E740481C1C}">
                <a14:useLocalDpi xmlns:a14="http://schemas.microsoft.com/office/drawing/2010/main" val="0"/>
              </a:ext>
            </a:extLst>
          </a:blip>
          <a:stretch>
            <a:fillRect/>
          </a:stretch>
        </p:blipFill>
        <p:spPr>
          <a:xfrm>
            <a:off x="1524000" y="0"/>
            <a:ext cx="9144000" cy="6858000"/>
          </a:xfrm>
        </p:spPr>
      </p:pic>
      <p:pic>
        <p:nvPicPr>
          <p:cNvPr id="5" name="Content Placeholder 3">
            <a:extLst>
              <a:ext uri="{FF2B5EF4-FFF2-40B4-BE49-F238E27FC236}">
                <a16:creationId xmlns:a16="http://schemas.microsoft.com/office/drawing/2014/main" id="{3B21079B-E7B4-8588-C2B6-D8692B1AA85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485" y="0"/>
            <a:ext cx="10079664" cy="6858000"/>
          </a:xfrm>
          <a:prstGeom prst="rect">
            <a:avLst/>
          </a:prstGeom>
        </p:spPr>
      </p:pic>
      <p:sp>
        <p:nvSpPr>
          <p:cNvPr id="7" name="TextBox 6">
            <a:extLst>
              <a:ext uri="{FF2B5EF4-FFF2-40B4-BE49-F238E27FC236}">
                <a16:creationId xmlns:a16="http://schemas.microsoft.com/office/drawing/2014/main" id="{3CCBAEFE-DEFE-5358-8CF0-D039565870F7}"/>
              </a:ext>
            </a:extLst>
          </p:cNvPr>
          <p:cNvSpPr txBox="1"/>
          <p:nvPr/>
        </p:nvSpPr>
        <p:spPr>
          <a:xfrm>
            <a:off x="8038215" y="908642"/>
            <a:ext cx="4072269" cy="584775"/>
          </a:xfrm>
          <a:prstGeom prst="rect">
            <a:avLst/>
          </a:prstGeom>
          <a:noFill/>
        </p:spPr>
        <p:txBody>
          <a:bodyPr wrap="square">
            <a:spAutoFit/>
          </a:bodyPr>
          <a:lstStyle/>
          <a:p>
            <a:r>
              <a:rPr lang="fa-IR" sz="3200" b="1" dirty="0">
                <a:solidFill>
                  <a:schemeClr val="accent6">
                    <a:lumMod val="50000"/>
                  </a:schemeClr>
                </a:solidFill>
                <a:highlight>
                  <a:srgbClr val="FFFF00"/>
                </a:highlight>
                <a:cs typeface="2  Shadi" panose="00000400000000000000" pitchFamily="2" charset="-78"/>
              </a:rPr>
              <a:t>تندرست و شاد باشید</a:t>
            </a:r>
          </a:p>
        </p:txBody>
      </p:sp>
    </p:spTree>
    <p:extLst>
      <p:ext uri="{BB962C8B-B14F-4D97-AF65-F5344CB8AC3E}">
        <p14:creationId xmlns:p14="http://schemas.microsoft.com/office/powerpoint/2010/main" val="15663130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AF0BD97-EBD0-48B1-87CD-ED6D35553DED}"/>
              </a:ext>
            </a:extLst>
          </p:cNvPr>
          <p:cNvSpPr/>
          <p:nvPr/>
        </p:nvSpPr>
        <p:spPr>
          <a:xfrm>
            <a:off x="371060" y="318052"/>
            <a:ext cx="9356035" cy="6202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5400" b="1" u="sng" dirty="0">
                <a:solidFill>
                  <a:srgbClr val="FF3300"/>
                </a:solidFill>
                <a:effectLst>
                  <a:outerShdw blurRad="38100" dist="38100" dir="2700000" algn="tl">
                    <a:srgbClr val="000000">
                      <a:alpha val="43137"/>
                    </a:srgbClr>
                  </a:outerShdw>
                </a:effectLst>
                <a:latin typeface="Arial" panose="020B0604020202020204" pitchFamily="34" charset="0"/>
              </a:rPr>
              <a:t>Hypertension</a:t>
            </a:r>
            <a:endParaRPr lang="fa-IR" sz="5400" b="1" u="sng" dirty="0">
              <a:solidFill>
                <a:srgbClr val="FF3300"/>
              </a:solidFill>
              <a:effectLst>
                <a:outerShdw blurRad="38100" dist="38100" dir="2700000" algn="tl">
                  <a:srgbClr val="000000">
                    <a:alpha val="43137"/>
                  </a:srgbClr>
                </a:outerShdw>
              </a:effectLst>
              <a:cs typeface="+mj-cs"/>
            </a:endParaRPr>
          </a:p>
        </p:txBody>
      </p:sp>
    </p:spTree>
    <p:extLst>
      <p:ext uri="{BB962C8B-B14F-4D97-AF65-F5344CB8AC3E}">
        <p14:creationId xmlns:p14="http://schemas.microsoft.com/office/powerpoint/2010/main" val="25207117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93405" y="2100114"/>
            <a:ext cx="7456821" cy="4183266"/>
          </a:xfrm>
        </p:spPr>
        <p:txBody>
          <a:bodyPr/>
          <a:lstStyle/>
          <a:p>
            <a:pPr marL="0" indent="0">
              <a:buNone/>
            </a:pPr>
            <a:r>
              <a:rPr lang="en-US" b="1" dirty="0">
                <a:latin typeface="Arial" panose="020B0604020202020204" pitchFamily="34" charset="0"/>
                <a:cs typeface="+mj-cs"/>
              </a:rPr>
              <a:t>Hypertension </a:t>
            </a:r>
            <a:r>
              <a:rPr lang="en-US" dirty="0">
                <a:latin typeface="Arial" panose="020B0604020202020204" pitchFamily="34" charset="0"/>
                <a:cs typeface="+mj-cs"/>
              </a:rPr>
              <a:t>is persistently high arterial blood pressure, the force exerted per unit area on the walls of arteries. </a:t>
            </a:r>
          </a:p>
          <a:p>
            <a:pPr marL="0" indent="0">
              <a:buNone/>
            </a:pPr>
            <a:r>
              <a:rPr lang="en-US" dirty="0">
                <a:latin typeface="Arial" panose="020B0604020202020204" pitchFamily="34" charset="0"/>
                <a:cs typeface="+mj-cs"/>
              </a:rPr>
              <a:t>Blood pressure is measured in millimeters (mm) of mercury (Hg).</a:t>
            </a:r>
          </a:p>
          <a:p>
            <a:pPr marL="0" indent="0">
              <a:buNone/>
            </a:pPr>
            <a:r>
              <a:rPr lang="en-US" dirty="0">
                <a:latin typeface="Arial" panose="020B0604020202020204" pitchFamily="34" charset="0"/>
                <a:cs typeface="+mj-cs"/>
              </a:rPr>
              <a:t> Adult blood pressure is considered normal at 120/80 mm Hg.</a:t>
            </a:r>
          </a:p>
          <a:p>
            <a:pPr marL="0" indent="0">
              <a:buNone/>
            </a:pPr>
            <a:endParaRPr lang="en-US" dirty="0">
              <a:latin typeface="Arial" panose="020B0604020202020204" pitchFamily="34" charset="0"/>
              <a:cs typeface="+mj-cs"/>
            </a:endParaRPr>
          </a:p>
          <a:p>
            <a:pPr marL="0" indent="0">
              <a:spcBef>
                <a:spcPct val="0"/>
              </a:spcBef>
              <a:buNone/>
            </a:pPr>
            <a:r>
              <a:rPr lang="en-GB" altLang="en-US" sz="2000" dirty="0">
                <a:latin typeface="Times New Roman" panose="02020603050405020304" pitchFamily="18" charset="0"/>
                <a:cs typeface="+mj-cs"/>
              </a:rPr>
              <a:t>High blood pressure increases the risk of CVDs. </a:t>
            </a:r>
          </a:p>
          <a:p>
            <a:pPr marL="0" indent="0">
              <a:spcBef>
                <a:spcPct val="0"/>
              </a:spcBef>
              <a:buNone/>
            </a:pPr>
            <a:endParaRPr lang="en-GB" altLang="en-US" sz="2000" dirty="0">
              <a:latin typeface="Times New Roman" panose="02020603050405020304" pitchFamily="18" charset="0"/>
              <a:cs typeface="+mj-cs"/>
            </a:endParaRPr>
          </a:p>
          <a:p>
            <a:pPr marL="0" indent="0">
              <a:spcBef>
                <a:spcPct val="0"/>
              </a:spcBef>
              <a:buNone/>
            </a:pPr>
            <a:r>
              <a:rPr lang="en-GB" altLang="en-US" sz="2000" dirty="0">
                <a:latin typeface="Times New Roman" panose="02020603050405020304" pitchFamily="18" charset="0"/>
                <a:cs typeface="+mj-cs"/>
              </a:rPr>
              <a:t>Blood pressure tends to be raised in people who:</a:t>
            </a:r>
          </a:p>
          <a:p>
            <a:pPr>
              <a:spcBef>
                <a:spcPct val="0"/>
              </a:spcBef>
            </a:pPr>
            <a:endParaRPr lang="en-GB" altLang="en-US" sz="2000" dirty="0">
              <a:latin typeface="Times New Roman" panose="02020603050405020304" pitchFamily="18" charset="0"/>
              <a:cs typeface="+mj-cs"/>
            </a:endParaRPr>
          </a:p>
          <a:p>
            <a:pPr>
              <a:spcBef>
                <a:spcPct val="0"/>
              </a:spcBef>
            </a:pPr>
            <a:r>
              <a:rPr lang="en-GB" altLang="en-US" sz="2000" dirty="0">
                <a:latin typeface="Times New Roman" panose="02020603050405020304" pitchFamily="18" charset="0"/>
                <a:cs typeface="+mj-cs"/>
              </a:rPr>
              <a:t>are overweight &amp; obese</a:t>
            </a:r>
          </a:p>
          <a:p>
            <a:pPr>
              <a:spcBef>
                <a:spcPct val="0"/>
              </a:spcBef>
            </a:pPr>
            <a:r>
              <a:rPr lang="en-GB" altLang="en-US" sz="2000" dirty="0">
                <a:latin typeface="Times New Roman" panose="02020603050405020304" pitchFamily="18" charset="0"/>
                <a:cs typeface="+mj-cs"/>
              </a:rPr>
              <a:t>drink a lot of alcohol</a:t>
            </a:r>
          </a:p>
          <a:p>
            <a:pPr>
              <a:spcBef>
                <a:spcPct val="0"/>
              </a:spcBef>
            </a:pPr>
            <a:r>
              <a:rPr lang="en-GB" altLang="en-US" sz="2000" dirty="0">
                <a:latin typeface="Times New Roman" panose="02020603050405020304" pitchFamily="18" charset="0"/>
                <a:cs typeface="+mj-cs"/>
              </a:rPr>
              <a:t>having a sedentary lifestyle</a:t>
            </a:r>
          </a:p>
          <a:p>
            <a:pPr>
              <a:spcBef>
                <a:spcPct val="0"/>
              </a:spcBef>
            </a:pPr>
            <a:r>
              <a:rPr lang="en-GB" altLang="en-US" sz="2000" dirty="0">
                <a:latin typeface="Times New Roman" panose="02020603050405020304" pitchFamily="18" charset="0"/>
                <a:cs typeface="+mj-cs"/>
              </a:rPr>
              <a:t>smoke cigarettes</a:t>
            </a:r>
          </a:p>
          <a:p>
            <a:pPr>
              <a:spcBef>
                <a:spcPct val="0"/>
              </a:spcBef>
            </a:pPr>
            <a:r>
              <a:rPr lang="en-GB" altLang="en-US" sz="2000" dirty="0">
                <a:latin typeface="Times New Roman" panose="02020603050405020304" pitchFamily="18" charset="0"/>
                <a:cs typeface="+mj-cs"/>
              </a:rPr>
              <a:t>having a high intake of salt</a:t>
            </a:r>
          </a:p>
          <a:p>
            <a:pPr>
              <a:spcBef>
                <a:spcPct val="0"/>
              </a:spcBef>
            </a:pPr>
            <a:endParaRPr lang="en-GB" altLang="en-US" sz="2000" dirty="0">
              <a:latin typeface="Times New Roman" panose="02020603050405020304" pitchFamily="18" charset="0"/>
              <a:cs typeface="+mj-cs"/>
            </a:endParaRPr>
          </a:p>
          <a:p>
            <a:endParaRPr lang="en-US" sz="2000" dirty="0">
              <a:latin typeface="Times New Roman" panose="02020603050405020304" pitchFamily="18" charset="0"/>
              <a:cs typeface="+mj-cs"/>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38159" y="3667363"/>
            <a:ext cx="3753717" cy="2503729"/>
          </a:xfrm>
          <a:prstGeom prst="rect">
            <a:avLst/>
          </a:prstGeom>
        </p:spPr>
      </p:pic>
      <p:sp>
        <p:nvSpPr>
          <p:cNvPr id="7" name="TextBox 6">
            <a:extLst>
              <a:ext uri="{FF2B5EF4-FFF2-40B4-BE49-F238E27FC236}">
                <a16:creationId xmlns:a16="http://schemas.microsoft.com/office/drawing/2014/main" id="{C17FBE95-9E05-4C5D-B208-A96D49F5635B}"/>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B3FBAE70-B300-C771-1C6C-C2B935398A46}"/>
              </a:ext>
            </a:extLst>
          </p:cNvPr>
          <p:cNvSpPr txBox="1"/>
          <p:nvPr/>
        </p:nvSpPr>
        <p:spPr>
          <a:xfrm>
            <a:off x="393405" y="1030366"/>
            <a:ext cx="6097772" cy="646331"/>
          </a:xfrm>
          <a:prstGeom prst="rect">
            <a:avLst/>
          </a:prstGeom>
          <a:noFill/>
        </p:spPr>
        <p:txBody>
          <a:bodyPr wrap="square">
            <a:spAutoFit/>
          </a:bodyPr>
          <a:lstStyle/>
          <a:p>
            <a:r>
              <a:rPr lang="en-US" sz="3600" b="1" dirty="0">
                <a:solidFill>
                  <a:srgbClr val="0070C0"/>
                </a:solidFill>
                <a:effectLst>
                  <a:outerShdw blurRad="38100" dist="38100" dir="2700000" algn="tl">
                    <a:srgbClr val="000000">
                      <a:alpha val="43137"/>
                    </a:srgbClr>
                  </a:outerShdw>
                </a:effectLst>
                <a:latin typeface="Arial" panose="020B0604020202020204" pitchFamily="34" charset="0"/>
                <a:cs typeface="+mj-cs"/>
              </a:rPr>
              <a:t>Hypertension</a:t>
            </a:r>
            <a:endParaRPr lang="en-US" sz="3600" dirty="0">
              <a:solidFill>
                <a:srgbClr val="0070C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21681492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07D62-2C1E-4A33-BA83-D53AC745B2D7}"/>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9F1EC0C3-3F29-44E0-B5E6-E904D708E78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B1E0178D-E523-4F64-B7C0-36DE83D532B1}"/>
              </a:ext>
            </a:extLst>
          </p:cNvPr>
          <p:cNvPicPr>
            <a:picLocks noChangeAspect="1"/>
          </p:cNvPicPr>
          <p:nvPr/>
        </p:nvPicPr>
        <p:blipFill>
          <a:blip r:embed="rId2"/>
          <a:stretch>
            <a:fillRect/>
          </a:stretch>
        </p:blipFill>
        <p:spPr>
          <a:xfrm>
            <a:off x="840049" y="569609"/>
            <a:ext cx="10888125" cy="5884199"/>
          </a:xfrm>
          <a:prstGeom prst="rect">
            <a:avLst/>
          </a:prstGeom>
        </p:spPr>
      </p:pic>
    </p:spTree>
    <p:extLst>
      <p:ext uri="{BB962C8B-B14F-4D97-AF65-F5344CB8AC3E}">
        <p14:creationId xmlns:p14="http://schemas.microsoft.com/office/powerpoint/2010/main" val="30388579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4B6171C-F87F-42C6-8ED2-B3787524316E}"/>
              </a:ext>
            </a:extLst>
          </p:cNvPr>
          <p:cNvPicPr>
            <a:picLocks noChangeAspect="1"/>
          </p:cNvPicPr>
          <p:nvPr/>
        </p:nvPicPr>
        <p:blipFill>
          <a:blip r:embed="rId2"/>
          <a:stretch>
            <a:fillRect/>
          </a:stretch>
        </p:blipFill>
        <p:spPr>
          <a:xfrm>
            <a:off x="920176" y="1010093"/>
            <a:ext cx="9708067" cy="5029200"/>
          </a:xfrm>
          <a:prstGeom prst="rect">
            <a:avLst/>
          </a:prstGeom>
        </p:spPr>
      </p:pic>
    </p:spTree>
    <p:extLst>
      <p:ext uri="{BB962C8B-B14F-4D97-AF65-F5344CB8AC3E}">
        <p14:creationId xmlns:p14="http://schemas.microsoft.com/office/powerpoint/2010/main" val="40846922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B5E7A88-1ED0-4D2A-B75A-4D2ACB1AEDAB}"/>
              </a:ext>
            </a:extLst>
          </p:cNvPr>
          <p:cNvPicPr>
            <a:picLocks noChangeAspect="1"/>
          </p:cNvPicPr>
          <p:nvPr/>
        </p:nvPicPr>
        <p:blipFill>
          <a:blip r:embed="rId2"/>
          <a:stretch>
            <a:fillRect/>
          </a:stretch>
        </p:blipFill>
        <p:spPr>
          <a:xfrm>
            <a:off x="914400" y="116611"/>
            <a:ext cx="8686800" cy="5458587"/>
          </a:xfrm>
          <a:prstGeom prst="rect">
            <a:avLst/>
          </a:prstGeom>
        </p:spPr>
      </p:pic>
      <p:pic>
        <p:nvPicPr>
          <p:cNvPr id="10" name="Picture 9">
            <a:extLst>
              <a:ext uri="{FF2B5EF4-FFF2-40B4-BE49-F238E27FC236}">
                <a16:creationId xmlns:a16="http://schemas.microsoft.com/office/drawing/2014/main" id="{1D58BB53-E840-4F7F-8CC5-F5DC9B0E4A44}"/>
              </a:ext>
            </a:extLst>
          </p:cNvPr>
          <p:cNvPicPr>
            <a:picLocks noChangeAspect="1"/>
          </p:cNvPicPr>
          <p:nvPr/>
        </p:nvPicPr>
        <p:blipFill>
          <a:blip r:embed="rId3"/>
          <a:stretch>
            <a:fillRect/>
          </a:stretch>
        </p:blipFill>
        <p:spPr>
          <a:xfrm>
            <a:off x="914400" y="5575198"/>
            <a:ext cx="8686799" cy="1228896"/>
          </a:xfrm>
          <a:prstGeom prst="rect">
            <a:avLst/>
          </a:prstGeom>
        </p:spPr>
      </p:pic>
    </p:spTree>
    <p:extLst>
      <p:ext uri="{BB962C8B-B14F-4D97-AF65-F5344CB8AC3E}">
        <p14:creationId xmlns:p14="http://schemas.microsoft.com/office/powerpoint/2010/main" val="393375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08849C-E52E-4FDD-8EF3-F7BF9E6AEDE9}"/>
              </a:ext>
            </a:extLst>
          </p:cNvPr>
          <p:cNvPicPr>
            <a:picLocks noChangeAspect="1"/>
          </p:cNvPicPr>
          <p:nvPr/>
        </p:nvPicPr>
        <p:blipFill>
          <a:blip r:embed="rId2"/>
          <a:stretch>
            <a:fillRect/>
          </a:stretch>
        </p:blipFill>
        <p:spPr>
          <a:xfrm>
            <a:off x="1200970" y="1318684"/>
            <a:ext cx="9021434" cy="4591691"/>
          </a:xfrm>
          <a:prstGeom prst="rect">
            <a:avLst/>
          </a:prstGeom>
        </p:spPr>
      </p:pic>
      <p:sp>
        <p:nvSpPr>
          <p:cNvPr id="8" name="TextBox 7">
            <a:extLst>
              <a:ext uri="{FF2B5EF4-FFF2-40B4-BE49-F238E27FC236}">
                <a16:creationId xmlns:a16="http://schemas.microsoft.com/office/drawing/2014/main" id="{D74722B7-3855-4E58-B67B-F77A0F2EE5A9}"/>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
        <p:nvSpPr>
          <p:cNvPr id="2" name="Arrow: Right 1">
            <a:extLst>
              <a:ext uri="{FF2B5EF4-FFF2-40B4-BE49-F238E27FC236}">
                <a16:creationId xmlns:a16="http://schemas.microsoft.com/office/drawing/2014/main" id="{90BEDD3C-3F5D-E01F-8106-358A6C65B7C6}"/>
              </a:ext>
            </a:extLst>
          </p:cNvPr>
          <p:cNvSpPr/>
          <p:nvPr/>
        </p:nvSpPr>
        <p:spPr>
          <a:xfrm>
            <a:off x="1031359" y="2551814"/>
            <a:ext cx="552894" cy="170121"/>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E2DCE0B2-60EE-D1DC-9116-D280B44D902F}"/>
              </a:ext>
            </a:extLst>
          </p:cNvPr>
          <p:cNvSpPr/>
          <p:nvPr/>
        </p:nvSpPr>
        <p:spPr>
          <a:xfrm>
            <a:off x="1031359" y="3233626"/>
            <a:ext cx="552894" cy="170121"/>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4404351-23C7-8654-76CD-4591DBD72499}"/>
              </a:ext>
            </a:extLst>
          </p:cNvPr>
          <p:cNvSpPr txBox="1"/>
          <p:nvPr/>
        </p:nvSpPr>
        <p:spPr>
          <a:xfrm>
            <a:off x="5711687" y="3291363"/>
            <a:ext cx="4429802" cy="646331"/>
          </a:xfrm>
          <a:prstGeom prst="rect">
            <a:avLst/>
          </a:prstGeom>
          <a:noFill/>
        </p:spPr>
        <p:txBody>
          <a:bodyPr wrap="none" rtlCol="0">
            <a:spAutoFit/>
          </a:bodyPr>
          <a:lstStyle/>
          <a:p>
            <a:r>
              <a:rPr lang="en-US" sz="3600" dirty="0">
                <a:solidFill>
                  <a:srgbClr val="FF0000"/>
                </a:solidFill>
                <a:effectLst>
                  <a:outerShdw blurRad="38100" dist="38100" dir="2700000" algn="tl">
                    <a:srgbClr val="000000">
                      <a:alpha val="43137"/>
                    </a:srgbClr>
                  </a:outerShdw>
                </a:effectLst>
                <a:highlight>
                  <a:srgbClr val="FFFF00"/>
                </a:highlight>
              </a:rPr>
              <a:t>How about Vit. D role?</a:t>
            </a:r>
          </a:p>
        </p:txBody>
      </p:sp>
    </p:spTree>
    <p:extLst>
      <p:ext uri="{BB962C8B-B14F-4D97-AF65-F5344CB8AC3E}">
        <p14:creationId xmlns:p14="http://schemas.microsoft.com/office/powerpoint/2010/main" val="237308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30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530087" y="337428"/>
            <a:ext cx="9250018" cy="923330"/>
          </a:xfrm>
          <a:prstGeom prst="rect">
            <a:avLst/>
          </a:prstGeom>
        </p:spPr>
        <p:txBody>
          <a:bodyPr wrap="square">
            <a:spAutoFit/>
          </a:bodyPr>
          <a:lstStyle/>
          <a:p>
            <a:pPr algn="ctr"/>
            <a:r>
              <a:rPr lang="en-US" b="1" dirty="0">
                <a:highlight>
                  <a:srgbClr val="00FF00"/>
                </a:highlight>
                <a:latin typeface="Arial-BoldMT"/>
              </a:rPr>
              <a:t>Recommendations on Blood Pressure in Hypertensive Adults from Evidence Analysis Library (2015) and</a:t>
            </a:r>
          </a:p>
          <a:p>
            <a:pPr algn="ctr"/>
            <a:r>
              <a:rPr lang="en-US" b="1" dirty="0">
                <a:highlight>
                  <a:srgbClr val="00FF00"/>
                </a:highlight>
                <a:latin typeface="Arial-BoldMT"/>
              </a:rPr>
              <a:t>American College of Cardiology/American Heart Association (2018)</a:t>
            </a:r>
            <a:endParaRPr lang="fa-IR" dirty="0">
              <a:highlight>
                <a:srgbClr val="00FF00"/>
              </a:highlight>
            </a:endParaRPr>
          </a:p>
        </p:txBody>
      </p:sp>
      <p:pic>
        <p:nvPicPr>
          <p:cNvPr id="4" name="Picture 3">
            <a:extLst>
              <a:ext uri="{FF2B5EF4-FFF2-40B4-BE49-F238E27FC236}">
                <a16:creationId xmlns:a16="http://schemas.microsoft.com/office/drawing/2014/main" id="{5DAF24B7-3955-412F-B4F1-DE0BA68DBF21}"/>
              </a:ext>
            </a:extLst>
          </p:cNvPr>
          <p:cNvPicPr>
            <a:picLocks noChangeAspect="1"/>
          </p:cNvPicPr>
          <p:nvPr/>
        </p:nvPicPr>
        <p:blipFill>
          <a:blip r:embed="rId2"/>
          <a:stretch>
            <a:fillRect/>
          </a:stretch>
        </p:blipFill>
        <p:spPr>
          <a:xfrm>
            <a:off x="1368380" y="1433512"/>
            <a:ext cx="7573432" cy="5087060"/>
          </a:xfrm>
          <a:prstGeom prst="rect">
            <a:avLst/>
          </a:prstGeom>
        </p:spPr>
      </p:pic>
    </p:spTree>
    <p:extLst>
      <p:ext uri="{BB962C8B-B14F-4D97-AF65-F5344CB8AC3E}">
        <p14:creationId xmlns:p14="http://schemas.microsoft.com/office/powerpoint/2010/main" val="21288128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530087" y="337428"/>
            <a:ext cx="9250018" cy="923330"/>
          </a:xfrm>
          <a:prstGeom prst="rect">
            <a:avLst/>
          </a:prstGeom>
        </p:spPr>
        <p:txBody>
          <a:bodyPr wrap="square">
            <a:spAutoFit/>
          </a:bodyPr>
          <a:lstStyle/>
          <a:p>
            <a:pPr algn="ctr"/>
            <a:r>
              <a:rPr lang="en-US" b="1" dirty="0">
                <a:effectLst>
                  <a:outerShdw blurRad="38100" dist="38100" dir="2700000" algn="tl">
                    <a:srgbClr val="000000">
                      <a:alpha val="43137"/>
                    </a:srgbClr>
                  </a:outerShdw>
                </a:effectLst>
                <a:highlight>
                  <a:srgbClr val="00FF00"/>
                </a:highlight>
                <a:latin typeface="Arial-BoldMT"/>
              </a:rPr>
              <a:t>Recommendations on Blood Pressure in Hypertensive Adults from Evidence Analysis Library (2015) and</a:t>
            </a:r>
          </a:p>
          <a:p>
            <a:pPr algn="ctr"/>
            <a:r>
              <a:rPr lang="en-US" b="1" dirty="0">
                <a:effectLst>
                  <a:outerShdw blurRad="38100" dist="38100" dir="2700000" algn="tl">
                    <a:srgbClr val="000000">
                      <a:alpha val="43137"/>
                    </a:srgbClr>
                  </a:outerShdw>
                </a:effectLst>
                <a:highlight>
                  <a:srgbClr val="00FF00"/>
                </a:highlight>
                <a:latin typeface="Arial-BoldMT"/>
              </a:rPr>
              <a:t>American College of Cardiology/American Heart Association (2018)</a:t>
            </a:r>
            <a:endParaRPr lang="fa-IR" dirty="0">
              <a:effectLst>
                <a:outerShdw blurRad="38100" dist="38100" dir="2700000" algn="tl">
                  <a:srgbClr val="000000">
                    <a:alpha val="43137"/>
                  </a:srgbClr>
                </a:outerShdw>
              </a:effectLst>
              <a:highlight>
                <a:srgbClr val="00FF00"/>
              </a:highlight>
            </a:endParaRPr>
          </a:p>
        </p:txBody>
      </p:sp>
      <p:pic>
        <p:nvPicPr>
          <p:cNvPr id="5" name="Picture 4">
            <a:extLst>
              <a:ext uri="{FF2B5EF4-FFF2-40B4-BE49-F238E27FC236}">
                <a16:creationId xmlns:a16="http://schemas.microsoft.com/office/drawing/2014/main" id="{526273D3-5A3B-45BA-ADCB-D1C70215B77B}"/>
              </a:ext>
            </a:extLst>
          </p:cNvPr>
          <p:cNvPicPr>
            <a:picLocks noChangeAspect="1"/>
          </p:cNvPicPr>
          <p:nvPr/>
        </p:nvPicPr>
        <p:blipFill>
          <a:blip r:embed="rId2"/>
          <a:stretch>
            <a:fillRect/>
          </a:stretch>
        </p:blipFill>
        <p:spPr>
          <a:xfrm>
            <a:off x="1068342" y="2233072"/>
            <a:ext cx="7563906" cy="1676634"/>
          </a:xfrm>
          <a:prstGeom prst="rect">
            <a:avLst/>
          </a:prstGeom>
        </p:spPr>
      </p:pic>
      <p:pic>
        <p:nvPicPr>
          <p:cNvPr id="7" name="Picture 6">
            <a:extLst>
              <a:ext uri="{FF2B5EF4-FFF2-40B4-BE49-F238E27FC236}">
                <a16:creationId xmlns:a16="http://schemas.microsoft.com/office/drawing/2014/main" id="{90E1B7C5-62E1-4EF8-8565-CEFA54DD868B}"/>
              </a:ext>
            </a:extLst>
          </p:cNvPr>
          <p:cNvPicPr>
            <a:picLocks noChangeAspect="1"/>
          </p:cNvPicPr>
          <p:nvPr/>
        </p:nvPicPr>
        <p:blipFill>
          <a:blip r:embed="rId3"/>
          <a:stretch>
            <a:fillRect/>
          </a:stretch>
        </p:blipFill>
        <p:spPr>
          <a:xfrm>
            <a:off x="1068342" y="3786611"/>
            <a:ext cx="7563906" cy="2791215"/>
          </a:xfrm>
          <a:prstGeom prst="rect">
            <a:avLst/>
          </a:prstGeom>
        </p:spPr>
      </p:pic>
      <p:pic>
        <p:nvPicPr>
          <p:cNvPr id="9" name="Picture 8">
            <a:extLst>
              <a:ext uri="{FF2B5EF4-FFF2-40B4-BE49-F238E27FC236}">
                <a16:creationId xmlns:a16="http://schemas.microsoft.com/office/drawing/2014/main" id="{F5B5A43A-3348-4A7B-A26B-AE551A47F56D}"/>
              </a:ext>
            </a:extLst>
          </p:cNvPr>
          <p:cNvPicPr>
            <a:picLocks noChangeAspect="1"/>
          </p:cNvPicPr>
          <p:nvPr/>
        </p:nvPicPr>
        <p:blipFill>
          <a:blip r:embed="rId4"/>
          <a:stretch>
            <a:fillRect/>
          </a:stretch>
        </p:blipFill>
        <p:spPr>
          <a:xfrm>
            <a:off x="1058816" y="1823440"/>
            <a:ext cx="7563906" cy="409632"/>
          </a:xfrm>
          <a:prstGeom prst="rect">
            <a:avLst/>
          </a:prstGeom>
        </p:spPr>
      </p:pic>
    </p:spTree>
    <p:extLst>
      <p:ext uri="{BB962C8B-B14F-4D97-AF65-F5344CB8AC3E}">
        <p14:creationId xmlns:p14="http://schemas.microsoft.com/office/powerpoint/2010/main" val="4342065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530087" y="32628"/>
            <a:ext cx="9250018" cy="923330"/>
          </a:xfrm>
          <a:prstGeom prst="rect">
            <a:avLst/>
          </a:prstGeom>
        </p:spPr>
        <p:txBody>
          <a:bodyPr wrap="square">
            <a:spAutoFit/>
          </a:bodyPr>
          <a:lstStyle/>
          <a:p>
            <a:pPr algn="ctr"/>
            <a:r>
              <a:rPr lang="en-US" b="1" dirty="0">
                <a:effectLst>
                  <a:outerShdw blurRad="38100" dist="38100" dir="2700000" algn="tl">
                    <a:srgbClr val="000000">
                      <a:alpha val="43137"/>
                    </a:srgbClr>
                  </a:outerShdw>
                </a:effectLst>
                <a:highlight>
                  <a:srgbClr val="00FF00"/>
                </a:highlight>
                <a:latin typeface="Arial-BoldMT"/>
              </a:rPr>
              <a:t>Recommendations on Blood Pressure in Hypertensive Adults from Evidence Analysis Library (2015) and</a:t>
            </a:r>
          </a:p>
          <a:p>
            <a:pPr algn="ctr"/>
            <a:r>
              <a:rPr lang="en-US" b="1" dirty="0">
                <a:effectLst>
                  <a:outerShdw blurRad="38100" dist="38100" dir="2700000" algn="tl">
                    <a:srgbClr val="000000">
                      <a:alpha val="43137"/>
                    </a:srgbClr>
                  </a:outerShdw>
                </a:effectLst>
                <a:highlight>
                  <a:srgbClr val="00FF00"/>
                </a:highlight>
                <a:latin typeface="Arial-BoldMT"/>
              </a:rPr>
              <a:t>American College of Cardiology/American Heart Association (2018)</a:t>
            </a:r>
            <a:endParaRPr lang="fa-IR" dirty="0">
              <a:effectLst>
                <a:outerShdw blurRad="38100" dist="38100" dir="2700000" algn="tl">
                  <a:srgbClr val="000000">
                    <a:alpha val="43137"/>
                  </a:srgbClr>
                </a:outerShdw>
              </a:effectLst>
              <a:highlight>
                <a:srgbClr val="00FF00"/>
              </a:highlight>
            </a:endParaRPr>
          </a:p>
        </p:txBody>
      </p:sp>
      <p:pic>
        <p:nvPicPr>
          <p:cNvPr id="9" name="Picture 8">
            <a:extLst>
              <a:ext uri="{FF2B5EF4-FFF2-40B4-BE49-F238E27FC236}">
                <a16:creationId xmlns:a16="http://schemas.microsoft.com/office/drawing/2014/main" id="{F5B5A43A-3348-4A7B-A26B-AE551A47F56D}"/>
              </a:ext>
            </a:extLst>
          </p:cNvPr>
          <p:cNvPicPr>
            <a:picLocks noChangeAspect="1"/>
          </p:cNvPicPr>
          <p:nvPr/>
        </p:nvPicPr>
        <p:blipFill>
          <a:blip r:embed="rId2"/>
          <a:stretch>
            <a:fillRect/>
          </a:stretch>
        </p:blipFill>
        <p:spPr>
          <a:xfrm>
            <a:off x="1058816" y="1046664"/>
            <a:ext cx="7563906" cy="409632"/>
          </a:xfrm>
          <a:prstGeom prst="rect">
            <a:avLst/>
          </a:prstGeom>
        </p:spPr>
      </p:pic>
      <p:pic>
        <p:nvPicPr>
          <p:cNvPr id="4" name="Picture 3">
            <a:extLst>
              <a:ext uri="{FF2B5EF4-FFF2-40B4-BE49-F238E27FC236}">
                <a16:creationId xmlns:a16="http://schemas.microsoft.com/office/drawing/2014/main" id="{B0D22935-4DF5-49E6-9649-14752F2E4980}"/>
              </a:ext>
            </a:extLst>
          </p:cNvPr>
          <p:cNvPicPr>
            <a:picLocks noChangeAspect="1"/>
          </p:cNvPicPr>
          <p:nvPr/>
        </p:nvPicPr>
        <p:blipFill>
          <a:blip r:embed="rId3"/>
          <a:stretch>
            <a:fillRect/>
          </a:stretch>
        </p:blipFill>
        <p:spPr>
          <a:xfrm>
            <a:off x="1058816" y="1456296"/>
            <a:ext cx="7563906" cy="5369076"/>
          </a:xfrm>
          <a:prstGeom prst="rect">
            <a:avLst/>
          </a:prstGeom>
        </p:spPr>
      </p:pic>
    </p:spTree>
    <p:extLst>
      <p:ext uri="{BB962C8B-B14F-4D97-AF65-F5344CB8AC3E}">
        <p14:creationId xmlns:p14="http://schemas.microsoft.com/office/powerpoint/2010/main" val="216386180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783632" y="425535"/>
            <a:ext cx="5938100" cy="504056"/>
          </a:xfrm>
          <a:prstGeom prst="roundRect">
            <a:avLst/>
          </a:prstGeom>
          <a:noFill/>
          <a:ln w="38100">
            <a:solidFill>
              <a:srgbClr val="FF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3662464" y="6309321"/>
            <a:ext cx="8388424" cy="392159"/>
          </a:xfrm>
          <a:prstGeom prst="rect">
            <a:avLst/>
          </a:prstGeom>
        </p:spPr>
        <p:txBody>
          <a:bodyPr wrap="square">
            <a:spAutoFit/>
          </a:bodyPr>
          <a:lstStyle/>
          <a:p>
            <a:pPr>
              <a:lnSpc>
                <a:spcPct val="115000"/>
              </a:lnSpc>
              <a:spcAft>
                <a:spcPts val="1000"/>
              </a:spcAft>
            </a:pPr>
            <a:r>
              <a:rPr lang="en-US" dirty="0">
                <a:solidFill>
                  <a:srgbClr val="FF0000"/>
                </a:solidFill>
                <a:latin typeface="Calibri" panose="020F0502020204030204" pitchFamily="34" charset="0"/>
                <a:ea typeface="Calibri" panose="020F0502020204030204" pitchFamily="34" charset="0"/>
                <a:cs typeface="Arial" panose="020B0604020202020204" pitchFamily="34" charset="0"/>
              </a:rPr>
              <a:t>https://www.nhlbi.nih.gov/health/health-topics/topics/dash/links</a:t>
            </a:r>
          </a:p>
        </p:txBody>
      </p:sp>
      <p:graphicFrame>
        <p:nvGraphicFramePr>
          <p:cNvPr id="8" name="Object 7"/>
          <p:cNvGraphicFramePr>
            <a:graphicFrameLocks noChangeAspect="1"/>
          </p:cNvGraphicFramePr>
          <p:nvPr/>
        </p:nvGraphicFramePr>
        <p:xfrm>
          <a:off x="2357686" y="1214949"/>
          <a:ext cx="10867106" cy="5501002"/>
        </p:xfrm>
        <a:graphic>
          <a:graphicData uri="http://schemas.openxmlformats.org/presentationml/2006/ole">
            <mc:AlternateContent xmlns:mc="http://schemas.openxmlformats.org/markup-compatibility/2006">
              <mc:Choice xmlns:v="urn:schemas-microsoft-com:vml" Requires="v">
                <p:oleObj name="Document" r:id="rId2" imgW="6522382" imgH="5246140" progId="Word.Document.12">
                  <p:embed/>
                </p:oleObj>
              </mc:Choice>
              <mc:Fallback>
                <p:oleObj name="Document" r:id="rId2" imgW="6522382" imgH="5246140" progId="Word.Document.12">
                  <p:embed/>
                  <p:pic>
                    <p:nvPicPr>
                      <p:cNvPr id="8" name="Object 7"/>
                      <p:cNvPicPr/>
                      <p:nvPr/>
                    </p:nvPicPr>
                    <p:blipFill>
                      <a:blip r:embed="rId3"/>
                      <a:stretch>
                        <a:fillRect/>
                      </a:stretch>
                    </p:blipFill>
                    <p:spPr>
                      <a:xfrm>
                        <a:off x="2357686" y="1214949"/>
                        <a:ext cx="10867106" cy="5501002"/>
                      </a:xfrm>
                      <a:prstGeom prst="rect">
                        <a:avLst/>
                      </a:prstGeom>
                    </p:spPr>
                  </p:pic>
                </p:oleObj>
              </mc:Fallback>
            </mc:AlternateContent>
          </a:graphicData>
        </a:graphic>
      </p:graphicFrame>
      <p:sp>
        <p:nvSpPr>
          <p:cNvPr id="9" name="TextBox 8"/>
          <p:cNvSpPr txBox="1"/>
          <p:nvPr/>
        </p:nvSpPr>
        <p:spPr>
          <a:xfrm>
            <a:off x="2783632" y="425535"/>
            <a:ext cx="5707203" cy="523220"/>
          </a:xfrm>
          <a:prstGeom prst="rect">
            <a:avLst/>
          </a:prstGeom>
          <a:noFill/>
        </p:spPr>
        <p:txBody>
          <a:bodyPr wrap="none" rtlCol="1">
            <a:spAutoFit/>
          </a:bodyPr>
          <a:lstStyle/>
          <a:p>
            <a:r>
              <a:rPr lang="en-US" sz="2800" b="1" dirty="0">
                <a:solidFill>
                  <a:srgbClr val="002060"/>
                </a:solidFill>
                <a:effectLst>
                  <a:outerShdw blurRad="38100" dist="38100" dir="2700000" algn="tl">
                    <a:srgbClr val="000000">
                      <a:alpha val="43137"/>
                    </a:srgbClr>
                  </a:outerShdw>
                </a:effectLst>
                <a:highlight>
                  <a:srgbClr val="FFFF00"/>
                </a:highlight>
              </a:rPr>
              <a:t>Potassium contents of selected foods</a:t>
            </a:r>
            <a:endParaRPr lang="fa-IR" sz="2800" b="1" dirty="0">
              <a:solidFill>
                <a:srgbClr val="002060"/>
              </a:solidFill>
              <a:effectLst>
                <a:outerShdw blurRad="38100" dist="38100" dir="2700000" algn="tl">
                  <a:srgbClr val="000000">
                    <a:alpha val="43137"/>
                  </a:srgbClr>
                </a:outerShdw>
              </a:effectLst>
              <a:highlight>
                <a:srgbClr val="FFFF00"/>
              </a:highlight>
            </a:endParaRPr>
          </a:p>
        </p:txBody>
      </p:sp>
      <p:sp>
        <p:nvSpPr>
          <p:cNvPr id="7" name="Right Arrow 6"/>
          <p:cNvSpPr/>
          <p:nvPr/>
        </p:nvSpPr>
        <p:spPr>
          <a:xfrm>
            <a:off x="1840517" y="3140969"/>
            <a:ext cx="489204" cy="209509"/>
          </a:xfrm>
          <a:prstGeom prst="rightArrow">
            <a:avLst/>
          </a:prstGeom>
          <a:solidFill>
            <a:srgbClr val="FF0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ight Arrow 9"/>
          <p:cNvSpPr/>
          <p:nvPr/>
        </p:nvSpPr>
        <p:spPr>
          <a:xfrm>
            <a:off x="1803793" y="1484785"/>
            <a:ext cx="489204" cy="209509"/>
          </a:xfrm>
          <a:prstGeom prst="rightArrow">
            <a:avLst/>
          </a:prstGeom>
          <a:solidFill>
            <a:srgbClr val="FF00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33095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Content Placeholder 2"/>
          <p:cNvSpPr>
            <a:spLocks noGrp="1"/>
          </p:cNvSpPr>
          <p:nvPr>
            <p:ph idx="1"/>
          </p:nvPr>
        </p:nvSpPr>
        <p:spPr/>
        <p:txBody>
          <a:bodyPr/>
          <a:lstStyle/>
          <a:p>
            <a:endParaRPr lang="en-GB" dirty="0"/>
          </a:p>
        </p:txBody>
      </p:sp>
      <p:pic>
        <p:nvPicPr>
          <p:cNvPr id="205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528" y="306826"/>
            <a:ext cx="8352928" cy="57864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p:cNvSpPr/>
          <p:nvPr/>
        </p:nvSpPr>
        <p:spPr>
          <a:xfrm>
            <a:off x="1631504" y="6211670"/>
            <a:ext cx="8784976" cy="646331"/>
          </a:xfrm>
          <a:prstGeom prst="rect">
            <a:avLst/>
          </a:prstGeom>
        </p:spPr>
        <p:txBody>
          <a:bodyPr wrap="square">
            <a:spAutoFit/>
          </a:bodyPr>
          <a:lstStyle/>
          <a:p>
            <a:pPr algn="l"/>
            <a:r>
              <a:rPr lang="en-GB" b="1" dirty="0">
                <a:solidFill>
                  <a:srgbClr val="FF0000"/>
                </a:solidFill>
              </a:rPr>
              <a:t>USDA National Nutrient Database for Standard Reference, Release 25. </a:t>
            </a:r>
          </a:p>
          <a:p>
            <a:pPr algn="l"/>
            <a:r>
              <a:rPr lang="en-GB" b="1" dirty="0">
                <a:solidFill>
                  <a:srgbClr val="FF0000"/>
                </a:solidFill>
              </a:rPr>
              <a:t>Nutrient Data Laboratory Home Page , 2012.</a:t>
            </a:r>
          </a:p>
        </p:txBody>
      </p:sp>
      <p:sp>
        <p:nvSpPr>
          <p:cNvPr id="5" name="Rounded Rectangle 4">
            <a:extLst>
              <a:ext uri="{FF2B5EF4-FFF2-40B4-BE49-F238E27FC236}">
                <a16:creationId xmlns:a16="http://schemas.microsoft.com/office/drawing/2014/main" id="{29AC1627-375D-53FB-23FF-0A8431026B66}"/>
              </a:ext>
            </a:extLst>
          </p:cNvPr>
          <p:cNvSpPr/>
          <p:nvPr/>
        </p:nvSpPr>
        <p:spPr>
          <a:xfrm>
            <a:off x="1812669" y="339286"/>
            <a:ext cx="5938100" cy="504056"/>
          </a:xfrm>
          <a:prstGeom prst="roundRect">
            <a:avLst/>
          </a:prstGeom>
          <a:noFill/>
          <a:ln w="38100">
            <a:solidFill>
              <a:srgbClr val="FF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3908606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0272" y="332657"/>
            <a:ext cx="7848873" cy="14298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1544" y="1762548"/>
            <a:ext cx="8424936" cy="4978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4">
            <a:extLst>
              <a:ext uri="{FF2B5EF4-FFF2-40B4-BE49-F238E27FC236}">
                <a16:creationId xmlns:a16="http://schemas.microsoft.com/office/drawing/2014/main" id="{2A20EE0D-4BF1-B672-8D72-FF8216071406}"/>
              </a:ext>
            </a:extLst>
          </p:cNvPr>
          <p:cNvSpPr/>
          <p:nvPr/>
        </p:nvSpPr>
        <p:spPr>
          <a:xfrm>
            <a:off x="2567608" y="304398"/>
            <a:ext cx="5938100" cy="504056"/>
          </a:xfrm>
          <a:prstGeom prst="roundRect">
            <a:avLst/>
          </a:prstGeom>
          <a:noFill/>
          <a:ln w="38100">
            <a:solidFill>
              <a:srgbClr val="FF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286946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dirty="0"/>
          </a:p>
        </p:txBody>
      </p:sp>
      <p:pic>
        <p:nvPicPr>
          <p:cNvPr id="5122" name="Picture 2" descr="C:\Users\payam system\Desktop\340.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744" y="-1179512"/>
            <a:ext cx="12385376" cy="8928992"/>
          </a:xfrm>
          <a:prstGeom prst="rect">
            <a:avLst/>
          </a:prstGeom>
          <a:noFill/>
          <a:extLst>
            <a:ext uri="{909E8E84-426E-40DD-AFC4-6F175D3DCCD1}">
              <a14:hiddenFill xmlns:a14="http://schemas.microsoft.com/office/drawing/2010/main">
                <a:solidFill>
                  <a:srgbClr val="FFFFFF"/>
                </a:solidFill>
              </a14:hiddenFill>
            </a:ext>
          </a:extLst>
        </p:spPr>
      </p:pic>
      <p:sp>
        <p:nvSpPr>
          <p:cNvPr id="4" name="Right Arrow 3"/>
          <p:cNvSpPr/>
          <p:nvPr/>
        </p:nvSpPr>
        <p:spPr>
          <a:xfrm>
            <a:off x="2063553" y="5296146"/>
            <a:ext cx="529725" cy="180020"/>
          </a:xfrm>
          <a:prstGeom prst="rightArrow">
            <a:avLst/>
          </a:prstGeom>
          <a:solidFill>
            <a:srgbClr val="FF0000"/>
          </a:solidFill>
          <a:ln w="28575">
            <a:solidFill>
              <a:srgbClr val="002060"/>
            </a:solidFill>
          </a:ln>
          <a:effectLst>
            <a:glow rad="101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 Diagonal Corner Rectangle 4"/>
          <p:cNvSpPr/>
          <p:nvPr/>
        </p:nvSpPr>
        <p:spPr>
          <a:xfrm>
            <a:off x="9192344" y="1028724"/>
            <a:ext cx="576064" cy="384052"/>
          </a:xfrm>
          <a:prstGeom prst="round2Diag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ounded Rectangle 4">
            <a:extLst>
              <a:ext uri="{FF2B5EF4-FFF2-40B4-BE49-F238E27FC236}">
                <a16:creationId xmlns:a16="http://schemas.microsoft.com/office/drawing/2014/main" id="{79B1ADB8-87B5-0FF7-E129-ABB8BDC02355}"/>
              </a:ext>
            </a:extLst>
          </p:cNvPr>
          <p:cNvSpPr/>
          <p:nvPr/>
        </p:nvSpPr>
        <p:spPr>
          <a:xfrm>
            <a:off x="2593278" y="404664"/>
            <a:ext cx="6455051" cy="504056"/>
          </a:xfrm>
          <a:prstGeom prst="roundRect">
            <a:avLst/>
          </a:prstGeom>
          <a:noFill/>
          <a:ln w="38100">
            <a:solidFill>
              <a:srgbClr val="FF0000"/>
            </a:solidFill>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7289585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8" y="188640"/>
            <a:ext cx="8496944"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Left Brace 2">
            <a:extLst>
              <a:ext uri="{FF2B5EF4-FFF2-40B4-BE49-F238E27FC236}">
                <a16:creationId xmlns:a16="http://schemas.microsoft.com/office/drawing/2014/main" id="{9A02C5AD-814F-9240-0840-2C80EF9FF137}"/>
              </a:ext>
            </a:extLst>
          </p:cNvPr>
          <p:cNvSpPr/>
          <p:nvPr/>
        </p:nvSpPr>
        <p:spPr bwMode="auto">
          <a:xfrm>
            <a:off x="1703512" y="1576784"/>
            <a:ext cx="443480" cy="1267178"/>
          </a:xfrm>
          <a:prstGeom prst="leftBrac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a:latin typeface="Garamond" pitchFamily="1" charset="0"/>
            </a:endParaRPr>
          </a:p>
        </p:txBody>
      </p:sp>
      <p:sp>
        <p:nvSpPr>
          <p:cNvPr id="4" name="Left Brace 3">
            <a:extLst>
              <a:ext uri="{FF2B5EF4-FFF2-40B4-BE49-F238E27FC236}">
                <a16:creationId xmlns:a16="http://schemas.microsoft.com/office/drawing/2014/main" id="{CE898570-2641-1149-C5AD-364B249157FB}"/>
              </a:ext>
            </a:extLst>
          </p:cNvPr>
          <p:cNvSpPr/>
          <p:nvPr/>
        </p:nvSpPr>
        <p:spPr bwMode="auto">
          <a:xfrm>
            <a:off x="1625788" y="4217392"/>
            <a:ext cx="443480" cy="1267178"/>
          </a:xfrm>
          <a:prstGeom prst="leftBrace">
            <a:avLst/>
          </a:prstGeom>
          <a:solidFill>
            <a:schemeClr val="accent1"/>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a:latin typeface="Garamond" pitchFamily="1" charset="0"/>
            </a:endParaRPr>
          </a:p>
        </p:txBody>
      </p:sp>
    </p:spTree>
    <p:extLst>
      <p:ext uri="{BB962C8B-B14F-4D97-AF65-F5344CB8AC3E}">
        <p14:creationId xmlns:p14="http://schemas.microsoft.com/office/powerpoint/2010/main" val="37629311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0"/>
                                  </p:stCondLst>
                                  <p:childTnLst>
                                    <p:set>
                                      <p:cBhvr>
                                        <p:cTn id="6" dur="1" fill="hold">
                                          <p:stCondLst>
                                            <p:cond delay="4999"/>
                                          </p:stCondLst>
                                        </p:cTn>
                                        <p:tgtEl>
                                          <p:spTgt spid="3"/>
                                        </p:tgtEl>
                                        <p:attrNameLst>
                                          <p:attrName>style.visibility</p:attrName>
                                        </p:attrNameLst>
                                      </p:cBhvr>
                                      <p:to>
                                        <p:strVal val="visible"/>
                                      </p:to>
                                    </p:set>
                                  </p:childTnLst>
                                </p:cTn>
                              </p:par>
                            </p:childTnLst>
                          </p:cTn>
                        </p:par>
                        <p:par>
                          <p:cTn id="7" fill="hold">
                            <p:stCondLst>
                              <p:cond delay="10000"/>
                            </p:stCondLst>
                            <p:childTnLst>
                              <p:par>
                                <p:cTn id="8" presetID="1" presetClass="entr" presetSubtype="0" fill="hold" grpId="0" nodeType="afterEffect">
                                  <p:stCondLst>
                                    <p:cond delay="5000"/>
                                  </p:stCondLst>
                                  <p:childTnLst>
                                    <p:set>
                                      <p:cBhvr>
                                        <p:cTn id="9" dur="1" fill="hold">
                                          <p:stCondLst>
                                            <p:cond delay="49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9348E-A9BA-B9A5-16E6-BF0FA0D672BF}"/>
              </a:ext>
            </a:extLst>
          </p:cNvPr>
          <p:cNvSpPr>
            <a:spLocks noGrp="1"/>
          </p:cNvSpPr>
          <p:nvPr>
            <p:ph type="title"/>
          </p:nvPr>
        </p:nvSpPr>
        <p:spPr/>
        <p:txBody>
          <a:bodyPr/>
          <a:lstStyle/>
          <a:p>
            <a:br>
              <a:rPr lang="en-US" b="1" dirty="0">
                <a:solidFill>
                  <a:srgbClr val="0070C0"/>
                </a:solidFill>
                <a:effectLst>
                  <a:outerShdw blurRad="38100" dist="38100" dir="2700000" algn="tl">
                    <a:srgbClr val="000000">
                      <a:alpha val="43137"/>
                    </a:srgbClr>
                  </a:outerShdw>
                </a:effectLst>
              </a:rPr>
            </a:br>
            <a:br>
              <a:rPr lang="en-US" b="1" dirty="0">
                <a:solidFill>
                  <a:srgbClr val="0070C0"/>
                </a:solidFill>
                <a:effectLst>
                  <a:outerShdw blurRad="38100" dist="38100" dir="2700000" algn="tl">
                    <a:srgbClr val="000000">
                      <a:alpha val="43137"/>
                    </a:srgbClr>
                  </a:outerShdw>
                </a:effectLst>
              </a:rPr>
            </a:br>
            <a:br>
              <a:rPr lang="en-US" b="1" dirty="0">
                <a:solidFill>
                  <a:srgbClr val="0070C0"/>
                </a:solidFill>
                <a:effectLst>
                  <a:outerShdw blurRad="38100" dist="38100" dir="2700000" algn="tl">
                    <a:srgbClr val="000000">
                      <a:alpha val="43137"/>
                    </a:srgbClr>
                  </a:outerShdw>
                </a:effectLst>
              </a:rPr>
            </a:br>
            <a:r>
              <a:rPr lang="en-US" b="1" dirty="0">
                <a:solidFill>
                  <a:srgbClr val="0070C0"/>
                </a:solidFill>
                <a:effectLst>
                  <a:outerShdw blurRad="38100" dist="38100" dir="2700000" algn="tl">
                    <a:srgbClr val="000000">
                      <a:alpha val="43137"/>
                    </a:srgbClr>
                  </a:outerShdw>
                </a:effectLst>
              </a:rPr>
              <a:t>      </a:t>
            </a:r>
            <a:br>
              <a:rPr lang="en-US" b="1" dirty="0">
                <a:solidFill>
                  <a:srgbClr val="0070C0"/>
                </a:solidFill>
                <a:effectLst>
                  <a:outerShdw blurRad="38100" dist="38100" dir="2700000" algn="tl">
                    <a:srgbClr val="000000">
                      <a:alpha val="43137"/>
                    </a:srgbClr>
                  </a:outerShdw>
                </a:effectLst>
              </a:rPr>
            </a:br>
            <a:r>
              <a:rPr lang="en-US" b="1" dirty="0">
                <a:solidFill>
                  <a:srgbClr val="0070C0"/>
                </a:solidFill>
                <a:effectLst>
                  <a:outerShdw blurRad="38100" dist="38100" dir="2700000" algn="tl">
                    <a:srgbClr val="000000">
                      <a:alpha val="43137"/>
                    </a:srgbClr>
                  </a:outerShdw>
                </a:effectLst>
              </a:rPr>
              <a:t>                      </a:t>
            </a:r>
            <a:br>
              <a:rPr lang="en-US" b="1" dirty="0">
                <a:solidFill>
                  <a:srgbClr val="0070C0"/>
                </a:solidFill>
                <a:effectLst>
                  <a:outerShdw blurRad="38100" dist="38100" dir="2700000" algn="tl">
                    <a:srgbClr val="000000">
                      <a:alpha val="43137"/>
                    </a:srgbClr>
                  </a:outerShdw>
                </a:effectLst>
              </a:rPr>
            </a:br>
            <a:r>
              <a:rPr lang="en-US" b="1" dirty="0">
                <a:solidFill>
                  <a:srgbClr val="0070C0"/>
                </a:solidFill>
                <a:effectLst>
                  <a:outerShdw blurRad="38100" dist="38100" dir="2700000" algn="tl">
                    <a:srgbClr val="000000">
                      <a:alpha val="43137"/>
                    </a:srgbClr>
                  </a:outerShdw>
                </a:effectLst>
              </a:rPr>
              <a:t>                           Important Dietary Tips</a:t>
            </a:r>
          </a:p>
        </p:txBody>
      </p:sp>
    </p:spTree>
    <p:extLst>
      <p:ext uri="{BB962C8B-B14F-4D97-AF65-F5344CB8AC3E}">
        <p14:creationId xmlns:p14="http://schemas.microsoft.com/office/powerpoint/2010/main" val="2017839252"/>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85061" y="571748"/>
            <a:ext cx="12192000" cy="584775"/>
          </a:xfrm>
          <a:prstGeom prst="rect">
            <a:avLst/>
          </a:prstGeom>
        </p:spPr>
        <p:txBody>
          <a:bodyPr wrap="square">
            <a:spAutoFit/>
          </a:bodyPr>
          <a:lstStyle/>
          <a:p>
            <a:pPr algn="ctr"/>
            <a:r>
              <a:rPr lang="en-US" sz="3200" b="1" dirty="0">
                <a:effectLst>
                  <a:outerShdw blurRad="38100" dist="38100" dir="2700000" algn="tl">
                    <a:srgbClr val="000000">
                      <a:alpha val="43137"/>
                    </a:srgbClr>
                  </a:outerShdw>
                </a:effectLst>
                <a:highlight>
                  <a:srgbClr val="F6F628"/>
                </a:highlight>
              </a:rPr>
              <a:t>Complementary and Integrative Approaches for Cardiovascular Health</a:t>
            </a:r>
            <a:endParaRPr lang="fa-IR" sz="3200" dirty="0">
              <a:effectLst>
                <a:outerShdw blurRad="38100" dist="38100" dir="2700000" algn="tl">
                  <a:srgbClr val="000000">
                    <a:alpha val="43137"/>
                  </a:srgbClr>
                </a:outerShdw>
              </a:effectLst>
              <a:highlight>
                <a:srgbClr val="F6F628"/>
              </a:highlight>
            </a:endParaRPr>
          </a:p>
        </p:txBody>
      </p:sp>
      <p:pic>
        <p:nvPicPr>
          <p:cNvPr id="4" name="Picture 3">
            <a:extLst>
              <a:ext uri="{FF2B5EF4-FFF2-40B4-BE49-F238E27FC236}">
                <a16:creationId xmlns:a16="http://schemas.microsoft.com/office/drawing/2014/main" id="{35C94F74-05F7-4D14-8E8D-E43345CF2ED1}"/>
              </a:ext>
            </a:extLst>
          </p:cNvPr>
          <p:cNvPicPr>
            <a:picLocks noChangeAspect="1"/>
          </p:cNvPicPr>
          <p:nvPr/>
        </p:nvPicPr>
        <p:blipFill>
          <a:blip r:embed="rId2"/>
          <a:stretch>
            <a:fillRect/>
          </a:stretch>
        </p:blipFill>
        <p:spPr>
          <a:xfrm>
            <a:off x="1405448" y="1232102"/>
            <a:ext cx="7525800" cy="5029902"/>
          </a:xfrm>
          <a:prstGeom prst="rect">
            <a:avLst/>
          </a:prstGeom>
        </p:spPr>
      </p:pic>
    </p:spTree>
    <p:extLst>
      <p:ext uri="{BB962C8B-B14F-4D97-AF65-F5344CB8AC3E}">
        <p14:creationId xmlns:p14="http://schemas.microsoft.com/office/powerpoint/2010/main" val="2012832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AF0BD97-EBD0-48B1-87CD-ED6D35553DED}"/>
              </a:ext>
            </a:extLst>
          </p:cNvPr>
          <p:cNvSpPr/>
          <p:nvPr/>
        </p:nvSpPr>
        <p:spPr>
          <a:xfrm>
            <a:off x="371060" y="318052"/>
            <a:ext cx="9356035" cy="62020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5400" b="1" u="sng" dirty="0">
                <a:solidFill>
                  <a:srgbClr val="FFC000"/>
                </a:solidFill>
                <a:effectLst>
                  <a:outerShdw blurRad="38100" dist="38100" dir="2700000" algn="tl">
                    <a:srgbClr val="000000">
                      <a:alpha val="43137"/>
                    </a:srgbClr>
                  </a:outerShdw>
                </a:effectLst>
                <a:latin typeface="Arial" panose="020B0604020202020204" pitchFamily="34" charset="0"/>
                <a:cs typeface="+mj-cs"/>
              </a:rPr>
              <a:t>Hyperlipidemia</a:t>
            </a:r>
            <a:endParaRPr lang="fa-IR" sz="5400" b="1" u="sng" dirty="0">
              <a:solidFill>
                <a:srgbClr val="FFC000"/>
              </a:solidFill>
              <a:effectLst>
                <a:outerShdw blurRad="38100" dist="38100" dir="2700000" algn="tl">
                  <a:srgbClr val="000000">
                    <a:alpha val="43137"/>
                  </a:srgbClr>
                </a:outerShdw>
              </a:effectLst>
              <a:cs typeface="+mj-cs"/>
            </a:endParaRPr>
          </a:p>
        </p:txBody>
      </p:sp>
    </p:spTree>
    <p:extLst>
      <p:ext uri="{BB962C8B-B14F-4D97-AF65-F5344CB8AC3E}">
        <p14:creationId xmlns:p14="http://schemas.microsoft.com/office/powerpoint/2010/main" val="14289066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5B6F80-10A4-4A77-8986-18419A12F483}"/>
              </a:ext>
            </a:extLst>
          </p:cNvPr>
          <p:cNvSpPr/>
          <p:nvPr/>
        </p:nvSpPr>
        <p:spPr>
          <a:xfrm>
            <a:off x="-260172" y="220316"/>
            <a:ext cx="11247552" cy="523220"/>
          </a:xfrm>
          <a:prstGeom prst="rect">
            <a:avLst/>
          </a:prstGeom>
        </p:spPr>
        <p:txBody>
          <a:bodyPr wrap="square">
            <a:spAutoFit/>
          </a:bodyPr>
          <a:lstStyle/>
          <a:p>
            <a:pPr algn="ctr"/>
            <a:r>
              <a:rPr lang="en-US" sz="2800" b="1" dirty="0">
                <a:effectLst>
                  <a:outerShdw blurRad="38100" dist="38100" dir="2700000" algn="tl">
                    <a:srgbClr val="000000">
                      <a:alpha val="43137"/>
                    </a:srgbClr>
                  </a:outerShdw>
                </a:effectLst>
                <a:highlight>
                  <a:srgbClr val="F6F628"/>
                </a:highlight>
              </a:rPr>
              <a:t>Complementary and Integrative Approaches for Cardiovascular Health</a:t>
            </a:r>
            <a:endParaRPr lang="fa-IR" sz="2800" dirty="0">
              <a:effectLst>
                <a:outerShdw blurRad="38100" dist="38100" dir="2700000" algn="tl">
                  <a:srgbClr val="000000">
                    <a:alpha val="43137"/>
                  </a:srgbClr>
                </a:outerShdw>
              </a:effectLst>
              <a:highlight>
                <a:srgbClr val="F6F628"/>
              </a:highlight>
            </a:endParaRPr>
          </a:p>
        </p:txBody>
      </p:sp>
      <p:pic>
        <p:nvPicPr>
          <p:cNvPr id="4" name="Picture 3">
            <a:extLst>
              <a:ext uri="{FF2B5EF4-FFF2-40B4-BE49-F238E27FC236}">
                <a16:creationId xmlns:a16="http://schemas.microsoft.com/office/drawing/2014/main" id="{35C94F74-05F7-4D14-8E8D-E43345CF2ED1}"/>
              </a:ext>
            </a:extLst>
          </p:cNvPr>
          <p:cNvPicPr>
            <a:picLocks noChangeAspect="1"/>
          </p:cNvPicPr>
          <p:nvPr/>
        </p:nvPicPr>
        <p:blipFill rotWithShape="1">
          <a:blip r:embed="rId2"/>
          <a:srcRect b="90772"/>
          <a:stretch/>
        </p:blipFill>
        <p:spPr>
          <a:xfrm>
            <a:off x="1353476" y="787138"/>
            <a:ext cx="7525800" cy="464176"/>
          </a:xfrm>
          <a:prstGeom prst="rect">
            <a:avLst/>
          </a:prstGeom>
        </p:spPr>
      </p:pic>
      <p:pic>
        <p:nvPicPr>
          <p:cNvPr id="5" name="Picture 4">
            <a:extLst>
              <a:ext uri="{FF2B5EF4-FFF2-40B4-BE49-F238E27FC236}">
                <a16:creationId xmlns:a16="http://schemas.microsoft.com/office/drawing/2014/main" id="{BEBD2C2D-BFF3-4B2A-9D7B-57344068881B}"/>
              </a:ext>
            </a:extLst>
          </p:cNvPr>
          <p:cNvPicPr>
            <a:picLocks noChangeAspect="1"/>
          </p:cNvPicPr>
          <p:nvPr/>
        </p:nvPicPr>
        <p:blipFill>
          <a:blip r:embed="rId3"/>
          <a:stretch>
            <a:fillRect/>
          </a:stretch>
        </p:blipFill>
        <p:spPr>
          <a:xfrm>
            <a:off x="1353476" y="1164802"/>
            <a:ext cx="7554379" cy="4906060"/>
          </a:xfrm>
          <a:prstGeom prst="rect">
            <a:avLst/>
          </a:prstGeom>
        </p:spPr>
      </p:pic>
      <p:pic>
        <p:nvPicPr>
          <p:cNvPr id="7" name="Picture 6">
            <a:extLst>
              <a:ext uri="{FF2B5EF4-FFF2-40B4-BE49-F238E27FC236}">
                <a16:creationId xmlns:a16="http://schemas.microsoft.com/office/drawing/2014/main" id="{11B22857-82A3-415B-839D-54D77F2EBA23}"/>
              </a:ext>
            </a:extLst>
          </p:cNvPr>
          <p:cNvPicPr>
            <a:picLocks noChangeAspect="1"/>
          </p:cNvPicPr>
          <p:nvPr/>
        </p:nvPicPr>
        <p:blipFill>
          <a:blip r:embed="rId4"/>
          <a:stretch>
            <a:fillRect/>
          </a:stretch>
        </p:blipFill>
        <p:spPr>
          <a:xfrm>
            <a:off x="331304" y="6158066"/>
            <a:ext cx="7621064" cy="699934"/>
          </a:xfrm>
          <a:prstGeom prst="rect">
            <a:avLst/>
          </a:prstGeom>
        </p:spPr>
      </p:pic>
    </p:spTree>
    <p:extLst>
      <p:ext uri="{BB962C8B-B14F-4D97-AF65-F5344CB8AC3E}">
        <p14:creationId xmlns:p14="http://schemas.microsoft.com/office/powerpoint/2010/main" val="41168878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Maintaining a healthy weight</a:t>
            </a:r>
            <a:b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361508" y="2677109"/>
            <a:ext cx="7258492" cy="3600000"/>
          </a:xfrm>
        </p:spPr>
        <p:txBody>
          <a:bodyPr/>
          <a:lstStyle/>
          <a:p>
            <a:pPr algn="just">
              <a:lnSpc>
                <a:spcPct val="150000"/>
              </a:lnSpc>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Obesity raises the risk of hypertension, dyslipidemia, type 2 diabetes, ASCVD, and stroke. </a:t>
            </a:r>
          </a:p>
          <a:p>
            <a:pPr algn="just">
              <a:lnSpc>
                <a:spcPct val="150000"/>
              </a:lnSpc>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Obesity is associated with increased risk in all-cause and CVD mortality.</a:t>
            </a:r>
            <a:endParaRPr lang="en-GB" sz="2400" dirty="0">
              <a:latin typeface="Times New Roman" panose="02020603050405020304" pitchFamily="18" charset="0"/>
              <a:cs typeface="Times New Roman" panose="02020603050405020304" pitchFamily="18" charset="0"/>
            </a:endParaRPr>
          </a:p>
          <a:p>
            <a:pPr algn="just">
              <a:lnSpc>
                <a:spcPct val="100000"/>
              </a:lnSpc>
              <a:buFont typeface="Wingdings" panose="05000000000000000000" pitchFamily="2" charset="2"/>
              <a:buChar char="ü"/>
            </a:pPr>
            <a:r>
              <a:rPr lang="en-GB" sz="2400" dirty="0">
                <a:latin typeface="Times New Roman" panose="02020603050405020304" pitchFamily="18" charset="0"/>
                <a:cs typeface="Times New Roman" panose="02020603050405020304" pitchFamily="18" charset="0"/>
              </a:rPr>
              <a:t>A balanced diet with physical activity is important in maintaining a healthy body weight and controlling hypertension.</a:t>
            </a:r>
          </a:p>
          <a:p>
            <a:pPr marL="0" indent="0" algn="just">
              <a:lnSpc>
                <a:spcPct val="150000"/>
              </a:lnSpc>
              <a:buNone/>
            </a:pPr>
            <a:endParaRPr lang="en-GB" sz="2400" dirty="0">
              <a:latin typeface="Times New Roman" panose="02020603050405020304" pitchFamily="18" charset="0"/>
              <a:cs typeface="Times New Roman" panose="02020603050405020304" pitchFamily="18" charset="0"/>
            </a:endParaRPr>
          </a:p>
          <a:p>
            <a:pPr marL="0" indent="0" algn="just">
              <a:lnSpc>
                <a:spcPct val="150000"/>
              </a:lnSpc>
              <a:buNone/>
            </a:pPr>
            <a:endParaRPr lang="en-GB" sz="24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096596" y="3524596"/>
            <a:ext cx="3823397" cy="2550206"/>
          </a:xfrm>
          <a:prstGeom prst="rect">
            <a:avLst/>
          </a:prstGeom>
        </p:spPr>
      </p:pic>
      <p:sp>
        <p:nvSpPr>
          <p:cNvPr id="5" name="TextBox 4">
            <a:extLst>
              <a:ext uri="{FF2B5EF4-FFF2-40B4-BE49-F238E27FC236}">
                <a16:creationId xmlns:a16="http://schemas.microsoft.com/office/drawing/2014/main" id="{09F373F3-CABF-4559-9AA7-3B9B7BB57EF4}"/>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68149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Distribution of fat</a:t>
            </a:r>
            <a:b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233916" y="2571092"/>
            <a:ext cx="6716613" cy="4138052"/>
          </a:xfrm>
        </p:spPr>
        <p:txBody>
          <a:bodyPr/>
          <a:lstStyle/>
          <a:p>
            <a:pPr marL="0" indent="0">
              <a:buNone/>
            </a:pPr>
            <a:r>
              <a:rPr lang="en-GB" sz="2000" dirty="0">
                <a:latin typeface="Times New Roman" panose="02020603050405020304" pitchFamily="18" charset="0"/>
                <a:cs typeface="Times New Roman" panose="02020603050405020304" pitchFamily="18" charset="0"/>
              </a:rPr>
              <a:t>The distribution of fat in the body also affects risk.</a:t>
            </a:r>
          </a:p>
          <a:p>
            <a:pPr marL="0" indent="0">
              <a:buNone/>
            </a:pPr>
            <a:r>
              <a:rPr lang="en-GB" sz="2000" dirty="0">
                <a:latin typeface="Times New Roman" panose="02020603050405020304" pitchFamily="18" charset="0"/>
                <a:cs typeface="Times New Roman" panose="02020603050405020304" pitchFamily="18" charset="0"/>
              </a:rPr>
              <a:t> People who have a high proportion of fat around the central part of the body </a:t>
            </a:r>
            <a:r>
              <a:rPr lang="en-GB"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GB"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apple shaped</a:t>
            </a:r>
            <a:r>
              <a:rPr lang="en-GB" sz="2000" dirty="0">
                <a:latin typeface="Times New Roman" panose="02020603050405020304" pitchFamily="18" charset="0"/>
                <a:cs typeface="Times New Roman" panose="02020603050405020304" pitchFamily="18" charset="0"/>
              </a:rPr>
              <a:t>’) have a greater risk of CVDs than those who have most of their fat around the hips and thighs (‘</a:t>
            </a:r>
            <a:r>
              <a:rPr lang="en-GB" sz="2000" b="1" dirty="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pear shaped</a:t>
            </a:r>
            <a:r>
              <a:rPr lang="en-GB" sz="2000" dirty="0">
                <a:latin typeface="Times New Roman" panose="02020603050405020304" pitchFamily="18" charset="0"/>
                <a:cs typeface="Times New Roman" panose="02020603050405020304" pitchFamily="18" charset="0"/>
              </a:rPr>
              <a:t>’). </a:t>
            </a:r>
          </a:p>
          <a:p>
            <a:pPr marL="0" indent="0">
              <a:buNone/>
            </a:pPr>
            <a:endParaRPr lang="en-GB" sz="2000" dirty="0">
              <a:latin typeface="Times New Roman" panose="02020603050405020304" pitchFamily="18" charset="0"/>
              <a:cs typeface="Times New Roman" panose="02020603050405020304" pitchFamily="18" charset="0"/>
            </a:endParaRPr>
          </a:p>
          <a:p>
            <a:pPr marL="0" indent="0">
              <a:buNone/>
            </a:pPr>
            <a:r>
              <a:rPr lang="en-GB" sz="2000" dirty="0">
                <a:latin typeface="Times New Roman" panose="02020603050405020304" pitchFamily="18" charset="0"/>
                <a:cs typeface="Times New Roman" panose="02020603050405020304" pitchFamily="18" charset="0"/>
              </a:rPr>
              <a:t>The fat around the central part of the body is known as </a:t>
            </a:r>
            <a:r>
              <a:rPr lang="en-GB" sz="2000" b="1"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visceral fat</a:t>
            </a:r>
            <a:r>
              <a:rPr lang="en-GB" sz="2000" b="1" dirty="0">
                <a:solidFill>
                  <a:schemeClr val="accent5">
                    <a:lumMod val="75000"/>
                  </a:schemeClr>
                </a:solidFill>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and is more dangerous as it surrounds major organs including the liver, pancreas and kidneys. </a:t>
            </a:r>
          </a:p>
          <a:p>
            <a:pPr marL="0" indent="0">
              <a:buNone/>
            </a:pPr>
            <a:endParaRPr lang="en-GB" sz="2000" dirty="0">
              <a:latin typeface="Times New Roman" panose="02020603050405020304" pitchFamily="18" charset="0"/>
              <a:cs typeface="Times New Roman" panose="02020603050405020304" pitchFamily="18" charset="0"/>
            </a:endParaRPr>
          </a:p>
          <a:p>
            <a:pPr marL="0" indent="0">
              <a:buNone/>
            </a:pPr>
            <a:r>
              <a:rPr lang="en-GB" sz="2000" dirty="0">
                <a:latin typeface="Times New Roman" panose="02020603050405020304" pitchFamily="18" charset="0"/>
                <a:cs typeface="Times New Roman" panose="02020603050405020304" pitchFamily="18" charset="0"/>
              </a:rPr>
              <a:t>Men tend to be more ‘apple shaped’ whereas women tend to be more ‘pear shaped’.</a:t>
            </a: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1026" name="Picture 2" descr="Free Apple Diet photo and picture">
            <a:extLst>
              <a:ext uri="{FF2B5EF4-FFF2-40B4-BE49-F238E27FC236}">
                <a16:creationId xmlns:a16="http://schemas.microsoft.com/office/drawing/2014/main" id="{4A5AC9C2-8CD6-086A-A09E-B1CF4A4D7626}"/>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353300" y="2546357"/>
            <a:ext cx="4493720" cy="33214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68149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D7C16-7821-4367-929C-D4DBF46DDB25}"/>
              </a:ext>
            </a:extLst>
          </p:cNvPr>
          <p:cNvSpPr>
            <a:spLocks noGrp="1"/>
          </p:cNvSpPr>
          <p:nvPr>
            <p:ph type="title"/>
          </p:nvPr>
        </p:nvSpPr>
        <p:spPr/>
        <p:txBody>
          <a:bodyPr/>
          <a:lstStyle/>
          <a:p>
            <a:endParaRPr lang="fa-IR"/>
          </a:p>
        </p:txBody>
      </p:sp>
      <p:sp>
        <p:nvSpPr>
          <p:cNvPr id="3" name="Text Placeholder 2">
            <a:extLst>
              <a:ext uri="{FF2B5EF4-FFF2-40B4-BE49-F238E27FC236}">
                <a16:creationId xmlns:a16="http://schemas.microsoft.com/office/drawing/2014/main" id="{FB596524-4617-414B-8B54-EA71C8A8A386}"/>
              </a:ext>
            </a:extLst>
          </p:cNvPr>
          <p:cNvSpPr>
            <a:spLocks noGrp="1"/>
          </p:cNvSpPr>
          <p:nvPr>
            <p:ph type="body" idx="1"/>
          </p:nvPr>
        </p:nvSpPr>
        <p:spPr/>
        <p:txBody>
          <a:bodyPr/>
          <a:lstStyle/>
          <a:p>
            <a:endParaRPr lang="fa-IR"/>
          </a:p>
        </p:txBody>
      </p:sp>
      <p:pic>
        <p:nvPicPr>
          <p:cNvPr id="5" name="Picture 4">
            <a:extLst>
              <a:ext uri="{FF2B5EF4-FFF2-40B4-BE49-F238E27FC236}">
                <a16:creationId xmlns:a16="http://schemas.microsoft.com/office/drawing/2014/main" id="{D5637A3D-4C0B-4414-9ABA-1274A775B74A}"/>
              </a:ext>
            </a:extLst>
          </p:cNvPr>
          <p:cNvPicPr>
            <a:picLocks noChangeAspect="1"/>
          </p:cNvPicPr>
          <p:nvPr/>
        </p:nvPicPr>
        <p:blipFill>
          <a:blip r:embed="rId2"/>
          <a:stretch>
            <a:fillRect/>
          </a:stretch>
        </p:blipFill>
        <p:spPr>
          <a:xfrm>
            <a:off x="294022" y="304800"/>
            <a:ext cx="9059539" cy="6281530"/>
          </a:xfrm>
          <a:prstGeom prst="rect">
            <a:avLst/>
          </a:prstGeom>
        </p:spPr>
      </p:pic>
    </p:spTree>
    <p:extLst>
      <p:ext uri="{BB962C8B-B14F-4D97-AF65-F5344CB8AC3E}">
        <p14:creationId xmlns:p14="http://schemas.microsoft.com/office/powerpoint/2010/main" val="38621512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2D7D56A-8778-473B-8640-7541DA2A20AB}"/>
              </a:ext>
            </a:extLst>
          </p:cNvPr>
          <p:cNvPicPr>
            <a:picLocks noChangeAspect="1"/>
          </p:cNvPicPr>
          <p:nvPr/>
        </p:nvPicPr>
        <p:blipFill>
          <a:blip r:embed="rId2"/>
          <a:stretch>
            <a:fillRect/>
          </a:stretch>
        </p:blipFill>
        <p:spPr>
          <a:xfrm>
            <a:off x="227780" y="563533"/>
            <a:ext cx="11736438" cy="1000265"/>
          </a:xfrm>
          <a:prstGeom prst="rect">
            <a:avLst/>
          </a:prstGeom>
        </p:spPr>
      </p:pic>
      <p:pic>
        <p:nvPicPr>
          <p:cNvPr id="9" name="Picture 8">
            <a:extLst>
              <a:ext uri="{FF2B5EF4-FFF2-40B4-BE49-F238E27FC236}">
                <a16:creationId xmlns:a16="http://schemas.microsoft.com/office/drawing/2014/main" id="{CBB929EA-F1C5-4D81-B7A6-2C6A5793D653}"/>
              </a:ext>
            </a:extLst>
          </p:cNvPr>
          <p:cNvPicPr>
            <a:picLocks noChangeAspect="1"/>
          </p:cNvPicPr>
          <p:nvPr/>
        </p:nvPicPr>
        <p:blipFill>
          <a:blip r:embed="rId3"/>
          <a:stretch>
            <a:fillRect/>
          </a:stretch>
        </p:blipFill>
        <p:spPr>
          <a:xfrm>
            <a:off x="227781" y="1722953"/>
            <a:ext cx="11736438" cy="2152950"/>
          </a:xfrm>
          <a:prstGeom prst="rect">
            <a:avLst/>
          </a:prstGeom>
        </p:spPr>
      </p:pic>
      <p:pic>
        <p:nvPicPr>
          <p:cNvPr id="11" name="Picture 10">
            <a:extLst>
              <a:ext uri="{FF2B5EF4-FFF2-40B4-BE49-F238E27FC236}">
                <a16:creationId xmlns:a16="http://schemas.microsoft.com/office/drawing/2014/main" id="{50F7F92C-F67C-4506-ADE9-4FBB78A45105}"/>
              </a:ext>
            </a:extLst>
          </p:cNvPr>
          <p:cNvPicPr>
            <a:picLocks noChangeAspect="1"/>
          </p:cNvPicPr>
          <p:nvPr/>
        </p:nvPicPr>
        <p:blipFill>
          <a:blip r:embed="rId4"/>
          <a:stretch>
            <a:fillRect/>
          </a:stretch>
        </p:blipFill>
        <p:spPr>
          <a:xfrm>
            <a:off x="227780" y="3875903"/>
            <a:ext cx="11736439" cy="2214393"/>
          </a:xfrm>
          <a:prstGeom prst="rect">
            <a:avLst/>
          </a:prstGeom>
        </p:spPr>
      </p:pic>
      <p:sp>
        <p:nvSpPr>
          <p:cNvPr id="12" name="TextBox 11">
            <a:extLst>
              <a:ext uri="{FF2B5EF4-FFF2-40B4-BE49-F238E27FC236}">
                <a16:creationId xmlns:a16="http://schemas.microsoft.com/office/drawing/2014/main" id="{D9520356-CABF-4F6C-8101-4DF695D47241}"/>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7030A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7030A0"/>
              </a:solidFill>
            </a:endParaRPr>
          </a:p>
          <a:p>
            <a:endParaRPr lang="en-US" sz="1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65077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5B8557-51B1-4F2F-8515-431A9DE71D91}"/>
              </a:ext>
            </a:extLst>
          </p:cNvPr>
          <p:cNvPicPr>
            <a:picLocks noChangeAspect="1"/>
          </p:cNvPicPr>
          <p:nvPr/>
        </p:nvPicPr>
        <p:blipFill>
          <a:blip r:embed="rId2"/>
          <a:stretch>
            <a:fillRect/>
          </a:stretch>
        </p:blipFill>
        <p:spPr>
          <a:xfrm>
            <a:off x="227780" y="563533"/>
            <a:ext cx="11736438" cy="1000265"/>
          </a:xfrm>
          <a:prstGeom prst="rect">
            <a:avLst/>
          </a:prstGeom>
        </p:spPr>
      </p:pic>
      <p:pic>
        <p:nvPicPr>
          <p:cNvPr id="6" name="Picture 5">
            <a:extLst>
              <a:ext uri="{FF2B5EF4-FFF2-40B4-BE49-F238E27FC236}">
                <a16:creationId xmlns:a16="http://schemas.microsoft.com/office/drawing/2014/main" id="{35900641-99FF-4967-82BC-71D7D962D650}"/>
              </a:ext>
            </a:extLst>
          </p:cNvPr>
          <p:cNvPicPr>
            <a:picLocks noChangeAspect="1"/>
          </p:cNvPicPr>
          <p:nvPr/>
        </p:nvPicPr>
        <p:blipFill>
          <a:blip r:embed="rId3"/>
          <a:stretch>
            <a:fillRect/>
          </a:stretch>
        </p:blipFill>
        <p:spPr>
          <a:xfrm>
            <a:off x="227779" y="1563798"/>
            <a:ext cx="11736439" cy="5182323"/>
          </a:xfrm>
          <a:prstGeom prst="rect">
            <a:avLst/>
          </a:prstGeom>
        </p:spPr>
      </p:pic>
      <p:sp>
        <p:nvSpPr>
          <p:cNvPr id="7" name="TextBox 6">
            <a:extLst>
              <a:ext uri="{FF2B5EF4-FFF2-40B4-BE49-F238E27FC236}">
                <a16:creationId xmlns:a16="http://schemas.microsoft.com/office/drawing/2014/main" id="{640B443C-C638-40CD-8483-B1F973E19CAA}"/>
              </a:ext>
            </a:extLst>
          </p:cNvPr>
          <p:cNvSpPr txBox="1"/>
          <p:nvPr/>
        </p:nvSpPr>
        <p:spPr>
          <a:xfrm>
            <a:off x="893134" y="6515596"/>
            <a:ext cx="9980428" cy="276999"/>
          </a:xfrm>
          <a:prstGeom prst="rect">
            <a:avLst/>
          </a:prstGeom>
          <a:noFill/>
        </p:spPr>
        <p:txBody>
          <a:bodyPr wrap="square" rtlCol="0">
            <a:spAutoFit/>
          </a:bodyPr>
          <a:lstStyle/>
          <a:p>
            <a:r>
              <a:rPr lang="en-US" sz="1200" dirty="0">
                <a:solidFill>
                  <a:srgbClr val="7030A0"/>
                </a:solidFill>
                <a:latin typeface="Times New Roman" panose="02020603050405020304" pitchFamily="18" charset="0"/>
                <a:cs typeface="Times New Roman" panose="02020603050405020304" pitchFamily="18" charset="0"/>
              </a:rPr>
              <a:t>Krause and Mahan’s Food &amp; The Nutrition Care Process. 2021</a:t>
            </a:r>
          </a:p>
        </p:txBody>
      </p:sp>
      <p:sp>
        <p:nvSpPr>
          <p:cNvPr id="2" name="Rectangle 1">
            <a:extLst>
              <a:ext uri="{FF2B5EF4-FFF2-40B4-BE49-F238E27FC236}">
                <a16:creationId xmlns:a16="http://schemas.microsoft.com/office/drawing/2014/main" id="{1998A344-5617-4707-AC60-437629C166B9}"/>
              </a:ext>
            </a:extLst>
          </p:cNvPr>
          <p:cNvSpPr/>
          <p:nvPr/>
        </p:nvSpPr>
        <p:spPr>
          <a:xfrm>
            <a:off x="694352" y="6238597"/>
            <a:ext cx="7628014" cy="2769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59E94AAE-9BE0-4B73-AF58-A12CA1776685}"/>
              </a:ext>
            </a:extLst>
          </p:cNvPr>
          <p:cNvSpPr/>
          <p:nvPr/>
        </p:nvSpPr>
        <p:spPr>
          <a:xfrm>
            <a:off x="522198" y="4880249"/>
            <a:ext cx="7628014" cy="2769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5454249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754009-8891-46E6-B8BF-2727D1E5FED8}"/>
              </a:ext>
            </a:extLst>
          </p:cNvPr>
          <p:cNvPicPr>
            <a:picLocks noChangeAspect="1"/>
          </p:cNvPicPr>
          <p:nvPr/>
        </p:nvPicPr>
        <p:blipFill>
          <a:blip r:embed="rId2"/>
          <a:stretch>
            <a:fillRect/>
          </a:stretch>
        </p:blipFill>
        <p:spPr>
          <a:xfrm>
            <a:off x="227780" y="563533"/>
            <a:ext cx="11736438" cy="1000265"/>
          </a:xfrm>
          <a:prstGeom prst="rect">
            <a:avLst/>
          </a:prstGeom>
        </p:spPr>
      </p:pic>
      <p:pic>
        <p:nvPicPr>
          <p:cNvPr id="6" name="Picture 5">
            <a:extLst>
              <a:ext uri="{FF2B5EF4-FFF2-40B4-BE49-F238E27FC236}">
                <a16:creationId xmlns:a16="http://schemas.microsoft.com/office/drawing/2014/main" id="{15A4D35C-56F2-49E5-BB58-CF6631E9B1A1}"/>
              </a:ext>
            </a:extLst>
          </p:cNvPr>
          <p:cNvPicPr>
            <a:picLocks noChangeAspect="1"/>
          </p:cNvPicPr>
          <p:nvPr/>
        </p:nvPicPr>
        <p:blipFill>
          <a:blip r:embed="rId3"/>
          <a:stretch>
            <a:fillRect/>
          </a:stretch>
        </p:blipFill>
        <p:spPr>
          <a:xfrm>
            <a:off x="227780" y="1976235"/>
            <a:ext cx="11736438" cy="2905530"/>
          </a:xfrm>
          <a:prstGeom prst="rect">
            <a:avLst/>
          </a:prstGeom>
        </p:spPr>
      </p:pic>
      <p:sp>
        <p:nvSpPr>
          <p:cNvPr id="7" name="TextBox 6">
            <a:extLst>
              <a:ext uri="{FF2B5EF4-FFF2-40B4-BE49-F238E27FC236}">
                <a16:creationId xmlns:a16="http://schemas.microsoft.com/office/drawing/2014/main" id="{92FB5A5F-F2B2-4ED3-8A19-1834D5A32ABE}"/>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7030A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7030A0"/>
              </a:solidFill>
            </a:endParaRPr>
          </a:p>
          <a:p>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CFD067D3-8117-4441-8852-CACEB45EFE15}"/>
              </a:ext>
            </a:extLst>
          </p:cNvPr>
          <p:cNvSpPr/>
          <p:nvPr/>
        </p:nvSpPr>
        <p:spPr>
          <a:xfrm>
            <a:off x="227779" y="3006197"/>
            <a:ext cx="8227107" cy="2769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462093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4"/>
          <p:cNvSpPr txBox="1">
            <a:spLocks noGrp="1"/>
          </p:cNvSpPr>
          <p:nvPr>
            <p:ph type="title"/>
          </p:nvPr>
        </p:nvSpPr>
        <p:spPr>
          <a:xfrm>
            <a:off x="1332615" y="2436296"/>
            <a:ext cx="3854540" cy="1985408"/>
          </a:xfrm>
          <a:prstGeom prst="rect">
            <a:avLst/>
          </a:prstGeom>
        </p:spPr>
        <p:txBody>
          <a:bodyPr spcFirstLastPara="1" wrap="square" lIns="0" tIns="0" rIns="0" bIns="0" anchor="b" anchorCtr="0">
            <a:noAutofit/>
          </a:bodyPr>
          <a:lstStyle/>
          <a:p>
            <a:pPr lvl="0" algn="ctr"/>
            <a:r>
              <a:rPr lang="en-US" sz="72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Dietary Pattern</a:t>
            </a:r>
            <a:endParaRPr sz="7200"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65" name="Google Shape;265;p24"/>
          <p:cNvSpPr txBox="1">
            <a:spLocks noGrp="1"/>
          </p:cNvSpPr>
          <p:nvPr>
            <p:ph type="sldNum" idx="12"/>
          </p:nvPr>
        </p:nvSpPr>
        <p:spPr>
          <a:xfrm>
            <a:off x="11205833" y="6257835"/>
            <a:ext cx="731600" cy="400400"/>
          </a:xfrm>
          <a:prstGeom prst="rect">
            <a:avLst/>
          </a:prstGeom>
        </p:spPr>
        <p:txBody>
          <a:bodyPr spcFirstLastPara="1" wrap="square" lIns="0" tIns="0" rIns="0" bIns="0" anchor="ctr" anchorCtr="0">
            <a:noAutofit/>
          </a:bodyPr>
          <a:lstStyle/>
          <a:p>
            <a:pPr algn="r" defTabSz="1219170">
              <a:buClr>
                <a:srgbClr val="000000"/>
              </a:buClr>
              <a:defRPr/>
            </a:pPr>
            <a:fld id="{00000000-1234-1234-1234-123412341234}" type="slidenum">
              <a:rPr lang="en" sz="2000" b="1" kern="0">
                <a:solidFill>
                  <a:srgbClr val="7F8B91"/>
                </a:solidFill>
                <a:latin typeface="Amatic SC"/>
                <a:cs typeface="Amatic SC"/>
                <a:sym typeface="Amatic SC"/>
              </a:rPr>
              <a:pPr algn="r" defTabSz="1219170">
                <a:buClr>
                  <a:srgbClr val="000000"/>
                </a:buClr>
                <a:defRPr/>
              </a:pPr>
              <a:t>87</a:t>
            </a:fld>
            <a:endParaRPr sz="2000" b="1" kern="0">
              <a:solidFill>
                <a:srgbClr val="7F8B91"/>
              </a:solidFill>
              <a:latin typeface="Amatic SC"/>
              <a:cs typeface="Amatic SC"/>
              <a:sym typeface="Amatic SC"/>
            </a:endParaRPr>
          </a:p>
        </p:txBody>
      </p:sp>
      <p:pic>
        <p:nvPicPr>
          <p:cNvPr id="7" name="Picture 6">
            <a:extLst>
              <a:ext uri="{FF2B5EF4-FFF2-40B4-BE49-F238E27FC236}">
                <a16:creationId xmlns:a16="http://schemas.microsoft.com/office/drawing/2014/main" id="{66175250-ACC1-4D39-BE1A-DCF2C54B3F02}"/>
              </a:ext>
            </a:extLst>
          </p:cNvPr>
          <p:cNvPicPr>
            <a:picLocks noChangeAspect="1"/>
          </p:cNvPicPr>
          <p:nvPr/>
        </p:nvPicPr>
        <p:blipFill>
          <a:blip r:embed="rId3"/>
          <a:stretch>
            <a:fillRect/>
          </a:stretch>
        </p:blipFill>
        <p:spPr>
          <a:xfrm>
            <a:off x="5613990" y="0"/>
            <a:ext cx="6578009" cy="6858000"/>
          </a:xfrm>
          <a:prstGeom prst="rect">
            <a:avLst/>
          </a:prstGeom>
        </p:spPr>
      </p:pic>
    </p:spTree>
    <p:extLst>
      <p:ext uri="{BB962C8B-B14F-4D97-AF65-F5344CB8AC3E}">
        <p14:creationId xmlns:p14="http://schemas.microsoft.com/office/powerpoint/2010/main" val="21500133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5" name="Google Shape;245;p22"/>
          <p:cNvSpPr txBox="1">
            <a:spLocks noGrp="1"/>
          </p:cNvSpPr>
          <p:nvPr>
            <p:ph type="title"/>
          </p:nvPr>
        </p:nvSpPr>
        <p:spPr>
          <a:xfrm>
            <a:off x="1177833" y="1166734"/>
            <a:ext cx="8568400" cy="581247"/>
          </a:xfrm>
          <a:prstGeom prst="rect">
            <a:avLst/>
          </a:prstGeom>
        </p:spPr>
        <p:txBody>
          <a:bodyPr spcFirstLastPara="1" wrap="square" lIns="0" tIns="0" rIns="0" bIns="0" anchor="ctr" anchorCtr="0">
            <a:noAutofit/>
          </a:bodyPr>
          <a:lstStyle/>
          <a:p>
            <a:pPr algn="ctr"/>
            <a:r>
              <a:rPr lang="en-US" sz="480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DASH Diet</a:t>
            </a:r>
            <a:br>
              <a:rPr lang="fa-IR" sz="480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br>
            <a:endParaRPr dirty="0">
              <a:solidFill>
                <a:schemeClr val="bg1"/>
              </a:solidFill>
            </a:endParaRPr>
          </a:p>
        </p:txBody>
      </p:sp>
      <p:sp>
        <p:nvSpPr>
          <p:cNvPr id="246" name="Google Shape;246;p22"/>
          <p:cNvSpPr txBox="1">
            <a:spLocks noGrp="1"/>
          </p:cNvSpPr>
          <p:nvPr>
            <p:ph type="body" idx="2"/>
          </p:nvPr>
        </p:nvSpPr>
        <p:spPr>
          <a:xfrm>
            <a:off x="5699051" y="1747979"/>
            <a:ext cx="4550736" cy="4192076"/>
          </a:xfrm>
          <a:prstGeom prst="rect">
            <a:avLst/>
          </a:prstGeom>
        </p:spPr>
        <p:txBody>
          <a:bodyPr spcFirstLastPara="1" wrap="square" lIns="0" tIns="0" rIns="0" bIns="0" anchor="t" anchorCtr="0">
            <a:noAutofit/>
          </a:bodyPr>
          <a:lstStyle/>
          <a:p>
            <a:pPr algn="just">
              <a:lnSpc>
                <a:spcPct val="15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This diet emphasizes the consumption of whole grains, vegetables, fruits, low-fat dairy products, and limited red meat intake and sugar</a:t>
            </a:r>
          </a:p>
          <a:p>
            <a:pPr algn="just">
              <a:lnSpc>
                <a:spcPct val="150000"/>
              </a:lnSpc>
              <a:buFont typeface="Wingdings" panose="05000000000000000000" pitchFamily="2" charset="2"/>
              <a:buChar char="ü"/>
            </a:pPr>
            <a:endParaRPr lang="en-US" sz="2000" dirty="0">
              <a:latin typeface="Times New Roman" panose="02020603050405020304" pitchFamily="18" charset="0"/>
              <a:cs typeface="Times New Roman" panose="02020603050405020304" pitchFamily="18" charset="0"/>
            </a:endParaRPr>
          </a:p>
          <a:p>
            <a:pPr algn="just">
              <a:lnSpc>
                <a:spcPct val="150000"/>
              </a:lnSpc>
              <a:buFont typeface="Wingdings" panose="05000000000000000000" pitchFamily="2" charset="2"/>
              <a:buChar char="ü"/>
            </a:pPr>
            <a:r>
              <a:rPr lang="en-US" sz="2000" dirty="0">
                <a:latin typeface="Times New Roman" panose="02020603050405020304" pitchFamily="18" charset="0"/>
                <a:cs typeface="Times New Roman" panose="02020603050405020304" pitchFamily="18" charset="0"/>
              </a:rPr>
              <a:t>It is rich in magnesium, potassium, calcium, and fiber.</a:t>
            </a:r>
          </a:p>
        </p:txBody>
      </p:sp>
      <p:sp>
        <p:nvSpPr>
          <p:cNvPr id="247" name="Google Shape;247;p22"/>
          <p:cNvSpPr txBox="1">
            <a:spLocks noGrp="1"/>
          </p:cNvSpPr>
          <p:nvPr>
            <p:ph type="sldNum" idx="12"/>
          </p:nvPr>
        </p:nvSpPr>
        <p:spPr>
          <a:xfrm>
            <a:off x="11205833" y="6257835"/>
            <a:ext cx="731600" cy="400400"/>
          </a:xfrm>
          <a:prstGeom prst="rect">
            <a:avLst/>
          </a:prstGeom>
        </p:spPr>
        <p:txBody>
          <a:bodyPr spcFirstLastPara="1" wrap="square" lIns="0" tIns="0" rIns="0" bIns="0" anchor="ctr" anchorCtr="0">
            <a:noAutofit/>
          </a:bodyPr>
          <a:lstStyle/>
          <a:p>
            <a:pPr algn="r"/>
            <a:fld id="{00000000-1234-1234-1234-123412341234}" type="slidenum">
              <a:rPr lang="en"/>
              <a:pPr algn="r"/>
              <a:t>88</a:t>
            </a:fld>
            <a:endParaRPr/>
          </a:p>
        </p:txBody>
      </p:sp>
      <p:sp>
        <p:nvSpPr>
          <p:cNvPr id="248" name="Google Shape;248;p22"/>
          <p:cNvSpPr/>
          <p:nvPr/>
        </p:nvSpPr>
        <p:spPr>
          <a:xfrm>
            <a:off x="10425749" y="5049560"/>
            <a:ext cx="1222135" cy="1080483"/>
          </a:xfrm>
          <a:custGeom>
            <a:avLst/>
            <a:gdLst/>
            <a:ahLst/>
            <a:cxnLst/>
            <a:rect l="l" t="t" r="r" b="b"/>
            <a:pathLst>
              <a:path w="434408" h="384058" extrusionOk="0">
                <a:moveTo>
                  <a:pt x="13054" y="208885"/>
                </a:moveTo>
                <a:cubicBezTo>
                  <a:pt x="44581" y="177358"/>
                  <a:pt x="76043" y="145699"/>
                  <a:pt x="104084" y="110970"/>
                </a:cubicBezTo>
                <a:cubicBezTo>
                  <a:pt x="110179" y="103428"/>
                  <a:pt x="99370" y="93957"/>
                  <a:pt x="93122" y="101543"/>
                </a:cubicBezTo>
                <a:cubicBezTo>
                  <a:pt x="65081" y="136271"/>
                  <a:pt x="33641" y="167930"/>
                  <a:pt x="2113" y="199458"/>
                </a:cubicBezTo>
                <a:cubicBezTo>
                  <a:pt x="-4596" y="206342"/>
                  <a:pt x="6213" y="215726"/>
                  <a:pt x="13054" y="208885"/>
                </a:cubicBezTo>
                <a:close/>
                <a:moveTo>
                  <a:pt x="133639" y="85691"/>
                </a:moveTo>
                <a:lnTo>
                  <a:pt x="151967" y="68744"/>
                </a:lnTo>
                <a:cubicBezTo>
                  <a:pt x="154730" y="65720"/>
                  <a:pt x="154533" y="61046"/>
                  <a:pt x="151529" y="58264"/>
                </a:cubicBezTo>
                <a:cubicBezTo>
                  <a:pt x="148218" y="55370"/>
                  <a:pt x="144009" y="56619"/>
                  <a:pt x="141115" y="59316"/>
                </a:cubicBezTo>
                <a:lnTo>
                  <a:pt x="122808" y="76264"/>
                </a:lnTo>
                <a:cubicBezTo>
                  <a:pt x="120067" y="79278"/>
                  <a:pt x="120243" y="83935"/>
                  <a:pt x="123224" y="86722"/>
                </a:cubicBezTo>
                <a:cubicBezTo>
                  <a:pt x="126667" y="89682"/>
                  <a:pt x="130854" y="88366"/>
                  <a:pt x="133748" y="85691"/>
                </a:cubicBezTo>
                <a:close/>
                <a:moveTo>
                  <a:pt x="428173" y="39409"/>
                </a:moveTo>
                <a:cubicBezTo>
                  <a:pt x="425345" y="30178"/>
                  <a:pt x="411379" y="35769"/>
                  <a:pt x="414075" y="44561"/>
                </a:cubicBezTo>
                <a:cubicBezTo>
                  <a:pt x="420960" y="66788"/>
                  <a:pt x="421420" y="90504"/>
                  <a:pt x="415435" y="112987"/>
                </a:cubicBezTo>
                <a:cubicBezTo>
                  <a:pt x="412957" y="122525"/>
                  <a:pt x="427472" y="124410"/>
                  <a:pt x="429839" y="115333"/>
                </a:cubicBezTo>
                <a:cubicBezTo>
                  <a:pt x="436416" y="90377"/>
                  <a:pt x="435890" y="64074"/>
                  <a:pt x="428282" y="39409"/>
                </a:cubicBezTo>
                <a:close/>
                <a:moveTo>
                  <a:pt x="355252" y="29850"/>
                </a:moveTo>
                <a:cubicBezTo>
                  <a:pt x="330082" y="690"/>
                  <a:pt x="264638" y="-12925"/>
                  <a:pt x="241244" y="24895"/>
                </a:cubicBezTo>
                <a:cubicBezTo>
                  <a:pt x="200004" y="60697"/>
                  <a:pt x="156440" y="95053"/>
                  <a:pt x="117634" y="133421"/>
                </a:cubicBezTo>
                <a:cubicBezTo>
                  <a:pt x="99809" y="151092"/>
                  <a:pt x="88540" y="173653"/>
                  <a:pt x="70890" y="191214"/>
                </a:cubicBezTo>
                <a:cubicBezTo>
                  <a:pt x="50566" y="211451"/>
                  <a:pt x="28708" y="230328"/>
                  <a:pt x="7638" y="249775"/>
                </a:cubicBezTo>
                <a:cubicBezTo>
                  <a:pt x="4986" y="251893"/>
                  <a:pt x="4525" y="255769"/>
                  <a:pt x="6651" y="258431"/>
                </a:cubicBezTo>
                <a:cubicBezTo>
                  <a:pt x="7178" y="259093"/>
                  <a:pt x="7835" y="259639"/>
                  <a:pt x="8581" y="260035"/>
                </a:cubicBezTo>
                <a:cubicBezTo>
                  <a:pt x="8581" y="260189"/>
                  <a:pt x="8581" y="260320"/>
                  <a:pt x="8581" y="260474"/>
                </a:cubicBezTo>
                <a:cubicBezTo>
                  <a:pt x="5928" y="298776"/>
                  <a:pt x="3780" y="337210"/>
                  <a:pt x="1302" y="375468"/>
                </a:cubicBezTo>
                <a:cubicBezTo>
                  <a:pt x="1192" y="376755"/>
                  <a:pt x="1455" y="378047"/>
                  <a:pt x="2091" y="379173"/>
                </a:cubicBezTo>
                <a:cubicBezTo>
                  <a:pt x="2990" y="382245"/>
                  <a:pt x="5906" y="384273"/>
                  <a:pt x="9107" y="384041"/>
                </a:cubicBezTo>
                <a:cubicBezTo>
                  <a:pt x="51224" y="382944"/>
                  <a:pt x="90030" y="370645"/>
                  <a:pt x="129276" y="356328"/>
                </a:cubicBezTo>
                <a:cubicBezTo>
                  <a:pt x="132389" y="355274"/>
                  <a:pt x="134428" y="352250"/>
                  <a:pt x="134209" y="348961"/>
                </a:cubicBezTo>
                <a:lnTo>
                  <a:pt x="340540" y="141314"/>
                </a:lnTo>
                <a:cubicBezTo>
                  <a:pt x="342141" y="139898"/>
                  <a:pt x="342974" y="137789"/>
                  <a:pt x="342733" y="135657"/>
                </a:cubicBezTo>
                <a:cubicBezTo>
                  <a:pt x="376365" y="110905"/>
                  <a:pt x="383315" y="62210"/>
                  <a:pt x="355361" y="29850"/>
                </a:cubicBezTo>
                <a:close/>
                <a:moveTo>
                  <a:pt x="79002" y="203360"/>
                </a:moveTo>
                <a:cubicBezTo>
                  <a:pt x="97069" y="186084"/>
                  <a:pt x="108316" y="163458"/>
                  <a:pt x="125833" y="145611"/>
                </a:cubicBezTo>
                <a:cubicBezTo>
                  <a:pt x="145215" y="125879"/>
                  <a:pt x="167074" y="108471"/>
                  <a:pt x="187880" y="90274"/>
                </a:cubicBezTo>
                <a:cubicBezTo>
                  <a:pt x="194457" y="101411"/>
                  <a:pt x="201254" y="112549"/>
                  <a:pt x="208752" y="123160"/>
                </a:cubicBezTo>
                <a:cubicBezTo>
                  <a:pt x="159071" y="166297"/>
                  <a:pt x="112021" y="212369"/>
                  <a:pt x="67865" y="261132"/>
                </a:cubicBezTo>
                <a:cubicBezTo>
                  <a:pt x="53417" y="259321"/>
                  <a:pt x="39056" y="256736"/>
                  <a:pt x="24871" y="253392"/>
                </a:cubicBezTo>
                <a:cubicBezTo>
                  <a:pt x="43002" y="236817"/>
                  <a:pt x="61288" y="220352"/>
                  <a:pt x="79024" y="203360"/>
                </a:cubicBezTo>
                <a:close/>
                <a:moveTo>
                  <a:pt x="217324" y="134671"/>
                </a:moveTo>
                <a:cubicBezTo>
                  <a:pt x="223902" y="143123"/>
                  <a:pt x="231159" y="151027"/>
                  <a:pt x="239030" y="158306"/>
                </a:cubicBezTo>
                <a:cubicBezTo>
                  <a:pt x="200092" y="206871"/>
                  <a:pt x="157580" y="252469"/>
                  <a:pt x="111868" y="294720"/>
                </a:cubicBezTo>
                <a:cubicBezTo>
                  <a:pt x="100554" y="295851"/>
                  <a:pt x="89395" y="298309"/>
                  <a:pt x="78652" y="302043"/>
                </a:cubicBezTo>
                <a:cubicBezTo>
                  <a:pt x="79222" y="290949"/>
                  <a:pt x="79792" y="279862"/>
                  <a:pt x="80384" y="268783"/>
                </a:cubicBezTo>
                <a:cubicBezTo>
                  <a:pt x="123334" y="221400"/>
                  <a:pt x="169069" y="176617"/>
                  <a:pt x="217346" y="134671"/>
                </a:cubicBezTo>
                <a:close/>
                <a:moveTo>
                  <a:pt x="40920" y="366194"/>
                </a:moveTo>
                <a:cubicBezTo>
                  <a:pt x="41073" y="365475"/>
                  <a:pt x="41161" y="364738"/>
                  <a:pt x="41161" y="364002"/>
                </a:cubicBezTo>
                <a:lnTo>
                  <a:pt x="42827" y="365843"/>
                </a:lnTo>
                <a:close/>
                <a:moveTo>
                  <a:pt x="58963" y="362752"/>
                </a:moveTo>
                <a:cubicBezTo>
                  <a:pt x="58701" y="361467"/>
                  <a:pt x="58087" y="360279"/>
                  <a:pt x="57209" y="359310"/>
                </a:cubicBezTo>
                <a:lnTo>
                  <a:pt x="22262" y="320394"/>
                </a:lnTo>
                <a:cubicBezTo>
                  <a:pt x="21560" y="319593"/>
                  <a:pt x="20661" y="318977"/>
                  <a:pt x="19675" y="318596"/>
                </a:cubicBezTo>
                <a:cubicBezTo>
                  <a:pt x="20727" y="301846"/>
                  <a:pt x="21780" y="285102"/>
                  <a:pt x="22810" y="268367"/>
                </a:cubicBezTo>
                <a:cubicBezTo>
                  <a:pt x="36841" y="271638"/>
                  <a:pt x="51048" y="274157"/>
                  <a:pt x="65343" y="275909"/>
                </a:cubicBezTo>
                <a:cubicBezTo>
                  <a:pt x="64708" y="287820"/>
                  <a:pt x="64094" y="299734"/>
                  <a:pt x="63480" y="311646"/>
                </a:cubicBezTo>
                <a:cubicBezTo>
                  <a:pt x="63326" y="313209"/>
                  <a:pt x="63765" y="314777"/>
                  <a:pt x="64708" y="316031"/>
                </a:cubicBezTo>
                <a:cubicBezTo>
                  <a:pt x="65651" y="319225"/>
                  <a:pt x="68983" y="321058"/>
                  <a:pt x="72184" y="320122"/>
                </a:cubicBezTo>
                <a:cubicBezTo>
                  <a:pt x="72579" y="320008"/>
                  <a:pt x="72952" y="319857"/>
                  <a:pt x="73302" y="319670"/>
                </a:cubicBezTo>
                <a:cubicBezTo>
                  <a:pt x="84483" y="314906"/>
                  <a:pt x="96235" y="311655"/>
                  <a:pt x="108272" y="310001"/>
                </a:cubicBezTo>
                <a:cubicBezTo>
                  <a:pt x="108995" y="322277"/>
                  <a:pt x="110990" y="334443"/>
                  <a:pt x="114213" y="346309"/>
                </a:cubicBezTo>
                <a:cubicBezTo>
                  <a:pt x="96147" y="352890"/>
                  <a:pt x="77709" y="358380"/>
                  <a:pt x="58985" y="362752"/>
                </a:cubicBezTo>
                <a:close/>
                <a:moveTo>
                  <a:pt x="126930" y="336004"/>
                </a:moveTo>
                <a:cubicBezTo>
                  <a:pt x="124496" y="325504"/>
                  <a:pt x="123093" y="314790"/>
                  <a:pt x="122764" y="304016"/>
                </a:cubicBezTo>
                <a:cubicBezTo>
                  <a:pt x="168477" y="261726"/>
                  <a:pt x="210989" y="216092"/>
                  <a:pt x="249927" y="167492"/>
                </a:cubicBezTo>
                <a:cubicBezTo>
                  <a:pt x="258609" y="174100"/>
                  <a:pt x="268102" y="179559"/>
                  <a:pt x="278187" y="183738"/>
                </a:cubicBezTo>
                <a:close/>
                <a:moveTo>
                  <a:pt x="289873" y="172030"/>
                </a:moveTo>
                <a:cubicBezTo>
                  <a:pt x="246988" y="156508"/>
                  <a:pt x="221425" y="118096"/>
                  <a:pt x="199412" y="80188"/>
                </a:cubicBezTo>
                <a:lnTo>
                  <a:pt x="214430" y="67034"/>
                </a:lnTo>
                <a:cubicBezTo>
                  <a:pt x="217522" y="73918"/>
                  <a:pt x="222696" y="79487"/>
                  <a:pt x="228199" y="85034"/>
                </a:cubicBezTo>
                <a:cubicBezTo>
                  <a:pt x="238328" y="95250"/>
                  <a:pt x="248677" y="105270"/>
                  <a:pt x="258893" y="115377"/>
                </a:cubicBezTo>
                <a:cubicBezTo>
                  <a:pt x="273912" y="130220"/>
                  <a:pt x="288579" y="146072"/>
                  <a:pt x="308772" y="152912"/>
                </a:cubicBezTo>
                <a:close/>
                <a:moveTo>
                  <a:pt x="329929" y="126953"/>
                </a:moveTo>
                <a:cubicBezTo>
                  <a:pt x="327101" y="128519"/>
                  <a:pt x="325785" y="131882"/>
                  <a:pt x="326794" y="134956"/>
                </a:cubicBezTo>
                <a:lnTo>
                  <a:pt x="320589" y="141204"/>
                </a:lnTo>
                <a:cubicBezTo>
                  <a:pt x="319800" y="140634"/>
                  <a:pt x="318901" y="140231"/>
                  <a:pt x="317959" y="140020"/>
                </a:cubicBezTo>
                <a:cubicBezTo>
                  <a:pt x="297700" y="135241"/>
                  <a:pt x="283230" y="117986"/>
                  <a:pt x="269001" y="103933"/>
                </a:cubicBezTo>
                <a:lnTo>
                  <a:pt x="244445" y="79684"/>
                </a:lnTo>
                <a:cubicBezTo>
                  <a:pt x="237407" y="72712"/>
                  <a:pt x="229405" y="66244"/>
                  <a:pt x="226752" y="56488"/>
                </a:cubicBezTo>
                <a:lnTo>
                  <a:pt x="248852" y="37282"/>
                </a:lnTo>
                <a:cubicBezTo>
                  <a:pt x="250584" y="36602"/>
                  <a:pt x="251987" y="35318"/>
                  <a:pt x="252842" y="33664"/>
                </a:cubicBezTo>
                <a:cubicBezTo>
                  <a:pt x="262094" y="16125"/>
                  <a:pt x="283537" y="15708"/>
                  <a:pt x="300704" y="18602"/>
                </a:cubicBezTo>
                <a:cubicBezTo>
                  <a:pt x="318857" y="21628"/>
                  <a:pt x="335585" y="28183"/>
                  <a:pt x="346855" y="43355"/>
                </a:cubicBezTo>
                <a:cubicBezTo>
                  <a:pt x="367442" y="71046"/>
                  <a:pt x="358848" y="109129"/>
                  <a:pt x="329929" y="126953"/>
                </a:cubicBezTo>
                <a:close/>
                <a:moveTo>
                  <a:pt x="374699" y="1720"/>
                </a:moveTo>
                <a:cubicBezTo>
                  <a:pt x="367639" y="-4353"/>
                  <a:pt x="357642" y="7136"/>
                  <a:pt x="364701" y="13209"/>
                </a:cubicBezTo>
                <a:cubicBezTo>
                  <a:pt x="399145" y="42917"/>
                  <a:pt x="389674" y="103099"/>
                  <a:pt x="370139" y="138179"/>
                </a:cubicBezTo>
                <a:cubicBezTo>
                  <a:pt x="365381" y="146773"/>
                  <a:pt x="378624" y="152561"/>
                  <a:pt x="383293" y="144208"/>
                </a:cubicBezTo>
                <a:cubicBezTo>
                  <a:pt x="405963" y="103428"/>
                  <a:pt x="414163" y="35769"/>
                  <a:pt x="374699" y="1720"/>
                </a:cubicBezTo>
                <a:close/>
                <a:moveTo>
                  <a:pt x="312960" y="38861"/>
                </a:moveTo>
                <a:cubicBezTo>
                  <a:pt x="296823" y="29499"/>
                  <a:pt x="276959" y="33182"/>
                  <a:pt x="263848" y="45876"/>
                </a:cubicBezTo>
                <a:cubicBezTo>
                  <a:pt x="256855" y="52673"/>
                  <a:pt x="267751" y="62035"/>
                  <a:pt x="274811" y="55304"/>
                </a:cubicBezTo>
                <a:cubicBezTo>
                  <a:pt x="283449" y="46929"/>
                  <a:pt x="296275" y="46644"/>
                  <a:pt x="306316" y="52454"/>
                </a:cubicBezTo>
                <a:cubicBezTo>
                  <a:pt x="314143" y="57080"/>
                  <a:pt x="321094" y="43640"/>
                  <a:pt x="312938" y="38861"/>
                </a:cubicBezTo>
                <a:close/>
              </a:path>
            </a:pathLst>
          </a:custGeom>
          <a:solidFill>
            <a:schemeClr val="dk1"/>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sp>
        <p:nvSpPr>
          <p:cNvPr id="2" name="TextBox 1">
            <a:extLst>
              <a:ext uri="{FF2B5EF4-FFF2-40B4-BE49-F238E27FC236}">
                <a16:creationId xmlns:a16="http://schemas.microsoft.com/office/drawing/2014/main" id="{C78536BB-CCDF-4A86-91D2-02E593F9A0D4}"/>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5C7716C8-4914-4E2A-BC69-6713CACB198C}"/>
              </a:ext>
            </a:extLst>
          </p:cNvPr>
          <p:cNvPicPr>
            <a:picLocks noChangeAspect="1"/>
          </p:cNvPicPr>
          <p:nvPr/>
        </p:nvPicPr>
        <p:blipFill>
          <a:blip r:embed="rId3"/>
          <a:stretch>
            <a:fillRect/>
          </a:stretch>
        </p:blipFill>
        <p:spPr>
          <a:xfrm>
            <a:off x="425868" y="1909119"/>
            <a:ext cx="5185203" cy="4348716"/>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5" name="Google Shape;245;p22"/>
          <p:cNvSpPr txBox="1">
            <a:spLocks noGrp="1"/>
          </p:cNvSpPr>
          <p:nvPr>
            <p:ph type="title"/>
          </p:nvPr>
        </p:nvSpPr>
        <p:spPr>
          <a:xfrm>
            <a:off x="1177833" y="859225"/>
            <a:ext cx="8568400" cy="581247"/>
          </a:xfrm>
          <a:prstGeom prst="rect">
            <a:avLst/>
          </a:prstGeom>
        </p:spPr>
        <p:txBody>
          <a:bodyPr spcFirstLastPara="1" wrap="square" lIns="0" tIns="0" rIns="0" bIns="0" anchor="ctr" anchorCtr="0">
            <a:noAutofit/>
          </a:bodyPr>
          <a:lstStyle/>
          <a:p>
            <a:pPr algn="ctr"/>
            <a:r>
              <a:rPr lang="en-US"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Mediterranean diet</a:t>
            </a:r>
            <a:endParaRP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246" name="Google Shape;246;p22"/>
          <p:cNvSpPr txBox="1">
            <a:spLocks noGrp="1"/>
          </p:cNvSpPr>
          <p:nvPr>
            <p:ph type="body" idx="2"/>
          </p:nvPr>
        </p:nvSpPr>
        <p:spPr>
          <a:xfrm>
            <a:off x="3906296" y="2011726"/>
            <a:ext cx="6519453" cy="3810481"/>
          </a:xfrm>
          <a:prstGeom prst="rect">
            <a:avLst/>
          </a:prstGeom>
        </p:spPr>
        <p:txBody>
          <a:bodyPr spcFirstLastPara="1" wrap="square" lIns="0" tIns="0" rIns="0" bIns="0" anchor="t" anchorCtr="0">
            <a:noAutofit/>
          </a:bodyPr>
          <a:lstStyle/>
          <a:p>
            <a:pPr marL="342900" indent="-342900" algn="just"/>
            <a:r>
              <a:rPr lang="en-US" sz="2000" dirty="0">
                <a:latin typeface="Times New Roman" panose="02020603050405020304" pitchFamily="18" charset="0"/>
                <a:cs typeface="Times New Roman" panose="02020603050405020304" pitchFamily="18" charset="0"/>
              </a:rPr>
              <a:t>Greater number of serving of fruits &amp; vegs especially fresh &amp; green</a:t>
            </a:r>
          </a:p>
          <a:p>
            <a:pPr marL="342900" indent="-342900" algn="just"/>
            <a:r>
              <a:rPr lang="en-US" sz="2000" dirty="0">
                <a:latin typeface="Times New Roman" panose="02020603050405020304" pitchFamily="18" charset="0"/>
                <a:cs typeface="Times New Roman" panose="02020603050405020304" pitchFamily="18" charset="0"/>
              </a:rPr>
              <a:t>Whole grain</a:t>
            </a:r>
          </a:p>
          <a:p>
            <a:pPr marL="342900" indent="-342900" algn="just"/>
            <a:r>
              <a:rPr lang="en-US" sz="2000" dirty="0">
                <a:latin typeface="Times New Roman" panose="02020603050405020304" pitchFamily="18" charset="0"/>
                <a:cs typeface="Times New Roman" panose="02020603050405020304" pitchFamily="18" charset="0"/>
              </a:rPr>
              <a:t>Fatty fish</a:t>
            </a:r>
          </a:p>
          <a:p>
            <a:pPr marL="342900" indent="-342900" algn="just"/>
            <a:r>
              <a:rPr lang="en-US" sz="2000" dirty="0">
                <a:latin typeface="Times New Roman" panose="02020603050405020304" pitchFamily="18" charset="0"/>
                <a:cs typeface="Times New Roman" panose="02020603050405020304" pitchFamily="18" charset="0"/>
              </a:rPr>
              <a:t>Lower red meat </a:t>
            </a:r>
          </a:p>
          <a:p>
            <a:pPr marL="342900" indent="-342900" algn="just"/>
            <a:r>
              <a:rPr lang="en-US" sz="2000" dirty="0">
                <a:latin typeface="Times New Roman" panose="02020603050405020304" pitchFamily="18" charset="0"/>
                <a:cs typeface="Times New Roman" panose="02020603050405020304" pitchFamily="18" charset="0"/>
              </a:rPr>
              <a:t>Low dairy products</a:t>
            </a:r>
          </a:p>
          <a:p>
            <a:pPr marL="342900" indent="-342900" algn="just"/>
            <a:r>
              <a:rPr lang="en-US" sz="2000" dirty="0">
                <a:latin typeface="Times New Roman" panose="02020603050405020304" pitchFamily="18" charset="0"/>
                <a:cs typeface="Times New Roman" panose="02020603050405020304" pitchFamily="18" charset="0"/>
              </a:rPr>
              <a:t>Abundant nuts, legumes</a:t>
            </a:r>
          </a:p>
          <a:p>
            <a:pPr marL="342900" indent="-342900" algn="just"/>
            <a:r>
              <a:rPr lang="en-US" sz="2000" dirty="0">
                <a:latin typeface="Times New Roman" panose="02020603050405020304" pitchFamily="18" charset="0"/>
                <a:cs typeface="Times New Roman" panose="02020603050405020304" pitchFamily="18" charset="0"/>
              </a:rPr>
              <a:t>Use of olive, canola and nut oils</a:t>
            </a:r>
          </a:p>
          <a:p>
            <a:pPr marL="342900" indent="-342900" algn="just"/>
            <a:endParaRPr lang="en-US" sz="2000" dirty="0">
              <a:latin typeface="Times New Roman" panose="02020603050405020304" pitchFamily="18" charset="0"/>
              <a:cs typeface="Times New Roman" panose="02020603050405020304" pitchFamily="18" charset="0"/>
            </a:endParaRPr>
          </a:p>
          <a:p>
            <a:pPr marL="342900" indent="-342900" algn="just"/>
            <a:endParaRPr lang="en-US" sz="2000" dirty="0">
              <a:latin typeface="Times New Roman" panose="02020603050405020304" pitchFamily="18" charset="0"/>
              <a:cs typeface="Times New Roman" panose="02020603050405020304" pitchFamily="18" charset="0"/>
            </a:endParaRPr>
          </a:p>
          <a:p>
            <a:pPr marL="342900" indent="-342900" algn="just"/>
            <a:r>
              <a:rPr lang="en-US" sz="2000" dirty="0">
                <a:latin typeface="Times New Roman" panose="02020603050405020304" pitchFamily="18" charset="0"/>
                <a:cs typeface="Times New Roman" panose="02020603050405020304" pitchFamily="18" charset="0"/>
              </a:rPr>
              <a:t>This diet is low in saturated fatty acids and high in MUFA, unsaturated fatty acids, especially omega-3, as well as fiber.</a:t>
            </a:r>
          </a:p>
          <a:p>
            <a:pPr marL="342900" indent="-342900" algn="just"/>
            <a:endParaRPr sz="2000" dirty="0">
              <a:latin typeface="Times New Roman" panose="02020603050405020304" pitchFamily="18" charset="0"/>
              <a:cs typeface="Times New Roman" panose="02020603050405020304" pitchFamily="18" charset="0"/>
            </a:endParaRPr>
          </a:p>
        </p:txBody>
      </p:sp>
      <p:sp>
        <p:nvSpPr>
          <p:cNvPr id="247" name="Google Shape;247;p22"/>
          <p:cNvSpPr txBox="1">
            <a:spLocks noGrp="1"/>
          </p:cNvSpPr>
          <p:nvPr>
            <p:ph type="sldNum" idx="12"/>
          </p:nvPr>
        </p:nvSpPr>
        <p:spPr>
          <a:xfrm>
            <a:off x="11205833" y="6257835"/>
            <a:ext cx="731600" cy="400400"/>
          </a:xfrm>
          <a:prstGeom prst="rect">
            <a:avLst/>
          </a:prstGeom>
        </p:spPr>
        <p:txBody>
          <a:bodyPr spcFirstLastPara="1" wrap="square" lIns="0" tIns="0" rIns="0" bIns="0" anchor="ctr" anchorCtr="0">
            <a:noAutofit/>
          </a:bodyPr>
          <a:lstStyle/>
          <a:p>
            <a:pPr algn="r"/>
            <a:fld id="{00000000-1234-1234-1234-123412341234}" type="slidenum">
              <a:rPr lang="en"/>
              <a:pPr algn="r"/>
              <a:t>89</a:t>
            </a:fld>
            <a:endParaRPr/>
          </a:p>
        </p:txBody>
      </p:sp>
      <p:sp>
        <p:nvSpPr>
          <p:cNvPr id="248" name="Google Shape;248;p22"/>
          <p:cNvSpPr/>
          <p:nvPr/>
        </p:nvSpPr>
        <p:spPr>
          <a:xfrm>
            <a:off x="10425749" y="5049560"/>
            <a:ext cx="1222135" cy="1080483"/>
          </a:xfrm>
          <a:custGeom>
            <a:avLst/>
            <a:gdLst/>
            <a:ahLst/>
            <a:cxnLst/>
            <a:rect l="l" t="t" r="r" b="b"/>
            <a:pathLst>
              <a:path w="434408" h="384058" extrusionOk="0">
                <a:moveTo>
                  <a:pt x="13054" y="208885"/>
                </a:moveTo>
                <a:cubicBezTo>
                  <a:pt x="44581" y="177358"/>
                  <a:pt x="76043" y="145699"/>
                  <a:pt x="104084" y="110970"/>
                </a:cubicBezTo>
                <a:cubicBezTo>
                  <a:pt x="110179" y="103428"/>
                  <a:pt x="99370" y="93957"/>
                  <a:pt x="93122" y="101543"/>
                </a:cubicBezTo>
                <a:cubicBezTo>
                  <a:pt x="65081" y="136271"/>
                  <a:pt x="33641" y="167930"/>
                  <a:pt x="2113" y="199458"/>
                </a:cubicBezTo>
                <a:cubicBezTo>
                  <a:pt x="-4596" y="206342"/>
                  <a:pt x="6213" y="215726"/>
                  <a:pt x="13054" y="208885"/>
                </a:cubicBezTo>
                <a:close/>
                <a:moveTo>
                  <a:pt x="133639" y="85691"/>
                </a:moveTo>
                <a:lnTo>
                  <a:pt x="151967" y="68744"/>
                </a:lnTo>
                <a:cubicBezTo>
                  <a:pt x="154730" y="65720"/>
                  <a:pt x="154533" y="61046"/>
                  <a:pt x="151529" y="58264"/>
                </a:cubicBezTo>
                <a:cubicBezTo>
                  <a:pt x="148218" y="55370"/>
                  <a:pt x="144009" y="56619"/>
                  <a:pt x="141115" y="59316"/>
                </a:cubicBezTo>
                <a:lnTo>
                  <a:pt x="122808" y="76264"/>
                </a:lnTo>
                <a:cubicBezTo>
                  <a:pt x="120067" y="79278"/>
                  <a:pt x="120243" y="83935"/>
                  <a:pt x="123224" y="86722"/>
                </a:cubicBezTo>
                <a:cubicBezTo>
                  <a:pt x="126667" y="89682"/>
                  <a:pt x="130854" y="88366"/>
                  <a:pt x="133748" y="85691"/>
                </a:cubicBezTo>
                <a:close/>
                <a:moveTo>
                  <a:pt x="428173" y="39409"/>
                </a:moveTo>
                <a:cubicBezTo>
                  <a:pt x="425345" y="30178"/>
                  <a:pt x="411379" y="35769"/>
                  <a:pt x="414075" y="44561"/>
                </a:cubicBezTo>
                <a:cubicBezTo>
                  <a:pt x="420960" y="66788"/>
                  <a:pt x="421420" y="90504"/>
                  <a:pt x="415435" y="112987"/>
                </a:cubicBezTo>
                <a:cubicBezTo>
                  <a:pt x="412957" y="122525"/>
                  <a:pt x="427472" y="124410"/>
                  <a:pt x="429839" y="115333"/>
                </a:cubicBezTo>
                <a:cubicBezTo>
                  <a:pt x="436416" y="90377"/>
                  <a:pt x="435890" y="64074"/>
                  <a:pt x="428282" y="39409"/>
                </a:cubicBezTo>
                <a:close/>
                <a:moveTo>
                  <a:pt x="355252" y="29850"/>
                </a:moveTo>
                <a:cubicBezTo>
                  <a:pt x="330082" y="690"/>
                  <a:pt x="264638" y="-12925"/>
                  <a:pt x="241244" y="24895"/>
                </a:cubicBezTo>
                <a:cubicBezTo>
                  <a:pt x="200004" y="60697"/>
                  <a:pt x="156440" y="95053"/>
                  <a:pt x="117634" y="133421"/>
                </a:cubicBezTo>
                <a:cubicBezTo>
                  <a:pt x="99809" y="151092"/>
                  <a:pt x="88540" y="173653"/>
                  <a:pt x="70890" y="191214"/>
                </a:cubicBezTo>
                <a:cubicBezTo>
                  <a:pt x="50566" y="211451"/>
                  <a:pt x="28708" y="230328"/>
                  <a:pt x="7638" y="249775"/>
                </a:cubicBezTo>
                <a:cubicBezTo>
                  <a:pt x="4986" y="251893"/>
                  <a:pt x="4525" y="255769"/>
                  <a:pt x="6651" y="258431"/>
                </a:cubicBezTo>
                <a:cubicBezTo>
                  <a:pt x="7178" y="259093"/>
                  <a:pt x="7835" y="259639"/>
                  <a:pt x="8581" y="260035"/>
                </a:cubicBezTo>
                <a:cubicBezTo>
                  <a:pt x="8581" y="260189"/>
                  <a:pt x="8581" y="260320"/>
                  <a:pt x="8581" y="260474"/>
                </a:cubicBezTo>
                <a:cubicBezTo>
                  <a:pt x="5928" y="298776"/>
                  <a:pt x="3780" y="337210"/>
                  <a:pt x="1302" y="375468"/>
                </a:cubicBezTo>
                <a:cubicBezTo>
                  <a:pt x="1192" y="376755"/>
                  <a:pt x="1455" y="378047"/>
                  <a:pt x="2091" y="379173"/>
                </a:cubicBezTo>
                <a:cubicBezTo>
                  <a:pt x="2990" y="382245"/>
                  <a:pt x="5906" y="384273"/>
                  <a:pt x="9107" y="384041"/>
                </a:cubicBezTo>
                <a:cubicBezTo>
                  <a:pt x="51224" y="382944"/>
                  <a:pt x="90030" y="370645"/>
                  <a:pt x="129276" y="356328"/>
                </a:cubicBezTo>
                <a:cubicBezTo>
                  <a:pt x="132389" y="355274"/>
                  <a:pt x="134428" y="352250"/>
                  <a:pt x="134209" y="348961"/>
                </a:cubicBezTo>
                <a:lnTo>
                  <a:pt x="340540" y="141314"/>
                </a:lnTo>
                <a:cubicBezTo>
                  <a:pt x="342141" y="139898"/>
                  <a:pt x="342974" y="137789"/>
                  <a:pt x="342733" y="135657"/>
                </a:cubicBezTo>
                <a:cubicBezTo>
                  <a:pt x="376365" y="110905"/>
                  <a:pt x="383315" y="62210"/>
                  <a:pt x="355361" y="29850"/>
                </a:cubicBezTo>
                <a:close/>
                <a:moveTo>
                  <a:pt x="79002" y="203360"/>
                </a:moveTo>
                <a:cubicBezTo>
                  <a:pt x="97069" y="186084"/>
                  <a:pt x="108316" y="163458"/>
                  <a:pt x="125833" y="145611"/>
                </a:cubicBezTo>
                <a:cubicBezTo>
                  <a:pt x="145215" y="125879"/>
                  <a:pt x="167074" y="108471"/>
                  <a:pt x="187880" y="90274"/>
                </a:cubicBezTo>
                <a:cubicBezTo>
                  <a:pt x="194457" y="101411"/>
                  <a:pt x="201254" y="112549"/>
                  <a:pt x="208752" y="123160"/>
                </a:cubicBezTo>
                <a:cubicBezTo>
                  <a:pt x="159071" y="166297"/>
                  <a:pt x="112021" y="212369"/>
                  <a:pt x="67865" y="261132"/>
                </a:cubicBezTo>
                <a:cubicBezTo>
                  <a:pt x="53417" y="259321"/>
                  <a:pt x="39056" y="256736"/>
                  <a:pt x="24871" y="253392"/>
                </a:cubicBezTo>
                <a:cubicBezTo>
                  <a:pt x="43002" y="236817"/>
                  <a:pt x="61288" y="220352"/>
                  <a:pt x="79024" y="203360"/>
                </a:cubicBezTo>
                <a:close/>
                <a:moveTo>
                  <a:pt x="217324" y="134671"/>
                </a:moveTo>
                <a:cubicBezTo>
                  <a:pt x="223902" y="143123"/>
                  <a:pt x="231159" y="151027"/>
                  <a:pt x="239030" y="158306"/>
                </a:cubicBezTo>
                <a:cubicBezTo>
                  <a:pt x="200092" y="206871"/>
                  <a:pt x="157580" y="252469"/>
                  <a:pt x="111868" y="294720"/>
                </a:cubicBezTo>
                <a:cubicBezTo>
                  <a:pt x="100554" y="295851"/>
                  <a:pt x="89395" y="298309"/>
                  <a:pt x="78652" y="302043"/>
                </a:cubicBezTo>
                <a:cubicBezTo>
                  <a:pt x="79222" y="290949"/>
                  <a:pt x="79792" y="279862"/>
                  <a:pt x="80384" y="268783"/>
                </a:cubicBezTo>
                <a:cubicBezTo>
                  <a:pt x="123334" y="221400"/>
                  <a:pt x="169069" y="176617"/>
                  <a:pt x="217346" y="134671"/>
                </a:cubicBezTo>
                <a:close/>
                <a:moveTo>
                  <a:pt x="40920" y="366194"/>
                </a:moveTo>
                <a:cubicBezTo>
                  <a:pt x="41073" y="365475"/>
                  <a:pt x="41161" y="364738"/>
                  <a:pt x="41161" y="364002"/>
                </a:cubicBezTo>
                <a:lnTo>
                  <a:pt x="42827" y="365843"/>
                </a:lnTo>
                <a:close/>
                <a:moveTo>
                  <a:pt x="58963" y="362752"/>
                </a:moveTo>
                <a:cubicBezTo>
                  <a:pt x="58701" y="361467"/>
                  <a:pt x="58087" y="360279"/>
                  <a:pt x="57209" y="359310"/>
                </a:cubicBezTo>
                <a:lnTo>
                  <a:pt x="22262" y="320394"/>
                </a:lnTo>
                <a:cubicBezTo>
                  <a:pt x="21560" y="319593"/>
                  <a:pt x="20661" y="318977"/>
                  <a:pt x="19675" y="318596"/>
                </a:cubicBezTo>
                <a:cubicBezTo>
                  <a:pt x="20727" y="301846"/>
                  <a:pt x="21780" y="285102"/>
                  <a:pt x="22810" y="268367"/>
                </a:cubicBezTo>
                <a:cubicBezTo>
                  <a:pt x="36841" y="271638"/>
                  <a:pt x="51048" y="274157"/>
                  <a:pt x="65343" y="275909"/>
                </a:cubicBezTo>
                <a:cubicBezTo>
                  <a:pt x="64708" y="287820"/>
                  <a:pt x="64094" y="299734"/>
                  <a:pt x="63480" y="311646"/>
                </a:cubicBezTo>
                <a:cubicBezTo>
                  <a:pt x="63326" y="313209"/>
                  <a:pt x="63765" y="314777"/>
                  <a:pt x="64708" y="316031"/>
                </a:cubicBezTo>
                <a:cubicBezTo>
                  <a:pt x="65651" y="319225"/>
                  <a:pt x="68983" y="321058"/>
                  <a:pt x="72184" y="320122"/>
                </a:cubicBezTo>
                <a:cubicBezTo>
                  <a:pt x="72579" y="320008"/>
                  <a:pt x="72952" y="319857"/>
                  <a:pt x="73302" y="319670"/>
                </a:cubicBezTo>
                <a:cubicBezTo>
                  <a:pt x="84483" y="314906"/>
                  <a:pt x="96235" y="311655"/>
                  <a:pt x="108272" y="310001"/>
                </a:cubicBezTo>
                <a:cubicBezTo>
                  <a:pt x="108995" y="322277"/>
                  <a:pt x="110990" y="334443"/>
                  <a:pt x="114213" y="346309"/>
                </a:cubicBezTo>
                <a:cubicBezTo>
                  <a:pt x="96147" y="352890"/>
                  <a:pt x="77709" y="358380"/>
                  <a:pt x="58985" y="362752"/>
                </a:cubicBezTo>
                <a:close/>
                <a:moveTo>
                  <a:pt x="126930" y="336004"/>
                </a:moveTo>
                <a:cubicBezTo>
                  <a:pt x="124496" y="325504"/>
                  <a:pt x="123093" y="314790"/>
                  <a:pt x="122764" y="304016"/>
                </a:cubicBezTo>
                <a:cubicBezTo>
                  <a:pt x="168477" y="261726"/>
                  <a:pt x="210989" y="216092"/>
                  <a:pt x="249927" y="167492"/>
                </a:cubicBezTo>
                <a:cubicBezTo>
                  <a:pt x="258609" y="174100"/>
                  <a:pt x="268102" y="179559"/>
                  <a:pt x="278187" y="183738"/>
                </a:cubicBezTo>
                <a:close/>
                <a:moveTo>
                  <a:pt x="289873" y="172030"/>
                </a:moveTo>
                <a:cubicBezTo>
                  <a:pt x="246988" y="156508"/>
                  <a:pt x="221425" y="118096"/>
                  <a:pt x="199412" y="80188"/>
                </a:cubicBezTo>
                <a:lnTo>
                  <a:pt x="214430" y="67034"/>
                </a:lnTo>
                <a:cubicBezTo>
                  <a:pt x="217522" y="73918"/>
                  <a:pt x="222696" y="79487"/>
                  <a:pt x="228199" y="85034"/>
                </a:cubicBezTo>
                <a:cubicBezTo>
                  <a:pt x="238328" y="95250"/>
                  <a:pt x="248677" y="105270"/>
                  <a:pt x="258893" y="115377"/>
                </a:cubicBezTo>
                <a:cubicBezTo>
                  <a:pt x="273912" y="130220"/>
                  <a:pt x="288579" y="146072"/>
                  <a:pt x="308772" y="152912"/>
                </a:cubicBezTo>
                <a:close/>
                <a:moveTo>
                  <a:pt x="329929" y="126953"/>
                </a:moveTo>
                <a:cubicBezTo>
                  <a:pt x="327101" y="128519"/>
                  <a:pt x="325785" y="131882"/>
                  <a:pt x="326794" y="134956"/>
                </a:cubicBezTo>
                <a:lnTo>
                  <a:pt x="320589" y="141204"/>
                </a:lnTo>
                <a:cubicBezTo>
                  <a:pt x="319800" y="140634"/>
                  <a:pt x="318901" y="140231"/>
                  <a:pt x="317959" y="140020"/>
                </a:cubicBezTo>
                <a:cubicBezTo>
                  <a:pt x="297700" y="135241"/>
                  <a:pt x="283230" y="117986"/>
                  <a:pt x="269001" y="103933"/>
                </a:cubicBezTo>
                <a:lnTo>
                  <a:pt x="244445" y="79684"/>
                </a:lnTo>
                <a:cubicBezTo>
                  <a:pt x="237407" y="72712"/>
                  <a:pt x="229405" y="66244"/>
                  <a:pt x="226752" y="56488"/>
                </a:cubicBezTo>
                <a:lnTo>
                  <a:pt x="248852" y="37282"/>
                </a:lnTo>
                <a:cubicBezTo>
                  <a:pt x="250584" y="36602"/>
                  <a:pt x="251987" y="35318"/>
                  <a:pt x="252842" y="33664"/>
                </a:cubicBezTo>
                <a:cubicBezTo>
                  <a:pt x="262094" y="16125"/>
                  <a:pt x="283537" y="15708"/>
                  <a:pt x="300704" y="18602"/>
                </a:cubicBezTo>
                <a:cubicBezTo>
                  <a:pt x="318857" y="21628"/>
                  <a:pt x="335585" y="28183"/>
                  <a:pt x="346855" y="43355"/>
                </a:cubicBezTo>
                <a:cubicBezTo>
                  <a:pt x="367442" y="71046"/>
                  <a:pt x="358848" y="109129"/>
                  <a:pt x="329929" y="126953"/>
                </a:cubicBezTo>
                <a:close/>
                <a:moveTo>
                  <a:pt x="374699" y="1720"/>
                </a:moveTo>
                <a:cubicBezTo>
                  <a:pt x="367639" y="-4353"/>
                  <a:pt x="357642" y="7136"/>
                  <a:pt x="364701" y="13209"/>
                </a:cubicBezTo>
                <a:cubicBezTo>
                  <a:pt x="399145" y="42917"/>
                  <a:pt x="389674" y="103099"/>
                  <a:pt x="370139" y="138179"/>
                </a:cubicBezTo>
                <a:cubicBezTo>
                  <a:pt x="365381" y="146773"/>
                  <a:pt x="378624" y="152561"/>
                  <a:pt x="383293" y="144208"/>
                </a:cubicBezTo>
                <a:cubicBezTo>
                  <a:pt x="405963" y="103428"/>
                  <a:pt x="414163" y="35769"/>
                  <a:pt x="374699" y="1720"/>
                </a:cubicBezTo>
                <a:close/>
                <a:moveTo>
                  <a:pt x="312960" y="38861"/>
                </a:moveTo>
                <a:cubicBezTo>
                  <a:pt x="296823" y="29499"/>
                  <a:pt x="276959" y="33182"/>
                  <a:pt x="263848" y="45876"/>
                </a:cubicBezTo>
                <a:cubicBezTo>
                  <a:pt x="256855" y="52673"/>
                  <a:pt x="267751" y="62035"/>
                  <a:pt x="274811" y="55304"/>
                </a:cubicBezTo>
                <a:cubicBezTo>
                  <a:pt x="283449" y="46929"/>
                  <a:pt x="296275" y="46644"/>
                  <a:pt x="306316" y="52454"/>
                </a:cubicBezTo>
                <a:cubicBezTo>
                  <a:pt x="314143" y="57080"/>
                  <a:pt x="321094" y="43640"/>
                  <a:pt x="312938" y="38861"/>
                </a:cubicBezTo>
                <a:close/>
              </a:path>
            </a:pathLst>
          </a:custGeom>
          <a:solidFill>
            <a:schemeClr val="dk1"/>
          </a:solidFill>
          <a:ln>
            <a:noFill/>
          </a:ln>
        </p:spPr>
        <p:txBody>
          <a:bodyPr spcFirstLastPara="1" wrap="square" lIns="121900" tIns="60933" rIns="121900" bIns="60933" anchor="ctr" anchorCtr="0">
            <a:noAutofit/>
          </a:bodyPr>
          <a:lstStyle/>
          <a:p>
            <a:endParaRPr sz="2400">
              <a:solidFill>
                <a:srgbClr val="000000"/>
              </a:solidFill>
              <a:latin typeface="Calibri"/>
              <a:ea typeface="Calibri"/>
              <a:cs typeface="Calibri"/>
              <a:sym typeface="Calibri"/>
            </a:endParaRPr>
          </a:p>
        </p:txBody>
      </p:sp>
      <p:pic>
        <p:nvPicPr>
          <p:cNvPr id="10" name="Picture 9">
            <a:extLst>
              <a:ext uri="{FF2B5EF4-FFF2-40B4-BE49-F238E27FC236}">
                <a16:creationId xmlns:a16="http://schemas.microsoft.com/office/drawing/2014/main" id="{7A2EB060-CA75-4C9F-9251-3C10D4952E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732" y="1835157"/>
            <a:ext cx="3028563" cy="4163620"/>
          </a:xfrm>
          <a:prstGeom prst="rect">
            <a:avLst/>
          </a:prstGeom>
        </p:spPr>
      </p:pic>
      <p:sp>
        <p:nvSpPr>
          <p:cNvPr id="9" name="TextBox 8">
            <a:extLst>
              <a:ext uri="{FF2B5EF4-FFF2-40B4-BE49-F238E27FC236}">
                <a16:creationId xmlns:a16="http://schemas.microsoft.com/office/drawing/2014/main" id="{2E40E1EA-5C37-4BE1-B608-7607F9A8E95F}"/>
              </a:ext>
            </a:extLst>
          </p:cNvPr>
          <p:cNvSpPr txBox="1"/>
          <p:nvPr/>
        </p:nvSpPr>
        <p:spPr>
          <a:xfrm>
            <a:off x="893134" y="6422066"/>
            <a:ext cx="9980428" cy="646331"/>
          </a:xfrm>
          <a:prstGeom prst="rect">
            <a:avLst/>
          </a:prstGeom>
          <a:noFill/>
        </p:spPr>
        <p:txBody>
          <a:bodyPr wrap="square" rtlCol="0">
            <a:spAutoFit/>
          </a:bodyPr>
          <a:lstStyle/>
          <a:p>
            <a:r>
              <a:rPr lang="en-US" sz="1200" dirty="0">
                <a:solidFill>
                  <a:srgbClr val="FF0000"/>
                </a:solidFill>
                <a:latin typeface="Times New Roman" panose="02020603050405020304" pitchFamily="18" charset="0"/>
                <a:cs typeface="Times New Roman" panose="02020603050405020304" pitchFamily="18" charset="0"/>
              </a:rPr>
              <a:t>Krause and Mahan’s Food &amp; The Nutrition Care Process. 2021</a:t>
            </a:r>
          </a:p>
          <a:p>
            <a:endParaRPr lang="en-US" sz="1200" dirty="0">
              <a:solidFill>
                <a:srgbClr val="FF0000"/>
              </a:solidFill>
            </a:endParaRPr>
          </a:p>
          <a:p>
            <a:endParaRPr lang="en-US" sz="1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6810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84521" y="1338469"/>
            <a:ext cx="7580036" cy="5208103"/>
          </a:xfrm>
        </p:spPr>
        <p:txBody>
          <a:bodyPr/>
          <a:lstStyle/>
          <a:p>
            <a:pPr marL="0" indent="0">
              <a:lnSpc>
                <a:spcPct val="200000"/>
              </a:lnSpc>
              <a:buNone/>
            </a:pPr>
            <a:r>
              <a:rPr lang="en-US" sz="2000" b="1" u="sng"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Three</a:t>
            </a:r>
            <a:r>
              <a:rPr lang="en-US" sz="2000" b="1" dirty="0">
                <a:latin typeface="Times New Roman" panose="02020603050405020304" pitchFamily="18" charset="0"/>
                <a:cs typeface="Times New Roman" panose="02020603050405020304" pitchFamily="18" charset="0"/>
              </a:rPr>
              <a:t> important biochemical measurements in </a:t>
            </a:r>
            <a:r>
              <a:rPr lang="en-US" sz="2000" b="1"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ASCVD</a:t>
            </a:r>
            <a:r>
              <a:rPr lang="en-US" sz="2000" b="1" dirty="0">
                <a:latin typeface="Times New Roman" panose="02020603050405020304" pitchFamily="18" charset="0"/>
                <a:cs typeface="Times New Roman" panose="02020603050405020304" pitchFamily="18" charset="0"/>
              </a:rPr>
              <a:t>:</a:t>
            </a:r>
          </a:p>
          <a:p>
            <a:pPr>
              <a:lnSpc>
                <a:spcPct val="200000"/>
              </a:lnSpc>
            </a:pPr>
            <a:r>
              <a:rPr lang="en-US" sz="2000" dirty="0">
                <a:latin typeface="Times New Roman" panose="02020603050405020304" pitchFamily="18" charset="0"/>
                <a:cs typeface="Times New Roman" panose="02020603050405020304" pitchFamily="18" charset="0"/>
              </a:rPr>
              <a:t>Lipoproteins</a:t>
            </a:r>
          </a:p>
          <a:p>
            <a:pPr>
              <a:lnSpc>
                <a:spcPct val="200000"/>
              </a:lnSpc>
            </a:pPr>
            <a:r>
              <a:rPr lang="en-US" sz="2000" dirty="0">
                <a:latin typeface="Times New Roman" panose="02020603050405020304" pitchFamily="18" charset="0"/>
                <a:cs typeface="Times New Roman" panose="02020603050405020304" pitchFamily="18" charset="0"/>
              </a:rPr>
              <a:t>Total cholesterol</a:t>
            </a:r>
          </a:p>
          <a:p>
            <a:pPr>
              <a:lnSpc>
                <a:spcPct val="200000"/>
              </a:lnSpc>
            </a:pPr>
            <a:r>
              <a:rPr lang="en-US" sz="2000" dirty="0">
                <a:latin typeface="Times New Roman" panose="02020603050405020304" pitchFamily="18" charset="0"/>
                <a:cs typeface="Times New Roman" panose="02020603050405020304" pitchFamily="18" charset="0"/>
              </a:rPr>
              <a:t>Triglycerides</a:t>
            </a:r>
          </a:p>
          <a:p>
            <a:pPr marL="0" indent="0">
              <a:buNone/>
            </a:pPr>
            <a:endParaRPr lang="en-US" sz="20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2220" y="3110641"/>
            <a:ext cx="3611529" cy="2408890"/>
          </a:xfrm>
          <a:prstGeom prst="rect">
            <a:avLst/>
          </a:prstGeom>
        </p:spPr>
      </p:pic>
    </p:spTree>
    <p:extLst>
      <p:ext uri="{BB962C8B-B14F-4D97-AF65-F5344CB8AC3E}">
        <p14:creationId xmlns:p14="http://schemas.microsoft.com/office/powerpoint/2010/main" val="32168149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B366C-E725-4A26-9774-3BBB587A48BB}"/>
              </a:ext>
            </a:extLst>
          </p:cNvPr>
          <p:cNvSpPr>
            <a:spLocks noGrp="1"/>
          </p:cNvSpPr>
          <p:nvPr>
            <p:ph type="title"/>
          </p:nvPr>
        </p:nvSpPr>
        <p:spPr/>
        <p:txBody>
          <a:bodyPr/>
          <a:lstStyle/>
          <a:p>
            <a:r>
              <a:rPr lang="en-US" sz="4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Antioxidants</a:t>
            </a:r>
          </a:p>
        </p:txBody>
      </p:sp>
      <p:sp>
        <p:nvSpPr>
          <p:cNvPr id="7" name="TextBox 6">
            <a:extLst>
              <a:ext uri="{FF2B5EF4-FFF2-40B4-BE49-F238E27FC236}">
                <a16:creationId xmlns:a16="http://schemas.microsoft.com/office/drawing/2014/main" id="{E83D2AE8-27A3-4252-A8F5-B4CFBDAFDE5E}"/>
              </a:ext>
            </a:extLst>
          </p:cNvPr>
          <p:cNvSpPr txBox="1"/>
          <p:nvPr/>
        </p:nvSpPr>
        <p:spPr>
          <a:xfrm>
            <a:off x="792354" y="6390323"/>
            <a:ext cx="9980428" cy="246221"/>
          </a:xfrm>
          <a:prstGeom prst="rect">
            <a:avLst/>
          </a:prstGeom>
          <a:noFill/>
        </p:spPr>
        <p:txBody>
          <a:bodyPr wrap="square" rtlCol="0">
            <a:spAutoFit/>
          </a:bodyPr>
          <a:lstStyle/>
          <a:p>
            <a:r>
              <a:rPr lang="en-US" sz="1000" dirty="0" err="1">
                <a:solidFill>
                  <a:srgbClr val="263B83"/>
                </a:solidFill>
                <a:latin typeface="Times New Roman" panose="02020603050405020304" pitchFamily="18" charset="0"/>
                <a:cs typeface="Times New Roman" panose="02020603050405020304" pitchFamily="18" charset="0"/>
              </a:rPr>
              <a:t>Młynarska</a:t>
            </a:r>
            <a:r>
              <a:rPr lang="en-US" sz="1000" dirty="0">
                <a:solidFill>
                  <a:srgbClr val="263B83"/>
                </a:solidFill>
                <a:latin typeface="Times New Roman" panose="02020603050405020304" pitchFamily="18" charset="0"/>
                <a:cs typeface="Times New Roman" panose="02020603050405020304" pitchFamily="18" charset="0"/>
              </a:rPr>
              <a:t>, E., et al. (2024). The Role of Antioxidants in the Therapy of Cardiovascular Diseases—A Literature Review. </a:t>
            </a:r>
            <a:r>
              <a:rPr lang="en-US" sz="1000" i="1" dirty="0">
                <a:solidFill>
                  <a:srgbClr val="263B83"/>
                </a:solidFill>
                <a:latin typeface="Times New Roman" panose="02020603050405020304" pitchFamily="18" charset="0"/>
                <a:cs typeface="Times New Roman" panose="02020603050405020304" pitchFamily="18" charset="0"/>
              </a:rPr>
              <a:t>Nutrients.</a:t>
            </a:r>
            <a:endParaRPr lang="en-US" sz="700" dirty="0">
              <a:solidFill>
                <a:srgbClr val="263B83"/>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50F76A8F-46E5-47B5-A7A0-D5302329A23B}"/>
              </a:ext>
            </a:extLst>
          </p:cNvPr>
          <p:cNvSpPr txBox="1"/>
          <p:nvPr/>
        </p:nvSpPr>
        <p:spPr>
          <a:xfrm>
            <a:off x="842744" y="1782866"/>
            <a:ext cx="9879649" cy="4439933"/>
          </a:xfrm>
          <a:prstGeom prst="rect">
            <a:avLst/>
          </a:prstGeom>
          <a:noFill/>
        </p:spPr>
        <p:txBody>
          <a:bodyPr wrap="square" rtlCol="0">
            <a:spAutoFit/>
          </a:bodyPr>
          <a:lstStyle/>
          <a:p>
            <a:pPr algn="just">
              <a:lnSpc>
                <a:spcPct val="200000"/>
              </a:lnSpc>
            </a:pPr>
            <a:r>
              <a:rPr lang="en-US" b="1" dirty="0">
                <a:solidFill>
                  <a:srgbClr val="2AF44C"/>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Reactive oxygen species (ROS): </a:t>
            </a:r>
            <a:r>
              <a:rPr lang="en-US" dirty="0">
                <a:latin typeface="Times New Roman" panose="02020603050405020304" pitchFamily="18" charset="0"/>
                <a:cs typeface="Times New Roman" panose="02020603050405020304" pitchFamily="18" charset="0"/>
              </a:rPr>
              <a:t>small, highly reactive substances capable of oxidizing molecules in body. The overproduction of ROS leads to </a:t>
            </a:r>
            <a:r>
              <a:rPr lang="en-US" u="sng" dirty="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oxidative stress</a:t>
            </a:r>
            <a:r>
              <a:rPr lang="en-US" dirty="0">
                <a:latin typeface="Times New Roman" panose="02020603050405020304" pitchFamily="18" charset="0"/>
                <a:cs typeface="Times New Roman" panose="02020603050405020304" pitchFamily="18" charset="0"/>
              </a:rPr>
              <a:t>, which contributing to the development of cardiovascular diseases.</a:t>
            </a:r>
          </a:p>
          <a:p>
            <a:pPr algn="just">
              <a:lnSpc>
                <a:spcPct val="200000"/>
              </a:lnSpc>
            </a:pPr>
            <a:endParaRPr lang="en-US" dirty="0">
              <a:latin typeface="Times New Roman" panose="02020603050405020304" pitchFamily="18" charset="0"/>
              <a:cs typeface="Times New Roman" panose="02020603050405020304" pitchFamily="18" charset="0"/>
            </a:endParaRPr>
          </a:p>
          <a:p>
            <a:pPr algn="just">
              <a:lnSpc>
                <a:spcPct val="200000"/>
              </a:lnSpc>
            </a:pPr>
            <a:r>
              <a:rPr lang="en-US" b="1" u="sng" dirty="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CoQ10</a:t>
            </a:r>
            <a:r>
              <a:rPr lang="en-US"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 is a naturally antioxidant produced by the human body. It is obtained from </a:t>
            </a:r>
            <a:r>
              <a:rPr lang="en-US" u="sng" dirty="0">
                <a:solidFill>
                  <a:srgbClr val="C00000"/>
                </a:solidFill>
                <a:latin typeface="Times New Roman" panose="02020603050405020304" pitchFamily="18" charset="0"/>
                <a:cs typeface="Times New Roman" panose="02020603050405020304" pitchFamily="18" charset="0"/>
              </a:rPr>
              <a:t>meat, fish, seed oils, vegetables, and dietary supplements</a:t>
            </a:r>
            <a:r>
              <a:rPr lang="en-US" dirty="0">
                <a:latin typeface="Times New Roman" panose="02020603050405020304" pitchFamily="18" charset="0"/>
                <a:cs typeface="Times New Roman" panose="02020603050405020304" pitchFamily="18" charset="0"/>
              </a:rPr>
              <a:t>. </a:t>
            </a:r>
          </a:p>
          <a:p>
            <a:pPr algn="just">
              <a:lnSpc>
                <a:spcPct val="200000"/>
              </a:lnSpc>
            </a:pPr>
            <a:r>
              <a:rPr lang="en-US" dirty="0">
                <a:latin typeface="Times New Roman" panose="02020603050405020304" pitchFamily="18" charset="0"/>
                <a:cs typeface="Times New Roman" panose="02020603050405020304" pitchFamily="18" charset="0"/>
              </a:rPr>
              <a:t>It </a:t>
            </a:r>
            <a:r>
              <a:rPr lang="en-US" b="1" dirty="0">
                <a:solidFill>
                  <a:srgbClr val="E46B2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inhibits</a:t>
            </a:r>
            <a:r>
              <a:rPr lang="en-US" dirty="0">
                <a:latin typeface="Times New Roman" panose="02020603050405020304" pitchFamily="18" charset="0"/>
                <a:cs typeface="Times New Roman" panose="02020603050405020304" pitchFamily="18" charset="0"/>
              </a:rPr>
              <a:t> the initiation of lipid peroxidation processes, thereby having a protective effect on the cardiac muscle and other tissues.</a:t>
            </a:r>
          </a:p>
        </p:txBody>
      </p:sp>
    </p:spTree>
    <p:extLst>
      <p:ext uri="{BB962C8B-B14F-4D97-AF65-F5344CB8AC3E}">
        <p14:creationId xmlns:p14="http://schemas.microsoft.com/office/powerpoint/2010/main" val="321311953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B366C-E725-4A26-9774-3BBB587A48BB}"/>
              </a:ext>
            </a:extLst>
          </p:cNvPr>
          <p:cNvSpPr>
            <a:spLocks noGrp="1"/>
          </p:cNvSpPr>
          <p:nvPr>
            <p:ph type="title"/>
          </p:nvPr>
        </p:nvSpPr>
        <p:spPr/>
        <p:txBody>
          <a:bodyPr/>
          <a:lstStyle/>
          <a:p>
            <a:r>
              <a:rPr lang="en-US" sz="40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Antioxidants</a:t>
            </a:r>
          </a:p>
        </p:txBody>
      </p:sp>
      <p:sp>
        <p:nvSpPr>
          <p:cNvPr id="3" name="TextBox 2">
            <a:extLst>
              <a:ext uri="{FF2B5EF4-FFF2-40B4-BE49-F238E27FC236}">
                <a16:creationId xmlns:a16="http://schemas.microsoft.com/office/drawing/2014/main" id="{50F76A8F-46E5-47B5-A7A0-D5302329A23B}"/>
              </a:ext>
            </a:extLst>
          </p:cNvPr>
          <p:cNvSpPr txBox="1"/>
          <p:nvPr/>
        </p:nvSpPr>
        <p:spPr>
          <a:xfrm>
            <a:off x="993913" y="1546357"/>
            <a:ext cx="9879649" cy="4439933"/>
          </a:xfrm>
          <a:prstGeom prst="rect">
            <a:avLst/>
          </a:prstGeom>
          <a:noFill/>
        </p:spPr>
        <p:txBody>
          <a:bodyPr wrap="square" rtlCol="0">
            <a:spAutoFit/>
          </a:bodyPr>
          <a:lstStyle/>
          <a:p>
            <a:pPr algn="just">
              <a:lnSpc>
                <a:spcPct val="200000"/>
              </a:lnSpc>
            </a:pPr>
            <a:endParaRPr lang="en-US" dirty="0">
              <a:latin typeface="Times New Roman" panose="02020603050405020304" pitchFamily="18" charset="0"/>
              <a:cs typeface="Times New Roman" panose="02020603050405020304" pitchFamily="18" charset="0"/>
            </a:endParaRPr>
          </a:p>
          <a:p>
            <a:pPr algn="just">
              <a:lnSpc>
                <a:spcPct val="200000"/>
              </a:lnSpc>
            </a:pPr>
            <a:r>
              <a:rPr lang="en-US" dirty="0">
                <a:latin typeface="Times New Roman" panose="02020603050405020304" pitchFamily="18" charset="0"/>
                <a:cs typeface="Times New Roman" panose="02020603050405020304" pitchFamily="18" charset="0"/>
              </a:rPr>
              <a:t>Effect of polyphenols (</a:t>
            </a:r>
            <a:r>
              <a:rPr lang="en-US" dirty="0">
                <a:solidFill>
                  <a:srgbClr val="7030A0"/>
                </a:solidFill>
                <a:latin typeface="Times New Roman" panose="02020603050405020304" pitchFamily="18" charset="0"/>
                <a:cs typeface="Times New Roman" panose="02020603050405020304" pitchFamily="18" charset="0"/>
              </a:rPr>
              <a:t>fruits, vegetables, teas, and spices</a:t>
            </a:r>
            <a:r>
              <a:rPr lang="en-US" dirty="0">
                <a:latin typeface="Times New Roman" panose="02020603050405020304" pitchFamily="18" charset="0"/>
                <a:cs typeface="Times New Roman" panose="02020603050405020304" pitchFamily="18" charset="0"/>
              </a:rPr>
              <a:t>) on cardiovascular health are attributed to their direct antioxidant action, which involves </a:t>
            </a:r>
            <a:r>
              <a:rPr lang="en-US" b="1" dirty="0">
                <a:solidFill>
                  <a:srgbClr val="C30D82"/>
                </a:solidFill>
                <a:latin typeface="Times New Roman" panose="02020603050405020304" pitchFamily="18" charset="0"/>
                <a:cs typeface="Times New Roman" panose="02020603050405020304" pitchFamily="18" charset="0"/>
              </a:rPr>
              <a:t>scavenging</a:t>
            </a:r>
            <a:r>
              <a:rPr lang="en-US" dirty="0">
                <a:latin typeface="Times New Roman" panose="02020603050405020304" pitchFamily="18" charset="0"/>
                <a:cs typeface="Times New Roman" panose="02020603050405020304" pitchFamily="18" charset="0"/>
              </a:rPr>
              <a:t> ROS.</a:t>
            </a:r>
          </a:p>
          <a:p>
            <a:pPr algn="just">
              <a:lnSpc>
                <a:spcPct val="200000"/>
              </a:lnSpc>
            </a:pPr>
            <a:endParaRPr lang="en-US" dirty="0">
              <a:latin typeface="Times New Roman" panose="02020603050405020304" pitchFamily="18" charset="0"/>
              <a:cs typeface="Times New Roman" panose="02020603050405020304" pitchFamily="18" charset="0"/>
            </a:endParaRPr>
          </a:p>
          <a:p>
            <a:pPr algn="just">
              <a:lnSpc>
                <a:spcPct val="200000"/>
              </a:lnSpc>
            </a:pPr>
            <a:r>
              <a:rPr lang="en-US" dirty="0">
                <a:latin typeface="Times New Roman" panose="02020603050405020304" pitchFamily="18" charset="0"/>
                <a:cs typeface="Times New Roman" panose="02020603050405020304" pitchFamily="18" charset="0"/>
              </a:rPr>
              <a:t>Carotenoids (mostly in </a:t>
            </a:r>
            <a:r>
              <a:rPr lang="en-US" dirty="0">
                <a:solidFill>
                  <a:srgbClr val="FF0000"/>
                </a:solidFill>
                <a:latin typeface="Times New Roman" panose="02020603050405020304" pitchFamily="18" charset="0"/>
                <a:cs typeface="Times New Roman" panose="02020603050405020304" pitchFamily="18" charset="0"/>
              </a:rPr>
              <a:t>yellow and orange </a:t>
            </a:r>
            <a:r>
              <a:rPr lang="en-US" dirty="0">
                <a:latin typeface="Times New Roman" panose="02020603050405020304" pitchFamily="18" charset="0"/>
                <a:cs typeface="Times New Roman" panose="02020603050405020304" pitchFamily="18" charset="0"/>
              </a:rPr>
              <a:t>vegetables &amp; fruits) are associated with a reduced risk of atherosclerosis and inversely associated with inflammatory cytokines.</a:t>
            </a:r>
          </a:p>
          <a:p>
            <a:pPr algn="just">
              <a:lnSpc>
                <a:spcPct val="200000"/>
              </a:lnSpc>
            </a:pPr>
            <a:endParaRPr lang="en-US" dirty="0">
              <a:latin typeface="Times New Roman" panose="02020603050405020304" pitchFamily="18" charset="0"/>
              <a:cs typeface="Times New Roman" panose="02020603050405020304" pitchFamily="18" charset="0"/>
            </a:endParaRPr>
          </a:p>
          <a:p>
            <a:pPr algn="just">
              <a:lnSpc>
                <a:spcPct val="200000"/>
              </a:lnSpc>
            </a:pPr>
            <a:endParaRPr lang="en-US"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D2886EC8-6A04-4891-8E01-9AF9DCDB805F}"/>
              </a:ext>
            </a:extLst>
          </p:cNvPr>
          <p:cNvSpPr txBox="1"/>
          <p:nvPr/>
        </p:nvSpPr>
        <p:spPr>
          <a:xfrm>
            <a:off x="792354" y="6390323"/>
            <a:ext cx="9980428" cy="246221"/>
          </a:xfrm>
          <a:prstGeom prst="rect">
            <a:avLst/>
          </a:prstGeom>
          <a:noFill/>
        </p:spPr>
        <p:txBody>
          <a:bodyPr wrap="square" rtlCol="0">
            <a:spAutoFit/>
          </a:bodyPr>
          <a:lstStyle/>
          <a:p>
            <a:r>
              <a:rPr lang="en-US" sz="1000" dirty="0" err="1">
                <a:solidFill>
                  <a:srgbClr val="263B83"/>
                </a:solidFill>
                <a:latin typeface="Times New Roman" panose="02020603050405020304" pitchFamily="18" charset="0"/>
                <a:cs typeface="Times New Roman" panose="02020603050405020304" pitchFamily="18" charset="0"/>
              </a:rPr>
              <a:t>Młynarska</a:t>
            </a:r>
            <a:r>
              <a:rPr lang="en-US" sz="1000" dirty="0">
                <a:solidFill>
                  <a:srgbClr val="263B83"/>
                </a:solidFill>
                <a:latin typeface="Times New Roman" panose="02020603050405020304" pitchFamily="18" charset="0"/>
                <a:cs typeface="Times New Roman" panose="02020603050405020304" pitchFamily="18" charset="0"/>
              </a:rPr>
              <a:t>, E., et al. (2024). The Role of Antioxidants in the Therapy of Cardiovascular Diseases—A Literature Review. </a:t>
            </a:r>
            <a:r>
              <a:rPr lang="en-US" sz="1000" i="1" dirty="0">
                <a:solidFill>
                  <a:srgbClr val="263B83"/>
                </a:solidFill>
                <a:latin typeface="Times New Roman" panose="02020603050405020304" pitchFamily="18" charset="0"/>
                <a:cs typeface="Times New Roman" panose="02020603050405020304" pitchFamily="18" charset="0"/>
              </a:rPr>
              <a:t>Nutrients.</a:t>
            </a:r>
            <a:endParaRPr lang="en-US" sz="700" dirty="0">
              <a:solidFill>
                <a:srgbClr val="263B83"/>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89063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5332D-E0FA-46E2-AFEF-0DCBEF172861}"/>
              </a:ext>
            </a:extLst>
          </p:cNvPr>
          <p:cNvSpPr>
            <a:spLocks noGrp="1"/>
          </p:cNvSpPr>
          <p:nvPr>
            <p:ph type="title"/>
          </p:nvPr>
        </p:nvSpPr>
        <p:spPr/>
        <p:txBody>
          <a:bodyPr/>
          <a:lstStyle/>
          <a:p>
            <a:r>
              <a:rPr lang="en-US" b="1" dirty="0">
                <a:solidFill>
                  <a:srgbClr val="FFFF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Conclusion</a:t>
            </a:r>
          </a:p>
        </p:txBody>
      </p:sp>
      <p:sp>
        <p:nvSpPr>
          <p:cNvPr id="3" name="Text Placeholder 2">
            <a:extLst>
              <a:ext uri="{FF2B5EF4-FFF2-40B4-BE49-F238E27FC236}">
                <a16:creationId xmlns:a16="http://schemas.microsoft.com/office/drawing/2014/main" id="{7FC1EFA8-64B7-4C37-AE04-EFDD1E9ECD35}"/>
              </a:ext>
            </a:extLst>
          </p:cNvPr>
          <p:cNvSpPr>
            <a:spLocks noGrp="1"/>
          </p:cNvSpPr>
          <p:nvPr>
            <p:ph type="body" idx="1"/>
          </p:nvPr>
        </p:nvSpPr>
        <p:spPr>
          <a:xfrm>
            <a:off x="1272209" y="2002604"/>
            <a:ext cx="9395791" cy="3682800"/>
          </a:xfrm>
        </p:spPr>
        <p:txBody>
          <a:bodyPr/>
          <a:lstStyle/>
          <a:p>
            <a:pPr>
              <a:lnSpc>
                <a:spcPct val="150000"/>
              </a:lnSpc>
            </a:pPr>
            <a:r>
              <a:rPr lang="en-US" sz="2400" dirty="0">
                <a:latin typeface="Times New Roman" panose="02020603050405020304" pitchFamily="18" charset="0"/>
                <a:cs typeface="Times New Roman" panose="02020603050405020304" pitchFamily="18" charset="0"/>
              </a:rPr>
              <a:t>Reduced SFA</a:t>
            </a:r>
            <a:r>
              <a:rPr lang="en-US" sz="2400" dirty="0"/>
              <a:t> (&lt;7% of total calories)</a:t>
            </a:r>
            <a:r>
              <a:rPr lang="en-US" sz="2400" dirty="0">
                <a:latin typeface="Times New Roman" panose="02020603050405020304" pitchFamily="18" charset="0"/>
                <a:cs typeface="Times New Roman" panose="02020603050405020304" pitchFamily="18" charset="0"/>
              </a:rPr>
              <a:t> &amp; sodium (≤ 2,300 mg/day) intake</a:t>
            </a:r>
          </a:p>
          <a:p>
            <a:pPr>
              <a:lnSpc>
                <a:spcPct val="150000"/>
              </a:lnSpc>
            </a:pPr>
            <a:r>
              <a:rPr lang="en-US" sz="2400" dirty="0">
                <a:latin typeface="Times New Roman" panose="02020603050405020304" pitchFamily="18" charset="0"/>
                <a:cs typeface="Times New Roman" panose="02020603050405020304" pitchFamily="18" charset="0"/>
              </a:rPr>
              <a:t>Balanced &amp; various diet</a:t>
            </a:r>
          </a:p>
          <a:p>
            <a:pPr>
              <a:lnSpc>
                <a:spcPct val="150000"/>
              </a:lnSpc>
            </a:pPr>
            <a:r>
              <a:rPr lang="en-US" sz="2400" dirty="0">
                <a:latin typeface="Times New Roman" panose="02020603050405020304" pitchFamily="18" charset="0"/>
                <a:cs typeface="Times New Roman" panose="02020603050405020304" pitchFamily="18" charset="0"/>
              </a:rPr>
              <a:t>Healthy fats</a:t>
            </a:r>
          </a:p>
          <a:p>
            <a:pPr>
              <a:lnSpc>
                <a:spcPct val="150000"/>
              </a:lnSpc>
            </a:pPr>
            <a:r>
              <a:rPr lang="en-US" sz="2400" dirty="0">
                <a:latin typeface="Times New Roman" panose="02020603050405020304" pitchFamily="18" charset="0"/>
                <a:cs typeface="Times New Roman" panose="02020603050405020304" pitchFamily="18" charset="0"/>
              </a:rPr>
              <a:t>Enough intake of fiber</a:t>
            </a:r>
          </a:p>
          <a:p>
            <a:pPr>
              <a:lnSpc>
                <a:spcPct val="150000"/>
              </a:lnSpc>
            </a:pPr>
            <a:r>
              <a:rPr lang="en-US" sz="2400" dirty="0">
                <a:latin typeface="Times New Roman" panose="02020603050405020304" pitchFamily="18" charset="0"/>
                <a:cs typeface="Times New Roman" panose="02020603050405020304" pitchFamily="18" charset="0"/>
              </a:rPr>
              <a:t>Controlling weight</a:t>
            </a:r>
          </a:p>
          <a:p>
            <a:pPr>
              <a:lnSpc>
                <a:spcPct val="150000"/>
              </a:lnSpc>
            </a:pPr>
            <a:r>
              <a:rPr lang="en-US" sz="2400" dirty="0">
                <a:latin typeface="Times New Roman" panose="02020603050405020304" pitchFamily="18" charset="0"/>
                <a:cs typeface="Times New Roman" panose="02020603050405020304" pitchFamily="18" charset="0"/>
              </a:rPr>
              <a:t>Antioxidants intake</a:t>
            </a:r>
          </a:p>
          <a:p>
            <a:pPr>
              <a:lnSpc>
                <a:spcPct val="150000"/>
              </a:lnSpc>
            </a:pPr>
            <a:r>
              <a:rPr lang="en-US" sz="2400" dirty="0">
                <a:latin typeface="Times New Roman" panose="02020603050405020304" pitchFamily="18" charset="0"/>
                <a:cs typeface="Times New Roman" panose="02020603050405020304" pitchFamily="18" charset="0"/>
              </a:rPr>
              <a:t>Doing exercise</a:t>
            </a:r>
          </a:p>
          <a:p>
            <a:pPr>
              <a:lnSpc>
                <a:spcPct val="150000"/>
              </a:lnSpc>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74000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09AC860-8451-4C94-83C5-BF39F0662370}"/>
              </a:ext>
            </a:extLst>
          </p:cNvPr>
          <p:cNvPicPr>
            <a:picLocks noChangeAspect="1"/>
          </p:cNvPicPr>
          <p:nvPr/>
        </p:nvPicPr>
        <p:blipFill>
          <a:blip r:embed="rId2"/>
          <a:stretch>
            <a:fillRect/>
          </a:stretch>
        </p:blipFill>
        <p:spPr>
          <a:xfrm>
            <a:off x="1339702" y="0"/>
            <a:ext cx="8413899" cy="6858000"/>
          </a:xfrm>
          <a:prstGeom prst="rect">
            <a:avLst/>
          </a:prstGeom>
        </p:spPr>
      </p:pic>
    </p:spTree>
    <p:extLst>
      <p:ext uri="{BB962C8B-B14F-4D97-AF65-F5344CB8AC3E}">
        <p14:creationId xmlns:p14="http://schemas.microsoft.com/office/powerpoint/2010/main" val="12190042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D5B78CA333243439763E4169A5FEB7F" ma:contentTypeVersion="18" ma:contentTypeDescription="Create a new document." ma:contentTypeScope="" ma:versionID="dc6deb05df7d1fcd95eb88bf1a5a26f4">
  <xsd:schema xmlns:xsd="http://www.w3.org/2001/XMLSchema" xmlns:xs="http://www.w3.org/2001/XMLSchema" xmlns:p="http://schemas.microsoft.com/office/2006/metadata/properties" xmlns:ns2="c53071f4-7f44-43fd-895c-8e7b6a3746b0" xmlns:ns3="ead97cfe-a968-427f-b02b-893e6ba0355a" targetNamespace="http://schemas.microsoft.com/office/2006/metadata/properties" ma:root="true" ma:fieldsID="8258fb5370106c49cde09acdb6d5137d" ns2:_="" ns3:_="">
    <xsd:import namespace="c53071f4-7f44-43fd-895c-8e7b6a3746b0"/>
    <xsd:import namespace="ead97cfe-a968-427f-b02b-893e6ba0355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3071f4-7f44-43fd-895c-8e7b6a3746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407c16c-d400-4155-af4b-d0582c07d4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ad97cfe-a968-427f-b02b-893e6ba0355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b8b45f8-435e-402c-b129-c8853cba6318}" ma:internalName="TaxCatchAll" ma:showField="CatchAllData" ma:web="ead97cfe-a968-427f-b02b-893e6ba035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ead97cfe-a968-427f-b02b-893e6ba0355a" xsi:nil="true"/>
    <_Flow_SignoffStatus xmlns="c53071f4-7f44-43fd-895c-8e7b6a3746b0" xsi:nil="true"/>
    <lcf76f155ced4ddcb4097134ff3c332f xmlns="c53071f4-7f44-43fd-895c-8e7b6a3746b0">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4675B5A-27F8-4CA9-A2B1-7B4895EFAC1C}">
  <ds:schemaRefs>
    <ds:schemaRef ds:uri="http://schemas.microsoft.com/sharepoint/v3/contenttype/forms"/>
  </ds:schemaRefs>
</ds:datastoreItem>
</file>

<file path=customXml/itemProps2.xml><?xml version="1.0" encoding="utf-8"?>
<ds:datastoreItem xmlns:ds="http://schemas.openxmlformats.org/officeDocument/2006/customXml" ds:itemID="{CFC4E620-1F7B-45F0-A15E-2E8AFFE76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53071f4-7f44-43fd-895c-8e7b6a3746b0"/>
    <ds:schemaRef ds:uri="ead97cfe-a968-427f-b02b-893e6ba035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7F75C5-A2B8-4632-8E92-731324935A78}">
  <ds:schemaRefs>
    <ds:schemaRef ds:uri="http://schemas.microsoft.com/office/2006/metadata/properties"/>
    <ds:schemaRef ds:uri="http://schemas.microsoft.com/office/2006/documentManagement/types"/>
    <ds:schemaRef ds:uri="http://schemas.openxmlformats.org/package/2006/metadata/core-properties"/>
    <ds:schemaRef ds:uri="http://purl.org/dc/elements/1.1/"/>
    <ds:schemaRef ds:uri="http://www.w3.org/XML/1998/namespace"/>
    <ds:schemaRef ds:uri="http://schemas.microsoft.com/office/infopath/2007/PartnerControls"/>
    <ds:schemaRef ds:uri="http://purl.org/dc/dcmitype/"/>
    <ds:schemaRef ds:uri="ead97cfe-a968-427f-b02b-893e6ba0355a"/>
    <ds:schemaRef ds:uri="c53071f4-7f44-43fd-895c-8e7b6a3746b0"/>
    <ds:schemaRef ds:uri="http://purl.org/dc/terms/"/>
  </ds:schemaRefs>
</ds:datastoreItem>
</file>

<file path=docProps/app.xml><?xml version="1.0" encoding="utf-8"?>
<Properties xmlns="http://schemas.openxmlformats.org/officeDocument/2006/extended-properties" xmlns:vt="http://schemas.openxmlformats.org/officeDocument/2006/docPropsVTypes">
  <TotalTime>809</TotalTime>
  <Words>4614</Words>
  <Application>Microsoft Office PowerPoint</Application>
  <PresentationFormat>Widescreen</PresentationFormat>
  <Paragraphs>500</Paragraphs>
  <Slides>93</Slides>
  <Notes>5</Notes>
  <HiddenSlides>3</HiddenSlides>
  <MMClips>0</MMClips>
  <ScaleCrop>false</ScaleCrop>
  <HeadingPairs>
    <vt:vector size="8" baseType="variant">
      <vt:variant>
        <vt:lpstr>Fonts Used</vt:lpstr>
      </vt:variant>
      <vt:variant>
        <vt:i4>15</vt:i4>
      </vt:variant>
      <vt:variant>
        <vt:lpstr>Theme</vt:lpstr>
      </vt:variant>
      <vt:variant>
        <vt:i4>4</vt:i4>
      </vt:variant>
      <vt:variant>
        <vt:lpstr>Embedded OLE Servers</vt:lpstr>
      </vt:variant>
      <vt:variant>
        <vt:i4>1</vt:i4>
      </vt:variant>
      <vt:variant>
        <vt:lpstr>Slide Titles</vt:lpstr>
      </vt:variant>
      <vt:variant>
        <vt:i4>93</vt:i4>
      </vt:variant>
    </vt:vector>
  </HeadingPairs>
  <TitlesOfParts>
    <vt:vector size="113" baseType="lpstr">
      <vt:lpstr>2  Shadi</vt:lpstr>
      <vt:lpstr>AdvP7DA6</vt:lpstr>
      <vt:lpstr>AdvP9725</vt:lpstr>
      <vt:lpstr>AdvTT52d06db3.I</vt:lpstr>
      <vt:lpstr>Aharoni</vt:lpstr>
      <vt:lpstr>Amatic SC</vt:lpstr>
      <vt:lpstr>Arial</vt:lpstr>
      <vt:lpstr>Arial-BoldMT</vt:lpstr>
      <vt:lpstr>Calibri</vt:lpstr>
      <vt:lpstr>DejaVuSerif</vt:lpstr>
      <vt:lpstr>DejaVuSerif-Bold</vt:lpstr>
      <vt:lpstr>Garamond</vt:lpstr>
      <vt:lpstr>Symbol</vt:lpstr>
      <vt:lpstr>Times New Roman</vt:lpstr>
      <vt:lpstr>Wingdings</vt:lpstr>
      <vt:lpstr>Office Theme</vt:lpstr>
      <vt:lpstr>Custom Design</vt:lpstr>
      <vt:lpstr>1_Custom Design</vt:lpstr>
      <vt:lpstr>3_Custom Design</vt:lpstr>
      <vt:lpstr>Document</vt:lpstr>
      <vt:lpstr>Medical Nutrition Therapy in CVDs  </vt:lpstr>
      <vt:lpstr>Coronary heart disease </vt:lpstr>
      <vt:lpstr>Atherosclerosis</vt:lpstr>
      <vt:lpstr>Rates </vt:lpstr>
      <vt:lpstr>Risk of CVDs</vt:lpstr>
      <vt:lpstr>Risk of CVDs </vt:lpstr>
      <vt:lpstr>PowerPoint Presentation</vt:lpstr>
      <vt:lpstr>PowerPoint Presentation</vt:lpstr>
      <vt:lpstr>PowerPoint Presentation</vt:lpstr>
      <vt:lpstr>PowerPoint Presentation</vt:lpstr>
      <vt:lpstr>PowerPoint Presentation</vt:lpstr>
      <vt:lpstr>PowerPoint Presentation</vt:lpstr>
      <vt:lpstr>HYPERLIPIDEMIAS</vt:lpstr>
      <vt:lpstr>Secondary Causes of Hyperlipidemia</vt:lpstr>
      <vt:lpstr>GENETIC HYPERLIPIDEMIAS  </vt:lpstr>
      <vt:lpstr>Familial Hypercholesterolemia(type IIa HLP)</vt:lpstr>
      <vt:lpstr>     Polygenic Familial Hypercholesterolemia</vt:lpstr>
      <vt:lpstr>Familial combined hyperlipidemia (FCHL)</vt:lpstr>
      <vt:lpstr>Familial dysbetalipoproteinemia (type III HLP)</vt:lpstr>
      <vt:lpstr>               Seum TG categories</vt:lpstr>
      <vt:lpstr>Type of HTG</vt:lpstr>
      <vt:lpstr>Primary HTG</vt:lpstr>
      <vt:lpstr>Secondary HTG</vt:lpstr>
      <vt:lpstr>Therapeutic strategies to lower TG</vt:lpstr>
      <vt:lpstr>Omega 3 Fatty Acids</vt:lpstr>
      <vt:lpstr>EPA &amp; DHA</vt:lpstr>
      <vt:lpstr>Clinical signs of Hypercholesterolemia</vt:lpstr>
      <vt:lpstr>PowerPoint Presentation</vt:lpstr>
      <vt:lpstr>PowerPoint Presentation</vt:lpstr>
      <vt:lpstr>Medications for Hyperlipidemia                                                     </vt:lpstr>
      <vt:lpstr>MNT in Hyperlipidemia</vt:lpstr>
      <vt:lpstr>TLC GUIDELINES</vt:lpstr>
      <vt:lpstr>PowerPoint Presentation</vt:lpstr>
      <vt:lpstr>PowerPoint Presentation</vt:lpstr>
      <vt:lpstr>PowerPoint Presentation</vt:lpstr>
      <vt:lpstr>LDL-c lowering</vt:lpstr>
      <vt:lpstr>PUFAs </vt:lpstr>
      <vt:lpstr>PowerPoint Presentation</vt:lpstr>
      <vt:lpstr>              Soy protein</vt:lpstr>
      <vt:lpstr>Alpha-tocopherol, Beta-glucan and Garlic </vt:lpstr>
      <vt:lpstr>       Hyperlipidemia and of anorexia nervosa</vt:lpstr>
      <vt:lpstr>Cholesterol Limit Removed from 2015 Dietary Guidelines   </vt:lpstr>
      <vt:lpstr>                    CARE MANAGEMENT</vt:lpstr>
      <vt:lpstr>CARE MANAGEMENT (MTHFR genetic allele)  </vt:lpstr>
      <vt:lpstr>CARE MANAGEMENT  </vt:lpstr>
      <vt:lpstr>PowerPoint Presentation</vt:lpstr>
      <vt:lpstr>Cholesterol and diet</vt:lpstr>
      <vt:lpstr>Fatty acids </vt:lpstr>
      <vt:lpstr>SFA</vt:lpstr>
      <vt:lpstr>Fatty acids </vt:lpstr>
      <vt:lpstr>Unsaturated fats- MUFA</vt:lpstr>
      <vt:lpstr>Unsaturated fats- PUFA</vt:lpstr>
      <vt:lpstr>Unsaturated fats- PUFA</vt:lpstr>
      <vt:lpstr>Trans fatty acids</vt:lpstr>
      <vt:lpstr>Omega-3 fatty acids</vt:lpstr>
      <vt:lpstr>Diet and CVDs </vt:lpstr>
      <vt:lpstr>Cutting back fat tips </vt:lpstr>
      <vt:lpstr>increasing HDL levels</vt:lpstr>
      <vt:lpstr>Fiber &amp; CVDs</vt:lpstr>
      <vt:lpstr>Stanols and sterols</vt:lpstr>
      <vt:lpstr>PowerPoint Presentation</vt:lpstr>
      <vt:lpstr>PowerPoint Presentation</vt:lpstr>
      <vt:lpstr>         References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Important Dietary Tips</vt:lpstr>
      <vt:lpstr>PowerPoint Presentation</vt:lpstr>
      <vt:lpstr>PowerPoint Presentation</vt:lpstr>
      <vt:lpstr>Maintaining a healthy weight </vt:lpstr>
      <vt:lpstr>Distribution of fat </vt:lpstr>
      <vt:lpstr>PowerPoint Presentation</vt:lpstr>
      <vt:lpstr>PowerPoint Presentation</vt:lpstr>
      <vt:lpstr>PowerPoint Presentation</vt:lpstr>
      <vt:lpstr>PowerPoint Presentation</vt:lpstr>
      <vt:lpstr>Dietary Pattern</vt:lpstr>
      <vt:lpstr>DASH Diet </vt:lpstr>
      <vt:lpstr>Mediterranean diet</vt:lpstr>
      <vt:lpstr>Antioxidants</vt:lpstr>
      <vt:lpstr>Antioxidants</vt:lpstr>
      <vt:lpstr>Conclusion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Glenn Carter</dc:creator>
  <cp:lastModifiedBy>Mail Service</cp:lastModifiedBy>
  <cp:revision>114</cp:revision>
  <dcterms:created xsi:type="dcterms:W3CDTF">2018-10-10T09:22:08Z</dcterms:created>
  <dcterms:modified xsi:type="dcterms:W3CDTF">2025-07-07T22:22:29Z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0x010100BD5B78CA333243439763E4169A5FEB7F</vt:lpwstr>
  </property>
</Properties>
</file>