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73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91" d="100"/>
          <a:sy n="91" d="100"/>
        </p:scale>
        <p:origin x="534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6EE87-EBD5-4F12-A48A-63ACA297AC8F}" type="datetimeFigureOut">
              <a:rPr lang="en-US" smtClean="0"/>
              <a:t>5/10/2022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69768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98CD5-6C1E-4009-B41F-6DF62E31D3BE}" type="datetimeFigureOut">
              <a:rPr lang="en-US" smtClean="0"/>
              <a:pPr/>
              <a:t>5/10/2022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7017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98CD5-6C1E-4009-B41F-6DF62E31D3BE}" type="datetimeFigureOut">
              <a:rPr lang="en-US" smtClean="0"/>
              <a:pPr/>
              <a:t>5/10/2022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51818657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98CD5-6C1E-4009-B41F-6DF62E31D3BE}" type="datetimeFigureOut">
              <a:rPr lang="en-US" smtClean="0"/>
              <a:pPr/>
              <a:t>5/10/2022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87305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98CD5-6C1E-4009-B41F-6DF62E31D3BE}" type="datetimeFigureOut">
              <a:rPr lang="en-US" smtClean="0"/>
              <a:pPr/>
              <a:t>5/10/2022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0664587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98CD5-6C1E-4009-B41F-6DF62E31D3BE}" type="datetimeFigureOut">
              <a:rPr lang="en-US" smtClean="0"/>
              <a:pPr/>
              <a:t>5/10/2022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330481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73815-2707-4475-8F1A-B873CB631BB4}" type="datetimeFigureOut">
              <a:rPr lang="en-US" smtClean="0"/>
              <a:t>5/10/2022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134665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AFB99-0EAB-4182-AFF8-E214C82A68F6}" type="datetimeFigureOut">
              <a:rPr lang="en-US" smtClean="0"/>
              <a:t>5/10/2022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64700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3794B-289A-4A80-97D7-111025398D45}" type="datetimeFigureOut">
              <a:rPr lang="en-US" smtClean="0"/>
              <a:t>5/10/2022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18525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1015F-7CC6-4D0A-9D87-873EA4C304CC}" type="datetimeFigureOut">
              <a:rPr lang="en-US" smtClean="0"/>
              <a:t>5/10/2022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54621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6A301-0538-44EC-B09D-202E1042A48B}" type="datetimeFigureOut">
              <a:rPr lang="en-US" smtClean="0"/>
              <a:t>5/10/2022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39365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9574A-8875-45EF-8EA2-3CAA0F7ABC4C}" type="datetimeFigureOut">
              <a:rPr lang="en-US" smtClean="0"/>
              <a:t>5/10/2022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2970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F4D4C-5367-4C26-9E2B-D8088D7FCA81}" type="datetimeFigureOut">
              <a:rPr lang="en-US" smtClean="0"/>
              <a:t>5/10/2022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75896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91E96-98B0-4413-9547-46F3504108EF}" type="datetimeFigureOut">
              <a:rPr lang="en-US" smtClean="0"/>
              <a:t>5/10/2022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07308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68B11-C5A8-448C-8CE9-B1A273C79CFC}" type="datetimeFigureOut">
              <a:rPr lang="en-US" smtClean="0"/>
              <a:t>5/10/2022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98000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16CA0-919D-4A49-9C8A-62FDFB3A5183}" type="datetimeFigureOut">
              <a:rPr lang="en-US" smtClean="0"/>
              <a:t>5/10/2022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867E5644-1E61-4311-A31E-84CB9C7AA8A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77977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298CD5-6C1E-4009-B41F-6DF62E31D3BE}" type="datetimeFigureOut">
              <a:rPr lang="en-US" smtClean="0"/>
              <a:pPr/>
              <a:t>5/10/2022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43819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  <p:sldLayoutId id="2147483686" r:id="rId13"/>
    <p:sldLayoutId id="2147483687" r:id="rId14"/>
    <p:sldLayoutId id="2147483688" r:id="rId15"/>
    <p:sldLayoutId id="214748368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a-IR" dirty="0" smtClean="0"/>
              <a:t>اصول بازتوانی روانی-اجتماعی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fa-IR" dirty="0" smtClean="0">
                <a:solidFill>
                  <a:schemeClr val="accent4">
                    <a:lumMod val="75000"/>
                  </a:schemeClr>
                </a:solidFill>
              </a:rPr>
              <a:t>ندا سلیمانی روانشناس بالینی</a:t>
            </a:r>
            <a:endParaRPr lang="en-US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183980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1208690"/>
            <a:ext cx="8915400" cy="4702532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fa-IR" sz="2400" dirty="0">
                <a:solidFill>
                  <a:schemeClr val="accent4">
                    <a:lumMod val="75000"/>
                  </a:schemeClr>
                </a:solidFill>
              </a:rPr>
              <a:t>ورزش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fa-IR" sz="2400" dirty="0">
                <a:solidFill>
                  <a:schemeClr val="accent4">
                    <a:lumMod val="75000"/>
                  </a:schemeClr>
                </a:solidFill>
              </a:rPr>
              <a:t>كاهش مصرف چاي و قهوه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fa-IR" sz="2400" dirty="0">
                <a:solidFill>
                  <a:schemeClr val="accent4">
                    <a:lumMod val="75000"/>
                  </a:schemeClr>
                </a:solidFill>
              </a:rPr>
              <a:t>تن آرامي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fa-IR" sz="2400" dirty="0">
                <a:solidFill>
                  <a:schemeClr val="accent4">
                    <a:lumMod val="75000"/>
                  </a:schemeClr>
                </a:solidFill>
              </a:rPr>
              <a:t>خواب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fa-IR" sz="2400" dirty="0">
                <a:solidFill>
                  <a:schemeClr val="accent4">
                    <a:lumMod val="75000"/>
                  </a:schemeClr>
                </a:solidFill>
              </a:rPr>
              <a:t>داشتن انتظارات واقع بينانه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fa-IR" sz="2400" dirty="0">
                <a:solidFill>
                  <a:schemeClr val="accent4">
                    <a:lumMod val="75000"/>
                  </a:schemeClr>
                </a:solidFill>
              </a:rPr>
              <a:t>تغيير باورها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fa-IR" sz="2400" dirty="0">
                <a:solidFill>
                  <a:schemeClr val="accent4">
                    <a:lumMod val="75000"/>
                  </a:schemeClr>
                </a:solidFill>
              </a:rPr>
              <a:t>تخليه هيجاني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fa-IR" sz="2400" dirty="0">
                <a:solidFill>
                  <a:schemeClr val="accent4">
                    <a:lumMod val="75000"/>
                  </a:schemeClr>
                </a:solidFill>
              </a:rPr>
              <a:t>شيوه حل مسئله</a:t>
            </a:r>
          </a:p>
        </p:txBody>
      </p:sp>
    </p:spTree>
    <p:extLst>
      <p:ext uri="{BB962C8B-B14F-4D97-AF65-F5344CB8AC3E}">
        <p14:creationId xmlns:p14="http://schemas.microsoft.com/office/powerpoint/2010/main" val="10106347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fa-IR" dirty="0">
                <a:solidFill>
                  <a:schemeClr val="accent1"/>
                </a:solidFill>
              </a:rPr>
              <a:t>راهكارهاي مقابله با وسوسه: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fa-IR" sz="2400" dirty="0">
                <a:solidFill>
                  <a:schemeClr val="accent4">
                    <a:lumMod val="75000"/>
                  </a:schemeClr>
                </a:solidFill>
              </a:rPr>
              <a:t>شناسائي وسوسه ها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fa-IR" sz="2400" dirty="0">
                <a:solidFill>
                  <a:schemeClr val="accent4">
                    <a:lumMod val="75000"/>
                  </a:schemeClr>
                </a:solidFill>
              </a:rPr>
              <a:t>صحبت كردن در مورد وسوسه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fa-IR" sz="2400" dirty="0">
                <a:solidFill>
                  <a:schemeClr val="accent4">
                    <a:lumMod val="75000"/>
                  </a:schemeClr>
                </a:solidFill>
              </a:rPr>
              <a:t>شركت در جلسات گروهي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fa-IR" sz="2400" dirty="0">
                <a:solidFill>
                  <a:schemeClr val="accent4">
                    <a:lumMod val="75000"/>
                  </a:schemeClr>
                </a:solidFill>
              </a:rPr>
              <a:t>انجام يك فعاليت در همان لحظه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fa-IR" sz="2400" dirty="0">
                <a:solidFill>
                  <a:schemeClr val="accent4">
                    <a:lumMod val="75000"/>
                  </a:schemeClr>
                </a:solidFill>
              </a:rPr>
              <a:t>نوشتن افكار و احساسات خود و زدن به ديوار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fa-IR" sz="2400" dirty="0">
                <a:solidFill>
                  <a:schemeClr val="accent4">
                    <a:lumMod val="75000"/>
                  </a:schemeClr>
                </a:solidFill>
              </a:rPr>
              <a:t>حذف مواد و ابزار و الكل از خانه و زندگي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fa-IR" sz="2400" dirty="0">
                <a:solidFill>
                  <a:schemeClr val="accent4">
                    <a:lumMod val="75000"/>
                  </a:schemeClr>
                </a:solidFill>
              </a:rPr>
              <a:t>داشتن پيامدهاي منفي مصرف</a:t>
            </a:r>
          </a:p>
        </p:txBody>
      </p:sp>
    </p:spTree>
    <p:extLst>
      <p:ext uri="{BB962C8B-B14F-4D97-AF65-F5344CB8AC3E}">
        <p14:creationId xmlns:p14="http://schemas.microsoft.com/office/powerpoint/2010/main" val="32737915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fa-IR" sz="2400" dirty="0">
                <a:solidFill>
                  <a:schemeClr val="accent4">
                    <a:lumMod val="75000"/>
                  </a:schemeClr>
                </a:solidFill>
              </a:rPr>
              <a:t>گاهي از افراد و اماكن و موقعيتهاي پر خطر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fa-IR" sz="2400" dirty="0">
                <a:solidFill>
                  <a:schemeClr val="accent4">
                    <a:lumMod val="75000"/>
                  </a:schemeClr>
                </a:solidFill>
              </a:rPr>
              <a:t>ذكر گفتن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fa-IR" sz="2400" dirty="0">
                <a:solidFill>
                  <a:schemeClr val="accent4">
                    <a:lumMod val="75000"/>
                  </a:schemeClr>
                </a:solidFill>
              </a:rPr>
              <a:t>تمرين تفكر مثبت</a:t>
            </a:r>
          </a:p>
        </p:txBody>
      </p:sp>
    </p:spTree>
    <p:extLst>
      <p:ext uri="{BB962C8B-B14F-4D97-AF65-F5344CB8AC3E}">
        <p14:creationId xmlns:p14="http://schemas.microsoft.com/office/powerpoint/2010/main" val="66542089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fa-IR" dirty="0">
                <a:solidFill>
                  <a:schemeClr val="accent1"/>
                </a:solidFill>
              </a:rPr>
              <a:t>پيشگيري از عود: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v"/>
            </a:pPr>
            <a:r>
              <a:rPr lang="fa-IR" dirty="0">
                <a:solidFill>
                  <a:schemeClr val="accent4">
                    <a:lumMod val="75000"/>
                  </a:schemeClr>
                </a:solidFill>
              </a:rPr>
              <a:t>وسوسه مصرف مجدد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fa-IR" dirty="0">
                <a:solidFill>
                  <a:schemeClr val="accent4">
                    <a:lumMod val="75000"/>
                  </a:schemeClr>
                </a:solidFill>
              </a:rPr>
              <a:t>مشخص كردن زمانهاي خطر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fa-IR" dirty="0">
                <a:solidFill>
                  <a:schemeClr val="accent4">
                    <a:lumMod val="75000"/>
                  </a:schemeClr>
                </a:solidFill>
              </a:rPr>
              <a:t>آمادگي داشتن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fa-IR" dirty="0">
                <a:solidFill>
                  <a:schemeClr val="accent4">
                    <a:lumMod val="75000"/>
                  </a:schemeClr>
                </a:solidFill>
              </a:rPr>
              <a:t>نحوه سازگاري با عود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fa-IR" dirty="0">
                <a:solidFill>
                  <a:schemeClr val="accent4">
                    <a:lumMod val="75000"/>
                  </a:schemeClr>
                </a:solidFill>
              </a:rPr>
              <a:t>نقش گروههاي خودياري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fa-IR" dirty="0">
                <a:solidFill>
                  <a:schemeClr val="accent4">
                    <a:lumMod val="75000"/>
                  </a:schemeClr>
                </a:solidFill>
              </a:rPr>
              <a:t>ادامه راه</a:t>
            </a:r>
          </a:p>
          <a:p>
            <a:pPr>
              <a:buFont typeface="Wingdings" panose="05000000000000000000" pitchFamily="2" charset="2"/>
              <a:buChar char="v"/>
            </a:pPr>
            <a:endParaRPr lang="en-US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144504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24128" y="4972050"/>
            <a:ext cx="9720073" cy="133731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60775" y="942974"/>
            <a:ext cx="8870449" cy="6200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143511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277518" y="2133600"/>
            <a:ext cx="7538790" cy="3778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45530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fa-IR" dirty="0">
                <a:solidFill>
                  <a:schemeClr val="accent1"/>
                </a:solidFill>
              </a:rPr>
              <a:t>تعريف رواندرماني :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fa-IR" sz="3200" dirty="0">
                <a:solidFill>
                  <a:schemeClr val="accent4">
                    <a:lumMod val="75000"/>
                  </a:schemeClr>
                </a:solidFill>
              </a:rPr>
              <a:t>عبارت از تماس براي ايجاد تغيير در احساسات . برداشتها . نگرشها و رفتاري است كه مخل فرد طالب درمان يا اطرافيان است.</a:t>
            </a:r>
          </a:p>
        </p:txBody>
      </p:sp>
    </p:spTree>
    <p:extLst>
      <p:ext uri="{BB962C8B-B14F-4D97-AF65-F5344CB8AC3E}">
        <p14:creationId xmlns:p14="http://schemas.microsoft.com/office/powerpoint/2010/main" val="913386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fa-IR" dirty="0" smtClean="0">
                <a:solidFill>
                  <a:schemeClr val="accent1"/>
                </a:solidFill>
              </a:rPr>
              <a:t>روان درمانی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r">
              <a:buNone/>
            </a:pPr>
            <a:r>
              <a:rPr lang="fa-IR" dirty="0" smtClean="0">
                <a:solidFill>
                  <a:schemeClr val="accent4">
                    <a:lumMod val="75000"/>
                  </a:schemeClr>
                </a:solidFill>
              </a:rPr>
              <a:t>تفکر</a:t>
            </a:r>
          </a:p>
          <a:p>
            <a:pPr marL="0" indent="0" algn="r">
              <a:buNone/>
            </a:pPr>
            <a:r>
              <a:rPr lang="fa-IR" dirty="0" smtClean="0">
                <a:solidFill>
                  <a:schemeClr val="accent4">
                    <a:lumMod val="75000"/>
                  </a:schemeClr>
                </a:solidFill>
              </a:rPr>
              <a:t>احساسات</a:t>
            </a:r>
          </a:p>
          <a:p>
            <a:pPr marL="0" indent="0" algn="r">
              <a:buNone/>
            </a:pPr>
            <a:r>
              <a:rPr lang="fa-IR" dirty="0" smtClean="0">
                <a:solidFill>
                  <a:schemeClr val="accent4">
                    <a:lumMod val="75000"/>
                  </a:schemeClr>
                </a:solidFill>
              </a:rPr>
              <a:t>رفتار</a:t>
            </a:r>
          </a:p>
          <a:p>
            <a:pPr marL="0" indent="0" algn="r">
              <a:buNone/>
            </a:pPr>
            <a:r>
              <a:rPr lang="fa-IR" dirty="0" smtClean="0">
                <a:solidFill>
                  <a:schemeClr val="accent4">
                    <a:lumMod val="75000"/>
                  </a:schemeClr>
                </a:solidFill>
              </a:rPr>
              <a:t>                              مربوط به مشکل</a:t>
            </a:r>
            <a:endParaRPr lang="fa-IR" dirty="0">
              <a:solidFill>
                <a:schemeClr val="accent4">
                  <a:lumMod val="75000"/>
                </a:schemeClr>
              </a:solidFill>
            </a:endParaRPr>
          </a:p>
          <a:p>
            <a:pPr marL="0" indent="0" algn="r">
              <a:buNone/>
            </a:pPr>
            <a:endParaRPr lang="fa-IR" dirty="0" smtClean="0">
              <a:solidFill>
                <a:schemeClr val="accent4">
                  <a:lumMod val="75000"/>
                </a:schemeClr>
              </a:solidFill>
            </a:endParaRPr>
          </a:p>
          <a:p>
            <a:pPr marL="0" indent="0" algn="r">
              <a:buNone/>
            </a:pPr>
            <a:r>
              <a:rPr lang="fa-IR" dirty="0" smtClean="0">
                <a:solidFill>
                  <a:schemeClr val="accent4">
                    <a:lumMod val="75000"/>
                  </a:schemeClr>
                </a:solidFill>
              </a:rPr>
              <a:t>خلق درک جدید از</a:t>
            </a:r>
            <a:endParaRPr lang="en-US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8816" y="2286000"/>
            <a:ext cx="5413717" cy="4419983"/>
          </a:xfrm>
          <a:prstGeom prst="rect">
            <a:avLst/>
          </a:prstGeom>
        </p:spPr>
      </p:pic>
      <p:sp>
        <p:nvSpPr>
          <p:cNvPr id="5" name="Left Brace 4"/>
          <p:cNvSpPr/>
          <p:nvPr/>
        </p:nvSpPr>
        <p:spPr>
          <a:xfrm>
            <a:off x="9417269" y="2286000"/>
            <a:ext cx="252248" cy="2209991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63742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r">
              <a:buNone/>
            </a:pPr>
            <a:r>
              <a:rPr lang="fa-IR" dirty="0">
                <a:solidFill>
                  <a:schemeClr val="accent4">
                    <a:lumMod val="75000"/>
                  </a:schemeClr>
                </a:solidFill>
              </a:rPr>
              <a:t>فراهم آوردن انگیزه برای توقف مصرف</a:t>
            </a:r>
          </a:p>
          <a:p>
            <a:pPr marL="0" indent="0" algn="r">
              <a:buNone/>
            </a:pPr>
            <a:r>
              <a:rPr lang="fa-IR" dirty="0">
                <a:solidFill>
                  <a:schemeClr val="accent4">
                    <a:lumMod val="75000"/>
                  </a:schemeClr>
                </a:solidFill>
              </a:rPr>
              <a:t>مهارت مقابله ای</a:t>
            </a:r>
          </a:p>
          <a:p>
            <a:pPr marL="0" indent="0" algn="r">
              <a:buNone/>
            </a:pPr>
            <a:r>
              <a:rPr lang="fa-IR" dirty="0">
                <a:solidFill>
                  <a:schemeClr val="accent4">
                    <a:lumMod val="75000"/>
                  </a:schemeClr>
                </a:solidFill>
              </a:rPr>
              <a:t>اصلاح عملکرد بین فردی</a:t>
            </a:r>
          </a:p>
          <a:p>
            <a:pPr marL="0" indent="0" algn="r">
              <a:buNone/>
            </a:pPr>
            <a:r>
              <a:rPr lang="fa-IR" dirty="0">
                <a:solidFill>
                  <a:schemeClr val="accent4">
                    <a:lumMod val="75000"/>
                  </a:schemeClr>
                </a:solidFill>
              </a:rPr>
              <a:t>افزایش راهبری هیجانات</a:t>
            </a:r>
          </a:p>
          <a:p>
            <a:pPr marL="0" indent="0" algn="r">
              <a:buNone/>
            </a:pPr>
            <a:r>
              <a:rPr lang="fa-IR" dirty="0">
                <a:solidFill>
                  <a:schemeClr val="accent4">
                    <a:lumMod val="75000"/>
                  </a:schemeClr>
                </a:solidFill>
              </a:rPr>
              <a:t>پیشگیری از عود</a:t>
            </a:r>
          </a:p>
          <a:p>
            <a:pPr marL="0" indent="0" algn="r">
              <a:buNone/>
            </a:pPr>
            <a:r>
              <a:rPr lang="fa-IR" dirty="0">
                <a:solidFill>
                  <a:schemeClr val="accent4">
                    <a:lumMod val="75000"/>
                  </a:schemeClr>
                </a:solidFill>
              </a:rPr>
              <a:t>افزایش پاسخ دهی به دارو</a:t>
            </a:r>
          </a:p>
        </p:txBody>
      </p:sp>
    </p:spTree>
    <p:extLst>
      <p:ext uri="{BB962C8B-B14F-4D97-AF65-F5344CB8AC3E}">
        <p14:creationId xmlns:p14="http://schemas.microsoft.com/office/powerpoint/2010/main" val="14550351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fa-IR" dirty="0" smtClean="0">
                <a:solidFill>
                  <a:schemeClr val="accent1"/>
                </a:solidFill>
              </a:rPr>
              <a:t>آمادگی: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r">
              <a:buNone/>
            </a:pPr>
            <a:r>
              <a:rPr lang="fa-IR" dirty="0">
                <a:solidFill>
                  <a:schemeClr val="accent4">
                    <a:lumMod val="75000"/>
                  </a:schemeClr>
                </a:solidFill>
              </a:rPr>
              <a:t>فراهم آوردن انگیزه برای توقف مصرف</a:t>
            </a:r>
          </a:p>
          <a:p>
            <a:pPr marL="0" indent="0" algn="r">
              <a:buNone/>
            </a:pPr>
            <a:r>
              <a:rPr lang="fa-IR" dirty="0">
                <a:solidFill>
                  <a:schemeClr val="accent4">
                    <a:lumMod val="75000"/>
                  </a:schemeClr>
                </a:solidFill>
              </a:rPr>
              <a:t>مهارت مقابله ای</a:t>
            </a:r>
          </a:p>
          <a:p>
            <a:pPr marL="0" indent="0" algn="r">
              <a:buNone/>
            </a:pPr>
            <a:r>
              <a:rPr lang="fa-IR" dirty="0">
                <a:solidFill>
                  <a:schemeClr val="accent4">
                    <a:lumMod val="75000"/>
                  </a:schemeClr>
                </a:solidFill>
              </a:rPr>
              <a:t>اصلاح عملکرد بین فردی</a:t>
            </a:r>
          </a:p>
          <a:p>
            <a:pPr marL="0" indent="0" algn="r">
              <a:buNone/>
            </a:pPr>
            <a:r>
              <a:rPr lang="fa-IR" dirty="0">
                <a:solidFill>
                  <a:schemeClr val="accent4">
                    <a:lumMod val="75000"/>
                  </a:schemeClr>
                </a:solidFill>
              </a:rPr>
              <a:t>افزایش راهبری هیجانات</a:t>
            </a:r>
          </a:p>
          <a:p>
            <a:pPr marL="0" indent="0" algn="r">
              <a:buNone/>
            </a:pPr>
            <a:r>
              <a:rPr lang="fa-IR" dirty="0">
                <a:solidFill>
                  <a:schemeClr val="accent4">
                    <a:lumMod val="75000"/>
                  </a:schemeClr>
                </a:solidFill>
              </a:rPr>
              <a:t>پیشگیری از عود</a:t>
            </a:r>
          </a:p>
          <a:p>
            <a:pPr marL="0" indent="0" algn="r">
              <a:buNone/>
            </a:pPr>
            <a:r>
              <a:rPr lang="fa-IR" dirty="0">
                <a:solidFill>
                  <a:schemeClr val="accent4">
                    <a:lumMod val="75000"/>
                  </a:schemeClr>
                </a:solidFill>
              </a:rPr>
              <a:t>افزایش پاسخ دهی به دارو</a:t>
            </a:r>
          </a:p>
          <a:p>
            <a:pPr marL="0" indent="0" algn="r">
              <a:buNone/>
            </a:pPr>
            <a:endParaRPr lang="en-US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76904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fa-IR" dirty="0" smtClean="0">
                <a:solidFill>
                  <a:schemeClr val="accent1"/>
                </a:solidFill>
              </a:rPr>
              <a:t>تغییر: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r">
              <a:buNone/>
            </a:pPr>
            <a:r>
              <a:rPr lang="fa-IR" sz="2800" dirty="0" smtClean="0">
                <a:solidFill>
                  <a:schemeClr val="accent4">
                    <a:lumMod val="75000"/>
                  </a:schemeClr>
                </a:solidFill>
              </a:rPr>
              <a:t>1- علائم ترک</a:t>
            </a:r>
          </a:p>
          <a:p>
            <a:pPr marL="0" indent="0" algn="r">
              <a:buNone/>
            </a:pPr>
            <a:r>
              <a:rPr lang="fa-IR" sz="2800" dirty="0" smtClean="0">
                <a:solidFill>
                  <a:schemeClr val="accent4">
                    <a:lumMod val="75000"/>
                  </a:schemeClr>
                </a:solidFill>
              </a:rPr>
              <a:t>2-میل به مصرف</a:t>
            </a:r>
            <a:endParaRPr lang="en-US" sz="2800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28239" y="1264555"/>
            <a:ext cx="2213040" cy="43163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72854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672662"/>
            <a:ext cx="8915400" cy="5238560"/>
          </a:xfrm>
        </p:spPr>
        <p:txBody>
          <a:bodyPr>
            <a:normAutofit/>
          </a:bodyPr>
          <a:lstStyle/>
          <a:p>
            <a:pPr marL="0" indent="0" algn="r">
              <a:buNone/>
            </a:pPr>
            <a:r>
              <a:rPr lang="fa-IR" sz="3200" dirty="0">
                <a:solidFill>
                  <a:schemeClr val="accent1"/>
                </a:solidFill>
              </a:rPr>
              <a:t>علائم ترك</a:t>
            </a:r>
            <a:r>
              <a:rPr lang="fa-IR" sz="3200" dirty="0" smtClean="0">
                <a:solidFill>
                  <a:schemeClr val="accent1"/>
                </a:solidFill>
              </a:rPr>
              <a:t>:</a:t>
            </a:r>
          </a:p>
          <a:p>
            <a:pPr marL="0" indent="0" algn="r">
              <a:buNone/>
            </a:pPr>
            <a:endParaRPr lang="fa-IR" sz="3200" dirty="0">
              <a:solidFill>
                <a:schemeClr val="accent1"/>
              </a:solidFill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fa-IR" sz="2400" dirty="0">
                <a:solidFill>
                  <a:schemeClr val="accent4">
                    <a:lumMod val="75000"/>
                  </a:schemeClr>
                </a:solidFill>
              </a:rPr>
              <a:t>بي </a:t>
            </a:r>
            <a:r>
              <a:rPr lang="fa-IR" sz="2400" dirty="0" smtClean="0">
                <a:solidFill>
                  <a:schemeClr val="accent4">
                    <a:lumMod val="75000"/>
                  </a:schemeClr>
                </a:solidFill>
              </a:rPr>
              <a:t>خوابي</a:t>
            </a:r>
            <a:endParaRPr lang="fa-IR" sz="2400" dirty="0">
              <a:solidFill>
                <a:schemeClr val="accent4">
                  <a:lumMod val="75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fa-IR" sz="2400" dirty="0">
                <a:solidFill>
                  <a:schemeClr val="accent4">
                    <a:lumMod val="75000"/>
                  </a:schemeClr>
                </a:solidFill>
              </a:rPr>
              <a:t>روياهاي روشن و اغلب ناراحت كننده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fa-IR" sz="2400" dirty="0">
                <a:solidFill>
                  <a:schemeClr val="accent4">
                    <a:lumMod val="75000"/>
                  </a:schemeClr>
                </a:solidFill>
              </a:rPr>
              <a:t>نوسانات خلق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fa-IR" sz="2400" dirty="0">
                <a:solidFill>
                  <a:schemeClr val="accent4">
                    <a:lumMod val="75000"/>
                  </a:schemeClr>
                </a:solidFill>
              </a:rPr>
              <a:t>تحريك پذيري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fa-IR" sz="2400" dirty="0">
                <a:solidFill>
                  <a:schemeClr val="accent4">
                    <a:lumMod val="75000"/>
                  </a:schemeClr>
                </a:solidFill>
              </a:rPr>
              <a:t>اضطراب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fa-IR" sz="2400" dirty="0">
                <a:solidFill>
                  <a:schemeClr val="accent4">
                    <a:lumMod val="75000"/>
                  </a:schemeClr>
                </a:solidFill>
              </a:rPr>
              <a:t>سردرد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fa-IR" sz="2400" dirty="0">
                <a:solidFill>
                  <a:schemeClr val="accent4">
                    <a:lumMod val="75000"/>
                  </a:schemeClr>
                </a:solidFill>
              </a:rPr>
              <a:t>خستگي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fa-IR" sz="2400" dirty="0">
                <a:solidFill>
                  <a:schemeClr val="accent4">
                    <a:lumMod val="75000"/>
                  </a:schemeClr>
                </a:solidFill>
              </a:rPr>
              <a:t>ناراحتي هاي بدني</a:t>
            </a:r>
          </a:p>
        </p:txBody>
      </p:sp>
    </p:spTree>
    <p:extLst>
      <p:ext uri="{BB962C8B-B14F-4D97-AF65-F5344CB8AC3E}">
        <p14:creationId xmlns:p14="http://schemas.microsoft.com/office/powerpoint/2010/main" val="41033849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fa-IR" sz="3200" dirty="0">
                <a:solidFill>
                  <a:schemeClr val="accent1"/>
                </a:solidFill>
              </a:rPr>
              <a:t>راهكارهاي مفيد در كاهش ميل به </a:t>
            </a:r>
            <a:r>
              <a:rPr lang="fa-IR" sz="3200" dirty="0" smtClean="0">
                <a:solidFill>
                  <a:schemeClr val="accent1"/>
                </a:solidFill>
              </a:rPr>
              <a:t>مصرف:</a:t>
            </a:r>
            <a:endParaRPr lang="fa-IR" sz="3200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fa-IR" sz="2400" dirty="0">
                <a:solidFill>
                  <a:schemeClr val="accent4">
                    <a:lumMod val="75000"/>
                  </a:schemeClr>
                </a:solidFill>
              </a:rPr>
              <a:t>هوشيار بودن نسبت به زمان شروع ميل به مصرف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fa-IR" sz="2400" dirty="0">
                <a:solidFill>
                  <a:schemeClr val="accent4">
                    <a:lumMod val="75000"/>
                  </a:schemeClr>
                </a:solidFill>
              </a:rPr>
              <a:t>يادآوري كردن كاهش تدريجي ميل به مصرف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fa-IR" sz="2400" dirty="0">
                <a:solidFill>
                  <a:schemeClr val="accent4">
                    <a:lumMod val="75000"/>
                  </a:schemeClr>
                </a:solidFill>
              </a:rPr>
              <a:t>بي توجهي به اين ميل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fa-IR" sz="2400" dirty="0">
                <a:solidFill>
                  <a:schemeClr val="accent4">
                    <a:lumMod val="75000"/>
                  </a:schemeClr>
                </a:solidFill>
              </a:rPr>
              <a:t>دقت در موقعيتهاي موثر در ميل به مصرف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fa-IR" sz="2400" dirty="0">
                <a:solidFill>
                  <a:schemeClr val="accent4">
                    <a:lumMod val="75000"/>
                  </a:schemeClr>
                </a:solidFill>
              </a:rPr>
              <a:t>دوش گرفتن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fa-IR" sz="2400" dirty="0">
                <a:solidFill>
                  <a:schemeClr val="accent4">
                    <a:lumMod val="75000"/>
                  </a:schemeClr>
                </a:solidFill>
              </a:rPr>
              <a:t>پياده روي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fa-IR" sz="2400" dirty="0">
                <a:solidFill>
                  <a:schemeClr val="accent4">
                    <a:lumMod val="75000"/>
                  </a:schemeClr>
                </a:solidFill>
              </a:rPr>
              <a:t>ملاقات دوستان بهبودي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fa-IR" sz="2400" dirty="0">
                <a:solidFill>
                  <a:schemeClr val="accent4">
                    <a:lumMod val="75000"/>
                  </a:schemeClr>
                </a:solidFill>
              </a:rPr>
              <a:t>بيان احساس</a:t>
            </a:r>
          </a:p>
        </p:txBody>
      </p:sp>
    </p:spTree>
    <p:extLst>
      <p:ext uri="{BB962C8B-B14F-4D97-AF65-F5344CB8AC3E}">
        <p14:creationId xmlns:p14="http://schemas.microsoft.com/office/powerpoint/2010/main" val="8754984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fa-IR" dirty="0">
                <a:solidFill>
                  <a:schemeClr val="accent1"/>
                </a:solidFill>
              </a:rPr>
              <a:t>راهكار كاهش استرس:</a:t>
            </a:r>
            <a:br>
              <a:rPr lang="fa-IR" dirty="0">
                <a:solidFill>
                  <a:schemeClr val="accent1"/>
                </a:solidFill>
              </a:rPr>
            </a:b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fa-IR" sz="2400" dirty="0">
                <a:solidFill>
                  <a:schemeClr val="accent4">
                    <a:lumMod val="75000"/>
                  </a:schemeClr>
                </a:solidFill>
              </a:rPr>
              <a:t>ماساژ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fa-IR" sz="2400" dirty="0">
                <a:solidFill>
                  <a:schemeClr val="accent4">
                    <a:lumMod val="75000"/>
                  </a:schemeClr>
                </a:solidFill>
              </a:rPr>
              <a:t>دوش گرفتن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fa-IR" sz="2400" dirty="0">
                <a:solidFill>
                  <a:schemeClr val="accent4">
                    <a:lumMod val="75000"/>
                  </a:schemeClr>
                </a:solidFill>
              </a:rPr>
              <a:t>تنظيم محيط فيزيكي خود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fa-IR" sz="2400" dirty="0">
                <a:solidFill>
                  <a:schemeClr val="accent4">
                    <a:lumMod val="75000"/>
                  </a:schemeClr>
                </a:solidFill>
              </a:rPr>
              <a:t>ارتباط با افراد موفق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fa-IR" sz="2400" dirty="0">
                <a:solidFill>
                  <a:schemeClr val="accent4">
                    <a:lumMod val="75000"/>
                  </a:schemeClr>
                </a:solidFill>
              </a:rPr>
              <a:t>غنا بخشيدن به زندگي معنوي خود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fa-IR" sz="2400" dirty="0">
                <a:solidFill>
                  <a:schemeClr val="accent4">
                    <a:lumMod val="75000"/>
                  </a:schemeClr>
                </a:solidFill>
              </a:rPr>
              <a:t>بچگي كردن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fa-IR" sz="2400" dirty="0">
                <a:solidFill>
                  <a:schemeClr val="accent4">
                    <a:lumMod val="75000"/>
                  </a:schemeClr>
                </a:solidFill>
              </a:rPr>
              <a:t>انتخاب يك سرگرمي</a:t>
            </a:r>
          </a:p>
        </p:txBody>
      </p:sp>
    </p:spTree>
    <p:extLst>
      <p:ext uri="{BB962C8B-B14F-4D97-AF65-F5344CB8AC3E}">
        <p14:creationId xmlns:p14="http://schemas.microsoft.com/office/powerpoint/2010/main" val="3208539163"/>
      </p:ext>
    </p:extLst>
  </p:cSld>
  <p:clrMapOvr>
    <a:masterClrMapping/>
  </p:clrMapOvr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70</TotalTime>
  <Words>301</Words>
  <Application>Microsoft Office PowerPoint</Application>
  <PresentationFormat>Widescreen</PresentationFormat>
  <Paragraphs>81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1" baseType="lpstr">
      <vt:lpstr>Arial</vt:lpstr>
      <vt:lpstr>Century Gothic</vt:lpstr>
      <vt:lpstr>Tahoma</vt:lpstr>
      <vt:lpstr>Wingdings</vt:lpstr>
      <vt:lpstr>Wingdings 3</vt:lpstr>
      <vt:lpstr>Wisp</vt:lpstr>
      <vt:lpstr>اصول بازتوانی روانی-اجتماعی</vt:lpstr>
      <vt:lpstr>تعريف رواندرماني :</vt:lpstr>
      <vt:lpstr>روان درمانی</vt:lpstr>
      <vt:lpstr>PowerPoint Presentation</vt:lpstr>
      <vt:lpstr>آمادگی:</vt:lpstr>
      <vt:lpstr>تغییر:</vt:lpstr>
      <vt:lpstr>PowerPoint Presentation</vt:lpstr>
      <vt:lpstr>راهكارهاي مفيد در كاهش ميل به مصرف:</vt:lpstr>
      <vt:lpstr>راهكار كاهش استرس: </vt:lpstr>
      <vt:lpstr>PowerPoint Presentation</vt:lpstr>
      <vt:lpstr>راهكارهاي مقابله با وسوسه:</vt:lpstr>
      <vt:lpstr>PowerPoint Presentation</vt:lpstr>
      <vt:lpstr>پيشگيري از عود: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بازتوانی روانی-اجتماعی</dc:title>
  <dc:creator>User</dc:creator>
  <cp:lastModifiedBy>User</cp:lastModifiedBy>
  <cp:revision>5</cp:revision>
  <dcterms:created xsi:type="dcterms:W3CDTF">2022-05-10T03:49:40Z</dcterms:created>
  <dcterms:modified xsi:type="dcterms:W3CDTF">2022-05-10T04:59:59Z</dcterms:modified>
</cp:coreProperties>
</file>