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308" r:id="rId3"/>
    <p:sldId id="257" r:id="rId4"/>
    <p:sldId id="261" r:id="rId5"/>
    <p:sldId id="262" r:id="rId6"/>
    <p:sldId id="258" r:id="rId7"/>
    <p:sldId id="266" r:id="rId8"/>
    <p:sldId id="267" r:id="rId9"/>
    <p:sldId id="263" r:id="rId10"/>
    <p:sldId id="264" r:id="rId11"/>
    <p:sldId id="268" r:id="rId12"/>
    <p:sldId id="269" r:id="rId13"/>
    <p:sldId id="260" r:id="rId14"/>
    <p:sldId id="259" r:id="rId15"/>
    <p:sldId id="265" r:id="rId16"/>
    <p:sldId id="270" r:id="rId17"/>
    <p:sldId id="271" r:id="rId18"/>
    <p:sldId id="28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3" r:id="rId29"/>
    <p:sldId id="296" r:id="rId30"/>
    <p:sldId id="297" r:id="rId31"/>
    <p:sldId id="282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8" r:id="rId44"/>
    <p:sldId id="299" r:id="rId45"/>
    <p:sldId id="305" r:id="rId46"/>
    <p:sldId id="300" r:id="rId47"/>
    <p:sldId id="301" r:id="rId48"/>
    <p:sldId id="302" r:id="rId49"/>
    <p:sldId id="306" r:id="rId50"/>
    <p:sldId id="295" r:id="rId51"/>
    <p:sldId id="307" r:id="rId5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5" d="100"/>
          <a:sy n="75" d="100"/>
        </p:scale>
        <p:origin x="54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526009C1-E45B-401F-8B7E-2C573F629145}" type="datetimeFigureOut">
              <a:rPr lang="fa-IR" smtClean="0"/>
              <a:t>28/03/1446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BCAE32E7-4192-4BEF-9F06-757B1DE1485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861508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009C1-E45B-401F-8B7E-2C573F629145}" type="datetimeFigureOut">
              <a:rPr lang="fa-IR" smtClean="0"/>
              <a:t>28/03/1446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E32E7-4192-4BEF-9F06-757B1DE1485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51681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526009C1-E45B-401F-8B7E-2C573F629145}" type="datetimeFigureOut">
              <a:rPr lang="fa-IR" smtClean="0"/>
              <a:t>28/03/1446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BCAE32E7-4192-4BEF-9F06-757B1DE1485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915488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526009C1-E45B-401F-8B7E-2C573F629145}" type="datetimeFigureOut">
              <a:rPr lang="fa-IR" smtClean="0"/>
              <a:t>28/03/1446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BCAE32E7-4192-4BEF-9F06-757B1DE14859}" type="slidenum">
              <a:rPr lang="fa-IR" smtClean="0"/>
              <a:t>‹#›</a:t>
            </a:fld>
            <a:endParaRPr lang="fa-IR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131134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526009C1-E45B-401F-8B7E-2C573F629145}" type="datetimeFigureOut">
              <a:rPr lang="fa-IR" smtClean="0"/>
              <a:t>28/03/1446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BCAE32E7-4192-4BEF-9F06-757B1DE1485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955012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009C1-E45B-401F-8B7E-2C573F629145}" type="datetimeFigureOut">
              <a:rPr lang="fa-IR" smtClean="0"/>
              <a:t>28/03/1446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E32E7-4192-4BEF-9F06-757B1DE1485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293620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009C1-E45B-401F-8B7E-2C573F629145}" type="datetimeFigureOut">
              <a:rPr lang="fa-IR" smtClean="0"/>
              <a:t>28/03/1446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E32E7-4192-4BEF-9F06-757B1DE1485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827641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009C1-E45B-401F-8B7E-2C573F629145}" type="datetimeFigureOut">
              <a:rPr lang="fa-IR" smtClean="0"/>
              <a:t>28/03/1446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E32E7-4192-4BEF-9F06-757B1DE1485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406185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526009C1-E45B-401F-8B7E-2C573F629145}" type="datetimeFigureOut">
              <a:rPr lang="fa-IR" smtClean="0"/>
              <a:t>28/03/1446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BCAE32E7-4192-4BEF-9F06-757B1DE1485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71098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009C1-E45B-401F-8B7E-2C573F629145}" type="datetimeFigureOut">
              <a:rPr lang="fa-IR" smtClean="0"/>
              <a:t>28/03/1446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E32E7-4192-4BEF-9F06-757B1DE1485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61814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526009C1-E45B-401F-8B7E-2C573F629145}" type="datetimeFigureOut">
              <a:rPr lang="fa-IR" smtClean="0"/>
              <a:t>28/03/1446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BCAE32E7-4192-4BEF-9F06-757B1DE1485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74647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009C1-E45B-401F-8B7E-2C573F629145}" type="datetimeFigureOut">
              <a:rPr lang="fa-IR" smtClean="0"/>
              <a:t>28/03/1446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E32E7-4192-4BEF-9F06-757B1DE1485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8724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009C1-E45B-401F-8B7E-2C573F629145}" type="datetimeFigureOut">
              <a:rPr lang="fa-IR" smtClean="0"/>
              <a:t>28/03/1446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E32E7-4192-4BEF-9F06-757B1DE1485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11013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009C1-E45B-401F-8B7E-2C573F629145}" type="datetimeFigureOut">
              <a:rPr lang="fa-IR" smtClean="0"/>
              <a:t>28/03/1446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E32E7-4192-4BEF-9F06-757B1DE1485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60671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009C1-E45B-401F-8B7E-2C573F629145}" type="datetimeFigureOut">
              <a:rPr lang="fa-IR" smtClean="0"/>
              <a:t>28/03/1446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E32E7-4192-4BEF-9F06-757B1DE1485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484613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009C1-E45B-401F-8B7E-2C573F629145}" type="datetimeFigureOut">
              <a:rPr lang="fa-IR" smtClean="0"/>
              <a:t>28/03/1446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E32E7-4192-4BEF-9F06-757B1DE1485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20131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009C1-E45B-401F-8B7E-2C573F629145}" type="datetimeFigureOut">
              <a:rPr lang="fa-IR" smtClean="0"/>
              <a:t>28/03/1446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E32E7-4192-4BEF-9F06-757B1DE1485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43876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6009C1-E45B-401F-8B7E-2C573F629145}" type="datetimeFigureOut">
              <a:rPr lang="fa-IR" smtClean="0"/>
              <a:t>28/03/1446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AE32E7-4192-4BEF-9F06-757B1DE1485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27036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60A4AA-0E53-417E-B5EE-3AEB25E2501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D34AEC-DBC1-417E-8954-8DAB13DDB98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852A780-E0DF-4700-A6F7-DB85851F0F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8052"/>
            <a:ext cx="11131825" cy="5817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855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5B871-31FA-4C3F-8E02-B6AEC3D00A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4139" y="398649"/>
            <a:ext cx="8610600" cy="481331"/>
          </a:xfrm>
        </p:spPr>
        <p:txBody>
          <a:bodyPr>
            <a:noAutofit/>
          </a:bodyPr>
          <a:lstStyle/>
          <a:p>
            <a:r>
              <a:rPr lang="fa-I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اسهال ترشحی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C4CB284-31DC-46B5-849E-A255E9D9BF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827" y="1113184"/>
            <a:ext cx="11383616" cy="5565912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fa-IR" sz="2800" b="1" dirty="0">
                <a:cs typeface="B Nazanin" panose="00000400000000000000" pitchFamily="2" charset="-78"/>
              </a:rPr>
              <a:t>زمانی که ترشح مایع بیش از حد نسبت به جذب وجود دارد.</a:t>
            </a:r>
          </a:p>
          <a:p>
            <a:pPr marL="0" indent="0">
              <a:buNone/>
            </a:pPr>
            <a:endParaRPr lang="fa-IR" sz="2800" b="1" dirty="0">
              <a:cs typeface="B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fa-IR" sz="2800" b="1" dirty="0">
                <a:cs typeface="B Nazanin" panose="00000400000000000000" pitchFamily="2" charset="-78"/>
              </a:rPr>
              <a:t>اغلب در نتیجه اختلال در انتقال </a:t>
            </a:r>
            <a:r>
              <a:rPr lang="fa-IR" sz="2800" b="1" dirty="0" err="1">
                <a:cs typeface="B Nazanin" panose="00000400000000000000" pitchFamily="2" charset="-78"/>
              </a:rPr>
              <a:t>الکترولیت</a:t>
            </a:r>
            <a:r>
              <a:rPr lang="fa-IR" sz="2800" b="1" dirty="0">
                <a:cs typeface="B Nazanin" panose="00000400000000000000" pitchFamily="2" charset="-78"/>
              </a:rPr>
              <a:t> ها( فعال سازی کانال های </a:t>
            </a:r>
            <a:r>
              <a:rPr lang="fa-IR" sz="2800" b="1" dirty="0" err="1">
                <a:cs typeface="B Nazanin" panose="00000400000000000000" pitchFamily="2" charset="-78"/>
              </a:rPr>
              <a:t>کلریدی</a:t>
            </a:r>
            <a:r>
              <a:rPr lang="fa-IR" sz="2800" b="1" dirty="0">
                <a:cs typeface="B Nazanin" panose="00000400000000000000" pitchFamily="2" charset="-78"/>
              </a:rPr>
              <a:t> </a:t>
            </a:r>
            <a:r>
              <a:rPr lang="en-US" sz="2800" b="1" dirty="0">
                <a:cs typeface="B Nazanin" panose="00000400000000000000" pitchFamily="2" charset="-78"/>
              </a:rPr>
              <a:t>CFTR</a:t>
            </a:r>
            <a:r>
              <a:rPr lang="fa-IR" sz="2800" b="1" dirty="0">
                <a:cs typeface="B Nazanin" panose="00000400000000000000" pitchFamily="2" charset="-78"/>
              </a:rPr>
              <a:t>)</a:t>
            </a:r>
          </a:p>
          <a:p>
            <a:pPr>
              <a:buFont typeface="Wingdings" panose="05000000000000000000" pitchFamily="2" charset="2"/>
              <a:buChar char="ü"/>
            </a:pPr>
            <a:endParaRPr lang="fa-IR" sz="2800" b="1" dirty="0">
              <a:cs typeface="B Nazanin" panose="00000400000000000000" pitchFamily="2" charset="-78"/>
            </a:endParaRPr>
          </a:p>
          <a:p>
            <a:pPr algn="l">
              <a:buFont typeface="Wingdings" panose="05000000000000000000" pitchFamily="2" charset="2"/>
              <a:buChar char="ü"/>
            </a:pPr>
            <a:r>
              <a:rPr lang="fa-IR" sz="2800" b="1" dirty="0">
                <a:cs typeface="B Nazanin" panose="00000400000000000000" pitchFamily="2" charset="-78"/>
              </a:rPr>
              <a:t>عفونت ها :</a:t>
            </a:r>
            <a:r>
              <a:rPr lang="en-US" sz="2400" b="1" dirty="0">
                <a:cs typeface="+mj-cs"/>
              </a:rPr>
              <a:t>Vibrio cholerae toxin, Escherichia coli       toxin,                rotavirus ,     HIV,        Cryptosporidium parvum and Giardia lamblia</a:t>
            </a:r>
            <a:endParaRPr lang="fa-IR" sz="2400" b="1" dirty="0">
              <a:cs typeface="+mj-cs"/>
            </a:endParaRPr>
          </a:p>
          <a:p>
            <a:pPr algn="l">
              <a:buFont typeface="Wingdings" panose="05000000000000000000" pitchFamily="2" charset="2"/>
              <a:buChar char="ü"/>
            </a:pPr>
            <a:endParaRPr lang="fa-IR" sz="2000" b="1" dirty="0">
              <a:cs typeface="+mj-cs"/>
            </a:endParaRPr>
          </a:p>
          <a:p>
            <a:pPr algn="l">
              <a:buFont typeface="Wingdings" panose="05000000000000000000" pitchFamily="2" charset="2"/>
              <a:buChar char="ü"/>
            </a:pPr>
            <a:r>
              <a:rPr lang="en-US" sz="2400" b="1" dirty="0">
                <a:cs typeface="+mj-cs"/>
              </a:rPr>
              <a:t>VIP (vasoactive intestinal peptide), serotonin, histamine, prostaglandins, or      interleukin1</a:t>
            </a:r>
          </a:p>
          <a:p>
            <a:pPr algn="l">
              <a:buFont typeface="Wingdings" panose="05000000000000000000" pitchFamily="2" charset="2"/>
              <a:buChar char="ü"/>
            </a:pPr>
            <a:endParaRPr lang="fa-IR" sz="2400" b="1" dirty="0">
              <a:cs typeface="+mj-cs"/>
            </a:endParaRPr>
          </a:p>
          <a:p>
            <a:pPr algn="ctr">
              <a:buFont typeface="Wingdings" panose="05000000000000000000" pitchFamily="2" charset="2"/>
              <a:buChar char="ü"/>
            </a:pPr>
            <a:r>
              <a:rPr lang="fa-IR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دفع مدفوع شبانه به نفع اسهال ترشحی میباشد.</a:t>
            </a:r>
          </a:p>
        </p:txBody>
      </p:sp>
    </p:spTree>
    <p:extLst>
      <p:ext uri="{BB962C8B-B14F-4D97-AF65-F5344CB8AC3E}">
        <p14:creationId xmlns:p14="http://schemas.microsoft.com/office/powerpoint/2010/main" val="3617116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09900F-BD1A-4996-82C4-ACE896F4A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6904" y="345640"/>
            <a:ext cx="8610600" cy="587349"/>
          </a:xfrm>
        </p:spPr>
        <p:txBody>
          <a:bodyPr>
            <a:noAutofit/>
          </a:bodyPr>
          <a:lstStyle/>
          <a:p>
            <a:r>
              <a:rPr lang="fa-I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اسهال ویروسی: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6FB4DB-E2AE-4232-8829-6ED335E6C2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9843" y="1032380"/>
            <a:ext cx="11267661" cy="582562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شایعترین : </a:t>
            </a:r>
            <a:r>
              <a:rPr lang="fa-IR" sz="2400" b="1" dirty="0" err="1">
                <a:cs typeface="B Nazanin" panose="00000400000000000000" pitchFamily="2" charset="-78"/>
              </a:rPr>
              <a:t>روتا</a:t>
            </a:r>
            <a:r>
              <a:rPr lang="fa-IR" sz="2400" b="1" dirty="0">
                <a:cs typeface="B Nazanin" panose="00000400000000000000" pitchFamily="2" charset="-78"/>
              </a:rPr>
              <a:t> ویروس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اغلب با استفراغ و سپس دفع مکرر مدفوع آبکی و </a:t>
            </a:r>
            <a:r>
              <a:rPr lang="fa-IR" sz="2400" b="1" dirty="0" err="1">
                <a:cs typeface="B Nazanin" panose="00000400000000000000" pitchFamily="2" charset="-78"/>
              </a:rPr>
              <a:t>غیرخونی</a:t>
            </a:r>
            <a:r>
              <a:rPr lang="fa-IR" sz="2400" b="1" dirty="0">
                <a:cs typeface="B Nazanin" panose="00000400000000000000" pitchFamily="2" charset="-78"/>
              </a:rPr>
              <a:t> شروع میشود.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نیمی بیماران تب دارند.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در مدفوع گلبول سفید وجود ندارد.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20% بیماران اسهال </a:t>
            </a:r>
            <a:r>
              <a:rPr lang="fa-IR" sz="2400" b="1" dirty="0" err="1">
                <a:cs typeface="B Nazanin" panose="00000400000000000000" pitchFamily="2" charset="-78"/>
              </a:rPr>
              <a:t>موکوسی</a:t>
            </a:r>
            <a:r>
              <a:rPr lang="fa-IR" sz="2400" b="1" dirty="0">
                <a:cs typeface="B Nazanin" panose="00000400000000000000" pitchFamily="2" charset="-78"/>
              </a:rPr>
              <a:t> دارند.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بهبودی و رفع کامل علایم در عرض 7 روز رخ میدهد.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10-20% بیماران دچار </a:t>
            </a:r>
            <a:r>
              <a:rPr lang="fa-IR" sz="2400" b="1" dirty="0" err="1">
                <a:cs typeface="B Nazanin" panose="00000400000000000000" pitchFamily="2" charset="-78"/>
              </a:rPr>
              <a:t>سوجذب</a:t>
            </a:r>
            <a:r>
              <a:rPr lang="fa-IR" sz="2400" b="1" dirty="0">
                <a:cs typeface="B Nazanin" panose="00000400000000000000" pitchFamily="2" charset="-78"/>
              </a:rPr>
              <a:t> دی </a:t>
            </a:r>
            <a:r>
              <a:rPr lang="fa-IR" sz="2400" b="1" dirty="0" err="1">
                <a:cs typeface="B Nazanin" panose="00000400000000000000" pitchFamily="2" charset="-78"/>
              </a:rPr>
              <a:t>ساکاریدها</a:t>
            </a:r>
            <a:r>
              <a:rPr lang="fa-IR" sz="2400" b="1" dirty="0">
                <a:cs typeface="B Nazanin" panose="00000400000000000000" pitchFamily="2" charset="-78"/>
              </a:rPr>
              <a:t> میشوند.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 بیماریهای اسهالی ناشی از </a:t>
            </a:r>
            <a:r>
              <a:rPr lang="fa-IR" sz="2400" b="1" dirty="0" err="1">
                <a:cs typeface="B Nazanin" panose="00000400000000000000" pitchFamily="2" charset="-78"/>
              </a:rPr>
              <a:t>آدنوویروس</a:t>
            </a:r>
            <a:r>
              <a:rPr lang="fa-IR" sz="2400" b="1" dirty="0">
                <a:cs typeface="B Nazanin" panose="00000400000000000000" pitchFamily="2" charset="-78"/>
              </a:rPr>
              <a:t> طولانی تر از روتاویروس میباشد.(7-10 روز)</a:t>
            </a:r>
          </a:p>
        </p:txBody>
      </p:sp>
    </p:spTree>
    <p:extLst>
      <p:ext uri="{BB962C8B-B14F-4D97-AF65-F5344CB8AC3E}">
        <p14:creationId xmlns:p14="http://schemas.microsoft.com/office/powerpoint/2010/main" val="190353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A2CA5-D0C7-4240-AAE3-A7911A69A3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8365" y="639315"/>
            <a:ext cx="8610600" cy="560844"/>
          </a:xfrm>
        </p:spPr>
        <p:txBody>
          <a:bodyPr>
            <a:noAutofit/>
          </a:bodyPr>
          <a:lstStyle/>
          <a:p>
            <a:r>
              <a:rPr lang="fa-I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اسهال باکتریایی: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F103DD-41BE-4B37-AFBA-345C9968D5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2299" y="1631674"/>
            <a:ext cx="11161643" cy="5022574"/>
          </a:xfrm>
        </p:spPr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800" b="1" dirty="0">
                <a:cs typeface="B Nazanin" panose="00000400000000000000" pitchFamily="2" charset="-78"/>
              </a:rPr>
              <a:t>تب بالای 40 درجه سانتی </a:t>
            </a:r>
            <a:r>
              <a:rPr lang="fa-IR" sz="2800" b="1" dirty="0" err="1">
                <a:cs typeface="B Nazanin" panose="00000400000000000000" pitchFamily="2" charset="-78"/>
              </a:rPr>
              <a:t>گراد</a:t>
            </a:r>
            <a:endParaRPr lang="fa-IR" sz="2800" b="1" dirty="0">
              <a:cs typeface="B Nazanin" panose="00000400000000000000" pitchFamily="2" charset="-78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800" b="1" dirty="0">
                <a:cs typeface="B Nazanin" panose="00000400000000000000" pitchFamily="2" charset="-78"/>
              </a:rPr>
              <a:t>خون واضح در مدفوع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800" b="1" dirty="0">
                <a:cs typeface="B Nazanin" panose="00000400000000000000" pitchFamily="2" charset="-78"/>
              </a:rPr>
              <a:t>درد شکم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800" b="1" dirty="0">
                <a:cs typeface="B Nazanin" panose="00000400000000000000" pitchFamily="2" charset="-78"/>
              </a:rPr>
              <a:t>فقدان استفراغ قبل از شروع اسهال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800" b="1" dirty="0">
                <a:cs typeface="B Nazanin" panose="00000400000000000000" pitchFamily="2" charset="-78"/>
              </a:rPr>
              <a:t>دفعات زیاد مدفوع(&gt;10 بار در روز)</a:t>
            </a:r>
          </a:p>
          <a:p>
            <a:endParaRPr lang="fa-IR" dirty="0"/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766135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490C29-EC16-4EE5-BD51-2D09F29B9A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81130" y="337930"/>
            <a:ext cx="8610600" cy="311427"/>
          </a:xfrm>
        </p:spPr>
        <p:txBody>
          <a:bodyPr>
            <a:noAutofit/>
          </a:bodyPr>
          <a:lstStyle/>
          <a:p>
            <a:r>
              <a:rPr lang="fa-I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عوامل خطر بروز اسهال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2E86F9-882A-42E7-B9EF-FFBFF09319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2035" y="861391"/>
            <a:ext cx="11595651" cy="5658679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فاکتورهای وابسته به پیشرفت اقتصادی: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a-IR" b="1" dirty="0">
                <a:cs typeface="B Nazanin" panose="00000400000000000000" pitchFamily="2" charset="-78"/>
              </a:rPr>
              <a:t>عدم دسترسی به بهداشت، آب لوله کشی و آشامیدنی مناسب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a-IR" b="1" dirty="0">
                <a:cs typeface="B Nazanin" panose="00000400000000000000" pitchFamily="2" charset="-78"/>
              </a:rPr>
              <a:t>استفاده از </a:t>
            </a:r>
            <a:r>
              <a:rPr lang="en-US" b="1" dirty="0">
                <a:cs typeface="B Nazanin" panose="00000400000000000000" pitchFamily="2" charset="-78"/>
              </a:rPr>
              <a:t>AB</a:t>
            </a:r>
            <a:r>
              <a:rPr lang="fa-IR" b="1" dirty="0">
                <a:cs typeface="B Nazanin" panose="00000400000000000000" pitchFamily="2" charset="-78"/>
              </a:rPr>
              <a:t> برای تسریع رشد حیوانات مصرفی: افزایش فرکانس مقاومت آنتی بیوتیکی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a-IR" b="1" dirty="0">
                <a:cs typeface="B Nazanin" panose="00000400000000000000" pitchFamily="2" charset="-78"/>
              </a:rPr>
              <a:t>استفاده از </a:t>
            </a:r>
            <a:r>
              <a:rPr lang="fa-IR" b="1" dirty="0" err="1">
                <a:cs typeface="B Nazanin" panose="00000400000000000000" pitchFamily="2" charset="-78"/>
              </a:rPr>
              <a:t>گندزداها</a:t>
            </a:r>
            <a:r>
              <a:rPr lang="fa-IR" b="1" dirty="0">
                <a:cs typeface="B Nazanin" panose="00000400000000000000" pitchFamily="2" charset="-78"/>
              </a:rPr>
              <a:t> و گردش مجدد آب ها : کریپتوسپوریدیوم مقاوم به کلر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a-IR" b="1" dirty="0">
                <a:cs typeface="B Nazanin" panose="00000400000000000000" pitchFamily="2" charset="-78"/>
              </a:rPr>
              <a:t>سالن های غذاخوری پرجمعیت، مهدکودک ها، زندان ها، خانه سالمندان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a-IR" b="1" dirty="0">
                <a:cs typeface="B Nazanin" panose="00000400000000000000" pitchFamily="2" charset="-78"/>
              </a:rPr>
              <a:t>بستری در بیمارستان و درمان دارویی پیشرفته : </a:t>
            </a:r>
            <a:r>
              <a:rPr lang="fa-IR" b="1" dirty="0" err="1">
                <a:cs typeface="B Nazanin" panose="00000400000000000000" pitchFamily="2" charset="-78"/>
              </a:rPr>
              <a:t>کلستریدیوم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دیفیسیل</a:t>
            </a:r>
            <a:endParaRPr lang="fa-IR" b="1" dirty="0">
              <a:cs typeface="B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اسهال </a:t>
            </a:r>
            <a:r>
              <a:rPr lang="fa-IR" sz="2800" b="1" dirty="0" err="1">
                <a:solidFill>
                  <a:srgbClr val="FF0000"/>
                </a:solidFill>
                <a:cs typeface="B Nazanin" panose="00000400000000000000" pitchFamily="2" charset="-78"/>
              </a:rPr>
              <a:t>اندمیک</a:t>
            </a:r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 : </a:t>
            </a:r>
            <a:r>
              <a:rPr lang="fa-IR" sz="2400" b="1" dirty="0" err="1">
                <a:cs typeface="B Nazanin" panose="00000400000000000000" pitchFamily="2" charset="-78"/>
              </a:rPr>
              <a:t>روتا</a:t>
            </a:r>
            <a:r>
              <a:rPr lang="fa-IR" sz="2400" b="1" dirty="0">
                <a:cs typeface="B Nazanin" panose="00000400000000000000" pitchFamily="2" charset="-78"/>
              </a:rPr>
              <a:t> ویروس ، </a:t>
            </a:r>
            <a:r>
              <a:rPr lang="fa-IR" sz="2400" b="1" dirty="0" err="1">
                <a:cs typeface="B Nazanin" panose="00000400000000000000" pitchFamily="2" charset="-78"/>
              </a:rPr>
              <a:t>نوروویروس</a:t>
            </a:r>
            <a:r>
              <a:rPr lang="fa-IR" sz="2400" b="1" dirty="0">
                <a:cs typeface="B Nazanin" panose="00000400000000000000" pitchFamily="2" charset="-78"/>
              </a:rPr>
              <a:t> ،</a:t>
            </a:r>
            <a:r>
              <a:rPr lang="fa-IR" sz="2400" b="1" dirty="0" err="1">
                <a:cs typeface="B Nazanin" panose="00000400000000000000" pitchFamily="2" charset="-78"/>
              </a:rPr>
              <a:t>ساپوویروس</a:t>
            </a:r>
            <a:r>
              <a:rPr lang="fa-IR" sz="2400" b="1" dirty="0">
                <a:cs typeface="B Nazanin" panose="00000400000000000000" pitchFamily="2" charset="-78"/>
              </a:rPr>
              <a:t> ، آدنوویروس40و41، </a:t>
            </a:r>
            <a:r>
              <a:rPr lang="fa-IR" sz="2400" b="1" dirty="0" err="1">
                <a:cs typeface="B Nazanin" panose="00000400000000000000" pitchFamily="2" charset="-78"/>
              </a:rPr>
              <a:t>آستروویروس</a:t>
            </a:r>
            <a:endParaRPr lang="fa-IR" sz="2400" b="1" dirty="0">
              <a:cs typeface="B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انتقال غذایی: </a:t>
            </a:r>
            <a:r>
              <a:rPr lang="fa-IR" sz="2400" b="1" dirty="0" err="1">
                <a:cs typeface="B Nazanin" panose="00000400000000000000" pitchFamily="2" charset="-78"/>
              </a:rPr>
              <a:t>عفونی،توکسین</a:t>
            </a:r>
            <a:r>
              <a:rPr lang="fa-IR" sz="2400" b="1" dirty="0">
                <a:cs typeface="B Nazanin" panose="00000400000000000000" pitchFamily="2" charset="-78"/>
              </a:rPr>
              <a:t>(قارچ)، آلودگی ها( فلزات سنگین)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اپیدمی های اسهال: </a:t>
            </a:r>
            <a:r>
              <a:rPr lang="fa-IR" sz="2400" b="1" dirty="0" err="1">
                <a:cs typeface="B Nazanin" panose="00000400000000000000" pitchFamily="2" charset="-78"/>
              </a:rPr>
              <a:t>نورویروس</a:t>
            </a:r>
            <a:r>
              <a:rPr lang="fa-IR" sz="2400" b="1" dirty="0">
                <a:cs typeface="B Nazanin" panose="00000400000000000000" pitchFamily="2" charset="-78"/>
              </a:rPr>
              <a:t> شایعترین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اسهال بیمارستانی: </a:t>
            </a:r>
            <a:r>
              <a:rPr lang="fa-IR" sz="2400" b="1" dirty="0" err="1">
                <a:cs typeface="B Nazanin" panose="00000400000000000000" pitchFamily="2" charset="-78"/>
              </a:rPr>
              <a:t>کلستریدیوم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 err="1">
                <a:cs typeface="B Nazanin" panose="00000400000000000000" pitchFamily="2" charset="-78"/>
              </a:rPr>
              <a:t>دیفسیل</a:t>
            </a:r>
            <a:r>
              <a:rPr lang="fa-IR" sz="2400" b="1" dirty="0">
                <a:cs typeface="B Nazanin" panose="00000400000000000000" pitchFamily="2" charset="-78"/>
              </a:rPr>
              <a:t> شایعترین(</a:t>
            </a:r>
            <a:r>
              <a:rPr lang="en-US" sz="2400" b="1" dirty="0">
                <a:cs typeface="B Nazanin" panose="00000400000000000000" pitchFamily="2" charset="-78"/>
              </a:rPr>
              <a:t>AB, PPI,</a:t>
            </a:r>
            <a:r>
              <a:rPr lang="fa-IR" sz="2400" b="1" dirty="0">
                <a:cs typeface="B Nazanin" panose="00000400000000000000" pitchFamily="2" charset="-78"/>
              </a:rPr>
              <a:t>، سرکوب ایمنی و..)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انتقال از حیوانات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گسترش فصلی</a:t>
            </a:r>
          </a:p>
          <a:p>
            <a:pPr>
              <a:buFont typeface="Wingdings" panose="05000000000000000000" pitchFamily="2" charset="2"/>
              <a:buChar char="q"/>
            </a:pPr>
            <a:endParaRPr lang="fa-IR" sz="28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35268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DEEB91-A069-47FF-AB17-DEC7FF0E25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852392"/>
          </a:xfrm>
        </p:spPr>
        <p:txBody>
          <a:bodyPr>
            <a:normAutofit/>
          </a:bodyPr>
          <a:lstStyle/>
          <a:p>
            <a:r>
              <a:rPr lang="fa-IR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کاهش مورتالیتی اسهال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5B5790-C214-4FAC-A24A-2008000FE5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484244"/>
            <a:ext cx="10820400" cy="4734442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fa-IR" sz="2800" b="1" dirty="0">
                <a:cs typeface="B Nazanin" panose="00000400000000000000" pitchFamily="2" charset="-78"/>
              </a:rPr>
              <a:t>واکسیناسیون پیشگیرانه روتاویروس</a:t>
            </a:r>
          </a:p>
          <a:p>
            <a:pPr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fa-IR" sz="2800" b="1" dirty="0">
                <a:cs typeface="B Nazanin" panose="00000400000000000000" pitchFamily="2" charset="-78"/>
              </a:rPr>
              <a:t>تشخیص به موقع کمبود آب بدن</a:t>
            </a:r>
          </a:p>
          <a:p>
            <a:pPr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fa-IR" sz="2800" b="1" dirty="0">
                <a:cs typeface="B Nazanin" panose="00000400000000000000" pitchFamily="2" charset="-78"/>
              </a:rPr>
              <a:t>بهبود درمان اسهال با جایگزینی مایعات در داخل و خارج بیمارستان</a:t>
            </a:r>
          </a:p>
          <a:p>
            <a:pPr marR="0" lvl="0" algn="r" defTabSz="914400" rtl="1" eaLnBrk="1" fontAlgn="auto" latinLnBrk="0" hangingPunct="1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fa-IR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بهبود تغذیه در کودکان</a:t>
            </a:r>
            <a:endParaRPr lang="fa-IR" sz="28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94335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BC959-0CD9-46E7-B04F-918C252ED3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1618" y="241750"/>
            <a:ext cx="8610600" cy="795129"/>
          </a:xfrm>
        </p:spPr>
        <p:txBody>
          <a:bodyPr>
            <a:normAutofit/>
          </a:bodyPr>
          <a:lstStyle/>
          <a:p>
            <a:r>
              <a:rPr lang="fa-IR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ارزیابی بالینی اسهال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A16D32-0BB8-4D7E-8B82-A195D5245A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96" y="1232452"/>
            <a:ext cx="11463130" cy="5383798"/>
          </a:xfrm>
        </p:spPr>
        <p:txBody>
          <a:bodyPr/>
          <a:lstStyle/>
          <a:p>
            <a:pPr marL="0" indent="0">
              <a:buNone/>
            </a:pPr>
            <a:r>
              <a:rPr lang="fa-IR" sz="2400" b="1" dirty="0">
                <a:cs typeface="B Nazanin" panose="00000400000000000000" pitchFamily="2" charset="-78"/>
              </a:rPr>
              <a:t>ارزیابی اولیه بیماران با </a:t>
            </a:r>
            <a:r>
              <a:rPr lang="en-US" sz="2400" b="1" dirty="0">
                <a:cs typeface="B Nazanin" panose="00000400000000000000" pitchFamily="2" charset="-78"/>
              </a:rPr>
              <a:t>AGE</a:t>
            </a:r>
            <a:r>
              <a:rPr lang="fa-IR" sz="2400" b="1" dirty="0">
                <a:cs typeface="B Nazanin" panose="00000400000000000000" pitchFamily="2" charset="-78"/>
              </a:rPr>
              <a:t> باید بر اساس </a:t>
            </a:r>
            <a:r>
              <a:rPr lang="fa-IR" sz="2400" b="1" u="sng" dirty="0">
                <a:solidFill>
                  <a:srgbClr val="FF0000"/>
                </a:solidFill>
                <a:cs typeface="B Nazanin" panose="00000400000000000000" pitchFamily="2" charset="-78"/>
              </a:rPr>
              <a:t>شرح حال و معاینه فیزیکی </a:t>
            </a:r>
            <a:r>
              <a:rPr lang="fa-IR" sz="2400" b="1" dirty="0">
                <a:cs typeface="B Nazanin" panose="00000400000000000000" pitchFamily="2" charset="-78"/>
              </a:rPr>
              <a:t>جهت بررسی: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فاکتورهای خطر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علایم بالینی همراه 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سابقه تماس با موارد مشابه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وضعیت </a:t>
            </a:r>
            <a:r>
              <a:rPr lang="fa-IR" sz="2400" b="1" dirty="0" err="1">
                <a:cs typeface="B Nazanin" panose="00000400000000000000" pitchFamily="2" charset="-78"/>
              </a:rPr>
              <a:t>هیدراتاسیون</a:t>
            </a:r>
            <a:r>
              <a:rPr lang="fa-IR" sz="2400" b="1" dirty="0">
                <a:cs typeface="B Nazanin" panose="00000400000000000000" pitchFamily="2" charset="-78"/>
              </a:rPr>
              <a:t> بیمار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اجزای اصلی شرح حال</a:t>
            </a:r>
          </a:p>
          <a:p>
            <a:pPr marL="0" indent="0">
              <a:buNone/>
            </a:pPr>
            <a:endParaRPr lang="fa-IR" dirty="0"/>
          </a:p>
        </p:txBody>
      </p:sp>
      <p:sp>
        <p:nvSpPr>
          <p:cNvPr id="4" name="Arrow: Left 3">
            <a:extLst>
              <a:ext uri="{FF2B5EF4-FFF2-40B4-BE49-F238E27FC236}">
                <a16:creationId xmlns:a16="http://schemas.microsoft.com/office/drawing/2014/main" id="{97192F11-9C01-417A-A3E9-48D2076349C3}"/>
              </a:ext>
            </a:extLst>
          </p:cNvPr>
          <p:cNvSpPr/>
          <p:nvPr/>
        </p:nvSpPr>
        <p:spPr>
          <a:xfrm>
            <a:off x="6983895" y="4532243"/>
            <a:ext cx="1798983" cy="52346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D730DF3-CF63-4F50-BE74-8492DE3CAE9D}"/>
              </a:ext>
            </a:extLst>
          </p:cNvPr>
          <p:cNvSpPr/>
          <p:nvPr/>
        </p:nvSpPr>
        <p:spPr>
          <a:xfrm>
            <a:off x="278296" y="2637183"/>
            <a:ext cx="6530008" cy="397906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cs typeface="B Nazanin" panose="00000400000000000000" pitchFamily="2" charset="-78"/>
              </a:rPr>
              <a:t>مدت  زمان اسهال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cs typeface="B Nazanin" panose="00000400000000000000" pitchFamily="2" charset="-78"/>
              </a:rPr>
              <a:t>شرح وضعیت مدفوع (دفعات ، مقدار، وجود خون یا </a:t>
            </a:r>
            <a:r>
              <a:rPr lang="fa-IR" sz="2400" dirty="0" err="1">
                <a:cs typeface="B Nazanin" panose="00000400000000000000" pitchFamily="2" charset="-78"/>
              </a:rPr>
              <a:t>موکوس</a:t>
            </a:r>
            <a:r>
              <a:rPr lang="fa-IR" sz="2400" dirty="0">
                <a:cs typeface="B Nazanin" panose="00000400000000000000" pitchFamily="2" charset="-78"/>
              </a:rPr>
              <a:t>)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cs typeface="B Nazanin" panose="00000400000000000000" pitchFamily="2" charset="-78"/>
              </a:rPr>
              <a:t>تب(مدت، شدت)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cs typeface="B Nazanin" panose="00000400000000000000" pitchFamily="2" charset="-78"/>
              </a:rPr>
              <a:t>استفراغ(شروع ، مقدار ، دفعات)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cs typeface="B Nazanin" panose="00000400000000000000" pitchFamily="2" charset="-78"/>
              </a:rPr>
              <a:t>مقدار و نوع ماده خوراکی مایع یا جامد دریافتی</a:t>
            </a:r>
          </a:p>
        </p:txBody>
      </p:sp>
      <p:sp>
        <p:nvSpPr>
          <p:cNvPr id="6" name="Star: 4 Points 5">
            <a:extLst>
              <a:ext uri="{FF2B5EF4-FFF2-40B4-BE49-F238E27FC236}">
                <a16:creationId xmlns:a16="http://schemas.microsoft.com/office/drawing/2014/main" id="{5CF9F9A6-AD92-4B85-93A0-FC99F4059D8C}"/>
              </a:ext>
            </a:extLst>
          </p:cNvPr>
          <p:cNvSpPr/>
          <p:nvPr/>
        </p:nvSpPr>
        <p:spPr>
          <a:xfrm>
            <a:off x="7991061" y="3922643"/>
            <a:ext cx="357809" cy="414027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269670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2BB7A2-574D-4ACF-A1F3-7F4BE11E19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0121" y="393312"/>
            <a:ext cx="8113643" cy="719871"/>
          </a:xfrm>
        </p:spPr>
        <p:txBody>
          <a:bodyPr>
            <a:normAutofit/>
          </a:bodyPr>
          <a:lstStyle/>
          <a:p>
            <a:r>
              <a:rPr lang="fa-IR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علایم بالینی دهیدراتاسیون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83BBF6-63FF-4133-9568-84A55C3B1B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7322" y="1113183"/>
            <a:ext cx="11466442" cy="5552660"/>
          </a:xfrm>
        </p:spPr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وضعیت هوشیاری و فعالیت کودک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تمایل به نوشیدن آب (شدت عطش به آب)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فرورفتگی چشم ها(</a:t>
            </a:r>
            <a:r>
              <a:rPr lang="en-US" sz="2400" b="1" dirty="0">
                <a:cs typeface="B Nazanin" panose="00000400000000000000" pitchFamily="2" charset="-78"/>
              </a:rPr>
              <a:t>Sunken eye</a:t>
            </a:r>
            <a:r>
              <a:rPr lang="fa-IR" sz="2400" b="1" dirty="0">
                <a:cs typeface="B Nazanin" panose="00000400000000000000" pitchFamily="2" charset="-78"/>
              </a:rPr>
              <a:t>)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وضعیت آخرین توزین کودک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a-I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</a:t>
            </a:r>
            <a:r>
              <a:rPr lang="fa-I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از کاهش وزن مستند باید </a:t>
            </a:r>
            <a:r>
              <a:rPr lang="fa-IR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بعنوان</a:t>
            </a:r>
            <a:r>
              <a:rPr lang="fa-I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معیاری برای محاسبه کمبود مایع استفاده کرد.</a:t>
            </a:r>
            <a:endParaRPr lang="fa-IR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وضعیت رطوبت مخاط و بررسی اشک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حرارت اندام (گرمی و سردی </a:t>
            </a:r>
            <a:r>
              <a:rPr lang="fa-IR" sz="2400" b="1" dirty="0" err="1">
                <a:cs typeface="B Nazanin" panose="00000400000000000000" pitchFamily="2" charset="-78"/>
              </a:rPr>
              <a:t>انتهاها</a:t>
            </a:r>
            <a:r>
              <a:rPr lang="fa-IR" sz="2400" b="1" dirty="0">
                <a:cs typeface="B Nazanin" panose="00000400000000000000" pitchFamily="2" charset="-78"/>
              </a:rPr>
              <a:t> ی بدن)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وضعیت ادرار( تعداد خیس کردن پوشک در روز و زمان آخرین دفع ادرار)</a:t>
            </a: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879576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BFC953-04EA-4A08-B5DF-EBBA2FBCA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ABC1215-1B0C-4349-A247-F72AFE7C2CDE}"/>
              </a:ext>
            </a:extLst>
          </p:cNvPr>
          <p:cNvCxnSpPr>
            <a:cxnSpLocks/>
          </p:cNvCxnSpPr>
          <p:nvPr/>
        </p:nvCxnSpPr>
        <p:spPr>
          <a:xfrm>
            <a:off x="2888974" y="3286539"/>
            <a:ext cx="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0" name="Content Placeholder 19">
            <a:extLst>
              <a:ext uri="{FF2B5EF4-FFF2-40B4-BE49-F238E27FC236}">
                <a16:creationId xmlns:a16="http://schemas.microsoft.com/office/drawing/2014/main" id="{6EB2EA7C-FA27-4E68-983D-12D6A51ABA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36" t="1375" r="336" b="760"/>
          <a:stretch/>
        </p:blipFill>
        <p:spPr>
          <a:xfrm>
            <a:off x="225287" y="636103"/>
            <a:ext cx="11741426" cy="596347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30282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BC0E56-6F9D-45AA-829A-516696C04B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484788"/>
            <a:ext cx="8610600" cy="309053"/>
          </a:xfrm>
        </p:spPr>
        <p:txBody>
          <a:bodyPr>
            <a:normAutofit fontScale="90000"/>
          </a:bodyPr>
          <a:lstStyle/>
          <a:p>
            <a:endParaRPr lang="fa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078686-5112-4655-9294-CF27B76757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04521" y="1192696"/>
            <a:ext cx="7119731" cy="4999486"/>
          </a:xfrm>
        </p:spPr>
        <p:txBody>
          <a:bodyPr/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گروهی از معیارها برای درجه بندی شدت دهیدراتاسیون در کودکان وجود دارد ولی هیچ روش واحد، استاندارد و معتبری وجود ندارد.</a:t>
            </a:r>
          </a:p>
          <a:p>
            <a:pPr marL="0" indent="0" algn="just"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اگر کودک </a:t>
            </a:r>
            <a:r>
              <a:rPr lang="fa-IR" sz="2400" b="1" dirty="0" err="1">
                <a:cs typeface="B Nazanin" panose="00000400000000000000" pitchFamily="2" charset="-78"/>
              </a:rPr>
              <a:t>هیپرناترمیک</a:t>
            </a:r>
            <a:r>
              <a:rPr lang="fa-IR" sz="2400" b="1" dirty="0">
                <a:cs typeface="B Nazanin" panose="00000400000000000000" pitchFamily="2" charset="-78"/>
              </a:rPr>
              <a:t> باشد ممکن است علایم دهیدراتاسیون پوشانده شوند.</a:t>
            </a:r>
          </a:p>
          <a:p>
            <a:pPr>
              <a:buFont typeface="Wingdings" panose="05000000000000000000" pitchFamily="2" charset="2"/>
              <a:buChar char="ü"/>
            </a:pPr>
            <a:endParaRPr lang="fa-IR" sz="2400" b="1" dirty="0">
              <a:cs typeface="B Nazanin" panose="00000400000000000000" pitchFamily="2" charset="-78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WHO</a:t>
            </a:r>
            <a:r>
              <a:rPr lang="fa-I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</a:t>
            </a:r>
            <a:r>
              <a:rPr lang="fa-IR" sz="2400" b="1" dirty="0">
                <a:cs typeface="B Nazanin" panose="00000400000000000000" pitchFamily="2" charset="-78"/>
              </a:rPr>
              <a:t>                        وجود 2 یا بیشتر از علایم دهیدراتاسیون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بر اساس : </a:t>
            </a:r>
            <a:r>
              <a:rPr lang="fa-IR" sz="2400" b="1" dirty="0">
                <a:cs typeface="B Nazanin" panose="00000400000000000000" pitchFamily="2" charset="-78"/>
              </a:rPr>
              <a:t>وضعیت هوشیاری، </a:t>
            </a:r>
            <a:r>
              <a:rPr lang="fa-IR" sz="2400" b="1" dirty="0" err="1">
                <a:cs typeface="B Nazanin" panose="00000400000000000000" pitchFamily="2" charset="-78"/>
              </a:rPr>
              <a:t>گودافتادگی</a:t>
            </a:r>
            <a:r>
              <a:rPr lang="fa-IR" sz="2400" b="1" dirty="0">
                <a:cs typeface="B Nazanin" panose="00000400000000000000" pitchFamily="2" charset="-78"/>
              </a:rPr>
              <a:t> چشم ها، </a:t>
            </a:r>
            <a:r>
              <a:rPr lang="fa-IR" sz="2400" b="1" dirty="0" err="1">
                <a:cs typeface="B Nazanin" panose="00000400000000000000" pitchFamily="2" charset="-78"/>
              </a:rPr>
              <a:t>ولع</a:t>
            </a:r>
            <a:r>
              <a:rPr lang="fa-IR" sz="2400" b="1" dirty="0">
                <a:cs typeface="B Nazanin" panose="00000400000000000000" pitchFamily="2" charset="-78"/>
              </a:rPr>
              <a:t> نوشیدن ، بازگشت </a:t>
            </a:r>
            <a:r>
              <a:rPr lang="fa-IR" sz="2400" b="1" dirty="0" err="1">
                <a:cs typeface="B Nazanin" panose="00000400000000000000" pitchFamily="2" charset="-78"/>
              </a:rPr>
              <a:t>نیشگون</a:t>
            </a:r>
            <a:r>
              <a:rPr lang="fa-IR" sz="2400" b="1" dirty="0">
                <a:cs typeface="B Nazanin" panose="00000400000000000000" pitchFamily="2" charset="-78"/>
              </a:rPr>
              <a:t> پوستی</a:t>
            </a:r>
          </a:p>
          <a:p>
            <a:endParaRPr lang="fa-IR" dirty="0"/>
          </a:p>
        </p:txBody>
      </p:sp>
      <p:sp>
        <p:nvSpPr>
          <p:cNvPr id="4" name="Arrow: Left 3">
            <a:extLst>
              <a:ext uri="{FF2B5EF4-FFF2-40B4-BE49-F238E27FC236}">
                <a16:creationId xmlns:a16="http://schemas.microsoft.com/office/drawing/2014/main" id="{70738BAF-6EC3-4251-9CC7-1E78B0D66B9A}"/>
              </a:ext>
            </a:extLst>
          </p:cNvPr>
          <p:cNvSpPr/>
          <p:nvPr/>
        </p:nvSpPr>
        <p:spPr>
          <a:xfrm>
            <a:off x="9051232" y="4305893"/>
            <a:ext cx="1404730" cy="30905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3546224-A4D9-48FA-BA82-2E45DF190F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267" r="6289"/>
          <a:stretch/>
        </p:blipFill>
        <p:spPr>
          <a:xfrm>
            <a:off x="367748" y="1192696"/>
            <a:ext cx="3727174" cy="56653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0963827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FF07CE-69C9-4B01-B35A-997648156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1686" y="274044"/>
            <a:ext cx="5993295" cy="666862"/>
          </a:xfrm>
        </p:spPr>
        <p:txBody>
          <a:bodyPr>
            <a:normAutofit fontScale="90000"/>
          </a:bodyPr>
          <a:lstStyle/>
          <a:p>
            <a:r>
              <a:rPr lang="fa-IR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تشخیص آزمایشگاهی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BE10BB-2AE0-4FAF-9F35-F5B3E5C494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061" y="940907"/>
            <a:ext cx="11333921" cy="5817702"/>
          </a:xfrm>
        </p:spPr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fa-IR" sz="2400" b="1" dirty="0">
                <a:cs typeface="B Nazanin" panose="00000400000000000000" pitchFamily="2" charset="-78"/>
              </a:rPr>
              <a:t>اکثر موارد </a:t>
            </a:r>
            <a:r>
              <a:rPr lang="en-US" sz="2400" b="1" dirty="0">
                <a:cs typeface="B Nazanin" panose="00000400000000000000" pitchFamily="2" charset="-78"/>
              </a:rPr>
              <a:t>AGE</a:t>
            </a:r>
            <a:r>
              <a:rPr lang="fa-IR" sz="2400" b="1" dirty="0">
                <a:cs typeface="B Nazanin" panose="00000400000000000000" pitchFamily="2" charset="-78"/>
              </a:rPr>
              <a:t> نیازی به تست های آزمایشگاهی ندارند.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sz="2400" b="1" dirty="0">
                <a:cs typeface="B Nazanin" panose="00000400000000000000" pitchFamily="2" charset="-78"/>
              </a:rPr>
              <a:t>نمونه های مدفوع را میتوان از نظر </a:t>
            </a:r>
            <a:r>
              <a:rPr lang="fa-IR" sz="2400" b="1" dirty="0" err="1">
                <a:cs typeface="B Nazanin" panose="00000400000000000000" pitchFamily="2" charset="-78"/>
              </a:rPr>
              <a:t>موکوس</a:t>
            </a:r>
            <a:r>
              <a:rPr lang="fa-IR" sz="2400" b="1" dirty="0">
                <a:cs typeface="B Nazanin" panose="00000400000000000000" pitchFamily="2" charset="-78"/>
              </a:rPr>
              <a:t> ، خون ، نوتروفیل یا فرآورده آن : </a:t>
            </a:r>
            <a:r>
              <a:rPr lang="fa-IR" sz="2400" b="1" dirty="0" err="1">
                <a:cs typeface="B Nazanin" panose="00000400000000000000" pitchFamily="2" charset="-78"/>
              </a:rPr>
              <a:t>لاکتوفرین</a:t>
            </a:r>
            <a:r>
              <a:rPr lang="fa-IR" sz="2400" b="1" dirty="0">
                <a:cs typeface="B Nazanin" panose="00000400000000000000" pitchFamily="2" charset="-78"/>
              </a:rPr>
              <a:t> بررسی کرد.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sz="2400" b="1" dirty="0">
                <a:cs typeface="B Nazanin" panose="00000400000000000000" pitchFamily="2" charset="-78"/>
              </a:rPr>
              <a:t>احتمال عفونت با یک </a:t>
            </a:r>
            <a:r>
              <a:rPr lang="fa-IR" sz="2400" b="1" dirty="0" err="1">
                <a:cs typeface="B Nazanin" panose="00000400000000000000" pitchFamily="2" charset="-78"/>
              </a:rPr>
              <a:t>انتروپاتوژن</a:t>
            </a:r>
            <a:r>
              <a:rPr lang="fa-IR" sz="2400" b="1" dirty="0">
                <a:cs typeface="B Nazanin" panose="00000400000000000000" pitchFamily="2" charset="-78"/>
              </a:rPr>
              <a:t> کلاسیک  : </a:t>
            </a:r>
            <a:r>
              <a:rPr lang="en-US" sz="2400" b="1" dirty="0" err="1">
                <a:cs typeface="B Nazanin" panose="00000400000000000000" pitchFamily="2" charset="-78"/>
              </a:rPr>
              <a:t>wbc</a:t>
            </a:r>
            <a:r>
              <a:rPr lang="en-US" sz="2400" b="1" dirty="0">
                <a:cs typeface="B Nazanin" panose="00000400000000000000" pitchFamily="2" charset="-78"/>
              </a:rPr>
              <a:t>     </a:t>
            </a:r>
            <a:r>
              <a:rPr lang="fa-IR" sz="2400" b="1" dirty="0">
                <a:cs typeface="B Nazanin" panose="00000400000000000000" pitchFamily="2" charset="-78"/>
              </a:rPr>
              <a:t> &gt; 5 در هر </a:t>
            </a:r>
            <a:r>
              <a:rPr lang="en-US" sz="2400" b="1" dirty="0">
                <a:cs typeface="B Nazanin" panose="00000400000000000000" pitchFamily="2" charset="-78"/>
              </a:rPr>
              <a:t>HPF</a:t>
            </a:r>
            <a:r>
              <a:rPr lang="fa-IR" sz="2400" b="1" dirty="0">
                <a:cs typeface="B Nazanin" panose="00000400000000000000" pitchFamily="2" charset="-78"/>
              </a:rPr>
              <a:t> مدفوع </a:t>
            </a:r>
          </a:p>
          <a:p>
            <a:pPr marL="0" indent="0">
              <a:buNone/>
            </a:pPr>
            <a:r>
              <a:rPr lang="fa-IR" sz="2400" b="1" dirty="0">
                <a:cs typeface="B Nazanin" panose="00000400000000000000" pitchFamily="2" charset="-78"/>
              </a:rPr>
              <a:t>                                                                               </a:t>
            </a:r>
            <a:r>
              <a:rPr lang="fa-IR" sz="2400" b="1" dirty="0" err="1">
                <a:cs typeface="B Nazanin" panose="00000400000000000000" pitchFamily="2" charset="-78"/>
              </a:rPr>
              <a:t>لاکتوفرین</a:t>
            </a:r>
            <a:r>
              <a:rPr lang="fa-IR" sz="2400" b="1" dirty="0">
                <a:cs typeface="B Nazanin" panose="00000400000000000000" pitchFamily="2" charset="-78"/>
              </a:rPr>
              <a:t> + در شیرخشک </a:t>
            </a:r>
            <a:r>
              <a:rPr lang="fa-IR" sz="2400" b="1" dirty="0" err="1">
                <a:cs typeface="B Nazanin" panose="00000400000000000000" pitchFamily="2" charset="-78"/>
              </a:rPr>
              <a:t>خواران</a:t>
            </a:r>
            <a:endParaRPr lang="fa-IR" sz="2400" b="1" dirty="0">
              <a:cs typeface="B Nazanin" panose="00000400000000000000" pitchFamily="2" charset="-78"/>
            </a:endParaRPr>
          </a:p>
          <a:p>
            <a:pPr marL="0" indent="0"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fa-IR" sz="2400" b="1" dirty="0">
                <a:cs typeface="B Nazanin" panose="00000400000000000000" pitchFamily="2" charset="-78"/>
              </a:rPr>
              <a:t>تشخیص آزمایشگاهی </a:t>
            </a:r>
            <a:r>
              <a:rPr lang="en-US" sz="2400" b="1" dirty="0">
                <a:cs typeface="B Nazanin" panose="00000400000000000000" pitchFamily="2" charset="-78"/>
              </a:rPr>
              <a:t>AGE</a:t>
            </a:r>
            <a:r>
              <a:rPr lang="fa-IR" sz="2400" b="1" dirty="0">
                <a:cs typeface="B Nazanin" panose="00000400000000000000" pitchFamily="2" charset="-78"/>
              </a:rPr>
              <a:t> ویروسی، وقتی شک به اپیدمی وجود دارد، کمک کننده است.(</a:t>
            </a:r>
            <a:r>
              <a:rPr lang="en-US" sz="2400" b="1" dirty="0">
                <a:cs typeface="B Nazanin" panose="00000400000000000000" pitchFamily="2" charset="-78"/>
              </a:rPr>
              <a:t>PCR</a:t>
            </a:r>
            <a:r>
              <a:rPr lang="fa-IR" sz="2400" b="1" dirty="0">
                <a:cs typeface="B Nazanin" panose="00000400000000000000" pitchFamily="2" charset="-78"/>
              </a:rPr>
              <a:t>)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sz="2400" b="1" dirty="0">
                <a:cs typeface="B Nazanin" panose="00000400000000000000" pitchFamily="2" charset="-78"/>
              </a:rPr>
              <a:t>کشت مدفوع گران هستند ، درخواست محدود به بیمارانی :</a:t>
            </a:r>
          </a:p>
          <a:p>
            <a:endParaRPr lang="fa-IR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88B5227-4DD8-4226-9583-140AEA81A069}"/>
              </a:ext>
            </a:extLst>
          </p:cNvPr>
          <p:cNvSpPr/>
          <p:nvPr/>
        </p:nvSpPr>
        <p:spPr>
          <a:xfrm>
            <a:off x="526776" y="4227443"/>
            <a:ext cx="6245085" cy="2356513"/>
          </a:xfrm>
          <a:prstGeom prst="roundRect">
            <a:avLst>
              <a:gd name="adj" fmla="val 99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342900" marR="0" lvl="0" indent="-34290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شواهدی </a:t>
            </a:r>
            <a:r>
              <a:rPr kumimoji="0" lang="fa-IR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بنفع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AGE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 باکتریال دارند</a:t>
            </a:r>
          </a:p>
          <a:p>
            <a:pPr marL="342900" marR="0" lvl="0" indent="-34290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بیمارانی که بیماری متوسط تا شدید دارند</a:t>
            </a:r>
          </a:p>
          <a:p>
            <a:pPr marL="342900" marR="0" lvl="0" indent="-34290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بیمارانی که نقص ایمنی دارند</a:t>
            </a:r>
          </a:p>
          <a:p>
            <a:pPr marL="342900" marR="0" lvl="0" indent="-34290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اپیدمی های مشکوک به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HUS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 و عفونت های باکتریال</a:t>
            </a:r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13A4AA15-5EBB-4031-BDF9-7369DE31A5F1}"/>
              </a:ext>
            </a:extLst>
          </p:cNvPr>
          <p:cNvSpPr/>
          <p:nvPr/>
        </p:nvSpPr>
        <p:spPr>
          <a:xfrm>
            <a:off x="6546574" y="1895060"/>
            <a:ext cx="225287" cy="874644"/>
          </a:xfrm>
          <a:prstGeom prst="righ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378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A0CD3-1DE5-417A-BDE8-4AA9204EF6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56652" y="526215"/>
            <a:ext cx="8670235" cy="959876"/>
          </a:xfrm>
        </p:spPr>
        <p:txBody>
          <a:bodyPr>
            <a:noAutofit/>
          </a:bodyPr>
          <a:lstStyle/>
          <a:p>
            <a:pPr algn="ctr" rtl="0"/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Acute gastroenteritis in </a:t>
            </a:r>
            <a:r>
              <a:rPr lang="en-US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childern</a:t>
            </a:r>
            <a:endParaRPr lang="fa-I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4BF368-125D-439B-9ECE-E81E255DD9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77622"/>
            <a:ext cx="8150086" cy="6858000"/>
          </a:xfrm>
          <a:prstGeom prst="rect">
            <a:avLst/>
          </a:prstGeom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0A12051-241A-415E-9676-323702D333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61FFC05-1A59-457A-B3E8-F0354E29A152}"/>
              </a:ext>
            </a:extLst>
          </p:cNvPr>
          <p:cNvSpPr/>
          <p:nvPr/>
        </p:nvSpPr>
        <p:spPr>
          <a:xfrm>
            <a:off x="8335616" y="2610678"/>
            <a:ext cx="3670853" cy="4028661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ssia" pitchFamily="2" charset="0"/>
              </a:rPr>
              <a:t>Directed by :</a:t>
            </a:r>
          </a:p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ssia" pitchFamily="2" charset="0"/>
              </a:rPr>
              <a:t>Dr. </a:t>
            </a:r>
            <a:r>
              <a:rPr kumimoji="0" lang="en-US" sz="2800" b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ssia" pitchFamily="2" charset="0"/>
              </a:rPr>
              <a:t>Ensiyeh</a:t>
            </a:r>
            <a:r>
              <a:rPr kumimoji="0" lang="en-US" sz="28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ssia" pitchFamily="2" charset="0"/>
              </a:rPr>
              <a:t> . Taheri</a:t>
            </a:r>
          </a:p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ssia" pitchFamily="2" charset="0"/>
              </a:rPr>
              <a:t>Assitant</a:t>
            </a:r>
            <a:r>
              <a:rPr kumimoji="0" lang="en-US" sz="28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ssia" pitchFamily="2" charset="0"/>
              </a:rPr>
              <a:t> Professor of Isfahan Medical </a:t>
            </a:r>
            <a:r>
              <a:rPr kumimoji="0" lang="en-US" sz="2800" b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ssia" pitchFamily="2" charset="0"/>
              </a:rPr>
              <a:t>Uneversity</a:t>
            </a:r>
            <a:endParaRPr kumimoji="0" lang="fa-IR" sz="28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ssia" pitchFamily="2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BDE84C9-C67D-4215-A512-61F6F5BFAB6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496" t="16712" b="12825"/>
          <a:stretch/>
        </p:blipFill>
        <p:spPr>
          <a:xfrm>
            <a:off x="10171042" y="5487339"/>
            <a:ext cx="1484244" cy="959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267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47C739-4C9B-4580-8B52-52538B6E1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9164" y="231913"/>
            <a:ext cx="6612835" cy="377687"/>
          </a:xfrm>
        </p:spPr>
        <p:txBody>
          <a:bodyPr>
            <a:normAutofit fontScale="90000"/>
          </a:bodyPr>
          <a:lstStyle/>
          <a:p>
            <a:endParaRPr lang="fa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201ED1-80C1-4859-870C-D705784B8F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7930" y="1331844"/>
            <a:ext cx="11516139" cy="5294244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v"/>
            </a:pP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کشت مدفوع </a:t>
            </a:r>
            <a:r>
              <a:rPr lang="fa-IR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بصورت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روتین </a:t>
            </a:r>
            <a:r>
              <a:rPr lang="fa-IR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درآزمایشگاه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های میکروبیولوژی بالینی انجام میشوند ، گونه </a:t>
            </a:r>
            <a:r>
              <a:rPr lang="fa-IR" sz="2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شیگلا</a:t>
            </a:r>
            <a:r>
              <a:rPr lang="fa-I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و سالمونلا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را پیدا میکنند.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شک به </a:t>
            </a:r>
            <a:r>
              <a:rPr lang="fa-IR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کمپیلوباکتر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، </a:t>
            </a:r>
            <a:r>
              <a:rPr lang="fa-IR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یرسینا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، انواع ویبریو باید به آزمایشگاه اطلاع داد.</a:t>
            </a:r>
          </a:p>
          <a:p>
            <a:pPr marL="0" indent="0" algn="just">
              <a:buNone/>
            </a:pPr>
            <a:endParaRPr lang="fa-I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algn="just">
              <a:buFont typeface="Wingdings" panose="05000000000000000000" pitchFamily="2" charset="2"/>
              <a:buChar char="v"/>
            </a:pPr>
            <a:r>
              <a:rPr lang="fa-IR" sz="24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بررسی میکروبیولوژیک مدفوع در بیمارانی که اسهال آن ها بیش از 3 روز بعد از بستری شدن شروع شده ضرورت ندارد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مگر بیمار </a:t>
            </a:r>
            <a:r>
              <a:rPr lang="fa-I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نقص ایمنی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داشته باشد و یا </a:t>
            </a:r>
            <a:r>
              <a:rPr lang="fa-I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اپیدمی بیمارستانی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مورد ارزیابی قرار گیرد.</a:t>
            </a:r>
          </a:p>
          <a:p>
            <a:pPr marL="0" indent="0" algn="just">
              <a:buNone/>
            </a:pPr>
            <a:endParaRPr lang="fa-I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algn="just">
              <a:buFont typeface="Wingdings" panose="05000000000000000000" pitchFamily="2" charset="2"/>
              <a:buChar char="v"/>
            </a:pP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در </a:t>
            </a:r>
            <a:r>
              <a:rPr lang="fa-IR" sz="24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کودکان بزرگتر از 2 سال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که اخیرا آنتی بیوتیک مصرف کرده </a:t>
            </a:r>
            <a:r>
              <a:rPr lang="fa-IR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اند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یا فاکتورهای خطر دیگری دارند ارزیابی از نظر </a:t>
            </a:r>
            <a:r>
              <a:rPr lang="fa-IR" sz="2400" b="1" dirty="0" err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کلستریدیوم</a:t>
            </a:r>
            <a:r>
              <a:rPr lang="fa-IR" sz="24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</a:t>
            </a:r>
            <a:r>
              <a:rPr lang="fa-IR" sz="2400" b="1" dirty="0" err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دیفیسیل</a:t>
            </a:r>
            <a:r>
              <a:rPr lang="fa-IR" sz="24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مناسب است.</a:t>
            </a:r>
            <a:r>
              <a:rPr lang="fa-IR" sz="24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(توکسین </a:t>
            </a: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A</a:t>
            </a:r>
            <a:r>
              <a:rPr lang="fa-IR" sz="24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و </a:t>
            </a: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B</a:t>
            </a:r>
            <a:r>
              <a:rPr lang="fa-IR" sz="24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، کشت و </a:t>
            </a: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PCR</a:t>
            </a:r>
            <a:r>
              <a:rPr lang="fa-IR" sz="24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)</a:t>
            </a:r>
          </a:p>
          <a:p>
            <a:pPr algn="just">
              <a:buFont typeface="Wingdings" panose="05000000000000000000" pitchFamily="2" charset="2"/>
              <a:buChar char="v"/>
            </a:pPr>
            <a:endParaRPr lang="fa-I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algn="just">
              <a:buFont typeface="Wingdings" panose="05000000000000000000" pitchFamily="2" charset="2"/>
              <a:buChar char="v"/>
            </a:pP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بررسی از نظر </a:t>
            </a:r>
            <a:r>
              <a:rPr lang="fa-IR" sz="2400" b="1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پورتوزوآ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در بیمارانی اندیکاسیون دارد که </a:t>
            </a: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به تازگی به مناطق </a:t>
            </a:r>
            <a:r>
              <a:rPr lang="fa-IR" sz="2400" b="1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اندمیک</a:t>
            </a: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مسافرت کرده </a:t>
            </a:r>
            <a:r>
              <a:rPr lang="fa-IR" sz="2400" b="1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اند</a:t>
            </a: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،</a:t>
            </a: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آب غیربهداشتی مصرف کرده </a:t>
            </a:r>
            <a:r>
              <a:rPr lang="fa-IR" sz="2400" b="1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اند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و </a:t>
            </a: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علایمی به نفع این آلودگی دارند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.( آنالیز 3 نمونه در 3 روز جداگانه)</a:t>
            </a:r>
          </a:p>
        </p:txBody>
      </p:sp>
    </p:spTree>
    <p:extLst>
      <p:ext uri="{BB962C8B-B14F-4D97-AF65-F5344CB8AC3E}">
        <p14:creationId xmlns:p14="http://schemas.microsoft.com/office/powerpoint/2010/main" val="25862264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E6245-28FC-4DAF-952D-B45AB60985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76531"/>
          </a:xfrm>
        </p:spPr>
        <p:txBody>
          <a:bodyPr>
            <a:normAutofit fontScale="90000"/>
          </a:bodyPr>
          <a:lstStyle/>
          <a:p>
            <a:endParaRPr lang="fa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68EE45-4D9F-4E32-85ED-5A7F45017A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9844" y="1130687"/>
            <a:ext cx="10774017" cy="5367131"/>
          </a:xfrm>
        </p:spPr>
        <p:txBody>
          <a:bodyPr>
            <a:normAutofit lnSpcReduction="10000"/>
          </a:bodyPr>
          <a:lstStyle/>
          <a:p>
            <a:pPr algn="just">
              <a:buFont typeface="Wingdings" panose="05000000000000000000" pitchFamily="2" charset="2"/>
              <a:buChar char="v"/>
            </a:pPr>
            <a:endParaRPr lang="fa-I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algn="just">
              <a:buFont typeface="Wingdings" panose="05000000000000000000" pitchFamily="2" charset="2"/>
              <a:buChar char="v"/>
            </a:pP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چندین </a:t>
            </a:r>
            <a:r>
              <a:rPr lang="fa-IR" sz="2800" b="1" dirty="0" err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پنل</a:t>
            </a:r>
            <a:r>
              <a:rPr lang="fa-IR" sz="28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مولکولار</a:t>
            </a:r>
            <a:r>
              <a:rPr lang="fa-IR" sz="28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مولتی </a:t>
            </a:r>
            <a:r>
              <a:rPr lang="fa-IR" sz="2800" b="1" dirty="0" err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پلکس</a:t>
            </a:r>
            <a:r>
              <a:rPr lang="fa-IR" sz="28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</a:t>
            </a: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روش</a:t>
            </a:r>
            <a:r>
              <a:rPr lang="fa-IR" sz="28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</a:t>
            </a: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سریع برای یافتن پاتوژن های </a:t>
            </a:r>
            <a:r>
              <a:rPr lang="fa-IR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ویروسی،باکتریال</a:t>
            </a: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و </a:t>
            </a:r>
            <a:r>
              <a:rPr lang="fa-IR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پروتوزایی</a:t>
            </a: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GI</a:t>
            </a: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در مدفوع توسط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FDA</a:t>
            </a: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تایید شده </a:t>
            </a:r>
            <a:r>
              <a:rPr lang="fa-IR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اند</a:t>
            </a: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.</a:t>
            </a:r>
          </a:p>
          <a:p>
            <a:pPr marL="0" indent="0" algn="just">
              <a:buNone/>
            </a:pPr>
            <a:endParaRPr lang="fa-I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algn="just">
              <a:buFont typeface="Wingdings" panose="05000000000000000000" pitchFamily="2" charset="2"/>
              <a:buChar char="v"/>
            </a:pPr>
            <a:r>
              <a:rPr lang="fa-IR" sz="28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مزایای</a:t>
            </a: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آن ها : کاهش حجم نمونه لازم ، پوشش وسیع میکروبی ، افزایش کشف عفونت های همزمان ، حساسیت بالاتر میباشد.</a:t>
            </a:r>
          </a:p>
          <a:p>
            <a:pPr algn="just">
              <a:buFont typeface="Wingdings" panose="05000000000000000000" pitchFamily="2" charset="2"/>
              <a:buChar char="v"/>
            </a:pPr>
            <a:endParaRPr lang="fa-I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algn="just">
              <a:buFont typeface="Wingdings" panose="05000000000000000000" pitchFamily="2" charset="2"/>
              <a:buChar char="v"/>
            </a:pPr>
            <a:r>
              <a:rPr lang="fa-IR" sz="28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معایب</a:t>
            </a: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این تست عدم تشخیص تفاوت گونه ها و حساسیت آنتی بیوتیکی در اپیدمی ها و تصمیمات درمانی است.</a:t>
            </a:r>
          </a:p>
          <a:p>
            <a:pPr algn="just">
              <a:buFont typeface="Wingdings" panose="05000000000000000000" pitchFamily="2" charset="2"/>
              <a:buChar char="v"/>
            </a:pPr>
            <a:endParaRPr lang="fa-IR" sz="2800" b="1" dirty="0">
              <a:cs typeface="B Nazanin" panose="00000400000000000000" pitchFamily="2" charset="-78"/>
            </a:endParaRPr>
          </a:p>
          <a:p>
            <a:pPr algn="just">
              <a:buFont typeface="Wingdings" panose="05000000000000000000" pitchFamily="2" charset="2"/>
              <a:buChar char="v"/>
            </a:pPr>
            <a:r>
              <a:rPr lang="fa-IR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بیشتر </a:t>
            </a:r>
            <a:r>
              <a:rPr lang="fa-IR" sz="2800" b="1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اپیزودهای</a:t>
            </a:r>
            <a:r>
              <a:rPr lang="fa-IR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دهیدراتاسیون اسهالی </a:t>
            </a:r>
            <a:r>
              <a:rPr lang="fa-IR" sz="2800" b="1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ایزوناترمیک</a:t>
            </a:r>
            <a:r>
              <a:rPr lang="fa-IR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بوده و نیازی به اندازه گیری </a:t>
            </a:r>
            <a:r>
              <a:rPr lang="fa-IR" sz="2800" b="1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الکترولیت</a:t>
            </a:r>
            <a:r>
              <a:rPr lang="fa-IR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های سرمی نیست</a:t>
            </a:r>
            <a:r>
              <a:rPr lang="fa-IR" sz="24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.</a:t>
            </a:r>
          </a:p>
          <a:p>
            <a:pPr>
              <a:buFont typeface="Wingdings" panose="05000000000000000000" pitchFamily="2" charset="2"/>
              <a:buChar char="v"/>
            </a:pP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476222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A29805-97FE-425A-9889-34A96A6013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V="1">
            <a:off x="2895600" y="639315"/>
            <a:ext cx="8610600" cy="125058"/>
          </a:xfrm>
        </p:spPr>
        <p:txBody>
          <a:bodyPr>
            <a:normAutofit fontScale="90000"/>
          </a:bodyPr>
          <a:lstStyle/>
          <a:p>
            <a:endParaRPr lang="fa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B17950-DDB7-4FFB-B535-51D77030E7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061" y="887897"/>
            <a:ext cx="11449878" cy="5724938"/>
          </a:xfrm>
        </p:spPr>
        <p:txBody>
          <a:bodyPr/>
          <a:lstStyle/>
          <a:p>
            <a:pPr marL="228600" marR="0" lvl="0" indent="-22860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fa-IR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اندازه گیری </a:t>
            </a:r>
            <a:r>
              <a:rPr kumimoji="0" lang="fa-IR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الکترولیت</a:t>
            </a:r>
            <a:r>
              <a:rPr kumimoji="0" lang="fa-IR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 ها:</a:t>
            </a:r>
          </a:p>
          <a:p>
            <a:pPr marR="0" lvl="0" algn="r" defTabSz="9144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fa-IR" sz="2400" b="1" dirty="0">
                <a:latin typeface="Century Gothic" panose="020B0502020202020204"/>
                <a:cs typeface="B Nazanin" panose="00000400000000000000" pitchFamily="2" charset="-78"/>
              </a:rPr>
              <a:t>کودکان با دهیدراتاسیون شدید</a:t>
            </a:r>
          </a:p>
          <a:p>
            <a:pPr marR="0" lvl="0" algn="r" defTabSz="9144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در صورت تجویز مایع داخل وریدی</a:t>
            </a:r>
          </a:p>
          <a:p>
            <a:pPr marR="0" lvl="0" algn="r" defTabSz="9144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fa-IR" sz="2400" b="1" dirty="0">
                <a:latin typeface="Century Gothic" panose="020B0502020202020204"/>
                <a:cs typeface="B Nazanin" panose="00000400000000000000" pitchFamily="2" charset="-78"/>
              </a:rPr>
              <a:t>شرح حال دفع مکرر مدفوع آبکی                                                                              </a:t>
            </a:r>
            <a:r>
              <a:rPr lang="fa-IR" sz="2800" b="1" u="sng" dirty="0">
                <a:solidFill>
                  <a:srgbClr val="FF0000"/>
                </a:solidFill>
                <a:latin typeface="Century Gothic" panose="020B0502020202020204"/>
                <a:cs typeface="B Nazanin" panose="00000400000000000000" pitchFamily="2" charset="-78"/>
              </a:rPr>
              <a:t>احتمال </a:t>
            </a:r>
            <a:r>
              <a:rPr lang="fa-IR" sz="2800" b="1" u="sng" dirty="0" err="1">
                <a:solidFill>
                  <a:srgbClr val="FF0000"/>
                </a:solidFill>
                <a:latin typeface="Century Gothic" panose="020B0502020202020204"/>
                <a:cs typeface="B Nazanin" panose="00000400000000000000" pitchFamily="2" charset="-78"/>
              </a:rPr>
              <a:t>هیپرناترمی</a:t>
            </a:r>
            <a:endParaRPr lang="fa-IR" sz="2400" b="1" u="sng" dirty="0">
              <a:solidFill>
                <a:srgbClr val="FF0000"/>
              </a:solidFill>
              <a:latin typeface="Century Gothic" panose="020B0502020202020204"/>
              <a:cs typeface="B Nazanin" panose="00000400000000000000" pitchFamily="2" charset="-78"/>
            </a:endParaRPr>
          </a:p>
          <a:p>
            <a:pPr marR="0" lvl="0" algn="r" defTabSz="9144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وجود قوام خمیری پوست بدو</a:t>
            </a:r>
            <a:r>
              <a:rPr lang="fa-IR" sz="2400" b="1" dirty="0">
                <a:latin typeface="Century Gothic" panose="020B0502020202020204"/>
                <a:cs typeface="B Nazanin" panose="00000400000000000000" pitchFamily="2" charset="-78"/>
              </a:rPr>
              <a:t>ن تاخیر در </a:t>
            </a:r>
            <a:r>
              <a:rPr lang="fa-IR" sz="2400" b="1" dirty="0" err="1">
                <a:latin typeface="Century Gothic" panose="020B0502020202020204"/>
                <a:cs typeface="B Nazanin" panose="00000400000000000000" pitchFamily="2" charset="-78"/>
              </a:rPr>
              <a:t>پرشدگی</a:t>
            </a:r>
            <a:r>
              <a:rPr lang="fa-IR" sz="2400" b="1" dirty="0">
                <a:latin typeface="Century Gothic" panose="020B0502020202020204"/>
                <a:cs typeface="B Nazanin" panose="00000400000000000000" pitchFamily="2" charset="-78"/>
              </a:rPr>
              <a:t> مویرگی</a:t>
            </a:r>
          </a:p>
          <a:p>
            <a:pPr marR="0" lvl="0" algn="r" defTabSz="9144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زمانی که در منزل ما</a:t>
            </a:r>
            <a:r>
              <a:rPr lang="fa-IR" sz="2400" b="1" dirty="0" err="1">
                <a:latin typeface="Century Gothic" panose="020B0502020202020204"/>
                <a:cs typeface="B Nazanin" panose="00000400000000000000" pitchFamily="2" charset="-78"/>
              </a:rPr>
              <a:t>یع</a:t>
            </a:r>
            <a:r>
              <a:rPr lang="fa-IR" sz="2400" b="1" dirty="0">
                <a:latin typeface="Century Gothic" panose="020B0502020202020204"/>
                <a:cs typeface="B Nazanin" panose="00000400000000000000" pitchFamily="2" charset="-78"/>
              </a:rPr>
              <a:t> درمانی نامناسب انجام شده باشد</a:t>
            </a: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lang="fa-IR" sz="2400" b="1" dirty="0">
              <a:latin typeface="Century Gothic" panose="020B0502020202020204"/>
              <a:cs typeface="B Nazanin" panose="00000400000000000000" pitchFamily="2" charset="-78"/>
            </a:endParaRPr>
          </a:p>
          <a:p>
            <a:pPr marR="0" lvl="0" algn="r" defTabSz="9144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fa-IR" sz="2400" b="1" dirty="0">
                <a:solidFill>
                  <a:srgbClr val="FF0000"/>
                </a:solidFill>
                <a:latin typeface="Century Gothic" panose="020B0502020202020204"/>
                <a:cs typeface="B Nazanin" panose="00000400000000000000" pitchFamily="2" charset="-78"/>
              </a:rPr>
              <a:t>شک به </a:t>
            </a:r>
            <a:r>
              <a:rPr lang="en-US" sz="2400" b="1" dirty="0">
                <a:solidFill>
                  <a:srgbClr val="FF0000"/>
                </a:solidFill>
                <a:latin typeface="Century Gothic" panose="020B0502020202020204"/>
                <a:cs typeface="B Nazanin" panose="00000400000000000000" pitchFamily="2" charset="-78"/>
              </a:rPr>
              <a:t>HUS</a:t>
            </a:r>
            <a:r>
              <a:rPr lang="fa-IR" sz="2400" b="1" dirty="0">
                <a:solidFill>
                  <a:srgbClr val="FF0000"/>
                </a:solidFill>
                <a:latin typeface="Century Gothic" panose="020B0502020202020204"/>
                <a:cs typeface="B Nazanin" panose="00000400000000000000" pitchFamily="2" charset="-78"/>
              </a:rPr>
              <a:t> :                    </a:t>
            </a:r>
            <a:r>
              <a:rPr lang="en-US" sz="2400" b="1" dirty="0">
                <a:solidFill>
                  <a:srgbClr val="FF0000"/>
                </a:solidFill>
                <a:latin typeface="Century Gothic" panose="020B0502020202020204"/>
                <a:cs typeface="B Nazanin" panose="00000400000000000000" pitchFamily="2" charset="-78"/>
              </a:rPr>
              <a:t>CBC, PBS, PLT, </a:t>
            </a:r>
            <a:r>
              <a:rPr lang="en-US" sz="2400" b="1" dirty="0" err="1">
                <a:solidFill>
                  <a:srgbClr val="FF0000"/>
                </a:solidFill>
                <a:latin typeface="Century Gothic" panose="020B0502020202020204"/>
                <a:cs typeface="B Nazanin" panose="00000400000000000000" pitchFamily="2" charset="-78"/>
              </a:rPr>
              <a:t>BUN,Cr</a:t>
            </a:r>
            <a:r>
              <a:rPr lang="en-US" sz="2400" b="1" dirty="0">
                <a:solidFill>
                  <a:srgbClr val="FF0000"/>
                </a:solidFill>
                <a:latin typeface="Century Gothic" panose="020B0502020202020204"/>
                <a:cs typeface="B Nazanin" panose="00000400000000000000" pitchFamily="2" charset="-78"/>
              </a:rPr>
              <a:t>, </a:t>
            </a:r>
            <a:r>
              <a:rPr lang="en-US" sz="2400" b="1" dirty="0" err="1">
                <a:solidFill>
                  <a:srgbClr val="FF0000"/>
                </a:solidFill>
                <a:latin typeface="Century Gothic" panose="020B0502020202020204"/>
                <a:cs typeface="B Nazanin" panose="00000400000000000000" pitchFamily="2" charset="-78"/>
              </a:rPr>
              <a:t>Electrolits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uLnTx/>
              <a:uFillTx/>
              <a:latin typeface="Century Gothic" panose="020B0502020202020204"/>
              <a:cs typeface="B Nazanin" panose="00000400000000000000" pitchFamily="2" charset="-78"/>
            </a:endParaRPr>
          </a:p>
          <a:p>
            <a:endParaRPr lang="fa-IR" dirty="0"/>
          </a:p>
        </p:txBody>
      </p:sp>
      <p:sp>
        <p:nvSpPr>
          <p:cNvPr id="6" name="Left Brace 5">
            <a:extLst>
              <a:ext uri="{FF2B5EF4-FFF2-40B4-BE49-F238E27FC236}">
                <a16:creationId xmlns:a16="http://schemas.microsoft.com/office/drawing/2014/main" id="{1C4A39F3-CD36-4364-84D2-EBBA93F2A24C}"/>
              </a:ext>
            </a:extLst>
          </p:cNvPr>
          <p:cNvSpPr/>
          <p:nvPr/>
        </p:nvSpPr>
        <p:spPr>
          <a:xfrm>
            <a:off x="3578087" y="1311965"/>
            <a:ext cx="1219200" cy="3578087"/>
          </a:xfrm>
          <a:prstGeom prst="leftBrace">
            <a:avLst>
              <a:gd name="adj1" fmla="val 8333"/>
              <a:gd name="adj2" fmla="val 49630"/>
            </a:avLst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430949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0CE626-09C9-4344-95E8-AF494E16E5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10270"/>
          </a:xfrm>
        </p:spPr>
        <p:txBody>
          <a:bodyPr>
            <a:normAutofit fontScale="90000"/>
          </a:bodyPr>
          <a:lstStyle/>
          <a:p>
            <a:endParaRPr lang="fa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7C5187-6136-4D25-A781-3234919800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437322"/>
            <a:ext cx="11042374" cy="6096000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ارسال کشت خون: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kumimoji="0" lang="fa-IR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cs typeface="B Nazanin" panose="00000400000000000000" pitchFamily="2" charset="-78"/>
              </a:rPr>
              <a:t>بیماران نقص ایمنی</a:t>
            </a:r>
            <a:endParaRPr lang="fa-IR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مبتلایان به آنمی </a:t>
            </a:r>
            <a:r>
              <a:rPr lang="fa-IR" sz="2400" b="1" dirty="0" err="1">
                <a:cs typeface="B Nazanin" panose="00000400000000000000" pitchFamily="2" charset="-78"/>
              </a:rPr>
              <a:t>همولیتیک</a:t>
            </a:r>
            <a:endParaRPr lang="fa-IR" sz="2400" b="1" dirty="0">
              <a:cs typeface="B Nazanin" panose="00000400000000000000" pitchFamily="2" charset="-78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شیرخوار زیر 3 ماه که تب دارند یا در مدفوع شان خون وجود دارد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fa-IR" sz="2400" b="1" dirty="0">
              <a:cs typeface="B Nazanin" panose="00000400000000000000" pitchFamily="2" charset="-78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400" b="1" dirty="0">
                <a:cs typeface="B Nazanin" panose="00000400000000000000" pitchFamily="2" charset="-78"/>
              </a:rPr>
              <a:t>اگر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اسهال بدون علت شناخته شده پایدار </a:t>
            </a:r>
            <a:r>
              <a:rPr lang="fa-IR" sz="2400" b="1" dirty="0">
                <a:cs typeface="B Nazanin" panose="00000400000000000000" pitchFamily="2" charset="-78"/>
              </a:rPr>
              <a:t>باشد،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بررسی </a:t>
            </a:r>
            <a:r>
              <a:rPr lang="fa-IR" sz="2400" b="1" dirty="0" err="1">
                <a:solidFill>
                  <a:srgbClr val="FF0000"/>
                </a:solidFill>
                <a:cs typeface="B Nazanin" panose="00000400000000000000" pitchFamily="2" charset="-78"/>
              </a:rPr>
              <a:t>اندوسکوپیک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400" b="1" dirty="0">
                <a:cs typeface="B Nazanin" panose="00000400000000000000" pitchFamily="2" charset="-78"/>
              </a:rPr>
              <a:t>ممکن است جهت تشخیص </a:t>
            </a:r>
            <a:r>
              <a:rPr lang="fa-IR" sz="2400" b="1" u="sng" dirty="0">
                <a:cs typeface="B Nazanin" panose="00000400000000000000" pitchFamily="2" charset="-78"/>
              </a:rPr>
              <a:t>بیماریهای </a:t>
            </a:r>
            <a:r>
              <a:rPr lang="fa-IR" sz="2400" b="1" u="sng" dirty="0" err="1">
                <a:cs typeface="B Nazanin" panose="00000400000000000000" pitchFamily="2" charset="-78"/>
              </a:rPr>
              <a:t>التهابی</a:t>
            </a:r>
            <a:r>
              <a:rPr lang="fa-IR" sz="2400" b="1" u="sng" dirty="0">
                <a:cs typeface="B Nazanin" panose="00000400000000000000" pitchFamily="2" charset="-78"/>
              </a:rPr>
              <a:t> یا عوامل عفونی </a:t>
            </a:r>
            <a:r>
              <a:rPr lang="fa-IR" sz="2400" b="1" dirty="0">
                <a:cs typeface="B Nazanin" panose="00000400000000000000" pitchFamily="2" charset="-78"/>
              </a:rPr>
              <a:t>کمک کننده باشد.</a:t>
            </a:r>
          </a:p>
          <a:p>
            <a:pPr marL="0" indent="0">
              <a:lnSpc>
                <a:spcPct val="150000"/>
              </a:lnSpc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800" b="1" dirty="0">
                <a:cs typeface="B Nazanin" panose="00000400000000000000" pitchFamily="2" charset="-78"/>
              </a:rPr>
              <a:t>در صورت شک به بیماری </a:t>
            </a:r>
            <a:r>
              <a:rPr lang="en-US" sz="2800" b="1" dirty="0">
                <a:solidFill>
                  <a:srgbClr val="00B0F0"/>
                </a:solidFill>
                <a:cs typeface="B Nazanin" panose="00000400000000000000" pitchFamily="2" charset="-78"/>
              </a:rPr>
              <a:t>CF</a:t>
            </a:r>
            <a:r>
              <a:rPr lang="fa-IR" sz="2800" b="1" dirty="0">
                <a:cs typeface="B Nazanin" panose="00000400000000000000" pitchFamily="2" charset="-78"/>
              </a:rPr>
              <a:t> ، </a:t>
            </a:r>
            <a:r>
              <a:rPr lang="fa-IR" sz="2800" b="1" dirty="0">
                <a:solidFill>
                  <a:srgbClr val="00B0F0"/>
                </a:solidFill>
                <a:cs typeface="B Nazanin" panose="00000400000000000000" pitchFamily="2" charset="-78"/>
              </a:rPr>
              <a:t>تست عرق </a:t>
            </a:r>
            <a:r>
              <a:rPr lang="fa-IR" sz="2800" b="1" dirty="0">
                <a:cs typeface="B Nazanin" panose="00000400000000000000" pitchFamily="2" charset="-78"/>
              </a:rPr>
              <a:t>ضروری میباشد.</a:t>
            </a:r>
          </a:p>
        </p:txBody>
      </p:sp>
    </p:spTree>
    <p:extLst>
      <p:ext uri="{BB962C8B-B14F-4D97-AF65-F5344CB8AC3E}">
        <p14:creationId xmlns:p14="http://schemas.microsoft.com/office/powerpoint/2010/main" val="802673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18B158-1C8D-4588-BB6A-5986E3158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2C072B5-E736-42F1-9F2C-9542112DA3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887896"/>
            <a:ext cx="12192000" cy="597010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813E865-6C5D-4780-9647-0FE726897D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65C7576-5760-4499-892F-7AF48AEE89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6713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554819-730D-43DE-B30B-6DEAEAAA04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4140" y="192156"/>
            <a:ext cx="8610600" cy="791920"/>
          </a:xfrm>
        </p:spPr>
        <p:txBody>
          <a:bodyPr>
            <a:normAutofit fontScale="90000"/>
          </a:bodyPr>
          <a:lstStyle/>
          <a:p>
            <a:r>
              <a:rPr lang="fa-IR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درمان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B3ECA2-6868-4322-811A-903282FDF9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739" y="1189485"/>
            <a:ext cx="11562521" cy="538359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fa-IR" sz="2400" b="1" dirty="0">
                <a:cs typeface="B Nazanin" panose="00000400000000000000" pitchFamily="2" charset="-78"/>
              </a:rPr>
              <a:t>اصول عمده و گسترده درمان</a:t>
            </a:r>
            <a:r>
              <a:rPr lang="en-US" sz="2400" b="1" dirty="0">
                <a:cs typeface="B Nazanin" panose="00000400000000000000" pitchFamily="2" charset="-78"/>
              </a:rPr>
              <a:t>AGE</a:t>
            </a:r>
            <a:r>
              <a:rPr lang="fa-IR" sz="2400" b="1" dirty="0">
                <a:cs typeface="B Nazanin" panose="00000400000000000000" pitchFamily="2" charset="-78"/>
              </a:rPr>
              <a:t> در کودکان شامل: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800" b="1" dirty="0" err="1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رهیدراتاسیون</a:t>
            </a:r>
            <a:endParaRPr lang="fa-IR" sz="2800" b="1" dirty="0">
              <a:solidFill>
                <a:schemeClr val="accent6">
                  <a:lumMod val="75000"/>
                </a:schemeClr>
              </a:solidFill>
              <a:cs typeface="B Nazanin" panose="00000400000000000000" pitchFamily="2" charset="-78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8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درمان نگهدارنده با 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ORS</a:t>
            </a:r>
            <a:r>
              <a:rPr lang="fa-IR" sz="28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8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جایگزینی </a:t>
            </a:r>
            <a:r>
              <a:rPr lang="fa-IR" sz="2800" b="1" dirty="0" err="1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مایعی</a:t>
            </a:r>
            <a:r>
              <a:rPr lang="fa-IR" sz="28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 که به صورت اسهال و استفراغ در حال </a:t>
            </a:r>
            <a:r>
              <a:rPr lang="fa-IR" sz="2800" b="1" dirty="0" err="1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ازدست</a:t>
            </a:r>
            <a:r>
              <a:rPr lang="fa-IR" sz="28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 رفتن است(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AOL</a:t>
            </a:r>
            <a:r>
              <a:rPr lang="fa-IR" sz="28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)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8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ادامه شیر مادر و تغذیه با رژیم غذایی متناسب سن و بدون محدودیت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8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تجویز مکمل روی برای کودکان کشورهای در حال توسعه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8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استفاده از </a:t>
            </a:r>
            <a:r>
              <a:rPr lang="fa-IR" sz="2800" b="1" dirty="0" err="1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پروبیوتیک</a:t>
            </a:r>
            <a:r>
              <a:rPr lang="fa-IR" sz="28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 های حاوی باکتری های غیر پاتوژن برای پیشگیری و درمان</a:t>
            </a:r>
          </a:p>
        </p:txBody>
      </p:sp>
    </p:spTree>
    <p:extLst>
      <p:ext uri="{BB962C8B-B14F-4D97-AF65-F5344CB8AC3E}">
        <p14:creationId xmlns:p14="http://schemas.microsoft.com/office/powerpoint/2010/main" val="987907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5EDC4B-9E9A-45B8-89BF-AFB36A6428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499330"/>
            <a:ext cx="8610600" cy="786131"/>
          </a:xfrm>
        </p:spPr>
        <p:txBody>
          <a:bodyPr/>
          <a:lstStyle/>
          <a:p>
            <a:r>
              <a:rPr lang="fa-IR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رهیدراتاسیون</a:t>
            </a:r>
            <a:r>
              <a:rPr lang="fa-I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( مایع درمانی)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F197C2-7D93-4C1D-8112-0A0661A013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1635" y="1285462"/>
            <a:ext cx="10684565" cy="507320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شیرخواران نسبت به بالغین در خطر بیشتری برای دهیدراتاسیون هستند.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دهیدراتاسیون باید سریعا ارزیابی و در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عرض4-6 ساعت</a:t>
            </a:r>
            <a:r>
              <a:rPr lang="fa-IR" sz="2400" b="1" dirty="0">
                <a:cs typeface="B Nazanin" panose="00000400000000000000" pitchFamily="2" charset="-78"/>
              </a:rPr>
              <a:t>، بسته به شدت دهیدراتاسیون و نیاز تخمینی روزانه ، درمان شود.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 err="1">
                <a:cs typeface="B Nazanin" panose="00000400000000000000" pitchFamily="2" charset="-78"/>
              </a:rPr>
              <a:t>استانداردترین</a:t>
            </a:r>
            <a:r>
              <a:rPr lang="fa-IR" sz="2400" b="1" dirty="0">
                <a:cs typeface="B Nazanin" panose="00000400000000000000" pitchFamily="2" charset="-78"/>
              </a:rPr>
              <a:t> محلول جهانی و موثرتر از مایعات خانگی                           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7783F63-7C2C-42A2-B6FC-A911817EA51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213" t="2770" r="25394" b="122"/>
          <a:stretch/>
        </p:blipFill>
        <p:spPr>
          <a:xfrm>
            <a:off x="516835" y="2714321"/>
            <a:ext cx="3392557" cy="36443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Arrow: Left 5">
            <a:extLst>
              <a:ext uri="{FF2B5EF4-FFF2-40B4-BE49-F238E27FC236}">
                <a16:creationId xmlns:a16="http://schemas.microsoft.com/office/drawing/2014/main" id="{D76CFE34-39A0-4E79-8A21-8CEC763A7803}"/>
              </a:ext>
            </a:extLst>
          </p:cNvPr>
          <p:cNvSpPr/>
          <p:nvPr/>
        </p:nvSpPr>
        <p:spPr>
          <a:xfrm>
            <a:off x="4015410" y="3286538"/>
            <a:ext cx="1205948" cy="54333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565A223-1212-4F8A-96ED-ACFF12DB96CB}"/>
              </a:ext>
            </a:extLst>
          </p:cNvPr>
          <p:cNvSpPr/>
          <p:nvPr/>
        </p:nvSpPr>
        <p:spPr>
          <a:xfrm>
            <a:off x="5062331" y="4047353"/>
            <a:ext cx="6149009" cy="25179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>
              <a:lnSpc>
                <a:spcPct val="2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کم </a:t>
            </a:r>
            <a:r>
              <a:rPr lang="fa-IR" sz="2400" b="1" dirty="0" err="1">
                <a:cs typeface="B Nazanin" panose="00000400000000000000" pitchFamily="2" charset="-78"/>
              </a:rPr>
              <a:t>اسمولار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r">
              <a:lnSpc>
                <a:spcPct val="20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 حاوی 75 میلی </a:t>
            </a:r>
            <a:r>
              <a:rPr lang="fa-IR" sz="2000" b="1" dirty="0" err="1">
                <a:cs typeface="B Nazanin" panose="00000400000000000000" pitchFamily="2" charset="-78"/>
              </a:rPr>
              <a:t>اکی</a:t>
            </a:r>
            <a:r>
              <a:rPr lang="fa-IR" sz="2000" b="1" dirty="0">
                <a:cs typeface="B Nazanin" panose="00000400000000000000" pitchFamily="2" charset="-78"/>
              </a:rPr>
              <a:t> </a:t>
            </a:r>
            <a:r>
              <a:rPr lang="fa-IR" sz="2000" b="1" dirty="0" err="1">
                <a:cs typeface="B Nazanin" panose="00000400000000000000" pitchFamily="2" charset="-78"/>
              </a:rPr>
              <a:t>والان</a:t>
            </a:r>
            <a:r>
              <a:rPr lang="fa-IR" sz="2000" b="1" dirty="0">
                <a:cs typeface="B Nazanin" panose="00000400000000000000" pitchFamily="2" charset="-78"/>
              </a:rPr>
              <a:t> سدیم ، 64 میلی </a:t>
            </a:r>
            <a:r>
              <a:rPr lang="fa-IR" sz="2000" b="1" dirty="0" err="1">
                <a:cs typeface="B Nazanin" panose="00000400000000000000" pitchFamily="2" charset="-78"/>
              </a:rPr>
              <a:t>اکی</a:t>
            </a:r>
            <a:r>
              <a:rPr lang="fa-IR" sz="2000" b="1" dirty="0">
                <a:cs typeface="B Nazanin" panose="00000400000000000000" pitchFamily="2" charset="-78"/>
              </a:rPr>
              <a:t> </a:t>
            </a:r>
            <a:r>
              <a:rPr lang="fa-IR" sz="2000" b="1" dirty="0" err="1">
                <a:cs typeface="B Nazanin" panose="00000400000000000000" pitchFamily="2" charset="-78"/>
              </a:rPr>
              <a:t>والان</a:t>
            </a:r>
            <a:r>
              <a:rPr lang="fa-IR" sz="2000" b="1" dirty="0">
                <a:cs typeface="B Nazanin" panose="00000400000000000000" pitchFamily="2" charset="-78"/>
              </a:rPr>
              <a:t> کلر ،</a:t>
            </a:r>
          </a:p>
          <a:p>
            <a:pPr algn="r">
              <a:lnSpc>
                <a:spcPct val="20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20 میلی </a:t>
            </a:r>
            <a:r>
              <a:rPr lang="fa-IR" sz="2000" b="1" dirty="0" err="1">
                <a:cs typeface="B Nazanin" panose="00000400000000000000" pitchFamily="2" charset="-78"/>
              </a:rPr>
              <a:t>اکی</a:t>
            </a:r>
            <a:r>
              <a:rPr lang="fa-IR" sz="2000" b="1" dirty="0">
                <a:cs typeface="B Nazanin" panose="00000400000000000000" pitchFamily="2" charset="-78"/>
              </a:rPr>
              <a:t> </a:t>
            </a:r>
            <a:r>
              <a:rPr lang="fa-IR" sz="2000" b="1" dirty="0" err="1">
                <a:cs typeface="B Nazanin" panose="00000400000000000000" pitchFamily="2" charset="-78"/>
              </a:rPr>
              <a:t>والان</a:t>
            </a:r>
            <a:r>
              <a:rPr lang="fa-IR" sz="2000" b="1" dirty="0">
                <a:cs typeface="B Nazanin" panose="00000400000000000000" pitchFamily="2" charset="-78"/>
              </a:rPr>
              <a:t> پتاسیم، 75 میلی مول گلوکز در هر لیتر </a:t>
            </a:r>
          </a:p>
          <a:p>
            <a:pPr algn="r" rtl="1">
              <a:lnSpc>
                <a:spcPct val="200000"/>
              </a:lnSpc>
            </a:pPr>
            <a:r>
              <a:rPr lang="fa-IR" sz="2000" b="1" dirty="0" err="1">
                <a:cs typeface="B Nazanin" panose="00000400000000000000" pitchFamily="2" charset="-78"/>
              </a:rPr>
              <a:t>اسمولاریته</a:t>
            </a:r>
            <a:r>
              <a:rPr lang="fa-IR" sz="2000" b="1" dirty="0">
                <a:cs typeface="B Nazanin" panose="00000400000000000000" pitchFamily="2" charset="-78"/>
              </a:rPr>
              <a:t> کل : </a:t>
            </a:r>
            <a:r>
              <a:rPr lang="en-US" sz="2000" b="1" dirty="0">
                <a:cs typeface="B Nazanin" panose="00000400000000000000" pitchFamily="2" charset="-78"/>
              </a:rPr>
              <a:t>lit</a:t>
            </a:r>
            <a:r>
              <a:rPr lang="fa-IR" sz="2000" b="1" dirty="0">
                <a:cs typeface="B Nazanin" panose="00000400000000000000" pitchFamily="2" charset="-78"/>
              </a:rPr>
              <a:t>/</a:t>
            </a:r>
            <a:r>
              <a:rPr lang="en-US" sz="2000" b="1" dirty="0">
                <a:cs typeface="B Nazanin" panose="00000400000000000000" pitchFamily="2" charset="-78"/>
              </a:rPr>
              <a:t>245 </a:t>
            </a:r>
            <a:r>
              <a:rPr lang="en-US" sz="2000" b="1" dirty="0" err="1">
                <a:cs typeface="B Nazanin" panose="00000400000000000000" pitchFamily="2" charset="-78"/>
              </a:rPr>
              <a:t>mlOsmol</a:t>
            </a:r>
            <a:r>
              <a:rPr lang="fa-IR" sz="2000" b="1" dirty="0">
                <a:cs typeface="B Nazanin" panose="00000400000000000000" pitchFamily="2" charset="-78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224435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30F79B-AAE1-42FD-970B-5C2B84C259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2556" y="433068"/>
            <a:ext cx="6602896" cy="772879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urrency" pitchFamily="2" charset="0"/>
              </a:rPr>
              <a:t>ors</a:t>
            </a:r>
            <a:endParaRPr lang="fa-IR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urrency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E66EE-4BE6-43C2-A127-4D1826AC93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070" y="1073427"/>
            <a:ext cx="11436626" cy="555266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800" b="1" dirty="0">
                <a:cs typeface="B Nazanin" panose="00000400000000000000" pitchFamily="2" charset="-78"/>
              </a:rPr>
              <a:t>در تمام گروه سنی و با هر نوع اسهال میتوان داد.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800" b="1" dirty="0">
                <a:cs typeface="B Nazanin" panose="00000400000000000000" pitchFamily="2" charset="-78"/>
              </a:rPr>
              <a:t>در صورت وجود </a:t>
            </a:r>
            <a:r>
              <a:rPr lang="fa-IR" sz="2800" b="1" dirty="0" err="1">
                <a:cs typeface="B Nazanin" panose="00000400000000000000" pitchFamily="2" charset="-78"/>
              </a:rPr>
              <a:t>هیپرناترمی</a:t>
            </a:r>
            <a:r>
              <a:rPr lang="fa-IR" sz="2800" b="1" dirty="0">
                <a:cs typeface="B Nazanin" panose="00000400000000000000" pitchFamily="2" charset="-78"/>
              </a:rPr>
              <a:t> و یا </a:t>
            </a:r>
            <a:r>
              <a:rPr lang="fa-IR" sz="2800" b="1" dirty="0" err="1">
                <a:cs typeface="B Nazanin" panose="00000400000000000000" pitchFamily="2" charset="-78"/>
              </a:rPr>
              <a:t>هیپوناترمی</a:t>
            </a:r>
            <a:r>
              <a:rPr lang="fa-IR" sz="2800" b="1" dirty="0">
                <a:cs typeface="B Nazanin" panose="00000400000000000000" pitchFamily="2" charset="-78"/>
              </a:rPr>
              <a:t> قابل استفاده است.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800" b="1" dirty="0">
                <a:cs typeface="B Nazanin" panose="00000400000000000000" pitchFamily="2" charset="-78"/>
              </a:rPr>
              <a:t>از افزودن شکر و ترکیبات شیرین کننده به محلول خودداری شود.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800" b="1" dirty="0">
                <a:cs typeface="B Nazanin" panose="00000400000000000000" pitchFamily="2" charset="-78"/>
              </a:rPr>
              <a:t>از حل کردن در غذای نوزادان ( شیرخشک) و کودکان خودداری شود.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800" b="1" dirty="0">
                <a:cs typeface="B Nazanin" panose="00000400000000000000" pitchFamily="2" charset="-78"/>
              </a:rPr>
              <a:t>محلول تهیه شده به مدت 24 ساعت در یخچال و در ظرف بسته قابل نگهداری میباشد.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7E40351-A0AA-4BFA-BD18-00D2E8DD0DDE}"/>
              </a:ext>
            </a:extLst>
          </p:cNvPr>
          <p:cNvSpPr/>
          <p:nvPr/>
        </p:nvSpPr>
        <p:spPr>
          <a:xfrm>
            <a:off x="1391479" y="4850295"/>
            <a:ext cx="9992140" cy="18685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228600" marR="0" lvl="0" indent="-228600" algn="r" defTabSz="914400" rtl="1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از نوشیدنی های معمولی مانند: آب سیب ، نوشابه های </a:t>
            </a:r>
            <a:r>
              <a:rPr kumimoji="0" lang="fa-IR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گازدار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، آب میوه ها، چای و مایعات صاف شده تجاری در موارد دهیدراتاسیون نباید استفاده کرد. </a:t>
            </a:r>
          </a:p>
          <a:p>
            <a:pPr marR="0" lvl="0" algn="ctr" defTabSz="914400" rtl="1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( </a:t>
            </a:r>
            <a:r>
              <a:rPr kumimoji="0" lang="fa-IR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بدلیل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 غلظت بالای گلوکز ، </a:t>
            </a:r>
            <a:r>
              <a:rPr kumimoji="0" lang="fa-IR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اسمولاریته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 بالا و سدیم پایین)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CBBDE7B-BADC-4F00-8055-52E866D3A7A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273" b="7072"/>
          <a:stretch/>
        </p:blipFill>
        <p:spPr>
          <a:xfrm>
            <a:off x="424070" y="1495612"/>
            <a:ext cx="3122128" cy="175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55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D5746D-2C2D-49A4-BF00-04E7487F65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698A84A-4789-4869-9849-D39E5A99437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967"/>
          <a:stretch/>
        </p:blipFill>
        <p:spPr>
          <a:xfrm>
            <a:off x="1060174" y="719784"/>
            <a:ext cx="10446026" cy="59858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7939163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95F6CD-7BB0-443D-AF12-8946FB017A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7408" y="764373"/>
            <a:ext cx="2918791" cy="839140"/>
          </a:xfrm>
        </p:spPr>
        <p:txBody>
          <a:bodyPr>
            <a:normAutofit/>
          </a:bodyPr>
          <a:lstStyle/>
          <a:p>
            <a:r>
              <a:rPr lang="fa-IR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مانا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1E3F9BB-E492-4FF5-88AD-3A7DA8CE421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3826" y="1444488"/>
            <a:ext cx="10827026" cy="49165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044816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F982F4-33FB-4CD4-9ABE-0CD23C3847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9322" y="126587"/>
            <a:ext cx="10515600" cy="642040"/>
          </a:xfrm>
        </p:spPr>
        <p:txBody>
          <a:bodyPr>
            <a:normAutofit fontScale="90000"/>
          </a:bodyPr>
          <a:lstStyle/>
          <a:p>
            <a:r>
              <a:rPr lang="fa-I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تعاریف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8B9E17-0D16-4DCC-ADDC-A760EDDD23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4313" y="768627"/>
            <a:ext cx="11330609" cy="5817703"/>
          </a:xfrm>
        </p:spPr>
        <p:txBody>
          <a:bodyPr>
            <a:normAutofit fontScale="92500" lnSpcReduction="10000"/>
          </a:bodyPr>
          <a:lstStyle/>
          <a:p>
            <a:pPr algn="r" rtl="1">
              <a:buFont typeface="Wingdings" panose="05000000000000000000" pitchFamily="2" charset="2"/>
              <a:buChar char="v"/>
            </a:pPr>
            <a:r>
              <a:rPr lang="en-US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Gastroenteritis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(</a:t>
            </a:r>
            <a:r>
              <a:rPr lang="fa-IR" sz="2400" b="1" dirty="0" err="1">
                <a:solidFill>
                  <a:srgbClr val="FF0000"/>
                </a:solidFill>
                <a:cs typeface="B Nazanin" panose="00000400000000000000" pitchFamily="2" charset="-78"/>
              </a:rPr>
              <a:t>گاستروانتریت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):</a:t>
            </a:r>
          </a:p>
          <a:p>
            <a:pPr marL="0" indent="0" algn="r" rtl="1">
              <a:buNone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عفونت دستگاه گوارش ناشی از پاتوژن های باکتریایی ، ویروسی، انگلی یا مواد غذایی</a:t>
            </a:r>
          </a:p>
          <a:p>
            <a:pPr marL="0" indent="0" algn="r" rtl="1">
              <a:buNone/>
            </a:pPr>
            <a:endParaRPr kumimoji="0" lang="fa-IR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400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 </a:t>
            </a:r>
            <a:r>
              <a:rPr lang="fa-IR" sz="2600" b="1" dirty="0" err="1">
                <a:solidFill>
                  <a:srgbClr val="FF0000"/>
                </a:solidFill>
                <a:latin typeface="Calibri" panose="020F0502020204030204"/>
                <a:cs typeface="B Nazanin" panose="00000400000000000000" pitchFamily="2" charset="-78"/>
              </a:rPr>
              <a:t>گاستروانتریت</a:t>
            </a:r>
            <a:r>
              <a:rPr lang="fa-IR" sz="2600" b="1" dirty="0">
                <a:solidFill>
                  <a:srgbClr val="FF0000"/>
                </a:solidFill>
                <a:latin typeface="Calibri" panose="020F0502020204030204"/>
                <a:cs typeface="B Nazanin" panose="00000400000000000000" pitchFamily="2" charset="-78"/>
              </a:rPr>
              <a:t> حاد: </a:t>
            </a:r>
            <a:r>
              <a:rPr lang="fa-IR" sz="2600" b="1" dirty="0">
                <a:latin typeface="Calibri" panose="020F0502020204030204"/>
                <a:cs typeface="B Nazanin" panose="00000400000000000000" pitchFamily="2" charset="-78"/>
              </a:rPr>
              <a:t>عمدتا شامل موارد عفونی میشود</a:t>
            </a:r>
            <a:r>
              <a:rPr lang="fa-IR" sz="2600" dirty="0">
                <a:latin typeface="Calibri" panose="020F0502020204030204"/>
                <a:cs typeface="B Nazanin" panose="00000400000000000000" pitchFamily="2" charset="-78"/>
              </a:rPr>
              <a:t>. </a:t>
            </a:r>
          </a:p>
          <a:p>
            <a:pPr marL="0" indent="0" algn="r" rtl="1">
              <a:buNone/>
            </a:pPr>
            <a:r>
              <a:rPr lang="fa-IR" sz="2600" b="1" dirty="0">
                <a:latin typeface="Calibri" panose="020F0502020204030204"/>
                <a:cs typeface="B Nazanin" panose="00000400000000000000" pitchFamily="2" charset="-78"/>
              </a:rPr>
              <a:t>شایعترین علایم: اسهال، استفراغ </a:t>
            </a:r>
            <a:r>
              <a:rPr lang="fa-IR" sz="2600" b="1" dirty="0" err="1">
                <a:latin typeface="Calibri" panose="020F0502020204030204"/>
                <a:cs typeface="B Nazanin" panose="00000400000000000000" pitchFamily="2" charset="-78"/>
              </a:rPr>
              <a:t>گاها</a:t>
            </a:r>
            <a:r>
              <a:rPr lang="fa-IR" sz="2600" b="1" dirty="0">
                <a:latin typeface="Calibri" panose="020F0502020204030204"/>
                <a:cs typeface="B Nazanin" panose="00000400000000000000" pitchFamily="2" charset="-78"/>
              </a:rPr>
              <a:t> همراه با علایم سیستمیک مثل درد شکم و تب</a:t>
            </a:r>
          </a:p>
          <a:p>
            <a:pPr marL="0" indent="0" algn="r" rtl="1">
              <a:buNone/>
            </a:pPr>
            <a:endParaRPr lang="fa-IR" sz="2600" dirty="0">
              <a:latin typeface="Calibri" panose="020F0502020204030204"/>
              <a:cs typeface="B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fa-IR" sz="2600" b="1" dirty="0" err="1">
                <a:solidFill>
                  <a:srgbClr val="FF0000"/>
                </a:solidFill>
                <a:latin typeface="Calibri" panose="020F0502020204030204"/>
                <a:cs typeface="B Nazanin" panose="00000400000000000000" pitchFamily="2" charset="-78"/>
              </a:rPr>
              <a:t>دیسانتری</a:t>
            </a:r>
            <a:r>
              <a:rPr lang="fa-IR" sz="2600" b="1" dirty="0">
                <a:solidFill>
                  <a:srgbClr val="FF0000"/>
                </a:solidFill>
                <a:latin typeface="Calibri" panose="020F0502020204030204"/>
                <a:cs typeface="B Nazanin" panose="00000400000000000000" pitchFamily="2" charset="-78"/>
              </a:rPr>
              <a:t>(</a:t>
            </a:r>
            <a:r>
              <a:rPr lang="en-US" sz="2600" b="1" dirty="0" err="1">
                <a:solidFill>
                  <a:srgbClr val="FF0000"/>
                </a:solidFill>
                <a:latin typeface="Calibri" panose="020F0502020204030204"/>
                <a:cs typeface="B Nazanin" panose="00000400000000000000" pitchFamily="2" charset="-78"/>
              </a:rPr>
              <a:t>Dysentry</a:t>
            </a:r>
            <a:r>
              <a:rPr lang="fa-IR" sz="2600" b="1" dirty="0">
                <a:solidFill>
                  <a:srgbClr val="FF0000"/>
                </a:solidFill>
                <a:latin typeface="Calibri" panose="020F0502020204030204"/>
                <a:cs typeface="B Nazanin" panose="00000400000000000000" pitchFamily="2" charset="-78"/>
              </a:rPr>
              <a:t>): </a:t>
            </a:r>
            <a:r>
              <a:rPr lang="fa-IR" sz="2600" b="1" dirty="0">
                <a:latin typeface="Calibri" panose="020F0502020204030204"/>
                <a:cs typeface="B Nazanin" panose="00000400000000000000" pitchFamily="2" charset="-78"/>
              </a:rPr>
              <a:t>به </a:t>
            </a:r>
            <a:r>
              <a:rPr lang="fa-IR" sz="2600" b="1" dirty="0" err="1">
                <a:latin typeface="Calibri" panose="020F0502020204030204"/>
                <a:cs typeface="B Nazanin" panose="00000400000000000000" pitchFamily="2" charset="-78"/>
              </a:rPr>
              <a:t>سندرمی</a:t>
            </a:r>
            <a:r>
              <a:rPr lang="fa-IR" sz="2600" b="1" dirty="0">
                <a:latin typeface="Calibri" panose="020F0502020204030204"/>
                <a:cs typeface="B Nazanin" panose="00000400000000000000" pitchFamily="2" charset="-78"/>
              </a:rPr>
              <a:t> اطلاق میشود که </a:t>
            </a:r>
            <a:r>
              <a:rPr lang="fa-IR" sz="2600" b="1" dirty="0" err="1">
                <a:latin typeface="Calibri" panose="020F0502020204030204"/>
                <a:cs typeface="B Nazanin" panose="00000400000000000000" pitchFamily="2" charset="-78"/>
              </a:rPr>
              <a:t>بصورت</a:t>
            </a:r>
            <a:r>
              <a:rPr lang="fa-IR" sz="2600" b="1" dirty="0">
                <a:latin typeface="Calibri" panose="020F0502020204030204"/>
                <a:cs typeface="B Nazanin" panose="00000400000000000000" pitchFamily="2" charset="-78"/>
              </a:rPr>
              <a:t> دفع مکرر مدفوع با خون واضح همراه با تب، </a:t>
            </a:r>
            <a:r>
              <a:rPr lang="fa-IR" sz="2600" b="1" dirty="0" err="1">
                <a:latin typeface="Calibri" panose="020F0502020204030204"/>
                <a:cs typeface="B Nazanin" panose="00000400000000000000" pitchFamily="2" charset="-78"/>
              </a:rPr>
              <a:t>تنسموس</a:t>
            </a:r>
            <a:r>
              <a:rPr lang="fa-IR" sz="2600" b="1" dirty="0">
                <a:latin typeface="Calibri" panose="020F0502020204030204"/>
                <a:cs typeface="B Nazanin" panose="00000400000000000000" pitchFamily="2" charset="-78"/>
              </a:rPr>
              <a:t> و درد شکم است</a:t>
            </a:r>
            <a:r>
              <a:rPr lang="fa-IR" sz="2400" dirty="0">
                <a:latin typeface="Calibri" panose="020F0502020204030204"/>
                <a:cs typeface="B Nazanin" panose="00000400000000000000" pitchFamily="2" charset="-78"/>
              </a:rPr>
              <a:t>.</a:t>
            </a:r>
          </a:p>
          <a:p>
            <a:pPr marL="0" indent="0" algn="ctr" rtl="1">
              <a:buNone/>
            </a:pPr>
            <a:endParaRPr lang="fa-IR" sz="2400" dirty="0">
              <a:latin typeface="Calibri" panose="020F0502020204030204"/>
              <a:cs typeface="B Nazanin" panose="00000400000000000000" pitchFamily="2" charset="-78"/>
            </a:endParaRPr>
          </a:p>
          <a:p>
            <a:pPr marL="0" indent="0" algn="ctr" rtl="1">
              <a:buNone/>
            </a:pPr>
            <a:r>
              <a:rPr lang="fa-IR" sz="2400" dirty="0">
                <a:latin typeface="Calibri" panose="020F0502020204030204"/>
                <a:cs typeface="B Nazanin" panose="00000400000000000000" pitchFamily="2" charset="-78"/>
              </a:rPr>
              <a:t> </a:t>
            </a:r>
            <a:r>
              <a:rPr lang="fa-IR" sz="2800" b="1" u="sng" dirty="0">
                <a:solidFill>
                  <a:srgbClr val="002060"/>
                </a:solidFill>
                <a:latin typeface="Calibri" panose="020F0502020204030204"/>
                <a:cs typeface="B Nazanin" panose="00000400000000000000" pitchFamily="2" charset="-78"/>
              </a:rPr>
              <a:t>اختلاف آن با اسهال خونی : حجم زیادتر مدفوع و علایم سیستمیک کمتر و </a:t>
            </a:r>
            <a:r>
              <a:rPr lang="fa-IR" sz="2800" b="1" u="sng" dirty="0" err="1">
                <a:solidFill>
                  <a:srgbClr val="002060"/>
                </a:solidFill>
                <a:latin typeface="Calibri" panose="020F0502020204030204"/>
                <a:cs typeface="B Nazanin" panose="00000400000000000000" pitchFamily="2" charset="-78"/>
              </a:rPr>
              <a:t>اتیولوژی</a:t>
            </a:r>
            <a:endParaRPr lang="fa-IR" sz="2800" b="1" u="sng" dirty="0">
              <a:solidFill>
                <a:srgbClr val="002060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indent="0" algn="ctr" rtl="1">
              <a:buNone/>
            </a:pPr>
            <a:endParaRPr lang="fa-IR" sz="2400" b="1" u="sng" dirty="0">
              <a:solidFill>
                <a:srgbClr val="002060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sz="2600" b="1" dirty="0">
                <a:solidFill>
                  <a:srgbClr val="FF0000"/>
                </a:solidFill>
                <a:latin typeface="Calibri" panose="020F0502020204030204"/>
                <a:cs typeface="B Nazanin" panose="00000400000000000000" pitchFamily="2" charset="-78"/>
              </a:rPr>
              <a:t>اسهال طول کشیده: </a:t>
            </a:r>
            <a:r>
              <a:rPr lang="fa-IR" sz="2400" b="1" dirty="0">
                <a:latin typeface="Calibri" panose="020F0502020204030204"/>
                <a:cs typeface="B Nazanin" panose="00000400000000000000" pitchFamily="2" charset="-78"/>
              </a:rPr>
              <a:t>7-13 روز</a:t>
            </a:r>
          </a:p>
          <a:p>
            <a:pPr marL="0" indent="0" algn="r" rtl="1">
              <a:buNone/>
            </a:pPr>
            <a:endParaRPr lang="fa-IR" sz="2400" b="1" dirty="0">
              <a:latin typeface="Calibri" panose="020F0502020204030204"/>
              <a:cs typeface="B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fa-IR" sz="2600" b="1" dirty="0">
                <a:solidFill>
                  <a:srgbClr val="FF0000"/>
                </a:solidFill>
                <a:latin typeface="Calibri" panose="020F0502020204030204"/>
                <a:cs typeface="B Nazanin" panose="00000400000000000000" pitchFamily="2" charset="-78"/>
              </a:rPr>
              <a:t>اسهال پایدار:  </a:t>
            </a:r>
            <a:r>
              <a:rPr lang="fa-IR" sz="2400" b="1" dirty="0">
                <a:latin typeface="Calibri" panose="020F0502020204030204"/>
                <a:cs typeface="B Nazanin" panose="00000400000000000000" pitchFamily="2" charset="-78"/>
              </a:rPr>
              <a:t>14روز یا بیشتر</a:t>
            </a:r>
          </a:p>
          <a:p>
            <a:pPr marL="0" indent="0" algn="r" rtl="1">
              <a:buNone/>
            </a:pPr>
            <a:endParaRPr lang="fa-IR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58177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1A5FF7-11DB-4EF9-B759-278E0E082B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653610"/>
          </a:xfrm>
        </p:spPr>
        <p:txBody>
          <a:bodyPr>
            <a:normAutofit fontScale="90000"/>
          </a:bodyPr>
          <a:lstStyle/>
          <a:p>
            <a:r>
              <a:rPr kumimoji="0" lang="fa-IR" sz="4800" b="1" i="0" u="none" strike="noStrike" kern="1200" cap="all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anose="020B0502020202020204"/>
                <a:ea typeface="+mj-ea"/>
                <a:cs typeface="B Nazanin" panose="00000400000000000000" pitchFamily="2" charset="-78"/>
              </a:rPr>
              <a:t>مانا</a:t>
            </a:r>
            <a:endParaRPr lang="fa-IR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7EBDC1E-5E16-44AA-92EC-D616B717F4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505"/>
          <a:stretch/>
        </p:blipFill>
        <p:spPr>
          <a:xfrm>
            <a:off x="685800" y="1192696"/>
            <a:ext cx="11042374" cy="54863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661187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E4DFE3-C847-45E4-ADFC-99515C886F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97F5F624-6CD2-4FB7-AE72-ECD98DFD439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1548" y="384314"/>
            <a:ext cx="11489635" cy="62815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4982205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CFEC81-F436-41ED-B398-4E022F861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899B3BF-E902-47C4-ACB8-4B27A4AF58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285" r="1340"/>
          <a:stretch/>
        </p:blipFill>
        <p:spPr>
          <a:xfrm>
            <a:off x="371061" y="764373"/>
            <a:ext cx="11449878" cy="56894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224206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E19C12-207C-47DC-AC77-3135B98C64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9391" y="433068"/>
            <a:ext cx="7596809" cy="613853"/>
          </a:xfrm>
        </p:spPr>
        <p:txBody>
          <a:bodyPr>
            <a:noAutofit/>
          </a:bodyPr>
          <a:lstStyle/>
          <a:p>
            <a:r>
              <a:rPr lang="fa-I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محدودیت های مایع درمانی خوراکی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D209B1-2F4C-4AF8-BCA4-9C17791B20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138" y="1378226"/>
            <a:ext cx="10658061" cy="504670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دهیدراتاسیون شدید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شوک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ایلئوس</a:t>
            </a:r>
            <a:endParaRPr lang="fa-I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اینتوساسپشن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( درد شدید شکم و دفع خون)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عدم تحمل کربوهیدرات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استفراغ شدید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حجم زیاد مدفوع (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&gt;10 ml/kg/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hr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)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54080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1A25C1-D571-4D10-ACDD-77A8747B68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6557" y="427280"/>
            <a:ext cx="6589643" cy="878897"/>
          </a:xfrm>
        </p:spPr>
        <p:txBody>
          <a:bodyPr>
            <a:normAutofit/>
          </a:bodyPr>
          <a:lstStyle/>
          <a:p>
            <a:r>
              <a:rPr lang="fa-I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تغذیه </a:t>
            </a:r>
            <a:r>
              <a:rPr lang="fa-IR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انترال</a:t>
            </a:r>
            <a:r>
              <a:rPr lang="fa-I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و انتخاب رژیم غذایی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00C77B4-CFFC-4407-B735-643F67D8F8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6981" y="1805507"/>
            <a:ext cx="11478038" cy="4933224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پس از ایجاد </a:t>
            </a:r>
            <a:r>
              <a:rPr lang="fa-IR" sz="2400" b="1" dirty="0" err="1">
                <a:cs typeface="B Nazanin" panose="00000400000000000000" pitchFamily="2" charset="-78"/>
              </a:rPr>
              <a:t>هیدراتاسیون</a:t>
            </a:r>
            <a:r>
              <a:rPr lang="fa-IR" sz="2400" b="1" dirty="0">
                <a:cs typeface="B Nazanin" panose="00000400000000000000" pitchFamily="2" charset="-78"/>
              </a:rPr>
              <a:t> کامل ، مایع درمانی نگه دارنده و تغذیه مناسب با سن شروع گردد.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غذاهای حاوی کربوهیدرات کمپلکس( برنج ، گندم ، سیب زمینی ، نان و غلات) ، میوه های تازه ، گوشت بدون چربی، ماست ، </a:t>
            </a:r>
            <a:r>
              <a:rPr lang="fa-IR" sz="2400" b="1" dirty="0" err="1">
                <a:cs typeface="B Nazanin" panose="00000400000000000000" pitchFamily="2" charset="-78"/>
              </a:rPr>
              <a:t>سبزیحات</a:t>
            </a:r>
            <a:r>
              <a:rPr lang="fa-IR" sz="2400" b="1" dirty="0">
                <a:cs typeface="B Nazanin" panose="00000400000000000000" pitchFamily="2" charset="-78"/>
              </a:rPr>
              <a:t> و ... داده شود.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از غذاهای چرب و حاوی مقدار زیاد قند ساده ( آب میوه ، نوشابه ها) اجتناب کرد.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اگر شیر کودک شیرخشک است نباید آن را رقیق کرد و یا به شیر بدون لاکتوز تغییر داد مگر آنکه شواهد </a:t>
            </a:r>
            <a:r>
              <a:rPr lang="fa-IR" sz="2400" b="1" dirty="0" err="1">
                <a:cs typeface="B Nazanin" panose="00000400000000000000" pitchFamily="2" charset="-78"/>
              </a:rPr>
              <a:t>سوءجذب</a:t>
            </a:r>
            <a:r>
              <a:rPr lang="fa-IR" sz="2400" b="1" dirty="0">
                <a:cs typeface="B Nazanin" panose="00000400000000000000" pitchFamily="2" charset="-78"/>
              </a:rPr>
              <a:t> لاکتوز موجود باشد.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قطع شیر و جایگزینی آن با فرمولاسیون های بدون شیر اختصاصی و گران لازم نیست.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BF00D44-A739-44BE-AD0A-579B1D02B6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6452" y="318181"/>
            <a:ext cx="2953372" cy="1824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03654E7-39FB-4451-A2FD-2747A6EEDD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935" y="3162301"/>
            <a:ext cx="2549801" cy="1290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231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DCB2-0585-4E3D-84FD-DC84048052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01738" y="311425"/>
            <a:ext cx="904461" cy="1080053"/>
          </a:xfrm>
        </p:spPr>
        <p:txBody>
          <a:bodyPr>
            <a:normAutofit fontScale="90000"/>
          </a:bodyPr>
          <a:lstStyle/>
          <a:p>
            <a:r>
              <a:rPr lang="fa-IR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مانا: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C291348-CE95-4904-AE87-D158B0E9E1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/>
          <a:stretch/>
        </p:blipFill>
        <p:spPr>
          <a:xfrm>
            <a:off x="993914" y="1073426"/>
            <a:ext cx="10843590" cy="5473149"/>
          </a:xfrm>
        </p:spPr>
      </p:pic>
    </p:spTree>
    <p:extLst>
      <p:ext uri="{BB962C8B-B14F-4D97-AF65-F5344CB8AC3E}">
        <p14:creationId xmlns:p14="http://schemas.microsoft.com/office/powerpoint/2010/main" val="211223790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2BE6AA-A15F-484C-9403-0DC51647E5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48730" y="279380"/>
            <a:ext cx="1116496" cy="719870"/>
          </a:xfrm>
        </p:spPr>
        <p:txBody>
          <a:bodyPr/>
          <a:lstStyle/>
          <a:p>
            <a:r>
              <a:rPr kumimoji="0" lang="fa-IR" sz="4300" b="1" i="0" u="none" strike="noStrike" kern="1200" cap="all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anose="020B0502020202020204"/>
                <a:ea typeface="+mj-ea"/>
                <a:cs typeface="B Nazanin" panose="00000400000000000000" pitchFamily="2" charset="-78"/>
              </a:rPr>
              <a:t>مانا:</a:t>
            </a:r>
            <a:endParaRPr lang="fa-IR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E4AE066-5ADA-49B6-8A9A-8692F83ABE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96"/>
          <a:stretch/>
        </p:blipFill>
        <p:spPr>
          <a:xfrm>
            <a:off x="954157" y="999249"/>
            <a:ext cx="11039060" cy="5454559"/>
          </a:xfrm>
        </p:spPr>
      </p:pic>
    </p:spTree>
    <p:extLst>
      <p:ext uri="{BB962C8B-B14F-4D97-AF65-F5344CB8AC3E}">
        <p14:creationId xmlns:p14="http://schemas.microsoft.com/office/powerpoint/2010/main" val="181065414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D58CAD-BA53-4955-967B-98221FFE4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37912" y="366807"/>
            <a:ext cx="1368287" cy="825888"/>
          </a:xfrm>
        </p:spPr>
        <p:txBody>
          <a:bodyPr/>
          <a:lstStyle/>
          <a:p>
            <a:r>
              <a:rPr kumimoji="0" lang="fa-IR" sz="4300" b="1" i="0" u="none" strike="noStrike" kern="1200" cap="all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anose="020B0502020202020204"/>
                <a:ea typeface="+mj-ea"/>
                <a:cs typeface="B Nazanin" panose="00000400000000000000" pitchFamily="2" charset="-78"/>
              </a:rPr>
              <a:t>مانا:</a:t>
            </a:r>
            <a:endParaRPr lang="fa-IR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9549A1D-7A9B-4EB4-9984-241529AA67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87896" y="1510749"/>
            <a:ext cx="10866782" cy="4980444"/>
          </a:xfrm>
        </p:spPr>
      </p:pic>
    </p:spTree>
    <p:extLst>
      <p:ext uri="{BB962C8B-B14F-4D97-AF65-F5344CB8AC3E}">
        <p14:creationId xmlns:p14="http://schemas.microsoft.com/office/powerpoint/2010/main" val="334733802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04CBF9-BC76-42AF-9B3A-749E2BA53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8435" y="639315"/>
            <a:ext cx="5940286" cy="640357"/>
          </a:xfrm>
        </p:spPr>
        <p:txBody>
          <a:bodyPr>
            <a:noAutofit/>
          </a:bodyPr>
          <a:lstStyle/>
          <a:p>
            <a:r>
              <a:rPr lang="fa-IR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مکمل روی(</a:t>
            </a: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zinc</a:t>
            </a:r>
            <a:r>
              <a:rPr lang="fa-IR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BFE7AF-F1AB-436A-A2E2-A096C9232C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279672"/>
            <a:ext cx="11214652" cy="4774198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fa-IR" sz="2800" b="1" dirty="0">
                <a:cs typeface="B Nazanin" panose="00000400000000000000" pitchFamily="2" charset="-78"/>
              </a:rPr>
              <a:t>شواهد قوی وجود دارد که استفاده از روی، موجب</a:t>
            </a:r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 کاهش </a:t>
            </a:r>
            <a:r>
              <a:rPr lang="fa-IR" sz="2800" b="1" dirty="0">
                <a:cs typeface="B Nazanin" panose="00000400000000000000" pitchFamily="2" charset="-78"/>
              </a:rPr>
              <a:t>: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3EF1279-0D47-4F28-AE7F-B3214A696077}"/>
              </a:ext>
            </a:extLst>
          </p:cNvPr>
          <p:cNvSpPr/>
          <p:nvPr/>
        </p:nvSpPr>
        <p:spPr>
          <a:xfrm>
            <a:off x="10190919" y="1968783"/>
            <a:ext cx="1446445" cy="900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kumimoji="0" lang="fa-IR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anose="020B0502020202020204"/>
                <a:cs typeface="B Nazanin" panose="00000400000000000000" pitchFamily="2" charset="-78"/>
              </a:rPr>
              <a:t> مدت </a:t>
            </a:r>
            <a:endParaRPr lang="fa-IR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912A9AB5-AFC7-4462-9122-3693E075027F}"/>
              </a:ext>
            </a:extLst>
          </p:cNvPr>
          <p:cNvSpPr/>
          <p:nvPr/>
        </p:nvSpPr>
        <p:spPr>
          <a:xfrm>
            <a:off x="2260435" y="3258313"/>
            <a:ext cx="4293705" cy="14673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مصرف نابجای آنتی بیوتیک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BDAA1504-A363-4418-AB98-68BF3CBB0152}"/>
              </a:ext>
            </a:extLst>
          </p:cNvPr>
          <p:cNvSpPr/>
          <p:nvPr/>
        </p:nvSpPr>
        <p:spPr>
          <a:xfrm>
            <a:off x="7949422" y="2019198"/>
            <a:ext cx="1709531" cy="9243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شدت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5DED72AA-71A7-42E9-ADCE-7BCA948C87C1}"/>
              </a:ext>
            </a:extLst>
          </p:cNvPr>
          <p:cNvSpPr/>
          <p:nvPr/>
        </p:nvSpPr>
        <p:spPr>
          <a:xfrm>
            <a:off x="5640681" y="1993894"/>
            <a:ext cx="1921566" cy="105731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عود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99FD3A73-B1C3-4923-869E-670CB554F7F9}"/>
              </a:ext>
            </a:extLst>
          </p:cNvPr>
          <p:cNvSpPr/>
          <p:nvPr/>
        </p:nvSpPr>
        <p:spPr>
          <a:xfrm>
            <a:off x="2917362" y="1974291"/>
            <a:ext cx="2319130" cy="10573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مورتالیتی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8BA4D581-FFF0-4253-BA91-2C3294A38B71}"/>
              </a:ext>
            </a:extLst>
          </p:cNvPr>
          <p:cNvSpPr/>
          <p:nvPr/>
        </p:nvSpPr>
        <p:spPr>
          <a:xfrm>
            <a:off x="7279227" y="3258313"/>
            <a:ext cx="3952460" cy="14673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بستری در بیمارستان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A1AC9AD4-A930-4124-A9D0-8937A0D5E2FB}"/>
              </a:ext>
            </a:extLst>
          </p:cNvPr>
          <p:cNvSpPr/>
          <p:nvPr/>
        </p:nvSpPr>
        <p:spPr>
          <a:xfrm>
            <a:off x="685800" y="4922178"/>
            <a:ext cx="10951563" cy="1701401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تمام کودکان بالای 6 ماه ، دچار اسهال حاد، در مناطق پرخطر، باید از</a:t>
            </a:r>
            <a:r>
              <a:rPr lang="fa-IR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فرآورده </a:t>
            </a:r>
            <a:r>
              <a:rPr lang="fa-I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روی </a:t>
            </a: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به میزان </a:t>
            </a:r>
            <a:r>
              <a:rPr lang="fa-I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20 میلیگرم در روز </a:t>
            </a: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به مدت </a:t>
            </a:r>
            <a:r>
              <a:rPr lang="fa-I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10-14 روز </a:t>
            </a: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در زمان اسهال و بعد از آن استفاده کنند.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E4872F0C-7332-4EF6-BD9B-DC2035A9143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673"/>
          <a:stretch/>
        </p:blipFill>
        <p:spPr>
          <a:xfrm rot="768094">
            <a:off x="719906" y="591763"/>
            <a:ext cx="1986205" cy="29431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21499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D6BC7A-F4E0-4B2C-BF49-A11DB0458D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69427" y="549760"/>
            <a:ext cx="4336773" cy="719870"/>
          </a:xfrm>
        </p:spPr>
        <p:txBody>
          <a:bodyPr>
            <a:normAutofit/>
          </a:bodyPr>
          <a:lstStyle/>
          <a:p>
            <a:r>
              <a:rPr lang="fa-IR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پروبیوتیک</a:t>
            </a:r>
            <a:endParaRPr lang="fa-IR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89A2E8-6538-436A-AC7C-8670127E55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7600" y="1431236"/>
            <a:ext cx="8057322" cy="5088834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fa-IR" sz="2800" b="1" dirty="0">
                <a:cs typeface="B Nazanin" panose="00000400000000000000" pitchFamily="2" charset="-78"/>
              </a:rPr>
              <a:t>حاوی باکتری های </a:t>
            </a:r>
            <a:r>
              <a:rPr lang="fa-IR" sz="2800" b="1" dirty="0" err="1">
                <a:cs typeface="B Nazanin" panose="00000400000000000000" pitchFamily="2" charset="-78"/>
              </a:rPr>
              <a:t>غیرپاتوژن</a:t>
            </a:r>
            <a:r>
              <a:rPr lang="fa-IR" sz="2800" b="1" dirty="0">
                <a:cs typeface="B Nazanin" panose="00000400000000000000" pitchFamily="2" charset="-78"/>
              </a:rPr>
              <a:t> برای پیشگیری و درمان اسهال در کشورهای در حال توسعه موثر بوده است.</a:t>
            </a:r>
          </a:p>
          <a:p>
            <a:pPr marL="0" indent="0">
              <a:buNone/>
            </a:pPr>
            <a:endParaRPr lang="fa-IR" sz="2800" b="1" dirty="0">
              <a:cs typeface="B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fa-IR" sz="2800" b="1" dirty="0">
                <a:cs typeface="B Nazanin" panose="00000400000000000000" pitchFamily="2" charset="-78"/>
              </a:rPr>
              <a:t> درمان هنوز استاندارد نشده و اغلب ارگانیسم ها شناخته شده نیستند.</a:t>
            </a:r>
          </a:p>
          <a:p>
            <a:endParaRPr lang="fa-IR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B192802A-8367-415E-A662-80AD6312754C}"/>
              </a:ext>
            </a:extLst>
          </p:cNvPr>
          <p:cNvSpPr/>
          <p:nvPr/>
        </p:nvSpPr>
        <p:spPr>
          <a:xfrm>
            <a:off x="8547652" y="3882887"/>
            <a:ext cx="3167270" cy="154387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>
                <a:solidFill>
                  <a:srgbClr val="FFFF00"/>
                </a:solidFill>
                <a:cs typeface="B Nazanin" panose="00000400000000000000" pitchFamily="2" charset="-78"/>
              </a:rPr>
              <a:t>بهبود آسیب  دستگاه گوارش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A4B43B8A-A98F-4719-BA25-591AED765C2F}"/>
              </a:ext>
            </a:extLst>
          </p:cNvPr>
          <p:cNvSpPr/>
          <p:nvPr/>
        </p:nvSpPr>
        <p:spPr>
          <a:xfrm>
            <a:off x="5009322" y="4850296"/>
            <a:ext cx="3750365" cy="16697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rgbClr val="FFFF00"/>
                </a:solidFill>
                <a:cs typeface="B Nazanin" panose="00000400000000000000" pitchFamily="2" charset="-78"/>
              </a:rPr>
              <a:t>کاهش دوره بیماری با افزایش میکروب های مفید روده ای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6C0EF79-322F-4AF2-8482-0ADC47BBB6D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056" r="23485"/>
          <a:stretch/>
        </p:blipFill>
        <p:spPr>
          <a:xfrm>
            <a:off x="669235" y="1269630"/>
            <a:ext cx="2438400" cy="41571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5F01326-7366-4AB1-AEEF-2706D65D75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0870" y="236414"/>
            <a:ext cx="4036943" cy="11948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35238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A74E71-9A73-41A9-995A-9B8D257B7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65E5D63-7403-45EC-AB31-B51384C429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-66"/>
          <a:stretch/>
        </p:blipFill>
        <p:spPr>
          <a:xfrm>
            <a:off x="583096" y="764373"/>
            <a:ext cx="11370364" cy="58749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29622288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B5531C-32F3-46C8-A1E7-BBFB13618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45719"/>
          </a:xfrm>
        </p:spPr>
        <p:txBody>
          <a:bodyPr>
            <a:normAutofit fontScale="90000"/>
          </a:bodyPr>
          <a:lstStyle/>
          <a:p>
            <a:endParaRPr lang="fa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D52AFE-080A-47D0-8B4B-B2F2AC6845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799" y="1480268"/>
            <a:ext cx="11095383" cy="526509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a-IR" sz="2400" b="1" dirty="0">
                <a:cs typeface="B Nazanin" panose="00000400000000000000" pitchFamily="2" charset="-78"/>
              </a:rPr>
              <a:t>ماست</a:t>
            </a:r>
          </a:p>
          <a:p>
            <a:pPr marL="0" indent="0">
              <a:buNone/>
            </a:pPr>
            <a:r>
              <a:rPr lang="fa-IR" sz="2400" b="1" dirty="0">
                <a:cs typeface="B Nazanin" panose="00000400000000000000" pitchFamily="2" charset="-78"/>
              </a:rPr>
              <a:t>دوغ</a:t>
            </a:r>
          </a:p>
          <a:p>
            <a:pPr marL="0" indent="0">
              <a:buNone/>
            </a:pPr>
            <a:r>
              <a:rPr lang="fa-IR" sz="2400" b="1" dirty="0">
                <a:cs typeface="B Nazanin" panose="00000400000000000000" pitchFamily="2" charset="-78"/>
              </a:rPr>
              <a:t>پنیر</a:t>
            </a:r>
          </a:p>
          <a:p>
            <a:pPr marL="0" indent="0">
              <a:buNone/>
            </a:pPr>
            <a:r>
              <a:rPr lang="fa-IR" sz="2400" b="1" dirty="0" err="1">
                <a:cs typeface="B Nazanin" panose="00000400000000000000" pitchFamily="2" charset="-78"/>
              </a:rPr>
              <a:t>کفیر</a:t>
            </a:r>
            <a:endParaRPr lang="fa-IR" sz="2400" b="1" dirty="0">
              <a:cs typeface="B Nazanin" panose="00000400000000000000" pitchFamily="2" charset="-78"/>
            </a:endParaRPr>
          </a:p>
          <a:p>
            <a:pPr marL="0" indent="0">
              <a:buNone/>
            </a:pPr>
            <a:r>
              <a:rPr lang="fa-IR" sz="2400" b="1" dirty="0" err="1">
                <a:cs typeface="B Nazanin" panose="00000400000000000000" pitchFamily="2" charset="-78"/>
              </a:rPr>
              <a:t>خیارشور</a:t>
            </a:r>
            <a:endParaRPr lang="fa-IR" sz="2400" b="1" dirty="0">
              <a:cs typeface="B Nazanin" panose="00000400000000000000" pitchFamily="2" charset="-78"/>
            </a:endParaRPr>
          </a:p>
          <a:p>
            <a:pPr marL="0" indent="0">
              <a:buNone/>
            </a:pPr>
            <a:r>
              <a:rPr lang="fa-IR" sz="2400" b="1" dirty="0">
                <a:cs typeface="B Nazanin" panose="00000400000000000000" pitchFamily="2" charset="-78"/>
              </a:rPr>
              <a:t>کلم ترش</a:t>
            </a:r>
          </a:p>
          <a:p>
            <a:pPr marL="0" indent="0">
              <a:buNone/>
            </a:pPr>
            <a:r>
              <a:rPr lang="fa-IR" sz="2400" b="1" dirty="0">
                <a:cs typeface="B Nazanin" panose="00000400000000000000" pitchFamily="2" charset="-78"/>
              </a:rPr>
              <a:t>سیب</a:t>
            </a:r>
          </a:p>
          <a:p>
            <a:pPr marL="0" indent="0">
              <a:buNone/>
            </a:pPr>
            <a:r>
              <a:rPr lang="fa-IR" sz="2400" b="1" dirty="0">
                <a:cs typeface="B Nazanin" panose="00000400000000000000" pitchFamily="2" charset="-78"/>
              </a:rPr>
              <a:t>موز</a:t>
            </a:r>
          </a:p>
          <a:p>
            <a:pPr marL="0" indent="0">
              <a:buNone/>
            </a:pPr>
            <a:r>
              <a:rPr lang="fa-IR" sz="2400" b="1" dirty="0">
                <a:cs typeface="B Nazanin" panose="00000400000000000000" pitchFamily="2" charset="-78"/>
              </a:rPr>
              <a:t>سیر</a:t>
            </a:r>
          </a:p>
          <a:p>
            <a:pPr marL="0" indent="0">
              <a:buNone/>
            </a:pPr>
            <a:r>
              <a:rPr lang="fa-IR" sz="2400" b="1" dirty="0">
                <a:cs typeface="B Nazanin" panose="00000400000000000000" pitchFamily="2" charset="-78"/>
              </a:rPr>
              <a:t>پیاز</a:t>
            </a:r>
          </a:p>
          <a:p>
            <a:pPr marL="0" indent="0">
              <a:buNone/>
            </a:pPr>
            <a:r>
              <a:rPr lang="fa-IR" sz="2400" b="1" dirty="0">
                <a:cs typeface="B Nazanin" panose="00000400000000000000" pitchFamily="2" charset="-78"/>
              </a:rPr>
              <a:t>زیتون</a:t>
            </a:r>
          </a:p>
          <a:p>
            <a:pPr marL="0" indent="0">
              <a:buNone/>
            </a:pPr>
            <a:r>
              <a:rPr lang="fa-IR" sz="2400" b="1" dirty="0">
                <a:cs typeface="B Nazanin" panose="00000400000000000000" pitchFamily="2" charset="-78"/>
              </a:rPr>
              <a:t>نان جو و سبوس دار</a:t>
            </a:r>
          </a:p>
          <a:p>
            <a:endParaRPr lang="fa-IR" dirty="0"/>
          </a:p>
          <a:p>
            <a:endParaRPr lang="fa-IR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3AB6373-8166-40B8-8B8C-E732F4360D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1722" y="1279578"/>
            <a:ext cx="7440266" cy="52455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57716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BE9072-50B7-48EB-8B6B-457EDC86B6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3009" y="344557"/>
            <a:ext cx="3833191" cy="944218"/>
          </a:xfrm>
        </p:spPr>
        <p:txBody>
          <a:bodyPr/>
          <a:lstStyle/>
          <a:p>
            <a:r>
              <a:rPr lang="fa-IR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اندانسترون</a:t>
            </a:r>
            <a:endParaRPr lang="fa-I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E341C2-84BB-44D4-BD91-5307801A86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826" y="1288776"/>
            <a:ext cx="11042374" cy="5416824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fa-IR" sz="2800" b="1" dirty="0">
                <a:cs typeface="B Nazanin" panose="00000400000000000000" pitchFamily="2" charset="-78"/>
              </a:rPr>
              <a:t> دارای جذب مخاطی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a-IR" sz="2800" b="1" dirty="0">
                <a:cs typeface="B Nazanin" panose="00000400000000000000" pitchFamily="2" charset="-78"/>
              </a:rPr>
              <a:t>کاهش بروز استفراغ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fa-IR" sz="2800" b="1" dirty="0">
                <a:cs typeface="B Nazanin" panose="00000400000000000000" pitchFamily="2" charset="-78"/>
              </a:rPr>
              <a:t>افزایش موفقیت در مصرف </a:t>
            </a:r>
            <a:r>
              <a:rPr lang="en-US" sz="2800" b="1" dirty="0">
                <a:cs typeface="B Nazanin" panose="00000400000000000000" pitchFamily="2" charset="-78"/>
              </a:rPr>
              <a:t>ORS</a:t>
            </a:r>
            <a:endParaRPr lang="fa-IR" sz="2800" b="1" dirty="0">
              <a:cs typeface="B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fa-IR" sz="2800" b="1" dirty="0">
                <a:cs typeface="B Nazanin" panose="00000400000000000000" pitchFamily="2" charset="-78"/>
              </a:rPr>
              <a:t>کاهش نیاز به مایعات وریدی و بستری</a:t>
            </a:r>
          </a:p>
          <a:p>
            <a:endParaRPr lang="fa-IR" dirty="0"/>
          </a:p>
          <a:p>
            <a:pPr>
              <a:buFont typeface="Wingdings" panose="05000000000000000000" pitchFamily="2" charset="2"/>
              <a:buChar char="v"/>
            </a:pPr>
            <a:r>
              <a:rPr lang="fa-IR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استفراغ پایدار:</a:t>
            </a:r>
            <a:endParaRPr lang="fa-IR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D01246E-571D-4CD7-96A9-E109E9EF3166}"/>
              </a:ext>
            </a:extLst>
          </p:cNvPr>
          <p:cNvSpPr/>
          <p:nvPr/>
        </p:nvSpPr>
        <p:spPr>
          <a:xfrm>
            <a:off x="5128591" y="3429000"/>
            <a:ext cx="3670853" cy="17757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>
                <a:solidFill>
                  <a:srgbClr val="FFFF00"/>
                </a:solidFill>
                <a:cs typeface="B Nazanin" panose="00000400000000000000" pitchFamily="2" charset="-78"/>
              </a:rPr>
              <a:t>4-11 سال : 4 میلیگرم</a:t>
            </a:r>
          </a:p>
          <a:p>
            <a:pPr algn="ctr"/>
            <a:r>
              <a:rPr lang="fa-IR" sz="2400" b="1" dirty="0">
                <a:solidFill>
                  <a:srgbClr val="FFFF00"/>
                </a:solidFill>
                <a:cs typeface="B Nazanin" panose="00000400000000000000" pitchFamily="2" charset="-78"/>
              </a:rPr>
              <a:t>بالای 11 سال : 8 میلیگرم</a:t>
            </a:r>
          </a:p>
          <a:p>
            <a:pPr algn="ctr"/>
            <a:endParaRPr lang="fa-IR" sz="2400" b="1" dirty="0">
              <a:solidFill>
                <a:srgbClr val="FFFF00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400" b="1" dirty="0">
                <a:solidFill>
                  <a:srgbClr val="FFFF00"/>
                </a:solidFill>
                <a:cs typeface="B Nazanin" panose="00000400000000000000" pitchFamily="2" charset="-78"/>
              </a:rPr>
              <a:t>(0/2 میلیگرم به </a:t>
            </a:r>
            <a:r>
              <a:rPr lang="fa-IR" sz="2400" b="1" dirty="0" err="1">
                <a:solidFill>
                  <a:srgbClr val="FFFF00"/>
                </a:solidFill>
                <a:cs typeface="B Nazanin" panose="00000400000000000000" pitchFamily="2" charset="-78"/>
              </a:rPr>
              <a:t>ازای</a:t>
            </a:r>
            <a:r>
              <a:rPr lang="fa-IR" sz="2400" b="1" dirty="0">
                <a:solidFill>
                  <a:srgbClr val="FFFF00"/>
                </a:solidFill>
                <a:cs typeface="B Nazanin" panose="00000400000000000000" pitchFamily="2" charset="-78"/>
              </a:rPr>
              <a:t> وزن)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B75CB6F-D7F5-4611-BF0E-C454AC03E975}"/>
              </a:ext>
            </a:extLst>
          </p:cNvPr>
          <p:cNvSpPr/>
          <p:nvPr/>
        </p:nvSpPr>
        <p:spPr>
          <a:xfrm>
            <a:off x="2007704" y="5459067"/>
            <a:ext cx="9912625" cy="99225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فنوتیازین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ها ، فایده کم و عوارض بالقوه جدی: </a:t>
            </a:r>
            <a:r>
              <a:rPr lang="fa-IR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لتارژی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، </a:t>
            </a:r>
            <a:r>
              <a:rPr lang="fa-IR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دیستونی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، </a:t>
            </a:r>
            <a:r>
              <a:rPr lang="fa-IR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هیپرپیرکسی</a:t>
            </a: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بدخیم دارند.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E142116-3378-4CE1-A2AC-AC08F3B0D28C}"/>
              </a:ext>
            </a:extLst>
          </p:cNvPr>
          <p:cNvSpPr/>
          <p:nvPr/>
        </p:nvSpPr>
        <p:spPr>
          <a:xfrm>
            <a:off x="226942" y="1958162"/>
            <a:ext cx="3561523" cy="334162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عوامل ضد </a:t>
            </a:r>
            <a:r>
              <a:rPr lang="fa-IR" sz="2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موتیلیتی</a:t>
            </a:r>
            <a:r>
              <a:rPr lang="fa-I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(</a:t>
            </a:r>
            <a:r>
              <a:rPr lang="fa-IR" sz="2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لوپرامید</a:t>
            </a:r>
            <a:r>
              <a:rPr lang="fa-I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) در کودکان دچار </a:t>
            </a:r>
            <a:r>
              <a:rPr lang="fa-IR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دیسانتری</a:t>
            </a:r>
            <a:endParaRPr lang="fa-IR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  <a:p>
            <a:pPr algn="ctr"/>
            <a:r>
              <a:rPr lang="fa-IR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بیماران تبدار</a:t>
            </a:r>
          </a:p>
          <a:p>
            <a:pPr algn="ctr"/>
            <a:r>
              <a:rPr lang="fa-IR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زیر 6 سال</a:t>
            </a:r>
          </a:p>
          <a:p>
            <a:pPr algn="ctr"/>
            <a:r>
              <a:rPr lang="fa-I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ممنوع است.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12CCD07-06A0-4C7B-BEAB-B846FA0372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1699" y="951929"/>
            <a:ext cx="1832008" cy="150391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40378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8EF82F-4E33-4776-9B53-F1E1DEE3B0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344558"/>
            <a:ext cx="5410200" cy="954156"/>
          </a:xfrm>
        </p:spPr>
        <p:txBody>
          <a:bodyPr/>
          <a:lstStyle/>
          <a:p>
            <a:r>
              <a:rPr lang="fa-I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درمان آنتی بیوتیکی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EAC721-0F7B-40CE-B046-E80B1DF7AE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96" y="1404730"/>
            <a:ext cx="11701669" cy="51087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علل محدودیت استفاده: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اکثر </a:t>
            </a:r>
            <a:r>
              <a:rPr lang="fa-IR" sz="2400" b="1" dirty="0" err="1">
                <a:cs typeface="B Nazanin" panose="00000400000000000000" pitchFamily="2" charset="-78"/>
              </a:rPr>
              <a:t>اپی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 err="1">
                <a:cs typeface="B Nazanin" panose="00000400000000000000" pitchFamily="2" charset="-78"/>
              </a:rPr>
              <a:t>زودهای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en-US" sz="2400" b="1" dirty="0">
                <a:cs typeface="B Nazanin" panose="00000400000000000000" pitchFamily="2" charset="-78"/>
              </a:rPr>
              <a:t>AGE</a:t>
            </a:r>
            <a:r>
              <a:rPr lang="fa-IR" sz="2400" b="1" dirty="0">
                <a:cs typeface="B Nazanin" panose="00000400000000000000" pitchFamily="2" charset="-78"/>
              </a:rPr>
              <a:t> در کودکان سالم ، </a:t>
            </a:r>
            <a:r>
              <a:rPr lang="fa-IR" sz="2400" b="1" dirty="0" err="1">
                <a:cs typeface="B Nazanin" panose="00000400000000000000" pitchFamily="2" charset="-78"/>
              </a:rPr>
              <a:t>خودمحدودند</a:t>
            </a:r>
            <a:r>
              <a:rPr lang="fa-IR" sz="2400" b="1" dirty="0">
                <a:cs typeface="B Nazanin" panose="00000400000000000000" pitchFamily="2" charset="-78"/>
              </a:rPr>
              <a:t>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افزایش مقاومت به آنتی بیوتیک ها ، استفاده محتاطانه را ضروری می کند.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ممکن است نتیجه بالینی بیماری را بدتر کنند.( در عفونت </a:t>
            </a:r>
            <a:r>
              <a:rPr lang="en-US" sz="2400" b="1" dirty="0">
                <a:cs typeface="B Nazanin" panose="00000400000000000000" pitchFamily="2" charset="-78"/>
              </a:rPr>
              <a:t>STEC</a:t>
            </a:r>
            <a:r>
              <a:rPr lang="fa-IR" sz="2400" b="1" dirty="0">
                <a:cs typeface="B Nazanin" panose="00000400000000000000" pitchFamily="2" charset="-78"/>
              </a:rPr>
              <a:t>، خطر </a:t>
            </a:r>
            <a:r>
              <a:rPr lang="en-US" sz="2400" b="1" dirty="0">
                <a:cs typeface="B Nazanin" panose="00000400000000000000" pitchFamily="2" charset="-78"/>
              </a:rPr>
              <a:t>HUS</a:t>
            </a:r>
            <a:r>
              <a:rPr lang="fa-IR" sz="2400" b="1" dirty="0">
                <a:cs typeface="B Nazanin" panose="00000400000000000000" pitchFamily="2" charset="-78"/>
              </a:rPr>
              <a:t> و..)</a:t>
            </a:r>
          </a:p>
          <a:p>
            <a:pPr marL="0" indent="0">
              <a:lnSpc>
                <a:spcPct val="150000"/>
              </a:lnSpc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fa-I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موارد مصرف:</a:t>
            </a:r>
          </a:p>
          <a:p>
            <a:endParaRPr lang="fa-I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B0269D8-090B-4355-8A6C-38BD15643E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3044"/>
          <a:stretch/>
        </p:blipFill>
        <p:spPr>
          <a:xfrm>
            <a:off x="4002157" y="344559"/>
            <a:ext cx="3776869" cy="16962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418D937-50D1-448F-8D86-9A42800127FD}"/>
              </a:ext>
            </a:extLst>
          </p:cNvPr>
          <p:cNvSpPr/>
          <p:nvPr/>
        </p:nvSpPr>
        <p:spPr>
          <a:xfrm>
            <a:off x="6096000" y="4141306"/>
            <a:ext cx="3260034" cy="13119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>
                <a:solidFill>
                  <a:srgbClr val="FFFF00"/>
                </a:solidFill>
                <a:cs typeface="B Nazanin" panose="00000400000000000000" pitchFamily="2" charset="-78"/>
              </a:rPr>
              <a:t>پیشگیری از عوارض در </a:t>
            </a:r>
            <a:r>
              <a:rPr lang="fa-IR" sz="2800" b="1" dirty="0" err="1">
                <a:solidFill>
                  <a:srgbClr val="FFFF00"/>
                </a:solidFill>
                <a:cs typeface="B Nazanin" panose="00000400000000000000" pitchFamily="2" charset="-78"/>
              </a:rPr>
              <a:t>میزبانان</a:t>
            </a:r>
            <a:r>
              <a:rPr lang="fa-IR" sz="2800" b="1" dirty="0">
                <a:solidFill>
                  <a:srgbClr val="FFFF00"/>
                </a:solidFill>
                <a:cs typeface="B Nazanin" panose="00000400000000000000" pitchFamily="2" charset="-78"/>
              </a:rPr>
              <a:t> پرخطر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E9C61FE-3627-4757-8FD7-690FDFEB91D4}"/>
              </a:ext>
            </a:extLst>
          </p:cNvPr>
          <p:cNvSpPr/>
          <p:nvPr/>
        </p:nvSpPr>
        <p:spPr>
          <a:xfrm>
            <a:off x="1285460" y="4141306"/>
            <a:ext cx="3260033" cy="13119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>
                <a:solidFill>
                  <a:srgbClr val="FFFF00"/>
                </a:solidFill>
                <a:cs typeface="B Nazanin" panose="00000400000000000000" pitchFamily="2" charset="-78"/>
              </a:rPr>
              <a:t>محدود کردن انتقال بیماری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142D363-F85B-466D-988C-10A86E818E57}"/>
              </a:ext>
            </a:extLst>
          </p:cNvPr>
          <p:cNvSpPr/>
          <p:nvPr/>
        </p:nvSpPr>
        <p:spPr>
          <a:xfrm>
            <a:off x="1285460" y="5665295"/>
            <a:ext cx="9687339" cy="95416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در صورت امکان قبل از شروع درمان ، باید نوع عفونت و حساسیت دارویی مشخص گردد.</a:t>
            </a:r>
          </a:p>
        </p:txBody>
      </p:sp>
    </p:spTree>
    <p:extLst>
      <p:ext uri="{BB962C8B-B14F-4D97-AF65-F5344CB8AC3E}">
        <p14:creationId xmlns:p14="http://schemas.microsoft.com/office/powerpoint/2010/main" val="2418867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C9B419-72BD-4B72-92D8-BE4330E308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719870"/>
          </a:xfrm>
        </p:spPr>
        <p:txBody>
          <a:bodyPr>
            <a:normAutofit/>
          </a:bodyPr>
          <a:lstStyle/>
          <a:p>
            <a:r>
              <a:rPr lang="fa-IR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مانا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42A12E5-6E34-4201-8DFA-376E633BEA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726" r="5341" b="2254"/>
          <a:stretch/>
        </p:blipFill>
        <p:spPr>
          <a:xfrm>
            <a:off x="543340" y="1232453"/>
            <a:ext cx="10962860" cy="5314122"/>
          </a:xfrm>
        </p:spPr>
      </p:pic>
    </p:spTree>
    <p:extLst>
      <p:ext uri="{BB962C8B-B14F-4D97-AF65-F5344CB8AC3E}">
        <p14:creationId xmlns:p14="http://schemas.microsoft.com/office/powerpoint/2010/main" val="51438050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4040DA-6571-48C8-AFF8-E68C7A7BC2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9651" y="605348"/>
            <a:ext cx="6112565" cy="600601"/>
          </a:xfrm>
        </p:spPr>
        <p:txBody>
          <a:bodyPr>
            <a:normAutofit fontScale="90000"/>
          </a:bodyPr>
          <a:lstStyle/>
          <a:p>
            <a:r>
              <a:rPr lang="fa-IR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پیگیری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8428D75-86FA-4AB0-A2F9-BAF736A3D2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880"/>
          <a:stretch/>
        </p:blipFill>
        <p:spPr>
          <a:xfrm>
            <a:off x="781879" y="1205949"/>
            <a:ext cx="10724320" cy="54201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8558509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687FE2-4D6B-40B8-A185-F0A426D1DD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3078" y="543339"/>
            <a:ext cx="8610600" cy="901148"/>
          </a:xfrm>
        </p:spPr>
        <p:txBody>
          <a:bodyPr>
            <a:normAutofit/>
          </a:bodyPr>
          <a:lstStyle/>
          <a:p>
            <a:r>
              <a:rPr lang="fa-IR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مانا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DEF4A96-1544-4DA8-9123-C6671D23195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83"/>
          <a:stretch/>
        </p:blipFill>
        <p:spPr>
          <a:xfrm>
            <a:off x="818322" y="1318591"/>
            <a:ext cx="10893287" cy="5227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7959934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5946E-5542-4412-9D66-5062259040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7878" y="578842"/>
            <a:ext cx="8610600" cy="759627"/>
          </a:xfrm>
        </p:spPr>
        <p:txBody>
          <a:bodyPr/>
          <a:lstStyle/>
          <a:p>
            <a:r>
              <a:rPr kumimoji="0" lang="fa-IR" sz="4000" b="1" i="0" u="none" strike="noStrike" kern="1200" cap="all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anose="020B0502020202020204"/>
                <a:ea typeface="+mj-ea"/>
                <a:cs typeface="B Nazanin" panose="00000400000000000000" pitchFamily="2" charset="-78"/>
              </a:rPr>
              <a:t>پیگیری</a:t>
            </a:r>
            <a:endParaRPr lang="fa-IR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6E112C6-F93E-4591-9B4A-B66B09766A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402"/>
          <a:stretch/>
        </p:blipFill>
        <p:spPr>
          <a:xfrm>
            <a:off x="569843" y="1338470"/>
            <a:ext cx="10936357" cy="5300870"/>
          </a:xfrm>
        </p:spPr>
      </p:pic>
    </p:spTree>
    <p:extLst>
      <p:ext uri="{BB962C8B-B14F-4D97-AF65-F5344CB8AC3E}">
        <p14:creationId xmlns:p14="http://schemas.microsoft.com/office/powerpoint/2010/main" val="383589190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67F616-CC4F-47B0-AE2A-6884D82AF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0887" y="639315"/>
            <a:ext cx="8610600" cy="693366"/>
          </a:xfrm>
        </p:spPr>
        <p:txBody>
          <a:bodyPr>
            <a:normAutofit fontScale="90000"/>
          </a:bodyPr>
          <a:lstStyle/>
          <a:p>
            <a:r>
              <a:rPr lang="fa-IR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مشاوره با مادر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33F471F-9714-470B-831C-7A4E497B49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/>
          <a:stretch/>
        </p:blipFill>
        <p:spPr>
          <a:xfrm>
            <a:off x="702366" y="1431234"/>
            <a:ext cx="10217426" cy="51153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7045045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285178-FE69-482B-BD2D-29B3B4E052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649296"/>
          </a:xfrm>
        </p:spPr>
        <p:txBody>
          <a:bodyPr>
            <a:normAutofit fontScale="90000"/>
          </a:bodyPr>
          <a:lstStyle/>
          <a:p>
            <a:r>
              <a:rPr kumimoji="0" lang="fa-IR" sz="4800" b="1" i="0" u="none" strike="noStrike" kern="1200" cap="all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anose="020B0502020202020204"/>
                <a:ea typeface="+mj-ea"/>
                <a:cs typeface="B Nazanin" panose="00000400000000000000" pitchFamily="2" charset="-78"/>
              </a:rPr>
              <a:t>مانا</a:t>
            </a:r>
            <a:endParaRPr lang="fa-IR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0A2822D-FA67-44D3-AD59-5595DE9C0A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1010" b="1404"/>
          <a:stretch/>
        </p:blipFill>
        <p:spPr>
          <a:xfrm>
            <a:off x="689114" y="1413669"/>
            <a:ext cx="10817086" cy="5053392"/>
          </a:xfrm>
        </p:spPr>
      </p:pic>
    </p:spTree>
    <p:extLst>
      <p:ext uri="{BB962C8B-B14F-4D97-AF65-F5344CB8AC3E}">
        <p14:creationId xmlns:p14="http://schemas.microsoft.com/office/powerpoint/2010/main" val="317923887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ACDC8-78A7-47FC-9AD5-7696BE496B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3162" y="231912"/>
            <a:ext cx="8610600" cy="534340"/>
          </a:xfrm>
        </p:spPr>
        <p:txBody>
          <a:bodyPr>
            <a:normAutofit fontScale="90000"/>
          </a:bodyPr>
          <a:lstStyle/>
          <a:p>
            <a:r>
              <a:rPr lang="fa-I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شیرخوار کمتر از 2 ماه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40C953D-DD77-408F-AF33-32D6EEB6B2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39338" y="766252"/>
            <a:ext cx="5314121" cy="5965853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8A644DE-E4F8-4929-A47A-B6465389EE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540" y="766252"/>
            <a:ext cx="6294781" cy="585983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23884BF-BA04-4EFD-BB78-4403852C5E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8540" y="5710746"/>
            <a:ext cx="3869633" cy="915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759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6D0B6E-B30F-43C2-9249-BCCCF91B7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9668" y="122481"/>
            <a:ext cx="8610600" cy="619642"/>
          </a:xfrm>
        </p:spPr>
        <p:txBody>
          <a:bodyPr>
            <a:normAutofit fontScale="90000"/>
          </a:bodyPr>
          <a:lstStyle/>
          <a:p>
            <a:r>
              <a:rPr lang="fa-IR" sz="4400" b="1" dirty="0">
                <a:solidFill>
                  <a:srgbClr val="FF0000"/>
                </a:solidFill>
                <a:cs typeface="B Nazanin" panose="00000400000000000000" pitchFamily="2" charset="-78"/>
              </a:rPr>
              <a:t>اسهال(</a:t>
            </a:r>
            <a:r>
              <a:rPr lang="en-US" sz="4400" b="1" dirty="0">
                <a:solidFill>
                  <a:srgbClr val="FF0000"/>
                </a:solidFill>
                <a:cs typeface="B Nazanin" panose="00000400000000000000" pitchFamily="2" charset="-78"/>
              </a:rPr>
              <a:t>Diarrhea</a:t>
            </a:r>
            <a:r>
              <a:rPr lang="fa-IR" sz="4400" b="1" dirty="0">
                <a:solidFill>
                  <a:srgbClr val="FF0000"/>
                </a:solidFill>
                <a:cs typeface="B Nazanin" panose="00000400000000000000" pitchFamily="2" charset="-78"/>
              </a:rPr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DE8736-B411-428D-B8BE-CFBB6D5EAD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1731" y="940904"/>
            <a:ext cx="11668537" cy="5685183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تعریف:</a:t>
            </a:r>
          </a:p>
          <a:p>
            <a:pPr marL="0" indent="0">
              <a:buNone/>
            </a:pPr>
            <a:r>
              <a:rPr lang="fa-IR" sz="2400" b="1" dirty="0">
                <a:cs typeface="B Nazanin" panose="00000400000000000000" pitchFamily="2" charset="-78"/>
              </a:rPr>
              <a:t>  دفع مدفوع شل یا آبکی حداقل 3 بار طی 24 ساعت </a:t>
            </a:r>
          </a:p>
          <a:p>
            <a:pPr marL="0" indent="0">
              <a:buNone/>
            </a:pPr>
            <a:r>
              <a:rPr lang="fa-IR" sz="2400" b="1" dirty="0">
                <a:cs typeface="B Nazanin" panose="00000400000000000000" pitchFamily="2" charset="-78"/>
              </a:rPr>
              <a:t>هرگونه تغییر در قوام دفع معمول کودک(</a:t>
            </a:r>
            <a:r>
              <a:rPr lang="en-US" sz="2400" b="1" dirty="0">
                <a:cs typeface="B Nazanin" panose="00000400000000000000" pitchFamily="2" charset="-78"/>
              </a:rPr>
              <a:t>WHO</a:t>
            </a:r>
            <a:r>
              <a:rPr lang="fa-IR" sz="2400" b="1" dirty="0">
                <a:cs typeface="B Nazanin" panose="00000400000000000000" pitchFamily="2" charset="-78"/>
              </a:rPr>
              <a:t>): آب مدفوع بیش از مواد مدفوعی باشد.</a:t>
            </a:r>
          </a:p>
          <a:p>
            <a:pPr marL="0" indent="0">
              <a:buNone/>
            </a:pPr>
            <a:r>
              <a:rPr lang="fa-IR" sz="2400" b="1" dirty="0">
                <a:cs typeface="B Nazanin" panose="00000400000000000000" pitchFamily="2" charset="-78"/>
              </a:rPr>
              <a:t>از نظر حجم مدفوع :  &gt;20 گرم به </a:t>
            </a:r>
            <a:r>
              <a:rPr lang="fa-IR" sz="2400" b="1" dirty="0" err="1">
                <a:cs typeface="B Nazanin" panose="00000400000000000000" pitchFamily="2" charset="-78"/>
              </a:rPr>
              <a:t>ازای</a:t>
            </a:r>
            <a:r>
              <a:rPr lang="fa-IR" sz="2400" b="1" dirty="0">
                <a:cs typeface="B Nazanin" panose="00000400000000000000" pitchFamily="2" charset="-78"/>
              </a:rPr>
              <a:t> وزن در روز در شیرخواران</a:t>
            </a:r>
          </a:p>
          <a:p>
            <a:pPr marL="0" indent="0">
              <a:buNone/>
            </a:pPr>
            <a:r>
              <a:rPr lang="fa-IR" sz="2400" b="1" dirty="0">
                <a:cs typeface="B Nazanin" panose="00000400000000000000" pitchFamily="2" charset="-78"/>
              </a:rPr>
              <a:t>                                  &gt;10 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cs typeface="B Nazanin" panose="00000400000000000000" pitchFamily="2" charset="-78"/>
              </a:rPr>
              <a:t>گرم به </a:t>
            </a:r>
            <a:r>
              <a:rPr kumimoji="0" lang="fa-IR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cs typeface="B Nazanin" panose="00000400000000000000" pitchFamily="2" charset="-78"/>
              </a:rPr>
              <a:t>ازای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cs typeface="B Nazanin" panose="00000400000000000000" pitchFamily="2" charset="-78"/>
              </a:rPr>
              <a:t> وزن در روز </a:t>
            </a:r>
            <a:r>
              <a:rPr kumimoji="0" lang="fa-IR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cs typeface="B Nazanin" panose="00000400000000000000" pitchFamily="2" charset="-78"/>
              </a:rPr>
              <a:t>درشیرخواران</a:t>
            </a: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cs typeface="B Nazanin" panose="00000400000000000000" pitchFamily="2" charset="-78"/>
              </a:rPr>
              <a:t> بزرگتر و </a:t>
            </a:r>
            <a:r>
              <a:rPr kumimoji="0" lang="fa-IR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cs typeface="B Nazanin" panose="00000400000000000000" pitchFamily="2" charset="-78"/>
              </a:rPr>
              <a:t>نوپایان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cs typeface="B Nazanin" panose="00000400000000000000" pitchFamily="2" charset="-78"/>
            </a:endParaRPr>
          </a:p>
          <a:p>
            <a:pPr marL="0" indent="0">
              <a:buNone/>
            </a:pPr>
            <a:r>
              <a:rPr lang="fa-IR" sz="2400" b="1" dirty="0">
                <a:solidFill>
                  <a:prstClr val="black"/>
                </a:solidFill>
                <a:latin typeface="Century Gothic" panose="020B0502020202020204"/>
                <a:cs typeface="B Nazanin" panose="00000400000000000000" pitchFamily="2" charset="-78"/>
              </a:rPr>
              <a:t>                                  &gt;200 گرم در روز در کودکان بزرگتر</a:t>
            </a:r>
          </a:p>
          <a:p>
            <a:pPr marL="0" indent="0">
              <a:buNone/>
            </a:pPr>
            <a:endParaRPr lang="fa-IR" sz="2400" b="1" dirty="0">
              <a:solidFill>
                <a:prstClr val="black"/>
              </a:solidFill>
              <a:latin typeface="Century Gothic" panose="020B0502020202020204"/>
              <a:cs typeface="B Nazanin" panose="00000400000000000000" pitchFamily="2" charset="-78"/>
            </a:endParaRPr>
          </a:p>
          <a:p>
            <a:pPr marL="0" indent="0" algn="ctr">
              <a:buNone/>
            </a:pPr>
            <a:r>
              <a:rPr lang="fa-I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/>
                <a:cs typeface="B Nazanin" panose="00000400000000000000" pitchFamily="2" charset="-78"/>
              </a:rPr>
              <a:t>دفع قوام دار و دفع شل و چسبیده در کودکان شیر </a:t>
            </a:r>
            <a:r>
              <a:rPr lang="fa-IR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/>
                <a:cs typeface="B Nazanin" panose="00000400000000000000" pitchFamily="2" charset="-78"/>
              </a:rPr>
              <a:t>مادرخوار</a:t>
            </a:r>
            <a:r>
              <a:rPr lang="fa-I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/>
                <a:cs typeface="B Nazanin" panose="00000400000000000000" pitchFamily="2" charset="-78"/>
              </a:rPr>
              <a:t>، اسهال نیست.</a:t>
            </a:r>
          </a:p>
          <a:p>
            <a:pPr marL="0" indent="0">
              <a:buNone/>
            </a:pPr>
            <a:endParaRPr lang="fa-IR" sz="2400" b="1" dirty="0">
              <a:solidFill>
                <a:prstClr val="black"/>
              </a:solidFill>
              <a:latin typeface="Century Gothic" panose="020B0502020202020204"/>
              <a:cs typeface="B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 پاتوفیزیولوژی:</a:t>
            </a:r>
            <a:r>
              <a:rPr lang="fa-IR" sz="2400" b="1" dirty="0">
                <a:cs typeface="B Nazanin" panose="00000400000000000000" pitchFamily="2" charset="-78"/>
              </a:rPr>
              <a:t> مکانیسم پایه ای همه اسهال ها : جذب </a:t>
            </a:r>
            <a:r>
              <a:rPr lang="fa-IR" sz="2400" b="1" dirty="0" err="1">
                <a:cs typeface="B Nazanin" panose="00000400000000000000" pitchFamily="2" charset="-78"/>
              </a:rPr>
              <a:t>ناکامل</a:t>
            </a:r>
            <a:r>
              <a:rPr lang="fa-IR" sz="2400" b="1" dirty="0">
                <a:cs typeface="B Nazanin" panose="00000400000000000000" pitchFamily="2" charset="-78"/>
              </a:rPr>
              <a:t> آب از روده ها </a:t>
            </a:r>
          </a:p>
          <a:p>
            <a:pPr marL="0" indent="0"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دلایل</a:t>
            </a:r>
            <a:r>
              <a:rPr lang="fa-IR" sz="2400" b="1" dirty="0">
                <a:cs typeface="B Nazanin" panose="00000400000000000000" pitchFamily="2" charset="-78"/>
              </a:rPr>
              <a:t> : 1-کاهش جذب خالص آب ، اختلال در جذب یا ترشح بیش از حد </a:t>
            </a:r>
            <a:r>
              <a:rPr lang="fa-IR" sz="2400" b="1" dirty="0" err="1">
                <a:cs typeface="B Nazanin" panose="00000400000000000000" pitchFamily="2" charset="-78"/>
              </a:rPr>
              <a:t>الکترولیت</a:t>
            </a:r>
            <a:r>
              <a:rPr lang="fa-IR" sz="2400" b="1" dirty="0">
                <a:cs typeface="B Nazanin" panose="00000400000000000000" pitchFamily="2" charset="-78"/>
              </a:rPr>
              <a:t> ها   : اسهال ترشحی</a:t>
            </a:r>
          </a:p>
          <a:p>
            <a:pPr marL="0" indent="0">
              <a:buNone/>
            </a:pPr>
            <a:r>
              <a:rPr lang="fa-IR" sz="2400" b="1" dirty="0">
                <a:cs typeface="B Nazanin" panose="00000400000000000000" pitchFamily="2" charset="-78"/>
              </a:rPr>
              <a:t>                2- احتباس مواد </a:t>
            </a:r>
            <a:r>
              <a:rPr lang="fa-IR" sz="2400" b="1" dirty="0" err="1">
                <a:cs typeface="B Nazanin" panose="00000400000000000000" pitchFamily="2" charset="-78"/>
              </a:rPr>
              <a:t>اسموتیک</a:t>
            </a:r>
            <a:r>
              <a:rPr lang="fa-IR" sz="2400" b="1" dirty="0">
                <a:cs typeface="B Nazanin" panose="00000400000000000000" pitchFamily="2" charset="-78"/>
              </a:rPr>
              <a:t>( غیرقابل جذب) در </a:t>
            </a:r>
            <a:r>
              <a:rPr lang="fa-IR" sz="2400" b="1" dirty="0" err="1">
                <a:cs typeface="B Nazanin" panose="00000400000000000000" pitchFamily="2" charset="-78"/>
              </a:rPr>
              <a:t>لومن</a:t>
            </a:r>
            <a:r>
              <a:rPr lang="fa-IR" sz="2400" b="1" dirty="0">
                <a:cs typeface="B Nazanin" panose="00000400000000000000" pitchFamily="2" charset="-78"/>
              </a:rPr>
              <a:t> روده ها : اسهال </a:t>
            </a:r>
            <a:r>
              <a:rPr lang="fa-IR" sz="2400" b="1" dirty="0" err="1">
                <a:cs typeface="B Nazanin" panose="00000400000000000000" pitchFamily="2" charset="-78"/>
              </a:rPr>
              <a:t>اسموتیک</a:t>
            </a:r>
            <a:endParaRPr lang="fa-IR" sz="2400" b="1" dirty="0">
              <a:cs typeface="B Nazanin" panose="00000400000000000000" pitchFamily="2" charset="-78"/>
            </a:endParaRPr>
          </a:p>
          <a:p>
            <a:pPr marL="0" indent="0">
              <a:buNone/>
            </a:pP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06832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8EA441-D4F8-477B-9145-936F9794F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36904" y="419817"/>
            <a:ext cx="4469296" cy="865644"/>
          </a:xfrm>
        </p:spPr>
        <p:txBody>
          <a:bodyPr>
            <a:normAutofit/>
          </a:bodyPr>
          <a:lstStyle/>
          <a:p>
            <a:r>
              <a:rPr lang="fa-IR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پیشگیری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AA901C-5F5B-46C2-98DE-9F7218861B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113183"/>
            <a:ext cx="11029122" cy="551290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800" b="1" dirty="0">
                <a:cs typeface="B Nazanin" panose="00000400000000000000" pitchFamily="2" charset="-78"/>
              </a:rPr>
              <a:t>بهبود تغذیه انحصاری با شیر مادر( 6 ماه اول عمر)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800" b="1" dirty="0">
                <a:cs typeface="B Nazanin" panose="00000400000000000000" pitchFamily="2" charset="-78"/>
              </a:rPr>
              <a:t>مکمل ویتامین </a:t>
            </a:r>
            <a:r>
              <a:rPr lang="en-US" sz="2800" b="1" dirty="0">
                <a:cs typeface="B Nazanin" panose="00000400000000000000" pitchFamily="2" charset="-78"/>
              </a:rPr>
              <a:t>A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800" b="1" dirty="0">
                <a:cs typeface="B Nazanin" panose="00000400000000000000" pitchFamily="2" charset="-78"/>
              </a:rPr>
              <a:t>واکسیناسیون روتاویروس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800" b="1" dirty="0">
                <a:cs typeface="B Nazanin" panose="00000400000000000000" pitchFamily="2" charset="-78"/>
              </a:rPr>
              <a:t>واکسیناسیون خوراکی </a:t>
            </a:r>
            <a:r>
              <a:rPr lang="fa-IR" sz="2800" b="1" dirty="0" err="1">
                <a:cs typeface="B Nazanin" panose="00000400000000000000" pitchFamily="2" charset="-78"/>
              </a:rPr>
              <a:t>کلرا</a:t>
            </a:r>
            <a:endParaRPr lang="fa-IR" sz="2800" b="1" dirty="0">
              <a:cs typeface="B Nazanin" panose="00000400000000000000" pitchFamily="2" charset="-78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800" b="1" dirty="0">
                <a:cs typeface="B Nazanin" panose="00000400000000000000" pitchFamily="2" charset="-78"/>
              </a:rPr>
              <a:t>واکسیناسیون تیفوئید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800" b="1" dirty="0">
                <a:cs typeface="B Nazanin" panose="00000400000000000000" pitchFamily="2" charset="-78"/>
              </a:rPr>
              <a:t>بهبود وضعیت آب و فاضلاب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800" b="1" dirty="0">
                <a:cs typeface="B Nazanin" panose="00000400000000000000" pitchFamily="2" charset="-78"/>
              </a:rPr>
              <a:t>ارتقا بهداشت انسانی و حیوانی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D1B89D2-EE6E-40BB-8712-B49D909B6DFD}"/>
              </a:ext>
            </a:extLst>
          </p:cNvPr>
          <p:cNvSpPr/>
          <p:nvPr/>
        </p:nvSpPr>
        <p:spPr>
          <a:xfrm>
            <a:off x="793474" y="2332383"/>
            <a:ext cx="5406887" cy="352507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rgbClr val="002060"/>
                </a:solidFill>
                <a:cs typeface="B Nazanin" panose="00000400000000000000" pitchFamily="2" charset="-78"/>
              </a:rPr>
              <a:t>شستشوی منظم دست ها با صابون</a:t>
            </a:r>
          </a:p>
          <a:p>
            <a:pPr algn="ctr" rtl="1"/>
            <a:r>
              <a:rPr lang="fa-IR" sz="2400" b="1" dirty="0">
                <a:solidFill>
                  <a:srgbClr val="002060"/>
                </a:solidFill>
                <a:cs typeface="B Nazanin" panose="00000400000000000000" pitchFamily="2" charset="-78"/>
              </a:rPr>
              <a:t>دفع بهداشتی مدفوع</a:t>
            </a:r>
          </a:p>
          <a:p>
            <a:pPr algn="ctr" rtl="1"/>
            <a:r>
              <a:rPr lang="fa-IR" sz="2400" b="1" dirty="0">
                <a:solidFill>
                  <a:srgbClr val="002060"/>
                </a:solidFill>
                <a:cs typeface="B Nazanin" panose="00000400000000000000" pitchFamily="2" charset="-78"/>
              </a:rPr>
              <a:t>استفاده از آب های بسته بندی شده یا جوشیده</a:t>
            </a:r>
          </a:p>
          <a:p>
            <a:pPr algn="ctr" rtl="1"/>
            <a:r>
              <a:rPr lang="fa-IR" sz="2400" b="1" dirty="0">
                <a:solidFill>
                  <a:srgbClr val="002060"/>
                </a:solidFill>
                <a:cs typeface="B Nazanin" panose="00000400000000000000" pitchFamily="2" charset="-78"/>
              </a:rPr>
              <a:t>استفاده از غذا </a:t>
            </a:r>
            <a:r>
              <a:rPr lang="fa-IR" sz="2400" b="1" dirty="0" err="1">
                <a:solidFill>
                  <a:srgbClr val="002060"/>
                </a:solidFill>
                <a:cs typeface="B Nazanin" panose="00000400000000000000" pitchFamily="2" charset="-78"/>
              </a:rPr>
              <a:t>بصورت</a:t>
            </a:r>
            <a:r>
              <a:rPr lang="fa-IR" sz="2400" b="1" dirty="0">
                <a:solidFill>
                  <a:srgbClr val="002060"/>
                </a:solidFill>
                <a:cs typeface="B Nazanin" panose="00000400000000000000" pitchFamily="2" charset="-78"/>
              </a:rPr>
              <a:t> داغ</a:t>
            </a:r>
          </a:p>
          <a:p>
            <a:pPr algn="ctr" rtl="1"/>
            <a:r>
              <a:rPr lang="fa-IR" sz="2400" b="1" dirty="0">
                <a:solidFill>
                  <a:srgbClr val="002060"/>
                </a:solidFill>
                <a:cs typeface="B Nazanin" panose="00000400000000000000" pitchFamily="2" charset="-78"/>
              </a:rPr>
              <a:t>عدم استفاده از غذاهای دریایی خام یا نیم پز</a:t>
            </a:r>
          </a:p>
          <a:p>
            <a:pPr algn="ctr" rtl="1"/>
            <a:r>
              <a:rPr lang="fa-IR" sz="2400" b="1" dirty="0">
                <a:solidFill>
                  <a:srgbClr val="002060"/>
                </a:solidFill>
                <a:cs typeface="B Nazanin" panose="00000400000000000000" pitchFamily="2" charset="-78"/>
              </a:rPr>
              <a:t>عدم استفاده از غذاهای ناسالم </a:t>
            </a:r>
            <a:r>
              <a:rPr lang="fa-IR" sz="2400" b="1" dirty="0" err="1">
                <a:solidFill>
                  <a:srgbClr val="002060"/>
                </a:solidFill>
                <a:cs typeface="B Nazanin" panose="00000400000000000000" pitchFamily="2" charset="-78"/>
              </a:rPr>
              <a:t>رستورانی</a:t>
            </a:r>
            <a:endParaRPr lang="fa-IR" sz="2400" b="1" dirty="0">
              <a:solidFill>
                <a:srgbClr val="00206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04490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AD4341-8070-465E-8E49-02607D2561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FAE44A0-C725-4E46-822D-82F49BE9AE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7462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122B24-1F12-4B65-A2ED-F84096BA9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60644" y="337930"/>
            <a:ext cx="8610600" cy="536713"/>
          </a:xfrm>
        </p:spPr>
        <p:txBody>
          <a:bodyPr>
            <a:normAutofit fontScale="90000"/>
          </a:bodyPr>
          <a:lstStyle/>
          <a:p>
            <a:r>
              <a:rPr lang="fa-I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اهمیت اسهال کودکان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6F7600-5F64-498E-ACD2-7BBCC98EDE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792" y="874643"/>
            <a:ext cx="11754678" cy="5645427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fa-IR" b="1" u="sng" dirty="0">
                <a:cs typeface="B Nazanin" panose="00000400000000000000" pitchFamily="2" charset="-78"/>
              </a:rPr>
              <a:t>در سال 2015 : </a:t>
            </a:r>
          </a:p>
          <a:p>
            <a:pPr marL="0" indent="0" algn="ctr">
              <a:buNone/>
            </a:pPr>
            <a:r>
              <a:rPr lang="fa-IR" b="1" dirty="0">
                <a:cs typeface="B Nazanin" panose="00000400000000000000" pitchFamily="2" charset="-78"/>
              </a:rPr>
              <a:t>عامل مرگ </a:t>
            </a: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8.6% </a:t>
            </a:r>
            <a:r>
              <a:rPr lang="fa-IR" b="1" dirty="0">
                <a:cs typeface="B Nazanin" panose="00000400000000000000" pitchFamily="2" charset="-78"/>
              </a:rPr>
              <a:t>از تمام مرگ های کودکان بوده است و آن را </a:t>
            </a: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چهارمین علت مرگ کودکان </a:t>
            </a:r>
            <a:r>
              <a:rPr lang="fa-IR" b="1" dirty="0">
                <a:cs typeface="B Nazanin" panose="00000400000000000000" pitchFamily="2" charset="-78"/>
              </a:rPr>
              <a:t>در تمام جهان </a:t>
            </a:r>
          </a:p>
          <a:p>
            <a:pPr marL="0" indent="0" algn="ctr">
              <a:buNone/>
            </a:pPr>
            <a:endParaRPr lang="fa-IR" b="1" dirty="0">
              <a:cs typeface="B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fa-IR" b="1" u="sng" dirty="0">
                <a:cs typeface="B Nazanin" panose="00000400000000000000" pitchFamily="2" charset="-78"/>
              </a:rPr>
              <a:t>در سال 2019:</a:t>
            </a:r>
          </a:p>
          <a:p>
            <a:pPr marL="0" indent="0">
              <a:buNone/>
            </a:pPr>
            <a:r>
              <a:rPr lang="fa-IR" b="1" dirty="0">
                <a:cs typeface="B Nazanin" panose="00000400000000000000" pitchFamily="2" charset="-78"/>
              </a:rPr>
              <a:t>                         </a:t>
            </a:r>
            <a:r>
              <a:rPr kumimoji="0" lang="fa-IR" sz="22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عامل مرگ </a:t>
            </a:r>
            <a:r>
              <a:rPr kumimoji="0" lang="fa-IR" sz="2200" b="1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10% </a:t>
            </a:r>
            <a:r>
              <a:rPr kumimoji="0" lang="fa-IR" sz="22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از کودکان زیر 5 سال ، </a:t>
            </a:r>
            <a:r>
              <a:rPr kumimoji="0" lang="fa-IR" sz="2200" b="1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سومین </a:t>
            </a:r>
            <a:r>
              <a:rPr kumimoji="0" lang="fa-IR" sz="22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علت </a:t>
            </a:r>
            <a:r>
              <a:rPr kumimoji="0" lang="fa-IR" sz="2200" b="1" i="0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موربیدیتی</a:t>
            </a:r>
            <a:r>
              <a:rPr kumimoji="0" lang="fa-IR" sz="22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 کودکان زیر 5 سال</a:t>
            </a:r>
            <a:endParaRPr lang="fa-IR" b="1" dirty="0">
              <a:cs typeface="B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ü"/>
            </a:pPr>
            <a:endParaRPr lang="fa-IR" b="1" u="sng" dirty="0">
              <a:cs typeface="B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fa-IR" b="1" u="sng" dirty="0">
                <a:cs typeface="B Nazanin" panose="00000400000000000000" pitchFamily="2" charset="-78"/>
              </a:rPr>
              <a:t>طی 2 دهه گذشته: </a:t>
            </a:r>
          </a:p>
          <a:p>
            <a:pPr marL="0" indent="0" algn="ctr">
              <a:buNone/>
            </a:pPr>
            <a:r>
              <a:rPr lang="fa-IR" b="1" dirty="0" err="1">
                <a:cs typeface="B Nazanin" panose="00000400000000000000" pitchFamily="2" charset="-78"/>
              </a:rPr>
              <a:t>بصورت</a:t>
            </a:r>
            <a:r>
              <a:rPr lang="fa-IR" b="1" dirty="0">
                <a:cs typeface="B Nazanin" panose="00000400000000000000" pitchFamily="2" charset="-78"/>
              </a:rPr>
              <a:t> اساسی مرگ و میر ناشی از اسهال کاهش یافته </a:t>
            </a: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39% </a:t>
            </a:r>
            <a:r>
              <a:rPr lang="fa-IR" b="1" dirty="0">
                <a:cs typeface="B Nazanin" panose="00000400000000000000" pitchFamily="2" charset="-78"/>
              </a:rPr>
              <a:t>اما </a:t>
            </a: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b="1" dirty="0">
                <a:cs typeface="B Nazanin" panose="00000400000000000000" pitchFamily="2" charset="-78"/>
              </a:rPr>
              <a:t>هم چنان به میزان قابل قبولی بالاست.</a:t>
            </a:r>
          </a:p>
          <a:p>
            <a:pPr marL="0" indent="0" algn="ctr">
              <a:buNone/>
            </a:pPr>
            <a:endParaRPr lang="fa-IR" dirty="0">
              <a:cs typeface="B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fa-IR" dirty="0">
                <a:cs typeface="B Nazanin" panose="00000400000000000000" pitchFamily="2" charset="-78"/>
              </a:rPr>
              <a:t> </a:t>
            </a:r>
            <a:r>
              <a:rPr lang="fa-IR" b="1" dirty="0">
                <a:cs typeface="B Nazanin" panose="00000400000000000000" pitchFamily="2" charset="-78"/>
              </a:rPr>
              <a:t>اکثر </a:t>
            </a:r>
            <a:r>
              <a:rPr lang="fa-IR" b="1" dirty="0" err="1">
                <a:cs typeface="B Nazanin" panose="00000400000000000000" pitchFamily="2" charset="-78"/>
              </a:rPr>
              <a:t>اپیزودهای</a:t>
            </a:r>
            <a:r>
              <a:rPr lang="fa-IR" b="1" dirty="0">
                <a:cs typeface="B Nazanin" panose="00000400000000000000" pitchFamily="2" charset="-78"/>
              </a:rPr>
              <a:t> اسهال در </a:t>
            </a:r>
            <a:r>
              <a:rPr lang="fa-IR" b="1" u="sng" dirty="0">
                <a:solidFill>
                  <a:srgbClr val="FF0000"/>
                </a:solidFill>
                <a:cs typeface="B Nazanin" panose="00000400000000000000" pitchFamily="2" charset="-78"/>
              </a:rPr>
              <a:t>آفریقا و جنوب آسیا </a:t>
            </a:r>
            <a:r>
              <a:rPr lang="fa-IR" b="1" dirty="0">
                <a:cs typeface="B Nazanin" panose="00000400000000000000" pitchFamily="2" charset="-78"/>
              </a:rPr>
              <a:t>رخ داده </a:t>
            </a:r>
            <a:r>
              <a:rPr lang="fa-IR" b="1" dirty="0" err="1">
                <a:cs typeface="B Nazanin" panose="00000400000000000000" pitchFamily="2" charset="-78"/>
              </a:rPr>
              <a:t>اند</a:t>
            </a:r>
            <a:r>
              <a:rPr lang="fa-IR" b="1" dirty="0">
                <a:cs typeface="B Nazanin" panose="00000400000000000000" pitchFamily="2" charset="-78"/>
              </a:rPr>
              <a:t>.</a:t>
            </a:r>
          </a:p>
          <a:p>
            <a:pPr marL="0" indent="0">
              <a:buNone/>
            </a:pPr>
            <a:endParaRPr lang="fa-IR" dirty="0">
              <a:cs typeface="B Nazanin" panose="00000400000000000000" pitchFamily="2" charset="-78"/>
            </a:endParaRPr>
          </a:p>
          <a:p>
            <a:pPr marL="0" indent="0">
              <a:buNone/>
            </a:pPr>
            <a:endParaRPr lang="fa-IR" dirty="0">
              <a:cs typeface="B Nazanin" panose="00000400000000000000" pitchFamily="2" charset="-78"/>
            </a:endParaRPr>
          </a:p>
          <a:p>
            <a:pPr marL="0" indent="0">
              <a:buNone/>
            </a:pPr>
            <a:endParaRPr lang="fa-IR" dirty="0">
              <a:cs typeface="B Nazanin" panose="00000400000000000000" pitchFamily="2" charset="-78"/>
            </a:endParaRPr>
          </a:p>
          <a:p>
            <a:pPr marL="0" indent="0">
              <a:buNone/>
            </a:pPr>
            <a:endParaRPr lang="fa-IR" dirty="0">
              <a:cs typeface="B Nazanin" panose="00000400000000000000" pitchFamily="2" charset="-78"/>
            </a:endParaRPr>
          </a:p>
          <a:p>
            <a:pPr marL="0" indent="0">
              <a:buNone/>
            </a:pPr>
            <a:endParaRPr lang="fa-IR" dirty="0">
              <a:cs typeface="B Nazanin" panose="00000400000000000000" pitchFamily="2" charset="-78"/>
            </a:endParaRPr>
          </a:p>
          <a:p>
            <a:pPr marL="0" indent="0">
              <a:buNone/>
            </a:pPr>
            <a:endParaRPr lang="fa-IR" dirty="0">
              <a:cs typeface="B Nazanin" panose="00000400000000000000" pitchFamily="2" charset="-78"/>
            </a:endParaRPr>
          </a:p>
          <a:p>
            <a:pPr marL="0" indent="0">
              <a:buNone/>
            </a:pPr>
            <a:endParaRPr lang="fa-IR" dirty="0">
              <a:cs typeface="B Nazanin" panose="00000400000000000000" pitchFamily="2" charset="-78"/>
            </a:endParaRPr>
          </a:p>
          <a:p>
            <a:pPr marL="0" indent="0">
              <a:buNone/>
            </a:pPr>
            <a:endParaRPr lang="fa-IR" dirty="0">
              <a:cs typeface="B Nazanin" panose="00000400000000000000" pitchFamily="2" charset="-78"/>
            </a:endParaRPr>
          </a:p>
          <a:p>
            <a:pPr marL="0" indent="0">
              <a:buNone/>
            </a:pPr>
            <a:endParaRPr lang="fa-IR" dirty="0">
              <a:cs typeface="B Nazanin" panose="00000400000000000000" pitchFamily="2" charset="-78"/>
            </a:endParaRPr>
          </a:p>
          <a:p>
            <a:pPr marL="0" indent="0">
              <a:buNone/>
            </a:pPr>
            <a:endParaRPr lang="fa-IR" dirty="0"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9821728-1099-4CB9-BD63-92DD8E6C74E3}"/>
              </a:ext>
            </a:extLst>
          </p:cNvPr>
          <p:cNvSpPr/>
          <p:nvPr/>
        </p:nvSpPr>
        <p:spPr>
          <a:xfrm>
            <a:off x="768626" y="5174974"/>
            <a:ext cx="10654748" cy="16167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indent="0" algn="ctr">
              <a:lnSpc>
                <a:spcPct val="15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علاوه بر خطر </a:t>
            </a:r>
            <a:r>
              <a:rPr lang="fa-IR" sz="2400" b="1" dirty="0">
                <a:solidFill>
                  <a:srgbClr val="FFFF00"/>
                </a:solidFill>
                <a:cs typeface="B Nazanin" panose="00000400000000000000" pitchFamily="2" charset="-78"/>
              </a:rPr>
              <a:t>مرگ و میر</a:t>
            </a:r>
            <a:r>
              <a:rPr lang="fa-IR" sz="2400" b="1" dirty="0">
                <a:cs typeface="B Nazanin" panose="00000400000000000000" pitchFamily="2" charset="-78"/>
              </a:rPr>
              <a:t>، بیماریهای اسهالی در کودکان کوچک، راجعه ، طولانی ، پایدار میتواند موجب </a:t>
            </a:r>
            <a:r>
              <a:rPr lang="fa-IR" sz="2400" b="1" dirty="0">
                <a:solidFill>
                  <a:srgbClr val="FFFF00"/>
                </a:solidFill>
                <a:cs typeface="B Nazanin" panose="00000400000000000000" pitchFamily="2" charset="-78"/>
              </a:rPr>
              <a:t>سوتغذیه</a:t>
            </a:r>
            <a:r>
              <a:rPr lang="fa-IR" sz="2400" b="1" dirty="0">
                <a:cs typeface="B Nazanin" panose="00000400000000000000" pitchFamily="2" charset="-78"/>
              </a:rPr>
              <a:t>،  </a:t>
            </a:r>
            <a:r>
              <a:rPr lang="fa-IR" sz="2400" b="1" dirty="0">
                <a:solidFill>
                  <a:srgbClr val="FFFF00"/>
                </a:solidFill>
                <a:cs typeface="B Nazanin" panose="00000400000000000000" pitchFamily="2" charset="-78"/>
              </a:rPr>
              <a:t>کوتاهی قد</a:t>
            </a:r>
            <a:r>
              <a:rPr lang="fa-IR" sz="2400" b="1" dirty="0">
                <a:cs typeface="B Nazanin" panose="00000400000000000000" pitchFamily="2" charset="-78"/>
              </a:rPr>
              <a:t>، </a:t>
            </a:r>
            <a:r>
              <a:rPr lang="fa-IR" sz="2400" b="1" dirty="0">
                <a:solidFill>
                  <a:srgbClr val="FFFF00"/>
                </a:solidFill>
                <a:cs typeface="B Nazanin" panose="00000400000000000000" pitchFamily="2" charset="-78"/>
              </a:rPr>
              <a:t>کمبود ریز مغذی ها و اختلالات چشمگیر در تکامل </a:t>
            </a:r>
            <a:r>
              <a:rPr lang="fa-IR" sz="2400" b="1" dirty="0" err="1">
                <a:solidFill>
                  <a:srgbClr val="FFFF00"/>
                </a:solidFill>
                <a:cs typeface="B Nazanin" panose="00000400000000000000" pitchFamily="2" charset="-78"/>
              </a:rPr>
              <a:t>سایکوموتور</a:t>
            </a:r>
            <a:r>
              <a:rPr lang="fa-IR" sz="2400" b="1" dirty="0">
                <a:solidFill>
                  <a:srgbClr val="FFFF00"/>
                </a:solidFill>
                <a:cs typeface="B Nazanin" panose="00000400000000000000" pitchFamily="2" charset="-78"/>
              </a:rPr>
              <a:t> و شناختی </a:t>
            </a:r>
            <a:r>
              <a:rPr lang="fa-IR" sz="2400" b="1" dirty="0">
                <a:cs typeface="B Nazanin" panose="00000400000000000000" pitchFamily="2" charset="-78"/>
              </a:rPr>
              <a:t>شود.</a:t>
            </a:r>
          </a:p>
        </p:txBody>
      </p:sp>
    </p:spTree>
    <p:extLst>
      <p:ext uri="{BB962C8B-B14F-4D97-AF65-F5344CB8AC3E}">
        <p14:creationId xmlns:p14="http://schemas.microsoft.com/office/powerpoint/2010/main" val="3494476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D9410A-B998-4C27-8683-B57AF68D8D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7635" y="327052"/>
            <a:ext cx="8610600" cy="852392"/>
          </a:xfrm>
        </p:spPr>
        <p:txBody>
          <a:bodyPr>
            <a:normAutofit/>
          </a:bodyPr>
          <a:lstStyle/>
          <a:p>
            <a:r>
              <a:rPr lang="fa-IR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عوارض اسهال در کودکان: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96529F-5EAA-48C2-BD16-EC28F7703E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765" y="1395344"/>
            <a:ext cx="11506199" cy="535150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 دهیدراتاسیون ( کم آبی)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اختلال </a:t>
            </a:r>
            <a:r>
              <a:rPr lang="fa-IR" sz="2400" b="1" dirty="0" err="1">
                <a:cs typeface="B Nazanin" panose="00000400000000000000" pitchFamily="2" charset="-78"/>
              </a:rPr>
              <a:t>الکترولیتی</a:t>
            </a:r>
            <a:r>
              <a:rPr lang="fa-IR" sz="2400" b="1" dirty="0">
                <a:cs typeface="B Nazanin" panose="00000400000000000000" pitchFamily="2" charset="-78"/>
              </a:rPr>
              <a:t> و اسید و باز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کاهش رشد کودک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عفونت های ثانویه: باکتریمی 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کمبود ریز مغذی ها ( روی ، آهن ، ویتامین </a:t>
            </a:r>
            <a:r>
              <a:rPr lang="en-US" sz="2400" b="1" dirty="0">
                <a:cs typeface="B Nazanin" panose="00000400000000000000" pitchFamily="2" charset="-78"/>
              </a:rPr>
              <a:t>A</a:t>
            </a:r>
            <a:r>
              <a:rPr lang="fa-IR" sz="2400" b="1" dirty="0">
                <a:cs typeface="B Nazanin" panose="00000400000000000000" pitchFamily="2" charset="-78"/>
              </a:rPr>
              <a:t>)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 err="1">
                <a:cs typeface="B Nazanin" panose="00000400000000000000" pitchFamily="2" charset="-78"/>
              </a:rPr>
              <a:t>اینتوساسپشن</a:t>
            </a:r>
            <a:r>
              <a:rPr lang="fa-IR" sz="2400" b="1" dirty="0">
                <a:cs typeface="B Nazanin" panose="00000400000000000000" pitchFamily="2" charset="-78"/>
              </a:rPr>
              <a:t> ( بندرت بدنبال </a:t>
            </a:r>
            <a:r>
              <a:rPr lang="fa-IR" sz="2400" b="1" dirty="0" err="1">
                <a:cs typeface="B Nazanin" panose="00000400000000000000" pitchFamily="2" charset="-78"/>
              </a:rPr>
              <a:t>هیپرپلاژی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 err="1">
                <a:cs typeface="B Nazanin" panose="00000400000000000000" pitchFamily="2" charset="-78"/>
              </a:rPr>
              <a:t>لنفوییدی</a:t>
            </a:r>
            <a:r>
              <a:rPr lang="fa-IR" sz="2400" b="1" dirty="0">
                <a:cs typeface="B Nazanin" panose="00000400000000000000" pitchFamily="2" charset="-78"/>
              </a:rPr>
              <a:t>)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en-US" sz="2400" b="1" dirty="0">
                <a:cs typeface="B Nazanin" panose="00000400000000000000" pitchFamily="2" charset="-78"/>
              </a:rPr>
              <a:t>HUS</a:t>
            </a:r>
            <a:r>
              <a:rPr lang="fa-IR" sz="2400" b="1" dirty="0">
                <a:cs typeface="B Nazanin" panose="00000400000000000000" pitchFamily="2" charset="-78"/>
              </a:rPr>
              <a:t>:  وحشتناک ترین عارضه اسهال کودکان (نارسایی کلیه اکتسابی)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آپاندیسیت کاذب ثانویه به </a:t>
            </a:r>
            <a:r>
              <a:rPr lang="fa-IR" sz="2400" b="1" dirty="0" err="1">
                <a:cs typeface="B Nazanin" panose="00000400000000000000" pitchFamily="2" charset="-78"/>
              </a:rPr>
              <a:t>لنفادنیت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 err="1">
                <a:cs typeface="B Nazanin" panose="00000400000000000000" pitchFamily="2" charset="-78"/>
              </a:rPr>
              <a:t>مزانتر</a:t>
            </a:r>
            <a:r>
              <a:rPr lang="fa-IR" sz="2400" b="1" dirty="0">
                <a:cs typeface="B Nazanin" panose="00000400000000000000" pitchFamily="2" charset="-78"/>
              </a:rPr>
              <a:t>(</a:t>
            </a:r>
            <a:r>
              <a:rPr lang="fa-IR" sz="2400" b="1" dirty="0" err="1">
                <a:cs typeface="B Nazanin" panose="00000400000000000000" pitchFamily="2" charset="-78"/>
              </a:rPr>
              <a:t>یرسینیا</a:t>
            </a:r>
            <a:r>
              <a:rPr lang="fa-IR" sz="2400" b="1" dirty="0">
                <a:cs typeface="B Nazanin" panose="00000400000000000000" pitchFamily="2" charset="-78"/>
              </a:rPr>
              <a:t> ، </a:t>
            </a:r>
            <a:r>
              <a:rPr lang="fa-IR" sz="2400" b="1" dirty="0" err="1">
                <a:cs typeface="B Nazanin" panose="00000400000000000000" pitchFamily="2" charset="-78"/>
              </a:rPr>
              <a:t>کمپیلوباکتر</a:t>
            </a:r>
            <a:r>
              <a:rPr lang="fa-IR" sz="2400" b="1" dirty="0">
                <a:cs typeface="B Nazanin" panose="00000400000000000000" pitchFamily="2" charset="-78"/>
              </a:rPr>
              <a:t>)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عوارض وابسته به ایمنی: آرتریت واکنشی ، </a:t>
            </a:r>
            <a:r>
              <a:rPr lang="fa-IR" sz="2400" b="1" dirty="0" err="1">
                <a:cs typeface="B Nazanin" panose="00000400000000000000" pitchFamily="2" charset="-78"/>
              </a:rPr>
              <a:t>گیلن</a:t>
            </a:r>
            <a:r>
              <a:rPr lang="fa-IR" sz="2400" b="1" dirty="0">
                <a:cs typeface="B Nazanin" panose="00000400000000000000" pitchFamily="2" charset="-78"/>
              </a:rPr>
              <a:t> – باره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مشکات </a:t>
            </a:r>
            <a:r>
              <a:rPr lang="en-US" sz="2400" b="1" dirty="0">
                <a:cs typeface="B Nazanin" panose="00000400000000000000" pitchFamily="2" charset="-78"/>
              </a:rPr>
              <a:t>GI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 err="1">
                <a:cs typeface="B Nazanin" panose="00000400000000000000" pitchFamily="2" charset="-78"/>
              </a:rPr>
              <a:t>توکسیک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 err="1">
                <a:cs typeface="B Nazanin" panose="00000400000000000000" pitchFamily="2" charset="-78"/>
              </a:rPr>
              <a:t>مگاکولون</a:t>
            </a:r>
            <a:r>
              <a:rPr lang="fa-IR" sz="2400" b="1" dirty="0">
                <a:cs typeface="B Nazanin" panose="00000400000000000000" pitchFamily="2" charset="-78"/>
              </a:rPr>
              <a:t> ، پرفوراسیون روده ، </a:t>
            </a:r>
            <a:r>
              <a:rPr lang="fa-IR" sz="2400" b="1" dirty="0" err="1">
                <a:cs typeface="B Nazanin" panose="00000400000000000000" pitchFamily="2" charset="-78"/>
              </a:rPr>
              <a:t>پرولاپس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 err="1">
                <a:cs typeface="B Nazanin" panose="00000400000000000000" pitchFamily="2" charset="-78"/>
              </a:rPr>
              <a:t>رکتوم</a:t>
            </a:r>
            <a:r>
              <a:rPr lang="fa-IR" sz="2400" b="1" dirty="0">
                <a:cs typeface="B Nazanin" panose="00000400000000000000" pitchFamily="2" charset="-78"/>
              </a:rPr>
              <a:t> ( </a:t>
            </a:r>
            <a:r>
              <a:rPr lang="fa-IR" sz="2400" b="1" dirty="0" err="1">
                <a:cs typeface="B Nazanin" panose="00000400000000000000" pitchFamily="2" charset="-78"/>
              </a:rPr>
              <a:t>شیگلا</a:t>
            </a:r>
            <a:r>
              <a:rPr lang="fa-IR" sz="2400" b="1" dirty="0">
                <a:cs typeface="B Nazanin" panose="00000400000000000000" pitchFamily="2" charset="-78"/>
              </a:rPr>
              <a:t>، </a:t>
            </a:r>
            <a:r>
              <a:rPr lang="fa-IR" sz="2400" b="1" dirty="0" err="1">
                <a:cs typeface="B Nazanin" panose="00000400000000000000" pitchFamily="2" charset="-78"/>
              </a:rPr>
              <a:t>کلستریدیوم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 err="1">
                <a:cs typeface="B Nazanin" panose="00000400000000000000" pitchFamily="2" charset="-78"/>
              </a:rPr>
              <a:t>دیفیسیل</a:t>
            </a:r>
            <a:r>
              <a:rPr lang="fa-IR" sz="2400" b="1" dirty="0">
                <a:cs typeface="B Nazanin" panose="00000400000000000000" pitchFamily="2" charset="-78"/>
              </a:rPr>
              <a:t>)</a:t>
            </a:r>
          </a:p>
          <a:p>
            <a:pPr marL="0" indent="0">
              <a:buNone/>
            </a:pPr>
            <a:endParaRPr 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96853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AD733D-1298-4167-AFA3-32B2997758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6904" y="512581"/>
            <a:ext cx="8610600" cy="746375"/>
          </a:xfrm>
        </p:spPr>
        <p:txBody>
          <a:bodyPr>
            <a:normAutofit/>
          </a:bodyPr>
          <a:lstStyle/>
          <a:p>
            <a:r>
              <a:rPr lang="fa-IR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انواع اسهال: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E7BA0C-A18C-4677-99A5-140E12665E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258956"/>
            <a:ext cx="11151704" cy="4959729"/>
          </a:xfrm>
        </p:spPr>
        <p:txBody>
          <a:bodyPr/>
          <a:lstStyle/>
          <a:p>
            <a:pPr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fa-IR" sz="3600" dirty="0"/>
              <a:t> </a:t>
            </a:r>
            <a:r>
              <a:rPr lang="fa-IR" sz="3200" b="1" dirty="0">
                <a:cs typeface="B Nazanin" panose="00000400000000000000" pitchFamily="2" charset="-78"/>
              </a:rPr>
              <a:t>اسهال </a:t>
            </a:r>
            <a:r>
              <a:rPr lang="fa-IR" sz="3200" b="1" dirty="0" err="1">
                <a:cs typeface="B Nazanin" panose="00000400000000000000" pitchFamily="2" charset="-78"/>
              </a:rPr>
              <a:t>اسموتیک</a:t>
            </a:r>
            <a:endParaRPr lang="fa-IR" sz="3200" b="1" dirty="0">
              <a:cs typeface="B Nazanin" panose="00000400000000000000" pitchFamily="2" charset="-78"/>
            </a:endParaRPr>
          </a:p>
          <a:p>
            <a:pPr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fa-IR" sz="3200" b="1" dirty="0">
                <a:cs typeface="B Nazanin" panose="00000400000000000000" pitchFamily="2" charset="-78"/>
              </a:rPr>
              <a:t>اسهال ترشحی</a:t>
            </a:r>
          </a:p>
          <a:p>
            <a:pPr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fa-IR" sz="3200" b="1" dirty="0">
                <a:cs typeface="B Nazanin" panose="00000400000000000000" pitchFamily="2" charset="-78"/>
              </a:rPr>
              <a:t>اسهال </a:t>
            </a:r>
            <a:r>
              <a:rPr lang="en-US" sz="3200" b="1" dirty="0">
                <a:cs typeface="B Nazanin" panose="00000400000000000000" pitchFamily="2" charset="-78"/>
              </a:rPr>
              <a:t>MIX</a:t>
            </a:r>
            <a:endParaRPr lang="fa-IR" sz="3200" b="1" dirty="0">
              <a:cs typeface="B Nazanin" panose="00000400000000000000" pitchFamily="2" charset="-78"/>
            </a:endParaRPr>
          </a:p>
          <a:p>
            <a:pPr marL="0" indent="0">
              <a:buNone/>
            </a:pPr>
            <a:endParaRPr lang="fa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8347A4D-E0BB-4739-9D43-1E6B23AA76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877" y="4671391"/>
            <a:ext cx="11199323" cy="1855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2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E768D7-98F9-4EF2-A54C-10F254C1B2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157" y="433069"/>
            <a:ext cx="8610600" cy="733122"/>
          </a:xfrm>
        </p:spPr>
        <p:txBody>
          <a:bodyPr>
            <a:normAutofit/>
          </a:bodyPr>
          <a:lstStyle/>
          <a:p>
            <a:r>
              <a:rPr lang="fa-IR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اسهال </a:t>
            </a:r>
            <a:r>
              <a:rPr lang="fa-IR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اسموتیک</a:t>
            </a:r>
            <a:endParaRPr lang="fa-IR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AD9968-98C2-46C0-9320-C087D880EB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7809" y="1166191"/>
            <a:ext cx="11595651" cy="5258739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fa-IR" sz="3600" b="1" dirty="0">
                <a:solidFill>
                  <a:srgbClr val="FF0000"/>
                </a:solidFill>
                <a:cs typeface="B Nazanin" panose="00000400000000000000" pitchFamily="2" charset="-78"/>
              </a:rPr>
              <a:t>علل:</a:t>
            </a:r>
          </a:p>
          <a:p>
            <a:pPr>
              <a:lnSpc>
                <a:spcPct val="11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سوء جذب کربوهیدرات شایعترین علت</a:t>
            </a:r>
          </a:p>
          <a:p>
            <a:pPr>
              <a:lnSpc>
                <a:spcPct val="11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مصرف ملین ها مثل </a:t>
            </a:r>
            <a:r>
              <a:rPr lang="en-US" sz="2400" b="1" dirty="0">
                <a:cs typeface="B Nazanin" panose="00000400000000000000" pitchFamily="2" charset="-78"/>
              </a:rPr>
              <a:t>PEG</a:t>
            </a:r>
            <a:r>
              <a:rPr lang="fa-IR" sz="2400" b="1" dirty="0">
                <a:cs typeface="B Nazanin" panose="00000400000000000000" pitchFamily="2" charset="-78"/>
              </a:rPr>
              <a:t> ، </a:t>
            </a:r>
            <a:r>
              <a:rPr lang="fa-IR" sz="2400" b="1" dirty="0" err="1">
                <a:cs typeface="B Nazanin" panose="00000400000000000000" pitchFamily="2" charset="-78"/>
              </a:rPr>
              <a:t>لاکتولوز</a:t>
            </a:r>
            <a:endParaRPr lang="fa-IR" sz="2400" b="1" dirty="0">
              <a:cs typeface="B Nazanin" panose="00000400000000000000" pitchFamily="2" charset="-78"/>
            </a:endParaRPr>
          </a:p>
          <a:p>
            <a:pPr>
              <a:lnSpc>
                <a:spcPct val="11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 التهاب دستگاه گوارش : </a:t>
            </a:r>
            <a:r>
              <a:rPr lang="fa-IR" sz="2400" b="1" dirty="0" err="1">
                <a:cs typeface="B Nazanin" panose="00000400000000000000" pitchFamily="2" charset="-78"/>
              </a:rPr>
              <a:t>سلیاک</a:t>
            </a:r>
            <a:endParaRPr lang="fa-IR" sz="2400" b="1" dirty="0">
              <a:cs typeface="B Nazanin" panose="00000400000000000000" pitchFamily="2" charset="-78"/>
            </a:endParaRPr>
          </a:p>
          <a:p>
            <a:pPr>
              <a:lnSpc>
                <a:spcPct val="11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Nazanin" panose="00000400000000000000" pitchFamily="2" charset="-78"/>
              </a:rPr>
              <a:t>کاهش طول روده : جراحی ،</a:t>
            </a:r>
            <a:r>
              <a:rPr lang="en-US" sz="2400" b="1" dirty="0">
                <a:cs typeface="B Nazanin" panose="00000400000000000000" pitchFamily="2" charset="-78"/>
              </a:rPr>
              <a:t>SBS</a:t>
            </a:r>
            <a:endParaRPr lang="fa-IR" sz="2400" b="1" dirty="0">
              <a:cs typeface="B Nazanin" panose="00000400000000000000" pitchFamily="2" charset="-78"/>
            </a:endParaRPr>
          </a:p>
          <a:p>
            <a:pPr marL="228600" marR="0" lvl="0" indent="-228600" algn="r" defTabSz="914400" rtl="1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fa-I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cs typeface="B Nazanin" panose="00000400000000000000" pitchFamily="2" charset="-78"/>
              </a:rPr>
              <a:t>مصرف بی رویه آنتی بیوتیک ها با کاهش متابولیسم کربوهیدرات های غیرقابل جذب</a:t>
            </a:r>
          </a:p>
          <a:p>
            <a:pPr marL="0" marR="0" lvl="0" indent="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lang="fa-IR" sz="2400" b="1" dirty="0">
              <a:solidFill>
                <a:prstClr val="black"/>
              </a:solidFill>
              <a:latin typeface="Century Gothic" panose="020B0502020202020204"/>
              <a:cs typeface="B Nazanin" panose="00000400000000000000" pitchFamily="2" charset="-78"/>
            </a:endParaRPr>
          </a:p>
          <a:p>
            <a:pPr marL="0" marR="0" lvl="0" indent="0" algn="ct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fa-IR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entury Gothic" panose="020B0502020202020204"/>
              <a:cs typeface="B Nazanin" panose="00000400000000000000" pitchFamily="2" charset="-78"/>
            </a:endParaRPr>
          </a:p>
          <a:p>
            <a:pPr marL="0" indent="0">
              <a:buNone/>
            </a:pPr>
            <a:endParaRPr lang="fa-IR" sz="2400" b="1" dirty="0">
              <a:cs typeface="+mj-cs"/>
            </a:endParaRPr>
          </a:p>
          <a:p>
            <a:pPr marL="0" indent="0">
              <a:buNone/>
            </a:pPr>
            <a:endParaRPr lang="fa-IR" sz="2400" b="1" dirty="0">
              <a:cs typeface="+mj-cs"/>
            </a:endParaRPr>
          </a:p>
          <a:p>
            <a:pPr marL="0" indent="0">
              <a:buNone/>
            </a:pPr>
            <a:endParaRPr lang="fa-IR" sz="2400" dirty="0">
              <a:cs typeface="B Nazanin" panose="00000400000000000000" pitchFamily="2" charset="-78"/>
            </a:endParaRPr>
          </a:p>
          <a:p>
            <a:pPr marL="0" indent="0">
              <a:buNone/>
            </a:pPr>
            <a:endParaRPr lang="fa-IR" sz="2400" dirty="0"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8C4C79D-B713-45E9-9B68-A120EB16796D}"/>
              </a:ext>
            </a:extLst>
          </p:cNvPr>
          <p:cNvSpPr/>
          <p:nvPr/>
        </p:nvSpPr>
        <p:spPr>
          <a:xfrm>
            <a:off x="768626" y="4717775"/>
            <a:ext cx="10827026" cy="17071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a-IR" sz="33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اگر اسهال با استراحت روده ( </a:t>
            </a:r>
            <a:r>
              <a:rPr kumimoji="0" lang="fa-IR" sz="33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ناشتایی</a:t>
            </a:r>
            <a:r>
              <a:rPr kumimoji="0" lang="fa-IR" sz="33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) برطرف بشود یا در شب پدیدار نشود میتوان گفت که اسهال </a:t>
            </a:r>
            <a:r>
              <a:rPr kumimoji="0" lang="fa-IR" sz="33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اسموتیک</a:t>
            </a:r>
            <a:r>
              <a:rPr kumimoji="0" lang="fa-IR" sz="33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 میباشد.</a:t>
            </a:r>
          </a:p>
        </p:txBody>
      </p:sp>
    </p:spTree>
    <p:extLst>
      <p:ext uri="{BB962C8B-B14F-4D97-AF65-F5344CB8AC3E}">
        <p14:creationId xmlns:p14="http://schemas.microsoft.com/office/powerpoint/2010/main" val="377173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C4220D"/>
      </a:accent1>
      <a:accent2>
        <a:srgbClr val="EB7712"/>
      </a:accent2>
      <a:accent3>
        <a:srgbClr val="ECBD31"/>
      </a:accent3>
      <a:accent4>
        <a:srgbClr val="92CE4A"/>
      </a:accent4>
      <a:accent5>
        <a:srgbClr val="50CFB4"/>
      </a:accent5>
      <a:accent6>
        <a:srgbClr val="0D8EC5"/>
      </a:accent6>
      <a:hlink>
        <a:srgbClr val="EA5A0C"/>
      </a:hlink>
      <a:folHlink>
        <a:srgbClr val="F09D3A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FE1EB5C7-81A8-4CBA-AE6E-B3BF73DC389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TM04033937[[fn=Vapor Trail]]</Template>
  <TotalTime>1400</TotalTime>
  <Words>2338</Words>
  <Application>Microsoft Office PowerPoint</Application>
  <PresentationFormat>Widescreen</PresentationFormat>
  <Paragraphs>309</Paragraphs>
  <Slides>51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8" baseType="lpstr">
      <vt:lpstr>Arial</vt:lpstr>
      <vt:lpstr>Calibri</vt:lpstr>
      <vt:lpstr>Cassia</vt:lpstr>
      <vt:lpstr>Century Gothic</vt:lpstr>
      <vt:lpstr>Currency</vt:lpstr>
      <vt:lpstr>Wingdings</vt:lpstr>
      <vt:lpstr>Vapor Trail</vt:lpstr>
      <vt:lpstr>PowerPoint Presentation</vt:lpstr>
      <vt:lpstr>Acute gastroenteritis in childern</vt:lpstr>
      <vt:lpstr>تعاریف</vt:lpstr>
      <vt:lpstr>PowerPoint Presentation</vt:lpstr>
      <vt:lpstr>اسهال(Diarrhea)</vt:lpstr>
      <vt:lpstr>اهمیت اسهال کودکان</vt:lpstr>
      <vt:lpstr>عوارض اسهال در کودکان:</vt:lpstr>
      <vt:lpstr>انواع اسهال:</vt:lpstr>
      <vt:lpstr>اسهال اسموتیک</vt:lpstr>
      <vt:lpstr>اسهال ترشحی</vt:lpstr>
      <vt:lpstr>اسهال ویروسی:</vt:lpstr>
      <vt:lpstr>اسهال باکتریایی:</vt:lpstr>
      <vt:lpstr>عوامل خطر بروز اسهال</vt:lpstr>
      <vt:lpstr>کاهش مورتالیتی اسهال</vt:lpstr>
      <vt:lpstr>ارزیابی بالینی اسهال</vt:lpstr>
      <vt:lpstr>علایم بالینی دهیدراتاسیون</vt:lpstr>
      <vt:lpstr>PowerPoint Presentation</vt:lpstr>
      <vt:lpstr>PowerPoint Presentation</vt:lpstr>
      <vt:lpstr>تشخیص آزمایشگاهی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درمان</vt:lpstr>
      <vt:lpstr>رهیدراتاسیون( مایع درمانی)</vt:lpstr>
      <vt:lpstr>ors</vt:lpstr>
      <vt:lpstr>PowerPoint Presentation</vt:lpstr>
      <vt:lpstr>مانا</vt:lpstr>
      <vt:lpstr>مانا</vt:lpstr>
      <vt:lpstr>PowerPoint Presentation</vt:lpstr>
      <vt:lpstr>PowerPoint Presentation</vt:lpstr>
      <vt:lpstr>محدودیت های مایع درمانی خوراکی</vt:lpstr>
      <vt:lpstr>تغذیه انترال و انتخاب رژیم غذایی</vt:lpstr>
      <vt:lpstr>مانا:</vt:lpstr>
      <vt:lpstr>مانا:</vt:lpstr>
      <vt:lpstr>مانا:</vt:lpstr>
      <vt:lpstr>مکمل روی(zinc)</vt:lpstr>
      <vt:lpstr>پروبیوتیک</vt:lpstr>
      <vt:lpstr>PowerPoint Presentation</vt:lpstr>
      <vt:lpstr>اندانسترون</vt:lpstr>
      <vt:lpstr>درمان آنتی بیوتیکی</vt:lpstr>
      <vt:lpstr>مانا</vt:lpstr>
      <vt:lpstr>پیگیری</vt:lpstr>
      <vt:lpstr>مانا</vt:lpstr>
      <vt:lpstr>پیگیری</vt:lpstr>
      <vt:lpstr>مشاوره با مادر</vt:lpstr>
      <vt:lpstr>مانا</vt:lpstr>
      <vt:lpstr>شیرخوار کمتر از 2 ماه</vt:lpstr>
      <vt:lpstr>پیشگیری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Mrs.Taheri</dc:creator>
  <cp:lastModifiedBy>Mrs.Taheri</cp:lastModifiedBy>
  <cp:revision>107</cp:revision>
  <dcterms:created xsi:type="dcterms:W3CDTF">2024-08-26T17:24:36Z</dcterms:created>
  <dcterms:modified xsi:type="dcterms:W3CDTF">2024-10-01T19:17:53Z</dcterms:modified>
</cp:coreProperties>
</file>