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7759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50132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609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8446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96662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349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4897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5894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462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a-I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92336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55054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C0A6E38-5688-45DC-AA0A-35E20726EF58}" type="datetimeFigureOut">
              <a:rPr lang="fa-IR" smtClean="0"/>
              <a:t>11/03/1443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5F324A-4145-4348-929D-57203B46A5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267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1184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3600" dirty="0" smtClean="0">
                <a:cs typeface="B Titr" panose="00000700000000000000" pitchFamily="2" charset="-78"/>
              </a:rPr>
              <a:t>تشخیص کلینیکی و پاراکلینیک اختلال طیف اوتیسم</a:t>
            </a:r>
            <a:endParaRPr lang="fa-IR" sz="36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13296" y="3753133"/>
            <a:ext cx="7565409" cy="16274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000" dirty="0" smtClean="0">
                <a:cs typeface="B Mitra" panose="00000400000000000000" pitchFamily="2" charset="-78"/>
              </a:rPr>
              <a:t>گردآورنده : دکتر افسانه کرباسی</a:t>
            </a:r>
          </a:p>
          <a:p>
            <a:pPr>
              <a:lnSpc>
                <a:spcPct val="150000"/>
              </a:lnSpc>
            </a:pPr>
            <a:r>
              <a:rPr lang="fa-IR" sz="2000" dirty="0" smtClean="0">
                <a:cs typeface="B Mitra" panose="00000400000000000000" pitchFamily="2" charset="-78"/>
              </a:rPr>
              <a:t>فوق تخصص روانپزشکی کودک و نوجوان</a:t>
            </a:r>
          </a:p>
          <a:p>
            <a:pPr>
              <a:lnSpc>
                <a:spcPct val="150000"/>
              </a:lnSpc>
            </a:pPr>
            <a:r>
              <a:rPr lang="fa-IR" sz="2000" dirty="0" smtClean="0">
                <a:cs typeface="B Mitra" panose="00000400000000000000" pitchFamily="2" charset="-78"/>
              </a:rPr>
              <a:t>عضو هیات علمی دانشگاه علوم پزشکی اصفهان</a:t>
            </a:r>
            <a:endParaRPr lang="fa-IR" sz="20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661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عوامل محیطی مرتبط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69993"/>
            <a:ext cx="10515600" cy="3916907"/>
          </a:xfrm>
        </p:spPr>
        <p:txBody>
          <a:bodyPr>
            <a:noAutofit/>
          </a:bodyPr>
          <a:lstStyle/>
          <a:p>
            <a:pPr algn="r" rtl="1">
              <a:lnSpc>
                <a:spcPct val="170000"/>
              </a:lnSpc>
            </a:pPr>
            <a:r>
              <a:rPr lang="fa-IR" sz="2800" dirty="0" smtClean="0">
                <a:cs typeface="B Mitra" panose="00000400000000000000" pitchFamily="2" charset="-78"/>
              </a:rPr>
              <a:t>نحوه ی تربیت نقشی ندارد.</a:t>
            </a:r>
          </a:p>
          <a:p>
            <a:pPr algn="r" rtl="1">
              <a:lnSpc>
                <a:spcPct val="170000"/>
              </a:lnSpc>
            </a:pPr>
            <a:r>
              <a:rPr lang="fa-IR" sz="2800" dirty="0" smtClean="0">
                <a:cs typeface="B Mitra" panose="00000400000000000000" pitchFamily="2" charset="-78"/>
              </a:rPr>
              <a:t>رژیم غذایی</a:t>
            </a:r>
          </a:p>
          <a:p>
            <a:pPr algn="r" rtl="1">
              <a:lnSpc>
                <a:spcPct val="170000"/>
              </a:lnSpc>
            </a:pPr>
            <a:r>
              <a:rPr lang="fa-IR" sz="2800" dirty="0" smtClean="0">
                <a:cs typeface="B Mitra" panose="00000400000000000000" pitchFamily="2" charset="-78"/>
              </a:rPr>
              <a:t>مدیا</a:t>
            </a:r>
          </a:p>
          <a:p>
            <a:pPr algn="r" rtl="1">
              <a:lnSpc>
                <a:spcPct val="170000"/>
              </a:lnSpc>
            </a:pPr>
            <a:r>
              <a:rPr lang="fa-IR" sz="2800" dirty="0" smtClean="0">
                <a:cs typeface="B Mitra" panose="00000400000000000000" pitchFamily="2" charset="-78"/>
              </a:rPr>
              <a:t>آلودگی ها</a:t>
            </a:r>
          </a:p>
          <a:p>
            <a:pPr algn="r" rtl="1">
              <a:lnSpc>
                <a:spcPct val="170000"/>
              </a:lnSpc>
            </a:pPr>
            <a:endParaRPr lang="fa-IR" sz="2800" dirty="0" smtClean="0">
              <a:cs typeface="B Mitra" panose="00000400000000000000" pitchFamily="2" charset="-78"/>
            </a:endParaRPr>
          </a:p>
          <a:p>
            <a:pPr algn="r" rtl="1">
              <a:lnSpc>
                <a:spcPct val="170000"/>
              </a:lnSpc>
            </a:pPr>
            <a:endParaRPr lang="fa-IR" sz="2800" dirty="0" smtClean="0">
              <a:cs typeface="B Mitra" panose="00000400000000000000" pitchFamily="2" charset="-78"/>
            </a:endParaRPr>
          </a:p>
          <a:p>
            <a:pPr algn="r" rtl="1">
              <a:lnSpc>
                <a:spcPct val="170000"/>
              </a:lnSpc>
            </a:pPr>
            <a:endParaRPr lang="fa-IR" sz="28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8211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811C1E46-4FA3-4E16-9449-3EC1361F85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88" t="19798" r="10588" b="205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981CA5-003A-4A13-88F2-8515F0F6F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327" y="653327"/>
            <a:ext cx="5551346" cy="55513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CFFF28B-6F16-4F76-97BE-9BFBC00D77C8}"/>
              </a:ext>
            </a:extLst>
          </p:cNvPr>
          <p:cNvSpPr txBox="1"/>
          <p:nvPr/>
        </p:nvSpPr>
        <p:spPr>
          <a:xfrm>
            <a:off x="4142765" y="2364460"/>
            <a:ext cx="3906467" cy="17586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8389"/>
            <a:r>
              <a:rPr lang="fa-IR" sz="5414" dirty="0">
                <a:solidFill>
                  <a:srgbClr val="4472C4">
                    <a:lumMod val="75000"/>
                  </a:srgbClr>
                </a:solidFill>
                <a:latin typeface="A Khash" panose="01000500000000020002" pitchFamily="2" charset="-78"/>
                <a:cs typeface="B Titr" panose="00000700000000000000" pitchFamily="2" charset="-78"/>
              </a:rPr>
              <a:t>با تشکر</a:t>
            </a:r>
          </a:p>
          <a:p>
            <a:pPr algn="ctr" defTabSz="458389"/>
            <a:r>
              <a:rPr lang="fa-IR" sz="5414" dirty="0">
                <a:solidFill>
                  <a:srgbClr val="4472C4">
                    <a:lumMod val="75000"/>
                  </a:srgbClr>
                </a:solidFill>
                <a:latin typeface="A Khash" panose="01000500000000020002" pitchFamily="2" charset="-78"/>
                <a:cs typeface="B Titr" panose="00000700000000000000" pitchFamily="2" charset="-78"/>
              </a:rPr>
              <a:t>از توجه شما</a:t>
            </a:r>
          </a:p>
        </p:txBody>
      </p:sp>
    </p:spTree>
    <p:extLst>
      <p:ext uri="{BB962C8B-B14F-4D97-AF65-F5344CB8AC3E}">
        <p14:creationId xmlns:p14="http://schemas.microsoft.com/office/powerpoint/2010/main" val="211103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13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6248" y="419717"/>
            <a:ext cx="8933597" cy="1054242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cs typeface="B Titr" panose="00000700000000000000" pitchFamily="2" charset="-78"/>
              </a:rPr>
              <a:t>تشخیص بر اساس </a:t>
            </a:r>
            <a:r>
              <a:rPr lang="en-US" sz="3600" dirty="0" smtClean="0">
                <a:cs typeface="B Titr" panose="00000700000000000000" pitchFamily="2" charset="-78"/>
              </a:rPr>
              <a:t>DSM -V</a:t>
            </a:r>
            <a:endParaRPr lang="fa-IR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448" y="1473959"/>
            <a:ext cx="10058400" cy="4885898"/>
          </a:xfrm>
        </p:spPr>
        <p:txBody>
          <a:bodyPr>
            <a:noAutofit/>
          </a:bodyPr>
          <a:lstStyle/>
          <a:p>
            <a:pPr algn="r" rtl="1"/>
            <a:r>
              <a:rPr lang="en-US" sz="2800" dirty="0" smtClean="0">
                <a:cs typeface="B Mitra" panose="00000400000000000000" pitchFamily="2" charset="-78"/>
              </a:rPr>
              <a:t>A</a:t>
            </a:r>
            <a:r>
              <a:rPr lang="fa-IR" sz="2800" dirty="0" smtClean="0">
                <a:cs typeface="B Mitra" panose="00000400000000000000" pitchFamily="2" charset="-78"/>
              </a:rPr>
              <a:t>- </a:t>
            </a:r>
            <a:r>
              <a:rPr lang="fa-IR" sz="2800" b="1" dirty="0" smtClean="0">
                <a:cs typeface="B Mitra" panose="00000400000000000000" pitchFamily="2" charset="-78"/>
              </a:rPr>
              <a:t>نقص پایدار در روابط و تعاملات اجتماعی در موقعیت های متعدد :</a:t>
            </a:r>
          </a:p>
          <a:p>
            <a:pPr marL="682625" indent="-219075" algn="r" rtl="1"/>
            <a:r>
              <a:rPr lang="fa-IR" sz="2400" dirty="0" smtClean="0">
                <a:cs typeface="B Mitra" panose="00000400000000000000" pitchFamily="2" charset="-78"/>
              </a:rPr>
              <a:t>فقدان </a:t>
            </a:r>
            <a:r>
              <a:rPr lang="en-US" sz="2400" dirty="0" smtClean="0">
                <a:cs typeface="B Mitra" panose="00000400000000000000" pitchFamily="2" charset="-78"/>
              </a:rPr>
              <a:t>reciprocity</a:t>
            </a:r>
            <a:r>
              <a:rPr lang="fa-IR" sz="2400" dirty="0" smtClean="0">
                <a:cs typeface="B Mitra" panose="00000400000000000000" pitchFamily="2" charset="-78"/>
              </a:rPr>
              <a:t> هیجانی و اجتماعی</a:t>
            </a:r>
          </a:p>
          <a:p>
            <a:pPr marL="682625" indent="-219075" algn="r" rtl="1"/>
            <a:r>
              <a:rPr lang="fa-IR" sz="2400" dirty="0" smtClean="0">
                <a:cs typeface="B Mitra" panose="00000400000000000000" pitchFamily="2" charset="-78"/>
              </a:rPr>
              <a:t>فقدان توانایی ارتباط غیر کلامی</a:t>
            </a:r>
          </a:p>
          <a:p>
            <a:pPr marL="682625" indent="-219075" algn="r" rtl="1"/>
            <a:r>
              <a:rPr lang="fa-IR" sz="2400" dirty="0" smtClean="0">
                <a:cs typeface="B Mitra" panose="00000400000000000000" pitchFamily="2" charset="-78"/>
              </a:rPr>
              <a:t>نقص در پیشبرد و ادامه ی ارتباط</a:t>
            </a:r>
          </a:p>
          <a:p>
            <a:pPr algn="r" rtl="1"/>
            <a:r>
              <a:rPr lang="en-US" sz="2800" dirty="0" smtClean="0">
                <a:cs typeface="B Mitra" panose="00000400000000000000" pitchFamily="2" charset="-78"/>
              </a:rPr>
              <a:t>B</a:t>
            </a:r>
            <a:r>
              <a:rPr lang="fa-IR" sz="2800" dirty="0" smtClean="0">
                <a:cs typeface="B Mitra" panose="00000400000000000000" pitchFamily="2" charset="-78"/>
              </a:rPr>
              <a:t>- </a:t>
            </a:r>
            <a:r>
              <a:rPr lang="fa-IR" sz="2800" b="1" dirty="0">
                <a:cs typeface="B Mitra" panose="00000400000000000000" pitchFamily="2" charset="-78"/>
              </a:rPr>
              <a:t>الگوی محدود وتکراری رفتار علایق و فعالیت ها در حداقل 2مورد زیر:</a:t>
            </a:r>
          </a:p>
          <a:p>
            <a:pPr marL="682625" indent="-219075" algn="r" rtl="1"/>
            <a:r>
              <a:rPr lang="fa-IR" sz="2400" dirty="0">
                <a:cs typeface="B Mitra" panose="00000400000000000000" pitchFamily="2" charset="-78"/>
              </a:rPr>
              <a:t>حرکات یا کلام یا </a:t>
            </a:r>
            <a:r>
              <a:rPr lang="en-US" sz="2400" dirty="0">
                <a:cs typeface="B Mitra" panose="00000400000000000000" pitchFamily="2" charset="-78"/>
              </a:rPr>
              <a:t>object</a:t>
            </a:r>
            <a:r>
              <a:rPr lang="fa-IR" sz="2400" dirty="0">
                <a:cs typeface="B Mitra" panose="00000400000000000000" pitchFamily="2" charset="-78"/>
              </a:rPr>
              <a:t> تکراری</a:t>
            </a:r>
          </a:p>
          <a:p>
            <a:pPr marL="682625" indent="-219075" algn="r" rtl="1"/>
            <a:r>
              <a:rPr lang="fa-IR" sz="2400" dirty="0">
                <a:cs typeface="B Mitra" panose="00000400000000000000" pitchFamily="2" charset="-78"/>
              </a:rPr>
              <a:t>مقاومت به تغییر</a:t>
            </a:r>
          </a:p>
          <a:p>
            <a:pPr marL="682625" indent="-219075" algn="r" rtl="1"/>
            <a:r>
              <a:rPr lang="fa-IR" sz="2400" dirty="0">
                <a:cs typeface="B Mitra" panose="00000400000000000000" pitchFamily="2" charset="-78"/>
              </a:rPr>
              <a:t>علایق محدود و ثابت</a:t>
            </a:r>
          </a:p>
          <a:p>
            <a:pPr marL="682625" indent="-219075" algn="r" rtl="1"/>
            <a:r>
              <a:rPr lang="fa-IR" sz="2400" dirty="0">
                <a:cs typeface="B Mitra" panose="00000400000000000000" pitchFamily="2" charset="-78"/>
              </a:rPr>
              <a:t>کاهش یا افزایش راکتیویتی حسی</a:t>
            </a:r>
          </a:p>
          <a:p>
            <a:pPr algn="r" rtl="1"/>
            <a:endParaRPr lang="fa-IR" sz="2800" dirty="0" smtClean="0">
              <a:cs typeface="B Mitra" panose="00000400000000000000" pitchFamily="2" charset="-78"/>
            </a:endParaRPr>
          </a:p>
          <a:p>
            <a:pPr algn="r" rtl="1"/>
            <a:endParaRPr lang="fa-IR" sz="2800" dirty="0">
              <a:cs typeface="B Mitra" panose="00000400000000000000" pitchFamily="2" charset="-78"/>
            </a:endParaRPr>
          </a:p>
          <a:p>
            <a:pPr algn="r" rtl="1"/>
            <a:endParaRPr lang="fa-IR" sz="28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54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3299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cs typeface="B Titr" panose="00000700000000000000" pitchFamily="2" charset="-78"/>
              </a:rPr>
              <a:t>ادامه تشخیص بر اساس </a:t>
            </a:r>
            <a:r>
              <a:rPr lang="en-US" sz="3600" dirty="0" smtClean="0">
                <a:cs typeface="B Titr" panose="00000700000000000000" pitchFamily="2" charset="-78"/>
              </a:rPr>
              <a:t>DSM -V</a:t>
            </a:r>
            <a:endParaRPr lang="fa-IR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265528"/>
            <a:ext cx="10058400" cy="285238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en-US" sz="2400" b="1" dirty="0" smtClean="0">
                <a:cs typeface="B Mitra" panose="00000400000000000000" pitchFamily="2" charset="-78"/>
              </a:rPr>
              <a:t>C </a:t>
            </a:r>
            <a:r>
              <a:rPr lang="fa-IR" sz="2400" b="1" dirty="0" smtClean="0">
                <a:cs typeface="B Mitra" panose="00000400000000000000" pitchFamily="2" charset="-78"/>
              </a:rPr>
              <a:t>– شروع از سالهای </a:t>
            </a:r>
            <a:r>
              <a:rPr lang="fa-IR" sz="2800" b="1" dirty="0" smtClean="0">
                <a:cs typeface="B Mitra" panose="00000400000000000000" pitchFamily="2" charset="-78"/>
              </a:rPr>
              <a:t>اول</a:t>
            </a:r>
            <a:r>
              <a:rPr lang="fa-IR" sz="2400" b="1" dirty="0" smtClean="0">
                <a:cs typeface="B Mitra" panose="00000400000000000000" pitchFamily="2" charset="-78"/>
              </a:rPr>
              <a:t> زندگی</a:t>
            </a:r>
          </a:p>
          <a:p>
            <a:pPr algn="r" rtl="1">
              <a:lnSpc>
                <a:spcPct val="150000"/>
              </a:lnSpc>
            </a:pPr>
            <a:r>
              <a:rPr lang="en-US" sz="2400" b="1" dirty="0" smtClean="0">
                <a:cs typeface="B Mitra" panose="00000400000000000000" pitchFamily="2" charset="-78"/>
              </a:rPr>
              <a:t>D</a:t>
            </a:r>
            <a:r>
              <a:rPr lang="fa-IR" sz="2400" b="1" dirty="0" smtClean="0">
                <a:cs typeface="B Mitra" panose="00000400000000000000" pitchFamily="2" charset="-78"/>
              </a:rPr>
              <a:t>-افت عملکرد واضح</a:t>
            </a:r>
          </a:p>
          <a:p>
            <a:pPr algn="r" rtl="1">
              <a:lnSpc>
                <a:spcPct val="150000"/>
              </a:lnSpc>
            </a:pPr>
            <a:r>
              <a:rPr lang="en-US" sz="2400" b="1" dirty="0" smtClean="0">
                <a:cs typeface="B Mitra" panose="00000400000000000000" pitchFamily="2" charset="-78"/>
              </a:rPr>
              <a:t>E</a:t>
            </a:r>
            <a:r>
              <a:rPr lang="fa-IR" sz="2400" b="1" dirty="0" smtClean="0">
                <a:cs typeface="B Mitra" panose="00000400000000000000" pitchFamily="2" charset="-78"/>
              </a:rPr>
              <a:t>-رد کردن سایر تشخیص ها از جمله : </a:t>
            </a:r>
            <a:r>
              <a:rPr lang="en-US" sz="2400" b="1" dirty="0" smtClean="0">
                <a:cs typeface="B Mitra" panose="00000400000000000000" pitchFamily="2" charset="-78"/>
              </a:rPr>
              <a:t>intellectual disability</a:t>
            </a:r>
            <a:endParaRPr lang="fa-IR" sz="2400" b="1" dirty="0" smtClean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479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dirty="0" smtClean="0">
                <a:cs typeface="B Titr" panose="00000700000000000000" pitchFamily="2" charset="-78"/>
              </a:rPr>
              <a:t>specifies</a:t>
            </a:r>
            <a:endParaRPr lang="fa-IR" sz="8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07763"/>
            <a:ext cx="10515600" cy="3237694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en-US" b="1" dirty="0" smtClean="0"/>
              <a:t>With /without intellectual impairment</a:t>
            </a:r>
          </a:p>
          <a:p>
            <a:pPr algn="r" rtl="1">
              <a:lnSpc>
                <a:spcPct val="150000"/>
              </a:lnSpc>
            </a:pPr>
            <a:r>
              <a:rPr lang="en-US" b="1" dirty="0" smtClean="0"/>
              <a:t>With/ without language impairment</a:t>
            </a:r>
          </a:p>
          <a:p>
            <a:pPr algn="r" rtl="1">
              <a:lnSpc>
                <a:spcPct val="150000"/>
              </a:lnSpc>
            </a:pPr>
            <a:r>
              <a:rPr lang="en-US" b="1" dirty="0" smtClean="0"/>
              <a:t>Associated with medical/genetic or environmental</a:t>
            </a:r>
          </a:p>
          <a:p>
            <a:pPr algn="r" rtl="1">
              <a:lnSpc>
                <a:spcPct val="150000"/>
              </a:lnSpc>
            </a:pPr>
            <a:r>
              <a:rPr lang="en-US" b="1" dirty="0" smtClean="0"/>
              <a:t>Associated with neurodevelopmental mental behavioral </a:t>
            </a:r>
          </a:p>
          <a:p>
            <a:pPr algn="r" rtl="1">
              <a:lnSpc>
                <a:spcPct val="150000"/>
              </a:lnSpc>
            </a:pPr>
            <a:r>
              <a:rPr lang="en-US" b="1" dirty="0" smtClean="0"/>
              <a:t>With catatonia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44777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337" y="351479"/>
            <a:ext cx="10287000" cy="1026946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cs typeface="B Titr" panose="00000700000000000000" pitchFamily="2" charset="-78"/>
              </a:rPr>
              <a:t>بررسی پاراکلینیک در اختلال طیف </a:t>
            </a:r>
            <a:r>
              <a:rPr lang="fa-IR" sz="3200" dirty="0" smtClean="0">
                <a:cs typeface="B Titr" panose="00000700000000000000" pitchFamily="2" charset="-78"/>
              </a:rPr>
              <a:t>اوتیسم</a:t>
            </a:r>
            <a:endParaRPr lang="fa-IR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378425"/>
            <a:ext cx="10058400" cy="4656615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Mitra" panose="00000400000000000000" pitchFamily="2" charset="-78"/>
              </a:rPr>
              <a:t>انالیز کروموزومی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Mitra" panose="00000400000000000000" pitchFamily="2" charset="-78"/>
              </a:rPr>
              <a:t>بررسی بیو مارکرها</a:t>
            </a:r>
          </a:p>
          <a:p>
            <a:pPr algn="r" rtl="1">
              <a:lnSpc>
                <a:spcPct val="150000"/>
              </a:lnSpc>
            </a:pPr>
            <a:r>
              <a:rPr lang="en-US" b="1" dirty="0" smtClean="0">
                <a:cs typeface="B Mitra" panose="00000400000000000000" pitchFamily="2" charset="-78"/>
              </a:rPr>
              <a:t>Neuroimaging</a:t>
            </a:r>
            <a:r>
              <a:rPr lang="fa-IR" b="1" dirty="0" smtClean="0">
                <a:cs typeface="B Mitra" panose="00000400000000000000" pitchFamily="2" charset="-78"/>
              </a:rPr>
              <a:t> ساختاری</a:t>
            </a:r>
            <a:endParaRPr lang="fa-IR" b="1" dirty="0" smtClean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en-US" b="1" dirty="0" smtClean="0">
                <a:cs typeface="B Mitra" panose="00000400000000000000" pitchFamily="2" charset="-78"/>
              </a:rPr>
              <a:t>Neuroimaging</a:t>
            </a:r>
            <a:r>
              <a:rPr lang="fa-IR" b="1" dirty="0" smtClean="0">
                <a:cs typeface="B Mitra" panose="00000400000000000000" pitchFamily="2" charset="-78"/>
              </a:rPr>
              <a:t> عملکردی</a:t>
            </a:r>
            <a:endParaRPr lang="fa-IR" b="1" dirty="0" smtClean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en-US" b="1" dirty="0" smtClean="0">
                <a:cs typeface="B Mitra" panose="00000400000000000000" pitchFamily="2" charset="-78"/>
              </a:rPr>
              <a:t>EEG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Mitra" panose="00000400000000000000" pitchFamily="2" charset="-78"/>
              </a:rPr>
              <a:t>آزمایشات متابولیک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Mitra" panose="00000400000000000000" pitchFamily="2" charset="-78"/>
              </a:rPr>
              <a:t>بررسی شنوایی و بینایی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Mitra" panose="00000400000000000000" pitchFamily="2" charset="-78"/>
              </a:rPr>
              <a:t>آزمایشات روتین</a:t>
            </a:r>
          </a:p>
          <a:p>
            <a:pPr algn="r" rtl="1">
              <a:lnSpc>
                <a:spcPct val="150000"/>
              </a:lnSpc>
            </a:pPr>
            <a:r>
              <a:rPr lang="fa-IR" b="1" dirty="0" smtClean="0">
                <a:cs typeface="B Mitra" panose="00000400000000000000" pitchFamily="2" charset="-78"/>
              </a:rPr>
              <a:t>بررسی عوامل ایمونولوژیک</a:t>
            </a:r>
          </a:p>
          <a:p>
            <a:pPr algn="r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6450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65375"/>
            <a:ext cx="10515600" cy="1095185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مشخصات فیزیکی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01755"/>
            <a:ext cx="10515600" cy="4012443"/>
          </a:xfrm>
        </p:spPr>
        <p:txBody>
          <a:bodyPr>
            <a:normAutofit fontScale="92500"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Mitra" panose="00000400000000000000" pitchFamily="2" charset="-78"/>
              </a:rPr>
              <a:t>مالفورماسیون گوش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Mitra" panose="00000400000000000000" pitchFamily="2" charset="-78"/>
              </a:rPr>
              <a:t>نقص در لترالیتی</a:t>
            </a:r>
          </a:p>
          <a:p>
            <a:pPr algn="r" rtl="1">
              <a:lnSpc>
                <a:spcPct val="150000"/>
              </a:lnSpc>
            </a:pPr>
            <a:r>
              <a:rPr lang="en-US" sz="2800" b="1" dirty="0" smtClean="0">
                <a:cs typeface="B Mitra" panose="00000400000000000000" pitchFamily="2" charset="-78"/>
              </a:rPr>
              <a:t>Finger print </a:t>
            </a:r>
            <a:r>
              <a:rPr lang="fa-IR" sz="2800" b="1" dirty="0" smtClean="0">
                <a:cs typeface="B Mitra" panose="00000400000000000000" pitchFamily="2" charset="-78"/>
              </a:rPr>
              <a:t>متفاوت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Mitra" panose="00000400000000000000" pitchFamily="2" charset="-78"/>
              </a:rPr>
              <a:t>عفونت تنفسی بدون تب و با تغییرات رفتاری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Mitra" panose="00000400000000000000" pitchFamily="2" charset="-78"/>
              </a:rPr>
              <a:t>یبوست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Mitra" panose="00000400000000000000" pitchFamily="2" charset="-78"/>
              </a:rPr>
              <a:t>حواس پنجگانه متفاوت</a:t>
            </a:r>
            <a:endParaRPr lang="fa-IR" sz="28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9999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7829"/>
            <a:ext cx="10515600" cy="1325563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اختلالات همراه روانپزشکی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74423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 smtClean="0">
                <a:cs typeface="B Mitra" panose="00000400000000000000" pitchFamily="2" charset="-78"/>
              </a:rPr>
              <a:t>ناتوانی هوشی</a:t>
            </a:r>
          </a:p>
          <a:p>
            <a:pPr algn="r" rtl="1"/>
            <a:r>
              <a:rPr lang="fa-IR" sz="2800" b="1" dirty="0" smtClean="0">
                <a:cs typeface="B Mitra" panose="00000400000000000000" pitchFamily="2" charset="-78"/>
              </a:rPr>
              <a:t>جزایر هوشی</a:t>
            </a:r>
          </a:p>
          <a:p>
            <a:pPr algn="r" rtl="1"/>
            <a:r>
              <a:rPr lang="fa-IR" sz="2800" b="1" dirty="0" smtClean="0">
                <a:cs typeface="B Mitra" panose="00000400000000000000" pitchFamily="2" charset="-78"/>
              </a:rPr>
              <a:t>تحریک پذیری</a:t>
            </a:r>
          </a:p>
          <a:p>
            <a:pPr algn="r" rtl="1"/>
            <a:r>
              <a:rPr lang="fa-IR" sz="2800" b="1" dirty="0" smtClean="0">
                <a:cs typeface="B Mitra" panose="00000400000000000000" pitchFamily="2" charset="-78"/>
              </a:rPr>
              <a:t>خلق ناپایدار</a:t>
            </a:r>
          </a:p>
          <a:p>
            <a:pPr algn="r" rtl="1"/>
            <a:r>
              <a:rPr lang="fa-IR" sz="2800" b="1" dirty="0" smtClean="0">
                <a:cs typeface="B Mitra" panose="00000400000000000000" pitchFamily="2" charset="-78"/>
              </a:rPr>
              <a:t>مشکل در تمرکز</a:t>
            </a:r>
          </a:p>
          <a:p>
            <a:pPr algn="r" rtl="1"/>
            <a:r>
              <a:rPr lang="fa-IR" sz="2800" b="1" dirty="0" smtClean="0">
                <a:cs typeface="B Mitra" panose="00000400000000000000" pitchFamily="2" charset="-78"/>
              </a:rPr>
              <a:t>بیش فعالی</a:t>
            </a:r>
          </a:p>
          <a:p>
            <a:pPr algn="r" rtl="1"/>
            <a:r>
              <a:rPr lang="fa-IR" sz="2800" b="1" dirty="0" smtClean="0">
                <a:cs typeface="B Mitra" panose="00000400000000000000" pitchFamily="2" charset="-78"/>
              </a:rPr>
              <a:t>بیخوابی</a:t>
            </a:r>
            <a:endParaRPr lang="fa-IR" sz="28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5439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عوامل پرناتال مرتبط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03046"/>
            <a:ext cx="10515600" cy="3537945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Mitra" panose="00000400000000000000" pitchFamily="2" charset="-78"/>
              </a:rPr>
              <a:t>سن بالای پدر یا مادر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Mitra" panose="00000400000000000000" pitchFamily="2" charset="-78"/>
              </a:rPr>
              <a:t>خونریزی های دوران بارداری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Mitra" panose="00000400000000000000" pitchFamily="2" charset="-78"/>
              </a:rPr>
              <a:t>دیابت حاملگی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cs typeface="B Mitra" panose="00000400000000000000" pitchFamily="2" charset="-78"/>
              </a:rPr>
              <a:t>اولین بارداری</a:t>
            </a:r>
            <a:endParaRPr lang="fa-IR" sz="28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0676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عوامل پری ناتال مرتبط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Mitra" panose="00000400000000000000" pitchFamily="2" charset="-78"/>
              </a:rPr>
              <a:t>عوارض بند ناف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Mitra" panose="00000400000000000000" pitchFamily="2" charset="-78"/>
              </a:rPr>
              <a:t>تروماهای تولد خصوصا هیپوکسی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Mitra" panose="00000400000000000000" pitchFamily="2" charset="-78"/>
              </a:rPr>
              <a:t>دیسترس جنینی خصوصا نمره آپگار دقیقه 5 پایین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Mitra" panose="00000400000000000000" pitchFamily="2" charset="-78"/>
              </a:rPr>
              <a:t>مالفورماسیون مادرزادی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Mitra" panose="00000400000000000000" pitchFamily="2" charset="-78"/>
              </a:rPr>
              <a:t>وزن کم در دوران جنینی یا بدو تولد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Mitra" panose="00000400000000000000" pitchFamily="2" charset="-78"/>
              </a:rPr>
              <a:t>ناسازگاری های گروه خونی و افزایش بیلیروبین در نوزاد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sz="2400" b="1" dirty="0" smtClean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 smtClean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91469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123</TotalTime>
  <Words>286</Words>
  <Application>Microsoft Office PowerPoint</Application>
  <PresentationFormat>Widescreen</PresentationFormat>
  <Paragraphs>72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 Khash</vt:lpstr>
      <vt:lpstr>B Mitra</vt:lpstr>
      <vt:lpstr>B Titr</vt:lpstr>
      <vt:lpstr>Century Gothic</vt:lpstr>
      <vt:lpstr>Garamond</vt:lpstr>
      <vt:lpstr>Tahoma</vt:lpstr>
      <vt:lpstr>Savon</vt:lpstr>
      <vt:lpstr>تشخیص کلینیکی و پاراکلینیک اختلال طیف اوتیسم</vt:lpstr>
      <vt:lpstr>تشخیص بر اساس DSM -V</vt:lpstr>
      <vt:lpstr>ادامه تشخیص بر اساس DSM -V</vt:lpstr>
      <vt:lpstr>specifies</vt:lpstr>
      <vt:lpstr>بررسی پاراکلینیک در اختلال طیف اوتیسم</vt:lpstr>
      <vt:lpstr>مشخصات فیزیکی</vt:lpstr>
      <vt:lpstr>اختلالات همراه روانپزشکی</vt:lpstr>
      <vt:lpstr>عوامل پرناتال مرتبط</vt:lpstr>
      <vt:lpstr>عوامل پری ناتال مرتبط</vt:lpstr>
      <vt:lpstr>عوامل محیطی مرتبط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تشخیص کلینیکی و پاراکلینیک اختلال طیف اوتیسم</dc:title>
  <dc:creator>sabasys</dc:creator>
  <cp:lastModifiedBy>user</cp:lastModifiedBy>
  <cp:revision>16</cp:revision>
  <dcterms:created xsi:type="dcterms:W3CDTF">2016-01-13T09:17:52Z</dcterms:created>
  <dcterms:modified xsi:type="dcterms:W3CDTF">2021-10-17T05:40:23Z</dcterms:modified>
</cp:coreProperties>
</file>