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8" r:id="rId3"/>
    <p:sldId id="256" r:id="rId4"/>
    <p:sldId id="293" r:id="rId5"/>
    <p:sldId id="294" r:id="rId6"/>
    <p:sldId id="295" r:id="rId7"/>
    <p:sldId id="257" r:id="rId8"/>
    <p:sldId id="258" r:id="rId9"/>
    <p:sldId id="300" r:id="rId10"/>
    <p:sldId id="298" r:id="rId11"/>
    <p:sldId id="322" r:id="rId12"/>
    <p:sldId id="381" r:id="rId13"/>
    <p:sldId id="382" r:id="rId14"/>
    <p:sldId id="323" r:id="rId15"/>
    <p:sldId id="383" r:id="rId16"/>
    <p:sldId id="367" r:id="rId17"/>
    <p:sldId id="290" r:id="rId18"/>
    <p:sldId id="260" r:id="rId19"/>
    <p:sldId id="384" r:id="rId20"/>
    <p:sldId id="289" r:id="rId21"/>
    <p:sldId id="302" r:id="rId22"/>
    <p:sldId id="315" r:id="rId23"/>
    <p:sldId id="385" r:id="rId24"/>
    <p:sldId id="386" r:id="rId25"/>
    <p:sldId id="387" r:id="rId26"/>
    <p:sldId id="388" r:id="rId27"/>
    <p:sldId id="301" r:id="rId28"/>
    <p:sldId id="389" r:id="rId29"/>
    <p:sldId id="264" r:id="rId30"/>
    <p:sldId id="265" r:id="rId31"/>
    <p:sldId id="266" r:id="rId32"/>
    <p:sldId id="368" r:id="rId33"/>
    <p:sldId id="416" r:id="rId34"/>
    <p:sldId id="417" r:id="rId35"/>
    <p:sldId id="418" r:id="rId36"/>
    <p:sldId id="420" r:id="rId37"/>
    <p:sldId id="419" r:id="rId38"/>
    <p:sldId id="324" r:id="rId39"/>
    <p:sldId id="369" r:id="rId40"/>
    <p:sldId id="309" r:id="rId41"/>
    <p:sldId id="291" r:id="rId42"/>
    <p:sldId id="390" r:id="rId43"/>
    <p:sldId id="268" r:id="rId44"/>
    <p:sldId id="269" r:id="rId45"/>
    <p:sldId id="370" r:id="rId46"/>
    <p:sldId id="270" r:id="rId47"/>
    <p:sldId id="371" r:id="rId48"/>
    <p:sldId id="392" r:id="rId49"/>
    <p:sldId id="391" r:id="rId50"/>
    <p:sldId id="372" r:id="rId51"/>
    <p:sldId id="271" r:id="rId52"/>
    <p:sldId id="393" r:id="rId53"/>
    <p:sldId id="394" r:id="rId54"/>
    <p:sldId id="395" r:id="rId55"/>
    <p:sldId id="396" r:id="rId56"/>
    <p:sldId id="373" r:id="rId57"/>
    <p:sldId id="397" r:id="rId58"/>
    <p:sldId id="398" r:id="rId59"/>
    <p:sldId id="325" r:id="rId60"/>
    <p:sldId id="411" r:id="rId61"/>
    <p:sldId id="326" r:id="rId62"/>
    <p:sldId id="346" r:id="rId63"/>
    <p:sldId id="327" r:id="rId64"/>
    <p:sldId id="374" r:id="rId65"/>
    <p:sldId id="328" r:id="rId66"/>
    <p:sldId id="329" r:id="rId67"/>
    <p:sldId id="330" r:id="rId68"/>
    <p:sldId id="375" r:id="rId69"/>
    <p:sldId id="376" r:id="rId70"/>
    <p:sldId id="412" r:id="rId71"/>
    <p:sldId id="413" r:id="rId72"/>
    <p:sldId id="331" r:id="rId73"/>
    <p:sldId id="377" r:id="rId74"/>
    <p:sldId id="332" r:id="rId75"/>
    <p:sldId id="333" r:id="rId76"/>
    <p:sldId id="334" r:id="rId77"/>
    <p:sldId id="399" r:id="rId78"/>
    <p:sldId id="335" r:id="rId79"/>
    <p:sldId id="400" r:id="rId80"/>
    <p:sldId id="401" r:id="rId81"/>
    <p:sldId id="336" r:id="rId82"/>
    <p:sldId id="378" r:id="rId83"/>
    <p:sldId id="341" r:id="rId84"/>
    <p:sldId id="402" r:id="rId85"/>
    <p:sldId id="403" r:id="rId86"/>
    <p:sldId id="404" r:id="rId87"/>
    <p:sldId id="405" r:id="rId88"/>
    <p:sldId id="406" r:id="rId89"/>
    <p:sldId id="407" r:id="rId90"/>
    <p:sldId id="408" r:id="rId91"/>
    <p:sldId id="409" r:id="rId92"/>
    <p:sldId id="410" r:id="rId93"/>
    <p:sldId id="342" r:id="rId94"/>
    <p:sldId id="345" r:id="rId95"/>
    <p:sldId id="344" r:id="rId96"/>
    <p:sldId id="343" r:id="rId97"/>
    <p:sldId id="347" r:id="rId98"/>
    <p:sldId id="348" r:id="rId99"/>
    <p:sldId id="349" r:id="rId100"/>
    <p:sldId id="350" r:id="rId101"/>
    <p:sldId id="351" r:id="rId102"/>
    <p:sldId id="352" r:id="rId103"/>
    <p:sldId id="364" r:id="rId104"/>
    <p:sldId id="365" r:id="rId105"/>
    <p:sldId id="353" r:id="rId106"/>
    <p:sldId id="379" r:id="rId107"/>
    <p:sldId id="354" r:id="rId108"/>
    <p:sldId id="356" r:id="rId109"/>
    <p:sldId id="357" r:id="rId110"/>
    <p:sldId id="380" r:id="rId111"/>
    <p:sldId id="358" r:id="rId112"/>
    <p:sldId id="359" r:id="rId113"/>
    <p:sldId id="360" r:id="rId114"/>
    <p:sldId id="415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viewProps" Target="viewProp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31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59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5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2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22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48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7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6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0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38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3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CC2E-B1AB-4D78-9739-43BD76D8B0DC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ABE7-8FDD-4944-89FF-C88B9B5C6F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8CC2E-B1AB-4D78-9739-43BD76D8B0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DABE7-8FDD-4944-89FF-C88B9B5C6F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3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49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Comic Sans MS" pitchFamily="66" charset="0"/>
              </a:rPr>
              <a:t>Acute Pharyngitis</a:t>
            </a:r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1481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Majid Keivanfar M.D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Pediatric Pulmonologist</a:t>
            </a:r>
          </a:p>
          <a:p>
            <a:pPr algn="ctr"/>
            <a:r>
              <a:rPr lang="en-US" sz="2800" dirty="0">
                <a:latin typeface="Comic Sans MS" pitchFamily="66" charset="0"/>
              </a:rPr>
              <a:t>Isfahan University Of Medical Sciences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Most often affects children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6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mo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to 5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yr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of age but is seen across the age spectrum. It is an extremely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painful </a:t>
            </a:r>
            <a:r>
              <a:rPr lang="en-US" sz="3200" dirty="0">
                <a:latin typeface="Comic Sans MS" pitchFamily="66" charset="0"/>
              </a:rPr>
              <a:t>condition with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sudden </a:t>
            </a:r>
            <a:r>
              <a:rPr lang="en-US" sz="3200" dirty="0">
                <a:latin typeface="Comic Sans MS" pitchFamily="66" charset="0"/>
              </a:rPr>
              <a:t>onset, pain in the mouth, drooling, refusal to eat or drink, and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fever of up to 40.0-40.6°C </a:t>
            </a:r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The </a:t>
            </a:r>
            <a:r>
              <a:rPr lang="en-US" sz="3200" b="1" dirty="0">
                <a:latin typeface="Comic Sans MS" pitchFamily="66" charset="0"/>
              </a:rPr>
              <a:t>gums become markedly swollen</a:t>
            </a:r>
            <a:r>
              <a:rPr lang="en-US" sz="3200" dirty="0">
                <a:latin typeface="Comic Sans MS" pitchFamily="66" charset="0"/>
              </a:rPr>
              <a:t>, and vesicles may develop throughout the oral cavity, including the gums, lips, tongue, palate, tonsils, pharynx, and </a:t>
            </a:r>
            <a:r>
              <a:rPr lang="en-US" sz="3200" b="1" dirty="0">
                <a:latin typeface="Comic Sans MS" pitchFamily="66" charset="0"/>
              </a:rPr>
              <a:t>perioral skin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688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Presumptive antibiotic treatment can be started when there is: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 clinical diagnosis of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scarlet fever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,</a:t>
            </a:r>
          </a:p>
          <a:p>
            <a:pPr>
              <a:buClr>
                <a:srgbClr val="FF0000"/>
              </a:buClr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 symptomatic child has a household contact with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documented streptococcal pharyngitis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, or there is </a:t>
            </a:r>
          </a:p>
          <a:p>
            <a:pPr>
              <a:buClr>
                <a:srgbClr val="FF0000"/>
              </a:buClr>
            </a:pP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history of ARF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in the patient or a family member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2414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Penicillin:10 days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inexpensive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narrow spectrum of activity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few adverse effects. 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Amoxicillin </a:t>
            </a:r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preferred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:10 days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taste,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availability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convenience of once-daily dosing. </a:t>
            </a:r>
          </a:p>
          <a:p>
            <a:pPr algn="ctr"/>
            <a:endParaRPr lang="en-US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 single intramuscular dose of </a:t>
            </a:r>
            <a:r>
              <a:rPr lang="en-US" sz="2800" dirty="0" err="1">
                <a:solidFill>
                  <a:srgbClr val="0070C0"/>
                </a:solidFill>
                <a:latin typeface="Comic Sans MS" pitchFamily="66" charset="0"/>
              </a:rPr>
              <a:t>benzathine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 penicillin is effective and ensures compliance.</a:t>
            </a:r>
            <a:endParaRPr lang="fa-IR" sz="28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fa-IR" sz="2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Follow-up testing for GAS is unnecessary after completion of therapy and is not recommended unless symptoms recur.</a:t>
            </a:r>
          </a:p>
        </p:txBody>
      </p:sp>
    </p:spTree>
    <p:extLst>
      <p:ext uri="{BB962C8B-B14F-4D97-AF65-F5344CB8AC3E}">
        <p14:creationId xmlns:p14="http://schemas.microsoft.com/office/powerpoint/2010/main" val="55644969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410202"/>
              </p:ext>
            </p:extLst>
          </p:nvPr>
        </p:nvGraphicFramePr>
        <p:xfrm>
          <a:off x="-2" y="764634"/>
          <a:ext cx="9144003" cy="5040630"/>
        </p:xfrm>
        <a:graphic>
          <a:graphicData uri="http://schemas.openxmlformats.org/drawingml/2006/table">
            <a:tbl>
              <a:tblPr/>
              <a:tblGrid>
                <a:gridCol w="1835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4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68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56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br>
                        <a:rPr lang="en-US" sz="2400" b="1" dirty="0">
                          <a:effectLst/>
                        </a:rPr>
                      </a:br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</a:rPr>
                        <a:t>WEIGHT &lt;27 kg</a:t>
                      </a:r>
                      <a:endParaRPr lang="en-US" sz="2400" dirty="0">
                        <a:effectLst/>
                      </a:endParaRPr>
                    </a:p>
                    <a:p>
                      <a:pPr algn="ctr"/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</a:rPr>
                        <a:t>WEIGHT ≥27 kg</a:t>
                      </a:r>
                      <a:endParaRPr lang="en-US" sz="2400" dirty="0">
                        <a:effectLst/>
                      </a:endParaRPr>
                    </a:p>
                    <a:p>
                      <a:pPr algn="ctr"/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</a:rPr>
                        <a:t>ROUTE</a:t>
                      </a:r>
                      <a:endParaRPr lang="en-US" sz="2400" dirty="0">
                        <a:effectLst/>
                      </a:endParaRPr>
                    </a:p>
                    <a:p>
                      <a:pPr algn="ctr"/>
                      <a:endParaRPr lang="en-US" sz="2400" dirty="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</a:rPr>
                        <a:t>DURATION</a:t>
                      </a:r>
                      <a:endParaRPr lang="en-US" sz="2400" dirty="0">
                        <a:effectLst/>
                      </a:endParaRPr>
                    </a:p>
                    <a:p>
                      <a:endParaRPr lang="en-US" sz="2400" dirty="0"/>
                    </a:p>
                  </a:txBody>
                  <a:tcPr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Amoxicillin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50 mg/kg once daily (maximum 1,000 mg)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Oral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Penicillin V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250 mg bid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500 mg bid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Oral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Benzathine penicillin G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600,000 units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1.2 million units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IM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Once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it-IT" sz="2400">
                          <a:effectLst/>
                        </a:rPr>
                        <a:t>Benzathine penicillin G + procaine penicillin G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900,000 units + 300,000 units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>
                        <a:effectLst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900,000 units + 300,000 units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effectLst/>
                        </a:rPr>
                        <a:t>IM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</a:rPr>
                        <a:t>Once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24767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471050"/>
              </p:ext>
            </p:extLst>
          </p:nvPr>
        </p:nvGraphicFramePr>
        <p:xfrm>
          <a:off x="811" y="23225"/>
          <a:ext cx="9144000" cy="6000750"/>
        </p:xfrm>
        <a:graphic>
          <a:graphicData uri="http://schemas.openxmlformats.org/drawingml/2006/table">
            <a:tbl>
              <a:tblPr/>
              <a:tblGrid>
                <a:gridCol w="2482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184">
                <a:tc gridSpan="5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PENICILLIN-ALLERGIC PATIENTS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84">
                <a:tc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DOSE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8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Cephalosporins </a:t>
                      </a:r>
                      <a:r>
                        <a:rPr lang="en-US" sz="2400" b="0">
                          <a:solidFill>
                            <a:srgbClr val="00739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Varies with agent chosen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84">
                <a:tc rowSpan="3"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Erythromycins </a:t>
                      </a:r>
                      <a:b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Ethylsuccinate</a:t>
                      </a:r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Estolate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 mg/kg/day up to 1,000 mg/day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11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20-40 mg/kg/day up to 1,000 mg/day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1163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Clarithromycin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 mg/kg/day up to 500 mg/day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116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Azithromycin </a:t>
                      </a:r>
                      <a:r>
                        <a:rPr lang="en-US" sz="2400" b="0" baseline="30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†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 mg/kg day 1; 6 mg/kg days 2-5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1163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Clindamycin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 mg/kg/day up to 1.8 g/day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400" b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tid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days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38494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64" y="126876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increased use of macrolides and related antibiotics for a variety of infections, especially the </a:t>
            </a:r>
            <a:r>
              <a:rPr lang="en-US" sz="3200" dirty="0" err="1">
                <a:latin typeface="Comic Sans MS" pitchFamily="66" charset="0"/>
              </a:rPr>
              <a:t>azalide</a:t>
            </a:r>
            <a:r>
              <a:rPr lang="en-US" sz="3200" dirty="0">
                <a:latin typeface="Comic Sans MS" pitchFamily="66" charset="0"/>
              </a:rPr>
              <a:t>, azithromycin, is associated with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increased rates of resistance </a:t>
            </a:r>
            <a:r>
              <a:rPr lang="en-US" sz="3200" dirty="0">
                <a:latin typeface="Comic Sans MS" pitchFamily="66" charset="0"/>
              </a:rPr>
              <a:t>to these drugs among GAS in many countries. Approximately </a:t>
            </a:r>
            <a:r>
              <a:rPr lang="en-US" sz="3200" u="sng" dirty="0">
                <a:latin typeface="Comic Sans MS" pitchFamily="66" charset="0"/>
              </a:rPr>
              <a:t>5% </a:t>
            </a:r>
            <a:r>
              <a:rPr lang="en-US" sz="3200" dirty="0">
                <a:latin typeface="Comic Sans MS" pitchFamily="66" charset="0"/>
              </a:rPr>
              <a:t>of GAS in the United States and more than </a:t>
            </a:r>
            <a:r>
              <a:rPr lang="en-US" sz="3200" u="sng" dirty="0">
                <a:latin typeface="Comic Sans MS" pitchFamily="66" charset="0"/>
              </a:rPr>
              <a:t>10% </a:t>
            </a:r>
            <a:r>
              <a:rPr lang="en-US" sz="3200" dirty="0">
                <a:latin typeface="Comic Sans MS" pitchFamily="66" charset="0"/>
              </a:rPr>
              <a:t>in Canada are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macrolide-resistant</a:t>
            </a:r>
            <a:endParaRPr lang="fa-IR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fa-IR" sz="3200" b="1" dirty="0">
              <a:latin typeface="Comic Sans MS" pitchFamily="66" charset="0"/>
            </a:endParaRPr>
          </a:p>
          <a:p>
            <a:pPr algn="ctr"/>
            <a:endParaRPr lang="fa-IR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2880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05273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The use of macrolides and related antibiotics should be restricted to patients who cannot safely receive a β-lactam drug for GAS pharyngitis.</a:t>
            </a:r>
          </a:p>
          <a:p>
            <a:pPr algn="ctr"/>
            <a:endParaRPr lang="en-US" sz="3200" b="1" dirty="0">
              <a:latin typeface="Comic Sans MS" pitchFamily="66" charset="0"/>
            </a:endParaRPr>
          </a:p>
          <a:p>
            <a:pPr algn="ctr"/>
            <a:endParaRPr lang="en-US" sz="3200" b="1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latin typeface="Comic Sans MS" pitchFamily="66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Tetracyclines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fluoroquinolones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, or sulfonamides should not be used to treat GAS pharyngitis.</a:t>
            </a:r>
          </a:p>
        </p:txBody>
      </p:sp>
    </p:spTree>
    <p:extLst>
      <p:ext uri="{BB962C8B-B14F-4D97-AF65-F5344CB8AC3E}">
        <p14:creationId xmlns:p14="http://schemas.microsoft.com/office/powerpoint/2010/main" val="22724558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340768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omic Sans MS" pitchFamily="66" charset="0"/>
              </a:rPr>
              <a:t>Chronic Group A Streptococcus Carriers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The pathogenesis of chronic carriage is not known; it is assuredly not related to penicillin resistance or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nonadherence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to therapy.</a:t>
            </a:r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218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760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Clindamycin</a:t>
            </a:r>
            <a:r>
              <a:rPr lang="en-US" sz="3200" dirty="0">
                <a:latin typeface="Comic Sans MS" pitchFamily="66" charset="0"/>
              </a:rPr>
              <a:t> 10 days (20 mg/kg/day)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Amoxicillin-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clavulanate</a:t>
            </a:r>
            <a:r>
              <a:rPr lang="en-US" sz="3200" dirty="0">
                <a:latin typeface="Comic Sans MS" pitchFamily="66" charset="0"/>
              </a:rPr>
              <a:t> (40 mg amoxicillin/kg/day for 10 days) </a:t>
            </a:r>
          </a:p>
          <a:p>
            <a:endParaRPr lang="en-US" sz="3200" dirty="0">
              <a:latin typeface="Comic Sans MS" pitchFamily="66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Rifampin</a:t>
            </a:r>
            <a:r>
              <a:rPr lang="en-US" sz="3200" dirty="0">
                <a:latin typeface="Comic Sans MS" pitchFamily="66" charset="0"/>
              </a:rPr>
              <a:t> 4 days (20 mg/kg/day up) plus either intramuscular </a:t>
            </a:r>
            <a:r>
              <a:rPr lang="en-US" sz="3200" dirty="0" err="1">
                <a:latin typeface="Comic Sans MS" pitchFamily="66" charset="0"/>
              </a:rPr>
              <a:t>benzathine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penicillin</a:t>
            </a:r>
            <a:r>
              <a:rPr lang="en-US" sz="3200" dirty="0">
                <a:latin typeface="Comic Sans MS" pitchFamily="66" charset="0"/>
              </a:rPr>
              <a:t> given once or oral penicillin given for 10 days.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27347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341343"/>
            <a:ext cx="79208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Tonsillectomy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may lower the incidence of pharyngitis for 1-2 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yr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among children with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frequent episodes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of documented pharyngitis</a:t>
            </a:r>
          </a:p>
          <a:p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US" sz="3200" b="1" dirty="0">
                <a:latin typeface="Calibri" panose="020F0502020204030204" pitchFamily="34" charset="0"/>
              </a:rPr>
              <a:t>≥7 episodes in the previous year or 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≥5 in each of the preceding 2 </a:t>
            </a:r>
            <a:r>
              <a:rPr lang="en-US" sz="3200" b="1" dirty="0" err="1">
                <a:latin typeface="Calibri" panose="020F0502020204030204" pitchFamily="34" charset="0"/>
              </a:rPr>
              <a:t>yr</a:t>
            </a:r>
            <a:r>
              <a:rPr lang="en-US" sz="3200" b="1" dirty="0">
                <a:latin typeface="Calibri" panose="020F0502020204030204" pitchFamily="34" charset="0"/>
              </a:rPr>
              <a:t>, or </a:t>
            </a:r>
          </a:p>
          <a:p>
            <a:r>
              <a:rPr lang="en-US" sz="3200" b="1" dirty="0">
                <a:latin typeface="Calibri" panose="020F0502020204030204" pitchFamily="34" charset="0"/>
              </a:rPr>
              <a:t>≥3 in each of the previous 3 yr. 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141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81369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However, the frequency of pharyngitis (GAS and non-GAS)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generally declines over time.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By 2 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yr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post tonsillectomy, the incidence of pharyngitis in severely affected children is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similar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among those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who have tonsillectomy and those                               who do not.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3200" b="1" u="sng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u="sng" dirty="0">
                <a:latin typeface="Comic Sans MS" pitchFamily="66" charset="0"/>
              </a:rPr>
              <a:t>Undocumented history </a:t>
            </a:r>
            <a:r>
              <a:rPr lang="en-US" sz="3200" dirty="0">
                <a:latin typeface="Comic Sans MS" pitchFamily="66" charset="0"/>
              </a:rPr>
              <a:t>of recurrent pharyngitis is an inadequate basis for recommending tonsillectomy.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66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696"/>
            <a:ext cx="9144000" cy="508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722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49289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Recurrent GAS pharyngitis is   rarely, if ever, a sign of                                     an immune disorder.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414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517" y="28529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Comic Sans MS" pitchFamily="66" charset="0"/>
              </a:rPr>
              <a:t>Complications</a:t>
            </a:r>
            <a:endParaRPr lang="en-US" sz="4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164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620688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 err="1">
                <a:latin typeface="Comic Sans MS" pitchFamily="66" charset="0"/>
              </a:rPr>
              <a:t>Suppurative</a:t>
            </a:r>
            <a:r>
              <a:rPr lang="en-US" sz="2800" b="1" dirty="0">
                <a:latin typeface="Comic Sans MS" pitchFamily="66" charset="0"/>
              </a:rPr>
              <a:t> complications(</a:t>
            </a:r>
            <a:r>
              <a:rPr lang="en-US" sz="2800" b="1" dirty="0" err="1">
                <a:latin typeface="Comic Sans MS" pitchFamily="66" charset="0"/>
              </a:rPr>
              <a:t>parapharyngeal</a:t>
            </a:r>
            <a:r>
              <a:rPr lang="en-US" sz="2800" b="1" dirty="0">
                <a:latin typeface="Comic Sans MS" pitchFamily="66" charset="0"/>
              </a:rPr>
              <a:t> abscess)</a:t>
            </a:r>
          </a:p>
          <a:p>
            <a:pPr>
              <a:buClr>
                <a:srgbClr val="FF0000"/>
              </a:buClr>
            </a:pPr>
            <a:endParaRPr lang="en-US" sz="2800" b="1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omic Sans MS" pitchFamily="66" charset="0"/>
              </a:rPr>
              <a:t>ARF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omic Sans MS" pitchFamily="66" charset="0"/>
              </a:rPr>
              <a:t>APSGN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omic Sans MS" pitchFamily="66" charset="0"/>
              </a:rPr>
              <a:t>Reactive arthritis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800" b="1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b="1" dirty="0">
                <a:latin typeface="Comic Sans MS" pitchFamily="66" charset="0"/>
              </a:rPr>
              <a:t>PANDAS (pediatric autoimmune neuropsychiatric disorders associated with streptococci)</a:t>
            </a:r>
            <a:endParaRPr 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948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KS\1234046_427880727316957_1582816643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4700"/>
            <a:ext cx="9144000" cy="6083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Comic Sans MS" pitchFamily="66" charset="0"/>
              </a:rPr>
              <a:t>Thank you for your attention</a:t>
            </a:r>
          </a:p>
          <a:p>
            <a:pPr algn="ctr"/>
            <a:endParaRPr lang="en-US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8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10" y="476672"/>
            <a:ext cx="918502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964" y="242088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During the initial phase of the illness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there may be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tonsillar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exudates suggestive of bacterial pharyngitis</a:t>
            </a:r>
            <a:r>
              <a:rPr lang="en-US" sz="3200" dirty="0">
                <a:latin typeface="Comic Sans MS" pitchFamily="66" charset="0"/>
              </a:rPr>
              <a:t>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" y="331470"/>
            <a:ext cx="9142249" cy="61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40768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Tender submandibular, </a:t>
            </a:r>
            <a:r>
              <a:rPr lang="en-US" sz="3200" dirty="0" err="1">
                <a:latin typeface="Comic Sans MS" pitchFamily="66" charset="0"/>
              </a:rPr>
              <a:t>submaxillary</a:t>
            </a:r>
            <a:r>
              <a:rPr lang="en-US" sz="3200" dirty="0">
                <a:latin typeface="Comic Sans MS" pitchFamily="66" charset="0"/>
              </a:rPr>
              <a:t>, and cervical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lymphadenopathy</a:t>
            </a:r>
            <a:r>
              <a:rPr lang="en-US" sz="3200" dirty="0">
                <a:latin typeface="Comic Sans MS" pitchFamily="66" charset="0"/>
              </a:rPr>
              <a:t> is common. The breath may be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foul</a:t>
            </a:r>
            <a:r>
              <a:rPr lang="en-US" sz="3200" dirty="0">
                <a:latin typeface="Comic Sans MS" pitchFamily="66" charset="0"/>
              </a:rPr>
              <a:t> as a result of overgrowth of anaerobic oral bacteria. Untreated, the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illness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resolves in 7-14 days</a:t>
            </a:r>
            <a:r>
              <a:rPr lang="en-US" sz="3200" dirty="0">
                <a:latin typeface="Comic Sans MS" pitchFamily="66" charset="0"/>
              </a:rPr>
              <a:t>,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although 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lymphadenopathy may persist                        for several weeks.</a:t>
            </a:r>
          </a:p>
        </p:txBody>
      </p:sp>
    </p:spTree>
    <p:extLst>
      <p:ext uri="{BB962C8B-B14F-4D97-AF65-F5344CB8AC3E}">
        <p14:creationId xmlns:p14="http://schemas.microsoft.com/office/powerpoint/2010/main" val="75553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377" y="-1847"/>
            <a:ext cx="770485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>
                <a:latin typeface="Comic Sans MS" pitchFamily="66" charset="0"/>
              </a:rPr>
              <a:t>In older children, adolescents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manifest as pharyngitis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and tonsillitis rather than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gingivostomatitis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indistinguishable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from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streptococcal pharyngitis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The course of illness is typically </a:t>
            </a:r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longer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than for untreated streptococcal pharyngitis.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19972" y="983177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4319972" y="2852936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13773" y="4722695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79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For </a:t>
            </a:r>
            <a:r>
              <a:rPr lang="en-US" sz="3200" dirty="0" err="1">
                <a:latin typeface="Comic Sans MS" pitchFamily="66" charset="0"/>
              </a:rPr>
              <a:t>gingivostomatitis</a:t>
            </a:r>
            <a:r>
              <a:rPr lang="en-US" sz="3200" dirty="0">
                <a:latin typeface="Comic Sans MS" pitchFamily="66" charset="0"/>
              </a:rPr>
              <a:t>,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oral acyclovir 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15 mg/kg/dose 5 times a day PO for 7 days; </a:t>
            </a:r>
            <a:r>
              <a:rPr lang="en-US" sz="3200" dirty="0">
                <a:latin typeface="Comic Sans MS" pitchFamily="66" charset="0"/>
              </a:rPr>
              <a:t>started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within 72 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hr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of onset reduces the severity and duration of the illness.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556792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Pain associated with swallowing may limit oral intake of infants and children, putting them at risk for dehydration. Intake should be encouraged        through the use of                  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cold beverages, ice cream, and yogurt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25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36912"/>
            <a:ext cx="9144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0070C0"/>
                </a:solidFill>
                <a:latin typeface="+mj-lt"/>
              </a:rPr>
              <a:t>Herpangina</a:t>
            </a:r>
            <a:endParaRPr lang="en-US" sz="6600" b="1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4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1484784"/>
            <a:ext cx="77768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Pharyngitis</a:t>
            </a:r>
            <a:r>
              <a:rPr lang="en-US" sz="3600" dirty="0">
                <a:latin typeface="Comic Sans MS" pitchFamily="66" charset="0"/>
              </a:rPr>
              <a:t> refers to inflammation of the pharynx, including:</a:t>
            </a:r>
          </a:p>
          <a:p>
            <a:pPr algn="ctr"/>
            <a:endParaRPr lang="en-US" sz="3600" dirty="0">
              <a:latin typeface="Comic Sans MS" pitchFamily="66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erythema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edema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exudates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3600" dirty="0">
                <a:latin typeface="Comic Sans MS" pitchFamily="66" charset="0"/>
              </a:rPr>
              <a:t>or an 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rgbClr val="0070C0"/>
                </a:solidFill>
                <a:latin typeface="Comic Sans MS" pitchFamily="66" charset="0"/>
              </a:rPr>
              <a:t>enanthem</a:t>
            </a:r>
            <a:r>
              <a:rPr lang="en-US" sz="36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600" dirty="0">
                <a:latin typeface="Comic Sans MS" pitchFamily="66" charset="0"/>
              </a:rPr>
              <a:t>(ulcers, vesicles)</a:t>
            </a:r>
            <a:endParaRPr lang="en-US" sz="36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2728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mic Sans MS" pitchFamily="66" charset="0"/>
              </a:rPr>
              <a:t>Herpangina</a:t>
            </a:r>
            <a:r>
              <a:rPr lang="en-US" sz="3200" dirty="0">
                <a:latin typeface="Comic Sans MS" pitchFamily="66" charset="0"/>
              </a:rPr>
              <a:t> is characterized by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sudden onset </a:t>
            </a:r>
            <a:r>
              <a:rPr lang="en-US" sz="3200" dirty="0">
                <a:latin typeface="Comic Sans MS" pitchFamily="66" charset="0"/>
              </a:rPr>
              <a:t>of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fever, sore throat, dysphagia</a:t>
            </a:r>
            <a:r>
              <a:rPr lang="en-US" sz="3200" dirty="0">
                <a:latin typeface="Comic Sans MS" pitchFamily="66" charset="0"/>
              </a:rPr>
              <a:t>, and painful lesions in the posterior pharynx. Temperatures range from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normal to 41°C</a:t>
            </a:r>
            <a:r>
              <a:rPr lang="en-US" sz="3200" dirty="0">
                <a:latin typeface="Comic Sans MS" pitchFamily="66" charset="0"/>
              </a:rPr>
              <a:t>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Headache and backache </a:t>
            </a:r>
            <a:r>
              <a:rPr lang="en-US" sz="3200" dirty="0">
                <a:latin typeface="Comic Sans MS" pitchFamily="66" charset="0"/>
              </a:rPr>
              <a:t>may occur in older children, and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vomiting and abdominal pain </a:t>
            </a:r>
            <a:r>
              <a:rPr lang="en-US" sz="3200" dirty="0">
                <a:latin typeface="Comic Sans MS" pitchFamily="66" charset="0"/>
              </a:rPr>
              <a:t>occur in 25% of cases.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9675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discrete 1-2 mm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vesicles and ulcers </a:t>
            </a:r>
            <a:r>
              <a:rPr lang="en-US" sz="3200" dirty="0">
                <a:latin typeface="Comic Sans MS" pitchFamily="66" charset="0"/>
              </a:rPr>
              <a:t>that enlarge over 2-3 days to 3-4 mm and are surrounded by erythematous rings that       vary in size up to 10 mm.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number of lesions </a:t>
            </a:r>
            <a:r>
              <a:rPr lang="en-US" sz="3200" dirty="0">
                <a:latin typeface="Comic Sans MS" pitchFamily="66" charset="0"/>
              </a:rPr>
              <a:t>can range from 1 to &gt;15, but is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most commonly around 5</a:t>
            </a:r>
            <a:r>
              <a:rPr lang="en-US" sz="3200" dirty="0">
                <a:latin typeface="Comic Sans MS" pitchFamily="66" charset="0"/>
              </a:rPr>
              <a:t>. </a:t>
            </a:r>
            <a:r>
              <a:rPr lang="en-US" sz="3200" u="sng" dirty="0">
                <a:latin typeface="Comic Sans MS" pitchFamily="66" charset="0"/>
              </a:rPr>
              <a:t>The remainder of the pharynx appears normal or minimally erythematous</a:t>
            </a:r>
            <a:r>
              <a:rPr lang="en-US" sz="3200" dirty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76" y="10362"/>
            <a:ext cx="8365588" cy="684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15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" y="332656"/>
            <a:ext cx="9138397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4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11" y="557980"/>
            <a:ext cx="9158811" cy="57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5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1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66188"/>
            <a:ext cx="77768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Most cases are mild and have no complications. </a:t>
            </a:r>
            <a:r>
              <a:rPr lang="en-US" sz="3200" dirty="0">
                <a:latin typeface="Comic Sans MS" pitchFamily="66" charset="0"/>
              </a:rPr>
              <a:t>However, dehydration due to decreased oral intake may occur and some cases are associated with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meningitis</a:t>
            </a:r>
            <a:r>
              <a:rPr lang="en-US" sz="3200" dirty="0">
                <a:latin typeface="Comic Sans MS" pitchFamily="66" charset="0"/>
              </a:rPr>
              <a:t> or more severe illness.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340768"/>
            <a:ext cx="763284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Fever generally lasts 1-4 days</a:t>
            </a:r>
            <a:r>
              <a:rPr lang="en-US" sz="3200" dirty="0">
                <a:latin typeface="Comic Sans MS" pitchFamily="66" charset="0"/>
              </a:rPr>
              <a:t>, and resolution of symptoms occurs in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3-7 days.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A variety of </a:t>
            </a:r>
            <a:r>
              <a:rPr lang="en-US" sz="3200" dirty="0" err="1">
                <a:latin typeface="Comic Sans MS" pitchFamily="66" charset="0"/>
              </a:rPr>
              <a:t>enteroviruses</a:t>
            </a:r>
            <a:r>
              <a:rPr lang="en-US" sz="3200" dirty="0">
                <a:latin typeface="Comic Sans MS" pitchFamily="66" charset="0"/>
              </a:rPr>
              <a:t> cause </a:t>
            </a:r>
            <a:r>
              <a:rPr lang="en-US" sz="3200" dirty="0" err="1">
                <a:latin typeface="Comic Sans MS" pitchFamily="66" charset="0"/>
              </a:rPr>
              <a:t>herpangina</a:t>
            </a:r>
            <a:r>
              <a:rPr lang="en-US" sz="3200" dirty="0">
                <a:latin typeface="Comic Sans MS" pitchFamily="66" charset="0"/>
              </a:rPr>
              <a:t>, including </a:t>
            </a:r>
            <a:r>
              <a:rPr lang="en-US" sz="3200" dirty="0" err="1">
                <a:latin typeface="Comic Sans MS" pitchFamily="66" charset="0"/>
              </a:rPr>
              <a:t>enterovirus</a:t>
            </a:r>
            <a:r>
              <a:rPr lang="en-US" sz="3200" dirty="0">
                <a:latin typeface="Comic Sans MS" pitchFamily="66" charset="0"/>
              </a:rPr>
              <a:t> A71, but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coxsackie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A</a:t>
            </a:r>
            <a:r>
              <a:rPr lang="en-US" sz="3200" dirty="0">
                <a:latin typeface="Comic Sans MS" pitchFamily="66" charset="0"/>
              </a:rPr>
              <a:t> viruses are implicated most often.</a:t>
            </a:r>
          </a:p>
        </p:txBody>
      </p:sp>
    </p:spTree>
    <p:extLst>
      <p:ext uri="{BB962C8B-B14F-4D97-AF65-F5344CB8AC3E}">
        <p14:creationId xmlns:p14="http://schemas.microsoft.com/office/powerpoint/2010/main" val="1131335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09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</a:rPr>
              <a:t>Hand-Foot-and-Mouth Disease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2132856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Hand-foot-and-mouth disease, one of the more distinctive rash syndromes, is most frequently caused by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coxsackievirus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A16.</a:t>
            </a:r>
            <a:endParaRPr lang="en-US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91683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usual clinical task is to distinguish important, potentially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serious, and treatable </a:t>
            </a:r>
            <a:r>
              <a:rPr lang="en-US" sz="3200" dirty="0">
                <a:latin typeface="Comic Sans MS" pitchFamily="66" charset="0"/>
              </a:rPr>
              <a:t>causes of acute pharyngitis from those that are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self-limited</a:t>
            </a:r>
            <a:r>
              <a:rPr lang="en-US" sz="3200" dirty="0">
                <a:latin typeface="Comic Sans MS" pitchFamily="66" charset="0"/>
              </a:rPr>
              <a:t> and require no specific treatment or follow-up.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1556792"/>
            <a:ext cx="806489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mic Sans MS" pitchFamily="66" charset="0"/>
              </a:rPr>
              <a:t>Maculopapular</a:t>
            </a:r>
            <a:r>
              <a:rPr lang="en-US" sz="3200" dirty="0">
                <a:latin typeface="Comic Sans MS" pitchFamily="66" charset="0"/>
              </a:rPr>
              <a:t>, vesicular, and/or </a:t>
            </a:r>
            <a:r>
              <a:rPr lang="en-US" sz="3200" dirty="0" err="1">
                <a:latin typeface="Comic Sans MS" pitchFamily="66" charset="0"/>
              </a:rPr>
              <a:t>pustular</a:t>
            </a:r>
            <a:r>
              <a:rPr lang="en-US" sz="3200" dirty="0">
                <a:latin typeface="Comic Sans MS" pitchFamily="66" charset="0"/>
              </a:rPr>
              <a:t> lesions may occur on the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hands and fingers, feet, and buttocks and groin.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Skin lesions occur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more commonly on the hands </a:t>
            </a:r>
            <a:r>
              <a:rPr lang="en-US" sz="3200" dirty="0">
                <a:latin typeface="Comic Sans MS" pitchFamily="66" charset="0"/>
              </a:rPr>
              <a:t>than feet and are more common on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dorsal </a:t>
            </a:r>
            <a:r>
              <a:rPr lang="en-US" sz="3200" dirty="0">
                <a:latin typeface="Comic Sans MS" pitchFamily="66" charset="0"/>
              </a:rPr>
              <a:t>surfaces, but frequently also affect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palms and soles.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23" y="177281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Hand and feet lesions are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usually tender</a:t>
            </a:r>
            <a:r>
              <a:rPr lang="en-US" sz="3200" dirty="0">
                <a:latin typeface="Comic Sans MS" pitchFamily="66" charset="0"/>
              </a:rPr>
              <a:t>,      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3-7 mm vesicles </a:t>
            </a:r>
            <a:r>
              <a:rPr lang="en-US" sz="3200" dirty="0">
                <a:latin typeface="Comic Sans MS" pitchFamily="66" charset="0"/>
              </a:rPr>
              <a:t>that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resolve in about 1 wk. </a:t>
            </a:r>
            <a:r>
              <a:rPr lang="en-US" sz="3200" dirty="0">
                <a:latin typeface="Comic Sans MS" pitchFamily="66" charset="0"/>
              </a:rPr>
              <a:t>Buttock lesions do not usually progress to </a:t>
            </a:r>
            <a:r>
              <a:rPr lang="en-US" sz="3200" dirty="0" err="1">
                <a:latin typeface="Comic Sans MS" pitchFamily="66" charset="0"/>
              </a:rPr>
              <a:t>vesiculation</a:t>
            </a:r>
            <a:r>
              <a:rPr lang="en-US" sz="3200" dirty="0">
                <a:latin typeface="Comic Sans MS" pitchFamily="66" charset="0"/>
              </a:rPr>
              <a:t>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Disseminated vesicular rashes described as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eczema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coxsackium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may complicate preexisting eczema.</a:t>
            </a:r>
          </a:p>
        </p:txBody>
      </p:sp>
    </p:spTree>
    <p:extLst>
      <p:ext uri="{BB962C8B-B14F-4D97-AF65-F5344CB8AC3E}">
        <p14:creationId xmlns:p14="http://schemas.microsoft.com/office/powerpoint/2010/main" val="28107358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81C486-40F9-4337-ACB2-2FBD9054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5" y="836712"/>
            <a:ext cx="909915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36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99ADD2-F785-4F9F-9BE6-5C8731291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2" y="860116"/>
            <a:ext cx="9057498" cy="508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1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9AFDB-BB6B-464F-9B4A-5D79F1E26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586"/>
            <a:ext cx="9144000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40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C151DF-107B-4351-B4C6-D67AB999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" y="908720"/>
            <a:ext cx="9180329" cy="47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187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7D6E1-8692-48E6-81F8-643A0D61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84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52736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Hand-foot-and-mouth disease caused by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enterovirus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A71 </a:t>
            </a:r>
            <a:r>
              <a:rPr lang="en-US" sz="3200" dirty="0">
                <a:latin typeface="Comic Sans MS" pitchFamily="66" charset="0"/>
              </a:rPr>
              <a:t>can be associated with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neurologic and cardiopulmonary involvement</a:t>
            </a:r>
            <a:r>
              <a:rPr lang="en-US" sz="3200" dirty="0">
                <a:latin typeface="Comic Sans MS" pitchFamily="66" charset="0"/>
              </a:rPr>
              <a:t>, especially in young children 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Hand-foot-and-mouth disease caused by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coxsackievirus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A16 </a:t>
            </a:r>
            <a:r>
              <a:rPr lang="en-US" sz="3200" dirty="0">
                <a:latin typeface="Comic Sans MS" pitchFamily="66" charset="0"/>
              </a:rPr>
              <a:t>also can occasionally be associated with complications such as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encephalitis, acute flaccid paralysis, myocarditis, pericarditis, and shock.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249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Infectious mononucleosis </a:t>
            </a:r>
          </a:p>
        </p:txBody>
      </p:sp>
    </p:spTree>
    <p:extLst>
      <p:ext uri="{BB962C8B-B14F-4D97-AF65-F5344CB8AC3E}">
        <p14:creationId xmlns:p14="http://schemas.microsoft.com/office/powerpoint/2010/main" val="3591140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Infectious mononucleosis is the best-known clinical syndrome caused by                             Epstein-Barr virus (EBV).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It is characterized by systemic somatic complaints consisting primarily of</a:t>
            </a:r>
          </a:p>
          <a:p>
            <a:endParaRPr lang="en-US" sz="3200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fatigue,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malaise,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fever,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sore throat, and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generalized lymphadenopathy.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7281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Infectious Etiologies:</a:t>
            </a:r>
            <a:endParaRPr lang="fa-IR" sz="5400" b="1" dirty="0">
              <a:solidFill>
                <a:srgbClr val="0070C0"/>
              </a:solidFill>
            </a:endParaRPr>
          </a:p>
          <a:p>
            <a:pPr algn="ctr"/>
            <a:endParaRPr lang="fa-IR" sz="5400" b="1" dirty="0">
              <a:solidFill>
                <a:srgbClr val="0070C0"/>
              </a:solidFill>
            </a:endParaRPr>
          </a:p>
          <a:p>
            <a:pPr algn="ctr"/>
            <a:r>
              <a:rPr lang="en-US" sz="5400" b="1" dirty="0">
                <a:solidFill>
                  <a:srgbClr val="0070C0"/>
                </a:solidFill>
              </a:rPr>
              <a:t>Viruses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26876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Primary EBV infection in adolescents and </a:t>
            </a:r>
            <a:r>
              <a:rPr lang="en-US" sz="3200" u="sng" dirty="0">
                <a:latin typeface="Comic Sans MS" pitchFamily="66" charset="0"/>
              </a:rPr>
              <a:t>adults </a:t>
            </a:r>
            <a:r>
              <a:rPr lang="en-US" sz="3200" dirty="0">
                <a:latin typeface="Comic Sans MS" pitchFamily="66" charset="0"/>
              </a:rPr>
              <a:t>manifests in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30–50% </a:t>
            </a:r>
            <a:r>
              <a:rPr lang="en-US" sz="3200" dirty="0">
                <a:latin typeface="Comic Sans MS" pitchFamily="66" charset="0"/>
              </a:rPr>
              <a:t>of cases as the </a:t>
            </a:r>
            <a:r>
              <a:rPr lang="en-US" sz="3200" u="sng" dirty="0">
                <a:latin typeface="Comic Sans MS" pitchFamily="66" charset="0"/>
              </a:rPr>
              <a:t>classic triad </a:t>
            </a:r>
            <a:r>
              <a:rPr lang="en-US" sz="3200" dirty="0">
                <a:latin typeface="Comic Sans MS" pitchFamily="66" charset="0"/>
              </a:rPr>
              <a:t>of: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Fatigue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Pharyngitis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Generalized lymphadenopathy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96752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This syndrome may be seen at all ages but is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rarely apparent in children younger than 4 </a:t>
            </a:r>
            <a:r>
              <a:rPr lang="en-US" sz="3200" b="1" dirty="0" err="1">
                <a:solidFill>
                  <a:srgbClr val="FF0000"/>
                </a:solidFill>
                <a:latin typeface="Comic Sans MS" pitchFamily="66" charset="0"/>
              </a:rPr>
              <a:t>yr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of age, when most EBV infections are asymptomatic, </a:t>
            </a:r>
          </a:p>
          <a:p>
            <a:pPr lvl="0"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lvl="0"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or in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adults older than 40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yr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of age, when most individuals have already been infected by EBV.</a:t>
            </a:r>
          </a:p>
        </p:txBody>
      </p:sp>
    </p:spTree>
    <p:extLst>
      <p:ext uri="{BB962C8B-B14F-4D97-AF65-F5344CB8AC3E}">
        <p14:creationId xmlns:p14="http://schemas.microsoft.com/office/powerpoint/2010/main" val="2453622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671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EBV infects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more than 95% of the world's population. </a:t>
            </a:r>
            <a:r>
              <a:rPr lang="en-US" sz="3200" dirty="0">
                <a:latin typeface="Comic Sans MS" pitchFamily="66" charset="0"/>
              </a:rPr>
              <a:t>It is transmitted primarily via oral secretions.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EBV is shed in oral secretions consistently for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more than 6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mo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after acute infection </a:t>
            </a:r>
            <a:r>
              <a:rPr lang="en-US" sz="3200" dirty="0">
                <a:latin typeface="Comic Sans MS" pitchFamily="66" charset="0"/>
              </a:rPr>
              <a:t>and then intermittently for life.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As many as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20–30% of healthy EBV-infected </a:t>
            </a:r>
            <a:r>
              <a:rPr lang="en-US" sz="3200" dirty="0">
                <a:latin typeface="Comic Sans MS" pitchFamily="66" charset="0"/>
              </a:rPr>
              <a:t>persons shed virus at any particular time.</a:t>
            </a:r>
            <a:endParaRPr lang="en-US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332656"/>
            <a:ext cx="74888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</a:t>
            </a:r>
            <a:r>
              <a:rPr lang="en-US" sz="3200" u="sng" dirty="0">
                <a:latin typeface="Comic Sans MS" pitchFamily="66" charset="0"/>
              </a:rPr>
              <a:t>incubation period </a:t>
            </a:r>
            <a:r>
              <a:rPr lang="en-US" sz="3200" dirty="0">
                <a:latin typeface="Comic Sans MS" pitchFamily="66" charset="0"/>
              </a:rPr>
              <a:t>of infectious mononucleosis in adolescents is </a:t>
            </a:r>
            <a:r>
              <a:rPr lang="en-US" sz="3200" u="sng" dirty="0">
                <a:latin typeface="Comic Sans MS" pitchFamily="66" charset="0"/>
              </a:rPr>
              <a:t>30-50 days. </a:t>
            </a:r>
            <a:r>
              <a:rPr lang="en-US" sz="3200" dirty="0">
                <a:latin typeface="Comic Sans MS" pitchFamily="66" charset="0"/>
              </a:rPr>
              <a:t>Patients may complain of :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malaise,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fatigue,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acute or prolonged (&gt;1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wk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) fever,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headache,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sore throat,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nausea,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abdominal pain,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myalgia.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412776"/>
            <a:ext cx="8424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Splenic enlargement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may be rapid enough to cause   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left upper quadrant abdominal discomfort </a:t>
            </a:r>
            <a:r>
              <a:rPr lang="en-US" sz="3200" dirty="0">
                <a:latin typeface="Comic Sans MS" pitchFamily="66" charset="0"/>
              </a:rPr>
              <a:t>and tenderness, which</a:t>
            </a:r>
          </a:p>
          <a:p>
            <a:pPr algn="ctr"/>
            <a:r>
              <a:rPr lang="en-US" sz="3200" b="1" dirty="0">
                <a:latin typeface="Comic Sans MS" pitchFamily="66" charset="0"/>
              </a:rPr>
              <a:t>   </a:t>
            </a:r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may be the presenting complaint.</a:t>
            </a:r>
            <a:endParaRPr lang="en-US" sz="2400" b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934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988840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classic physical examination findings are: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Generalized lymphadenopathy (90%)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Splenomegaly (50%)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Hepatomegaly (10%)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4704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Most commonly in: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Cervical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Submandibular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less commonly in :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Axillary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Inguinal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Suggestive:</a:t>
            </a:r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Epitrochlear</a:t>
            </a:r>
          </a:p>
        </p:txBody>
      </p:sp>
    </p:spTree>
    <p:extLst>
      <p:ext uri="{BB962C8B-B14F-4D97-AF65-F5344CB8AC3E}">
        <p14:creationId xmlns:p14="http://schemas.microsoft.com/office/powerpoint/2010/main" val="406800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957" r="11269"/>
          <a:stretch/>
        </p:blipFill>
        <p:spPr>
          <a:xfrm>
            <a:off x="0" y="0"/>
            <a:ext cx="8924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61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0" y="-20388"/>
            <a:ext cx="8328244" cy="687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501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98591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Although </a:t>
            </a:r>
            <a:r>
              <a:rPr lang="en-US" sz="3200" u="sng" dirty="0">
                <a:latin typeface="Comic Sans MS" pitchFamily="66" charset="0"/>
              </a:rPr>
              <a:t>liver enzymes are often elevated</a:t>
            </a:r>
            <a:r>
              <a:rPr lang="en-US" sz="3200" dirty="0">
                <a:latin typeface="Comic Sans MS" pitchFamily="66" charset="0"/>
              </a:rPr>
              <a:t>, symptomatic hepatitis or jaundice is uncommon.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Splenomegaly to 2-3 cm below the costal margin is typical (15–65% of cases);  </a:t>
            </a:r>
            <a:r>
              <a:rPr lang="en-US" sz="3200" u="sng" dirty="0">
                <a:latin typeface="Comic Sans MS" pitchFamily="66" charset="0"/>
              </a:rPr>
              <a:t>massive enlargement is uncommon.</a:t>
            </a:r>
          </a:p>
        </p:txBody>
      </p:sp>
    </p:spTree>
    <p:extLst>
      <p:ext uri="{BB962C8B-B14F-4D97-AF65-F5344CB8AC3E}">
        <p14:creationId xmlns:p14="http://schemas.microsoft.com/office/powerpoint/2010/main" val="2274864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88640"/>
            <a:ext cx="617443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Adenovirus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Coronavirus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Cytomegalovirus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Epstein-Barr 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 err="1"/>
              <a:t>Enteroviruses</a:t>
            </a:r>
            <a:r>
              <a:rPr lang="en-US" sz="3200" b="1" dirty="0"/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Herpes simplex virus (1 and 2)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Human immunodeficiency 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Human </a:t>
            </a:r>
            <a:r>
              <a:rPr lang="en-US" sz="3200" b="1" dirty="0" err="1"/>
              <a:t>metapneumovirus</a:t>
            </a:r>
            <a:r>
              <a:rPr lang="en-US" sz="3200" b="1" dirty="0"/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Influenza viruses (A and B)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Measles 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 err="1"/>
              <a:t>Parainfluenza</a:t>
            </a:r>
            <a:r>
              <a:rPr lang="en-US" sz="3200" b="1" dirty="0"/>
              <a:t> viruses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Respiratory syncytial virus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/>
              <a:t>Rhinoviruses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112474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sore throat is often accompanied by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moderate to severe pharyngitis </a:t>
            </a:r>
            <a:r>
              <a:rPr lang="en-US" sz="3200" dirty="0">
                <a:latin typeface="Comic Sans MS" pitchFamily="66" charset="0"/>
              </a:rPr>
              <a:t>with marked </a:t>
            </a:r>
            <a:r>
              <a:rPr lang="en-US" sz="3200" dirty="0" err="1">
                <a:latin typeface="Comic Sans MS" pitchFamily="66" charset="0"/>
              </a:rPr>
              <a:t>tonsillar</a:t>
            </a:r>
            <a:r>
              <a:rPr lang="en-US" sz="3200" dirty="0">
                <a:latin typeface="Comic Sans MS" pitchFamily="66" charset="0"/>
              </a:rPr>
              <a:t> enlargement, occasionally with exudates 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Palatal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petechiae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at the junction of the hard and soft palate are frequently seen. 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4"/>
            <a:ext cx="9144000" cy="682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75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-13614"/>
            <a:ext cx="8623875" cy="687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984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5" y="404664"/>
            <a:ext cx="912258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190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" y="386542"/>
            <a:ext cx="9116767" cy="60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31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220486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Other clinical findings may include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rashes and edema of the eyelids. </a:t>
            </a:r>
            <a:r>
              <a:rPr lang="en-US" sz="3200" dirty="0">
                <a:latin typeface="Comic Sans MS" pitchFamily="66" charset="0"/>
              </a:rPr>
              <a:t>Rashes are usually </a:t>
            </a:r>
            <a:r>
              <a:rPr lang="en-US" sz="3200" dirty="0" err="1">
                <a:latin typeface="Comic Sans MS" pitchFamily="66" charset="0"/>
              </a:rPr>
              <a:t>maculopapular</a:t>
            </a:r>
            <a:r>
              <a:rPr lang="en-US" sz="3200" dirty="0">
                <a:latin typeface="Comic Sans MS" pitchFamily="66" charset="0"/>
              </a:rPr>
              <a:t> and have been reported in 3–15% of patients.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430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" y="1462916"/>
            <a:ext cx="9132313" cy="421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40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" y="101551"/>
            <a:ext cx="9123281" cy="66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73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majority of patients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(&gt;90%) </a:t>
            </a:r>
            <a:r>
              <a:rPr lang="en-US" sz="3200" dirty="0">
                <a:latin typeface="Comic Sans MS" pitchFamily="66" charset="0"/>
              </a:rPr>
              <a:t>have a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leukocytosis </a:t>
            </a:r>
            <a:r>
              <a:rPr lang="en-US" sz="3200" dirty="0">
                <a:latin typeface="Comic Sans MS" pitchFamily="66" charset="0"/>
              </a:rPr>
              <a:t>of 10,000-20,000 cells/µL, of which at least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two thirds are lymphocytes</a:t>
            </a:r>
            <a:r>
              <a:rPr lang="en-US" sz="3200" dirty="0">
                <a:latin typeface="Comic Sans MS" pitchFamily="66" charset="0"/>
              </a:rPr>
              <a:t>;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u="sng" dirty="0">
                <a:solidFill>
                  <a:srgbClr val="0070C0"/>
                </a:solidFill>
                <a:latin typeface="Comic Sans MS" pitchFamily="66" charset="0"/>
              </a:rPr>
              <a:t>atypical lymphocytes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usually account for      20–40% </a:t>
            </a:r>
            <a:r>
              <a:rPr lang="en-US" sz="3200" dirty="0">
                <a:latin typeface="Comic Sans MS" pitchFamily="66" charset="0"/>
              </a:rPr>
              <a:t>of the total number.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6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620"/>
            <a:ext cx="8208912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9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412776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Comic Sans MS" pitchFamily="66" charset="0"/>
              </a:rPr>
              <a:t>Most viral pharyngitis, except mononucleosis, is 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mild. </a:t>
            </a:r>
            <a:endParaRPr lang="fa-IR" sz="36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fa-IR" sz="3600" b="1" dirty="0">
              <a:latin typeface="Comic Sans MS" pitchFamily="66" charset="0"/>
            </a:endParaRPr>
          </a:p>
          <a:p>
            <a:pPr algn="ctr"/>
            <a:r>
              <a:rPr lang="en-US" sz="3600" b="1" dirty="0">
                <a:latin typeface="Comic Sans MS" pitchFamily="66" charset="0"/>
              </a:rPr>
              <a:t>Common nonspecific symptoms such as 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rhinorrhea and cough </a:t>
            </a:r>
            <a:r>
              <a:rPr lang="en-US" sz="3600" b="1" dirty="0">
                <a:latin typeface="Comic Sans MS" pitchFamily="66" charset="0"/>
              </a:rPr>
              <a:t>develop gradually 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before</a:t>
            </a:r>
            <a:r>
              <a:rPr lang="en-US" sz="3600" b="1" dirty="0">
                <a:latin typeface="Comic Sans MS" pitchFamily="66" charset="0"/>
              </a:rPr>
              <a:t> they become prominent.</a:t>
            </a:r>
            <a:endParaRPr lang="fa-IR" sz="3600" b="1" dirty="0">
              <a:latin typeface="Comic Sans MS" pitchFamily="66" charset="0"/>
            </a:endParaRPr>
          </a:p>
          <a:p>
            <a:pPr algn="ctr"/>
            <a:endParaRPr lang="fa-IR" sz="3600" b="1" dirty="0">
              <a:latin typeface="Comic Sans MS" pitchFamily="66" charset="0"/>
            </a:endParaRPr>
          </a:p>
          <a:p>
            <a:pPr algn="ctr"/>
            <a:r>
              <a:rPr lang="en-US" sz="3600" b="1" dirty="0">
                <a:latin typeface="Comic Sans MS" pitchFamily="66" charset="0"/>
              </a:rPr>
              <a:t> 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980728"/>
            <a:ext cx="80648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Mild thrombocytopenia </a:t>
            </a:r>
            <a:r>
              <a:rPr lang="en-US" sz="3200" dirty="0">
                <a:latin typeface="Comic Sans MS" pitchFamily="66" charset="0"/>
              </a:rPr>
              <a:t>to 50,000-200,000 platelets/µL occurs in more than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50% </a:t>
            </a:r>
            <a:r>
              <a:rPr lang="en-US" sz="3200" dirty="0">
                <a:latin typeface="Comic Sans MS" pitchFamily="66" charset="0"/>
              </a:rPr>
              <a:t>of patients but only rarely is associated with </a:t>
            </a:r>
            <a:r>
              <a:rPr lang="en-US" sz="3200" dirty="0" err="1">
                <a:latin typeface="Comic Sans MS" pitchFamily="66" charset="0"/>
              </a:rPr>
              <a:t>purpura</a:t>
            </a:r>
            <a:r>
              <a:rPr lang="en-US" sz="3200" dirty="0">
                <a:latin typeface="Comic Sans MS" pitchFamily="66" charset="0"/>
              </a:rPr>
              <a:t>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Mild elevation of hepatic transaminases </a:t>
            </a:r>
            <a:r>
              <a:rPr lang="en-US" sz="3200" dirty="0">
                <a:latin typeface="Comic Sans MS" pitchFamily="66" charset="0"/>
              </a:rPr>
              <a:t>occurs in approximately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75% </a:t>
            </a:r>
            <a:r>
              <a:rPr lang="en-US" sz="3200" dirty="0">
                <a:latin typeface="Comic Sans MS" pitchFamily="66" charset="0"/>
              </a:rPr>
              <a:t>of uncomplicated cases, but it is usually asymptomatic and without jaundice.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9827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67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Severe complications are unusual </a:t>
            </a:r>
            <a:r>
              <a:rPr lang="en-US" sz="3200" dirty="0">
                <a:latin typeface="Comic Sans MS" pitchFamily="66" charset="0"/>
              </a:rPr>
              <a:t>in patients with infectious mononucleosis.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Splenic rupture</a:t>
            </a:r>
            <a:r>
              <a:rPr lang="en-US" sz="3200" dirty="0">
                <a:latin typeface="Comic Sans MS" pitchFamily="66" charset="0"/>
              </a:rPr>
              <a:t>, either spontaneous or following mild trauma, may occur in approximately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0.1% </a:t>
            </a:r>
            <a:r>
              <a:rPr lang="en-US" sz="3200" dirty="0">
                <a:latin typeface="Comic Sans MS" pitchFamily="66" charset="0"/>
              </a:rPr>
              <a:t>of cases but                    is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rarely fatal.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Airway obstruction </a:t>
            </a:r>
            <a:r>
              <a:rPr lang="en-US" sz="3200" dirty="0">
                <a:latin typeface="Comic Sans MS" pitchFamily="66" charset="0"/>
              </a:rPr>
              <a:t>due to swelling of oropharyngeal lymphoid tissue occurs              in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&lt;5% </a:t>
            </a:r>
            <a:r>
              <a:rPr lang="en-US" sz="3200" dirty="0">
                <a:latin typeface="Comic Sans MS" pitchFamily="66" charset="0"/>
              </a:rPr>
              <a:t>of cases. 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978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Headache</a:t>
            </a:r>
            <a:r>
              <a:rPr lang="en-US" sz="3200" dirty="0">
                <a:latin typeface="Comic Sans MS" pitchFamily="66" charset="0"/>
              </a:rPr>
              <a:t> is a common symptom, but symptomatic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meningitis or encephalitis is uncommon.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More severe neurologic manifestations, such as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seizures and ataxia</a:t>
            </a:r>
            <a:r>
              <a:rPr lang="en-US" sz="3200" dirty="0">
                <a:latin typeface="Comic Sans MS" pitchFamily="66" charset="0"/>
              </a:rPr>
              <a:t>, may occur in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1–5% </a:t>
            </a:r>
            <a:r>
              <a:rPr lang="en-US" sz="3200" dirty="0">
                <a:latin typeface="Comic Sans MS" pitchFamily="66" charset="0"/>
              </a:rPr>
              <a:t>of cases.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Perceptual distortions of sizes, shapes, and spatial relationships, known as the              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Alice in Wonderland syndrome 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metamorphopsia</a:t>
            </a:r>
            <a:r>
              <a:rPr lang="en-US" sz="3200" dirty="0">
                <a:latin typeface="Comic Sans MS" pitchFamily="66" charset="0"/>
              </a:rPr>
              <a:t>) , may be a presenting symptom.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403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36712"/>
            <a:ext cx="77768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Hematologic abnormalities such as mild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hemolytic anemia</a:t>
            </a:r>
            <a:r>
              <a:rPr lang="en-US" sz="3200" dirty="0">
                <a:latin typeface="Comic Sans MS" pitchFamily="66" charset="0"/>
              </a:rPr>
              <a:t>,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thrombocytopenia</a:t>
            </a:r>
            <a:r>
              <a:rPr lang="en-US" sz="3200" dirty="0">
                <a:latin typeface="Comic Sans MS" pitchFamily="66" charset="0"/>
              </a:rPr>
              <a:t> and </a:t>
            </a:r>
            <a:r>
              <a:rPr lang="en-US" sz="3200" b="1" dirty="0">
                <a:solidFill>
                  <a:srgbClr val="00B050"/>
                </a:solidFill>
                <a:latin typeface="Comic Sans MS" pitchFamily="66" charset="0"/>
              </a:rPr>
              <a:t>neutropenia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are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relatively common</a:t>
            </a:r>
            <a:r>
              <a:rPr lang="en-US" sz="3200" dirty="0">
                <a:latin typeface="Comic Sans MS" pitchFamily="66" charset="0"/>
              </a:rPr>
              <a:t>,               but </a:t>
            </a:r>
            <a:r>
              <a:rPr lang="en-US" sz="3200" u="sng" dirty="0">
                <a:latin typeface="Comic Sans MS" pitchFamily="66" charset="0"/>
              </a:rPr>
              <a:t>aplastic anemia, severe thrombocytopenia, and severe neutropenia are rare.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u="sng" dirty="0">
                <a:latin typeface="Comic Sans MS" pitchFamily="66" charset="0"/>
              </a:rPr>
              <a:t>Other rare complications </a:t>
            </a:r>
            <a:r>
              <a:rPr lang="en-US" sz="3200" dirty="0">
                <a:latin typeface="Comic Sans MS" pitchFamily="66" charset="0"/>
              </a:rPr>
              <a:t>include </a:t>
            </a:r>
            <a:r>
              <a:rPr lang="en-US" sz="3200" u="sng" dirty="0">
                <a:solidFill>
                  <a:srgbClr val="00B050"/>
                </a:solidFill>
                <a:latin typeface="Comic Sans MS" pitchFamily="66" charset="0"/>
              </a:rPr>
              <a:t>myocarditis, interstitial pneumonia, pancreatitis, </a:t>
            </a:r>
            <a:r>
              <a:rPr lang="en-US" sz="3200" u="sng" dirty="0" err="1">
                <a:solidFill>
                  <a:srgbClr val="00B050"/>
                </a:solidFill>
                <a:latin typeface="Comic Sans MS" pitchFamily="66" charset="0"/>
              </a:rPr>
              <a:t>parotitis</a:t>
            </a:r>
            <a:r>
              <a:rPr lang="en-US" sz="3200" u="sng" dirty="0">
                <a:solidFill>
                  <a:srgbClr val="00B050"/>
                </a:solidFill>
                <a:latin typeface="Comic Sans MS" pitchFamily="66" charset="0"/>
              </a:rPr>
              <a:t>, and </a:t>
            </a:r>
            <a:r>
              <a:rPr lang="en-US" sz="3200" u="sng" dirty="0" err="1">
                <a:solidFill>
                  <a:srgbClr val="00B050"/>
                </a:solidFill>
                <a:latin typeface="Comic Sans MS" pitchFamily="66" charset="0"/>
              </a:rPr>
              <a:t>orchitis</a:t>
            </a:r>
            <a:r>
              <a:rPr lang="en-US" sz="3200" u="sng" dirty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sz="2400" b="1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753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1844824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Antiviral therapy is not recommended.</a:t>
            </a:r>
            <a:endParaRPr lang="fa-IR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Short courses of corticosteroids </a:t>
            </a:r>
            <a:r>
              <a:rPr lang="en-US" sz="3200" dirty="0">
                <a:latin typeface="Comic Sans MS" pitchFamily="66" charset="0"/>
              </a:rPr>
              <a:t>may be helpful for selected complications of infectious mononucleosis, such as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airway obstruction.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1876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268760"/>
            <a:ext cx="7596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+mj-lt"/>
              </a:rPr>
              <a:t>Prognosis: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The prognosis for complete recovery is excellent. The major symptoms typically last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2-4 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wk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sz="3200" dirty="0">
                <a:latin typeface="Comic Sans MS" pitchFamily="66" charset="0"/>
              </a:rPr>
              <a:t>followed by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gradual recovery within 2 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mo</a:t>
            </a:r>
            <a:r>
              <a:rPr lang="en-US" sz="3200" dirty="0">
                <a:latin typeface="Comic Sans MS" pitchFamily="66" charset="0"/>
              </a:rPr>
              <a:t> of symptom onset. 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592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980728"/>
            <a:ext cx="72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Prolonged and debilitating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fatigue and malaise </a:t>
            </a:r>
            <a:r>
              <a:rPr lang="en-US" sz="3200" dirty="0">
                <a:latin typeface="Comic Sans MS" pitchFamily="66" charset="0"/>
              </a:rPr>
              <a:t>may wax and wane for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several weeks to 6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mo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and are common complaints even in otherwise unremarkable cases.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Occasional persistence of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fatigue for a few years </a:t>
            </a:r>
            <a:r>
              <a:rPr lang="en-US" sz="3200" dirty="0">
                <a:latin typeface="Comic Sans MS" pitchFamily="66" charset="0"/>
              </a:rPr>
              <a:t>after infectious mononucleosis is well recognized.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027656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36" y="2996952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Adenoviruses pharyngitis</a:t>
            </a:r>
          </a:p>
        </p:txBody>
      </p:sp>
    </p:spTree>
    <p:extLst>
      <p:ext uri="{BB962C8B-B14F-4D97-AF65-F5344CB8AC3E}">
        <p14:creationId xmlns:p14="http://schemas.microsoft.com/office/powerpoint/2010/main" val="12702584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5" y="1556792"/>
            <a:ext cx="907500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1332051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• Conjunctivitis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• </a:t>
            </a:r>
            <a:r>
              <a:rPr lang="en-US" sz="4000" b="1" dirty="0" err="1">
                <a:solidFill>
                  <a:srgbClr val="0070C0"/>
                </a:solidFill>
              </a:rPr>
              <a:t>Coryza</a:t>
            </a:r>
            <a:endParaRPr lang="en-US" sz="4000" b="1" dirty="0">
              <a:solidFill>
                <a:srgbClr val="0070C0"/>
              </a:solidFill>
            </a:endParaRPr>
          </a:p>
          <a:p>
            <a:r>
              <a:rPr lang="en-US" sz="4000" b="1" dirty="0">
                <a:solidFill>
                  <a:srgbClr val="0070C0"/>
                </a:solidFill>
              </a:rPr>
              <a:t>• Cough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• Diarrhea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• Hoarseness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• Discrete ulcerative stomatitis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• Viral exanthema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3584"/>
            <a:ext cx="9143999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2047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700808"/>
            <a:ext cx="8820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Pharyngoconjunctival fever </a:t>
            </a:r>
            <a:r>
              <a:rPr lang="en-US" sz="3200" dirty="0">
                <a:latin typeface="Comic Sans MS" pitchFamily="66" charset="0"/>
              </a:rPr>
              <a:t>is a distinct syndrome that includes a</a:t>
            </a:r>
          </a:p>
          <a:p>
            <a:pPr algn="ctr"/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high temperature,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>
                <a:latin typeface="Comic Sans MS" pitchFamily="66" charset="0"/>
              </a:rPr>
              <a:t>pharyngitis,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Comic Sans MS" pitchFamily="66" charset="0"/>
              </a:rPr>
              <a:t>nonpurulent</a:t>
            </a:r>
            <a:r>
              <a:rPr lang="en-US" sz="3200" dirty="0">
                <a:latin typeface="Comic Sans MS" pitchFamily="66" charset="0"/>
              </a:rPr>
              <a:t> conjunctivitis, 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Comic Sans MS" pitchFamily="66" charset="0"/>
              </a:rPr>
              <a:t>preauricular</a:t>
            </a:r>
            <a:r>
              <a:rPr lang="en-US" sz="3200" dirty="0">
                <a:latin typeface="Comic Sans MS" pitchFamily="66" charset="0"/>
              </a:rPr>
              <a:t> and cervical lymphadenopathy</a:t>
            </a:r>
            <a:endParaRPr lang="fa-I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895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7" y="155679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pharyngitis tends to resolve within 7 days </a:t>
            </a:r>
            <a:r>
              <a:rPr lang="en-US" sz="3200" dirty="0">
                <a:latin typeface="Comic Sans MS" pitchFamily="66" charset="0"/>
              </a:rPr>
              <a:t>but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conjunctivitis may persist for up to 14 days. 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Pharyngoconjunctival fever can be epidemic or sporadic; outbreaks have been associated with exposure in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swimming pools.</a:t>
            </a:r>
          </a:p>
        </p:txBody>
      </p:sp>
    </p:spTree>
    <p:extLst>
      <p:ext uri="{BB962C8B-B14F-4D97-AF65-F5344CB8AC3E}">
        <p14:creationId xmlns:p14="http://schemas.microsoft.com/office/powerpoint/2010/main" val="294736461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+mj-lt"/>
              </a:rPr>
              <a:t>Group A Streptococcus</a:t>
            </a:r>
            <a:endParaRPr lang="en-US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93731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omic Sans MS" pitchFamily="66" charset="0"/>
              </a:rPr>
              <a:t>Colonization of the pharynx by GAS can result in either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asymptomatic carriage or acute infection.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dirty="0">
                <a:latin typeface="Comic Sans MS" pitchFamily="66" charset="0"/>
              </a:rPr>
              <a:t> After an </a:t>
            </a:r>
            <a:r>
              <a:rPr lang="en-US" sz="2800" dirty="0">
                <a:solidFill>
                  <a:srgbClr val="0070C0"/>
                </a:solidFill>
                <a:latin typeface="Comic Sans MS" pitchFamily="66" charset="0"/>
              </a:rPr>
              <a:t>incubation period of 2-5 days</a:t>
            </a:r>
            <a:r>
              <a:rPr lang="en-US" sz="2800" dirty="0">
                <a:latin typeface="Comic Sans MS" pitchFamily="66" charset="0"/>
              </a:rPr>
              <a:t>, pharyngeal infection with GAS classically presents as            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rapid onset 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of significant sore throat and fever. </a:t>
            </a:r>
            <a:endParaRPr lang="en-U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601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2880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The pharynx is red, the tonsils are enlarged and often covered with a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white, grayish, or yellow exudate that may be blood-tinged.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 There may be </a:t>
            </a:r>
            <a:r>
              <a:rPr lang="en-US" sz="3200" dirty="0" err="1">
                <a:solidFill>
                  <a:srgbClr val="0070C0"/>
                </a:solidFill>
                <a:latin typeface="Comic Sans MS" pitchFamily="66" charset="0"/>
              </a:rPr>
              <a:t>petechiae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 or doughnut lesions on the soft palate and posterior pharynx</a:t>
            </a:r>
            <a:r>
              <a:rPr lang="en-US" sz="3200" dirty="0">
                <a:latin typeface="Comic Sans MS" pitchFamily="66" charset="0"/>
              </a:rPr>
              <a:t>,    and the uvula may be red and swollen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2180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7663"/>
            <a:ext cx="6929216" cy="68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6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Initially, the tongue is often coated white, and with the swollen papillae it is called a white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strawberry tongue .</a:t>
            </a:r>
          </a:p>
          <a:p>
            <a:pPr algn="ctr"/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When the white coating is gone after a few days, the tongue is often quite red, and is called a                                                                    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red strawberry tongue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0588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283" y="620688"/>
            <a:ext cx="9988566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093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33" y="836712"/>
            <a:ext cx="739882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6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87" y="285293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</a:rPr>
              <a:t>Herpes </a:t>
            </a:r>
            <a:r>
              <a:rPr lang="en-US" sz="5400" b="1" dirty="0" err="1">
                <a:solidFill>
                  <a:srgbClr val="0070C0"/>
                </a:solidFill>
              </a:rPr>
              <a:t>Gingivostomatitis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876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Enlarged and tender anterior cervical lymph nodes </a:t>
            </a:r>
            <a:r>
              <a:rPr lang="en-US" sz="2800" dirty="0">
                <a:latin typeface="Comic Sans MS" pitchFamily="66" charset="0"/>
              </a:rPr>
              <a:t>are frequently present. </a:t>
            </a:r>
          </a:p>
          <a:p>
            <a:pPr algn="ctr"/>
            <a:endParaRPr lang="en-US" sz="2800" dirty="0"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Comic Sans MS" pitchFamily="66" charset="0"/>
              </a:rPr>
              <a:t>Headache, abdominal pain, and vomiting</a:t>
            </a:r>
            <a:r>
              <a:rPr lang="en-US" sz="28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800" dirty="0">
                <a:latin typeface="Comic Sans MS" pitchFamily="66" charset="0"/>
              </a:rPr>
              <a:t>are frequently associated with the infection, but in the absence of clinical pharyngitis, gastrointestinal signs and symptoms should not be attributed to GAS.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Ear pain </a:t>
            </a:r>
            <a:r>
              <a:rPr lang="en-US" sz="2800" dirty="0">
                <a:latin typeface="Comic Sans MS" pitchFamily="66" charset="0"/>
              </a:rPr>
              <a:t>is a </a:t>
            </a:r>
            <a:r>
              <a:rPr lang="en-US" sz="2800" u="sng" dirty="0">
                <a:latin typeface="Comic Sans MS" pitchFamily="66" charset="0"/>
              </a:rPr>
              <a:t>frequent complaint</a:t>
            </a:r>
            <a:r>
              <a:rPr lang="en-US" sz="2800" dirty="0">
                <a:latin typeface="Comic Sans MS" pitchFamily="66" charset="0"/>
              </a:rPr>
              <a:t>, but the tympanic membranes are usually normal. </a:t>
            </a:r>
            <a:endParaRPr lang="en-U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589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04664"/>
            <a:ext cx="81369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Diarrhea,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cough,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coryza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ulcerations,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croup,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laryngitis,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hoarseness, and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conjunctivitis 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are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not associated </a:t>
            </a:r>
            <a:r>
              <a:rPr lang="en-US" sz="3200" dirty="0">
                <a:latin typeface="Comic Sans MS" pitchFamily="66" charset="0"/>
              </a:rPr>
              <a:t>with GAS pharyngitis and increase the likelihood of a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viral etiology.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78475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79563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Group A Streptococcal</a:t>
            </a:r>
          </a:p>
          <a:p>
            <a:r>
              <a:rPr lang="en-US" sz="3200" b="1" dirty="0"/>
              <a:t>• Sudden onset of sore throat</a:t>
            </a:r>
          </a:p>
          <a:p>
            <a:r>
              <a:rPr lang="en-US" sz="3200" b="1" dirty="0"/>
              <a:t>• Age 5-15 </a:t>
            </a:r>
            <a:r>
              <a:rPr lang="en-US" sz="3200" b="1" dirty="0" err="1"/>
              <a:t>yr</a:t>
            </a:r>
            <a:endParaRPr lang="en-US" sz="3200" b="1" dirty="0"/>
          </a:p>
          <a:p>
            <a:r>
              <a:rPr lang="en-US" sz="3200" b="1" dirty="0"/>
              <a:t>• Fever</a:t>
            </a:r>
          </a:p>
          <a:p>
            <a:r>
              <a:rPr lang="en-US" sz="3200" b="1" dirty="0"/>
              <a:t>• Headache</a:t>
            </a:r>
          </a:p>
          <a:p>
            <a:r>
              <a:rPr lang="en-US" sz="3200" b="1" dirty="0"/>
              <a:t>• Nausea, vomiting, abdominal pain</a:t>
            </a:r>
          </a:p>
          <a:p>
            <a:r>
              <a:rPr lang="en-US" sz="3200" b="1" dirty="0"/>
              <a:t>• </a:t>
            </a:r>
            <a:r>
              <a:rPr lang="en-US" sz="3200" b="1" dirty="0" err="1"/>
              <a:t>Tonsillopharyngeal</a:t>
            </a:r>
            <a:r>
              <a:rPr lang="en-US" sz="3200" b="1" dirty="0"/>
              <a:t> inflammation</a:t>
            </a:r>
          </a:p>
          <a:p>
            <a:r>
              <a:rPr lang="en-US" sz="3200" b="1" dirty="0"/>
              <a:t>• Patchy </a:t>
            </a:r>
            <a:r>
              <a:rPr lang="en-US" sz="3200" b="1" dirty="0" err="1"/>
              <a:t>tonsillopharyngeal</a:t>
            </a:r>
            <a:r>
              <a:rPr lang="en-US" sz="3200" b="1" dirty="0"/>
              <a:t> exudates</a:t>
            </a:r>
          </a:p>
          <a:p>
            <a:r>
              <a:rPr lang="en-US" sz="3200" b="1" dirty="0"/>
              <a:t>• Palatal </a:t>
            </a:r>
            <a:r>
              <a:rPr lang="en-US" sz="3200" b="1" dirty="0" err="1"/>
              <a:t>petechiae</a:t>
            </a:r>
            <a:endParaRPr lang="en-US" sz="3200" b="1" dirty="0"/>
          </a:p>
          <a:p>
            <a:r>
              <a:rPr lang="en-US" sz="3200" b="1" dirty="0"/>
              <a:t>• Anterior cervical adenitis (tender nodes)</a:t>
            </a:r>
          </a:p>
          <a:p>
            <a:r>
              <a:rPr lang="en-US" sz="3200" b="1" dirty="0"/>
              <a:t>• Winter and early spring presentation</a:t>
            </a:r>
          </a:p>
          <a:p>
            <a:r>
              <a:rPr lang="en-US" sz="3200" b="1" dirty="0"/>
              <a:t>• History of exposure to strep pharyngitis</a:t>
            </a:r>
          </a:p>
          <a:p>
            <a:r>
              <a:rPr lang="en-US" sz="3200" b="1" dirty="0"/>
              <a:t>• </a:t>
            </a:r>
            <a:r>
              <a:rPr lang="en-US" sz="3200" b="1" dirty="0" err="1"/>
              <a:t>Scarlatiniform</a:t>
            </a:r>
            <a:r>
              <a:rPr lang="en-US" sz="3200" b="1" dirty="0"/>
              <a:t> rash</a:t>
            </a:r>
          </a:p>
        </p:txBody>
      </p:sp>
    </p:spTree>
    <p:extLst>
      <p:ext uri="{BB962C8B-B14F-4D97-AF65-F5344CB8AC3E}">
        <p14:creationId xmlns:p14="http://schemas.microsoft.com/office/powerpoint/2010/main" val="9413356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285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Patients infected with GAS that produce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streptococcal pyrogenic exotoxin A, B, or C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may demonstrate the fine red, </a:t>
            </a: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papular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(sandpaper) rash of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scarlet fever.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579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844824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It begins on the face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and then becomes generalized. The cheeks are red, and the area around the mouth is less intensely red (more pale), giving the appearance of      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circumoral pallor.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38" y="764704"/>
            <a:ext cx="9152639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6139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0080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The rash blanches with pressure, and it may be more intense in skin creases, especially in the </a:t>
            </a: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antecubital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fossae, axillae, and inguinal creases                    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(Pastia lines or sign).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536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18024"/>
            <a:ext cx="6408712" cy="649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955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20688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Capillary fragility can cause </a:t>
            </a: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petechiae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distal to a tourniquet or constriction from clothing, a positive tourniquet test or                  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Rumpel-Leeds phenomenon. 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omic Sans MS" pitchFamily="66" charset="0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Erythema fades in a few days, and when the rash resolves, it typically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peels like a mild sunburn.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Sometimes there is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sheet-like desquamation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around the free margins of the finger nails. </a:t>
            </a:r>
            <a:endParaRPr lang="en-US" sz="24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270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9144000" cy="417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0" y="54868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Comic Sans MS" pitchFamily="66" charset="0"/>
              </a:rPr>
              <a:t>Gingivostomatitis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 and ulcerating vesicles </a:t>
            </a:r>
            <a:r>
              <a:rPr lang="en-US" sz="4000" dirty="0">
                <a:latin typeface="Comic Sans MS" pitchFamily="66" charset="0"/>
              </a:rPr>
              <a:t>throughout the anterior pharynx and on the lips and perioral skin are seen in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primary oral HSV </a:t>
            </a:r>
            <a:r>
              <a:rPr lang="en-US" sz="4000" dirty="0">
                <a:latin typeface="Comic Sans MS" pitchFamily="66" charset="0"/>
              </a:rPr>
              <a:t>infection. </a:t>
            </a:r>
          </a:p>
          <a:p>
            <a:pPr algn="ctr"/>
            <a:endParaRPr lang="en-US" sz="40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High fever </a:t>
            </a:r>
            <a:r>
              <a:rPr lang="en-US" sz="4000" dirty="0">
                <a:latin typeface="Comic Sans MS" pitchFamily="66" charset="0"/>
              </a:rPr>
              <a:t>and difficulty taking oral fluids are common. This infection can last for </a:t>
            </a:r>
            <a:r>
              <a:rPr lang="en-US" sz="4000" dirty="0">
                <a:solidFill>
                  <a:srgbClr val="0070C0"/>
                </a:solidFill>
                <a:latin typeface="Comic Sans MS" pitchFamily="66" charset="0"/>
              </a:rPr>
              <a:t>14 days.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86597"/>
            <a:ext cx="9144000" cy="379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33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1" y="1844824"/>
            <a:ext cx="806489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The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 protein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is an important GAS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virulence factor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that facilitates </a:t>
            </a:r>
            <a:r>
              <a:rPr lang="en-US" sz="3200" dirty="0">
                <a:solidFill>
                  <a:srgbClr val="0070C0"/>
                </a:solidFill>
                <a:latin typeface="Comic Sans MS" pitchFamily="66" charset="0"/>
              </a:rPr>
              <a:t>resistance to phagocytosis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. The M protein is encoded by the </a:t>
            </a: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emm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gene and determines the M type (or </a:t>
            </a:r>
            <a:r>
              <a:rPr lang="en-US" sz="3200" dirty="0" err="1">
                <a:solidFill>
                  <a:prstClr val="black"/>
                </a:solidFill>
                <a:latin typeface="Comic Sans MS" pitchFamily="66" charset="0"/>
              </a:rPr>
              <a:t>emm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 type). Molecular methods have identified                      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more than 200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emm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genes.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580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8092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j-lt"/>
              </a:rPr>
              <a:t>Diagnosis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7884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052736"/>
            <a:ext cx="7056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Streptococcal RADTs </a:t>
            </a:r>
            <a:r>
              <a:rPr lang="en-US" sz="3200" dirty="0">
                <a:latin typeface="Comic Sans MS" pitchFamily="66" charset="0"/>
              </a:rPr>
              <a:t>have very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high specificity, </a:t>
            </a:r>
            <a:r>
              <a:rPr lang="en-US" sz="3200" dirty="0">
                <a:latin typeface="Comic Sans MS" pitchFamily="66" charset="0"/>
              </a:rPr>
              <a:t>generally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≥95%</a:t>
            </a:r>
            <a:r>
              <a:rPr lang="en-US" sz="3200" dirty="0">
                <a:latin typeface="Comic Sans MS" pitchFamily="66" charset="0"/>
              </a:rPr>
              <a:t>. Because RADTs are generally   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much less sensitive </a:t>
            </a:r>
            <a:r>
              <a:rPr lang="en-US" sz="3200" dirty="0">
                <a:latin typeface="Comic Sans MS" pitchFamily="66" charset="0"/>
              </a:rPr>
              <a:t>than culture, </a:t>
            </a: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confirming a negative rapid test with a throat culture is recommended.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7511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836712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Throat culture </a:t>
            </a:r>
            <a:r>
              <a:rPr lang="en-US" sz="3200" dirty="0">
                <a:latin typeface="Comic Sans MS" pitchFamily="66" charset="0"/>
              </a:rPr>
              <a:t>plated on blood agar remains the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gold standard </a:t>
            </a:r>
            <a:r>
              <a:rPr lang="en-US" sz="3200" dirty="0">
                <a:latin typeface="Comic Sans MS" pitchFamily="66" charset="0"/>
              </a:rPr>
              <a:t>for diagnosing streptococcal pharyngitis.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dirty="0">
                <a:latin typeface="Comic Sans MS" pitchFamily="66" charset="0"/>
              </a:rPr>
              <a:t>There are both </a:t>
            </a:r>
            <a:r>
              <a:rPr lang="en-US" sz="3200" u="sng" dirty="0">
                <a:latin typeface="Comic Sans MS" pitchFamily="66" charset="0"/>
              </a:rPr>
              <a:t>false-negative</a:t>
            </a:r>
            <a:r>
              <a:rPr lang="en-US" sz="3200" dirty="0">
                <a:latin typeface="Comic Sans MS" pitchFamily="66" charset="0"/>
              </a:rPr>
              <a:t> cultures as a consequence of sampling errors or prior antibiotic treatment and</a:t>
            </a:r>
            <a:r>
              <a:rPr lang="en-US" sz="3200" u="sng" dirty="0">
                <a:latin typeface="Comic Sans MS" pitchFamily="66" charset="0"/>
              </a:rPr>
              <a:t> false-positive </a:t>
            </a:r>
            <a:r>
              <a:rPr lang="en-US" sz="3200" dirty="0">
                <a:latin typeface="Comic Sans MS" pitchFamily="66" charset="0"/>
              </a:rPr>
              <a:t>cultures as a consequence of misidentification of other bacteria as GAS.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2263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0728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Criteria</a:t>
            </a:r>
            <a:r>
              <a:rPr lang="en-US" sz="3200" dirty="0">
                <a:latin typeface="Comic Sans MS" pitchFamily="66" charset="0"/>
              </a:rPr>
              <a:t> developed for adults by </a:t>
            </a:r>
            <a:r>
              <a:rPr lang="en-US" sz="3200" dirty="0" err="1">
                <a:latin typeface="Comic Sans MS" pitchFamily="66" charset="0"/>
              </a:rPr>
              <a:t>Centor</a:t>
            </a:r>
            <a:r>
              <a:rPr lang="en-US" sz="3200" dirty="0">
                <a:latin typeface="Comic Sans MS" pitchFamily="66" charset="0"/>
              </a:rPr>
              <a:t> and modified for children by </a:t>
            </a:r>
            <a:r>
              <a:rPr lang="en-US" sz="3200" dirty="0" err="1">
                <a:latin typeface="Comic Sans MS" pitchFamily="66" charset="0"/>
              </a:rPr>
              <a:t>McIsaac</a:t>
            </a:r>
            <a:endParaRPr lang="en-US" sz="3200" dirty="0">
              <a:latin typeface="Comic Sans MS" pitchFamily="66" charset="0"/>
            </a:endParaRPr>
          </a:p>
          <a:p>
            <a:pPr algn="ctr"/>
            <a:endParaRPr lang="fa-IR" sz="3200" dirty="0">
              <a:latin typeface="Comic Sans MS" pitchFamily="66" charset="0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History of temperature &gt;38°C (100.4°F) 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Absence of cough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Tender anterior cervical </a:t>
            </a:r>
            <a:r>
              <a:rPr lang="en-US" sz="3200" b="1" dirty="0" err="1">
                <a:latin typeface="+mj-lt"/>
              </a:rPr>
              <a:t>adenopathy</a:t>
            </a:r>
            <a:endParaRPr lang="en-US" sz="3200" b="1" dirty="0">
              <a:latin typeface="+mj-lt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+mj-lt"/>
              </a:rPr>
              <a:t>Tonsillar</a:t>
            </a:r>
            <a:r>
              <a:rPr lang="en-US" sz="3200" b="1" dirty="0">
                <a:latin typeface="+mj-lt"/>
              </a:rPr>
              <a:t> swelling or exudates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Age 3-14 </a:t>
            </a:r>
            <a:r>
              <a:rPr lang="en-US" sz="3200" b="1" dirty="0" err="1">
                <a:latin typeface="+mj-lt"/>
              </a:rPr>
              <a:t>yr</a:t>
            </a:r>
            <a:endParaRPr lang="en-US" sz="3200" b="1" dirty="0">
              <a:latin typeface="+mj-lt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b="1" dirty="0">
                <a:latin typeface="+mj-lt"/>
              </a:rPr>
              <a:t>Subtracts a point for age ≥45 </a:t>
            </a:r>
            <a:r>
              <a:rPr lang="en-US" sz="3200" b="1" dirty="0" err="1">
                <a:latin typeface="+mj-lt"/>
              </a:rPr>
              <a:t>yr</a:t>
            </a:r>
            <a:endParaRPr lang="fa-IR" sz="3200" b="1" dirty="0">
              <a:latin typeface="+mj-lt"/>
            </a:endParaRPr>
          </a:p>
          <a:p>
            <a:pPr algn="ctr"/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107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835238"/>
              </p:ext>
            </p:extLst>
          </p:nvPr>
        </p:nvGraphicFramePr>
        <p:xfrm>
          <a:off x="457200" y="1944129"/>
          <a:ext cx="8229600" cy="405765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</a:rPr>
                        <a:t>SCORE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McISAAC, 2004 ( </a:t>
                      </a:r>
                      <a:r>
                        <a:rPr lang="en-US" sz="2400" b="0" i="1">
                          <a:effectLst/>
                        </a:rPr>
                        <a:t>N </a:t>
                      </a:r>
                      <a:r>
                        <a:rPr lang="en-US" sz="2400" b="0">
                          <a:effectLst/>
                        </a:rPr>
                        <a:t>= 454) (%)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EDMONSON, 2005 ( </a:t>
                      </a:r>
                      <a:r>
                        <a:rPr lang="en-US" sz="2400" b="0" i="1">
                          <a:effectLst/>
                        </a:rPr>
                        <a:t>N </a:t>
                      </a:r>
                      <a:r>
                        <a:rPr lang="en-US" sz="2400" b="0">
                          <a:effectLst/>
                        </a:rPr>
                        <a:t>= 1184) (%)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TANZ, 2009 ( </a:t>
                      </a:r>
                      <a:r>
                        <a:rPr lang="en-US" sz="2400" b="0" i="1">
                          <a:effectLst/>
                        </a:rPr>
                        <a:t>N </a:t>
                      </a:r>
                      <a:r>
                        <a:rPr lang="en-US" sz="2400" b="0">
                          <a:effectLst/>
                        </a:rPr>
                        <a:t>= 1848) (%)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FINE, 2012 ( </a:t>
                      </a:r>
                      <a:r>
                        <a:rPr lang="en-US" sz="2400" b="0" i="1">
                          <a:effectLst/>
                        </a:rPr>
                        <a:t>N </a:t>
                      </a:r>
                      <a:r>
                        <a:rPr lang="en-US" sz="2400" b="0">
                          <a:effectLst/>
                        </a:rPr>
                        <a:t>= 64,789) (%)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—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—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7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17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1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—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0.5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19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23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2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20.5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8.9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20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34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3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27.5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42.4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29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</a:rPr>
                        <a:t>50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≥4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67.8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>
                          <a:effectLst/>
                        </a:rPr>
                        <a:t>48.2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49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GAS prevalence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</a:rPr>
                        <a:t>34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38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30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</a:rPr>
                        <a:t>37</a:t>
                      </a:r>
                    </a:p>
                  </a:txBody>
                  <a:tcPr marL="47625" marR="47625" marT="28575" marB="28575" anchor="ctr">
                    <a:lnL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CDC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28357"/>
            <a:ext cx="9144000" cy="10772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+mj-lt"/>
                <a:cs typeface="Segoe UI" panose="020B0502040204020203" pitchFamily="34" charset="0"/>
              </a:rPr>
              <a:t>Positive Predictive Value of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737373"/>
                </a:solidFill>
                <a:effectLst/>
                <a:latin typeface="+mj-lt"/>
                <a:cs typeface="Segoe UI" panose="020B0502040204020203" pitchFamily="34" charset="0"/>
              </a:rPr>
              <a:t>McIsaac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+mj-lt"/>
                <a:cs typeface="Segoe UI" panose="020B0502040204020203" pitchFamily="34" charset="0"/>
              </a:rPr>
              <a:t> Score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737373"/>
                </a:solidFill>
                <a:effectLst/>
                <a:latin typeface="+mj-lt"/>
                <a:cs typeface="Segoe UI" panose="020B0502040204020203" pitchFamily="34" charset="0"/>
              </a:rPr>
              <a:t>in Children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7081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+mj-lt"/>
              </a:rPr>
              <a:t>Treatment</a:t>
            </a:r>
            <a:endParaRPr lang="en-US" sz="4000" b="1" dirty="0">
              <a:solidFill>
                <a:srgbClr val="0070C0"/>
              </a:solidFill>
              <a:latin typeface="+mj-lt"/>
            </a:endParaRPr>
          </a:p>
          <a:p>
            <a:pPr algn="ctr"/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423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700808"/>
            <a:ext cx="84969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mic Sans MS" pitchFamily="66" charset="0"/>
              </a:rPr>
              <a:t>Most untreated episodes of GAS pharyngitis </a:t>
            </a:r>
            <a:r>
              <a:rPr lang="en-US" sz="3200" u="sng" dirty="0">
                <a:latin typeface="Comic Sans MS" pitchFamily="66" charset="0"/>
              </a:rPr>
              <a:t>resolve uneventfully within a few days</a:t>
            </a:r>
            <a:r>
              <a:rPr lang="en-US" sz="3200" dirty="0">
                <a:latin typeface="Comic Sans MS" pitchFamily="66" charset="0"/>
              </a:rPr>
              <a:t>, but 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early antibiotic therapy hastens clinical recovery by 12-24 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hr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and also reduces </a:t>
            </a:r>
            <a:r>
              <a:rPr lang="en-US" sz="3200" dirty="0" err="1">
                <a:latin typeface="Comic Sans MS" pitchFamily="66" charset="0"/>
              </a:rPr>
              <a:t>suppurative</a:t>
            </a:r>
            <a:r>
              <a:rPr lang="en-US" sz="3200" dirty="0">
                <a:latin typeface="Comic Sans MS" pitchFamily="66" charset="0"/>
              </a:rPr>
              <a:t> complications of GAS pharyngitis such as                           </a:t>
            </a:r>
            <a:r>
              <a:rPr lang="en-US" sz="3200" b="1" dirty="0" err="1">
                <a:solidFill>
                  <a:srgbClr val="0070C0"/>
                </a:solidFill>
                <a:latin typeface="Comic Sans MS" pitchFamily="66" charset="0"/>
              </a:rPr>
              <a:t>peritonsillar</a:t>
            </a:r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 abscess and                       cervical adenitis.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4883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84784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Comic Sans MS" pitchFamily="66" charset="0"/>
              </a:rPr>
              <a:t>The primary benefit and intent of antibiotic treatment is the prevention of acute rheumatic fever (ARF) </a:t>
            </a:r>
            <a:r>
              <a:rPr lang="en-US" sz="3200" dirty="0">
                <a:latin typeface="Comic Sans MS" pitchFamily="66" charset="0"/>
              </a:rPr>
              <a:t>; it is highly effective when started within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9 days </a:t>
            </a:r>
            <a:r>
              <a:rPr lang="en-US" sz="3200" dirty="0">
                <a:latin typeface="Comic Sans MS" pitchFamily="66" charset="0"/>
              </a:rPr>
              <a:t>of onset of illness. </a:t>
            </a:r>
          </a:p>
          <a:p>
            <a:pPr algn="ctr"/>
            <a:endParaRPr lang="en-US" sz="3200" dirty="0">
              <a:latin typeface="Comic Sans MS" pitchFamily="66" charset="0"/>
            </a:endParaRPr>
          </a:p>
          <a:p>
            <a:pPr algn="ctr"/>
            <a:r>
              <a:rPr lang="en-US" sz="3200" u="sng" dirty="0">
                <a:latin typeface="Comic Sans MS" pitchFamily="66" charset="0"/>
              </a:rPr>
              <a:t>Antibiotic therapy does not prevent acute </a:t>
            </a:r>
            <a:r>
              <a:rPr lang="en-US" sz="3200" u="sng" dirty="0" err="1">
                <a:latin typeface="Comic Sans MS" pitchFamily="66" charset="0"/>
              </a:rPr>
              <a:t>poststreptococcal</a:t>
            </a:r>
            <a:r>
              <a:rPr lang="en-US" sz="3200" u="sng" dirty="0">
                <a:latin typeface="Comic Sans MS" pitchFamily="66" charset="0"/>
              </a:rPr>
              <a:t> glomerulonephritis (APSGN).</a:t>
            </a:r>
            <a:endParaRPr lang="en-US" sz="2400" b="1" u="sng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36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2852</Words>
  <Application>Microsoft Office PowerPoint</Application>
  <PresentationFormat>On-screen Show (4:3)</PresentationFormat>
  <Paragraphs>405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113</vt:i4>
      </vt:variant>
    </vt:vector>
  </HeadingPairs>
  <TitlesOfParts>
    <vt:vector size="119" baseType="lpstr">
      <vt:lpstr>Arial</vt:lpstr>
      <vt:lpstr>Calibri</vt:lpstr>
      <vt:lpstr>Comic Sans MS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USER3</dc:creator>
  <cp:lastModifiedBy>Dr-Keyvanfar</cp:lastModifiedBy>
  <cp:revision>98</cp:revision>
  <dcterms:created xsi:type="dcterms:W3CDTF">2016-03-09T16:57:40Z</dcterms:created>
  <dcterms:modified xsi:type="dcterms:W3CDTF">2023-02-27T21:19:37Z</dcterms:modified>
</cp:coreProperties>
</file>