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4" r:id="rId6"/>
    <p:sldId id="265" r:id="rId7"/>
    <p:sldId id="266" r:id="rId8"/>
    <p:sldId id="267" r:id="rId9"/>
    <p:sldId id="268" r:id="rId10"/>
    <p:sldId id="269" r:id="rId11"/>
    <p:sldId id="270" r:id="rId12"/>
    <p:sldId id="271" r:id="rId13"/>
    <p:sldId id="272" r:id="rId14"/>
    <p:sldId id="273" r:id="rId15"/>
    <p:sldId id="274" r:id="rId16"/>
    <p:sldId id="262" r:id="rId17"/>
    <p:sldId id="263"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5" r:id="rId38"/>
    <p:sldId id="296" r:id="rId39"/>
    <p:sldId id="297" r:id="rId40"/>
    <p:sldId id="299" r:id="rId41"/>
    <p:sldId id="298" r:id="rId42"/>
    <p:sldId id="302" r:id="rId43"/>
    <p:sldId id="301" r:id="rId44"/>
    <p:sldId id="300" r:id="rId45"/>
    <p:sldId id="294" r:id="rId46"/>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74" d="100"/>
          <a:sy n="74" d="100"/>
        </p:scale>
        <p:origin x="56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1DC2B747-C295-4A73-944B-9B3D62AB8441}" type="datetimeFigureOut">
              <a:rPr lang="fa-IR" smtClean="0"/>
              <a:t>11/19/1442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C0CFA39-6A37-4B81-B04F-878291B3FBB9}" type="slidenum">
              <a:rPr lang="fa-IR" smtClean="0"/>
              <a:t>‹#›</a:t>
            </a:fld>
            <a:endParaRPr lang="fa-IR"/>
          </a:p>
        </p:txBody>
      </p:sp>
    </p:spTree>
    <p:extLst>
      <p:ext uri="{BB962C8B-B14F-4D97-AF65-F5344CB8AC3E}">
        <p14:creationId xmlns:p14="http://schemas.microsoft.com/office/powerpoint/2010/main" val="554432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DC2B747-C295-4A73-944B-9B3D62AB8441}" type="datetimeFigureOut">
              <a:rPr lang="fa-IR" smtClean="0"/>
              <a:t>11/19/1442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C0CFA39-6A37-4B81-B04F-878291B3FBB9}" type="slidenum">
              <a:rPr lang="fa-IR" smtClean="0"/>
              <a:t>‹#›</a:t>
            </a:fld>
            <a:endParaRPr lang="fa-IR"/>
          </a:p>
        </p:txBody>
      </p:sp>
    </p:spTree>
    <p:extLst>
      <p:ext uri="{BB962C8B-B14F-4D97-AF65-F5344CB8AC3E}">
        <p14:creationId xmlns:p14="http://schemas.microsoft.com/office/powerpoint/2010/main" val="376383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DC2B747-C295-4A73-944B-9B3D62AB8441}" type="datetimeFigureOut">
              <a:rPr lang="fa-IR" smtClean="0"/>
              <a:t>11/19/1442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C0CFA39-6A37-4B81-B04F-878291B3FBB9}" type="slidenum">
              <a:rPr lang="fa-IR" smtClean="0"/>
              <a:t>‹#›</a:t>
            </a:fld>
            <a:endParaRPr lang="fa-IR"/>
          </a:p>
        </p:txBody>
      </p:sp>
    </p:spTree>
    <p:extLst>
      <p:ext uri="{BB962C8B-B14F-4D97-AF65-F5344CB8AC3E}">
        <p14:creationId xmlns:p14="http://schemas.microsoft.com/office/powerpoint/2010/main" val="973077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DC2B747-C295-4A73-944B-9B3D62AB8441}" type="datetimeFigureOut">
              <a:rPr lang="fa-IR" smtClean="0"/>
              <a:t>11/19/1442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C0CFA39-6A37-4B81-B04F-878291B3FBB9}" type="slidenum">
              <a:rPr lang="fa-IR" smtClean="0"/>
              <a:t>‹#›</a:t>
            </a:fld>
            <a:endParaRPr lang="fa-IR"/>
          </a:p>
        </p:txBody>
      </p:sp>
    </p:spTree>
    <p:extLst>
      <p:ext uri="{BB962C8B-B14F-4D97-AF65-F5344CB8AC3E}">
        <p14:creationId xmlns:p14="http://schemas.microsoft.com/office/powerpoint/2010/main" val="406307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C2B747-C295-4A73-944B-9B3D62AB8441}" type="datetimeFigureOut">
              <a:rPr lang="fa-IR" smtClean="0"/>
              <a:t>11/19/1442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C0CFA39-6A37-4B81-B04F-878291B3FBB9}" type="slidenum">
              <a:rPr lang="fa-IR" smtClean="0"/>
              <a:t>‹#›</a:t>
            </a:fld>
            <a:endParaRPr lang="fa-IR"/>
          </a:p>
        </p:txBody>
      </p:sp>
    </p:spTree>
    <p:extLst>
      <p:ext uri="{BB962C8B-B14F-4D97-AF65-F5344CB8AC3E}">
        <p14:creationId xmlns:p14="http://schemas.microsoft.com/office/powerpoint/2010/main" val="1956746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1DC2B747-C295-4A73-944B-9B3D62AB8441}" type="datetimeFigureOut">
              <a:rPr lang="fa-IR" smtClean="0"/>
              <a:t>11/19/1442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C0CFA39-6A37-4B81-B04F-878291B3FBB9}" type="slidenum">
              <a:rPr lang="fa-IR" smtClean="0"/>
              <a:t>‹#›</a:t>
            </a:fld>
            <a:endParaRPr lang="fa-IR"/>
          </a:p>
        </p:txBody>
      </p:sp>
    </p:spTree>
    <p:extLst>
      <p:ext uri="{BB962C8B-B14F-4D97-AF65-F5344CB8AC3E}">
        <p14:creationId xmlns:p14="http://schemas.microsoft.com/office/powerpoint/2010/main" val="1499908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1DC2B747-C295-4A73-944B-9B3D62AB8441}" type="datetimeFigureOut">
              <a:rPr lang="fa-IR" smtClean="0"/>
              <a:t>11/19/1442</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5C0CFA39-6A37-4B81-B04F-878291B3FBB9}" type="slidenum">
              <a:rPr lang="fa-IR" smtClean="0"/>
              <a:t>‹#›</a:t>
            </a:fld>
            <a:endParaRPr lang="fa-IR"/>
          </a:p>
        </p:txBody>
      </p:sp>
    </p:spTree>
    <p:extLst>
      <p:ext uri="{BB962C8B-B14F-4D97-AF65-F5344CB8AC3E}">
        <p14:creationId xmlns:p14="http://schemas.microsoft.com/office/powerpoint/2010/main" val="46233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1DC2B747-C295-4A73-944B-9B3D62AB8441}" type="datetimeFigureOut">
              <a:rPr lang="fa-IR" smtClean="0"/>
              <a:t>11/19/1442</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5C0CFA39-6A37-4B81-B04F-878291B3FBB9}" type="slidenum">
              <a:rPr lang="fa-IR" smtClean="0"/>
              <a:t>‹#›</a:t>
            </a:fld>
            <a:endParaRPr lang="fa-IR"/>
          </a:p>
        </p:txBody>
      </p:sp>
    </p:spTree>
    <p:extLst>
      <p:ext uri="{BB962C8B-B14F-4D97-AF65-F5344CB8AC3E}">
        <p14:creationId xmlns:p14="http://schemas.microsoft.com/office/powerpoint/2010/main" val="2433707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2B747-C295-4A73-944B-9B3D62AB8441}" type="datetimeFigureOut">
              <a:rPr lang="fa-IR" smtClean="0"/>
              <a:t>11/19/1442</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5C0CFA39-6A37-4B81-B04F-878291B3FBB9}" type="slidenum">
              <a:rPr lang="fa-IR" smtClean="0"/>
              <a:t>‹#›</a:t>
            </a:fld>
            <a:endParaRPr lang="fa-IR"/>
          </a:p>
        </p:txBody>
      </p:sp>
    </p:spTree>
    <p:extLst>
      <p:ext uri="{BB962C8B-B14F-4D97-AF65-F5344CB8AC3E}">
        <p14:creationId xmlns:p14="http://schemas.microsoft.com/office/powerpoint/2010/main" val="3417757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C2B747-C295-4A73-944B-9B3D62AB8441}" type="datetimeFigureOut">
              <a:rPr lang="fa-IR" smtClean="0"/>
              <a:t>11/19/1442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C0CFA39-6A37-4B81-B04F-878291B3FBB9}" type="slidenum">
              <a:rPr lang="fa-IR" smtClean="0"/>
              <a:t>‹#›</a:t>
            </a:fld>
            <a:endParaRPr lang="fa-IR"/>
          </a:p>
        </p:txBody>
      </p:sp>
    </p:spTree>
    <p:extLst>
      <p:ext uri="{BB962C8B-B14F-4D97-AF65-F5344CB8AC3E}">
        <p14:creationId xmlns:p14="http://schemas.microsoft.com/office/powerpoint/2010/main" val="366014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C2B747-C295-4A73-944B-9B3D62AB8441}" type="datetimeFigureOut">
              <a:rPr lang="fa-IR" smtClean="0"/>
              <a:t>11/19/1442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C0CFA39-6A37-4B81-B04F-878291B3FBB9}" type="slidenum">
              <a:rPr lang="fa-IR" smtClean="0"/>
              <a:t>‹#›</a:t>
            </a:fld>
            <a:endParaRPr lang="fa-IR"/>
          </a:p>
        </p:txBody>
      </p:sp>
    </p:spTree>
    <p:extLst>
      <p:ext uri="{BB962C8B-B14F-4D97-AF65-F5344CB8AC3E}">
        <p14:creationId xmlns:p14="http://schemas.microsoft.com/office/powerpoint/2010/main" val="1756349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C2B747-C295-4A73-944B-9B3D62AB8441}" type="datetimeFigureOut">
              <a:rPr lang="fa-IR" smtClean="0"/>
              <a:t>11/19/1442</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CFA39-6A37-4B81-B04F-878291B3FBB9}" type="slidenum">
              <a:rPr lang="fa-IR" smtClean="0"/>
              <a:t>‹#›</a:t>
            </a:fld>
            <a:endParaRPr lang="fa-IR"/>
          </a:p>
        </p:txBody>
      </p:sp>
    </p:spTree>
    <p:extLst>
      <p:ext uri="{BB962C8B-B14F-4D97-AF65-F5344CB8AC3E}">
        <p14:creationId xmlns:p14="http://schemas.microsoft.com/office/powerpoint/2010/main" val="3004728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magaskosh.ir/%d9%85%da%af%d8%b3-%d9%87%d8%a7-%d9%88-%d9%85%d8%b3%d9%85%d9%88%d9%85%db%8c%d8%aa-%d9%87%d8%a7%db%8c-%d8%ba%d8%b0%d8%a7%db%8c%db%8c/"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664026"/>
          </a:xfrm>
        </p:spPr>
        <p:txBody>
          <a:bodyPr>
            <a:normAutofit/>
          </a:bodyPr>
          <a:lstStyle/>
          <a:p>
            <a:r>
              <a:rPr lang="fa-IR" sz="6600" dirty="0" smtClean="0">
                <a:solidFill>
                  <a:srgbClr val="FF0000"/>
                </a:solidFill>
                <a:cs typeface="Aban" pitchFamily="2" charset="-78"/>
              </a:rPr>
              <a:t>شناسایی و کنترل مگس خانگی</a:t>
            </a:r>
            <a:endParaRPr lang="fa-IR" sz="6600" dirty="0">
              <a:solidFill>
                <a:srgbClr val="FF0000"/>
              </a:solidFill>
              <a:cs typeface="Aban" pitchFamily="2" charset="-78"/>
            </a:endParaRPr>
          </a:p>
        </p:txBody>
      </p:sp>
    </p:spTree>
    <p:extLst>
      <p:ext uri="{BB962C8B-B14F-4D97-AF65-F5344CB8AC3E}">
        <p14:creationId xmlns:p14="http://schemas.microsoft.com/office/powerpoint/2010/main" val="1736057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dirty="0">
                <a:solidFill>
                  <a:srgbClr val="FF0000"/>
                </a:solidFill>
                <a:cs typeface="Aban" pitchFamily="2" charset="-78"/>
              </a:rPr>
              <a:t>مشخصات ظاهری مگس‌ های خانگی</a:t>
            </a:r>
            <a:br>
              <a:rPr lang="fa-IR" dirty="0">
                <a:solidFill>
                  <a:srgbClr val="FF0000"/>
                </a:solidFill>
                <a:cs typeface="Aban" pitchFamily="2" charset="-78"/>
              </a:rPr>
            </a:br>
            <a:r>
              <a:rPr lang="fa-IR" dirty="0">
                <a:solidFill>
                  <a:srgbClr val="FF0000"/>
                </a:solidFill>
                <a:cs typeface="Aban" pitchFamily="2" charset="-78"/>
              </a:rPr>
              <a:t/>
            </a:r>
            <a:br>
              <a:rPr lang="fa-IR" dirty="0">
                <a:solidFill>
                  <a:srgbClr val="FF0000"/>
                </a:solidFill>
                <a:cs typeface="Aban" pitchFamily="2" charset="-78"/>
              </a:rPr>
            </a:br>
            <a:endParaRPr lang="fa-IR" dirty="0">
              <a:solidFill>
                <a:srgbClr val="FF0000"/>
              </a:solidFill>
              <a:cs typeface="Aban" pitchFamily="2" charset="-78"/>
            </a:endParaRPr>
          </a:p>
        </p:txBody>
      </p:sp>
      <p:sp>
        <p:nvSpPr>
          <p:cNvPr id="4" name="Content Placeholder 3"/>
          <p:cNvSpPr>
            <a:spLocks noGrp="1"/>
          </p:cNvSpPr>
          <p:nvPr>
            <p:ph sz="half" idx="2"/>
          </p:nvPr>
        </p:nvSpPr>
        <p:spPr/>
        <p:txBody>
          <a:bodyPr/>
          <a:lstStyle/>
          <a:p>
            <a:pPr marL="0" indent="0" algn="r">
              <a:buNone/>
            </a:pPr>
            <a:r>
              <a:rPr lang="fa-IR" dirty="0">
                <a:cs typeface="Aban" pitchFamily="2" charset="-78"/>
              </a:rPr>
              <a:t>مگس خانگی معمولی، به رنگ خاکستری است</a:t>
            </a:r>
          </a:p>
          <a:p>
            <a:pPr marL="0" indent="0" algn="r">
              <a:buNone/>
            </a:pPr>
            <a:r>
              <a:rPr lang="fa-IR" dirty="0">
                <a:cs typeface="Aban" pitchFamily="2" charset="-78"/>
              </a:rPr>
              <a:t>طول بدن آن ها بین ۴ تا ۸ میلیمتر است</a:t>
            </a:r>
          </a:p>
          <a:p>
            <a:pPr marL="0" indent="0" algn="r">
              <a:buNone/>
            </a:pPr>
            <a:r>
              <a:rPr lang="fa-IR" dirty="0">
                <a:cs typeface="Aban" pitchFamily="2" charset="-78"/>
              </a:rPr>
              <a:t>سر تا سر بدن یک مگس خانگی معمولی، از پوشش مو مانند پوشیده شده است</a:t>
            </a:r>
          </a:p>
          <a:p>
            <a:pPr marL="0" indent="0" algn="r">
              <a:buNone/>
            </a:pPr>
            <a:r>
              <a:rPr lang="fa-IR" dirty="0">
                <a:cs typeface="Aban" pitchFamily="2" charset="-78"/>
              </a:rPr>
              <a:t>مگس های ماده کمی بزرگتر از نرها هستند</a:t>
            </a:r>
          </a:p>
          <a:p>
            <a:pPr marL="0" indent="0" algn="r">
              <a:buNone/>
            </a:pPr>
            <a:r>
              <a:rPr lang="fa-IR" dirty="0">
                <a:cs typeface="Aban" pitchFamily="2" charset="-78"/>
              </a:rPr>
              <a:t>فاصله بین چشمان ماده بیشتر از نرها است</a:t>
            </a:r>
          </a:p>
          <a:p>
            <a:pPr marL="0" indent="0" algn="r">
              <a:buNone/>
            </a:pPr>
            <a:endParaRPr lang="fa-IR" dirty="0">
              <a:cs typeface="Aban" pitchFamily="2" charset="-78"/>
            </a:endParaRPr>
          </a:p>
        </p:txBody>
      </p:sp>
      <p:pic>
        <p:nvPicPr>
          <p:cNvPr id="5122" name="Picture 2" descr="مگس‌ خانگی معمولی"/>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47750" y="2096294"/>
            <a:ext cx="4762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689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solidFill>
                  <a:srgbClr val="FF0000"/>
                </a:solidFill>
                <a:cs typeface="Aban" pitchFamily="2" charset="-78"/>
              </a:rPr>
              <a:t>بدن مگس های خانگی از سه بخش تشکیل شده است.</a:t>
            </a:r>
          </a:p>
        </p:txBody>
      </p:sp>
      <p:sp>
        <p:nvSpPr>
          <p:cNvPr id="4" name="Content Placeholder 3"/>
          <p:cNvSpPr>
            <a:spLocks noGrp="1"/>
          </p:cNvSpPr>
          <p:nvPr>
            <p:ph sz="half" idx="2"/>
          </p:nvPr>
        </p:nvSpPr>
        <p:spPr/>
        <p:txBody>
          <a:bodyPr>
            <a:normAutofit fontScale="85000" lnSpcReduction="10000"/>
          </a:bodyPr>
          <a:lstStyle/>
          <a:p>
            <a:pPr marL="0" indent="0" algn="r">
              <a:buNone/>
            </a:pPr>
            <a:r>
              <a:rPr lang="fa-IR" dirty="0">
                <a:cs typeface="Aban" pitchFamily="2" charset="-78"/>
              </a:rPr>
              <a:t>سر</a:t>
            </a:r>
          </a:p>
          <a:p>
            <a:pPr marL="0" indent="0" algn="r">
              <a:buNone/>
            </a:pPr>
            <a:r>
              <a:rPr lang="fa-IR" dirty="0">
                <a:cs typeface="Aban" pitchFamily="2" charset="-78"/>
              </a:rPr>
              <a:t>قسمت شکمی</a:t>
            </a:r>
          </a:p>
          <a:p>
            <a:pPr marL="0" indent="0" algn="r">
              <a:buNone/>
            </a:pPr>
            <a:r>
              <a:rPr lang="fa-IR" dirty="0">
                <a:cs typeface="Aban" pitchFamily="2" charset="-78"/>
              </a:rPr>
              <a:t>قسمت سینه ای</a:t>
            </a:r>
          </a:p>
          <a:p>
            <a:pPr marL="0" indent="0" algn="r">
              <a:buNone/>
            </a:pPr>
            <a:r>
              <a:rPr lang="fa-IR" dirty="0">
                <a:cs typeface="Aban" pitchFamily="2" charset="-78"/>
              </a:rPr>
              <a:t>یکی از بخش های ویژه در بدن مگس های خانگی، اندام های دهانی مکنده است؛ که سبب می شود، مگس های خانگی نتوانند گاز بگیرند. به علاوه این مگس ها، یک جفت بال غشایی نیز دارند که طول هر یک از آن ها به ۱۳ تا ۱۵ میلی متر می رسد. مگس ها مانند سایر حشرات ۶ عدد پا دارند. تعداد زیادی از گیرنده های حسی در قسمت های مختلف پا قرار گرفته اند که نقش مهمی در بقاء مگس ها ایفا می کنند. این گیرنده های حسی در تقویت حس چشایی و بویایی مگس ها اثر مستقیم دارند.</a:t>
            </a:r>
          </a:p>
          <a:p>
            <a:pPr marL="0" indent="0" algn="r">
              <a:buNone/>
            </a:pPr>
            <a:endParaRPr lang="fa-IR" dirty="0">
              <a:cs typeface="Aban" pitchFamily="2" charset="-78"/>
            </a:endParaRPr>
          </a:p>
        </p:txBody>
      </p:sp>
      <p:pic>
        <p:nvPicPr>
          <p:cNvPr id="6146" name="Picture 2" descr="مشخصات ظاهری مگس‌ خانگی معمولی"/>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47750" y="2096294"/>
            <a:ext cx="4762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437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FF0000"/>
                </a:solidFill>
                <a:cs typeface="Aban" pitchFamily="2" charset="-78"/>
              </a:rPr>
              <a:t>رفتار و زیستگاه انواع مگس‌ خانگی</a:t>
            </a:r>
            <a:br>
              <a:rPr lang="fa-IR" dirty="0">
                <a:solidFill>
                  <a:srgbClr val="FF0000"/>
                </a:solidFill>
                <a:cs typeface="Aban" pitchFamily="2" charset="-78"/>
              </a:rPr>
            </a:br>
            <a:endParaRPr lang="fa-IR" dirty="0">
              <a:solidFill>
                <a:srgbClr val="FF0000"/>
              </a:solidFill>
              <a:cs typeface="Aban" pitchFamily="2" charset="-78"/>
            </a:endParaRPr>
          </a:p>
        </p:txBody>
      </p:sp>
      <p:sp>
        <p:nvSpPr>
          <p:cNvPr id="3" name="Content Placeholder 2"/>
          <p:cNvSpPr>
            <a:spLocks noGrp="1"/>
          </p:cNvSpPr>
          <p:nvPr>
            <p:ph idx="1"/>
          </p:nvPr>
        </p:nvSpPr>
        <p:spPr>
          <a:xfrm>
            <a:off x="838200" y="1825625"/>
            <a:ext cx="10515600" cy="4351338"/>
          </a:xfrm>
        </p:spPr>
        <p:txBody>
          <a:bodyPr>
            <a:normAutofit fontScale="62500" lnSpcReduction="20000"/>
          </a:bodyPr>
          <a:lstStyle/>
          <a:p>
            <a:pPr marL="0" indent="0" algn="r">
              <a:buNone/>
            </a:pPr>
            <a:r>
              <a:rPr lang="fa-IR" dirty="0">
                <a:cs typeface="Aban" pitchFamily="2" charset="-78"/>
              </a:rPr>
              <a:t>مگس های خانگی در تمام محیط های داخلی و خارجی زندگی می کنند.</a:t>
            </a:r>
            <a:br>
              <a:rPr lang="fa-IR" dirty="0">
                <a:cs typeface="Aban" pitchFamily="2" charset="-78"/>
              </a:rPr>
            </a:br>
            <a:r>
              <a:rPr lang="fa-IR" dirty="0">
                <a:cs typeface="Aban" pitchFamily="2" charset="-78"/>
              </a:rPr>
              <a:t>مهم ترین مکان های زندگی مگس در فضای داخلی ساختمان ها و خانه ها </a:t>
            </a:r>
            <a:r>
              <a:rPr lang="fa-IR" dirty="0" smtClean="0">
                <a:cs typeface="Aban" pitchFamily="2" charset="-78"/>
              </a:rPr>
              <a:t> و مرکز تهیه و توزیع مواد غذایی عبارتند </a:t>
            </a:r>
            <a:r>
              <a:rPr lang="fa-IR" dirty="0">
                <a:cs typeface="Aban" pitchFamily="2" charset="-78"/>
              </a:rPr>
              <a:t>از:</a:t>
            </a:r>
          </a:p>
          <a:p>
            <a:pPr marL="0" indent="0" algn="r">
              <a:buNone/>
            </a:pPr>
            <a:r>
              <a:rPr lang="fa-IR" dirty="0">
                <a:cs typeface="Aban" pitchFamily="2" charset="-78"/>
              </a:rPr>
              <a:t>روی دیوارها</a:t>
            </a:r>
          </a:p>
          <a:p>
            <a:pPr marL="0" indent="0" algn="r">
              <a:buNone/>
            </a:pPr>
            <a:r>
              <a:rPr lang="fa-IR" dirty="0">
                <a:cs typeface="Aban" pitchFamily="2" charset="-78"/>
              </a:rPr>
              <a:t>سقف</a:t>
            </a:r>
          </a:p>
          <a:p>
            <a:pPr marL="0" indent="0" algn="r">
              <a:buNone/>
            </a:pPr>
            <a:r>
              <a:rPr lang="fa-IR" dirty="0">
                <a:cs typeface="Aban" pitchFamily="2" charset="-78"/>
              </a:rPr>
              <a:t>کف زمین</a:t>
            </a:r>
          </a:p>
          <a:p>
            <a:pPr marL="0" indent="0" algn="r">
              <a:buNone/>
            </a:pPr>
            <a:r>
              <a:rPr lang="fa-IR" dirty="0">
                <a:cs typeface="Aban" pitchFamily="2" charset="-78"/>
              </a:rPr>
              <a:t>آشپزخانه</a:t>
            </a:r>
          </a:p>
          <a:p>
            <a:pPr marL="0" indent="0" algn="r">
              <a:buNone/>
            </a:pPr>
            <a:r>
              <a:rPr lang="fa-IR" dirty="0">
                <a:cs typeface="Aban" pitchFamily="2" charset="-78"/>
              </a:rPr>
              <a:t>سرویس </a:t>
            </a:r>
            <a:r>
              <a:rPr lang="fa-IR" dirty="0" smtClean="0">
                <a:cs typeface="Aban" pitchFamily="2" charset="-78"/>
              </a:rPr>
              <a:t>بهداشتی</a:t>
            </a:r>
            <a:endParaRPr lang="en-US" dirty="0" smtClean="0">
              <a:cs typeface="Aban" pitchFamily="2" charset="-78"/>
            </a:endParaRPr>
          </a:p>
          <a:p>
            <a:pPr marL="0" indent="0" algn="r">
              <a:buNone/>
            </a:pPr>
            <a:r>
              <a:rPr lang="fa-IR" dirty="0" smtClean="0">
                <a:cs typeface="Aban" pitchFamily="2" charset="-78"/>
              </a:rPr>
              <a:t>اطراف سطل زباله </a:t>
            </a:r>
          </a:p>
          <a:p>
            <a:pPr marL="0" indent="0" algn="r">
              <a:buNone/>
            </a:pPr>
            <a:r>
              <a:rPr lang="fa-IR" dirty="0" smtClean="0">
                <a:cs typeface="Aban" pitchFamily="2" charset="-78"/>
              </a:rPr>
              <a:t>روی تخته های مخصوص قطعه کردن گوشت و ماهی </a:t>
            </a:r>
            <a:endParaRPr lang="fa-IR" dirty="0">
              <a:cs typeface="Aban" pitchFamily="2" charset="-78"/>
            </a:endParaRPr>
          </a:p>
          <a:p>
            <a:pPr marL="0" indent="0" algn="r">
              <a:buNone/>
            </a:pPr>
            <a:r>
              <a:rPr lang="fa-IR" dirty="0">
                <a:cs typeface="Aban" pitchFamily="2" charset="-78"/>
              </a:rPr>
              <a:t>این حشرات آزار دهنده در محیط های خارج از خانه نیز در قسمت هایی که در زیر آمده است تجمع می یابند.</a:t>
            </a:r>
          </a:p>
          <a:p>
            <a:pPr marL="0" indent="0" algn="r">
              <a:buNone/>
            </a:pPr>
            <a:r>
              <a:rPr lang="fa-IR" dirty="0">
                <a:cs typeface="Aban" pitchFamily="2" charset="-78"/>
              </a:rPr>
              <a:t>گیاهان</a:t>
            </a:r>
          </a:p>
          <a:p>
            <a:pPr marL="0" indent="0" algn="r">
              <a:buNone/>
            </a:pPr>
            <a:r>
              <a:rPr lang="fa-IR" dirty="0">
                <a:cs typeface="Aban" pitchFamily="2" charset="-78"/>
              </a:rPr>
              <a:t>باغچه</a:t>
            </a:r>
          </a:p>
          <a:p>
            <a:pPr marL="0" indent="0" algn="r">
              <a:buNone/>
            </a:pPr>
            <a:r>
              <a:rPr lang="fa-IR" dirty="0">
                <a:cs typeface="Aban" pitchFamily="2" charset="-78"/>
              </a:rPr>
              <a:t>قسمت هایی که آب جمع شده باشد</a:t>
            </a:r>
          </a:p>
          <a:p>
            <a:pPr marL="0" indent="0" algn="r">
              <a:buNone/>
            </a:pPr>
            <a:r>
              <a:rPr lang="fa-IR" dirty="0">
                <a:cs typeface="Aban" pitchFamily="2" charset="-78"/>
              </a:rPr>
              <a:t>سطل های زباله</a:t>
            </a:r>
          </a:p>
          <a:p>
            <a:pPr marL="0" indent="0" algn="r">
              <a:buNone/>
            </a:pPr>
            <a:endParaRPr lang="fa-IR" dirty="0">
              <a:cs typeface="Aban" pitchFamily="2" charset="-78"/>
            </a:endParaRPr>
          </a:p>
        </p:txBody>
      </p:sp>
    </p:spTree>
    <p:extLst>
      <p:ext uri="{BB962C8B-B14F-4D97-AF65-F5344CB8AC3E}">
        <p14:creationId xmlns:p14="http://schemas.microsoft.com/office/powerpoint/2010/main" val="4018732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0456"/>
            <a:ext cx="10515600" cy="5906507"/>
          </a:xfrm>
        </p:spPr>
        <p:txBody>
          <a:bodyPr>
            <a:normAutofit/>
          </a:bodyPr>
          <a:lstStyle/>
          <a:p>
            <a:pPr marL="0" indent="0" algn="r">
              <a:buNone/>
            </a:pPr>
            <a:r>
              <a:rPr lang="fa-IR" dirty="0">
                <a:cs typeface="Aban" pitchFamily="2" charset="-78"/>
              </a:rPr>
              <a:t>این حشرات پرواز کنندگان خوبی هستند؛ تا جایی که حتی می توانند در یک پرواز، مسافتی بالغ بر ۸ کیلومتر را طی کنند. اما تا زمانی که مگس ها به منابع غذایی و مکانی برای تخمگذاری دسترسی داشته باشند ترجیح می دهند در همان جا بمانند.</a:t>
            </a:r>
          </a:p>
          <a:p>
            <a:pPr marL="0" indent="0" algn="r">
              <a:buNone/>
            </a:pPr>
            <a:r>
              <a:rPr lang="fa-IR" dirty="0">
                <a:cs typeface="Aban" pitchFamily="2" charset="-78"/>
              </a:rPr>
              <a:t>در صورت وجود آب و هوای گرم، مگس های خانگی می توانند کل طول سال را نیز به تولید مثل مشغول باشند. اما در آب و هوای سردتر معمولاً تولید مثل آن ها متوقف می گردد. در صورتی که شرایط برای آن ها مهیا باشد به سرعت گسترش می یابند. اغلب مگس های خانگی تخم های خود را در مکان هایی شبیه به مکان هایی که در ادامه آمده است قرار می دهند.</a:t>
            </a:r>
          </a:p>
          <a:p>
            <a:pPr marL="0" indent="0" algn="r">
              <a:buNone/>
            </a:pPr>
            <a:r>
              <a:rPr lang="fa-IR" dirty="0">
                <a:cs typeface="Aban" pitchFamily="2" charset="-78"/>
              </a:rPr>
              <a:t>روی سطل های زباله</a:t>
            </a:r>
          </a:p>
          <a:p>
            <a:pPr marL="0" indent="0" algn="r">
              <a:buNone/>
            </a:pPr>
            <a:r>
              <a:rPr lang="fa-IR" dirty="0">
                <a:cs typeface="Aban" pitchFamily="2" charset="-78"/>
              </a:rPr>
              <a:t>مدفوع حیوانات</a:t>
            </a:r>
          </a:p>
          <a:p>
            <a:pPr marL="0" indent="0" algn="r">
              <a:buNone/>
            </a:pPr>
            <a:r>
              <a:rPr lang="fa-IR" dirty="0">
                <a:cs typeface="Aban" pitchFamily="2" charset="-78"/>
              </a:rPr>
              <a:t>فضولات انسان ها</a:t>
            </a:r>
          </a:p>
          <a:p>
            <a:pPr marL="0" indent="0" algn="r">
              <a:buNone/>
            </a:pPr>
            <a:r>
              <a:rPr lang="fa-IR" dirty="0">
                <a:cs typeface="Aban" pitchFamily="2" charset="-78"/>
              </a:rPr>
              <a:t>سبزیجات</a:t>
            </a:r>
          </a:p>
          <a:p>
            <a:pPr marL="0" indent="0" algn="r">
              <a:buNone/>
            </a:pPr>
            <a:r>
              <a:rPr lang="fa-IR" dirty="0">
                <a:cs typeface="Aban" pitchFamily="2" charset="-78"/>
              </a:rPr>
              <a:t>هر چیز در حال </a:t>
            </a:r>
            <a:r>
              <a:rPr lang="fa-IR" dirty="0" smtClean="0">
                <a:cs typeface="Aban" pitchFamily="2" charset="-78"/>
              </a:rPr>
              <a:t>فساد</a:t>
            </a:r>
            <a:endParaRPr lang="fa-IR" dirty="0">
              <a:cs typeface="Aban" pitchFamily="2" charset="-78"/>
            </a:endParaRPr>
          </a:p>
        </p:txBody>
      </p:sp>
    </p:spTree>
    <p:extLst>
      <p:ext uri="{BB962C8B-B14F-4D97-AF65-F5344CB8AC3E}">
        <p14:creationId xmlns:p14="http://schemas.microsoft.com/office/powerpoint/2010/main" val="1792338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FF0000"/>
                </a:solidFill>
                <a:cs typeface="Aban" pitchFamily="2" charset="-78"/>
              </a:rPr>
              <a:t>عادات غذایی انواع مگس</a:t>
            </a:r>
            <a:br>
              <a:rPr lang="fa-IR" dirty="0">
                <a:solidFill>
                  <a:srgbClr val="FF0000"/>
                </a:solidFill>
                <a:cs typeface="Aban" pitchFamily="2" charset="-78"/>
              </a:rPr>
            </a:br>
            <a:endParaRPr lang="fa-IR" dirty="0">
              <a:solidFill>
                <a:srgbClr val="FF0000"/>
              </a:solidFill>
              <a:cs typeface="Aban" pitchFamily="2" charset="-78"/>
            </a:endParaRPr>
          </a:p>
        </p:txBody>
      </p:sp>
      <p:sp>
        <p:nvSpPr>
          <p:cNvPr id="3" name="Content Placeholder 2"/>
          <p:cNvSpPr>
            <a:spLocks noGrp="1"/>
          </p:cNvSpPr>
          <p:nvPr>
            <p:ph idx="1"/>
          </p:nvPr>
        </p:nvSpPr>
        <p:spPr/>
        <p:txBody>
          <a:bodyPr>
            <a:normAutofit lnSpcReduction="10000"/>
          </a:bodyPr>
          <a:lstStyle/>
          <a:p>
            <a:pPr marL="0" indent="0" algn="r">
              <a:buNone/>
            </a:pPr>
            <a:r>
              <a:rPr lang="fa-IR" dirty="0">
                <a:cs typeface="Aban" pitchFamily="2" charset="-78"/>
              </a:rPr>
              <a:t>مگس های خانگی می توانند طیف وسیعی از مواد آلی را، به عنوان منابع غذایی خود، مورد استفاده قرار دهند. این مواد آلی شامل فضولات و بسیاری از مایعات می گردد. اساساً بخش های دهانی در مگس های خانگی به گونه ای است که، این حشرات فقط می توانند غذاهای مایع و نیمه مایع را بخورند. به همین دلیل وقتی که یک مگس منبع غذایی جامدی برای خوردن می یابد به روی آن می نشیند و بزاق خود را روی آن ریخته و محلولی از آن غذا می سازد. سپس به وسیله خرطوم خود، آن را می مکد. مهمترین عاملی که سبب </a:t>
            </a:r>
            <a:r>
              <a:rPr lang="fa-IR" b="1" dirty="0">
                <a:cs typeface="Aban" pitchFamily="2" charset="-78"/>
                <a:hlinkClick r:id="rId2"/>
              </a:rPr>
              <a:t>آلوده شدن مواد غذایی از طریق مگس ها</a:t>
            </a:r>
            <a:r>
              <a:rPr lang="fa-IR" dirty="0">
                <a:cs typeface="Aban" pitchFamily="2" charset="-78"/>
              </a:rPr>
              <a:t> می شود نیز همین عمل تغذیه است. زیرا این حشرات میکرو ارگانیسم ها را از طریق بزاق، بدن و پاهای آلوده خود، به مواد غذایی که برای تغذیه به روی آن قرار گرفته اند، انتقال می </a:t>
            </a:r>
            <a:r>
              <a:rPr lang="fa-IR" dirty="0" smtClean="0">
                <a:cs typeface="Aban" pitchFamily="2" charset="-78"/>
              </a:rPr>
              <a:t>دهند.مگس ها روزانه دو تا سه بار نیاز به تغذیه کامل دارند.</a:t>
            </a:r>
            <a:r>
              <a:rPr lang="en-US" dirty="0" smtClean="0">
                <a:cs typeface="Aban" pitchFamily="2" charset="-78"/>
              </a:rPr>
              <a:t> </a:t>
            </a:r>
          </a:p>
          <a:p>
            <a:pPr marL="0" indent="0" algn="r">
              <a:buNone/>
            </a:pPr>
            <a:r>
              <a:rPr lang="fa-IR" dirty="0" smtClean="0">
                <a:cs typeface="Aban" pitchFamily="2" charset="-78"/>
              </a:rPr>
              <a:t>آب بخش مهمی از رژیم غذایی مگس است . مگس ها معمولا بدون آب بیشتر از 48 ساعت زنده نمیمانند.</a:t>
            </a:r>
            <a:endParaRPr lang="fa-IR" dirty="0">
              <a:cs typeface="Aban" pitchFamily="2" charset="-78"/>
            </a:endParaRPr>
          </a:p>
        </p:txBody>
      </p:sp>
    </p:spTree>
    <p:extLst>
      <p:ext uri="{BB962C8B-B14F-4D97-AF65-F5344CB8AC3E}">
        <p14:creationId xmlns:p14="http://schemas.microsoft.com/office/powerpoint/2010/main" val="3130788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rgbClr val="FF0000"/>
                </a:solidFill>
                <a:cs typeface="Aban" pitchFamily="2" charset="-78"/>
              </a:rPr>
              <a:t>تغییر در جمعیت مگس ها</a:t>
            </a:r>
            <a:endParaRPr lang="fa-IR" b="1" dirty="0">
              <a:solidFill>
                <a:srgbClr val="FF0000"/>
              </a:solidFill>
              <a:cs typeface="Aban" pitchFamily="2" charset="-78"/>
            </a:endParaRPr>
          </a:p>
        </p:txBody>
      </p:sp>
      <p:sp>
        <p:nvSpPr>
          <p:cNvPr id="3" name="Content Placeholder 2"/>
          <p:cNvSpPr>
            <a:spLocks noGrp="1"/>
          </p:cNvSpPr>
          <p:nvPr>
            <p:ph idx="1"/>
          </p:nvPr>
        </p:nvSpPr>
        <p:spPr/>
        <p:txBody>
          <a:bodyPr/>
          <a:lstStyle/>
          <a:p>
            <a:pPr marL="0" indent="0" algn="r">
              <a:buNone/>
            </a:pPr>
            <a:r>
              <a:rPr lang="fa-IR" dirty="0" smtClean="0">
                <a:cs typeface="Aban" pitchFamily="2" charset="-78"/>
              </a:rPr>
              <a:t>تعداد مگس ها در یک منطقه بر حسب دسترسی به محل تولید مثل ، ساعت های تابش نور خورشید ، و درجه حرارت و رطوبت متفاوت است .</a:t>
            </a:r>
          </a:p>
          <a:p>
            <a:pPr marL="0" indent="0" algn="r">
              <a:buNone/>
            </a:pPr>
            <a:r>
              <a:rPr lang="fa-IR" dirty="0" smtClean="0">
                <a:cs typeface="Aban" pitchFamily="2" charset="-78"/>
              </a:rPr>
              <a:t>تراکم مگس ها در درجه حرارت بین 25-20 درجه به بالاترین حد خود میرسد</a:t>
            </a:r>
          </a:p>
          <a:p>
            <a:pPr marL="0" indent="0" algn="r">
              <a:buNone/>
            </a:pPr>
            <a:r>
              <a:rPr lang="fa-IR" dirty="0" smtClean="0">
                <a:cs typeface="Aban" pitchFamily="2" charset="-78"/>
              </a:rPr>
              <a:t>در درجه حرارت بالای 45 و پایین 10درجه سانتی گراد کمتر دیده میشوند.</a:t>
            </a:r>
          </a:p>
          <a:p>
            <a:pPr marL="0" indent="0" algn="r">
              <a:buNone/>
            </a:pPr>
            <a:r>
              <a:rPr lang="fa-IR" dirty="0" smtClean="0">
                <a:cs typeface="Aban" pitchFamily="2" charset="-78"/>
              </a:rPr>
              <a:t>در درجه حرارت خیلی پایین گونه ها قادرند به شکل غیر فعال در مرحله بلوغ یا شفیرگی زنده بمانند.(علت زنده ماندن مگس ها در زمستان)</a:t>
            </a:r>
          </a:p>
          <a:p>
            <a:pPr marL="0" indent="0" algn="r">
              <a:buNone/>
            </a:pPr>
            <a:r>
              <a:rPr lang="fa-IR" dirty="0" smtClean="0">
                <a:cs typeface="Aban" pitchFamily="2" charset="-78"/>
              </a:rPr>
              <a:t>مگس ها پس از تغذیه ، روی سطوح افقی ، سیمهای آویزان معلق در هوا ، سقف اماکن داخلی ( بخصوص در شب) استراحت میکنند. برای انجام یک کنترل موفق مطالعه ی دقیق محل استراحت ضروری است.</a:t>
            </a:r>
            <a:endParaRPr lang="en-US" dirty="0" smtClean="0">
              <a:cs typeface="Aban" pitchFamily="2" charset="-78"/>
            </a:endParaRPr>
          </a:p>
        </p:txBody>
      </p:sp>
    </p:spTree>
    <p:extLst>
      <p:ext uri="{BB962C8B-B14F-4D97-AF65-F5344CB8AC3E}">
        <p14:creationId xmlns:p14="http://schemas.microsoft.com/office/powerpoint/2010/main" val="2562653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5400" dirty="0">
                <a:solidFill>
                  <a:srgbClr val="FF0000"/>
                </a:solidFill>
                <a:cs typeface="Aban" pitchFamily="2" charset="-78"/>
              </a:rPr>
              <a:t>اهمیت پزشکی</a:t>
            </a:r>
          </a:p>
        </p:txBody>
      </p:sp>
      <p:sp>
        <p:nvSpPr>
          <p:cNvPr id="3" name="Content Placeholder 2"/>
          <p:cNvSpPr>
            <a:spLocks noGrp="1"/>
          </p:cNvSpPr>
          <p:nvPr>
            <p:ph idx="1"/>
          </p:nvPr>
        </p:nvSpPr>
        <p:spPr/>
        <p:txBody>
          <a:bodyPr>
            <a:normAutofit fontScale="92500"/>
          </a:bodyPr>
          <a:lstStyle/>
          <a:p>
            <a:pPr marL="0" indent="0" algn="r">
              <a:buNone/>
            </a:pPr>
            <a:r>
              <a:rPr lang="fa-IR" dirty="0">
                <a:cs typeface="Aban" pitchFamily="2" charset="-78"/>
              </a:rPr>
              <a:t/>
            </a:r>
            <a:br>
              <a:rPr lang="fa-IR" dirty="0">
                <a:cs typeface="Aban" pitchFamily="2" charset="-78"/>
              </a:rPr>
            </a:br>
            <a:r>
              <a:rPr lang="fa-IR" dirty="0">
                <a:cs typeface="Aban" pitchFamily="2" charset="-78"/>
              </a:rPr>
              <a:t>مگس ها در تعداد زیاد، مزاحمین مهمی برای زمان فراغت و کار انسان ها هستند. این حشرات با مدفوع خود داخل و خارج اماکن را آلوده می کنند. به علت این که وجود آنها نشانه شرایط غیر بهداشتی است ممکن است اثرات روانی منفی داشته باشند.</a:t>
            </a:r>
            <a:br>
              <a:rPr lang="fa-IR" dirty="0">
                <a:cs typeface="Aban" pitchFamily="2" charset="-78"/>
              </a:rPr>
            </a:br>
            <a:r>
              <a:rPr lang="fa-IR" dirty="0">
                <a:cs typeface="Aban" pitchFamily="2" charset="-78"/>
              </a:rPr>
              <a:t>مگس ها قادر هستند بیماری ها را انتشار دهند، زیرا آزادانه روی مواد غذایی انسان و همین طور </a:t>
            </a:r>
            <a:r>
              <a:rPr lang="fa-IR" dirty="0" smtClean="0">
                <a:cs typeface="Aban" pitchFamily="2" charset="-78"/>
              </a:rPr>
              <a:t>مواد آلوده رفت </a:t>
            </a:r>
            <a:r>
              <a:rPr lang="fa-IR" dirty="0">
                <a:cs typeface="Aban" pitchFamily="2" charset="-78"/>
              </a:rPr>
              <a:t>و آمد می کنند. مگس هنگام حرکت و تغذیه عوامل بیماری زا از منبع آلوده بر می دارد. بیماری هایی که </a:t>
            </a:r>
            <a:r>
              <a:rPr lang="fa-IR" dirty="0" smtClean="0">
                <a:cs typeface="Aban" pitchFamily="2" charset="-78"/>
              </a:rPr>
              <a:t>مگس </a:t>
            </a:r>
            <a:r>
              <a:rPr lang="fa-IR" dirty="0">
                <a:cs typeface="Aban" pitchFamily="2" charset="-78"/>
              </a:rPr>
              <a:t>ها به انسان ها منتقل کنند، عبارتند از : عفونت های دستگاه گوارش ( مانند دیسانتری، اسهال، تیفوئید، وبا و عفونت های کرمی خاص</a:t>
            </a:r>
            <a:r>
              <a:rPr lang="fa-IR" dirty="0" smtClean="0">
                <a:cs typeface="Aban" pitchFamily="2" charset="-78"/>
              </a:rPr>
              <a:t>)،</a:t>
            </a:r>
          </a:p>
          <a:p>
            <a:pPr marL="0" indent="0" algn="r">
              <a:buNone/>
            </a:pPr>
            <a:r>
              <a:rPr lang="fa-IR" dirty="0" smtClean="0">
                <a:cs typeface="Aban" pitchFamily="2" charset="-78"/>
              </a:rPr>
              <a:t> </a:t>
            </a:r>
            <a:r>
              <a:rPr lang="fa-IR" dirty="0">
                <a:cs typeface="Aban" pitchFamily="2" charset="-78"/>
              </a:rPr>
              <a:t>عفونت های چشمی مانند ( تراخم و همه گیری ورم ملتحمه</a:t>
            </a:r>
            <a:r>
              <a:rPr lang="fa-IR" dirty="0" smtClean="0">
                <a:cs typeface="Aban" pitchFamily="2" charset="-78"/>
              </a:rPr>
              <a:t>)،</a:t>
            </a:r>
          </a:p>
          <a:p>
            <a:pPr marL="0" indent="0" algn="r">
              <a:buNone/>
            </a:pPr>
            <a:r>
              <a:rPr lang="fa-IR" dirty="0" smtClean="0">
                <a:cs typeface="Aban" pitchFamily="2" charset="-78"/>
              </a:rPr>
              <a:t> </a:t>
            </a:r>
            <a:r>
              <a:rPr lang="fa-IR" dirty="0">
                <a:cs typeface="Aban" pitchFamily="2" charset="-78"/>
              </a:rPr>
              <a:t>فلج اطفال و عفونت های پوستی خاص ( مانند یاز ، دیفتیری جلدی ، بعضی از قارچها و جذام)</a:t>
            </a:r>
          </a:p>
          <a:p>
            <a:pPr marL="0" indent="0" algn="r">
              <a:buNone/>
            </a:pPr>
            <a:endParaRPr lang="fa-IR" dirty="0">
              <a:cs typeface="Aban" pitchFamily="2" charset="-78"/>
            </a:endParaRPr>
          </a:p>
        </p:txBody>
      </p:sp>
    </p:spTree>
    <p:extLst>
      <p:ext uri="{BB962C8B-B14F-4D97-AF65-F5344CB8AC3E}">
        <p14:creationId xmlns:p14="http://schemas.microsoft.com/office/powerpoint/2010/main" val="3056817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r">
              <a:buNone/>
            </a:pPr>
            <a:r>
              <a:rPr lang="fa-IR" dirty="0" smtClean="0">
                <a:cs typeface="Aban" pitchFamily="2" charset="-78"/>
              </a:rPr>
              <a:t>چهار راهکاری که بدین منظور استفاده میشود عبارتند از :</a:t>
            </a:r>
          </a:p>
          <a:p>
            <a:pPr marL="0" indent="0" algn="r">
              <a:buNone/>
            </a:pPr>
            <a:r>
              <a:rPr lang="fa-IR" dirty="0" smtClean="0">
                <a:solidFill>
                  <a:srgbClr val="FF0000"/>
                </a:solidFill>
                <a:cs typeface="Aban" pitchFamily="2" charset="-78"/>
              </a:rPr>
              <a:t>1- کاهش ، نظافت و یا حذف محل های تکثیر و تولید مثل مگس :</a:t>
            </a:r>
          </a:p>
          <a:p>
            <a:pPr marL="0" indent="0" algn="r">
              <a:buNone/>
            </a:pPr>
            <a:r>
              <a:rPr lang="fa-IR" dirty="0" smtClean="0">
                <a:cs typeface="Aban" pitchFamily="2" charset="-78"/>
              </a:rPr>
              <a:t>لانه حیوانات ، اصطبل ها و....</a:t>
            </a:r>
          </a:p>
          <a:p>
            <a:pPr marL="0" indent="0" algn="r">
              <a:buNone/>
            </a:pPr>
            <a:r>
              <a:rPr lang="fa-IR" dirty="0" smtClean="0">
                <a:cs typeface="Aban" pitchFamily="2" charset="-78"/>
              </a:rPr>
              <a:t>مرغداری ها</a:t>
            </a:r>
          </a:p>
          <a:p>
            <a:pPr marL="0" indent="0" algn="r">
              <a:buNone/>
            </a:pPr>
            <a:r>
              <a:rPr lang="fa-IR" dirty="0" smtClean="0">
                <a:cs typeface="Aban" pitchFamily="2" charset="-78"/>
              </a:rPr>
              <a:t>توده های فضولات حیوانی</a:t>
            </a:r>
          </a:p>
          <a:p>
            <a:pPr marL="0" indent="0" algn="r">
              <a:buNone/>
            </a:pPr>
            <a:r>
              <a:rPr lang="fa-IR" dirty="0" smtClean="0">
                <a:cs typeface="Aban" pitchFamily="2" charset="-78"/>
              </a:rPr>
              <a:t>مدفوع انسان</a:t>
            </a:r>
          </a:p>
          <a:p>
            <a:pPr marL="0" indent="0" algn="r">
              <a:buNone/>
            </a:pPr>
            <a:r>
              <a:rPr lang="fa-IR" dirty="0" smtClean="0">
                <a:cs typeface="Aban" pitchFamily="2" charset="-78"/>
              </a:rPr>
              <a:t>زباله و دیگر فضولات آلی</a:t>
            </a:r>
            <a:endParaRPr lang="fa-IR" dirty="0">
              <a:cs typeface="Aban" pitchFamily="2" charset="-78"/>
            </a:endParaRPr>
          </a:p>
        </p:txBody>
      </p:sp>
      <p:sp>
        <p:nvSpPr>
          <p:cNvPr id="4" name="Title 1"/>
          <p:cNvSpPr>
            <a:spLocks noGrp="1"/>
          </p:cNvSpPr>
          <p:nvPr>
            <p:ph type="title"/>
          </p:nvPr>
        </p:nvSpPr>
        <p:spPr/>
        <p:txBody>
          <a:bodyPr/>
          <a:lstStyle/>
          <a:p>
            <a:pPr algn="ctr"/>
            <a:r>
              <a:rPr lang="fa-IR" dirty="0" smtClean="0">
                <a:solidFill>
                  <a:srgbClr val="FF0000"/>
                </a:solidFill>
                <a:cs typeface="Aban" pitchFamily="2" charset="-78"/>
              </a:rPr>
              <a:t>اقدامات کنترل</a:t>
            </a:r>
            <a:r>
              <a:rPr lang="en-US" dirty="0" smtClean="0">
                <a:solidFill>
                  <a:srgbClr val="FF0000"/>
                </a:solidFill>
                <a:cs typeface="Aban" pitchFamily="2" charset="-78"/>
              </a:rPr>
              <a:t/>
            </a:r>
            <a:br>
              <a:rPr lang="en-US" dirty="0" smtClean="0">
                <a:solidFill>
                  <a:srgbClr val="FF0000"/>
                </a:solidFill>
                <a:cs typeface="Aban" pitchFamily="2" charset="-78"/>
              </a:rPr>
            </a:br>
            <a:r>
              <a:rPr lang="fa-IR" dirty="0" smtClean="0">
                <a:solidFill>
                  <a:srgbClr val="FF0000"/>
                </a:solidFill>
                <a:cs typeface="Aban" pitchFamily="2" charset="-78"/>
              </a:rPr>
              <a:t>بهبود بهداشت و بهسازی محیط </a:t>
            </a:r>
            <a:endParaRPr lang="fa-IR" dirty="0">
              <a:solidFill>
                <a:srgbClr val="FF0000"/>
              </a:solidFill>
              <a:cs typeface="Aban" pitchFamily="2" charset="-78"/>
            </a:endParaRPr>
          </a:p>
        </p:txBody>
      </p:sp>
    </p:spTree>
    <p:extLst>
      <p:ext uri="{BB962C8B-B14F-4D97-AF65-F5344CB8AC3E}">
        <p14:creationId xmlns:p14="http://schemas.microsoft.com/office/powerpoint/2010/main" val="2221565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ts val="1000"/>
              </a:spcBef>
            </a:pPr>
            <a:r>
              <a:rPr lang="fa-IR" b="1" dirty="0">
                <a:solidFill>
                  <a:srgbClr val="FF0000"/>
                </a:solidFill>
                <a:ea typeface="+mn-ea"/>
                <a:cs typeface="Aban" pitchFamily="2" charset="-78"/>
              </a:rPr>
              <a:t>2- کاهش منابعی که سبب جلب مگس از مناطق دیگر میشوند:</a:t>
            </a:r>
            <a:br>
              <a:rPr lang="fa-IR" b="1" dirty="0">
                <a:solidFill>
                  <a:srgbClr val="FF0000"/>
                </a:solidFill>
                <a:ea typeface="+mn-ea"/>
                <a:cs typeface="Aban" pitchFamily="2" charset="-78"/>
              </a:rPr>
            </a:br>
            <a:endParaRPr lang="fa-IR" b="1" dirty="0">
              <a:solidFill>
                <a:srgbClr val="FF0000"/>
              </a:solidFill>
              <a:cs typeface="Aban" pitchFamily="2" charset="-78"/>
            </a:endParaRPr>
          </a:p>
        </p:txBody>
      </p:sp>
      <p:sp>
        <p:nvSpPr>
          <p:cNvPr id="3" name="Content Placeholder 2"/>
          <p:cNvSpPr>
            <a:spLocks noGrp="1"/>
          </p:cNvSpPr>
          <p:nvPr>
            <p:ph idx="1"/>
          </p:nvPr>
        </p:nvSpPr>
        <p:spPr/>
        <p:txBody>
          <a:bodyPr>
            <a:normAutofit lnSpcReduction="10000"/>
          </a:bodyPr>
          <a:lstStyle/>
          <a:p>
            <a:pPr marL="0" indent="0" algn="r">
              <a:buNone/>
            </a:pPr>
            <a:r>
              <a:rPr lang="fa-IR" sz="4400" dirty="0" smtClean="0">
                <a:solidFill>
                  <a:prstClr val="black"/>
                </a:solidFill>
                <a:latin typeface="Calibri Light" panose="020F0302020204030204"/>
                <a:ea typeface="+mj-ea"/>
                <a:cs typeface="Aban" pitchFamily="2" charset="-78"/>
              </a:rPr>
              <a:t>مگس ها به طرف بوی متصاعد شده از محل های مناسب برای تولید مثل جلب میشوند.این حشرات به سمت محصولاتی مانند بوی ماهی ، مرغ ، گوشت ، شیر ، ملاس ، میوه های با طعم شیرین جلب میشوند.</a:t>
            </a:r>
          </a:p>
          <a:p>
            <a:pPr marL="0" indent="0" algn="r">
              <a:buNone/>
            </a:pPr>
            <a:r>
              <a:rPr lang="fa-IR" sz="4400" dirty="0" smtClean="0">
                <a:solidFill>
                  <a:prstClr val="black"/>
                </a:solidFill>
                <a:latin typeface="Calibri Light" panose="020F0302020204030204"/>
                <a:ea typeface="+mj-ea"/>
                <a:cs typeface="Aban" pitchFamily="2" charset="-78"/>
              </a:rPr>
              <a:t>کنترل بو و یا خارج سازی آن از فضاهای سربسته به هر نحوی مانند استفاده از تهویه نقش مهمی در این زمینه دارد</a:t>
            </a:r>
            <a:endParaRPr lang="en-US" sz="4400" dirty="0" smtClean="0">
              <a:solidFill>
                <a:prstClr val="black"/>
              </a:solidFill>
              <a:latin typeface="Calibri Light" panose="020F0302020204030204"/>
              <a:ea typeface="+mj-ea"/>
              <a:cs typeface="Aban" pitchFamily="2" charset="-78"/>
            </a:endParaRPr>
          </a:p>
          <a:p>
            <a:pPr marL="0" indent="0" algn="r">
              <a:buNone/>
            </a:pPr>
            <a:r>
              <a:rPr lang="fa-IR" sz="4400" dirty="0" smtClean="0">
                <a:solidFill>
                  <a:prstClr val="black"/>
                </a:solidFill>
                <a:latin typeface="Calibri Light" panose="020F0302020204030204"/>
                <a:ea typeface="+mj-ea"/>
                <a:cs typeface="Aban" pitchFamily="2" charset="-78"/>
              </a:rPr>
              <a:t> </a:t>
            </a:r>
            <a:endParaRPr lang="fa-IR" dirty="0">
              <a:cs typeface="Aban" pitchFamily="2" charset="-78"/>
            </a:endParaRPr>
          </a:p>
        </p:txBody>
      </p:sp>
    </p:spTree>
    <p:extLst>
      <p:ext uri="{BB962C8B-B14F-4D97-AF65-F5344CB8AC3E}">
        <p14:creationId xmlns:p14="http://schemas.microsoft.com/office/powerpoint/2010/main" val="18059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FF0000"/>
                </a:solidFill>
                <a:cs typeface="Aban" pitchFamily="2" charset="-78"/>
              </a:rPr>
              <a:t>3- جلوگیری از تماس مگس و عوامل بیماریزا</a:t>
            </a:r>
            <a:endParaRPr lang="fa-IR" dirty="0">
              <a:solidFill>
                <a:srgbClr val="FF0000"/>
              </a:solidFill>
              <a:cs typeface="Aban" pitchFamily="2" charset="-78"/>
            </a:endParaRPr>
          </a:p>
        </p:txBody>
      </p:sp>
      <p:sp>
        <p:nvSpPr>
          <p:cNvPr id="3" name="Content Placeholder 2"/>
          <p:cNvSpPr>
            <a:spLocks noGrp="1"/>
          </p:cNvSpPr>
          <p:nvPr>
            <p:ph idx="1"/>
          </p:nvPr>
        </p:nvSpPr>
        <p:spPr/>
        <p:txBody>
          <a:bodyPr>
            <a:normAutofit/>
          </a:bodyPr>
          <a:lstStyle/>
          <a:p>
            <a:pPr marL="0" indent="0" algn="r">
              <a:buNone/>
            </a:pPr>
            <a:r>
              <a:rPr lang="fa-IR" sz="3200" dirty="0" smtClean="0">
                <a:cs typeface="Aban" pitchFamily="2" charset="-78"/>
              </a:rPr>
              <a:t>نصب و استفاده از توالت های بهداشتی به طوری که مگس با مدفوع تماس نداشته باشد</a:t>
            </a:r>
          </a:p>
          <a:p>
            <a:pPr marL="0" indent="0" algn="r">
              <a:buNone/>
            </a:pPr>
            <a:r>
              <a:rPr lang="fa-IR" sz="3200" dirty="0" smtClean="0">
                <a:cs typeface="Aban" pitchFamily="2" charset="-78"/>
              </a:rPr>
              <a:t>- جلوگیری از تماس مگس با احشاء حیوانات ذبح شده ولاشه حیوانات مرده</a:t>
            </a:r>
          </a:p>
          <a:p>
            <a:pPr algn="r">
              <a:buFontTx/>
              <a:buChar char="-"/>
            </a:pPr>
            <a:r>
              <a:rPr lang="fa-IR" sz="3200" dirty="0" smtClean="0">
                <a:solidFill>
                  <a:prstClr val="black"/>
                </a:solidFill>
                <a:cs typeface="Aban" pitchFamily="2" charset="-78"/>
              </a:rPr>
              <a:t>-جلوگیری </a:t>
            </a:r>
            <a:r>
              <a:rPr lang="fa-IR" sz="3200" dirty="0">
                <a:solidFill>
                  <a:prstClr val="black"/>
                </a:solidFill>
                <a:cs typeface="Aban" pitchFamily="2" charset="-78"/>
              </a:rPr>
              <a:t>از تماس مگس با </a:t>
            </a:r>
            <a:r>
              <a:rPr lang="fa-IR" sz="3200" dirty="0" smtClean="0">
                <a:cs typeface="Aban" pitchFamily="2" charset="-78"/>
              </a:rPr>
              <a:t>پوشک های کثیف کودکان</a:t>
            </a:r>
            <a:endParaRPr lang="en-US" sz="3200" dirty="0" smtClean="0">
              <a:cs typeface="Aban" pitchFamily="2" charset="-78"/>
            </a:endParaRPr>
          </a:p>
          <a:p>
            <a:pPr algn="r">
              <a:buFontTx/>
              <a:buChar char="-"/>
            </a:pPr>
            <a:r>
              <a:rPr lang="fa-IR" sz="3200" dirty="0" smtClean="0">
                <a:cs typeface="Aban" pitchFamily="2" charset="-78"/>
              </a:rPr>
              <a:t>و.......</a:t>
            </a:r>
          </a:p>
          <a:p>
            <a:pPr algn="r">
              <a:buFontTx/>
              <a:buChar char="-"/>
            </a:pPr>
            <a:endParaRPr lang="fa-IR" sz="3200" dirty="0">
              <a:cs typeface="Aban" pitchFamily="2" charset="-78"/>
            </a:endParaRPr>
          </a:p>
        </p:txBody>
      </p:sp>
    </p:spTree>
    <p:extLst>
      <p:ext uri="{BB962C8B-B14F-4D97-AF65-F5344CB8AC3E}">
        <p14:creationId xmlns:p14="http://schemas.microsoft.com/office/powerpoint/2010/main" val="2425174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8800" dirty="0">
                <a:solidFill>
                  <a:srgbClr val="FF0000"/>
                </a:solidFill>
                <a:cs typeface="Aban" pitchFamily="2" charset="-78"/>
              </a:rPr>
              <a:t>مگسهای خانگی</a:t>
            </a:r>
          </a:p>
        </p:txBody>
      </p:sp>
      <p:sp>
        <p:nvSpPr>
          <p:cNvPr id="3" name="Content Placeholder 2"/>
          <p:cNvSpPr>
            <a:spLocks noGrp="1"/>
          </p:cNvSpPr>
          <p:nvPr>
            <p:ph idx="1"/>
          </p:nvPr>
        </p:nvSpPr>
        <p:spPr>
          <a:xfrm>
            <a:off x="838200" y="3670479"/>
            <a:ext cx="10515600" cy="2506484"/>
          </a:xfrm>
        </p:spPr>
        <p:txBody>
          <a:bodyPr>
            <a:normAutofit/>
          </a:bodyPr>
          <a:lstStyle/>
          <a:p>
            <a:pPr marL="0" indent="0" algn="ctr">
              <a:buNone/>
            </a:pPr>
            <a:r>
              <a:rPr lang="fa-IR" sz="4000" dirty="0">
                <a:cs typeface="Aban" pitchFamily="2" charset="-78"/>
              </a:rPr>
              <a:t>ناقلین بیماری های اسهالی و عفونت های پوستی و چشمی</a:t>
            </a:r>
          </a:p>
          <a:p>
            <a:pPr marL="0" indent="0" algn="ctr">
              <a:buNone/>
            </a:pPr>
            <a:endParaRPr lang="fa-IR" sz="4000" dirty="0">
              <a:cs typeface="Aban" pitchFamily="2" charset="-78"/>
            </a:endParaRPr>
          </a:p>
        </p:txBody>
      </p:sp>
    </p:spTree>
    <p:extLst>
      <p:ext uri="{BB962C8B-B14F-4D97-AF65-F5344CB8AC3E}">
        <p14:creationId xmlns:p14="http://schemas.microsoft.com/office/powerpoint/2010/main" val="653152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FF0000"/>
                </a:solidFill>
                <a:cs typeface="Aban" pitchFamily="2" charset="-78"/>
              </a:rPr>
              <a:t>4- حفاظت مواد غذایی ، ظروف آشپزخانه و انسان از تماس با مگس ها</a:t>
            </a:r>
            <a:endParaRPr lang="fa-IR" dirty="0">
              <a:solidFill>
                <a:srgbClr val="FF0000"/>
              </a:solidFill>
              <a:cs typeface="Aban" pitchFamily="2" charset="-78"/>
            </a:endParaRPr>
          </a:p>
        </p:txBody>
      </p:sp>
      <p:sp>
        <p:nvSpPr>
          <p:cNvPr id="3" name="Content Placeholder 2"/>
          <p:cNvSpPr>
            <a:spLocks noGrp="1"/>
          </p:cNvSpPr>
          <p:nvPr>
            <p:ph idx="1"/>
          </p:nvPr>
        </p:nvSpPr>
        <p:spPr>
          <a:xfrm>
            <a:off x="838200" y="1799867"/>
            <a:ext cx="10515600" cy="4351338"/>
          </a:xfrm>
        </p:spPr>
        <p:txBody>
          <a:bodyPr>
            <a:normAutofit/>
          </a:bodyPr>
          <a:lstStyle/>
          <a:p>
            <a:pPr marL="0" indent="0" algn="r">
              <a:buNone/>
            </a:pPr>
            <a:r>
              <a:rPr lang="fa-IR" sz="3600" dirty="0" smtClean="0">
                <a:cs typeface="Aban" pitchFamily="2" charset="-78"/>
              </a:rPr>
              <a:t>*حفاظت مواد غذایی از دسترس مگس ها</a:t>
            </a:r>
          </a:p>
          <a:p>
            <a:pPr marL="0" indent="0" algn="r">
              <a:buNone/>
            </a:pPr>
            <a:r>
              <a:rPr lang="fa-IR" sz="3600" dirty="0" smtClean="0">
                <a:cs typeface="Aban" pitchFamily="2" charset="-78"/>
              </a:rPr>
              <a:t>حفاظت ظروف مواد غذایی از دسترس مگس ها </a:t>
            </a:r>
          </a:p>
          <a:p>
            <a:pPr marL="0" indent="0" algn="r">
              <a:buNone/>
            </a:pPr>
            <a:r>
              <a:rPr lang="fa-IR" sz="3600" dirty="0" smtClean="0">
                <a:cs typeface="Aban" pitchFamily="2" charset="-78"/>
              </a:rPr>
              <a:t>استفاده از توری مناسب برای درب های و پنجره ای ورودی</a:t>
            </a:r>
          </a:p>
          <a:p>
            <a:pPr marL="0" indent="0" algn="r">
              <a:buNone/>
            </a:pPr>
            <a:r>
              <a:rPr lang="fa-IR" sz="3600" dirty="0" smtClean="0">
                <a:cs typeface="Aban" pitchFamily="2" charset="-78"/>
              </a:rPr>
              <a:t>استفاده از پرده هوا یا هر وسیله دیگری که مانع ورود مگس ها گردد.</a:t>
            </a:r>
          </a:p>
          <a:p>
            <a:pPr marL="0" indent="0" algn="r">
              <a:buNone/>
            </a:pPr>
            <a:endParaRPr lang="fa-IR" sz="3600" dirty="0" smtClean="0">
              <a:cs typeface="Aban" pitchFamily="2" charset="-78"/>
            </a:endParaRPr>
          </a:p>
          <a:p>
            <a:pPr marL="0" indent="0" algn="r">
              <a:buNone/>
            </a:pPr>
            <a:endParaRPr lang="fa-IR" sz="3600" dirty="0">
              <a:cs typeface="Aban" pitchFamily="2" charset="-78"/>
            </a:endParaRPr>
          </a:p>
        </p:txBody>
      </p:sp>
    </p:spTree>
    <p:extLst>
      <p:ext uri="{BB962C8B-B14F-4D97-AF65-F5344CB8AC3E}">
        <p14:creationId xmlns:p14="http://schemas.microsoft.com/office/powerpoint/2010/main" val="3419505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FF0000"/>
                </a:solidFill>
                <a:cs typeface="Aban" pitchFamily="2" charset="-78"/>
              </a:rPr>
              <a:t>روشهای مستقیم کنترل و از بین بردن مگس</a:t>
            </a:r>
            <a:endParaRPr lang="fa-IR" dirty="0">
              <a:solidFill>
                <a:srgbClr val="FF0000"/>
              </a:solidFill>
              <a:cs typeface="Aban" pitchFamily="2" charset="-78"/>
            </a:endParaRPr>
          </a:p>
        </p:txBody>
      </p:sp>
      <p:sp>
        <p:nvSpPr>
          <p:cNvPr id="3" name="Content Placeholder 2"/>
          <p:cNvSpPr>
            <a:spLocks noGrp="1"/>
          </p:cNvSpPr>
          <p:nvPr>
            <p:ph idx="1"/>
          </p:nvPr>
        </p:nvSpPr>
        <p:spPr/>
        <p:txBody>
          <a:bodyPr>
            <a:normAutofit/>
          </a:bodyPr>
          <a:lstStyle/>
          <a:p>
            <a:pPr marL="0" indent="0" algn="ctr">
              <a:buNone/>
            </a:pPr>
            <a:r>
              <a:rPr lang="fa-IR" sz="6000" dirty="0" smtClean="0">
                <a:cs typeface="Aban" pitchFamily="2" charset="-78"/>
              </a:rPr>
              <a:t>روشهای فیزیکی</a:t>
            </a:r>
            <a:endParaRPr lang="en-US" sz="6000" dirty="0" smtClean="0">
              <a:cs typeface="Aban" pitchFamily="2" charset="-78"/>
            </a:endParaRPr>
          </a:p>
          <a:p>
            <a:pPr marL="0" indent="0" algn="ctr">
              <a:buNone/>
            </a:pPr>
            <a:endParaRPr lang="fa-IR" sz="6000" dirty="0" smtClean="0">
              <a:cs typeface="Aban" pitchFamily="2" charset="-78"/>
            </a:endParaRPr>
          </a:p>
          <a:p>
            <a:pPr marL="0" indent="0" algn="ctr">
              <a:buNone/>
            </a:pPr>
            <a:r>
              <a:rPr lang="fa-IR" sz="6000" dirty="0" smtClean="0">
                <a:cs typeface="Aban" pitchFamily="2" charset="-78"/>
              </a:rPr>
              <a:t>روشهای شیمیایی</a:t>
            </a:r>
            <a:endParaRPr lang="fa-IR" sz="6000" dirty="0">
              <a:cs typeface="Aban" pitchFamily="2" charset="-78"/>
            </a:endParaRPr>
          </a:p>
        </p:txBody>
      </p:sp>
    </p:spTree>
    <p:extLst>
      <p:ext uri="{BB962C8B-B14F-4D97-AF65-F5344CB8AC3E}">
        <p14:creationId xmlns:p14="http://schemas.microsoft.com/office/powerpoint/2010/main" val="3909831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gn="ctr">
              <a:spcBef>
                <a:spcPts val="1000"/>
              </a:spcBef>
            </a:pPr>
            <a:r>
              <a:rPr lang="fa-IR" sz="6000" dirty="0">
                <a:solidFill>
                  <a:srgbClr val="FF0000"/>
                </a:solidFill>
                <a:latin typeface="Calibri" panose="020F0502020204030204"/>
                <a:ea typeface="+mn-ea"/>
                <a:cs typeface="Aban" pitchFamily="2" charset="-78"/>
              </a:rPr>
              <a:t>روشهای فیزیکی</a:t>
            </a:r>
            <a:r>
              <a:rPr lang="en-US" sz="6000" dirty="0">
                <a:solidFill>
                  <a:srgbClr val="FF0000"/>
                </a:solidFill>
                <a:latin typeface="Calibri" panose="020F0502020204030204"/>
                <a:ea typeface="+mn-ea"/>
                <a:cs typeface="Aban" pitchFamily="2" charset="-78"/>
              </a:rPr>
              <a:t/>
            </a:r>
            <a:br>
              <a:rPr lang="en-US" sz="6000" dirty="0">
                <a:solidFill>
                  <a:srgbClr val="FF0000"/>
                </a:solidFill>
                <a:latin typeface="Calibri" panose="020F0502020204030204"/>
                <a:ea typeface="+mn-ea"/>
                <a:cs typeface="Aban" pitchFamily="2" charset="-78"/>
              </a:rPr>
            </a:br>
            <a:endParaRPr lang="fa-IR" sz="6600" dirty="0">
              <a:solidFill>
                <a:srgbClr val="FF0000"/>
              </a:solidFill>
              <a:cs typeface="Aban" pitchFamily="2" charset="-78"/>
            </a:endParaRPr>
          </a:p>
        </p:txBody>
      </p:sp>
      <p:sp>
        <p:nvSpPr>
          <p:cNvPr id="3" name="Content Placeholder 2"/>
          <p:cNvSpPr>
            <a:spLocks noGrp="1"/>
          </p:cNvSpPr>
          <p:nvPr>
            <p:ph idx="1"/>
          </p:nvPr>
        </p:nvSpPr>
        <p:spPr/>
        <p:txBody>
          <a:bodyPr>
            <a:normAutofit/>
          </a:bodyPr>
          <a:lstStyle/>
          <a:p>
            <a:pPr marL="0" indent="0" algn="r">
              <a:buNone/>
            </a:pPr>
            <a:r>
              <a:rPr lang="fa-IR" sz="4000" dirty="0" smtClean="0">
                <a:cs typeface="Aban" pitchFamily="2" charset="-78"/>
              </a:rPr>
              <a:t>تله های مگس گیر</a:t>
            </a:r>
          </a:p>
          <a:p>
            <a:pPr marL="0" indent="0" algn="r">
              <a:buNone/>
            </a:pPr>
            <a:r>
              <a:rPr lang="fa-IR" sz="4000" dirty="0" smtClean="0">
                <a:cs typeface="Aban" pitchFamily="2" charset="-78"/>
              </a:rPr>
              <a:t>نوار های چسبان</a:t>
            </a:r>
            <a:endParaRPr lang="en-US" sz="4000" dirty="0" smtClean="0">
              <a:cs typeface="Aban" pitchFamily="2" charset="-78"/>
            </a:endParaRPr>
          </a:p>
          <a:p>
            <a:pPr marL="0" indent="0" algn="r">
              <a:buNone/>
            </a:pPr>
            <a:r>
              <a:rPr lang="fa-IR" sz="4000" dirty="0" smtClean="0">
                <a:cs typeface="Aban" pitchFamily="2" charset="-78"/>
              </a:rPr>
              <a:t>پرده هوا یا هر وسیله ای که به رانش هوا کمک کند</a:t>
            </a:r>
          </a:p>
          <a:p>
            <a:pPr marL="0" indent="0" algn="r">
              <a:buNone/>
            </a:pPr>
            <a:r>
              <a:rPr lang="fa-IR" sz="4000" dirty="0" smtClean="0">
                <a:cs typeface="Aban" pitchFamily="2" charset="-78"/>
              </a:rPr>
              <a:t>تله های نوری یا الکترو کاتور</a:t>
            </a:r>
            <a:endParaRPr lang="fa-IR" sz="4000" dirty="0">
              <a:cs typeface="Aban" pitchFamily="2" charset="-78"/>
            </a:endParaRPr>
          </a:p>
        </p:txBody>
      </p:sp>
    </p:spTree>
    <p:extLst>
      <p:ext uri="{BB962C8B-B14F-4D97-AF65-F5344CB8AC3E}">
        <p14:creationId xmlns:p14="http://schemas.microsoft.com/office/powerpoint/2010/main" val="1590832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3762"/>
            <a:ext cx="10515600" cy="1325563"/>
          </a:xfrm>
        </p:spPr>
        <p:txBody>
          <a:bodyPr>
            <a:noAutofit/>
          </a:bodyPr>
          <a:lstStyle/>
          <a:p>
            <a:pPr lvl="0" algn="ctr">
              <a:spcBef>
                <a:spcPts val="1000"/>
              </a:spcBef>
            </a:pPr>
            <a:r>
              <a:rPr lang="fa-IR" dirty="0">
                <a:solidFill>
                  <a:srgbClr val="FF0000"/>
                </a:solidFill>
                <a:latin typeface="Calibri" panose="020F0502020204030204"/>
                <a:ea typeface="+mn-ea"/>
                <a:cs typeface="Aban" pitchFamily="2" charset="-78"/>
              </a:rPr>
              <a:t>تله های مگس گیر</a:t>
            </a:r>
            <a:br>
              <a:rPr lang="fa-IR" dirty="0">
                <a:solidFill>
                  <a:srgbClr val="FF0000"/>
                </a:solidFill>
                <a:latin typeface="Calibri" panose="020F0502020204030204"/>
                <a:ea typeface="+mn-ea"/>
                <a:cs typeface="Aban" pitchFamily="2" charset="-78"/>
              </a:rPr>
            </a:br>
            <a:endParaRPr lang="fa-IR" sz="6600" dirty="0">
              <a:solidFill>
                <a:srgbClr val="FF0000"/>
              </a:solidFill>
              <a:cs typeface="Aban" pitchFamily="2" charset="-78"/>
            </a:endParaRPr>
          </a:p>
        </p:txBody>
      </p:sp>
      <p:pic>
        <p:nvPicPr>
          <p:cNvPr id="4" name="Content Placeholder 3"/>
          <p:cNvPicPr>
            <a:picLocks noGrp="1" noChangeAspect="1"/>
          </p:cNvPicPr>
          <p:nvPr>
            <p:ph idx="1"/>
          </p:nvPr>
        </p:nvPicPr>
        <p:blipFill>
          <a:blip r:embed="rId2"/>
          <a:stretch>
            <a:fillRect/>
          </a:stretch>
        </p:blipFill>
        <p:spPr>
          <a:xfrm>
            <a:off x="3477541" y="2257687"/>
            <a:ext cx="5236918" cy="3487214"/>
          </a:xfrm>
          <a:prstGeom prst="rect">
            <a:avLst/>
          </a:prstGeom>
        </p:spPr>
      </p:pic>
    </p:spTree>
    <p:extLst>
      <p:ext uri="{BB962C8B-B14F-4D97-AF65-F5344CB8AC3E}">
        <p14:creationId xmlns:p14="http://schemas.microsoft.com/office/powerpoint/2010/main" val="1796975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95213" y="1403796"/>
            <a:ext cx="7348032" cy="4892985"/>
          </a:xfrm>
          <a:prstGeom prst="rect">
            <a:avLst/>
          </a:prstGeom>
        </p:spPr>
      </p:pic>
    </p:spTree>
    <p:extLst>
      <p:ext uri="{BB962C8B-B14F-4D97-AF65-F5344CB8AC3E}">
        <p14:creationId xmlns:p14="http://schemas.microsoft.com/office/powerpoint/2010/main" val="3698065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14989" y="1017430"/>
            <a:ext cx="8108560" cy="5399413"/>
          </a:xfrm>
          <a:prstGeom prst="rect">
            <a:avLst/>
          </a:prstGeom>
        </p:spPr>
      </p:pic>
    </p:spTree>
    <p:extLst>
      <p:ext uri="{BB962C8B-B14F-4D97-AF65-F5344CB8AC3E}">
        <p14:creationId xmlns:p14="http://schemas.microsoft.com/office/powerpoint/2010/main" val="1853917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rgbClr val="FF0000"/>
                </a:solidFill>
                <a:cs typeface="Aban" pitchFamily="2" charset="-78"/>
              </a:rPr>
              <a:t>5 قاشق غذا خوری شکر</a:t>
            </a:r>
            <a:endParaRPr lang="fa-IR" dirty="0">
              <a:solidFill>
                <a:srgbClr val="FF0000"/>
              </a:solidFill>
              <a:cs typeface="Aban" pitchFamily="2" charset="-78"/>
            </a:endParaRPr>
          </a:p>
        </p:txBody>
      </p:sp>
      <p:pic>
        <p:nvPicPr>
          <p:cNvPr id="4" name="Content Placeholder 3"/>
          <p:cNvPicPr>
            <a:picLocks noGrp="1" noChangeAspect="1"/>
          </p:cNvPicPr>
          <p:nvPr>
            <p:ph idx="1"/>
          </p:nvPr>
        </p:nvPicPr>
        <p:blipFill>
          <a:blip r:embed="rId2"/>
          <a:stretch>
            <a:fillRect/>
          </a:stretch>
        </p:blipFill>
        <p:spPr>
          <a:xfrm>
            <a:off x="3477541" y="2257687"/>
            <a:ext cx="5236918" cy="3487214"/>
          </a:xfrm>
          <a:prstGeom prst="rect">
            <a:avLst/>
          </a:prstGeom>
        </p:spPr>
      </p:pic>
    </p:spTree>
    <p:extLst>
      <p:ext uri="{BB962C8B-B14F-4D97-AF65-F5344CB8AC3E}">
        <p14:creationId xmlns:p14="http://schemas.microsoft.com/office/powerpoint/2010/main" val="405919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6000" dirty="0" smtClean="0">
                <a:solidFill>
                  <a:srgbClr val="FF0000"/>
                </a:solidFill>
                <a:cs typeface="Aban" pitchFamily="2" charset="-78"/>
              </a:rPr>
              <a:t>یک لیوان آب</a:t>
            </a:r>
            <a:endParaRPr lang="fa-IR" sz="6000" dirty="0">
              <a:solidFill>
                <a:srgbClr val="FF0000"/>
              </a:solidFill>
              <a:cs typeface="Aban" pitchFamily="2" charset="-78"/>
            </a:endParaRPr>
          </a:p>
        </p:txBody>
      </p:sp>
      <p:pic>
        <p:nvPicPr>
          <p:cNvPr id="4" name="Content Placeholder 3"/>
          <p:cNvPicPr>
            <a:picLocks noGrp="1" noChangeAspect="1"/>
          </p:cNvPicPr>
          <p:nvPr>
            <p:ph idx="1"/>
          </p:nvPr>
        </p:nvPicPr>
        <p:blipFill>
          <a:blip r:embed="rId2"/>
          <a:stretch>
            <a:fillRect/>
          </a:stretch>
        </p:blipFill>
        <p:spPr>
          <a:xfrm>
            <a:off x="3477541" y="2257687"/>
            <a:ext cx="5236918" cy="3487214"/>
          </a:xfrm>
          <a:prstGeom prst="rect">
            <a:avLst/>
          </a:prstGeom>
        </p:spPr>
      </p:pic>
    </p:spTree>
    <p:extLst>
      <p:ext uri="{BB962C8B-B14F-4D97-AF65-F5344CB8AC3E}">
        <p14:creationId xmlns:p14="http://schemas.microsoft.com/office/powerpoint/2010/main" val="4245773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rgbClr val="FF0000"/>
                </a:solidFill>
                <a:cs typeface="Aban" pitchFamily="2" charset="-78"/>
              </a:rPr>
              <a:t>جوشانیدن به مدت 15 تا 20 دقیقه</a:t>
            </a:r>
            <a:endParaRPr lang="fa-IR" b="1" dirty="0">
              <a:solidFill>
                <a:srgbClr val="FF0000"/>
              </a:solidFill>
              <a:cs typeface="Aban" pitchFamily="2" charset="-78"/>
            </a:endParaRPr>
          </a:p>
        </p:txBody>
      </p:sp>
      <p:pic>
        <p:nvPicPr>
          <p:cNvPr id="4" name="Content Placeholder 3"/>
          <p:cNvPicPr>
            <a:picLocks noGrp="1" noChangeAspect="1"/>
          </p:cNvPicPr>
          <p:nvPr>
            <p:ph idx="1"/>
          </p:nvPr>
        </p:nvPicPr>
        <p:blipFill>
          <a:blip r:embed="rId2"/>
          <a:stretch>
            <a:fillRect/>
          </a:stretch>
        </p:blipFill>
        <p:spPr>
          <a:xfrm>
            <a:off x="3477541" y="2257687"/>
            <a:ext cx="5236918" cy="3487214"/>
          </a:xfrm>
          <a:prstGeom prst="rect">
            <a:avLst/>
          </a:prstGeom>
        </p:spPr>
      </p:pic>
    </p:spTree>
    <p:extLst>
      <p:ext uri="{BB962C8B-B14F-4D97-AF65-F5344CB8AC3E}">
        <p14:creationId xmlns:p14="http://schemas.microsoft.com/office/powerpoint/2010/main" val="477193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78734" y="1725768"/>
            <a:ext cx="6516781" cy="4339463"/>
          </a:xfrm>
          <a:prstGeom prst="rect">
            <a:avLst/>
          </a:prstGeom>
        </p:spPr>
      </p:pic>
    </p:spTree>
    <p:extLst>
      <p:ext uri="{BB962C8B-B14F-4D97-AF65-F5344CB8AC3E}">
        <p14:creationId xmlns:p14="http://schemas.microsoft.com/office/powerpoint/2010/main" val="108182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r">
              <a:buNone/>
            </a:pPr>
            <a:r>
              <a:rPr lang="fa-IR" sz="4000" dirty="0">
                <a:cs typeface="Aban" pitchFamily="2" charset="-78"/>
              </a:rPr>
              <a:t>مگس خانگی معمولی، </a:t>
            </a:r>
            <a:r>
              <a:rPr lang="fa-IR" sz="4000" dirty="0" smtClean="0">
                <a:cs typeface="Aban" pitchFamily="2" charset="-78"/>
              </a:rPr>
              <a:t>(موسکا دومستیکا) </a:t>
            </a:r>
            <a:r>
              <a:rPr lang="fa-IR" sz="4000" dirty="0">
                <a:cs typeface="Aban" pitchFamily="2" charset="-78"/>
              </a:rPr>
              <a:t>در ارتباط بسیار نزدیک با انسان زندگی می کند و در تمام دنیا انشار دارد. این حشرات با تغذیه از روی مواد غذایی و مواد دفعی ، عوامل مختلف بیماری را منتقل می کنند. علاوه بر مگس خانگی، تعدادی از گونه های دیگر از مگس نیز با محل زندگی انسانها سازگاری یافته و همان مشکلات را ایجاد می کنند. </a:t>
            </a:r>
          </a:p>
        </p:txBody>
      </p:sp>
    </p:spTree>
    <p:extLst>
      <p:ext uri="{BB962C8B-B14F-4D97-AF65-F5344CB8AC3E}">
        <p14:creationId xmlns:p14="http://schemas.microsoft.com/office/powerpoint/2010/main" val="2972588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33352" y="738646"/>
            <a:ext cx="6091707" cy="6091707"/>
          </a:xfrm>
          <a:prstGeom prst="rect">
            <a:avLst/>
          </a:prstGeom>
        </p:spPr>
      </p:pic>
    </p:spTree>
    <p:extLst>
      <p:ext uri="{BB962C8B-B14F-4D97-AF65-F5344CB8AC3E}">
        <p14:creationId xmlns:p14="http://schemas.microsoft.com/office/powerpoint/2010/main" val="1705088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gn="ctr">
              <a:spcBef>
                <a:spcPts val="1000"/>
              </a:spcBef>
            </a:pPr>
            <a:r>
              <a:rPr lang="fa-IR" b="1" dirty="0">
                <a:solidFill>
                  <a:srgbClr val="FF0000"/>
                </a:solidFill>
                <a:latin typeface="Calibri" panose="020F0502020204030204"/>
                <a:ea typeface="+mn-ea"/>
                <a:cs typeface="Arial" panose="020B0604020202020204" pitchFamily="34" charset="0"/>
              </a:rPr>
              <a:t>نوار های چسبان</a:t>
            </a:r>
            <a:br>
              <a:rPr lang="fa-IR" b="1" dirty="0">
                <a:solidFill>
                  <a:srgbClr val="FF0000"/>
                </a:solidFill>
                <a:latin typeface="Calibri" panose="020F0502020204030204"/>
                <a:ea typeface="+mn-ea"/>
                <a:cs typeface="Arial" panose="020B0604020202020204" pitchFamily="34" charset="0"/>
              </a:rPr>
            </a:br>
            <a:endParaRPr lang="fa-IR" sz="6600"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3477541" y="2361328"/>
            <a:ext cx="5236918" cy="3279932"/>
          </a:xfrm>
          <a:prstGeom prst="rect">
            <a:avLst/>
          </a:prstGeom>
        </p:spPr>
      </p:pic>
    </p:spTree>
    <p:extLst>
      <p:ext uri="{BB962C8B-B14F-4D97-AF65-F5344CB8AC3E}">
        <p14:creationId xmlns:p14="http://schemas.microsoft.com/office/powerpoint/2010/main" val="2420742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rgbClr val="FF0000"/>
                </a:solidFill>
              </a:rPr>
              <a:t>قرار دادن نوار ها داخل محلول بدست آمده</a:t>
            </a:r>
            <a:endParaRPr lang="fa-IR"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3477541" y="2361328"/>
            <a:ext cx="5236918" cy="3279932"/>
          </a:xfrm>
          <a:prstGeom prst="rect">
            <a:avLst/>
          </a:prstGeom>
        </p:spPr>
      </p:pic>
    </p:spTree>
    <p:extLst>
      <p:ext uri="{BB962C8B-B14F-4D97-AF65-F5344CB8AC3E}">
        <p14:creationId xmlns:p14="http://schemas.microsoft.com/office/powerpoint/2010/main" val="3073186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rgbClr val="FF0000"/>
                </a:solidFill>
              </a:rPr>
              <a:t>خشک نمودن نوار ها</a:t>
            </a:r>
            <a:endParaRPr lang="fa-IR"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3477541" y="2361328"/>
            <a:ext cx="5236918" cy="3279932"/>
          </a:xfrm>
          <a:prstGeom prst="rect">
            <a:avLst/>
          </a:prstGeom>
        </p:spPr>
      </p:pic>
    </p:spTree>
    <p:extLst>
      <p:ext uri="{BB962C8B-B14F-4D97-AF65-F5344CB8AC3E}">
        <p14:creationId xmlns:p14="http://schemas.microsoft.com/office/powerpoint/2010/main" val="3660542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rgbClr val="FF0000"/>
                </a:solidFill>
              </a:rPr>
              <a:t>آوایزان نمودن نوار ها در محل های مشخص</a:t>
            </a:r>
            <a:endParaRPr lang="fa-IR" b="1" dirty="0">
              <a:solidFill>
                <a:srgbClr val="FF0000"/>
              </a:solidFill>
            </a:endParaRPr>
          </a:p>
        </p:txBody>
      </p:sp>
      <p:pic>
        <p:nvPicPr>
          <p:cNvPr id="6" name="Content Placeholder 5"/>
          <p:cNvPicPr>
            <a:picLocks noGrp="1" noChangeAspect="1"/>
          </p:cNvPicPr>
          <p:nvPr>
            <p:ph idx="1"/>
          </p:nvPr>
        </p:nvPicPr>
        <p:blipFill>
          <a:blip r:embed="rId2"/>
          <a:stretch>
            <a:fillRect/>
          </a:stretch>
        </p:blipFill>
        <p:spPr>
          <a:xfrm>
            <a:off x="3477541" y="2361328"/>
            <a:ext cx="5236918" cy="3279932"/>
          </a:xfrm>
          <a:prstGeom prst="rect">
            <a:avLst/>
          </a:prstGeom>
        </p:spPr>
      </p:pic>
    </p:spTree>
    <p:extLst>
      <p:ext uri="{BB962C8B-B14F-4D97-AF65-F5344CB8AC3E}">
        <p14:creationId xmlns:p14="http://schemas.microsoft.com/office/powerpoint/2010/main" val="3894268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rgbClr val="FF0000"/>
                </a:solidFill>
              </a:rPr>
              <a:t>به دام افتادن مگس ها</a:t>
            </a:r>
            <a:endParaRPr lang="fa-IR" b="1" dirty="0">
              <a:solidFill>
                <a:srgbClr val="FF0000"/>
              </a:solidFill>
            </a:endParaRPr>
          </a:p>
        </p:txBody>
      </p:sp>
      <p:pic>
        <p:nvPicPr>
          <p:cNvPr id="5" name="Content Placeholder 4"/>
          <p:cNvPicPr>
            <a:picLocks noGrp="1" noChangeAspect="1"/>
          </p:cNvPicPr>
          <p:nvPr>
            <p:ph idx="1"/>
          </p:nvPr>
        </p:nvPicPr>
        <p:blipFill>
          <a:blip r:embed="rId2"/>
          <a:stretch>
            <a:fillRect/>
          </a:stretch>
        </p:blipFill>
        <p:spPr>
          <a:xfrm>
            <a:off x="3477541" y="2361328"/>
            <a:ext cx="5236918" cy="3279932"/>
          </a:xfrm>
          <a:prstGeom prst="rect">
            <a:avLst/>
          </a:prstGeom>
        </p:spPr>
      </p:pic>
    </p:spTree>
    <p:extLst>
      <p:ext uri="{BB962C8B-B14F-4D97-AF65-F5344CB8AC3E}">
        <p14:creationId xmlns:p14="http://schemas.microsoft.com/office/powerpoint/2010/main" val="3912564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solidFill>
                  <a:srgbClr val="FF0000"/>
                </a:solidFill>
              </a:rPr>
              <a:t>روش های شیمیایی</a:t>
            </a:r>
            <a:endParaRPr lang="fa-IR" b="1" dirty="0">
              <a:solidFill>
                <a:srgbClr val="FF0000"/>
              </a:solidFill>
            </a:endParaRPr>
          </a:p>
        </p:txBody>
      </p:sp>
      <p:sp>
        <p:nvSpPr>
          <p:cNvPr id="3" name="Content Placeholder 2"/>
          <p:cNvSpPr>
            <a:spLocks noGrp="1"/>
          </p:cNvSpPr>
          <p:nvPr>
            <p:ph idx="1"/>
          </p:nvPr>
        </p:nvSpPr>
        <p:spPr/>
        <p:txBody>
          <a:bodyPr/>
          <a:lstStyle/>
          <a:p>
            <a:pPr marL="0" indent="0" algn="r">
              <a:buNone/>
            </a:pPr>
            <a:r>
              <a:rPr lang="fa-IR" b="1" dirty="0" smtClean="0"/>
              <a:t>سمپاشی محل های استراحت (یکی از بهترین روشها)</a:t>
            </a:r>
          </a:p>
          <a:p>
            <a:pPr marL="0" indent="0" algn="r">
              <a:buNone/>
            </a:pPr>
            <a:r>
              <a:rPr lang="fa-IR" b="1" dirty="0" smtClean="0"/>
              <a:t>جلب مگس ها با طعمه های سمی</a:t>
            </a:r>
          </a:p>
          <a:p>
            <a:pPr marL="0" indent="0" algn="r">
              <a:buNone/>
            </a:pPr>
            <a:r>
              <a:rPr lang="fa-IR" b="1" dirty="0" smtClean="0"/>
              <a:t>سمپاشی فضایی داخل اماکن</a:t>
            </a:r>
          </a:p>
          <a:p>
            <a:pPr marL="0" indent="0" algn="r">
              <a:buNone/>
            </a:pPr>
            <a:r>
              <a:rPr lang="fa-IR" b="1" dirty="0" smtClean="0"/>
              <a:t>سمپاشی فضایی خارج اماکن</a:t>
            </a:r>
          </a:p>
          <a:p>
            <a:pPr marL="0" indent="0" algn="r">
              <a:buNone/>
            </a:pPr>
            <a:r>
              <a:rPr lang="fa-IR" b="1" dirty="0" smtClean="0"/>
              <a:t>سمپاشی مستقیم روی محل تجمع مگس ها</a:t>
            </a:r>
          </a:p>
          <a:p>
            <a:pPr marL="0" indent="0" algn="r">
              <a:buNone/>
            </a:pPr>
            <a:r>
              <a:rPr lang="fa-IR" b="1" dirty="0" smtClean="0"/>
              <a:t>سمپاشی محل تولید مثل با لارو  کش ها</a:t>
            </a:r>
            <a:endParaRPr lang="fa-IR" b="1" dirty="0"/>
          </a:p>
        </p:txBody>
      </p:sp>
    </p:spTree>
    <p:extLst>
      <p:ext uri="{BB962C8B-B14F-4D97-AF65-F5344CB8AC3E}">
        <p14:creationId xmlns:p14="http://schemas.microsoft.com/office/powerpoint/2010/main" val="598737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fa-IR" sz="5400" b="1" dirty="0">
                <a:solidFill>
                  <a:srgbClr val="FF0000"/>
                </a:solidFill>
                <a:latin typeface="Calibri Light" panose="020F0302020204030204"/>
                <a:ea typeface="+mj-ea"/>
                <a:cs typeface="Aban" pitchFamily="2" charset="-78"/>
              </a:rPr>
              <a:t>دو راهکار با استفاده از مواد طبیعی برای دفع و دور کردن مگس از محیط های خانگی و اماکن</a:t>
            </a:r>
            <a:endParaRPr lang="fa-IR" sz="3600" b="1" dirty="0">
              <a:solidFill>
                <a:srgbClr val="FF0000"/>
              </a:solidFill>
              <a:cs typeface="Aban" pitchFamily="2" charset="-78"/>
            </a:endParaRPr>
          </a:p>
        </p:txBody>
      </p:sp>
    </p:spTree>
    <p:extLst>
      <p:ext uri="{BB962C8B-B14F-4D97-AF65-F5344CB8AC3E}">
        <p14:creationId xmlns:p14="http://schemas.microsoft.com/office/powerpoint/2010/main" val="468932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47740" y="1291457"/>
            <a:ext cx="7555953" cy="5057827"/>
          </a:xfrm>
          <a:prstGeom prst="rect">
            <a:avLst/>
          </a:prstGeom>
        </p:spPr>
      </p:pic>
    </p:spTree>
    <p:extLst>
      <p:ext uri="{BB962C8B-B14F-4D97-AF65-F5344CB8AC3E}">
        <p14:creationId xmlns:p14="http://schemas.microsoft.com/office/powerpoint/2010/main" val="284271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76530" y="1377667"/>
            <a:ext cx="7366715" cy="4931154"/>
          </a:xfrm>
          <a:prstGeom prst="rect">
            <a:avLst/>
          </a:prstGeom>
        </p:spPr>
      </p:pic>
    </p:spTree>
    <p:extLst>
      <p:ext uri="{BB962C8B-B14F-4D97-AF65-F5344CB8AC3E}">
        <p14:creationId xmlns:p14="http://schemas.microsoft.com/office/powerpoint/2010/main" val="257920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FF0000"/>
                </a:solidFill>
                <a:cs typeface="Aban" pitchFamily="2" charset="-78"/>
              </a:rPr>
              <a:t>چرخه زیست‌ مگس‌ها</a:t>
            </a:r>
          </a:p>
        </p:txBody>
      </p:sp>
      <p:sp>
        <p:nvSpPr>
          <p:cNvPr id="4" name="Content Placeholder 3"/>
          <p:cNvSpPr>
            <a:spLocks noGrp="1"/>
          </p:cNvSpPr>
          <p:nvPr>
            <p:ph sz="half" idx="2"/>
          </p:nvPr>
        </p:nvSpPr>
        <p:spPr/>
        <p:txBody>
          <a:bodyPr>
            <a:normAutofit/>
          </a:bodyPr>
          <a:lstStyle/>
          <a:p>
            <a:pPr marL="0" indent="0" algn="r">
              <a:buNone/>
            </a:pPr>
            <a:r>
              <a:rPr lang="fa-IR" sz="3200" dirty="0" smtClean="0">
                <a:cs typeface="Aban" pitchFamily="2" charset="-78"/>
              </a:rPr>
              <a:t>در چرخه زندگی مگس ها چهار مرحله وجود دارد :</a:t>
            </a:r>
            <a:endParaRPr lang="fa-IR" sz="3200" dirty="0">
              <a:cs typeface="Aban" pitchFamily="2" charset="-78"/>
            </a:endParaRPr>
          </a:p>
          <a:p>
            <a:pPr marL="0" indent="0" algn="r">
              <a:buNone/>
            </a:pPr>
            <a:r>
              <a:rPr lang="fa-IR" sz="3200" dirty="0" smtClean="0">
                <a:cs typeface="Aban" pitchFamily="2" charset="-78"/>
              </a:rPr>
              <a:t>1- تخم</a:t>
            </a:r>
          </a:p>
          <a:p>
            <a:pPr marL="0" indent="0" algn="r">
              <a:buNone/>
            </a:pPr>
            <a:r>
              <a:rPr lang="fa-IR" sz="3200" dirty="0" smtClean="0">
                <a:cs typeface="Aban" pitchFamily="2" charset="-78"/>
              </a:rPr>
              <a:t>2- لارو یا ماگوت</a:t>
            </a:r>
          </a:p>
          <a:p>
            <a:pPr marL="0" indent="0" algn="r">
              <a:buNone/>
            </a:pPr>
            <a:r>
              <a:rPr lang="fa-IR" sz="3200" dirty="0" smtClean="0">
                <a:cs typeface="Aban" pitchFamily="2" charset="-78"/>
              </a:rPr>
              <a:t>3- شفیره </a:t>
            </a:r>
          </a:p>
          <a:p>
            <a:pPr marL="0" indent="0" algn="r">
              <a:buNone/>
            </a:pPr>
            <a:r>
              <a:rPr lang="fa-IR" sz="3200" dirty="0" smtClean="0">
                <a:cs typeface="Aban" pitchFamily="2" charset="-78"/>
              </a:rPr>
              <a:t>4- بالغ</a:t>
            </a:r>
          </a:p>
        </p:txBody>
      </p:sp>
      <p:pic>
        <p:nvPicPr>
          <p:cNvPr id="8" name="Content Placeholder 4"/>
          <p:cNvPicPr>
            <a:picLocks noGrp="1" noChangeAspect="1"/>
          </p:cNvPicPr>
          <p:nvPr>
            <p:ph sz="half" idx="1"/>
          </p:nvPr>
        </p:nvPicPr>
        <p:blipFill>
          <a:blip r:embed="rId2"/>
          <a:stretch>
            <a:fillRect/>
          </a:stretch>
        </p:blipFill>
        <p:spPr>
          <a:xfrm>
            <a:off x="1869147" y="1690688"/>
            <a:ext cx="2784856" cy="4351338"/>
          </a:xfrm>
          <a:prstGeom prst="rect">
            <a:avLst/>
          </a:prstGeom>
        </p:spPr>
      </p:pic>
    </p:spTree>
    <p:extLst>
      <p:ext uri="{BB962C8B-B14F-4D97-AF65-F5344CB8AC3E}">
        <p14:creationId xmlns:p14="http://schemas.microsoft.com/office/powerpoint/2010/main" val="303001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12134" y="1334561"/>
            <a:ext cx="7645477" cy="5117753"/>
          </a:xfrm>
          <a:prstGeom prst="rect">
            <a:avLst/>
          </a:prstGeom>
        </p:spPr>
      </p:pic>
    </p:spTree>
    <p:extLst>
      <p:ext uri="{BB962C8B-B14F-4D97-AF65-F5344CB8AC3E}">
        <p14:creationId xmlns:p14="http://schemas.microsoft.com/office/powerpoint/2010/main" val="2426699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77541" y="2248542"/>
            <a:ext cx="5236918" cy="3505504"/>
          </a:xfrm>
          <a:prstGeom prst="rect">
            <a:avLst/>
          </a:prstGeom>
        </p:spPr>
      </p:pic>
    </p:spTree>
    <p:extLst>
      <p:ext uri="{BB962C8B-B14F-4D97-AF65-F5344CB8AC3E}">
        <p14:creationId xmlns:p14="http://schemas.microsoft.com/office/powerpoint/2010/main" val="1645082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572036"/>
          </a:xfrm>
        </p:spPr>
        <p:txBody>
          <a:bodyPr>
            <a:normAutofit/>
          </a:bodyPr>
          <a:lstStyle/>
          <a:p>
            <a:pPr algn="ctr"/>
            <a:r>
              <a:rPr lang="fa-IR" sz="11500" b="1" dirty="0" smtClean="0">
                <a:solidFill>
                  <a:srgbClr val="FF0000"/>
                </a:solidFill>
                <a:cs typeface="Aban" pitchFamily="2" charset="-78"/>
              </a:rPr>
              <a:t>روش دوم</a:t>
            </a:r>
            <a:endParaRPr lang="fa-IR" sz="11500" b="1" dirty="0">
              <a:solidFill>
                <a:srgbClr val="FF0000"/>
              </a:solidFill>
              <a:cs typeface="Aban" pitchFamily="2" charset="-78"/>
            </a:endParaRPr>
          </a:p>
        </p:txBody>
      </p:sp>
    </p:spTree>
    <p:extLst>
      <p:ext uri="{BB962C8B-B14F-4D97-AF65-F5344CB8AC3E}">
        <p14:creationId xmlns:p14="http://schemas.microsoft.com/office/powerpoint/2010/main" val="3795851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تعدادی میخک</a:t>
            </a:r>
            <a:endParaRPr lang="fa-IR" dirty="0"/>
          </a:p>
        </p:txBody>
      </p:sp>
      <p:pic>
        <p:nvPicPr>
          <p:cNvPr id="4" name="Content Placeholder 3"/>
          <p:cNvPicPr>
            <a:picLocks noGrp="1" noChangeAspect="1"/>
          </p:cNvPicPr>
          <p:nvPr>
            <p:ph idx="1"/>
          </p:nvPr>
        </p:nvPicPr>
        <p:blipFill>
          <a:blip r:embed="rId2"/>
          <a:stretch>
            <a:fillRect/>
          </a:stretch>
        </p:blipFill>
        <p:spPr>
          <a:xfrm>
            <a:off x="3477541" y="2254638"/>
            <a:ext cx="5236918" cy="3493311"/>
          </a:xfrm>
          <a:prstGeom prst="rect">
            <a:avLst/>
          </a:prstGeom>
        </p:spPr>
      </p:pic>
    </p:spTree>
    <p:extLst>
      <p:ext uri="{BB962C8B-B14F-4D97-AF65-F5344CB8AC3E}">
        <p14:creationId xmlns:p14="http://schemas.microsoft.com/office/powerpoint/2010/main" val="428522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06839" y="2073133"/>
            <a:ext cx="5666705" cy="3781830"/>
          </a:xfrm>
          <a:prstGeom prst="rect">
            <a:avLst/>
          </a:prstGeom>
        </p:spPr>
      </p:pic>
    </p:spTree>
    <p:extLst>
      <p:ext uri="{BB962C8B-B14F-4D97-AF65-F5344CB8AC3E}">
        <p14:creationId xmlns:p14="http://schemas.microsoft.com/office/powerpoint/2010/main" val="1125770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fa-IR" sz="8000" b="1" dirty="0" smtClean="0">
                <a:solidFill>
                  <a:srgbClr val="0070C0"/>
                </a:solidFill>
              </a:rPr>
              <a:t>تشکر از لطف و توجه شما</a:t>
            </a:r>
            <a:endParaRPr lang="fa-IR" sz="8000" b="1" dirty="0">
              <a:solidFill>
                <a:srgbClr val="0070C0"/>
              </a:solidFill>
            </a:endParaRPr>
          </a:p>
        </p:txBody>
      </p:sp>
    </p:spTree>
    <p:extLst>
      <p:ext uri="{BB962C8B-B14F-4D97-AF65-F5344CB8AC3E}">
        <p14:creationId xmlns:p14="http://schemas.microsoft.com/office/powerpoint/2010/main" val="1565697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7200" dirty="0" smtClean="0">
                <a:solidFill>
                  <a:srgbClr val="FF0000"/>
                </a:solidFill>
                <a:cs typeface="Aban" pitchFamily="2" charset="-78"/>
              </a:rPr>
              <a:t>طول دوره زندگی </a:t>
            </a:r>
            <a:endParaRPr lang="fa-IR" sz="7200" dirty="0">
              <a:solidFill>
                <a:srgbClr val="FF0000"/>
              </a:solidFill>
              <a:cs typeface="Aban" pitchFamily="2" charset="-78"/>
            </a:endParaRPr>
          </a:p>
        </p:txBody>
      </p:sp>
      <p:sp>
        <p:nvSpPr>
          <p:cNvPr id="3" name="Content Placeholder 2"/>
          <p:cNvSpPr>
            <a:spLocks noGrp="1"/>
          </p:cNvSpPr>
          <p:nvPr>
            <p:ph idx="1"/>
          </p:nvPr>
        </p:nvSpPr>
        <p:spPr/>
        <p:txBody>
          <a:bodyPr>
            <a:normAutofit/>
          </a:bodyPr>
          <a:lstStyle/>
          <a:p>
            <a:pPr marL="0" indent="0" algn="ctr">
              <a:buNone/>
            </a:pPr>
            <a:r>
              <a:rPr lang="fa-IR" sz="4000" dirty="0" smtClean="0">
                <a:cs typeface="Aban" pitchFamily="2" charset="-78"/>
              </a:rPr>
              <a:t>طول زندگی مگس خانگی معمولا 2  تا 3 هفته الی یکماه است که در شرایط سردتر ممکن است تا 3 ماه هم طول بکشد.</a:t>
            </a:r>
            <a:endParaRPr lang="fa-IR" sz="4000" dirty="0">
              <a:cs typeface="Aban" pitchFamily="2" charset="-78"/>
            </a:endParaRPr>
          </a:p>
        </p:txBody>
      </p:sp>
    </p:spTree>
    <p:extLst>
      <p:ext uri="{BB962C8B-B14F-4D97-AF65-F5344CB8AC3E}">
        <p14:creationId xmlns:p14="http://schemas.microsoft.com/office/powerpoint/2010/main" val="373857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6488"/>
            <a:ext cx="10515600" cy="1325563"/>
          </a:xfrm>
        </p:spPr>
        <p:txBody>
          <a:bodyPr>
            <a:normAutofit/>
          </a:bodyPr>
          <a:lstStyle/>
          <a:p>
            <a:pPr algn="ctr"/>
            <a:r>
              <a:rPr lang="fa-IR" sz="8000" dirty="0" smtClean="0">
                <a:solidFill>
                  <a:srgbClr val="FF0000"/>
                </a:solidFill>
                <a:cs typeface="Aban" pitchFamily="2" charset="-78"/>
              </a:rPr>
              <a:t>چرخه زندگی</a:t>
            </a:r>
            <a:endParaRPr lang="fa-IR" sz="8000" dirty="0">
              <a:solidFill>
                <a:srgbClr val="FF0000"/>
              </a:solidFill>
              <a:cs typeface="Aban" pitchFamily="2" charset="-78"/>
            </a:endParaRPr>
          </a:p>
        </p:txBody>
      </p:sp>
      <p:sp>
        <p:nvSpPr>
          <p:cNvPr id="4" name="Content Placeholder 3"/>
          <p:cNvSpPr>
            <a:spLocks noGrp="1"/>
          </p:cNvSpPr>
          <p:nvPr>
            <p:ph sz="half" idx="2"/>
          </p:nvPr>
        </p:nvSpPr>
        <p:spPr>
          <a:xfrm>
            <a:off x="5653825" y="1825625"/>
            <a:ext cx="5699975" cy="4351338"/>
          </a:xfrm>
        </p:spPr>
        <p:txBody>
          <a:bodyPr>
            <a:normAutofit/>
          </a:bodyPr>
          <a:lstStyle/>
          <a:p>
            <a:pPr marL="0" indent="0" algn="r">
              <a:buNone/>
            </a:pPr>
            <a:r>
              <a:rPr lang="fa-IR" dirty="0">
                <a:cs typeface="Aban" pitchFamily="2" charset="-78"/>
              </a:rPr>
              <a:t>مرحله تخم اولین مرحله زندگی یک مگس خانگی است.</a:t>
            </a:r>
            <a:br>
              <a:rPr lang="fa-IR" dirty="0">
                <a:cs typeface="Aban" pitchFamily="2" charset="-78"/>
              </a:rPr>
            </a:br>
            <a:r>
              <a:rPr lang="fa-IR" dirty="0">
                <a:cs typeface="Aban" pitchFamily="2" charset="-78"/>
              </a:rPr>
              <a:t>هر مگس ماده بالغ، در طول زندگی خود می تواند تا ۲۰۰۰ تخم تولید کند. مگس تخم ‎های خود را در دسته های ۷۵ الی ۱۵۰ تایی می گذارد. این حشره محیط های مرطوب مانند لا به لای زباله ها یا کودهای حیوانی که در آن ها غذا به وفور یافت می شود را برای تخم گذاری ترجیح می دهند. </a:t>
            </a:r>
            <a:r>
              <a:rPr lang="fa-IR" dirty="0" smtClean="0">
                <a:cs typeface="Aban" pitchFamily="2" charset="-78"/>
              </a:rPr>
              <a:t> تقریبا یک </a:t>
            </a:r>
            <a:r>
              <a:rPr lang="fa-IR" dirty="0">
                <a:cs typeface="Aban" pitchFamily="2" charset="-78"/>
              </a:rPr>
              <a:t>روز طول می کشد تا لاروها که کرم حشره نیز نامیده می شوند؛ از تخم ها </a:t>
            </a:r>
            <a:r>
              <a:rPr lang="fa-IR" dirty="0" smtClean="0">
                <a:cs typeface="Aban" pitchFamily="2" charset="-78"/>
              </a:rPr>
              <a:t>خارج </a:t>
            </a:r>
            <a:r>
              <a:rPr lang="fa-IR" dirty="0">
                <a:cs typeface="Aban" pitchFamily="2" charset="-78"/>
              </a:rPr>
              <a:t>شوند.</a:t>
            </a:r>
          </a:p>
        </p:txBody>
      </p:sp>
      <p:pic>
        <p:nvPicPr>
          <p:cNvPr id="4098" name="Picture 2" descr="سیکل زندگی مگس"/>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47750" y="2096294"/>
            <a:ext cx="4762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993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6000" b="1" dirty="0">
                <a:solidFill>
                  <a:srgbClr val="FF0000"/>
                </a:solidFill>
                <a:cs typeface="Aban" pitchFamily="2" charset="-78"/>
              </a:rPr>
              <a:t>۲ . مرحله لارو یا کرم حشره</a:t>
            </a:r>
            <a:endParaRPr lang="fa-IR" sz="6000" dirty="0">
              <a:solidFill>
                <a:srgbClr val="FF0000"/>
              </a:solidFill>
              <a:cs typeface="Aban" pitchFamily="2" charset="-78"/>
            </a:endParaRPr>
          </a:p>
        </p:txBody>
      </p:sp>
      <p:sp>
        <p:nvSpPr>
          <p:cNvPr id="4" name="Content Placeholder 3"/>
          <p:cNvSpPr>
            <a:spLocks noGrp="1"/>
          </p:cNvSpPr>
          <p:nvPr>
            <p:ph sz="half" idx="2"/>
          </p:nvPr>
        </p:nvSpPr>
        <p:spPr/>
        <p:txBody>
          <a:bodyPr/>
          <a:lstStyle/>
          <a:p>
            <a:pPr marL="0" indent="0" algn="r">
              <a:buNone/>
            </a:pPr>
            <a:r>
              <a:rPr lang="fa-IR" dirty="0">
                <a:cs typeface="Aban" pitchFamily="2" charset="-78"/>
              </a:rPr>
              <a:t>مرحله دوم از سیکل زندگی مگس ها، مرحله لاروی است.</a:t>
            </a:r>
            <a:br>
              <a:rPr lang="fa-IR" dirty="0">
                <a:cs typeface="Aban" pitchFamily="2" charset="-78"/>
              </a:rPr>
            </a:br>
            <a:r>
              <a:rPr lang="fa-IR" dirty="0">
                <a:cs typeface="Aban" pitchFamily="2" charset="-78"/>
              </a:rPr>
              <a:t>لاروها حشراتی سفیدرنگ، بدون پا و دارای طولی بین ۴ الی ۸ میلی متر هستند. </a:t>
            </a:r>
            <a:r>
              <a:rPr lang="fa-IR" b="1" dirty="0">
                <a:cs typeface="Aban" pitchFamily="2" charset="-78"/>
              </a:rPr>
              <a:t>لاروهای مگس</a:t>
            </a:r>
            <a:r>
              <a:rPr lang="fa-IR" dirty="0">
                <a:cs typeface="Aban" pitchFamily="2" charset="-78"/>
              </a:rPr>
              <a:t> تا زمانی که بتوانند تغذیه کرده و پوست اندازی کنند، در نزدیکی محل تخم گذاری باقی می مانند. پس از ۳ الی ۵ روز، </a:t>
            </a:r>
            <a:r>
              <a:rPr lang="fa-IR" b="1" dirty="0">
                <a:cs typeface="Aban" pitchFamily="2" charset="-78"/>
              </a:rPr>
              <a:t>کرم حشره ها</a:t>
            </a:r>
            <a:r>
              <a:rPr lang="fa-IR" dirty="0">
                <a:cs typeface="Aban" pitchFamily="2" charset="-78"/>
              </a:rPr>
              <a:t> به دنبال مکانی تاریک می گردند تا به شفیره تبدیل شوند.</a:t>
            </a:r>
          </a:p>
        </p:txBody>
      </p:sp>
      <p:pic>
        <p:nvPicPr>
          <p:cNvPr id="3074" name="Picture 2" descr="سیکل زندگی مگس"/>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47750" y="2096294"/>
            <a:ext cx="4762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732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6600" b="1" dirty="0">
                <a:solidFill>
                  <a:srgbClr val="FF0000"/>
                </a:solidFill>
                <a:cs typeface="Aban" pitchFamily="2" charset="-78"/>
              </a:rPr>
              <a:t>۳. مرحله شفیره</a:t>
            </a:r>
            <a:r>
              <a:rPr lang="fa-IR" sz="6600" dirty="0">
                <a:solidFill>
                  <a:srgbClr val="FF0000"/>
                </a:solidFill>
                <a:cs typeface="Aban" pitchFamily="2" charset="-78"/>
              </a:rPr>
              <a:t/>
            </a:r>
            <a:br>
              <a:rPr lang="fa-IR" sz="6600" dirty="0">
                <a:solidFill>
                  <a:srgbClr val="FF0000"/>
                </a:solidFill>
                <a:cs typeface="Aban" pitchFamily="2" charset="-78"/>
              </a:rPr>
            </a:br>
            <a:endParaRPr lang="fa-IR" sz="6600" dirty="0">
              <a:solidFill>
                <a:srgbClr val="FF0000"/>
              </a:solidFill>
              <a:cs typeface="Aban" pitchFamily="2" charset="-78"/>
            </a:endParaRPr>
          </a:p>
        </p:txBody>
      </p:sp>
      <p:sp>
        <p:nvSpPr>
          <p:cNvPr id="4" name="Content Placeholder 3"/>
          <p:cNvSpPr>
            <a:spLocks noGrp="1"/>
          </p:cNvSpPr>
          <p:nvPr>
            <p:ph sz="half" idx="2"/>
          </p:nvPr>
        </p:nvSpPr>
        <p:spPr/>
        <p:txBody>
          <a:bodyPr/>
          <a:lstStyle/>
          <a:p>
            <a:pPr marL="0" indent="0" algn="r">
              <a:buNone/>
            </a:pPr>
            <a:r>
              <a:rPr lang="fa-IR" dirty="0">
                <a:cs typeface="Aban" pitchFamily="2" charset="-78"/>
              </a:rPr>
              <a:t>در طول این مرحله، شفیره یک پوشش خارجی مقاوم در اطراف خود می سازد که تا زمان رشد پاها و بال های شفیره از او محافظت می کند.</a:t>
            </a:r>
          </a:p>
        </p:txBody>
      </p:sp>
      <p:pic>
        <p:nvPicPr>
          <p:cNvPr id="2050" name="Picture 2" descr="سیکل زندگی مگس"/>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47750" y="2096294"/>
            <a:ext cx="4762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99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5400" b="1" dirty="0">
                <a:solidFill>
                  <a:srgbClr val="FF0000"/>
                </a:solidFill>
                <a:cs typeface="Aban" pitchFamily="2" charset="-78"/>
              </a:rPr>
              <a:t>۴ . مرحله بلوغ</a:t>
            </a:r>
            <a:r>
              <a:rPr lang="fa-IR" sz="5400" dirty="0">
                <a:solidFill>
                  <a:srgbClr val="FF0000"/>
                </a:solidFill>
                <a:cs typeface="Aban" pitchFamily="2" charset="-78"/>
              </a:rPr>
              <a:t/>
            </a:r>
            <a:br>
              <a:rPr lang="fa-IR" sz="5400" dirty="0">
                <a:solidFill>
                  <a:srgbClr val="FF0000"/>
                </a:solidFill>
                <a:cs typeface="Aban" pitchFamily="2" charset="-78"/>
              </a:rPr>
            </a:br>
            <a:endParaRPr lang="fa-IR" sz="5400" dirty="0">
              <a:solidFill>
                <a:srgbClr val="FF0000"/>
              </a:solidFill>
              <a:cs typeface="Aban" pitchFamily="2" charset="-78"/>
            </a:endParaRPr>
          </a:p>
        </p:txBody>
      </p:sp>
      <p:sp>
        <p:nvSpPr>
          <p:cNvPr id="4" name="Content Placeholder 3"/>
          <p:cNvSpPr>
            <a:spLocks noGrp="1"/>
          </p:cNvSpPr>
          <p:nvPr>
            <p:ph sz="half" idx="2"/>
          </p:nvPr>
        </p:nvSpPr>
        <p:spPr/>
        <p:txBody>
          <a:bodyPr>
            <a:normAutofit/>
          </a:bodyPr>
          <a:lstStyle/>
          <a:p>
            <a:pPr marL="0" indent="0" algn="r">
              <a:buNone/>
            </a:pPr>
            <a:r>
              <a:rPr lang="fa-IR" sz="3200" dirty="0">
                <a:cs typeface="Aban" pitchFamily="2" charset="-78"/>
              </a:rPr>
              <a:t>در طی </a:t>
            </a:r>
            <a:r>
              <a:rPr lang="fa-IR" sz="3200" dirty="0" smtClean="0">
                <a:cs typeface="Aban" pitchFamily="2" charset="-78"/>
              </a:rPr>
              <a:t>2 </a:t>
            </a:r>
            <a:r>
              <a:rPr lang="fa-IR" sz="3200" dirty="0">
                <a:cs typeface="Aban" pitchFamily="2" charset="-78"/>
              </a:rPr>
              <a:t>الی </a:t>
            </a:r>
            <a:r>
              <a:rPr lang="fa-IR" sz="3200" dirty="0" smtClean="0">
                <a:cs typeface="Aban" pitchFamily="2" charset="-78"/>
              </a:rPr>
              <a:t>10 </a:t>
            </a:r>
            <a:r>
              <a:rPr lang="fa-IR" sz="3200" dirty="0">
                <a:cs typeface="Aban" pitchFamily="2" charset="-78"/>
              </a:rPr>
              <a:t>روز شفیره ها از پوشش های محافظ خود درآمده و به مگس های بالغ تبدیل می شوند.  ۲ الی ۳ روز پس از خروج مگس ها از شفیره، مگس های ماده بالغ قادر به تولید مثل بوده و می توانند شروع به تخمگذاری کنند. در مجموع یک مگس می تواند تا یک ماه زنده بماند</a:t>
            </a:r>
            <a:r>
              <a:rPr lang="fa-IR" sz="3200" dirty="0" smtClean="0">
                <a:cs typeface="Aban" pitchFamily="2" charset="-78"/>
              </a:rPr>
              <a:t>.</a:t>
            </a:r>
          </a:p>
        </p:txBody>
      </p:sp>
      <p:pic>
        <p:nvPicPr>
          <p:cNvPr id="1026" name="Picture 2" descr="سیکل زندگی مگس"/>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47750" y="2096294"/>
            <a:ext cx="4762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871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TotalTime>
  <Words>1206</Words>
  <Application>Microsoft Office PowerPoint</Application>
  <PresentationFormat>Widescreen</PresentationFormat>
  <Paragraphs>116</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Aban</vt:lpstr>
      <vt:lpstr>Arial</vt:lpstr>
      <vt:lpstr>Calibri</vt:lpstr>
      <vt:lpstr>Calibri Light</vt:lpstr>
      <vt:lpstr>Times New Roman</vt:lpstr>
      <vt:lpstr>Office Theme</vt:lpstr>
      <vt:lpstr>شناسایی و کنترل مگس خانگی</vt:lpstr>
      <vt:lpstr>مگسهای خانگی</vt:lpstr>
      <vt:lpstr>PowerPoint Presentation</vt:lpstr>
      <vt:lpstr>چرخه زیست‌ مگس‌ها</vt:lpstr>
      <vt:lpstr>طول دوره زندگی </vt:lpstr>
      <vt:lpstr>چرخه زندگی</vt:lpstr>
      <vt:lpstr>۲ . مرحله لارو یا کرم حشره</vt:lpstr>
      <vt:lpstr>۳. مرحله شفیره </vt:lpstr>
      <vt:lpstr>۴ . مرحله بلوغ </vt:lpstr>
      <vt:lpstr>مشخصات ظاهری مگس‌ های خانگی  </vt:lpstr>
      <vt:lpstr>بدن مگس های خانگی از سه بخش تشکیل شده است.</vt:lpstr>
      <vt:lpstr>رفتار و زیستگاه انواع مگس‌ خانگی </vt:lpstr>
      <vt:lpstr>PowerPoint Presentation</vt:lpstr>
      <vt:lpstr>عادات غذایی انواع مگس </vt:lpstr>
      <vt:lpstr>تغییر در جمعیت مگس ها</vt:lpstr>
      <vt:lpstr>اهمیت پزشکی</vt:lpstr>
      <vt:lpstr>اقدامات کنترل بهبود بهداشت و بهسازی محیط </vt:lpstr>
      <vt:lpstr>2- کاهش منابعی که سبب جلب مگس از مناطق دیگر میشوند: </vt:lpstr>
      <vt:lpstr>3- جلوگیری از تماس مگس و عوامل بیماریزا</vt:lpstr>
      <vt:lpstr>4- حفاظت مواد غذایی ، ظروف آشپزخانه و انسان از تماس با مگس ها</vt:lpstr>
      <vt:lpstr>روشهای مستقیم کنترل و از بین بردن مگس</vt:lpstr>
      <vt:lpstr>روشهای فیزیکی </vt:lpstr>
      <vt:lpstr>تله های مگس گیر </vt:lpstr>
      <vt:lpstr>PowerPoint Presentation</vt:lpstr>
      <vt:lpstr>PowerPoint Presentation</vt:lpstr>
      <vt:lpstr>5 قاشق غذا خوری شکر</vt:lpstr>
      <vt:lpstr>یک لیوان آب</vt:lpstr>
      <vt:lpstr>جوشانیدن به مدت 15 تا 20 دقیقه</vt:lpstr>
      <vt:lpstr>PowerPoint Presentation</vt:lpstr>
      <vt:lpstr>PowerPoint Presentation</vt:lpstr>
      <vt:lpstr>نوار های چسبان </vt:lpstr>
      <vt:lpstr>قرار دادن نوار ها داخل محلول بدست آمده</vt:lpstr>
      <vt:lpstr>خشک نمودن نوار ها</vt:lpstr>
      <vt:lpstr>آوایزان نمودن نوار ها در محل های مشخص</vt:lpstr>
      <vt:lpstr>به دام افتادن مگس ها</vt:lpstr>
      <vt:lpstr>روش های شیمیایی</vt:lpstr>
      <vt:lpstr>PowerPoint Presentation</vt:lpstr>
      <vt:lpstr>PowerPoint Presentation</vt:lpstr>
      <vt:lpstr>PowerPoint Presentation</vt:lpstr>
      <vt:lpstr>PowerPoint Presentation</vt:lpstr>
      <vt:lpstr>PowerPoint Presentation</vt:lpstr>
      <vt:lpstr>روش دوم</vt:lpstr>
      <vt:lpstr>تعدادی میخک</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شناسایی و کنترل مگس خانگی</dc:title>
  <dc:creator>partovi</dc:creator>
  <cp:lastModifiedBy>partovi</cp:lastModifiedBy>
  <cp:revision>75</cp:revision>
  <dcterms:created xsi:type="dcterms:W3CDTF">2020-10-14T05:21:23Z</dcterms:created>
  <dcterms:modified xsi:type="dcterms:W3CDTF">2021-06-28T10:58:25Z</dcterms:modified>
</cp:coreProperties>
</file>