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3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1" r:id="rId24"/>
    <p:sldId id="283" r:id="rId25"/>
    <p:sldId id="286" r:id="rId26"/>
    <p:sldId id="284" r:id="rId27"/>
    <p:sldId id="285" r:id="rId28"/>
    <p:sldId id="290" r:id="rId29"/>
    <p:sldId id="288" r:id="rId30"/>
    <p:sldId id="289" r:id="rId31"/>
    <p:sldId id="292" r:id="rId32"/>
    <p:sldId id="287" r:id="rId33"/>
    <p:sldId id="291" r:id="rId34"/>
    <p:sldId id="293" r:id="rId35"/>
    <p:sldId id="294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AE37D-12BD-44AA-A146-0362631801C1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D7114-DFA8-4D99-BB74-5FE098B3C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439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A4F8A3-15B7-4520-A17E-B2833E7BD055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0712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C4D9099-774C-4D82-85B7-F52624B216FE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84675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61570C-81F6-4484-910F-A8E144CB1725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6350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8626E4B-7360-4263-8D79-9FB6CBC16CA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60829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5EF84B-D19C-4BC2-A416-D6D93A5F2C8C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494557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5673DF-9967-414B-B0D3-A15B2EA8E4E8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29623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525C08F-3728-4F73-9495-FFD2BD13305A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36268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5742EA-21A1-4B81-9C9A-6E5BA2C3D804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0053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97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976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1302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05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19757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3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94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9368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2485" y="96839"/>
            <a:ext cx="9544049" cy="14128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265768" y="1981200"/>
            <a:ext cx="10215033" cy="4114800"/>
          </a:xfrm>
        </p:spPr>
        <p:txBody>
          <a:bodyPr/>
          <a:lstStyle/>
          <a:p>
            <a:pPr lvl="0"/>
            <a:endParaRPr lang="fa-IR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0760F-65D1-43C6-89E2-22E4AFEA61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471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036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663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43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940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500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93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393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96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7FB7B-0625-47E6-85D6-8C009E4FFE58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150797CF-02D8-4FE9-9063-D4D547C54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479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3752" y="908720"/>
            <a:ext cx="4824536" cy="1143000"/>
          </a:xfrm>
        </p:spPr>
        <p:txBody>
          <a:bodyPr/>
          <a:lstStyle/>
          <a:p>
            <a:r>
              <a:rPr lang="fa-IR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به نام خداوند مهربان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051720"/>
            <a:ext cx="4896544" cy="27206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151784" y="4537058"/>
            <a:ext cx="396044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endParaRPr lang="fa-IR" sz="20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fa-IR" sz="20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دکتر نیلوفر امینی</a:t>
            </a:r>
            <a:endParaRPr lang="fa-IR" sz="2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algn="ctr">
              <a:buNone/>
            </a:pPr>
            <a:r>
              <a:rPr lang="fa-IR" sz="2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متخصص بیماری های کودکان ونوزادان</a:t>
            </a:r>
          </a:p>
          <a:p>
            <a:pPr algn="ctr">
              <a:buNone/>
            </a:pPr>
            <a:r>
              <a:rPr lang="fa-IR" sz="2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هیات علمی </a:t>
            </a:r>
            <a:r>
              <a:rPr lang="fa-IR" sz="20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دانشکده </a:t>
            </a:r>
            <a:r>
              <a:rPr lang="fa-IR" sz="2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پزشکی اصفهان</a:t>
            </a:r>
            <a:endParaRPr lang="en-US" sz="2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161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285728"/>
            <a:ext cx="8229600" cy="1143000"/>
          </a:xfrm>
        </p:spPr>
        <p:txBody>
          <a:bodyPr/>
          <a:lstStyle/>
          <a:p>
            <a:r>
              <a:rPr lang="en-US" dirty="0"/>
              <a:t>Feeding History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28729"/>
            <a:ext cx="8596668" cy="4612634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r>
              <a:rPr lang="en-US" sz="2400" dirty="0"/>
              <a:t>Breast or bottle fed, types of formula, frequency and amount, reasons for any changes in formula </a:t>
            </a:r>
          </a:p>
          <a:p>
            <a:pPr marL="514350" indent="-514350"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B. </a:t>
            </a:r>
            <a:r>
              <a:rPr lang="en-US" sz="2400" dirty="0"/>
              <a:t>Solids - when introduced, problems created by specific types </a:t>
            </a:r>
          </a:p>
          <a:p>
            <a:pPr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931" y="4018079"/>
            <a:ext cx="2773263" cy="184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0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034" y="285728"/>
            <a:ext cx="8229600" cy="1143000"/>
          </a:xfrm>
        </p:spPr>
        <p:txBody>
          <a:bodyPr/>
          <a:lstStyle/>
          <a:p>
            <a:r>
              <a:rPr lang="en-US" dirty="0"/>
              <a:t>Review of Systems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6413" y="1061884"/>
            <a:ext cx="8481094" cy="5162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/>
              <a:t>A.</a:t>
            </a:r>
            <a:r>
              <a:rPr lang="en-US" sz="2400" dirty="0">
                <a:solidFill>
                  <a:srgbClr val="FF0000"/>
                </a:solidFill>
              </a:rPr>
              <a:t> Weight </a:t>
            </a:r>
            <a:r>
              <a:rPr lang="en-US" sz="2400" dirty="0"/>
              <a:t>- recent changes, weight at birth </a:t>
            </a:r>
          </a:p>
          <a:p>
            <a:pPr>
              <a:buNone/>
            </a:pPr>
            <a:r>
              <a:rPr lang="en-US" sz="2400" dirty="0"/>
              <a:t>B. </a:t>
            </a:r>
            <a:r>
              <a:rPr lang="en-US" sz="2400" dirty="0">
                <a:solidFill>
                  <a:srgbClr val="FF0000"/>
                </a:solidFill>
              </a:rPr>
              <a:t>Skin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and Lymph </a:t>
            </a:r>
            <a:r>
              <a:rPr lang="en-US" sz="2400" dirty="0"/>
              <a:t>- rashes, </a:t>
            </a:r>
            <a:r>
              <a:rPr lang="en-US" sz="2400" dirty="0" err="1"/>
              <a:t>adenopathy</a:t>
            </a:r>
            <a:r>
              <a:rPr lang="en-US" sz="2400" dirty="0"/>
              <a:t>, lumps, bruising and bleeding, pigmentation changes </a:t>
            </a:r>
          </a:p>
          <a:p>
            <a:pPr>
              <a:buNone/>
            </a:pPr>
            <a:r>
              <a:rPr lang="en-US" sz="2400" dirty="0"/>
              <a:t>C. </a:t>
            </a:r>
            <a:r>
              <a:rPr lang="en-US" sz="2400" dirty="0">
                <a:solidFill>
                  <a:srgbClr val="FF0000"/>
                </a:solidFill>
              </a:rPr>
              <a:t>headaches</a:t>
            </a:r>
            <a:r>
              <a:rPr lang="en-US" sz="2400" dirty="0"/>
              <a:t>, concussions, unusual head shape, strabismus, conjunctivitis, visual problems, hearing, ear infections, draining ears, cold and sore throats, tonsillitis, mouth breathing, snoring, apnea, oral thrush, </a:t>
            </a:r>
            <a:r>
              <a:rPr lang="en-US" sz="2400" dirty="0" smtClean="0"/>
              <a:t>epistaxis</a:t>
            </a:r>
            <a:endParaRPr lang="en-US" sz="2400" dirty="0"/>
          </a:p>
          <a:p>
            <a:pPr>
              <a:buNone/>
            </a:pPr>
            <a:r>
              <a:rPr lang="en-US" sz="2400" dirty="0"/>
              <a:t>D. </a:t>
            </a:r>
            <a:r>
              <a:rPr lang="en-US" sz="2400" dirty="0">
                <a:solidFill>
                  <a:srgbClr val="FF0000"/>
                </a:solidFill>
              </a:rPr>
              <a:t>Cardiac</a:t>
            </a:r>
            <a:r>
              <a:rPr lang="en-US" sz="2400" dirty="0"/>
              <a:t> - cyanosis and </a:t>
            </a:r>
            <a:r>
              <a:rPr lang="en-US" sz="2400" dirty="0" err="1"/>
              <a:t>dyspnea</a:t>
            </a:r>
            <a:r>
              <a:rPr lang="en-US" sz="2400" dirty="0"/>
              <a:t>, heart murmurs, exercise tolerance, squatting, chest pain, palpitations </a:t>
            </a:r>
          </a:p>
          <a:p>
            <a:pPr>
              <a:buNone/>
            </a:pPr>
            <a:r>
              <a:rPr lang="en-US" sz="2400" dirty="0"/>
              <a:t>E</a:t>
            </a:r>
            <a:r>
              <a:rPr lang="en-US" sz="2400" dirty="0">
                <a:solidFill>
                  <a:srgbClr val="FF0000"/>
                </a:solidFill>
              </a:rPr>
              <a:t>. Respiratory </a:t>
            </a:r>
            <a:r>
              <a:rPr lang="en-US" sz="2400" dirty="0"/>
              <a:t>- pneumonia, </a:t>
            </a:r>
            <a:r>
              <a:rPr lang="en-US" sz="2400" dirty="0" err="1"/>
              <a:t>bronchiolitis</a:t>
            </a:r>
            <a:r>
              <a:rPr lang="en-US" sz="2400" dirty="0"/>
              <a:t>, wheezing, chronic cough, sputum, </a:t>
            </a:r>
            <a:r>
              <a:rPr lang="en-US" sz="2400" dirty="0" err="1"/>
              <a:t>hemoptysis</a:t>
            </a:r>
            <a:r>
              <a:rPr lang="en-US" sz="2400" dirty="0"/>
              <a:t>, TB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42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357166"/>
            <a:ext cx="8229600" cy="1143000"/>
          </a:xfrm>
        </p:spPr>
        <p:txBody>
          <a:bodyPr/>
          <a:lstStyle/>
          <a:p>
            <a:r>
              <a:rPr lang="en-US" dirty="0"/>
              <a:t>Review of Systems (c)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56853"/>
            <a:ext cx="8596668" cy="504963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/>
              <a:t>F. </a:t>
            </a:r>
            <a:r>
              <a:rPr lang="en-US" sz="2400" dirty="0">
                <a:solidFill>
                  <a:srgbClr val="FF0000"/>
                </a:solidFill>
              </a:rPr>
              <a:t>GI</a:t>
            </a:r>
            <a:r>
              <a:rPr lang="en-US" sz="2400" dirty="0"/>
              <a:t> - stool color and character, diarrhea, constipation, vomiting, </a:t>
            </a:r>
            <a:r>
              <a:rPr lang="en-US" sz="2400" dirty="0" err="1"/>
              <a:t>hematemesis</a:t>
            </a:r>
            <a:r>
              <a:rPr lang="en-US" sz="2400" dirty="0"/>
              <a:t>, jaundice, abdominal pain, colic, appetite </a:t>
            </a:r>
          </a:p>
          <a:p>
            <a:pPr>
              <a:buNone/>
            </a:pPr>
            <a:r>
              <a:rPr lang="en-US" sz="2400" dirty="0"/>
              <a:t>G. </a:t>
            </a:r>
            <a:r>
              <a:rPr lang="en-US" sz="2400" dirty="0">
                <a:solidFill>
                  <a:srgbClr val="FF0000"/>
                </a:solidFill>
              </a:rPr>
              <a:t>GU</a:t>
            </a:r>
            <a:r>
              <a:rPr lang="en-US" sz="2400" dirty="0"/>
              <a:t> - frequency, dysuria, hematuria, discharge, abdominal pains, quality of urinary stream, polyuria, previous infections, </a:t>
            </a:r>
            <a:r>
              <a:rPr lang="en-US" sz="2400" dirty="0" smtClean="0"/>
              <a:t>edema </a:t>
            </a:r>
            <a:endParaRPr lang="en-US" sz="2400" dirty="0"/>
          </a:p>
          <a:p>
            <a:pPr>
              <a:buNone/>
            </a:pPr>
            <a:r>
              <a:rPr lang="en-US" sz="2400" dirty="0"/>
              <a:t>H. </a:t>
            </a:r>
            <a:r>
              <a:rPr lang="en-US" sz="2400" dirty="0">
                <a:solidFill>
                  <a:srgbClr val="FF0000"/>
                </a:solidFill>
              </a:rPr>
              <a:t>Musculoskeletal</a:t>
            </a:r>
            <a:r>
              <a:rPr lang="en-US" sz="2400" dirty="0"/>
              <a:t> - joint pains or swelling, fevers, scoliosis, </a:t>
            </a:r>
            <a:r>
              <a:rPr lang="en-US" sz="2400" dirty="0" err="1"/>
              <a:t>myalgia</a:t>
            </a:r>
            <a:r>
              <a:rPr lang="en-US" sz="2400" dirty="0"/>
              <a:t> or weakness, injuries, gait changes </a:t>
            </a:r>
          </a:p>
          <a:p>
            <a:pPr>
              <a:buNone/>
            </a:pPr>
            <a:r>
              <a:rPr lang="en-US" sz="2400" dirty="0"/>
              <a:t>I. </a:t>
            </a:r>
            <a:r>
              <a:rPr lang="en-US" sz="2400" dirty="0">
                <a:solidFill>
                  <a:srgbClr val="FF0000"/>
                </a:solidFill>
              </a:rPr>
              <a:t>Pubertal </a:t>
            </a:r>
            <a:r>
              <a:rPr lang="en-US" sz="2400" dirty="0"/>
              <a:t>- secondary sexual characteristics, menses and menstrual problems, pregnancies, sexual activity </a:t>
            </a:r>
          </a:p>
          <a:p>
            <a:pPr>
              <a:buNone/>
            </a:pPr>
            <a:r>
              <a:rPr lang="en-US" sz="2400" dirty="0"/>
              <a:t>J. </a:t>
            </a:r>
            <a:r>
              <a:rPr lang="en-US" sz="2400" dirty="0">
                <a:solidFill>
                  <a:srgbClr val="FF0000"/>
                </a:solidFill>
              </a:rPr>
              <a:t>Allergy </a:t>
            </a:r>
            <a:r>
              <a:rPr lang="en-US" sz="2400" dirty="0"/>
              <a:t>- </a:t>
            </a:r>
            <a:r>
              <a:rPr lang="en-US" sz="2400" dirty="0" err="1"/>
              <a:t>urticaria</a:t>
            </a:r>
            <a:r>
              <a:rPr lang="en-US" sz="2400" dirty="0" smtClean="0"/>
              <a:t>, </a:t>
            </a:r>
            <a:r>
              <a:rPr lang="en-US" sz="2400" dirty="0"/>
              <a:t>allergic rhinitis, asthma, eczema, drug reactions </a:t>
            </a:r>
            <a:endParaRPr lang="fa-I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285728"/>
            <a:ext cx="8229600" cy="1143000"/>
          </a:xfrm>
        </p:spPr>
        <p:txBody>
          <a:bodyPr/>
          <a:lstStyle/>
          <a:p>
            <a:r>
              <a:rPr lang="en-US" dirty="0"/>
              <a:t>Family History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28729"/>
            <a:ext cx="8596668" cy="4612634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r>
              <a:rPr lang="en-US" sz="2400" dirty="0">
                <a:solidFill>
                  <a:srgbClr val="FF0000"/>
                </a:solidFill>
              </a:rPr>
              <a:t>Illnesses </a:t>
            </a:r>
            <a:r>
              <a:rPr lang="en-US" sz="2400" dirty="0"/>
              <a:t>- cardiac disease, hypertension, stroke, diabetes, cancer, abnormal bleeding, allergy and asthma, epilepsy </a:t>
            </a:r>
          </a:p>
          <a:p>
            <a:pPr marL="514350" indent="-514350"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B.</a:t>
            </a:r>
            <a:r>
              <a:rPr lang="en-US" sz="2400" dirty="0"/>
              <a:t> Mental retardation, congenital anomalies, chromosomal problems, growth </a:t>
            </a:r>
            <a:r>
              <a:rPr lang="en-US" sz="2400" dirty="0" smtClean="0"/>
              <a:t>problems</a:t>
            </a:r>
            <a:endParaRPr lang="fa-I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63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37071"/>
            <a:ext cx="8596668" cy="4404291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r>
              <a:rPr lang="en-US" sz="2400" dirty="0"/>
              <a:t>Living situation and conditions - daycare, safety issues </a:t>
            </a:r>
          </a:p>
          <a:p>
            <a:pPr marL="514350" indent="-514350"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B.</a:t>
            </a:r>
            <a:r>
              <a:rPr lang="en-US" sz="2400" dirty="0"/>
              <a:t> Composition of family 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C. </a:t>
            </a:r>
            <a:r>
              <a:rPr lang="en-US" sz="2400" dirty="0"/>
              <a:t>Occupation of parents </a:t>
            </a:r>
            <a:endParaRPr lang="fa-I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8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1539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595563" y="428625"/>
            <a:ext cx="7129462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5400"/>
              <a:t>Pediatric Physical Exam</a:t>
            </a:r>
            <a:endParaRPr lang="fa-IR" sz="5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fa-IR"/>
          </a:p>
        </p:txBody>
      </p:sp>
      <p:pic>
        <p:nvPicPr>
          <p:cNvPr id="6148" name="Picture 9" descr="http://gahar.ir/wp-content/uploads/2013/08/he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500188"/>
            <a:ext cx="914400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151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2667000" y="357189"/>
            <a:ext cx="7772400" cy="1000125"/>
          </a:xfrm>
        </p:spPr>
        <p:txBody>
          <a:bodyPr/>
          <a:lstStyle/>
          <a:p>
            <a:pPr algn="ctr"/>
            <a:r>
              <a:rPr lang="fa-IR"/>
              <a:t>اصول کلی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8376" y="1285876"/>
            <a:ext cx="8143875" cy="5857875"/>
          </a:xfrm>
        </p:spPr>
        <p:txBody>
          <a:bodyPr/>
          <a:lstStyle/>
          <a:p>
            <a:pPr algn="r">
              <a:buFont typeface="Wingdings" pitchFamily="2" charset="2"/>
              <a:buNone/>
              <a:defRPr/>
            </a:pPr>
            <a:r>
              <a:rPr lang="fa-IR" u="sng" dirty="0">
                <a:solidFill>
                  <a:srgbClr val="002060"/>
                </a:solidFill>
              </a:rPr>
              <a:t>معاینات دردناک </a:t>
            </a:r>
            <a:r>
              <a:rPr lang="fa-IR" dirty="0">
                <a:solidFill>
                  <a:srgbClr val="002060"/>
                </a:solidFill>
              </a:rPr>
              <a:t>و ناراحت کننده در آخرمعاینه انجام شود</a:t>
            </a:r>
            <a:endParaRPr lang="en-US" dirty="0">
              <a:solidFill>
                <a:srgbClr val="002060"/>
              </a:solidFill>
            </a:endParaRPr>
          </a:p>
          <a:p>
            <a:pPr algn="r">
              <a:buFont typeface="Wingdings" pitchFamily="2" charset="2"/>
              <a:buNone/>
              <a:defRPr/>
            </a:pPr>
            <a:endParaRPr lang="fa-IR" dirty="0">
              <a:solidFill>
                <a:srgbClr val="002060"/>
              </a:solidFill>
            </a:endParaRPr>
          </a:p>
          <a:p>
            <a:pPr algn="r">
              <a:buFont typeface="Wingdings" pitchFamily="2" charset="2"/>
              <a:buNone/>
              <a:defRPr/>
            </a:pPr>
            <a:r>
              <a:rPr lang="fa-IR" dirty="0">
                <a:solidFill>
                  <a:srgbClr val="002060"/>
                </a:solidFill>
              </a:rPr>
              <a:t>درهر ویزیت کودک </a:t>
            </a:r>
            <a:r>
              <a:rPr lang="fa-IR" u="sng" dirty="0">
                <a:solidFill>
                  <a:srgbClr val="002060"/>
                </a:solidFill>
              </a:rPr>
              <a:t>نمودار رشد وتغییرات آن </a:t>
            </a:r>
            <a:r>
              <a:rPr lang="fa-IR" dirty="0">
                <a:solidFill>
                  <a:srgbClr val="002060"/>
                </a:solidFill>
              </a:rPr>
              <a:t>ارزیابی شود</a:t>
            </a:r>
          </a:p>
          <a:p>
            <a:pPr algn="r">
              <a:buFont typeface="Wingdings" pitchFamily="2" charset="2"/>
              <a:buNone/>
              <a:defRPr/>
            </a:pPr>
            <a:endParaRPr lang="fa-IR" dirty="0">
              <a:solidFill>
                <a:srgbClr val="002060"/>
              </a:solidFill>
            </a:endParaRPr>
          </a:p>
          <a:p>
            <a:pPr algn="r">
              <a:buFont typeface="Wingdings" pitchFamily="2" charset="2"/>
              <a:buNone/>
              <a:defRPr/>
            </a:pPr>
            <a:r>
              <a:rPr lang="fa-IR" dirty="0">
                <a:solidFill>
                  <a:srgbClr val="002060"/>
                </a:solidFill>
              </a:rPr>
              <a:t>نحوه معاینه نوزاد،شیرخوار و کودک دراکثر موارد مشابهند</a:t>
            </a:r>
          </a:p>
          <a:p>
            <a:pPr algn="r">
              <a:buFont typeface="Wingdings" pitchFamily="2" charset="2"/>
              <a:buNone/>
              <a:defRPr/>
            </a:pPr>
            <a:endParaRPr lang="fa-IR" dirty="0">
              <a:solidFill>
                <a:srgbClr val="002060"/>
              </a:solidFill>
            </a:endParaRPr>
          </a:p>
          <a:p>
            <a:pPr algn="r">
              <a:buFont typeface="Wingdings" pitchFamily="2" charset="2"/>
              <a:buNone/>
              <a:defRPr/>
            </a:pPr>
            <a:r>
              <a:rPr lang="fa-IR" u="sng" dirty="0">
                <a:solidFill>
                  <a:srgbClr val="002060"/>
                </a:solidFill>
              </a:rPr>
              <a:t>سطح تکاملی کودک </a:t>
            </a:r>
            <a:r>
              <a:rPr lang="fa-IR" dirty="0">
                <a:solidFill>
                  <a:srgbClr val="002060"/>
                </a:solidFill>
              </a:rPr>
              <a:t>بر معاینه وشرح حال شما اثر میگذارد</a:t>
            </a:r>
          </a:p>
          <a:p>
            <a:pPr algn="r">
              <a:buFont typeface="Wingdings" pitchFamily="2" charset="2"/>
              <a:buNone/>
              <a:defRPr/>
            </a:pPr>
            <a:endParaRPr lang="fa-IR" dirty="0">
              <a:solidFill>
                <a:srgbClr val="002060"/>
              </a:solidFill>
            </a:endParaRPr>
          </a:p>
          <a:p>
            <a:pPr algn="r">
              <a:buFont typeface="Wingdings" pitchFamily="2" charset="2"/>
              <a:buNone/>
              <a:defRPr/>
            </a:pPr>
            <a:r>
              <a:rPr lang="fa-IR" u="sng" dirty="0">
                <a:solidFill>
                  <a:srgbClr val="002060"/>
                </a:solidFill>
              </a:rPr>
              <a:t>معاینه نوزاد </a:t>
            </a:r>
            <a:r>
              <a:rPr lang="fa-IR" dirty="0">
                <a:solidFill>
                  <a:srgbClr val="002060"/>
                </a:solidFill>
              </a:rPr>
              <a:t>معمولا روی تخت وبقیه در آغوش والدین</a:t>
            </a:r>
          </a:p>
          <a:p>
            <a:pPr algn="r">
              <a:buFont typeface="Wingdings" pitchFamily="2" charset="2"/>
              <a:buNone/>
              <a:defRPr/>
            </a:pPr>
            <a:r>
              <a:rPr lang="fa-IR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0214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667000" y="285750"/>
            <a:ext cx="7772400" cy="928688"/>
          </a:xfrm>
        </p:spPr>
        <p:txBody>
          <a:bodyPr/>
          <a:lstStyle/>
          <a:p>
            <a:pPr algn="ctr"/>
            <a:r>
              <a:rPr lang="fa-IR" dirty="0"/>
              <a:t>اتاق معاینه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3988" y="1643051"/>
            <a:ext cx="6902474" cy="4418025"/>
          </a:xfrm>
        </p:spPr>
        <p:txBody>
          <a:bodyPr>
            <a:normAutofit/>
          </a:bodyPr>
          <a:lstStyle/>
          <a:p>
            <a:pPr algn="r">
              <a:buFont typeface="Wingdings" pitchFamily="2" charset="2"/>
              <a:buNone/>
              <a:defRPr/>
            </a:pPr>
            <a:r>
              <a:rPr lang="fa-IR" sz="3600" dirty="0"/>
              <a:t>نمای ظاهری</a:t>
            </a:r>
          </a:p>
          <a:p>
            <a:pPr algn="r">
              <a:buFont typeface="Wingdings" pitchFamily="2" charset="2"/>
              <a:buNone/>
              <a:defRPr/>
            </a:pPr>
            <a:r>
              <a:rPr lang="fa-IR" sz="3600" dirty="0"/>
              <a:t>دما</a:t>
            </a:r>
          </a:p>
          <a:p>
            <a:pPr algn="r">
              <a:buFont typeface="Wingdings" pitchFamily="2" charset="2"/>
              <a:buNone/>
              <a:defRPr/>
            </a:pPr>
            <a:r>
              <a:rPr lang="fa-IR" sz="3600" dirty="0"/>
              <a:t>نور</a:t>
            </a:r>
          </a:p>
          <a:p>
            <a:pPr algn="r">
              <a:buFont typeface="Wingdings" pitchFamily="2" charset="2"/>
              <a:buNone/>
              <a:defRPr/>
            </a:pPr>
            <a:r>
              <a:rPr lang="fa-IR" sz="3600" dirty="0"/>
              <a:t>امنیت</a:t>
            </a:r>
          </a:p>
          <a:p>
            <a:pPr algn="r">
              <a:buFont typeface="Wingdings" pitchFamily="2" charset="2"/>
              <a:buNone/>
              <a:defRPr/>
            </a:pPr>
            <a:r>
              <a:rPr lang="fa-IR" sz="3600" dirty="0"/>
              <a:t>صندلی پزشک</a:t>
            </a:r>
          </a:p>
        </p:txBody>
      </p:sp>
    </p:spTree>
    <p:extLst>
      <p:ext uri="{BB962C8B-B14F-4D97-AF65-F5344CB8AC3E}">
        <p14:creationId xmlns:p14="http://schemas.microsoft.com/office/powerpoint/2010/main" val="110645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595563" y="0"/>
            <a:ext cx="7772400" cy="1143000"/>
          </a:xfrm>
        </p:spPr>
        <p:txBody>
          <a:bodyPr/>
          <a:lstStyle/>
          <a:p>
            <a:r>
              <a:rPr lang="en-US"/>
              <a:t>pediatric examination room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pic>
        <p:nvPicPr>
          <p:cNvPr id="8196" name="Picture 2" descr="http://www.rehabmart.com/imagesfromrd/PED-100109%20Examination%20Room%20Decal%20Ki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64" y="1214438"/>
            <a:ext cx="8072437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88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214290"/>
            <a:ext cx="8229600" cy="1143000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714356"/>
            <a:ext cx="4357686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546" name="Picture 2" descr="http://up2.daneshju-club.com/uploads/tir92/8567d961de9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714356"/>
            <a:ext cx="4572000" cy="5357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1292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285728"/>
            <a:ext cx="8229600" cy="1143000"/>
          </a:xfrm>
        </p:spPr>
        <p:txBody>
          <a:bodyPr/>
          <a:lstStyle/>
          <a:p>
            <a:pPr algn="ctr"/>
            <a:r>
              <a:rPr lang="fa-IR" dirty="0"/>
              <a:t>پزشک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2530" y="1714488"/>
            <a:ext cx="8929718" cy="4714908"/>
          </a:xfrm>
        </p:spPr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en-US" sz="3200" dirty="0"/>
              <a:t> </a:t>
            </a:r>
            <a:r>
              <a:rPr lang="fa-IR" sz="3200" dirty="0"/>
              <a:t>رنگ لباس ، تمیزی ، آراستگی ، آرامش)</a:t>
            </a:r>
            <a:r>
              <a:rPr lang="en-US" sz="3200" dirty="0"/>
              <a:t>) </a:t>
            </a:r>
            <a:r>
              <a:rPr lang="fa-IR" sz="3200" dirty="0"/>
              <a:t>1- وضعیت ظاهری</a:t>
            </a:r>
          </a:p>
          <a:p>
            <a:pPr algn="r">
              <a:buNone/>
            </a:pPr>
            <a:r>
              <a:rPr lang="fa-IR" sz="3200" dirty="0"/>
              <a:t>سلام واحوال پرسی ، تماس چشمی )</a:t>
            </a:r>
            <a:r>
              <a:rPr lang="en-US" sz="3200" dirty="0"/>
              <a:t> ) </a:t>
            </a:r>
            <a:r>
              <a:rPr lang="fa-IR" sz="3200" dirty="0"/>
              <a:t>2- برخورد محترمانه</a:t>
            </a:r>
          </a:p>
          <a:p>
            <a:pPr algn="r">
              <a:buNone/>
            </a:pPr>
            <a:r>
              <a:rPr lang="fa-IR" sz="3200" dirty="0"/>
              <a:t>3- گوش کردن کامل وبا دقت سخنان بیمار یا همراهان</a:t>
            </a:r>
          </a:p>
          <a:p>
            <a:pPr algn="r">
              <a:buNone/>
            </a:pPr>
            <a:r>
              <a:rPr lang="fa-IR" sz="3200" dirty="0"/>
              <a:t>4- هدایت منطقی سیر شرح حال</a:t>
            </a:r>
          </a:p>
          <a:p>
            <a:pPr algn="r">
              <a:buNone/>
            </a:pPr>
            <a:r>
              <a:rPr lang="fa-IR" sz="3200" dirty="0"/>
              <a:t>5- رفتاروسخنان کودکانه</a:t>
            </a:r>
          </a:p>
          <a:p>
            <a:pPr algn="r">
              <a:buNone/>
            </a:pPr>
            <a:r>
              <a:rPr lang="fa-IR" sz="3200" dirty="0"/>
              <a:t>6- استفاده ازاسباب بازی حین معاینه برای آرام کردن شیرخوار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2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Outline of a Pediatric Physical Examination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11096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Vitals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General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Skin and </a:t>
            </a:r>
            <a:r>
              <a:rPr lang="en-US" sz="2400" dirty="0" err="1"/>
              <a:t>Lymphatics</a:t>
            </a:r>
            <a:r>
              <a:rPr lang="en-US" sz="2400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Head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Eyes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Ears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Nose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Mouth and Throat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Neck </a:t>
            </a:r>
          </a:p>
          <a:p>
            <a:pPr>
              <a:buNone/>
            </a:pPr>
            <a:endParaRPr lang="en-US" dirty="0"/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3" y="4130040"/>
            <a:ext cx="2470283" cy="181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40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862730"/>
            <a:ext cx="8596668" cy="3880773"/>
          </a:xfrm>
        </p:spPr>
        <p:txBody>
          <a:bodyPr/>
          <a:lstStyle/>
          <a:p>
            <a:pPr>
              <a:buNone/>
            </a:pPr>
            <a:r>
              <a:rPr lang="en-US" sz="2400" dirty="0">
                <a:solidFill>
                  <a:srgbClr val="00B0F0"/>
                </a:solidFill>
              </a:rPr>
              <a:t>10 - </a:t>
            </a:r>
            <a:r>
              <a:rPr lang="en-US" sz="2400" dirty="0"/>
              <a:t>Lungs/Thorax </a:t>
            </a:r>
          </a:p>
          <a:p>
            <a:pPr>
              <a:buNone/>
            </a:pPr>
            <a:r>
              <a:rPr lang="en-US" sz="2400" dirty="0">
                <a:solidFill>
                  <a:srgbClr val="00B0F0"/>
                </a:solidFill>
              </a:rPr>
              <a:t>11 -  </a:t>
            </a:r>
            <a:r>
              <a:rPr lang="en-US" sz="2400" dirty="0"/>
              <a:t>Cardiovascular </a:t>
            </a:r>
          </a:p>
          <a:p>
            <a:pPr>
              <a:buNone/>
            </a:pPr>
            <a:r>
              <a:rPr lang="en-US" sz="2400" dirty="0">
                <a:solidFill>
                  <a:srgbClr val="00B0F0"/>
                </a:solidFill>
              </a:rPr>
              <a:t>12 - </a:t>
            </a:r>
            <a:r>
              <a:rPr lang="en-US" sz="2400" dirty="0"/>
              <a:t>Abdomen </a:t>
            </a:r>
          </a:p>
          <a:p>
            <a:pPr>
              <a:buNone/>
            </a:pPr>
            <a:r>
              <a:rPr lang="en-US" sz="2400" dirty="0">
                <a:solidFill>
                  <a:srgbClr val="00B0F0"/>
                </a:solidFill>
              </a:rPr>
              <a:t>13 - </a:t>
            </a:r>
            <a:r>
              <a:rPr lang="en-US" sz="2400" dirty="0"/>
              <a:t>Musculoskeletal </a:t>
            </a:r>
          </a:p>
          <a:p>
            <a:pPr>
              <a:buNone/>
            </a:pPr>
            <a:r>
              <a:rPr lang="en-US" sz="2400" dirty="0">
                <a:solidFill>
                  <a:srgbClr val="00B0F0"/>
                </a:solidFill>
              </a:rPr>
              <a:t>14 - </a:t>
            </a:r>
            <a:r>
              <a:rPr lang="en-US" sz="2400" dirty="0"/>
              <a:t>Neurologic </a:t>
            </a:r>
            <a:endParaRPr lang="fa-IR" sz="2400" dirty="0" smtClean="0"/>
          </a:p>
          <a:p>
            <a:pPr>
              <a:buNone/>
            </a:pPr>
            <a:r>
              <a:rPr lang="en-US" sz="2400" dirty="0" smtClean="0">
                <a:solidFill>
                  <a:srgbClr val="00B0F0"/>
                </a:solidFill>
              </a:rPr>
              <a:t>15 </a:t>
            </a:r>
            <a:r>
              <a:rPr lang="en-US" sz="2400" dirty="0">
                <a:solidFill>
                  <a:srgbClr val="00B0F0"/>
                </a:solidFill>
              </a:rPr>
              <a:t>- </a:t>
            </a:r>
            <a:r>
              <a:rPr lang="en-US" sz="2400" dirty="0"/>
              <a:t>GU </a:t>
            </a:r>
          </a:p>
          <a:p>
            <a:pPr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99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034" y="285728"/>
            <a:ext cx="8229600" cy="1143000"/>
          </a:xfrm>
        </p:spPr>
        <p:txBody>
          <a:bodyPr/>
          <a:lstStyle/>
          <a:p>
            <a:r>
              <a:rPr lang="en-US" dirty="0"/>
              <a:t>Vital signs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432" y="1179871"/>
            <a:ext cx="9591368" cy="56781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 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sz="2400" dirty="0" err="1"/>
              <a:t>Normals</a:t>
            </a:r>
            <a:r>
              <a:rPr lang="en-US" sz="2400" dirty="0"/>
              <a:t> differ from adults, and vary according to </a:t>
            </a:r>
            <a:r>
              <a:rPr lang="en-US" sz="2400" dirty="0">
                <a:solidFill>
                  <a:srgbClr val="00B050"/>
                </a:solidFill>
              </a:rPr>
              <a:t>age</a:t>
            </a:r>
            <a:r>
              <a:rPr lang="en-US" sz="2400" dirty="0"/>
              <a:t> </a:t>
            </a:r>
          </a:p>
          <a:p>
            <a:pPr>
              <a:buNone/>
            </a:pPr>
            <a:r>
              <a:rPr lang="en-US" sz="2400" dirty="0">
                <a:solidFill>
                  <a:srgbClr val="0070C0"/>
                </a:solidFill>
              </a:rPr>
              <a:t>A</a:t>
            </a:r>
            <a:r>
              <a:rPr lang="en-US" sz="2400" dirty="0" smtClean="0">
                <a:solidFill>
                  <a:srgbClr val="0070C0"/>
                </a:solidFill>
              </a:rPr>
              <a:t>. </a:t>
            </a:r>
            <a:r>
              <a:rPr lang="en-US" sz="2400" dirty="0">
                <a:solidFill>
                  <a:srgbClr val="0070C0"/>
                </a:solidFill>
              </a:rPr>
              <a:t>Temperature </a:t>
            </a:r>
          </a:p>
          <a:p>
            <a:pPr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B. </a:t>
            </a:r>
            <a:r>
              <a:rPr lang="en-US" sz="2400" dirty="0">
                <a:solidFill>
                  <a:srgbClr val="0070C0"/>
                </a:solidFill>
              </a:rPr>
              <a:t>Heart rate </a:t>
            </a:r>
          </a:p>
          <a:p>
            <a:pPr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C. </a:t>
            </a:r>
            <a:r>
              <a:rPr lang="en-US" sz="2400" dirty="0">
                <a:solidFill>
                  <a:srgbClr val="0070C0"/>
                </a:solidFill>
              </a:rPr>
              <a:t>Respiratory rate -Observe for a minute </a:t>
            </a:r>
          </a:p>
          <a:p>
            <a:pPr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D. </a:t>
            </a:r>
            <a:r>
              <a:rPr lang="en-US" sz="2400" dirty="0">
                <a:solidFill>
                  <a:srgbClr val="0070C0"/>
                </a:solidFill>
              </a:rPr>
              <a:t>Blood pressure </a:t>
            </a:r>
          </a:p>
          <a:p>
            <a:pPr>
              <a:buNone/>
            </a:pPr>
            <a:endParaRPr lang="en-US" sz="24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rgbClr val="FF0066"/>
                </a:solidFill>
              </a:rPr>
              <a:t>  Growth </a:t>
            </a:r>
            <a:r>
              <a:rPr lang="en-US" sz="2400" dirty="0">
                <a:solidFill>
                  <a:srgbClr val="FF0066"/>
                </a:solidFill>
              </a:rPr>
              <a:t>parameters </a:t>
            </a:r>
            <a:r>
              <a:rPr lang="en-US" sz="2400" dirty="0" smtClean="0">
                <a:solidFill>
                  <a:srgbClr val="FF0066"/>
                </a:solidFill>
              </a:rPr>
              <a:t>– (growth curve)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endParaRPr lang="en-US" sz="2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sz="2400" dirty="0"/>
              <a:t>    1. Weight </a:t>
            </a:r>
          </a:p>
          <a:p>
            <a:pPr>
              <a:buNone/>
            </a:pPr>
            <a:r>
              <a:rPr lang="en-US" sz="2400" dirty="0"/>
              <a:t>    2. Height/length </a:t>
            </a:r>
          </a:p>
          <a:p>
            <a:pPr>
              <a:buNone/>
            </a:pPr>
            <a:r>
              <a:rPr lang="en-US" sz="2400" dirty="0" smtClean="0"/>
              <a:t>    3</a:t>
            </a:r>
            <a:r>
              <a:rPr lang="en-US" sz="2400" dirty="0"/>
              <a:t>. OFC: (Occipital Frontal Circumference) </a:t>
            </a:r>
            <a:endParaRPr lang="en-US" sz="2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/>
              <a:t>  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10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96839"/>
            <a:ext cx="6946900" cy="1412875"/>
          </a:xfrm>
        </p:spPr>
        <p:txBody>
          <a:bodyPr/>
          <a:lstStyle/>
          <a:p>
            <a:pPr eaLnBrk="1" hangingPunct="1"/>
            <a:r>
              <a:rPr lang="en-US"/>
              <a:t>Pulse</a:t>
            </a:r>
          </a:p>
        </p:txBody>
      </p:sp>
      <p:graphicFrame>
        <p:nvGraphicFramePr>
          <p:cNvPr id="819229" name="Group 29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6536086"/>
              </p:ext>
            </p:extLst>
          </p:nvPr>
        </p:nvGraphicFramePr>
        <p:xfrm>
          <a:off x="2153265" y="2143125"/>
          <a:ext cx="8229039" cy="3851935"/>
        </p:xfrm>
        <a:graphic>
          <a:graphicData uri="http://schemas.openxmlformats.org/drawingml/2006/table">
            <a:tbl>
              <a:tblPr/>
              <a:tblGrid>
                <a:gridCol w="33881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409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66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Beats per minute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6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Newborn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120-170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54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 year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80-160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6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 years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80-120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66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 years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75-115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6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 years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70-110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030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96839"/>
            <a:ext cx="6946900" cy="1412875"/>
          </a:xfrm>
        </p:spPr>
        <p:txBody>
          <a:bodyPr/>
          <a:lstStyle/>
          <a:p>
            <a:pPr eaLnBrk="1" hangingPunct="1"/>
            <a:r>
              <a:rPr lang="en-US"/>
              <a:t>Respiration</a:t>
            </a:r>
          </a:p>
        </p:txBody>
      </p:sp>
      <p:graphicFrame>
        <p:nvGraphicFramePr>
          <p:cNvPr id="821275" name="Group 27"/>
          <p:cNvGraphicFramePr>
            <a:graphicFrameLocks noGrp="1"/>
          </p:cNvGraphicFramePr>
          <p:nvPr>
            <p:ph type="tbl" idx="1"/>
          </p:nvPr>
        </p:nvGraphicFramePr>
        <p:xfrm>
          <a:off x="2738438" y="2071688"/>
          <a:ext cx="7396186" cy="3567120"/>
        </p:xfrm>
        <a:graphic>
          <a:graphicData uri="http://schemas.openxmlformats.org/drawingml/2006/table">
            <a:tbl>
              <a:tblPr/>
              <a:tblGrid>
                <a:gridCol w="23203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758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94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Respirations per minute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4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Newborn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40-70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4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 year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20-40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4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 years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20-30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94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 years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16-22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4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 years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16-20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081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Blood Pressure</a:t>
            </a:r>
          </a:p>
        </p:txBody>
      </p:sp>
      <p:sp>
        <p:nvSpPr>
          <p:cNvPr id="10243" name="Rectangle 4"/>
          <p:cNvSpPr>
            <a:spLocks noGrp="1" noChangeArrowheads="1"/>
          </p:cNvSpPr>
          <p:nvPr>
            <p:ph idx="1"/>
          </p:nvPr>
        </p:nvSpPr>
        <p:spPr>
          <a:xfrm>
            <a:off x="677334" y="1342103"/>
            <a:ext cx="8596668" cy="469925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dirty="0"/>
              <a:t>Cuff size (children)</a:t>
            </a:r>
          </a:p>
          <a:p>
            <a:pPr lvl="1" eaLnBrk="1" hangingPunct="1">
              <a:defRPr/>
            </a:pPr>
            <a:r>
              <a:rPr lang="en-US" sz="2400" dirty="0"/>
              <a:t>Width should cover ~2/3 of the upper arm or thigh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/>
              <a:t>Too wide - underestimate BP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/>
              <a:t>Too narrow - artificially high BP</a:t>
            </a:r>
          </a:p>
        </p:txBody>
      </p:sp>
      <p:pic>
        <p:nvPicPr>
          <p:cNvPr id="16388" name="Picture 5" descr="http://cdn.bartarinha.ir/files/fa/news/1393/3/3/298456_4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5" y="3891743"/>
            <a:ext cx="3667121" cy="271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://d2ik8svv2swg1p.cloudfront.net/picts/bp-patient-aneroi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1158" y="3923097"/>
            <a:ext cx="3929090" cy="262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053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6439" y="381000"/>
            <a:ext cx="823912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059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Temperature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161" y="1474839"/>
            <a:ext cx="9655227" cy="45862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/>
              <a:t>Tympanic</a:t>
            </a:r>
          </a:p>
          <a:p>
            <a:pPr>
              <a:defRPr/>
            </a:pPr>
            <a:r>
              <a:rPr lang="en-US" sz="2400" dirty="0" err="1"/>
              <a:t>Axillary</a:t>
            </a:r>
            <a:endParaRPr lang="en-US" sz="2400" dirty="0"/>
          </a:p>
          <a:p>
            <a:pPr>
              <a:defRPr/>
            </a:pPr>
            <a:r>
              <a:rPr lang="en-US" sz="2400" dirty="0"/>
              <a:t>anal</a:t>
            </a:r>
            <a:endParaRPr lang="fa-IR" sz="2400" dirty="0"/>
          </a:p>
        </p:txBody>
      </p:sp>
      <p:pic>
        <p:nvPicPr>
          <p:cNvPr id="17412" name="Picture 7" descr="http://www.mardoman.net/files/articles/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1988" y="2643182"/>
            <a:ext cx="6794607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466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title"/>
          </p:nvPr>
        </p:nvSpPr>
        <p:spPr>
          <a:xfrm>
            <a:off x="2095472" y="357166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/>
              <a:t>Normal At Birth…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327355"/>
            <a:ext cx="8596668" cy="471400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/>
              <a:t>Average weight: </a:t>
            </a:r>
            <a:r>
              <a:rPr lang="en-US" sz="2400" dirty="0">
                <a:solidFill>
                  <a:srgbClr val="FF00FF"/>
                </a:solidFill>
              </a:rPr>
              <a:t>2.5 – 4 </a:t>
            </a:r>
            <a:r>
              <a:rPr lang="en-US" sz="2400" dirty="0"/>
              <a:t>kg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/>
              <a:t>Average length: </a:t>
            </a:r>
            <a:r>
              <a:rPr lang="en-US" sz="2400" dirty="0">
                <a:solidFill>
                  <a:srgbClr val="00B050"/>
                </a:solidFill>
              </a:rPr>
              <a:t>45-55</a:t>
            </a:r>
            <a:r>
              <a:rPr lang="en-US" sz="2400" dirty="0"/>
              <a:t>cm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/>
              <a:t>Head circumference: </a:t>
            </a:r>
            <a:r>
              <a:rPr lang="en-US" sz="2400" dirty="0">
                <a:solidFill>
                  <a:srgbClr val="FF6600"/>
                </a:solidFill>
              </a:rPr>
              <a:t>33-35 </a:t>
            </a:r>
            <a:r>
              <a:rPr lang="en-US" sz="2400" dirty="0"/>
              <a:t>cm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dirty="0"/>
              <a:t>	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dirty="0"/>
              <a:t>	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3520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142984"/>
            <a:ext cx="8229600" cy="5181616"/>
          </a:xfrm>
        </p:spPr>
        <p:txBody>
          <a:bodyPr/>
          <a:lstStyle/>
          <a:p>
            <a:pPr algn="ctr">
              <a:buNone/>
            </a:pPr>
            <a:r>
              <a:rPr lang="en-US" sz="4000" b="1" u="sng" dirty="0"/>
              <a:t>PEDIATRIC HISTORY &amp; PHYSICAL EXAM </a:t>
            </a:r>
          </a:p>
          <a:p>
            <a:pPr algn="ctr">
              <a:buNone/>
            </a:pPr>
            <a:r>
              <a:rPr lang="en-US" sz="4400" b="1" dirty="0">
                <a:solidFill>
                  <a:srgbClr val="00B050"/>
                </a:solidFill>
              </a:rPr>
              <a:t>(CHILDREN ARE NOT JUST LITTLE ADULTS) </a:t>
            </a:r>
            <a:endParaRPr lang="fa-IR" sz="4400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424" y="3933056"/>
            <a:ext cx="3121152" cy="207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1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title"/>
          </p:nvPr>
        </p:nvSpPr>
        <p:spPr>
          <a:xfrm>
            <a:off x="1952596" y="28572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/>
              <a:t>Expected Growth</a:t>
            </a:r>
          </a:p>
        </p:txBody>
      </p:sp>
      <p:sp>
        <p:nvSpPr>
          <p:cNvPr id="21507" name="Rectangle 7"/>
          <p:cNvSpPr>
            <a:spLocks noGrp="1" noChangeArrowheads="1"/>
          </p:cNvSpPr>
          <p:nvPr>
            <p:ph idx="1"/>
          </p:nvPr>
        </p:nvSpPr>
        <p:spPr>
          <a:xfrm>
            <a:off x="677334" y="1548581"/>
            <a:ext cx="8596668" cy="4492781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  <a:latin typeface="+mj-lt"/>
              </a:rPr>
              <a:t>Length</a:t>
            </a:r>
            <a:r>
              <a:rPr lang="en-US" sz="2400" dirty="0">
                <a:latin typeface="+mj-lt"/>
              </a:rPr>
              <a:t> increases by </a:t>
            </a:r>
            <a:r>
              <a:rPr lang="en-US" sz="2400" dirty="0">
                <a:solidFill>
                  <a:srgbClr val="00B050"/>
                </a:solidFill>
                <a:latin typeface="+mj-lt"/>
              </a:rPr>
              <a:t>50%</a:t>
            </a:r>
            <a:r>
              <a:rPr lang="en-US" sz="2400" dirty="0">
                <a:latin typeface="+mj-lt"/>
              </a:rPr>
              <a:t> in the </a:t>
            </a:r>
            <a:r>
              <a:rPr lang="en-US" sz="2400" dirty="0">
                <a:solidFill>
                  <a:srgbClr val="00B050"/>
                </a:solidFill>
                <a:latin typeface="+mj-lt"/>
              </a:rPr>
              <a:t>1st year </a:t>
            </a:r>
            <a:r>
              <a:rPr lang="en-US" sz="2400" dirty="0">
                <a:latin typeface="+mj-lt"/>
              </a:rPr>
              <a:t>of life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  <a:latin typeface="+mj-lt"/>
              </a:rPr>
              <a:t>Weight</a:t>
            </a:r>
            <a:r>
              <a:rPr lang="en-US" sz="2400" dirty="0">
                <a:latin typeface="+mj-lt"/>
              </a:rPr>
              <a:t> doubles by 4 months, triples by 1 year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  <a:latin typeface="+mj-lt"/>
              </a:rPr>
              <a:t>Head Circumference</a:t>
            </a:r>
            <a:r>
              <a:rPr lang="en-US" sz="2400" dirty="0">
                <a:latin typeface="+mj-lt"/>
              </a:rPr>
              <a:t>: </a:t>
            </a:r>
            <a:r>
              <a:rPr lang="en-US" sz="2400" dirty="0">
                <a:solidFill>
                  <a:srgbClr val="0070C0"/>
                </a:solidFill>
                <a:latin typeface="+mj-lt"/>
              </a:rPr>
              <a:t>6-3-3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+mj-lt"/>
              </a:rPr>
              <a:t>    0 -3 months : 2cm/m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+mj-lt"/>
              </a:rPr>
              <a:t>    3 -6 months : 1cm/m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+mj-lt"/>
              </a:rPr>
              <a:t>    6 -12 months: 0.5cm/m</a:t>
            </a:r>
          </a:p>
        </p:txBody>
      </p:sp>
    </p:spTree>
    <p:extLst>
      <p:ext uri="{BB962C8B-B14F-4D97-AF65-F5344CB8AC3E}">
        <p14:creationId xmlns:p14="http://schemas.microsoft.com/office/powerpoint/2010/main" val="1348386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9"/>
          <p:cNvSpPr>
            <a:spLocks noGrp="1" noChangeArrowheads="1"/>
          </p:cNvSpPr>
          <p:nvPr>
            <p:ph type="title"/>
          </p:nvPr>
        </p:nvSpPr>
        <p:spPr>
          <a:xfrm>
            <a:off x="2667000" y="285750"/>
            <a:ext cx="7772400" cy="1143000"/>
          </a:xfrm>
        </p:spPr>
        <p:txBody>
          <a:bodyPr/>
          <a:lstStyle/>
          <a:p>
            <a:pPr eaLnBrk="1" hangingPunct="1"/>
            <a:r>
              <a:rPr lang="en-US"/>
              <a:t>Weight </a:t>
            </a:r>
          </a:p>
        </p:txBody>
      </p:sp>
      <p:sp>
        <p:nvSpPr>
          <p:cNvPr id="16387" name="Rectangle 10"/>
          <p:cNvSpPr>
            <a:spLocks noGrp="1" noChangeArrowheads="1"/>
          </p:cNvSpPr>
          <p:nvPr>
            <p:ph idx="1"/>
          </p:nvPr>
        </p:nvSpPr>
        <p:spPr>
          <a:xfrm>
            <a:off x="398053" y="1134296"/>
            <a:ext cx="7772400" cy="4114800"/>
          </a:xfrm>
        </p:spPr>
        <p:txBody>
          <a:bodyPr/>
          <a:lstStyle/>
          <a:p>
            <a:pPr lvl="1" eaLnBrk="1" hangingPunct="1">
              <a:buFont typeface="Wingdings" pitchFamily="2" charset="2"/>
              <a:buNone/>
              <a:defRPr/>
            </a:pPr>
            <a:endParaRPr lang="en-US" dirty="0"/>
          </a:p>
          <a:p>
            <a:pPr lvl="1" eaLnBrk="1" hangingPunct="1">
              <a:defRPr/>
            </a:pPr>
            <a:r>
              <a:rPr lang="en-US" sz="2400" dirty="0"/>
              <a:t>Infant may sit or lie</a:t>
            </a:r>
          </a:p>
          <a:p>
            <a:pPr lvl="1" eaLnBrk="1" hangingPunct="1">
              <a:defRPr/>
            </a:pPr>
            <a:r>
              <a:rPr lang="en-US" sz="2400" dirty="0"/>
              <a:t>Place paper or blank under the infant &amp; “weigh it out</a:t>
            </a:r>
            <a:r>
              <a:rPr lang="en-US" dirty="0"/>
              <a:t>”</a:t>
            </a:r>
          </a:p>
        </p:txBody>
      </p:sp>
      <p:pic>
        <p:nvPicPr>
          <p:cNvPr id="19460" name="Picture 5" descr="http://kids.ir/files/TinyMCE/development-weigh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70453" y="0"/>
            <a:ext cx="3337312" cy="226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 descr="http://www.sedanmed.com/media/editor_uploads/tajhizat/beurer/JGS22/JGS22-beurer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6067" y="4197392"/>
            <a:ext cx="3714747" cy="2303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7" descr="http://www.paragonmed.com/7822m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77992" y="4214818"/>
            <a:ext cx="4151296" cy="2247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082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Head Circumference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504335"/>
            <a:ext cx="8596668" cy="4537027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/>
              <a:t>until 2 years  :  at every health visit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dirty="0"/>
          </a:p>
          <a:p>
            <a:pPr eaLnBrk="1" hangingPunct="1">
              <a:defRPr/>
            </a:pPr>
            <a:r>
              <a:rPr lang="en-US" sz="2400" dirty="0"/>
              <a:t> 2-6 years  : yearly </a:t>
            </a:r>
          </a:p>
          <a:p>
            <a:pPr eaLnBrk="1" hangingPunct="1">
              <a:defRPr/>
            </a:pPr>
            <a:endParaRPr lang="en-US" sz="2400" dirty="0"/>
          </a:p>
          <a:p>
            <a:pPr eaLnBrk="1" hangingPunct="1">
              <a:defRPr/>
            </a:pPr>
            <a:r>
              <a:rPr lang="en-US" sz="2400" dirty="0"/>
              <a:t>Measure the </a:t>
            </a:r>
            <a:r>
              <a:rPr lang="en-US" sz="2400" dirty="0">
                <a:solidFill>
                  <a:srgbClr val="FF00FF"/>
                </a:solidFill>
              </a:rPr>
              <a:t>largest</a:t>
            </a:r>
            <a:r>
              <a:rPr lang="en-US" sz="2400" dirty="0"/>
              <a:t> circumference</a:t>
            </a:r>
          </a:p>
          <a:p>
            <a:pPr lvl="1" eaLnBrk="1" hangingPunct="1">
              <a:defRPr/>
            </a:pPr>
            <a:r>
              <a:rPr lang="en-US" sz="2400" dirty="0"/>
              <a:t>Occipital protuberance to the </a:t>
            </a:r>
            <a:r>
              <a:rPr lang="en-US" sz="2400" dirty="0" err="1"/>
              <a:t>supraorbital</a:t>
            </a:r>
            <a:r>
              <a:rPr lang="en-US" sz="2400" dirty="0"/>
              <a:t>                           prominence</a:t>
            </a:r>
          </a:p>
          <a:p>
            <a:pPr lvl="1" eaLnBrk="1" hangingPunct="1">
              <a:defRPr/>
            </a:pPr>
            <a:endParaRPr lang="en-US" dirty="0"/>
          </a:p>
        </p:txBody>
      </p:sp>
      <p:pic>
        <p:nvPicPr>
          <p:cNvPr id="20484" name="Picture 5" descr="http://www.7sib.ir/sites/default/files/users/13/image/images/ndzh_gyry_dwr_s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34375" y="1785939"/>
            <a:ext cx="21209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242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"/>
          <p:cNvSpPr>
            <a:spLocks noGrp="1" noChangeArrowheads="1"/>
          </p:cNvSpPr>
          <p:nvPr>
            <p:ph type="title"/>
          </p:nvPr>
        </p:nvSpPr>
        <p:spPr>
          <a:xfrm>
            <a:off x="2667000" y="-34925"/>
            <a:ext cx="6946900" cy="1412875"/>
          </a:xfrm>
        </p:spPr>
        <p:txBody>
          <a:bodyPr/>
          <a:lstStyle/>
          <a:p>
            <a:pPr eaLnBrk="1" hangingPunct="1"/>
            <a:r>
              <a:rPr lang="en-US"/>
              <a:t>Height – Infant</a:t>
            </a:r>
            <a:endParaRPr lang="en-US" sz="3000"/>
          </a:p>
        </p:txBody>
      </p:sp>
      <p:sp>
        <p:nvSpPr>
          <p:cNvPr id="13315" name="Rectangle 11"/>
          <p:cNvSpPr>
            <a:spLocks noGrp="1" noChangeArrowheads="1"/>
          </p:cNvSpPr>
          <p:nvPr>
            <p:ph idx="1"/>
          </p:nvPr>
        </p:nvSpPr>
        <p:spPr>
          <a:xfrm>
            <a:off x="2693988" y="1357313"/>
            <a:ext cx="7772400" cy="47037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sz="3200" dirty="0">
                <a:latin typeface="+mj-lt"/>
              </a:rPr>
              <a:t>0-24 </a:t>
            </a:r>
            <a:r>
              <a:rPr lang="en-US" sz="3200" dirty="0"/>
              <a:t>m : supine</a:t>
            </a:r>
          </a:p>
          <a:p>
            <a:pPr eaLnBrk="1" hangingPunct="1">
              <a:defRPr/>
            </a:pPr>
            <a:r>
              <a:rPr lang="en-US" sz="3200" dirty="0"/>
              <a:t> </a:t>
            </a:r>
            <a:r>
              <a:rPr lang="en-US" sz="3200" dirty="0">
                <a:latin typeface="+mj-lt"/>
              </a:rPr>
              <a:t> &gt;24m </a:t>
            </a:r>
            <a:r>
              <a:rPr lang="en-US" sz="3200" dirty="0"/>
              <a:t>: upright</a:t>
            </a:r>
          </a:p>
        </p:txBody>
      </p:sp>
      <p:sp>
        <p:nvSpPr>
          <p:cNvPr id="18436" name="AutoShape 5" descr="data:image/jpeg;base64,/9j/4AAQSkZJRgABAQAAAQABAAD/2wCEAAkGBxQSEhQUEhQVFBUXGB0YFxgXGRgVFxgXFxgXFxcXHBodHCggGhwlHBgdJDEiJSkrLi4uFx8zODMuNyotLiwBCgoKDg0OGxAQGiwkICQvLSw3LCwsLCwtLDAsLDItLiwsLywtLCwsLCw1LC0tLCwsLCwsNCwsLDAsLCwsNSwsLP/AABEIAQwApAMBIgACEQEDEQH/xAAcAAACAgMBAQAAAAAAAAAAAAAABgUHAQMEAgj/xABOEAACAQIDAwgDDAcECQUAAAABAgMAEQQSIQUGMQcTIkFRYXGBMpGhCBQjNEJSYnKCsbLBMzVzdJKisyRTVGMVQ0STwtHS4fAWJYOjtP/EABoBAAIDAQEAAAAAAAAAAAAAAAADAQIEBQb/xAAuEQACAgEDBAAFAgcBAAAAAAAAAQIRAwQhMQUSQVETIjJh8LHhM3GBkaHB0SP/2gAMAwEAAhEDEQA/ALxooooAwaV33nZJVR1QASyJM1zZFQAxt4tnT1mmmofHbt4eUzl0J98BFlszC4j9G1j0T2kcbDsoAj8JvauaCKZck0yKwAZCAzoXAy5s4Fha5FriujdbbUmJPTCj4CCXo39Kbncw1PDoC1Yx+ysNCXncuo5wSlQxytKEEakKNWYqFUL2gaXro3b2csSBhGYmKJHlLlyI4i/NA34NZzfvPE2qLV0W7H293jgmaKKKkqFFFFABRRRQAUUUUAFFFFABRRRQAUUUUAFFFFABRRUVt/b8GCVHxDFFdxGpALXdr2GnhQBK1FbY2/BhiizOFL3yixJNu4eod5qQkkAIF9Tew6zbjYddJbbnnGYk4nHHThHAp0VATYO3brcgdZ41Sbkl8q3NWlx4ZSbzSqKXjlvwkT2AwbyuJ8QLEfoouIjB+U3bIe3q4DrJmgK8xoAABwGgr3VkqEZJub/RegoooqSgUUUUAFFFFABRRRQAUUUUAFFFFABRRRQAUUUUAFVry6D+y4T98i+5qsqq15c/iuE/fIvuagBi3o+O7L/bS/8A55KaKWt4wDjdm36pZf6LUy0AFFYJqM23t/D4Rc08gW/or6Uj26lQdJj4CgCUoqucJyomeQrhsBiJEBsJWKxxnvubjyBJ7qk030mBvLgnCDiUkSVh3hLAm3Gw17qjuRNMc6K49l7TixMYkhdZEOlx1EcVI4qwPEHUV2VJAUUVC737T974WRhfO1o4wL3MknRUC3Ze57ApNACnvbypw4Z3igQTOhyszNliDDiLgEuR3ad9V/iOWXaJY5FgA6vgz+bVw4rk1xJuRNG7cdbjMeJv2XPXSo2EkikeKVSrRnK9zfXjYdumt++qqSfBLVD1hOWLaStd1w8g+bkK+0NT7upyuYbEuseIU4WRrAFmvGxPVmsLedURp1CggHiKmwo+vgazVO8j+/DmRcDiWzAr/Z5Dx6I/QsevTVTx0Iq4qkgKKKKACiiigCJ3n2sMLhpZtLqvRv1sdFHrqpNt73rj44o8XGVMUqzKYSLOyA2RlbgpvxBvTByxbU/Q4dTxvI/loo+81WVc/UaiUZ1F8HsOkdIwZdKp5o25O19kWltnHYjFLsiTCyRxzOZOlIuZAwis11HXxHnUj7x25/jcD/uW/wCdVHvNiHbZUQXXmsS6deizIGHnmUjzpfweyegBJfNxNiQfC99a1453BM87rtMsOonjT4b/AG/wX2+z9uEEe/sEL9Yha49tQZ5P8YWMk0mFxBy2ZS0qGZu2SRsxK6noejrwqq/9FR3BsdO828xfWsf6LjF9Dr2sfZrpU91+DP8ADV/UO22YNpc8Y4pYiIiFdIEZUiYgMFuXUyHKerSt+78u0FlZZUaRM4BLrzahcouyEsWuD1WIPdXnkt2Rhp3eIidHC5iY5XVJADlu/WDrpZgO7jVi/wDoPDWbM+Ja/C88nR8LEA/avUNNrhEfKvJBSQvG5nwxCT6XuDklA+RIBxv1NxX2F62BtRcVh4500DjUccrKSrqe9WBHlVfyYAwYiXCc/KwRY5oycucI5dShbLZhmQ9V7EVN7g4U/D2kkCxYmQCMFebIkRJDcZb+lIx0I1qINp9rJnGPKfv8/qOtV7vvtJhjY0MUjpDHzi82pc85KWS5F+pVIAHzjTqsGQyOZZCG1sxXLGANctl0871Um8GzJNoKXjnOVnTmpZP0vNR5vhBlA1ZmYjqykdtXm9tyqivDGHC4pZBdbgi11YFHW/C6kAj1VVO+73x+I7FyDXhpGuvt9lWjsrCPEgWWUzMNA5UK2XqBtxqD3x3SGMyyRsI5l0JIurp81rdYPA+NJg0mWatFWPL4n2V4Ld1S+1t2ZIEZzJG4QjOqh1YKxK5xmADLmFtKgwxp6aFHVgJmSWJoyQ6yIVP0s4t/5319cLXyFhsQEkiduCyox7bK6sbeQr67hkDKGU3BAII4EHUGpRB7oooqQCiiigBM3r3BjxkhmErxyEW6mTThpxHrqspNgrhw02LcrhxJzSFB053uQBGDwGnpHSr/ACKrDl4QDB4UD/Fx/hekS00JS7qOtg6zqsOJ4oy+y+38v3OLlf2THDBgYolCRrKzFR1lU0J7TfrNV6as7lzayYT9o9u/oVWODdWeMORlMi5rmwy5he/dV5bHO7nJtydtmZlK6MCp7GBBt269VTmwN2BPEJpndQ1yqoVXog2zMSDxsdOypefZUeKLrIs8bpqHY3F31unFWXgLDTQddTGDwYihWJDcKuUFtb6cWAtfXiKzTy7UuRkYm7k7wcEOL/stikkTiRsxckxvGV1J/wAxuGnCrNFVLseGWCaNudeedpQI+gVXm2AEkJC9FVygtfqyA62q2hWjE7iJmtyvMc+fH4xvmc1CPBYxKfbKak9wT8Jj1/zkP8WHi/5VC4Jsz4iQa58TKf4G5oeyMVNbj6YjGjt5lv8A6yv/AA1EX87Jf0jJtfBc/DLCSVEiMmYcRmBF/bVdbLkmEk8E/MloHEeaLMA3QVwcrE5eiw0B43q0aq/amxI49qYhyxLyZJl1K26JiICg2a2S97fKq2RbEQ5JGii1ec1ZhpWG/wAnNwZmaWTPMrO7hlF7SlI0VgLIo8dWGtIaTMdbZV7TxNXtvTsYYzDPCTYmxU9jrqvl1edJPJDuKMTi5ffYcDClc0ZFs7ktlGvyAFv35h1cdGN2hU1uRm8+6K4TA4KaQye+MSzMUJAVYgmYAra+c3X2irO5Ft7xPF7zlI5yJfgj8+IaW8V4eFqh/dCzrmwMY9Ic69vokIo9opB5I8bzW0sKb2DSFD9pGH30wofUwrNAoqQCiiigAqsuXv4nhf3uP8L1ZtVjy9fE8L+9x/hegCO90ZKVw+DYcRM34DVWbGiOIdFj1Mhtb5vziewAXN6tD3SXxXCftm/AaVuR3BgQTy2F2cKDpeyrc99rt7KXll2xsvBW6HaDZsaFSgK5QVUBmsFPEZb26hXXRW7YeyZMZz550wLFLzShURy9o43LksDbV7WHzawQjLI6NLaijGwy5x+HVWXJkkdgQbmwCizX7XGlu3WrEqB2JuyuHfnWkkmkylQz5FCqSCwVUUDUgXJvwFTU7WRj2KT6hW/FDtjRlnLudla7DHwN/nPK38U0jfnU1ue5GNxK9RhibzDyqfZaoXYBvhoSeJRT5sL/AJ10xSywTieEI905t42JUsobMCri4Vhc6EWPaONKi6kXa2LFFcO0djwTlTLGrst8rH0lvobEaioNN/cKAOe56ByQvNvFIWLHgFKKVfxUmtp31h/usXbt97Tfdlv7K08i6ZuxG5uDdSpjYAi11kkU+RDaGkbdTBpHAAigNmdHa3ScxyugLHrNl4mndN9MGdOdZW+a0UqMT2AMgJqvNi7x4YrJlc3fETtHGFZ5CjzMydFQeIalZFtsXhzuM1btx5AmLxkRFmkEc6nTpLlELD7JQfxioDF7dyWBj5snhzzpGSewIC0jeSmvOA9+NiIsVGqqYwygMrRiSN7Fo+kc2pVSGyqAQKrjjJMu4OSpISeWzEsdqyAkERwoFHYDqfO9IuxMZzGIw8pNhHOrnwVlJ9lMnKPtNMVtPEul8tkXXQgqqhlI6iGuD4Gk3FcPtN+VPEH2uKzXLspy0ERPExqT4lReuqgAooooAWN698I8AyLJG75wSMtuogdZ76Q9v72wbQdYpVaOBwAS1iY5Q2aOUW7Doe0Guvlo/S4b6j/iFVzXOz6icZtLwez6Z0jS5tJHJOO8k97+7RY3LzgHxMWBii1aTEFV7NUOvgBr5VtwO5+FiijjCdJFA51SY5SRrfOpB4k6HTWuHYOLlnTAc8CRFJNzTH5QWK3nbMRemwGqanPJ127eTw3UoT0+d4b+nyiHGw3vZsVOUvoAI1e3zTIFvbv499deAPvB+ciUmBvjCXZ20/2gXJLMo0brKqOtde61a8POrjMhDC5F+9SVYeRBFIhnnF9xjWoyXbd0OkMoZQykEEXBGoIOoIr06ggg8CLeRpV3WxHMyHDX6DKZIB82xHOxD6ILBhfgGIGgFNddiE1OKkjoQkpK0Vhhf7KRhZwY2QlYiwISWMMebKPwY5LXW97g6VI0743BRzIY5UWRDxVgGB8jS1ityguuEneH/Lf4aH1Mc6juVgO6qSxXwOUxa3hNo0I4ieAjx5+MfcTTIaXNs4LEpLhI540ytiFIkje6sIkkksVazKejfrGnGpTa2NMahUF5ZDkiXtYgksfoqAWPctXxppbmvA9mzkxskmIleGJzEsWUtKAGPPXDCMA9EjJfMCPljsNeTu8W0kxWIYdapzUAI7Pg4w1vAipPZ2DEMaoCTa5LHizMbu57yxJ862R4hWZlVgWS2YA3K3FwD2XGtXHdqfJowOy4Yf0USITxIHSJ72OpPeTXZRRUlkkj5/3+wvNbSxdxlDkOvfnsSfNr0rY0fiP3CrN5atnWlgnH+sRoyfpJ0l9hNVbPLm+/zI1qDmZVU2j7T2YPgYvqL+EV01owItHH9VfuFb6BYUUUUAInKLutPjWgMGToBg2ZsvpFbW0PZSBj9zpsM6DEsiRlWkd1a4SOOxcnQa9IADrJFXzaqt90NKV2cmU2zTKrW61ys2XwuoPlWaemhOXczsaXreo0+JYo1STrbfe/0bJjeJYoDs/J8HEgl46BU5nMSfVUPupixK+NZGLJ74GTiAM0MZNgeGuvnXXynSBcNhydbxSr2elBb/v5Uo4Kd4xIVeSE25tpMhmCsBYRzqNQ6X6MugZCtybUvPh7m69L9Tg5cTytyvcsNeIqI3X+L37ZZj65npX2WMagVxM2IBI+EhkWZGt/eRSm47+bbr6rVPbExhw6ph8QMj3ISQfopSWLaH5Da+g2vZesssEoQfnj/Zmnp5wi/JNswWbDSXPRmCm1tRMrRWPdmZT5U8iq73gYrhpWHFF5weMREv8AwVYMEgZVYcCAR5i9atDK4NDdK/lo90UUVtNRB7y7HefmnhdVlhLFQ6lkYOuVgbEEacCOHfSfhucbHPz0YR8PEE6LiRC0xDMRwI6KrxAPSPbVmVU+3sc8M+0JVKgviookZtVT4CBC7AcQupt4dpoNGnk7p8ckrtPHsX974e3OkXdyLrCh+W3ax+SvE8eANdezsCkKBEv2ljqzsdWdj1sT/wCWrzsrZ6QJlQliTmd2N3kc8XY9ZPqAsAAAK7KDcl5YUUVzw42N3eNGzNHbOBchSb2BPDNpwvcVJIscquz0l2fIW0MZV0PY18tvAhiK+fp4ipsa+qsZg0mRo5VDowsyngRVdbL5GkxZSYYhkiMkiuhGZgiSugCtfsA1N6gxaqO6kXZsSXPh4G+dEh9aA121rw0IRFRRZVAVR2ACwHqrZQZQooooAKqr3Rf6ui/eF/BJVq1VXui/1dF+8L+CSgDbyrzKsWzQ7FEdzEzAXsJYGjv5FgfKlbmfe8/N4iWVHRUvKgdyoa4S8ieknROkytbXW1SXugjbAYEj+8H9I11YPEB5IZv8RhUIPa0JOYE+EgPrrPmk4u/ZEf4iXsl8HkygxlSp1utrMSB0tNLm1esTAsilHUMp0IOoIrgj2fGCcqBC3Ep0Cb9d1trXnZeAaSGORcRMjlelciRSVJU9FwbajqtWd5Yrdjc2RYku7yEuxOgUTEYhFKlSpcSrYixHwqseHfUxgtqYuFVRXhlVVCjOhRrAW1ZWt/LUayYtPkwzDXgWhew7jmUnzFeINsjIjyxTwq4DKzxkoQRcHnEzKNO0imY5XvApB4pbxoYV3unUdPB5j/lTIR/OFNbU32X5eExaeCxyfgkNQ2FxKSrmjdXU9akMPZW2mfFYzsR3bS3oxD2GFhWMHjJPqR9WJDcn6xFL0Owo87Syjn5mYuzya9IgAlU9FNNNBewFSdeZpVRSzEKo4kkADzNVc2yVFI0bNk5mUQf6twTDf5LLq8QPZbpAdVmHUKmibXJ0A491I28W12KIYopebV1fnubk+SwvzQC3ZrXFyApBOpqdjwsmLs2IUxwcVgvZn7GmI6usRjT51+AfC63NWKbqgbFSYvTDsY8PezT2s0luKwg9X+Yfs3vcSuBwaQoI4lCqOrU8dSSTqxJ1JNySa3gWFhoOHd4VmrjkvLMrxrr3B+KD9rN/XkrkXjXXuD8UH7Wb+vJQZtVwhiooooMQUUUUAcG0tsQ4fLz0qR5vRzG17cbVW/KtjMPtGCPCwzI7kl0Km4EqgBEY9QcMwHfaunlp9HC+L/clVeDWHNqZQm4o9R0zomHUaeOacnbvbavK/cd/dBqfeGCBFjzgBHfzR0rq94nD4HBk6nDiMsfoOMkh7wFe/wBmovaG0BtSHAQTk548QcxyhgyrC7ISDoblbEH86lX2DKsbRxSARkFcis8a5WBuuRhIgvfqC2rV8Ceogpw4PLa7FPTZ/hz5i/z+5J8DWN2BaC3ZLKPLnXt99cmy5GMah/TT4N/rJp7RY+DCubZ0M5OIEbAKJ2FjI6WuqPcZUNr5vOsUdNPK3jXP/Cdau/EmhjxzWikPYjn1KTTXsKILhoFA0ESC32RVX7w4HENh5fhMpZcgCvM5YyEIFF2UXJa3CrawUOSNE+aoX1ACteHSy09qXkzaaNJkXtLdXCT3LwhWPy4y0L36ulGQT51ET7nSr+gxb26lnVZh/EMr+tjTjRTWkzVbEYbv44m18Ko+deRvPJYerNUfHsBosWwxDnEfBK6MwUIjlnDhIxw4LqbtrxqyaSsYxO0MSb+jHCgHZ+kc/i9lQopDsNuas33oooq50AooooAK7NxPizDsxGIHqxElcddO4R+Al7sViPbO5/OoMuq4Qy0UUUGIKKKKAK65YMI8keHyIzkM18qlrAqOzwqr22bMCqmKQFzlUMpW57BcV9J5arbl2x7YfArImjtIYw3WgkRszDsbKCL/AEjWTLpe+XdZ6Dp/XXpcKwuFpXvfu2cWP2KuBOyo7jM80jO3a5gIGvYAbCmClrlexnMJseS9gkyk/VCpf2Xpm8OFdjRJKHavB5fXZJ5cryTdtkL/ALRiLcPgyfrlDmPjYL6q1TSmBzMBeMgCcDiAvCYDrKjQjiVHaLUTy83PNcE53jItx6UWUHwzIR41xybZBUsLBA0JJPXFOLEnssT7DXJySnj1Mpx9myEYzwKL9DNhkEuJwsY1GYzm3ArEBk/ndSPq0+Ug8mMebO5OYph8PED9lpG9eYeoU/Vtyz7pWZ8Ue2NBRRRSxgUl4xbY/E98cJ9ki/lTpSdteO20HPz8On8kkn/X7KB2nf8A6I90UUVJ0QooooAK3blyBWxUOl1m50dpWcZwf4g4+zWmubCSc1j4GHCZHhYdpX4WNvLK47s9QI1EbgO9FYFZoOeFFFFABVVe6L/V0X7wv4JKtWqq90X+rov3hfwSUAQ3ugviWz/E/wBNab8D+ij+ov4RSh7oL4ls/wAT/TWm/ZusMRH92n4RWzScsy6nhHHtrYy4gKblJEZWRxfQowdQwv00v1HtNrUtybs4vI0Y97SB0aJiWeMGNnLoAmU25ss1ulwNPGQ9h9VcW2p2jhcqPhDaOIHrllIjjH8TCnZsGOfzSQvHlnHaJL8nkJ5qeXQJLOebAFvg4USAeRaNiO4im2uLYuz1w8EUK8I0VB32FifOu2uc3bs2pUqCiiioJCknbUqrtJgZFBfDpZSQD0ZJOHbfN7BTbtDGJDG8sjBURSzE9QGpr5y3k2u2MxUsrR52kIKhrZYowLRIew2uxA62PbUpF4S7ZWWtjN4MLE2WTEQo3YXUH764p988CgJ98xufmx3kY+Crc1VMWAsDduPUoCoOv0evxJvXtEYaXYdh9JT69R4VPaPeql4Q6Y/f6RrjDQZB8+Y6+IjUn2kVDSbx45j8aZe5Y4gP5kJqLQN8qx8LivdWpCZZpvyS+D3qxsfGVZh2Sot/Iplt6jTZyYbRkxeNnfEFWaKFeayrlVRK7c5YXOvwai/Z41XlO3I4pONxBHBcOgPi0jFfwt66hpUVeSTVNlwCigUVQqFFFFABVVe6L/V0X7wv4JKtWqq90V+rov26/hegCG90B8S2d4n+ktRu4KHGYQSYl5ZSrmNQZHVFVQtrKhAvrxNzUn7oD4ls7xP9NajeSO/vFrggc81u/opw86Tnk4w2YzGk5bjH/oGD5jf72b/rrs3Y3fiOOiK878CpmKtJI8dzdIyVZiL3zEfVrdTJuNg8sckx1M0hI7o4xkRfDRm+2aRp5SlLdsZlUVHZDKKzRRW0zhRRSzv5vMMDhiy6zSHJCv0iNXP0VGp8LddACLyv70h2OEjN44irT2+XLoY4e+xKse8r2GyFhISq6+kxzMfpH8hwHcK1LeSS5JYISSx+XK2rMe21z5nurspiVAFFFFSQFFFFABVj8i2EP9smtozRxA9vNhma3nJbxBquoYXkdY4lLyOcqLwue89QA1J7KvvdHYowWEiguCyrd2GgaRuk7ebE+VqrJ+CSZoooqgBRRRQAVVfuif1dH+3X8LValVV7on9XRft1/C1AERy/pfB7OA45rDzjWpbY+AGHgiiAsEUDz+UfXXJy125nZN+HPLfwypUw3E1k1T4Q/AuWaMQWPNomjSyLED83OdW77KCbdoFWRgMKsUaRoLKihR4AUg7NiLYzBgW6Lu58FhdfvcVYoq+mjUbK5n81GaKKK0CjXPIFVmY2VQST2Aak18774bwvjJ2mHy/g8Op4JHxzHvPpn7I6qsjlh25kgXCIbNiL84eyBCM/8RsvgTVRYQZyZDwOiDsTt+0dfACrRQG+CIIoUcB7esnxJrZRRVyAoorAN2VACzsQFVRdmJ6gPz4CgDNdOxdmT41zHhI+cI9JycsSfWe3H6IuanYNg4LDnNtPEq7cfeuHvIePCQrqe8aL23qYl5SljjEeCwggRdF5zKoUDhaOM2H8VVv0SNe5e5MeBvIzc9iGXK0hFgo4ssa/JUnj1mwvTFitoxRIZJJERBxZmAXTqvfjVCbY3txGI0mxRtf0Efmk8CqnpDuYmozYmJjRzzjM4JcoDmcRtzp0RbEKWUg6cbUKNkN0XTieUrARsqtI9mbLn5qTmxpe5cqBa3X502xSBgGUggi4I1BB4EVQm0OcmUosRA0s8jBLEG4ZQAxuO8Cp7ZO9+JwGGSPmIJY4h1SSK1idFAyEcTYAdlTLH6KqXsuCiobdTbfv3DrPzZiuzLlJDaoxUkEWuDbSillyZqq/dE/q6P8Abr+FqtSqq90Uf/bov26/gegCI5f3tg9nEdTX9Uamp7DSZkRvnKp9YBpe90B8R2d4n+ktSm7c2fCYdu2JPut+VZdUtkx+Dlk1u0ubaMenoYeRiezO8aj8BqwaRtykvjcQ3UkES+bvM59gFPNNwqsaF5PqYV5dwASdABc+Ar1Vf8sm3OZwfMAkNObNbiIlsZLdfS0T7dNKFV707YOPxcst+jJYL9HDISEA+ubt4Oa8AVowUBVbt6Tat3dSqO4DSuimJAFYrViMSEsDqx4KNWPl+dRxV5za9kB1tqvhf5Z/lHfQBsxG0izFIFzt1sfQXz661YTZ8wJZnAY6Ehn4fNsuUZe69qk8PAqLlUWHtJ7T21tooDjjwZGnOEDsRVQfcT7a9DZ8fygXP0yX++uqipA1xwKvoqo8ABW/BR5sRCB8nNIfBRYe1hXit+xZUGIbMwB5uygm18za29QqVyVlwMtRW8eICRrfhnzHwiBkPldVHnUrUcmD994+DD/JuobsKueck/kiy/bFMm6QqKtlv7lYA4fAYWI3zLEubtzEZmv33NYqcorKPIXeLeeHBBOfzdO9sq5vRtf76r3fXenC7QRcN0hFIGV2dbc1IbczKNdbNe/cTXfy0jo4Xxf7kqr65+fUTjNxR67pXR9Nn00cs7t3525a/PuOPug0tg8ADY2Yi44aRqNO6pPd6Ax4WBDoREoI8qSdu7SbEQbOhnBKR4sIHPAqwXoHvHb2EVY7catmyKcYtHAyaaWnzSxy8EnuItsVje9YCPDLID7adqrLKwcSRu0UgFgy29G98rA6MPEadRqdwO9zJpi00/vogWXxdNWj8RmHeKdhyxcVHyZcmN3Y4VT/AC1w3xeCJvbmpbDqzBoiPv8AZVr4HHRzKGikSRSLgqwYWPDhSfyr7BkxGHSWFS8mHbPkAuzxsMrgdpA6QHXlrShRUVacQHNglh2sdbeA6z416hmVr5TqNCODKewg6g9xrZamEEcmBuSG0W+tzd5PrHqX6I/7VIAWFhwrNq5nx8SmxkQHszC9AHTRWzC4aSX9HDM/esUjD15bV2f+n8Z1YPEH7AH4iKiySPoqdg3K2i4uMKV7nkjU+wmpKDkzx7WzHDx9t3dyO7RBei0AoUe8y0XOJrJ75WJTmykFYGkPlZz0h6OlPUfJTiielioFXtWJ2bwsXA86WYFw8OJnjGIDiBzEC5VbvZTM4A0GoCf/AB8aFu6Ky2RLpewva9tbcL9dc2w5Mm1oGPDPEP40xCffauXFbdiUEp8JbrWwS/e508hc91OPJxufLzgxuMXK/GOMjpAkWztf0bKSFXqzMTqbC+SSqhcE7LMorNFIHCNynbDmxaQCBM5RmJ1AsCAOvwquZ9zcWjxI8VjK2RNQdbXN7dQFz5VfhrW8KkhiASt8p6xfjas2TTRm+47Wi63m0uJYlFNK/d72/fsSttcmUGKwuHw5kkjELF80eW7uwALG4Nbn3CfIEGPxAsLZskOY+JyU6rWaf2RqqORPJKcnKT3Yl4bcWRBb39M/10iP3KK6Bue/+Ja/bzaU2UVHw4eiO+XsXdibpx4eYz5s8hUqWCLHcEgnNlHSOnE8KYazRVkkuCrdkRtfdnCYohsRh45WGgZl6Vuy41tUc3J9s7/CoPAsPzpooqQFmLk/2apDDBwkjhcFvYSRU5hdnxRi0ccaD6Kqv3CuqigDFZoooAKKKKAClTanJ9gsRM80kbFnILgOyqzAWzEDiSPuprooAgdnbm4GBlaLCxKy+i2XMw7wTe1T1FFABRRRQB//2Q=="/>
          <p:cNvSpPr>
            <a:spLocks noChangeAspect="1" noChangeArrowheads="1"/>
          </p:cNvSpPr>
          <p:nvPr/>
        </p:nvSpPr>
        <p:spPr bwMode="auto">
          <a:xfrm>
            <a:off x="1704975" y="-1531938"/>
            <a:ext cx="1962150" cy="32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8437" name="AutoShape 7" descr="data:image/jpeg;base64,/9j/4AAQSkZJRgABAQAAAQABAAD/2wCEAAkGBxQSEhQUEhQVFBUXGB0YFxgXGRgVFxgXFxgXFxcXHBodHCggGhwlHBgdJDEiJSkrLi4uFx8zODMuNyotLiwBCgoKDg0OGxAQGiwkICQvLSw3LCwsLCwtLDAsLDItLiwsLywtLCwsLCw1LC0tLCwsLCwsNCwsLDAsLCwsNSwsLP/AABEIAQwApAMBIgACEQEDEQH/xAAcAAACAgMBAQAAAAAAAAAAAAAABgUHAQMEAgj/xABOEAACAQIDAwgDDAcECQUAAAABAgMAEQQSIQUGMQcTIkFRYXGBMpGhCBQjNEJSYnKCsbLBMzVzdJKisyRTVGMVQ0STwtHS4fAWJYOjtP/EABoBAAIDAQEAAAAAAAAAAAAAAAADAQIEBQb/xAAuEQACAgEDBAAFAgcBAAAAAAAAAQIRAwQhMQUSQVETIjJh8LHhM3GBkaHB0SP/2gAMAwEAAhEDEQA/ALxooooAwaV33nZJVR1QASyJM1zZFQAxt4tnT1mmmofHbt4eUzl0J98BFlszC4j9G1j0T2kcbDsoAj8JvauaCKZck0yKwAZCAzoXAy5s4Fha5FriujdbbUmJPTCj4CCXo39Kbncw1PDoC1Yx+ysNCXncuo5wSlQxytKEEakKNWYqFUL2gaXro3b2csSBhGYmKJHlLlyI4i/NA34NZzfvPE2qLV0W7H293jgmaKKKkqFFFFABRRRQAUUUUAFFFFABRRRQAUUUUAFFFFABRRUVt/b8GCVHxDFFdxGpALXdr2GnhQBK1FbY2/BhiizOFL3yixJNu4eod5qQkkAIF9Tew6zbjYddJbbnnGYk4nHHThHAp0VATYO3brcgdZ41Sbkl8q3NWlx4ZSbzSqKXjlvwkT2AwbyuJ8QLEfoouIjB+U3bIe3q4DrJmgK8xoAABwGgr3VkqEZJub/RegoooqSgUUUUAFFFFABRRRQAUUUUAFFFFABRRRQAUUUUAFVry6D+y4T98i+5qsqq15c/iuE/fIvuagBi3o+O7L/bS/8A55KaKWt4wDjdm36pZf6LUy0AFFYJqM23t/D4Rc08gW/or6Uj26lQdJj4CgCUoqucJyomeQrhsBiJEBsJWKxxnvubjyBJ7qk030mBvLgnCDiUkSVh3hLAm3Gw17qjuRNMc6K49l7TixMYkhdZEOlx1EcVI4qwPEHUV2VJAUUVC737T974WRhfO1o4wL3MknRUC3Ze57ApNACnvbypw4Z3igQTOhyszNliDDiLgEuR3ad9V/iOWXaJY5FgA6vgz+bVw4rk1xJuRNG7cdbjMeJv2XPXSo2EkikeKVSrRnK9zfXjYdumt++qqSfBLVD1hOWLaStd1w8g+bkK+0NT7upyuYbEuseIU4WRrAFmvGxPVmsLedURp1CggHiKmwo+vgazVO8j+/DmRcDiWzAr/Z5Dx6I/QsevTVTx0Iq4qkgKKKKACiiigCJ3n2sMLhpZtLqvRv1sdFHrqpNt73rj44o8XGVMUqzKYSLOyA2RlbgpvxBvTByxbU/Q4dTxvI/loo+81WVc/UaiUZ1F8HsOkdIwZdKp5o25O19kWltnHYjFLsiTCyRxzOZOlIuZAwis11HXxHnUj7x25/jcD/uW/wCdVHvNiHbZUQXXmsS6deizIGHnmUjzpfweyegBJfNxNiQfC99a1453BM87rtMsOonjT4b/AG/wX2+z9uEEe/sEL9Yha49tQZ5P8YWMk0mFxBy2ZS0qGZu2SRsxK6noejrwqq/9FR3BsdO828xfWsf6LjF9Dr2sfZrpU91+DP8ADV/UO22YNpc8Y4pYiIiFdIEZUiYgMFuXUyHKerSt+78u0FlZZUaRM4BLrzahcouyEsWuD1WIPdXnkt2Rhp3eIidHC5iY5XVJADlu/WDrpZgO7jVi/wDoPDWbM+Ja/C88nR8LEA/avUNNrhEfKvJBSQvG5nwxCT6XuDklA+RIBxv1NxX2F62BtRcVh4500DjUccrKSrqe9WBHlVfyYAwYiXCc/KwRY5oycucI5dShbLZhmQ9V7EVN7g4U/D2kkCxYmQCMFebIkRJDcZb+lIx0I1qINp9rJnGPKfv8/qOtV7vvtJhjY0MUjpDHzi82pc85KWS5F+pVIAHzjTqsGQyOZZCG1sxXLGANctl0871Um8GzJNoKXjnOVnTmpZP0vNR5vhBlA1ZmYjqykdtXm9tyqivDGHC4pZBdbgi11YFHW/C6kAj1VVO+73x+I7FyDXhpGuvt9lWjsrCPEgWWUzMNA5UK2XqBtxqD3x3SGMyyRsI5l0JIurp81rdYPA+NJg0mWatFWPL4n2V4Ld1S+1t2ZIEZzJG4QjOqh1YKxK5xmADLmFtKgwxp6aFHVgJmSWJoyQ6yIVP0s4t/5319cLXyFhsQEkiduCyox7bK6sbeQr67hkDKGU3BAII4EHUGpRB7oooqQCiiigBM3r3BjxkhmErxyEW6mTThpxHrqspNgrhw02LcrhxJzSFB053uQBGDwGnpHSr/ACKrDl4QDB4UD/Fx/hekS00JS7qOtg6zqsOJ4oy+y+38v3OLlf2THDBgYolCRrKzFR1lU0J7TfrNV6as7lzayYT9o9u/oVWODdWeMORlMi5rmwy5he/dV5bHO7nJtydtmZlK6MCp7GBBt269VTmwN2BPEJpndQ1yqoVXog2zMSDxsdOypefZUeKLrIs8bpqHY3F31unFWXgLDTQddTGDwYihWJDcKuUFtb6cWAtfXiKzTy7UuRkYm7k7wcEOL/stikkTiRsxckxvGV1J/wAxuGnCrNFVLseGWCaNudeedpQI+gVXm2AEkJC9FVygtfqyA62q2hWjE7iJmtyvMc+fH4xvmc1CPBYxKfbKak9wT8Jj1/zkP8WHi/5VC4Jsz4iQa58TKf4G5oeyMVNbj6YjGjt5lv8A6yv/AA1EX87Jf0jJtfBc/DLCSVEiMmYcRmBF/bVdbLkmEk8E/MloHEeaLMA3QVwcrE5eiw0B43q0aq/amxI49qYhyxLyZJl1K26JiICg2a2S97fKq2RbEQ5JGii1ec1ZhpWG/wAnNwZmaWTPMrO7hlF7SlI0VgLIo8dWGtIaTMdbZV7TxNXtvTsYYzDPCTYmxU9jrqvl1edJPJDuKMTi5ffYcDClc0ZFs7ktlGvyAFv35h1cdGN2hU1uRm8+6K4TA4KaQye+MSzMUJAVYgmYAra+c3X2irO5Ft7xPF7zlI5yJfgj8+IaW8V4eFqh/dCzrmwMY9Ic69vokIo9opB5I8bzW0sKb2DSFD9pGH30wofUwrNAoqQCiiigAqsuXv4nhf3uP8L1ZtVjy9fE8L+9x/hegCO90ZKVw+DYcRM34DVWbGiOIdFj1Mhtb5vziewAXN6tD3SXxXCftm/AaVuR3BgQTy2F2cKDpeyrc99rt7KXll2xsvBW6HaDZsaFSgK5QVUBmsFPEZb26hXXRW7YeyZMZz550wLFLzShURy9o43LksDbV7WHzawQjLI6NLaijGwy5x+HVWXJkkdgQbmwCizX7XGlu3WrEqB2JuyuHfnWkkmkylQz5FCqSCwVUUDUgXJvwFTU7WRj2KT6hW/FDtjRlnLudla7DHwN/nPK38U0jfnU1ue5GNxK9RhibzDyqfZaoXYBvhoSeJRT5sL/AJ10xSywTieEI905t42JUsobMCri4Vhc6EWPaONKi6kXa2LFFcO0djwTlTLGrst8rH0lvobEaioNN/cKAOe56ByQvNvFIWLHgFKKVfxUmtp31h/usXbt97Tfdlv7K08i6ZuxG5uDdSpjYAi11kkU+RDaGkbdTBpHAAigNmdHa3ScxyugLHrNl4mndN9MGdOdZW+a0UqMT2AMgJqvNi7x4YrJlc3fETtHGFZ5CjzMydFQeIalZFtsXhzuM1btx5AmLxkRFmkEc6nTpLlELD7JQfxioDF7dyWBj5snhzzpGSewIC0jeSmvOA9+NiIsVGqqYwygMrRiSN7Fo+kc2pVSGyqAQKrjjJMu4OSpISeWzEsdqyAkERwoFHYDqfO9IuxMZzGIw8pNhHOrnwVlJ9lMnKPtNMVtPEul8tkXXQgqqhlI6iGuD4Gk3FcPtN+VPEH2uKzXLspy0ERPExqT4lReuqgAooooAWN698I8AyLJG75wSMtuogdZ76Q9v72wbQdYpVaOBwAS1iY5Q2aOUW7Doe0Guvlo/S4b6j/iFVzXOz6icZtLwez6Z0jS5tJHJOO8k97+7RY3LzgHxMWBii1aTEFV7NUOvgBr5VtwO5+FiijjCdJFA51SY5SRrfOpB4k6HTWuHYOLlnTAc8CRFJNzTH5QWK3nbMRemwGqanPJ127eTw3UoT0+d4b+nyiHGw3vZsVOUvoAI1e3zTIFvbv499deAPvB+ciUmBvjCXZ20/2gXJLMo0brKqOtde61a8POrjMhDC5F+9SVYeRBFIhnnF9xjWoyXbd0OkMoZQykEEXBGoIOoIr06ggg8CLeRpV3WxHMyHDX6DKZIB82xHOxD6ILBhfgGIGgFNddiE1OKkjoQkpK0Vhhf7KRhZwY2QlYiwISWMMebKPwY5LXW97g6VI0743BRzIY5UWRDxVgGB8jS1ityguuEneH/Lf4aH1Mc6juVgO6qSxXwOUxa3hNo0I4ieAjx5+MfcTTIaXNs4LEpLhI540ytiFIkje6sIkkksVazKejfrGnGpTa2NMahUF5ZDkiXtYgksfoqAWPctXxppbmvA9mzkxskmIleGJzEsWUtKAGPPXDCMA9EjJfMCPljsNeTu8W0kxWIYdapzUAI7Pg4w1vAipPZ2DEMaoCTa5LHizMbu57yxJ862R4hWZlVgWS2YA3K3FwD2XGtXHdqfJowOy4Yf0USITxIHSJ72OpPeTXZRRUlkkj5/3+wvNbSxdxlDkOvfnsSfNr0rY0fiP3CrN5atnWlgnH+sRoyfpJ0l9hNVbPLm+/zI1qDmZVU2j7T2YPgYvqL+EV01owItHH9VfuFb6BYUUUUAInKLutPjWgMGToBg2ZsvpFbW0PZSBj9zpsM6DEsiRlWkd1a4SOOxcnQa9IADrJFXzaqt90NKV2cmU2zTKrW61ys2XwuoPlWaemhOXczsaXreo0+JYo1STrbfe/0bJjeJYoDs/J8HEgl46BU5nMSfVUPupixK+NZGLJ74GTiAM0MZNgeGuvnXXynSBcNhydbxSr2elBb/v5Uo4Kd4xIVeSE25tpMhmCsBYRzqNQ6X6MugZCtybUvPh7m69L9Tg5cTytyvcsNeIqI3X+L37ZZj65npX2WMagVxM2IBI+EhkWZGt/eRSm47+bbr6rVPbExhw6ph8QMj3ISQfopSWLaH5Da+g2vZesssEoQfnj/Zmnp5wi/JNswWbDSXPRmCm1tRMrRWPdmZT5U8iq73gYrhpWHFF5weMREv8AwVYMEgZVYcCAR5i9atDK4NDdK/lo90UUVtNRB7y7HefmnhdVlhLFQ6lkYOuVgbEEacCOHfSfhucbHPz0YR8PEE6LiRC0xDMRwI6KrxAPSPbVmVU+3sc8M+0JVKgviookZtVT4CBC7AcQupt4dpoNGnk7p8ckrtPHsX974e3OkXdyLrCh+W3ax+SvE8eANdezsCkKBEv2ljqzsdWdj1sT/wCWrzsrZ6QJlQliTmd2N3kc8XY9ZPqAsAAAK7KDcl5YUUVzw42N3eNGzNHbOBchSb2BPDNpwvcVJIscquz0l2fIW0MZV0PY18tvAhiK+fp4ipsa+qsZg0mRo5VDowsyngRVdbL5GkxZSYYhkiMkiuhGZgiSugCtfsA1N6gxaqO6kXZsSXPh4G+dEh9aA121rw0IRFRRZVAVR2ACwHqrZQZQooooAKqr3Rf6ui/eF/BJVq1VXui/1dF+8L+CSgDbyrzKsWzQ7FEdzEzAXsJYGjv5FgfKlbmfe8/N4iWVHRUvKgdyoa4S8ieknROkytbXW1SXugjbAYEj+8H9I11YPEB5IZv8RhUIPa0JOYE+EgPrrPmk4u/ZEf4iXsl8HkygxlSp1utrMSB0tNLm1esTAsilHUMp0IOoIrgj2fGCcqBC3Ep0Cb9d1trXnZeAaSGORcRMjlelciRSVJU9FwbajqtWd5Yrdjc2RYku7yEuxOgUTEYhFKlSpcSrYixHwqseHfUxgtqYuFVRXhlVVCjOhRrAW1ZWt/LUayYtPkwzDXgWhew7jmUnzFeINsjIjyxTwq4DKzxkoQRcHnEzKNO0imY5XvApB4pbxoYV3unUdPB5j/lTIR/OFNbU32X5eExaeCxyfgkNQ2FxKSrmjdXU9akMPZW2mfFYzsR3bS3oxD2GFhWMHjJPqR9WJDcn6xFL0Owo87Syjn5mYuzya9IgAlU9FNNNBewFSdeZpVRSzEKo4kkADzNVc2yVFI0bNk5mUQf6twTDf5LLq8QPZbpAdVmHUKmibXJ0A491I28W12KIYopebV1fnubk+SwvzQC3ZrXFyApBOpqdjwsmLs2IUxwcVgvZn7GmI6usRjT51+AfC63NWKbqgbFSYvTDsY8PezT2s0luKwg9X+Yfs3vcSuBwaQoI4lCqOrU8dSSTqxJ1JNySa3gWFhoOHd4VmrjkvLMrxrr3B+KD9rN/XkrkXjXXuD8UH7Wb+vJQZtVwhiooooMQUUUUAcG0tsQ4fLz0qR5vRzG17cbVW/KtjMPtGCPCwzI7kl0Km4EqgBEY9QcMwHfaunlp9HC+L/clVeDWHNqZQm4o9R0zomHUaeOacnbvbavK/cd/dBqfeGCBFjzgBHfzR0rq94nD4HBk6nDiMsfoOMkh7wFe/wBmovaG0BtSHAQTk548QcxyhgyrC7ISDoblbEH86lX2DKsbRxSARkFcis8a5WBuuRhIgvfqC2rV8Ceogpw4PLa7FPTZ/hz5i/z+5J8DWN2BaC3ZLKPLnXt99cmy5GMah/TT4N/rJp7RY+DCubZ0M5OIEbAKJ2FjI6WuqPcZUNr5vOsUdNPK3jXP/Cdau/EmhjxzWikPYjn1KTTXsKILhoFA0ESC32RVX7w4HENh5fhMpZcgCvM5YyEIFF2UXJa3CrawUOSNE+aoX1ACteHSy09qXkzaaNJkXtLdXCT3LwhWPy4y0L36ulGQT51ET7nSr+gxb26lnVZh/EMr+tjTjRTWkzVbEYbv44m18Ko+deRvPJYerNUfHsBosWwxDnEfBK6MwUIjlnDhIxw4LqbtrxqyaSsYxO0MSb+jHCgHZ+kc/i9lQopDsNuas33oooq50AooooAK7NxPizDsxGIHqxElcddO4R+Al7sViPbO5/OoMuq4Qy0UUUGIKKKKAK65YMI8keHyIzkM18qlrAqOzwqr22bMCqmKQFzlUMpW57BcV9J5arbl2x7YfArImjtIYw3WgkRszDsbKCL/AEjWTLpe+XdZ6Dp/XXpcKwuFpXvfu2cWP2KuBOyo7jM80jO3a5gIGvYAbCmClrlexnMJseS9gkyk/VCpf2Xpm8OFdjRJKHavB5fXZJ5cryTdtkL/ALRiLcPgyfrlDmPjYL6q1TSmBzMBeMgCcDiAvCYDrKjQjiVHaLUTy83PNcE53jItx6UWUHwzIR41xybZBUsLBA0JJPXFOLEnssT7DXJySnj1Mpx9myEYzwKL9DNhkEuJwsY1GYzm3ArEBk/ndSPq0+Ug8mMebO5OYph8PED9lpG9eYeoU/Vtyz7pWZ8Ue2NBRRRSxgUl4xbY/E98cJ9ki/lTpSdteO20HPz8On8kkn/X7KB2nf8A6I90UUVJ0QooooAK3blyBWxUOl1m50dpWcZwf4g4+zWmubCSc1j4GHCZHhYdpX4WNvLK47s9QI1EbgO9FYFZoOeFFFFABVVe6L/V0X7wv4JKtWqq90X+rov3hfwSUAQ3ugviWz/E/wBNab8D+ij+ov4RSh7oL4ls/wAT/TWm/ZusMRH92n4RWzScsy6nhHHtrYy4gKblJEZWRxfQowdQwv00v1HtNrUtybs4vI0Y97SB0aJiWeMGNnLoAmU25ss1ulwNPGQ9h9VcW2p2jhcqPhDaOIHrllIjjH8TCnZsGOfzSQvHlnHaJL8nkJ5qeXQJLOebAFvg4USAeRaNiO4im2uLYuz1w8EUK8I0VB32FifOu2uc3bs2pUqCiiioJCknbUqrtJgZFBfDpZSQD0ZJOHbfN7BTbtDGJDG8sjBURSzE9QGpr5y3k2u2MxUsrR52kIKhrZYowLRIew2uxA62PbUpF4S7ZWWtjN4MLE2WTEQo3YXUH764p988CgJ98xufmx3kY+Crc1VMWAsDduPUoCoOv0evxJvXtEYaXYdh9JT69R4VPaPeql4Q6Y/f6RrjDQZB8+Y6+IjUn2kVDSbx45j8aZe5Y4gP5kJqLQN8qx8LivdWpCZZpvyS+D3qxsfGVZh2Sot/Iplt6jTZyYbRkxeNnfEFWaKFeayrlVRK7c5YXOvwai/Z41XlO3I4pONxBHBcOgPi0jFfwt66hpUVeSTVNlwCigUVQqFFFFABVVe6L/V0X7wv4JKtWqq90V+rov26/hegCG90B8S2d4n+ktRu4KHGYQSYl5ZSrmNQZHVFVQtrKhAvrxNzUn7oD4ls7xP9NajeSO/vFrggc81u/opw86Tnk4w2YzGk5bjH/oGD5jf72b/rrs3Y3fiOOiK878CpmKtJI8dzdIyVZiL3zEfVrdTJuNg8sckx1M0hI7o4xkRfDRm+2aRp5SlLdsZlUVHZDKKzRRW0zhRRSzv5vMMDhiy6zSHJCv0iNXP0VGp8LddACLyv70h2OEjN44irT2+XLoY4e+xKse8r2GyFhISq6+kxzMfpH8hwHcK1LeSS5JYISSx+XK2rMe21z5nurspiVAFFFFSQFFFFABVj8i2EP9smtozRxA9vNhma3nJbxBquoYXkdY4lLyOcqLwue89QA1J7KvvdHYowWEiguCyrd2GgaRuk7ebE+VqrJ+CSZoooqgBRRRQAVVfuif1dH+3X8LValVV7on9XRft1/C1AERy/pfB7OA45rDzjWpbY+AGHgiiAsEUDz+UfXXJy125nZN+HPLfwypUw3E1k1T4Q/AuWaMQWPNomjSyLED83OdW77KCbdoFWRgMKsUaRoLKihR4AUg7NiLYzBgW6Lu58FhdfvcVYoq+mjUbK5n81GaKKK0CjXPIFVmY2VQST2Aak18774bwvjJ2mHy/g8Op4JHxzHvPpn7I6qsjlh25kgXCIbNiL84eyBCM/8RsvgTVRYQZyZDwOiDsTt+0dfACrRQG+CIIoUcB7esnxJrZRRVyAoorAN2VACzsQFVRdmJ6gPz4CgDNdOxdmT41zHhI+cI9JycsSfWe3H6IuanYNg4LDnNtPEq7cfeuHvIePCQrqe8aL23qYl5SljjEeCwggRdF5zKoUDhaOM2H8VVv0SNe5e5MeBvIzc9iGXK0hFgo4ssa/JUnj1mwvTFitoxRIZJJERBxZmAXTqvfjVCbY3txGI0mxRtf0Efmk8CqnpDuYmozYmJjRzzjM4JcoDmcRtzp0RbEKWUg6cbUKNkN0XTieUrARsqtI9mbLn5qTmxpe5cqBa3X502xSBgGUggi4I1BB4EVQm0OcmUosRA0s8jBLEG4ZQAxuO8Cp7ZO9+JwGGSPmIJY4h1SSK1idFAyEcTYAdlTLH6KqXsuCiobdTbfv3DrPzZiuzLlJDaoxUkEWuDbSillyZqq/dE/q6P8Abr+FqtSqq90Uf/bov26/gegCI5f3tg9nEdTX9Uamp7DSZkRvnKp9YBpe90B8R2d4n+ktSm7c2fCYdu2JPut+VZdUtkx+Dlk1u0ubaMenoYeRiezO8aj8BqwaRtykvjcQ3UkES+bvM59gFPNNwqsaF5PqYV5dwASdABc+Ar1Vf8sm3OZwfMAkNObNbiIlsZLdfS0T7dNKFV707YOPxcst+jJYL9HDISEA+ubt4Oa8AVowUBVbt6Tat3dSqO4DSuimJAFYrViMSEsDqx4KNWPl+dRxV5za9kB1tqvhf5Z/lHfQBsxG0izFIFzt1sfQXz661YTZ8wJZnAY6Ehn4fNsuUZe69qk8PAqLlUWHtJ7T21tooDjjwZGnOEDsRVQfcT7a9DZ8fygXP0yX++uqipA1xwKvoqo8ABW/BR5sRCB8nNIfBRYe1hXit+xZUGIbMwB5uygm18za29QqVyVlwMtRW8eICRrfhnzHwiBkPldVHnUrUcmD994+DD/JuobsKueck/kiy/bFMm6QqKtlv7lYA4fAYWI3zLEubtzEZmv33NYqcorKPIXeLeeHBBOfzdO9sq5vRtf76r3fXenC7QRcN0hFIGV2dbc1IbczKNdbNe/cTXfy0jo4Xxf7kqr65+fUTjNxR67pXR9Nn00cs7t3525a/PuOPug0tg8ADY2Yi44aRqNO6pPd6Ax4WBDoREoI8qSdu7SbEQbOhnBKR4sIHPAqwXoHvHb2EVY7catmyKcYtHAyaaWnzSxy8EnuItsVje9YCPDLID7adqrLKwcSRu0UgFgy29G98rA6MPEadRqdwO9zJpi00/vogWXxdNWj8RmHeKdhyxcVHyZcmN3Y4VT/AC1w3xeCJvbmpbDqzBoiPv8AZVr4HHRzKGikSRSLgqwYWPDhSfyr7BkxGHSWFS8mHbPkAuzxsMrgdpA6QHXlrShRUVacQHNglh2sdbeA6z416hmVr5TqNCODKewg6g9xrZamEEcmBuSG0W+tzd5PrHqX6I/7VIAWFhwrNq5nx8SmxkQHszC9AHTRWzC4aSX9HDM/esUjD15bV2f+n8Z1YPEH7AH4iKiySPoqdg3K2i4uMKV7nkjU+wmpKDkzx7WzHDx9t3dyO7RBei0AoUe8y0XOJrJ75WJTmykFYGkPlZz0h6OlPUfJTiielioFXtWJ2bwsXA86WYFw8OJnjGIDiBzEC5VbvZTM4A0GoCf/AB8aFu6Ky2RLpewva9tbcL9dc2w5Mm1oGPDPEP40xCffauXFbdiUEp8JbrWwS/e508hc91OPJxufLzgxuMXK/GOMjpAkWztf0bKSFXqzMTqbC+SSqhcE7LMorNFIHCNynbDmxaQCBM5RmJ1AsCAOvwquZ9zcWjxI8VjK2RNQdbXN7dQFz5VfhrW8KkhiASt8p6xfjas2TTRm+47Wi63m0uJYlFNK/d72/fsSttcmUGKwuHw5kkjELF80eW7uwALG4Nbn3CfIEGPxAsLZskOY+JyU6rWaf2RqqORPJKcnKT3Yl4bcWRBb39M/10iP3KK6Bue/+Ja/bzaU2UVHw4eiO+XsXdibpx4eYz5s8hUqWCLHcEgnNlHSOnE8KYazRVkkuCrdkRtfdnCYohsRh45WGgZl6Vuy41tUc3J9s7/CoPAsPzpooqQFmLk/2apDDBwkjhcFvYSRU5hdnxRi0ccaD6Kqv3CuqigDFZoooAKKKKAClTanJ9gsRM80kbFnILgOyqzAWzEDiSPuprooAgdnbm4GBlaLCxKy+i2XMw7wTe1T1FFABRRRQB//2Q=="/>
          <p:cNvSpPr>
            <a:spLocks noChangeAspect="1" noChangeArrowheads="1"/>
          </p:cNvSpPr>
          <p:nvPr/>
        </p:nvSpPr>
        <p:spPr bwMode="auto">
          <a:xfrm>
            <a:off x="1704975" y="-1531938"/>
            <a:ext cx="1962150" cy="32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8438" name="AutoShape 9" descr="data:image/jpeg;base64,/9j/4AAQSkZJRgABAQAAAQABAAD/2wCEAAkGBxQSEhQUEhQVFBUXGB0YFxgXGRgVFxgXFxgXFxcXHBodHCggGhwlHBgdJDEiJSkrLi4uFx8zODMuNyotLiwBCgoKDg0OGxAQGiwkICQvLSw3LCwsLCwtLDAsLDItLiwsLywtLCwsLCw1LC0tLCwsLCwsNCwsLDAsLCwsNSwsLP/AABEIAQwApAMBIgACEQEDEQH/xAAcAAACAgMBAQAAAAAAAAAAAAAABgUHAQMEAgj/xABOEAACAQIDAwgDDAcECQUAAAABAgMAEQQSIQUGMQcTIkFRYXGBMpGhCBQjNEJSYnKCsbLBMzVzdJKisyRTVGMVQ0STwtHS4fAWJYOjtP/EABoBAAIDAQEAAAAAAAAAAAAAAAADAQIEBQb/xAAuEQACAgEDBAAFAgcBAAAAAAAAAQIRAwQhMQUSQVETIjJh8LHhM3GBkaHB0SP/2gAMAwEAAhEDEQA/ALxooooAwaV33nZJVR1QASyJM1zZFQAxt4tnT1mmmofHbt4eUzl0J98BFlszC4j9G1j0T2kcbDsoAj8JvauaCKZck0yKwAZCAzoXAy5s4Fha5FriujdbbUmJPTCj4CCXo39Kbncw1PDoC1Yx+ysNCXncuo5wSlQxytKEEakKNWYqFUL2gaXro3b2csSBhGYmKJHlLlyI4i/NA34NZzfvPE2qLV0W7H293jgmaKKKkqFFFFABRRRQAUUUUAFFFFABRRRQAUUUUAFFFFABRRUVt/b8GCVHxDFFdxGpALXdr2GnhQBK1FbY2/BhiizOFL3yixJNu4eod5qQkkAIF9Tew6zbjYddJbbnnGYk4nHHThHAp0VATYO3brcgdZ41Sbkl8q3NWlx4ZSbzSqKXjlvwkT2AwbyuJ8QLEfoouIjB+U3bIe3q4DrJmgK8xoAABwGgr3VkqEZJub/RegoooqSgUUUUAFFFFABRRRQAUUUUAFFFFABRRRQAUUUUAFVry6D+y4T98i+5qsqq15c/iuE/fIvuagBi3o+O7L/bS/8A55KaKWt4wDjdm36pZf6LUy0AFFYJqM23t/D4Rc08gW/or6Uj26lQdJj4CgCUoqucJyomeQrhsBiJEBsJWKxxnvubjyBJ7qk030mBvLgnCDiUkSVh3hLAm3Gw17qjuRNMc6K49l7TixMYkhdZEOlx1EcVI4qwPEHUV2VJAUUVC737T974WRhfO1o4wL3MknRUC3Ze57ApNACnvbypw4Z3igQTOhyszNliDDiLgEuR3ad9V/iOWXaJY5FgA6vgz+bVw4rk1xJuRNG7cdbjMeJv2XPXSo2EkikeKVSrRnK9zfXjYdumt++qqSfBLVD1hOWLaStd1w8g+bkK+0NT7upyuYbEuseIU4WRrAFmvGxPVmsLedURp1CggHiKmwo+vgazVO8j+/DmRcDiWzAr/Z5Dx6I/QsevTVTx0Iq4qkgKKKKACiiigCJ3n2sMLhpZtLqvRv1sdFHrqpNt73rj44o8XGVMUqzKYSLOyA2RlbgpvxBvTByxbU/Q4dTxvI/loo+81WVc/UaiUZ1F8HsOkdIwZdKp5o25O19kWltnHYjFLsiTCyRxzOZOlIuZAwis11HXxHnUj7x25/jcD/uW/wCdVHvNiHbZUQXXmsS6deizIGHnmUjzpfweyegBJfNxNiQfC99a1453BM87rtMsOonjT4b/AG/wX2+z9uEEe/sEL9Yha49tQZ5P8YWMk0mFxBy2ZS0qGZu2SRsxK6noejrwqq/9FR3BsdO828xfWsf6LjF9Dr2sfZrpU91+DP8ADV/UO22YNpc8Y4pYiIiFdIEZUiYgMFuXUyHKerSt+78u0FlZZUaRM4BLrzahcouyEsWuD1WIPdXnkt2Rhp3eIidHC5iY5XVJADlu/WDrpZgO7jVi/wDoPDWbM+Ja/C88nR8LEA/avUNNrhEfKvJBSQvG5nwxCT6XuDklA+RIBxv1NxX2F62BtRcVh4500DjUccrKSrqe9WBHlVfyYAwYiXCc/KwRY5oycucI5dShbLZhmQ9V7EVN7g4U/D2kkCxYmQCMFebIkRJDcZb+lIx0I1qINp9rJnGPKfv8/qOtV7vvtJhjY0MUjpDHzi82pc85KWS5F+pVIAHzjTqsGQyOZZCG1sxXLGANctl0871Um8GzJNoKXjnOVnTmpZP0vNR5vhBlA1ZmYjqykdtXm9tyqivDGHC4pZBdbgi11YFHW/C6kAj1VVO+73x+I7FyDXhpGuvt9lWjsrCPEgWWUzMNA5UK2XqBtxqD3x3SGMyyRsI5l0JIurp81rdYPA+NJg0mWatFWPL4n2V4Ld1S+1t2ZIEZzJG4QjOqh1YKxK5xmADLmFtKgwxp6aFHVgJmSWJoyQ6yIVP0s4t/5319cLXyFhsQEkiduCyox7bK6sbeQr67hkDKGU3BAII4EHUGpRB7oooqQCiiigBM3r3BjxkhmErxyEW6mTThpxHrqspNgrhw02LcrhxJzSFB053uQBGDwGnpHSr/ACKrDl4QDB4UD/Fx/hekS00JS7qOtg6zqsOJ4oy+y+38v3OLlf2THDBgYolCRrKzFR1lU0J7TfrNV6as7lzayYT9o9u/oVWODdWeMORlMi5rmwy5he/dV5bHO7nJtydtmZlK6MCp7GBBt269VTmwN2BPEJpndQ1yqoVXog2zMSDxsdOypefZUeKLrIs8bpqHY3F31unFWXgLDTQddTGDwYihWJDcKuUFtb6cWAtfXiKzTy7UuRkYm7k7wcEOL/stikkTiRsxckxvGV1J/wAxuGnCrNFVLseGWCaNudeedpQI+gVXm2AEkJC9FVygtfqyA62q2hWjE7iJmtyvMc+fH4xvmc1CPBYxKfbKak9wT8Jj1/zkP8WHi/5VC4Jsz4iQa58TKf4G5oeyMVNbj6YjGjt5lv8A6yv/AA1EX87Jf0jJtfBc/DLCSVEiMmYcRmBF/bVdbLkmEk8E/MloHEeaLMA3QVwcrE5eiw0B43q0aq/amxI49qYhyxLyZJl1K26JiICg2a2S97fKq2RbEQ5JGii1ec1ZhpWG/wAnNwZmaWTPMrO7hlF7SlI0VgLIo8dWGtIaTMdbZV7TxNXtvTsYYzDPCTYmxU9jrqvl1edJPJDuKMTi5ffYcDClc0ZFs7ktlGvyAFv35h1cdGN2hU1uRm8+6K4TA4KaQye+MSzMUJAVYgmYAra+c3X2irO5Ft7xPF7zlI5yJfgj8+IaW8V4eFqh/dCzrmwMY9Ic69vokIo9opB5I8bzW0sKb2DSFD9pGH30wofUwrNAoqQCiiigAqsuXv4nhf3uP8L1ZtVjy9fE8L+9x/hegCO90ZKVw+DYcRM34DVWbGiOIdFj1Mhtb5vziewAXN6tD3SXxXCftm/AaVuR3BgQTy2F2cKDpeyrc99rt7KXll2xsvBW6HaDZsaFSgK5QVUBmsFPEZb26hXXRW7YeyZMZz550wLFLzShURy9o43LksDbV7WHzawQjLI6NLaijGwy5x+HVWXJkkdgQbmwCizX7XGlu3WrEqB2JuyuHfnWkkmkylQz5FCqSCwVUUDUgXJvwFTU7WRj2KT6hW/FDtjRlnLudla7DHwN/nPK38U0jfnU1ue5GNxK9RhibzDyqfZaoXYBvhoSeJRT5sL/AJ10xSywTieEI905t42JUsobMCri4Vhc6EWPaONKi6kXa2LFFcO0djwTlTLGrst8rH0lvobEaioNN/cKAOe56ByQvNvFIWLHgFKKVfxUmtp31h/usXbt97Tfdlv7K08i6ZuxG5uDdSpjYAi11kkU+RDaGkbdTBpHAAigNmdHa3ScxyugLHrNl4mndN9MGdOdZW+a0UqMT2AMgJqvNi7x4YrJlc3fETtHGFZ5CjzMydFQeIalZFtsXhzuM1btx5AmLxkRFmkEc6nTpLlELD7JQfxioDF7dyWBj5snhzzpGSewIC0jeSmvOA9+NiIsVGqqYwygMrRiSN7Fo+kc2pVSGyqAQKrjjJMu4OSpISeWzEsdqyAkERwoFHYDqfO9IuxMZzGIw8pNhHOrnwVlJ9lMnKPtNMVtPEul8tkXXQgqqhlI6iGuD4Gk3FcPtN+VPEH2uKzXLspy0ERPExqT4lReuqgAooooAWN698I8AyLJG75wSMtuogdZ76Q9v72wbQdYpVaOBwAS1iY5Q2aOUW7Doe0Guvlo/S4b6j/iFVzXOz6icZtLwez6Z0jS5tJHJOO8k97+7RY3LzgHxMWBii1aTEFV7NUOvgBr5VtwO5+FiijjCdJFA51SY5SRrfOpB4k6HTWuHYOLlnTAc8CRFJNzTH5QWK3nbMRemwGqanPJ127eTw3UoT0+d4b+nyiHGw3vZsVOUvoAI1e3zTIFvbv499deAPvB+ciUmBvjCXZ20/2gXJLMo0brKqOtde61a8POrjMhDC5F+9SVYeRBFIhnnF9xjWoyXbd0OkMoZQykEEXBGoIOoIr06ggg8CLeRpV3WxHMyHDX6DKZIB82xHOxD6ILBhfgGIGgFNddiE1OKkjoQkpK0Vhhf7KRhZwY2QlYiwISWMMebKPwY5LXW97g6VI0743BRzIY5UWRDxVgGB8jS1ityguuEneH/Lf4aH1Mc6juVgO6qSxXwOUxa3hNo0I4ieAjx5+MfcTTIaXNs4LEpLhI540ytiFIkje6sIkkksVazKejfrGnGpTa2NMahUF5ZDkiXtYgksfoqAWPctXxppbmvA9mzkxskmIleGJzEsWUtKAGPPXDCMA9EjJfMCPljsNeTu8W0kxWIYdapzUAI7Pg4w1vAipPZ2DEMaoCTa5LHizMbu57yxJ862R4hWZlVgWS2YA3K3FwD2XGtXHdqfJowOy4Yf0USITxIHSJ72OpPeTXZRRUlkkj5/3+wvNbSxdxlDkOvfnsSfNr0rY0fiP3CrN5atnWlgnH+sRoyfpJ0l9hNVbPLm+/zI1qDmZVU2j7T2YPgYvqL+EV01owItHH9VfuFb6BYUUUUAInKLutPjWgMGToBg2ZsvpFbW0PZSBj9zpsM6DEsiRlWkd1a4SOOxcnQa9IADrJFXzaqt90NKV2cmU2zTKrW61ys2XwuoPlWaemhOXczsaXreo0+JYo1STrbfe/0bJjeJYoDs/J8HEgl46BU5nMSfVUPupixK+NZGLJ74GTiAM0MZNgeGuvnXXynSBcNhydbxSr2elBb/v5Uo4Kd4xIVeSE25tpMhmCsBYRzqNQ6X6MugZCtybUvPh7m69L9Tg5cTytyvcsNeIqI3X+L37ZZj65npX2WMagVxM2IBI+EhkWZGt/eRSm47+bbr6rVPbExhw6ph8QMj3ISQfopSWLaH5Da+g2vZesssEoQfnj/Zmnp5wi/JNswWbDSXPRmCm1tRMrRWPdmZT5U8iq73gYrhpWHFF5weMREv8AwVYMEgZVYcCAR5i9atDK4NDdK/lo90UUVtNRB7y7HefmnhdVlhLFQ6lkYOuVgbEEacCOHfSfhucbHPz0YR8PEE6LiRC0xDMRwI6KrxAPSPbVmVU+3sc8M+0JVKgviookZtVT4CBC7AcQupt4dpoNGnk7p8ckrtPHsX974e3OkXdyLrCh+W3ax+SvE8eANdezsCkKBEv2ljqzsdWdj1sT/wCWrzsrZ6QJlQliTmd2N3kc8XY9ZPqAsAAAK7KDcl5YUUVzw42N3eNGzNHbOBchSb2BPDNpwvcVJIscquz0l2fIW0MZV0PY18tvAhiK+fp4ipsa+qsZg0mRo5VDowsyngRVdbL5GkxZSYYhkiMkiuhGZgiSugCtfsA1N6gxaqO6kXZsSXPh4G+dEh9aA121rw0IRFRRZVAVR2ACwHqrZQZQooooAKqr3Rf6ui/eF/BJVq1VXui/1dF+8L+CSgDbyrzKsWzQ7FEdzEzAXsJYGjv5FgfKlbmfe8/N4iWVHRUvKgdyoa4S8ieknROkytbXW1SXugjbAYEj+8H9I11YPEB5IZv8RhUIPa0JOYE+EgPrrPmk4u/ZEf4iXsl8HkygxlSp1utrMSB0tNLm1esTAsilHUMp0IOoIrgj2fGCcqBC3Ep0Cb9d1trXnZeAaSGORcRMjlelciRSVJU9FwbajqtWd5Yrdjc2RYku7yEuxOgUTEYhFKlSpcSrYixHwqseHfUxgtqYuFVRXhlVVCjOhRrAW1ZWt/LUayYtPkwzDXgWhew7jmUnzFeINsjIjyxTwq4DKzxkoQRcHnEzKNO0imY5XvApB4pbxoYV3unUdPB5j/lTIR/OFNbU32X5eExaeCxyfgkNQ2FxKSrmjdXU9akMPZW2mfFYzsR3bS3oxD2GFhWMHjJPqR9WJDcn6xFL0Owo87Syjn5mYuzya9IgAlU9FNNNBewFSdeZpVRSzEKo4kkADzNVc2yVFI0bNk5mUQf6twTDf5LLq8QPZbpAdVmHUKmibXJ0A491I28W12KIYopebV1fnubk+SwvzQC3ZrXFyApBOpqdjwsmLs2IUxwcVgvZn7GmI6usRjT51+AfC63NWKbqgbFSYvTDsY8PezT2s0luKwg9X+Yfs3vcSuBwaQoI4lCqOrU8dSSTqxJ1JNySa3gWFhoOHd4VmrjkvLMrxrr3B+KD9rN/XkrkXjXXuD8UH7Wb+vJQZtVwhiooooMQUUUUAcG0tsQ4fLz0qR5vRzG17cbVW/KtjMPtGCPCwzI7kl0Km4EqgBEY9QcMwHfaunlp9HC+L/clVeDWHNqZQm4o9R0zomHUaeOacnbvbavK/cd/dBqfeGCBFjzgBHfzR0rq94nD4HBk6nDiMsfoOMkh7wFe/wBmovaG0BtSHAQTk548QcxyhgyrC7ISDoblbEH86lX2DKsbRxSARkFcis8a5WBuuRhIgvfqC2rV8Ceogpw4PLa7FPTZ/hz5i/z+5J8DWN2BaC3ZLKPLnXt99cmy5GMah/TT4N/rJp7RY+DCubZ0M5OIEbAKJ2FjI6WuqPcZUNr5vOsUdNPK3jXP/Cdau/EmhjxzWikPYjn1KTTXsKILhoFA0ESC32RVX7w4HENh5fhMpZcgCvM5YyEIFF2UXJa3CrawUOSNE+aoX1ACteHSy09qXkzaaNJkXtLdXCT3LwhWPy4y0L36ulGQT51ET7nSr+gxb26lnVZh/EMr+tjTjRTWkzVbEYbv44m18Ko+deRvPJYerNUfHsBosWwxDnEfBK6MwUIjlnDhIxw4LqbtrxqyaSsYxO0MSb+jHCgHZ+kc/i9lQopDsNuas33oooq50AooooAK7NxPizDsxGIHqxElcddO4R+Al7sViPbO5/OoMuq4Qy0UUUGIKKKKAK65YMI8keHyIzkM18qlrAqOzwqr22bMCqmKQFzlUMpW57BcV9J5arbl2x7YfArImjtIYw3WgkRszDsbKCL/AEjWTLpe+XdZ6Dp/XXpcKwuFpXvfu2cWP2KuBOyo7jM80jO3a5gIGvYAbCmClrlexnMJseS9gkyk/VCpf2Xpm8OFdjRJKHavB5fXZJ5cryTdtkL/ALRiLcPgyfrlDmPjYL6q1TSmBzMBeMgCcDiAvCYDrKjQjiVHaLUTy83PNcE53jItx6UWUHwzIR41xybZBUsLBA0JJPXFOLEnssT7DXJySnj1Mpx9myEYzwKL9DNhkEuJwsY1GYzm3ArEBk/ndSPq0+Ug8mMebO5OYph8PED9lpG9eYeoU/Vtyz7pWZ8Ue2NBRRRSxgUl4xbY/E98cJ9ki/lTpSdteO20HPz8On8kkn/X7KB2nf8A6I90UUVJ0QooooAK3blyBWxUOl1m50dpWcZwf4g4+zWmubCSc1j4GHCZHhYdpX4WNvLK47s9QI1EbgO9FYFZoOeFFFFABVVe6L/V0X7wv4JKtWqq90X+rov3hfwSUAQ3ugviWz/E/wBNab8D+ij+ov4RSh7oL4ls/wAT/TWm/ZusMRH92n4RWzScsy6nhHHtrYy4gKblJEZWRxfQowdQwv00v1HtNrUtybs4vI0Y97SB0aJiWeMGNnLoAmU25ss1ulwNPGQ9h9VcW2p2jhcqPhDaOIHrllIjjH8TCnZsGOfzSQvHlnHaJL8nkJ5qeXQJLOebAFvg4USAeRaNiO4im2uLYuz1w8EUK8I0VB32FifOu2uc3bs2pUqCiiioJCknbUqrtJgZFBfDpZSQD0ZJOHbfN7BTbtDGJDG8sjBURSzE9QGpr5y3k2u2MxUsrR52kIKhrZYowLRIew2uxA62PbUpF4S7ZWWtjN4MLE2WTEQo3YXUH764p988CgJ98xufmx3kY+Crc1VMWAsDduPUoCoOv0evxJvXtEYaXYdh9JT69R4VPaPeql4Q6Y/f6RrjDQZB8+Y6+IjUn2kVDSbx45j8aZe5Y4gP5kJqLQN8qx8LivdWpCZZpvyS+D3qxsfGVZh2Sot/Iplt6jTZyYbRkxeNnfEFWaKFeayrlVRK7c5YXOvwai/Z41XlO3I4pONxBHBcOgPi0jFfwt66hpUVeSTVNlwCigUVQqFFFFABVVe6L/V0X7wv4JKtWqq90V+rov26/hegCG90B8S2d4n+ktRu4KHGYQSYl5ZSrmNQZHVFVQtrKhAvrxNzUn7oD4ls7xP9NajeSO/vFrggc81u/opw86Tnk4w2YzGk5bjH/oGD5jf72b/rrs3Y3fiOOiK878CpmKtJI8dzdIyVZiL3zEfVrdTJuNg8sckx1M0hI7o4xkRfDRm+2aRp5SlLdsZlUVHZDKKzRRW0zhRRSzv5vMMDhiy6zSHJCv0iNXP0VGp8LddACLyv70h2OEjN44irT2+XLoY4e+xKse8r2GyFhISq6+kxzMfpH8hwHcK1LeSS5JYISSx+XK2rMe21z5nurspiVAFFFFSQFFFFABVj8i2EP9smtozRxA9vNhma3nJbxBquoYXkdY4lLyOcqLwue89QA1J7KvvdHYowWEiguCyrd2GgaRuk7ebE+VqrJ+CSZoooqgBRRRQAVVfuif1dH+3X8LValVV7on9XRft1/C1AERy/pfB7OA45rDzjWpbY+AGHgiiAsEUDz+UfXXJy125nZN+HPLfwypUw3E1k1T4Q/AuWaMQWPNomjSyLED83OdW77KCbdoFWRgMKsUaRoLKihR4AUg7NiLYzBgW6Lu58FhdfvcVYoq+mjUbK5n81GaKKK0CjXPIFVmY2VQST2Aak18774bwvjJ2mHy/g8Op4JHxzHvPpn7I6qsjlh25kgXCIbNiL84eyBCM/8RsvgTVRYQZyZDwOiDsTt+0dfACrRQG+CIIoUcB7esnxJrZRRVyAoorAN2VACzsQFVRdmJ6gPz4CgDNdOxdmT41zHhI+cI9JycsSfWe3H6IuanYNg4LDnNtPEq7cfeuHvIePCQrqe8aL23qYl5SljjEeCwggRdF5zKoUDhaOM2H8VVv0SNe5e5MeBvIzc9iGXK0hFgo4ssa/JUnj1mwvTFitoxRIZJJERBxZmAXTqvfjVCbY3txGI0mxRtf0Efmk8CqnpDuYmozYmJjRzzjM4JcoDmcRtzp0RbEKWUg6cbUKNkN0XTieUrARsqtI9mbLn5qTmxpe5cqBa3X502xSBgGUggi4I1BB4EVQm0OcmUosRA0s8jBLEG4ZQAxuO8Cp7ZO9+JwGGSPmIJY4h1SSK1idFAyEcTYAdlTLH6KqXsuCiobdTbfv3DrPzZiuzLlJDaoxUkEWuDbSillyZqq/dE/q6P8Abr+FqtSqq90Uf/bov26/gegCI5f3tg9nEdTX9Uamp7DSZkRvnKp9YBpe90B8R2d4n+ktSm7c2fCYdu2JPut+VZdUtkx+Dlk1u0ubaMenoYeRiezO8aj8BqwaRtykvjcQ3UkES+bvM59gFPNNwqsaF5PqYV5dwASdABc+Ar1Vf8sm3OZwfMAkNObNbiIlsZLdfS0T7dNKFV707YOPxcst+jJYL9HDISEA+ubt4Oa8AVowUBVbt6Tat3dSqO4DSuimJAFYrViMSEsDqx4KNWPl+dRxV5za9kB1tqvhf5Z/lHfQBsxG0izFIFzt1sfQXz661YTZ8wJZnAY6Ehn4fNsuUZe69qk8PAqLlUWHtJ7T21tooDjjwZGnOEDsRVQfcT7a9DZ8fygXP0yX++uqipA1xwKvoqo8ABW/BR5sRCB8nNIfBRYe1hXit+xZUGIbMwB5uygm18za29QqVyVlwMtRW8eICRrfhnzHwiBkPldVHnUrUcmD994+DD/JuobsKueck/kiy/bFMm6QqKtlv7lYA4fAYWI3zLEubtzEZmv33NYqcorKPIXeLeeHBBOfzdO9sq5vRtf76r3fXenC7QRcN0hFIGV2dbc1IbczKNdbNe/cTXfy0jo4Xxf7kqr65+fUTjNxR67pXR9Nn00cs7t3525a/PuOPug0tg8ADY2Yi44aRqNO6pPd6Ax4WBDoREoI8qSdu7SbEQbOhnBKR4sIHPAqwXoHvHb2EVY7catmyKcYtHAyaaWnzSxy8EnuItsVje9YCPDLID7adqrLKwcSRu0UgFgy29G98rA6MPEadRqdwO9zJpi00/vogWXxdNWj8RmHeKdhyxcVHyZcmN3Y4VT/AC1w3xeCJvbmpbDqzBoiPv8AZVr4HHRzKGikSRSLgqwYWPDhSfyr7BkxGHSWFS8mHbPkAuzxsMrgdpA6QHXlrShRUVacQHNglh2sdbeA6z416hmVr5TqNCODKewg6g9xrZamEEcmBuSG0W+tzd5PrHqX6I/7VIAWFhwrNq5nx8SmxkQHszC9AHTRWzC4aSX9HDM/esUjD15bV2f+n8Z1YPEH7AH4iKiySPoqdg3K2i4uMKV7nkjU+wmpKDkzx7WzHDx9t3dyO7RBei0AoUe8y0XOJrJ75WJTmykFYGkPlZz0h6OlPUfJTiielioFXtWJ2bwsXA86WYFw8OJnjGIDiBzEC5VbvZTM4A0GoCf/AB8aFu6Ky2RLpewva9tbcL9dc2w5Mm1oGPDPEP40xCffauXFbdiUEp8JbrWwS/e508hc91OPJxufLzgxuMXK/GOMjpAkWztf0bKSFXqzMTqbC+SSqhcE7LMorNFIHCNynbDmxaQCBM5RmJ1AsCAOvwquZ9zcWjxI8VjK2RNQdbXN7dQFz5VfhrW8KkhiASt8p6xfjas2TTRm+47Wi63m0uJYlFNK/d72/fsSttcmUGKwuHw5kkjELF80eW7uwALG4Nbn3CfIEGPxAsLZskOY+JyU6rWaf2RqqORPJKcnKT3Yl4bcWRBb39M/10iP3KK6Bue/+Ja/bzaU2UVHw4eiO+XsXdibpx4eYz5s8hUqWCLHcEgnNlHSOnE8KYazRVkkuCrdkRtfdnCYohsRh45WGgZl6Vuy41tUc3J9s7/CoPAsPzpooqQFmLk/2apDDBwkjhcFvYSRU5hdnxRi0ccaD6Kqv3CuqigDFZoooAKKKKAClTanJ9gsRM80kbFnILgOyqzAWzEDiSPuprooAgdnbm4GBlaLCxKy+i2XMw7wTe1T1FFABRRRQB//2Q=="/>
          <p:cNvSpPr>
            <a:spLocks noChangeAspect="1" noChangeArrowheads="1"/>
          </p:cNvSpPr>
          <p:nvPr/>
        </p:nvSpPr>
        <p:spPr bwMode="auto">
          <a:xfrm>
            <a:off x="1704975" y="-1531938"/>
            <a:ext cx="1962150" cy="32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8439" name="AutoShape 11" descr="data:image/jpeg;base64,/9j/4AAQSkZJRgABAQAAAQABAAD/2wCEAAkGBxQSEhQUEhQVFBUXGB0YFxgXGRgVFxgXFxgXFxcXHBodHCggGhwlHBgdJDEiJSkrLi4uFx8zODMuNyotLiwBCgoKDg0OGxAQGiwkICQvLSw3LCwsLCwtLDAsLDItLiwsLywtLCwsLCw1LC0tLCwsLCwsNCwsLDAsLCwsNSwsLP/AABEIAQwApAMBIgACEQEDEQH/xAAcAAACAgMBAQAAAAAAAAAAAAAABgUHAQMEAgj/xABOEAACAQIDAwgDDAcECQUAAAABAgMAEQQSIQUGMQcTIkFRYXGBMpGhCBQjNEJSYnKCsbLBMzVzdJKisyRTVGMVQ0STwtHS4fAWJYOjtP/EABoBAAIDAQEAAAAAAAAAAAAAAAADAQIEBQb/xAAuEQACAgEDBAAFAgcBAAAAAAAAAQIRAwQhMQUSQVETIjJh8LHhM3GBkaHB0SP/2gAMAwEAAhEDEQA/ALxooooAwaV33nZJVR1QASyJM1zZFQAxt4tnT1mmmofHbt4eUzl0J98BFlszC4j9G1j0T2kcbDsoAj8JvauaCKZck0yKwAZCAzoXAy5s4Fha5FriujdbbUmJPTCj4CCXo39Kbncw1PDoC1Yx+ysNCXncuo5wSlQxytKEEakKNWYqFUL2gaXro3b2csSBhGYmKJHlLlyI4i/NA34NZzfvPE2qLV0W7H293jgmaKKKkqFFFFABRRRQAUUUUAFFFFABRRRQAUUUUAFFFFABRRUVt/b8GCVHxDFFdxGpALXdr2GnhQBK1FbY2/BhiizOFL3yixJNu4eod5qQkkAIF9Tew6zbjYddJbbnnGYk4nHHThHAp0VATYO3brcgdZ41Sbkl8q3NWlx4ZSbzSqKXjlvwkT2AwbyuJ8QLEfoouIjB+U3bIe3q4DrJmgK8xoAABwGgr3VkqEZJub/RegoooqSgUUUUAFFFFABRRRQAUUUUAFFFFABRRRQAUUUUAFVry6D+y4T98i+5qsqq15c/iuE/fIvuagBi3o+O7L/bS/8A55KaKWt4wDjdm36pZf6LUy0AFFYJqM23t/D4Rc08gW/or6Uj26lQdJj4CgCUoqucJyomeQrhsBiJEBsJWKxxnvubjyBJ7qk030mBvLgnCDiUkSVh3hLAm3Gw17qjuRNMc6K49l7TixMYkhdZEOlx1EcVI4qwPEHUV2VJAUUVC737T974WRhfO1o4wL3MknRUC3Ze57ApNACnvbypw4Z3igQTOhyszNliDDiLgEuR3ad9V/iOWXaJY5FgA6vgz+bVw4rk1xJuRNG7cdbjMeJv2XPXSo2EkikeKVSrRnK9zfXjYdumt++qqSfBLVD1hOWLaStd1w8g+bkK+0NT7upyuYbEuseIU4WRrAFmvGxPVmsLedURp1CggHiKmwo+vgazVO8j+/DmRcDiWzAr/Z5Dx6I/QsevTVTx0Iq4qkgKKKKACiiigCJ3n2sMLhpZtLqvRv1sdFHrqpNt73rj44o8XGVMUqzKYSLOyA2RlbgpvxBvTByxbU/Q4dTxvI/loo+81WVc/UaiUZ1F8HsOkdIwZdKp5o25O19kWltnHYjFLsiTCyRxzOZOlIuZAwis11HXxHnUj7x25/jcD/uW/wCdVHvNiHbZUQXXmsS6deizIGHnmUjzpfweyegBJfNxNiQfC99a1453BM87rtMsOonjT4b/AG/wX2+z9uEEe/sEL9Yha49tQZ5P8YWMk0mFxBy2ZS0qGZu2SRsxK6noejrwqq/9FR3BsdO828xfWsf6LjF9Dr2sfZrpU91+DP8ADV/UO22YNpc8Y4pYiIiFdIEZUiYgMFuXUyHKerSt+78u0FlZZUaRM4BLrzahcouyEsWuD1WIPdXnkt2Rhp3eIidHC5iY5XVJADlu/WDrpZgO7jVi/wDoPDWbM+Ja/C88nR8LEA/avUNNrhEfKvJBSQvG5nwxCT6XuDklA+RIBxv1NxX2F62BtRcVh4500DjUccrKSrqe9WBHlVfyYAwYiXCc/KwRY5oycucI5dShbLZhmQ9V7EVN7g4U/D2kkCxYmQCMFebIkRJDcZb+lIx0I1qINp9rJnGPKfv8/qOtV7vvtJhjY0MUjpDHzi82pc85KWS5F+pVIAHzjTqsGQyOZZCG1sxXLGANctl0871Um8GzJNoKXjnOVnTmpZP0vNR5vhBlA1ZmYjqykdtXm9tyqivDGHC4pZBdbgi11YFHW/C6kAj1VVO+73x+I7FyDXhpGuvt9lWjsrCPEgWWUzMNA5UK2XqBtxqD3x3SGMyyRsI5l0JIurp81rdYPA+NJg0mWatFWPL4n2V4Ld1S+1t2ZIEZzJG4QjOqh1YKxK5xmADLmFtKgwxp6aFHVgJmSWJoyQ6yIVP0s4t/5319cLXyFhsQEkiduCyox7bK6sbeQr67hkDKGU3BAII4EHUGpRB7oooqQCiiigBM3r3BjxkhmErxyEW6mTThpxHrqspNgrhw02LcrhxJzSFB053uQBGDwGnpHSr/ACKrDl4QDB4UD/Fx/hekS00JS7qOtg6zqsOJ4oy+y+38v3OLlf2THDBgYolCRrKzFR1lU0J7TfrNV6as7lzayYT9o9u/oVWODdWeMORlMi5rmwy5he/dV5bHO7nJtydtmZlK6MCp7GBBt269VTmwN2BPEJpndQ1yqoVXog2zMSDxsdOypefZUeKLrIs8bpqHY3F31unFWXgLDTQddTGDwYihWJDcKuUFtb6cWAtfXiKzTy7UuRkYm7k7wcEOL/stikkTiRsxckxvGV1J/wAxuGnCrNFVLseGWCaNudeedpQI+gVXm2AEkJC9FVygtfqyA62q2hWjE7iJmtyvMc+fH4xvmc1CPBYxKfbKak9wT8Jj1/zkP8WHi/5VC4Jsz4iQa58TKf4G5oeyMVNbj6YjGjt5lv8A6yv/AA1EX87Jf0jJtfBc/DLCSVEiMmYcRmBF/bVdbLkmEk8E/MloHEeaLMA3QVwcrE5eiw0B43q0aq/amxI49qYhyxLyZJl1K26JiICg2a2S97fKq2RbEQ5JGii1ec1ZhpWG/wAnNwZmaWTPMrO7hlF7SlI0VgLIo8dWGtIaTMdbZV7TxNXtvTsYYzDPCTYmxU9jrqvl1edJPJDuKMTi5ffYcDClc0ZFs7ktlGvyAFv35h1cdGN2hU1uRm8+6K4TA4KaQye+MSzMUJAVYgmYAra+c3X2irO5Ft7xPF7zlI5yJfgj8+IaW8V4eFqh/dCzrmwMY9Ic69vokIo9opB5I8bzW0sKb2DSFD9pGH30wofUwrNAoqQCiiigAqsuXv4nhf3uP8L1ZtVjy9fE8L+9x/hegCO90ZKVw+DYcRM34DVWbGiOIdFj1Mhtb5vziewAXN6tD3SXxXCftm/AaVuR3BgQTy2F2cKDpeyrc99rt7KXll2xsvBW6HaDZsaFSgK5QVUBmsFPEZb26hXXRW7YeyZMZz550wLFLzShURy9o43LksDbV7WHzawQjLI6NLaijGwy5x+HVWXJkkdgQbmwCizX7XGlu3WrEqB2JuyuHfnWkkmkylQz5FCqSCwVUUDUgXJvwFTU7WRj2KT6hW/FDtjRlnLudla7DHwN/nPK38U0jfnU1ue5GNxK9RhibzDyqfZaoXYBvhoSeJRT5sL/AJ10xSywTieEI905t42JUsobMCri4Vhc6EWPaONKi6kXa2LFFcO0djwTlTLGrst8rH0lvobEaioNN/cKAOe56ByQvNvFIWLHgFKKVfxUmtp31h/usXbt97Tfdlv7K08i6ZuxG5uDdSpjYAi11kkU+RDaGkbdTBpHAAigNmdHa3ScxyugLHrNl4mndN9MGdOdZW+a0UqMT2AMgJqvNi7x4YrJlc3fETtHGFZ5CjzMydFQeIalZFtsXhzuM1btx5AmLxkRFmkEc6nTpLlELD7JQfxioDF7dyWBj5snhzzpGSewIC0jeSmvOA9+NiIsVGqqYwygMrRiSN7Fo+kc2pVSGyqAQKrjjJMu4OSpISeWzEsdqyAkERwoFHYDqfO9IuxMZzGIw8pNhHOrnwVlJ9lMnKPtNMVtPEul8tkXXQgqqhlI6iGuD4Gk3FcPtN+VPEH2uKzXLspy0ERPExqT4lReuqgAooooAWN698I8AyLJG75wSMtuogdZ76Q9v72wbQdYpVaOBwAS1iY5Q2aOUW7Doe0Guvlo/S4b6j/iFVzXOz6icZtLwez6Z0jS5tJHJOO8k97+7RY3LzgHxMWBii1aTEFV7NUOvgBr5VtwO5+FiijjCdJFA51SY5SRrfOpB4k6HTWuHYOLlnTAc8CRFJNzTH5QWK3nbMRemwGqanPJ127eTw3UoT0+d4b+nyiHGw3vZsVOUvoAI1e3zTIFvbv499deAPvB+ciUmBvjCXZ20/2gXJLMo0brKqOtde61a8POrjMhDC5F+9SVYeRBFIhnnF9xjWoyXbd0OkMoZQykEEXBGoIOoIr06ggg8CLeRpV3WxHMyHDX6DKZIB82xHOxD6ILBhfgGIGgFNddiE1OKkjoQkpK0Vhhf7KRhZwY2QlYiwISWMMebKPwY5LXW97g6VI0743BRzIY5UWRDxVgGB8jS1ityguuEneH/Lf4aH1Mc6juVgO6qSxXwOUxa3hNo0I4ieAjx5+MfcTTIaXNs4LEpLhI540ytiFIkje6sIkkksVazKejfrGnGpTa2NMahUF5ZDkiXtYgksfoqAWPctXxppbmvA9mzkxskmIleGJzEsWUtKAGPPXDCMA9EjJfMCPljsNeTu8W0kxWIYdapzUAI7Pg4w1vAipPZ2DEMaoCTa5LHizMbu57yxJ862R4hWZlVgWS2YA3K3FwD2XGtXHdqfJowOy4Yf0USITxIHSJ72OpPeTXZRRUlkkj5/3+wvNbSxdxlDkOvfnsSfNr0rY0fiP3CrN5atnWlgnH+sRoyfpJ0l9hNVbPLm+/zI1qDmZVU2j7T2YPgYvqL+EV01owItHH9VfuFb6BYUUUUAInKLutPjWgMGToBg2ZsvpFbW0PZSBj9zpsM6DEsiRlWkd1a4SOOxcnQa9IADrJFXzaqt90NKV2cmU2zTKrW61ys2XwuoPlWaemhOXczsaXreo0+JYo1STrbfe/0bJjeJYoDs/J8HEgl46BU5nMSfVUPupixK+NZGLJ74GTiAM0MZNgeGuvnXXynSBcNhydbxSr2elBb/v5Uo4Kd4xIVeSE25tpMhmCsBYRzqNQ6X6MugZCtybUvPh7m69L9Tg5cTytyvcsNeIqI3X+L37ZZj65npX2WMagVxM2IBI+EhkWZGt/eRSm47+bbr6rVPbExhw6ph8QMj3ISQfopSWLaH5Da+g2vZesssEoQfnj/Zmnp5wi/JNswWbDSXPRmCm1tRMrRWPdmZT5U8iq73gYrhpWHFF5weMREv8AwVYMEgZVYcCAR5i9atDK4NDdK/lo90UUVtNRB7y7HefmnhdVlhLFQ6lkYOuVgbEEacCOHfSfhucbHPz0YR8PEE6LiRC0xDMRwI6KrxAPSPbVmVU+3sc8M+0JVKgviookZtVT4CBC7AcQupt4dpoNGnk7p8ckrtPHsX974e3OkXdyLrCh+W3ax+SvE8eANdezsCkKBEv2ljqzsdWdj1sT/wCWrzsrZ6QJlQliTmd2N3kc8XY9ZPqAsAAAK7KDcl5YUUVzw42N3eNGzNHbOBchSb2BPDNpwvcVJIscquz0l2fIW0MZV0PY18tvAhiK+fp4ipsa+qsZg0mRo5VDowsyngRVdbL5GkxZSYYhkiMkiuhGZgiSugCtfsA1N6gxaqO6kXZsSXPh4G+dEh9aA121rw0IRFRRZVAVR2ACwHqrZQZQooooAKqr3Rf6ui/eF/BJVq1VXui/1dF+8L+CSgDbyrzKsWzQ7FEdzEzAXsJYGjv5FgfKlbmfe8/N4iWVHRUvKgdyoa4S8ieknROkytbXW1SXugjbAYEj+8H9I11YPEB5IZv8RhUIPa0JOYE+EgPrrPmk4u/ZEf4iXsl8HkygxlSp1utrMSB0tNLm1esTAsilHUMp0IOoIrgj2fGCcqBC3Ep0Cb9d1trXnZeAaSGORcRMjlelciRSVJU9FwbajqtWd5Yrdjc2RYku7yEuxOgUTEYhFKlSpcSrYixHwqseHfUxgtqYuFVRXhlVVCjOhRrAW1ZWt/LUayYtPkwzDXgWhew7jmUnzFeINsjIjyxTwq4DKzxkoQRcHnEzKNO0imY5XvApB4pbxoYV3unUdPB5j/lTIR/OFNbU32X5eExaeCxyfgkNQ2FxKSrmjdXU9akMPZW2mfFYzsR3bS3oxD2GFhWMHjJPqR9WJDcn6xFL0Owo87Syjn5mYuzya9IgAlU9FNNNBewFSdeZpVRSzEKo4kkADzNVc2yVFI0bNk5mUQf6twTDf5LLq8QPZbpAdVmHUKmibXJ0A491I28W12KIYopebV1fnubk+SwvzQC3ZrXFyApBOpqdjwsmLs2IUxwcVgvZn7GmI6usRjT51+AfC63NWKbqgbFSYvTDsY8PezT2s0luKwg9X+Yfs3vcSuBwaQoI4lCqOrU8dSSTqxJ1JNySa3gWFhoOHd4VmrjkvLMrxrr3B+KD9rN/XkrkXjXXuD8UH7Wb+vJQZtVwhiooooMQUUUUAcG0tsQ4fLz0qR5vRzG17cbVW/KtjMPtGCPCwzI7kl0Km4EqgBEY9QcMwHfaunlp9HC+L/clVeDWHNqZQm4o9R0zomHUaeOacnbvbavK/cd/dBqfeGCBFjzgBHfzR0rq94nD4HBk6nDiMsfoOMkh7wFe/wBmovaG0BtSHAQTk548QcxyhgyrC7ISDoblbEH86lX2DKsbRxSARkFcis8a5WBuuRhIgvfqC2rV8Ceogpw4PLa7FPTZ/hz5i/z+5J8DWN2BaC3ZLKPLnXt99cmy5GMah/TT4N/rJp7RY+DCubZ0M5OIEbAKJ2FjI6WuqPcZUNr5vOsUdNPK3jXP/Cdau/EmhjxzWikPYjn1KTTXsKILhoFA0ESC32RVX7w4HENh5fhMpZcgCvM5YyEIFF2UXJa3CrawUOSNE+aoX1ACteHSy09qXkzaaNJkXtLdXCT3LwhWPy4y0L36ulGQT51ET7nSr+gxb26lnVZh/EMr+tjTjRTWkzVbEYbv44m18Ko+deRvPJYerNUfHsBosWwxDnEfBK6MwUIjlnDhIxw4LqbtrxqyaSsYxO0MSb+jHCgHZ+kc/i9lQopDsNuas33oooq50AooooAK7NxPizDsxGIHqxElcddO4R+Al7sViPbO5/OoMuq4Qy0UUUGIKKKKAK65YMI8keHyIzkM18qlrAqOzwqr22bMCqmKQFzlUMpW57BcV9J5arbl2x7YfArImjtIYw3WgkRszDsbKCL/AEjWTLpe+XdZ6Dp/XXpcKwuFpXvfu2cWP2KuBOyo7jM80jO3a5gIGvYAbCmClrlexnMJseS9gkyk/VCpf2Xpm8OFdjRJKHavB5fXZJ5cryTdtkL/ALRiLcPgyfrlDmPjYL6q1TSmBzMBeMgCcDiAvCYDrKjQjiVHaLUTy83PNcE53jItx6UWUHwzIR41xybZBUsLBA0JJPXFOLEnssT7DXJySnj1Mpx9myEYzwKL9DNhkEuJwsY1GYzm3ArEBk/ndSPq0+Ug8mMebO5OYph8PED9lpG9eYeoU/Vtyz7pWZ8Ue2NBRRRSxgUl4xbY/E98cJ9ki/lTpSdteO20HPz8On8kkn/X7KB2nf8A6I90UUVJ0QooooAK3blyBWxUOl1m50dpWcZwf4g4+zWmubCSc1j4GHCZHhYdpX4WNvLK47s9QI1EbgO9FYFZoOeFFFFABVVe6L/V0X7wv4JKtWqq90X+rov3hfwSUAQ3ugviWz/E/wBNab8D+ij+ov4RSh7oL4ls/wAT/TWm/ZusMRH92n4RWzScsy6nhHHtrYy4gKblJEZWRxfQowdQwv00v1HtNrUtybs4vI0Y97SB0aJiWeMGNnLoAmU25ss1ulwNPGQ9h9VcW2p2jhcqPhDaOIHrllIjjH8TCnZsGOfzSQvHlnHaJL8nkJ5qeXQJLOebAFvg4USAeRaNiO4im2uLYuz1w8EUK8I0VB32FifOu2uc3bs2pUqCiiioJCknbUqrtJgZFBfDpZSQD0ZJOHbfN7BTbtDGJDG8sjBURSzE9QGpr5y3k2u2MxUsrR52kIKhrZYowLRIew2uxA62PbUpF4S7ZWWtjN4MLE2WTEQo3YXUH764p988CgJ98xufmx3kY+Crc1VMWAsDduPUoCoOv0evxJvXtEYaXYdh9JT69R4VPaPeql4Q6Y/f6RrjDQZB8+Y6+IjUn2kVDSbx45j8aZe5Y4gP5kJqLQN8qx8LivdWpCZZpvyS+D3qxsfGVZh2Sot/Iplt6jTZyYbRkxeNnfEFWaKFeayrlVRK7c5YXOvwai/Z41XlO3I4pONxBHBcOgPi0jFfwt66hpUVeSTVNlwCigUVQqFFFFABVVe6L/V0X7wv4JKtWqq90V+rov26/hegCG90B8S2d4n+ktRu4KHGYQSYl5ZSrmNQZHVFVQtrKhAvrxNzUn7oD4ls7xP9NajeSO/vFrggc81u/opw86Tnk4w2YzGk5bjH/oGD5jf72b/rrs3Y3fiOOiK878CpmKtJI8dzdIyVZiL3zEfVrdTJuNg8sckx1M0hI7o4xkRfDRm+2aRp5SlLdsZlUVHZDKKzRRW0zhRRSzv5vMMDhiy6zSHJCv0iNXP0VGp8LddACLyv70h2OEjN44irT2+XLoY4e+xKse8r2GyFhISq6+kxzMfpH8hwHcK1LeSS5JYISSx+XK2rMe21z5nurspiVAFFFFSQFFFFABVj8i2EP9smtozRxA9vNhma3nJbxBquoYXkdY4lLyOcqLwue89QA1J7KvvdHYowWEiguCyrd2GgaRuk7ebE+VqrJ+CSZoooqgBRRRQAVVfuif1dH+3X8LValVV7on9XRft1/C1AERy/pfB7OA45rDzjWpbY+AGHgiiAsEUDz+UfXXJy125nZN+HPLfwypUw3E1k1T4Q/AuWaMQWPNomjSyLED83OdW77KCbdoFWRgMKsUaRoLKihR4AUg7NiLYzBgW6Lu58FhdfvcVYoq+mjUbK5n81GaKKK0CjXPIFVmY2VQST2Aak18774bwvjJ2mHy/g8Op4JHxzHvPpn7I6qsjlh25kgXCIbNiL84eyBCM/8RsvgTVRYQZyZDwOiDsTt+0dfACrRQG+CIIoUcB7esnxJrZRRVyAoorAN2VACzsQFVRdmJ6gPz4CgDNdOxdmT41zHhI+cI9JycsSfWe3H6IuanYNg4LDnNtPEq7cfeuHvIePCQrqe8aL23qYl5SljjEeCwggRdF5zKoUDhaOM2H8VVv0SNe5e5MeBvIzc9iGXK0hFgo4ssa/JUnj1mwvTFitoxRIZJJERBxZmAXTqvfjVCbY3txGI0mxRtf0Efmk8CqnpDuYmozYmJjRzzjM4JcoDmcRtzp0RbEKWUg6cbUKNkN0XTieUrARsqtI9mbLn5qTmxpe5cqBa3X502xSBgGUggi4I1BB4EVQm0OcmUosRA0s8jBLEG4ZQAxuO8Cp7ZO9+JwGGSPmIJY4h1SSK1idFAyEcTYAdlTLH6KqXsuCiobdTbfv3DrPzZiuzLlJDaoxUkEWuDbSillyZqq/dE/q6P8Abr+FqtSqq90Uf/bov26/gegCI5f3tg9nEdTX9Uamp7DSZkRvnKp9YBpe90B8R2d4n+ktSm7c2fCYdu2JPut+VZdUtkx+Dlk1u0ubaMenoYeRiezO8aj8BqwaRtykvjcQ3UkES+bvM59gFPNNwqsaF5PqYV5dwASdABc+Ar1Vf8sm3OZwfMAkNObNbiIlsZLdfS0T7dNKFV707YOPxcst+jJYL9HDISEA+ubt4Oa8AVowUBVbt6Tat3dSqO4DSuimJAFYrViMSEsDqx4KNWPl+dRxV5za9kB1tqvhf5Z/lHfQBsxG0izFIFzt1sfQXz661YTZ8wJZnAY6Ehn4fNsuUZe69qk8PAqLlUWHtJ7T21tooDjjwZGnOEDsRVQfcT7a9DZ8fygXP0yX++uqipA1xwKvoqo8ABW/BR5sRCB8nNIfBRYe1hXit+xZUGIbMwB5uygm18za29QqVyVlwMtRW8eICRrfhnzHwiBkPldVHnUrUcmD994+DD/JuobsKueck/kiy/bFMm6QqKtlv7lYA4fAYWI3zLEubtzEZmv33NYqcorKPIXeLeeHBBOfzdO9sq5vRtf76r3fXenC7QRcN0hFIGV2dbc1IbczKNdbNe/cTXfy0jo4Xxf7kqr65+fUTjNxR67pXR9Nn00cs7t3525a/PuOPug0tg8ADY2Yi44aRqNO6pPd6Ax4WBDoREoI8qSdu7SbEQbOhnBKR4sIHPAqwXoHvHb2EVY7catmyKcYtHAyaaWnzSxy8EnuItsVje9YCPDLID7adqrLKwcSRu0UgFgy29G98rA6MPEadRqdwO9zJpi00/vogWXxdNWj8RmHeKdhyxcVHyZcmN3Y4VT/AC1w3xeCJvbmpbDqzBoiPv8AZVr4HHRzKGikSRSLgqwYWPDhSfyr7BkxGHSWFS8mHbPkAuzxsMrgdpA6QHXlrShRUVacQHNglh2sdbeA6z416hmVr5TqNCODKewg6g9xrZamEEcmBuSG0W+tzd5PrHqX6I/7VIAWFhwrNq5nx8SmxkQHszC9AHTRWzC4aSX9HDM/esUjD15bV2f+n8Z1YPEH7AH4iKiySPoqdg3K2i4uMKV7nkjU+wmpKDkzx7WzHDx9t3dyO7RBei0AoUe8y0XOJrJ75WJTmykFYGkPlZz0h6OlPUfJTiielioFXtWJ2bwsXA86WYFw8OJnjGIDiBzEC5VbvZTM4A0GoCf/AB8aFu6Ky2RLpewva9tbcL9dc2w5Mm1oGPDPEP40xCffauXFbdiUEp8JbrWwS/e508hc91OPJxufLzgxuMXK/GOMjpAkWztf0bKSFXqzMTqbC+SSqhcE7LMorNFIHCNynbDmxaQCBM5RmJ1AsCAOvwquZ9zcWjxI8VjK2RNQdbXN7dQFz5VfhrW8KkhiASt8p6xfjas2TTRm+47Wi63m0uJYlFNK/d72/fsSttcmUGKwuHw5kkjELF80eW7uwALG4Nbn3CfIEGPxAsLZskOY+JyU6rWaf2RqqORPJKcnKT3Yl4bcWRBb39M/10iP3KK6Bue/+Ja/bzaU2UVHw4eiO+XsXdibpx4eYz5s8hUqWCLHcEgnNlHSOnE8KYazRVkkuCrdkRtfdnCYohsRh45WGgZl6Vuy41tUc3J9s7/CoPAsPzpooqQFmLk/2apDDBwkjhcFvYSRU5hdnxRi0ccaD6Kqv3CuqigDFZoooAKKKKAClTanJ9gsRM80kbFnILgOyqzAWzEDiSPuprooAgdnbm4GBlaLCxKy+i2XMw7wTe1T1FFABRRRQB//2Q=="/>
          <p:cNvSpPr>
            <a:spLocks noChangeAspect="1" noChangeArrowheads="1"/>
          </p:cNvSpPr>
          <p:nvPr/>
        </p:nvSpPr>
        <p:spPr bwMode="auto">
          <a:xfrm>
            <a:off x="1704975" y="-1531938"/>
            <a:ext cx="1962150" cy="32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8440" name="AutoShape 13" descr="data:image/jpeg;base64,/9j/4AAQSkZJRgABAQAAAQABAAD/2wCEAAkGBxQSEhQUEhQVFBUXGB0YFxgXGRgVFxgXFxgXFxcXHBodHCggGhwlHBgdJDEiJSkrLi4uFx8zODMuNyotLiwBCgoKDg0OGxAQGiwkICQvLSw3LCwsLCwtLDAsLDItLiwsLywtLCwsLCw1LC0tLCwsLCwsNCwsLDAsLCwsNSwsLP/AABEIAQwApAMBIgACEQEDEQH/xAAcAAACAgMBAQAAAAAAAAAAAAAABgUHAQMEAgj/xABOEAACAQIDAwgDDAcECQUAAAABAgMAEQQSIQUGMQcTIkFRYXGBMpGhCBQjNEJSYnKCsbLBMzVzdJKisyRTVGMVQ0STwtHS4fAWJYOjtP/EABoBAAIDAQEAAAAAAAAAAAAAAAADAQIEBQb/xAAuEQACAgEDBAAFAgcBAAAAAAAAAQIRAwQhMQUSQVETIjJh8LHhM3GBkaHB0SP/2gAMAwEAAhEDEQA/ALxooooAwaV33nZJVR1QASyJM1zZFQAxt4tnT1mmmofHbt4eUzl0J98BFlszC4j9G1j0T2kcbDsoAj8JvauaCKZck0yKwAZCAzoXAy5s4Fha5FriujdbbUmJPTCj4CCXo39Kbncw1PDoC1Yx+ysNCXncuo5wSlQxytKEEakKNWYqFUL2gaXro3b2csSBhGYmKJHlLlyI4i/NA34NZzfvPE2qLV0W7H293jgmaKKKkqFFFFABRRRQAUUUUAFFFFABRRRQAUUUUAFFFFABRRUVt/b8GCVHxDFFdxGpALXdr2GnhQBK1FbY2/BhiizOFL3yixJNu4eod5qQkkAIF9Tew6zbjYddJbbnnGYk4nHHThHAp0VATYO3brcgdZ41Sbkl8q3NWlx4ZSbzSqKXjlvwkT2AwbyuJ8QLEfoouIjB+U3bIe3q4DrJmgK8xoAABwGgr3VkqEZJub/RegoooqSgUUUUAFFFFABRRRQAUUUUAFFFFABRRRQAUUUUAFVry6D+y4T98i+5qsqq15c/iuE/fIvuagBi3o+O7L/bS/8A55KaKWt4wDjdm36pZf6LUy0AFFYJqM23t/D4Rc08gW/or6Uj26lQdJj4CgCUoqucJyomeQrhsBiJEBsJWKxxnvubjyBJ7qk030mBvLgnCDiUkSVh3hLAm3Gw17qjuRNMc6K49l7TixMYkhdZEOlx1EcVI4qwPEHUV2VJAUUVC737T974WRhfO1o4wL3MknRUC3Ze57ApNACnvbypw4Z3igQTOhyszNliDDiLgEuR3ad9V/iOWXaJY5FgA6vgz+bVw4rk1xJuRNG7cdbjMeJv2XPXSo2EkikeKVSrRnK9zfXjYdumt++qqSfBLVD1hOWLaStd1w8g+bkK+0NT7upyuYbEuseIU4WRrAFmvGxPVmsLedURp1CggHiKmwo+vgazVO8j+/DmRcDiWzAr/Z5Dx6I/QsevTVTx0Iq4qkgKKKKACiiigCJ3n2sMLhpZtLqvRv1sdFHrqpNt73rj44o8XGVMUqzKYSLOyA2RlbgpvxBvTByxbU/Q4dTxvI/loo+81WVc/UaiUZ1F8HsOkdIwZdKp5o25O19kWltnHYjFLsiTCyRxzOZOlIuZAwis11HXxHnUj7x25/jcD/uW/wCdVHvNiHbZUQXXmsS6deizIGHnmUjzpfweyegBJfNxNiQfC99a1453BM87rtMsOonjT4b/AG/wX2+z9uEEe/sEL9Yha49tQZ5P8YWMk0mFxBy2ZS0qGZu2SRsxK6noejrwqq/9FR3BsdO828xfWsf6LjF9Dr2sfZrpU91+DP8ADV/UO22YNpc8Y4pYiIiFdIEZUiYgMFuXUyHKerSt+78u0FlZZUaRM4BLrzahcouyEsWuD1WIPdXnkt2Rhp3eIidHC5iY5XVJADlu/WDrpZgO7jVi/wDoPDWbM+Ja/C88nR8LEA/avUNNrhEfKvJBSQvG5nwxCT6XuDklA+RIBxv1NxX2F62BtRcVh4500DjUccrKSrqe9WBHlVfyYAwYiXCc/KwRY5oycucI5dShbLZhmQ9V7EVN7g4U/D2kkCxYmQCMFebIkRJDcZb+lIx0I1qINp9rJnGPKfv8/qOtV7vvtJhjY0MUjpDHzi82pc85KWS5F+pVIAHzjTqsGQyOZZCG1sxXLGANctl0871Um8GzJNoKXjnOVnTmpZP0vNR5vhBlA1ZmYjqykdtXm9tyqivDGHC4pZBdbgi11YFHW/C6kAj1VVO+73x+I7FyDXhpGuvt9lWjsrCPEgWWUzMNA5UK2XqBtxqD3x3SGMyyRsI5l0JIurp81rdYPA+NJg0mWatFWPL4n2V4Ld1S+1t2ZIEZzJG4QjOqh1YKxK5xmADLmFtKgwxp6aFHVgJmSWJoyQ6yIVP0s4t/5319cLXyFhsQEkiduCyox7bK6sbeQr67hkDKGU3BAII4EHUGpRB7oooqQCiiigBM3r3BjxkhmErxyEW6mTThpxHrqspNgrhw02LcrhxJzSFB053uQBGDwGnpHSr/ACKrDl4QDB4UD/Fx/hekS00JS7qOtg6zqsOJ4oy+y+38v3OLlf2THDBgYolCRrKzFR1lU0J7TfrNV6as7lzayYT9o9u/oVWODdWeMORlMi5rmwy5he/dV5bHO7nJtydtmZlK6MCp7GBBt269VTmwN2BPEJpndQ1yqoVXog2zMSDxsdOypefZUeKLrIs8bpqHY3F31unFWXgLDTQddTGDwYihWJDcKuUFtb6cWAtfXiKzTy7UuRkYm7k7wcEOL/stikkTiRsxckxvGV1J/wAxuGnCrNFVLseGWCaNudeedpQI+gVXm2AEkJC9FVygtfqyA62q2hWjE7iJmtyvMc+fH4xvmc1CPBYxKfbKak9wT8Jj1/zkP8WHi/5VC4Jsz4iQa58TKf4G5oeyMVNbj6YjGjt5lv8A6yv/AA1EX87Jf0jJtfBc/DLCSVEiMmYcRmBF/bVdbLkmEk8E/MloHEeaLMA3QVwcrE5eiw0B43q0aq/amxI49qYhyxLyZJl1K26JiICg2a2S97fKq2RbEQ5JGii1ec1ZhpWG/wAnNwZmaWTPMrO7hlF7SlI0VgLIo8dWGtIaTMdbZV7TxNXtvTsYYzDPCTYmxU9jrqvl1edJPJDuKMTi5ffYcDClc0ZFs7ktlGvyAFv35h1cdGN2hU1uRm8+6K4TA4KaQye+MSzMUJAVYgmYAra+c3X2irO5Ft7xPF7zlI5yJfgj8+IaW8V4eFqh/dCzrmwMY9Ic69vokIo9opB5I8bzW0sKb2DSFD9pGH30wofUwrNAoqQCiiigAqsuXv4nhf3uP8L1ZtVjy9fE8L+9x/hegCO90ZKVw+DYcRM34DVWbGiOIdFj1Mhtb5vziewAXN6tD3SXxXCftm/AaVuR3BgQTy2F2cKDpeyrc99rt7KXll2xsvBW6HaDZsaFSgK5QVUBmsFPEZb26hXXRW7YeyZMZz550wLFLzShURy9o43LksDbV7WHzawQjLI6NLaijGwy5x+HVWXJkkdgQbmwCizX7XGlu3WrEqB2JuyuHfnWkkmkylQz5FCqSCwVUUDUgXJvwFTU7WRj2KT6hW/FDtjRlnLudla7DHwN/nPK38U0jfnU1ue5GNxK9RhibzDyqfZaoXYBvhoSeJRT5sL/AJ10xSywTieEI905t42JUsobMCri4Vhc6EWPaONKi6kXa2LFFcO0djwTlTLGrst8rH0lvobEaioNN/cKAOe56ByQvNvFIWLHgFKKVfxUmtp31h/usXbt97Tfdlv7K08i6ZuxG5uDdSpjYAi11kkU+RDaGkbdTBpHAAigNmdHa3ScxyugLHrNl4mndN9MGdOdZW+a0UqMT2AMgJqvNi7x4YrJlc3fETtHGFZ5CjzMydFQeIalZFtsXhzuM1btx5AmLxkRFmkEc6nTpLlELD7JQfxioDF7dyWBj5snhzzpGSewIC0jeSmvOA9+NiIsVGqqYwygMrRiSN7Fo+kc2pVSGyqAQKrjjJMu4OSpISeWzEsdqyAkERwoFHYDqfO9IuxMZzGIw8pNhHOrnwVlJ9lMnKPtNMVtPEul8tkXXQgqqhlI6iGuD4Gk3FcPtN+VPEH2uKzXLspy0ERPExqT4lReuqgAooooAWN698I8AyLJG75wSMtuogdZ76Q9v72wbQdYpVaOBwAS1iY5Q2aOUW7Doe0Guvlo/S4b6j/iFVzXOz6icZtLwez6Z0jS5tJHJOO8k97+7RY3LzgHxMWBii1aTEFV7NUOvgBr5VtwO5+FiijjCdJFA51SY5SRrfOpB4k6HTWuHYOLlnTAc8CRFJNzTH5QWK3nbMRemwGqanPJ127eTw3UoT0+d4b+nyiHGw3vZsVOUvoAI1e3zTIFvbv499deAPvB+ciUmBvjCXZ20/2gXJLMo0brKqOtde61a8POrjMhDC5F+9SVYeRBFIhnnF9xjWoyXbd0OkMoZQykEEXBGoIOoIr06ggg8CLeRpV3WxHMyHDX6DKZIB82xHOxD6ILBhfgGIGgFNddiE1OKkjoQkpK0Vhhf7KRhZwY2QlYiwISWMMebKPwY5LXW97g6VI0743BRzIY5UWRDxVgGB8jS1ityguuEneH/Lf4aH1Mc6juVgO6qSxXwOUxa3hNo0I4ieAjx5+MfcTTIaXNs4LEpLhI540ytiFIkje6sIkkksVazKejfrGnGpTa2NMahUF5ZDkiXtYgksfoqAWPctXxppbmvA9mzkxskmIleGJzEsWUtKAGPPXDCMA9EjJfMCPljsNeTu8W0kxWIYdapzUAI7Pg4w1vAipPZ2DEMaoCTa5LHizMbu57yxJ862R4hWZlVgWS2YA3K3FwD2XGtXHdqfJowOy4Yf0USITxIHSJ72OpPeTXZRRUlkkj5/3+wvNbSxdxlDkOvfnsSfNr0rY0fiP3CrN5atnWlgnH+sRoyfpJ0l9hNVbPLm+/zI1qDmZVU2j7T2YPgYvqL+EV01owItHH9VfuFb6BYUUUUAInKLutPjWgMGToBg2ZsvpFbW0PZSBj9zpsM6DEsiRlWkd1a4SOOxcnQa9IADrJFXzaqt90NKV2cmU2zTKrW61ys2XwuoPlWaemhOXczsaXreo0+JYo1STrbfe/0bJjeJYoDs/J8HEgl46BU5nMSfVUPupixK+NZGLJ74GTiAM0MZNgeGuvnXXynSBcNhydbxSr2elBb/v5Uo4Kd4xIVeSE25tpMhmCsBYRzqNQ6X6MugZCtybUvPh7m69L9Tg5cTytyvcsNeIqI3X+L37ZZj65npX2WMagVxM2IBI+EhkWZGt/eRSm47+bbr6rVPbExhw6ph8QMj3ISQfopSWLaH5Da+g2vZesssEoQfnj/Zmnp5wi/JNswWbDSXPRmCm1tRMrRWPdmZT5U8iq73gYrhpWHFF5weMREv8AwVYMEgZVYcCAR5i9atDK4NDdK/lo90UUVtNRB7y7HefmnhdVlhLFQ6lkYOuVgbEEacCOHfSfhucbHPz0YR8PEE6LiRC0xDMRwI6KrxAPSPbVmVU+3sc8M+0JVKgviookZtVT4CBC7AcQupt4dpoNGnk7p8ckrtPHsX974e3OkXdyLrCh+W3ax+SvE8eANdezsCkKBEv2ljqzsdWdj1sT/wCWrzsrZ6QJlQliTmd2N3kc8XY9ZPqAsAAAK7KDcl5YUUVzw42N3eNGzNHbOBchSb2BPDNpwvcVJIscquz0l2fIW0MZV0PY18tvAhiK+fp4ipsa+qsZg0mRo5VDowsyngRVdbL5GkxZSYYhkiMkiuhGZgiSugCtfsA1N6gxaqO6kXZsSXPh4G+dEh9aA121rw0IRFRRZVAVR2ACwHqrZQZQooooAKqr3Rf6ui/eF/BJVq1VXui/1dF+8L+CSgDbyrzKsWzQ7FEdzEzAXsJYGjv5FgfKlbmfe8/N4iWVHRUvKgdyoa4S8ieknROkytbXW1SXugjbAYEj+8H9I11YPEB5IZv8RhUIPa0JOYE+EgPrrPmk4u/ZEf4iXsl8HkygxlSp1utrMSB0tNLm1esTAsilHUMp0IOoIrgj2fGCcqBC3Ep0Cb9d1trXnZeAaSGORcRMjlelciRSVJU9FwbajqtWd5Yrdjc2RYku7yEuxOgUTEYhFKlSpcSrYixHwqseHfUxgtqYuFVRXhlVVCjOhRrAW1ZWt/LUayYtPkwzDXgWhew7jmUnzFeINsjIjyxTwq4DKzxkoQRcHnEzKNO0imY5XvApB4pbxoYV3unUdPB5j/lTIR/OFNbU32X5eExaeCxyfgkNQ2FxKSrmjdXU9akMPZW2mfFYzsR3bS3oxD2GFhWMHjJPqR9WJDcn6xFL0Owo87Syjn5mYuzya9IgAlU9FNNNBewFSdeZpVRSzEKo4kkADzNVc2yVFI0bNk5mUQf6twTDf5LLq8QPZbpAdVmHUKmibXJ0A491I28W12KIYopebV1fnubk+SwvzQC3ZrXFyApBOpqdjwsmLs2IUxwcVgvZn7GmI6usRjT51+AfC63NWKbqgbFSYvTDsY8PezT2s0luKwg9X+Yfs3vcSuBwaQoI4lCqOrU8dSSTqxJ1JNySa3gWFhoOHd4VmrjkvLMrxrr3B+KD9rN/XkrkXjXXuD8UH7Wb+vJQZtVwhiooooMQUUUUAcG0tsQ4fLz0qR5vRzG17cbVW/KtjMPtGCPCwzI7kl0Km4EqgBEY9QcMwHfaunlp9HC+L/clVeDWHNqZQm4o9R0zomHUaeOacnbvbavK/cd/dBqfeGCBFjzgBHfzR0rq94nD4HBk6nDiMsfoOMkh7wFe/wBmovaG0BtSHAQTk548QcxyhgyrC7ISDoblbEH86lX2DKsbRxSARkFcis8a5WBuuRhIgvfqC2rV8Ceogpw4PLa7FPTZ/hz5i/z+5J8DWN2BaC3ZLKPLnXt99cmy5GMah/TT4N/rJp7RY+DCubZ0M5OIEbAKJ2FjI6WuqPcZUNr5vOsUdNPK3jXP/Cdau/EmhjxzWikPYjn1KTTXsKILhoFA0ESC32RVX7w4HENh5fhMpZcgCvM5YyEIFF2UXJa3CrawUOSNE+aoX1ACteHSy09qXkzaaNJkXtLdXCT3LwhWPy4y0L36ulGQT51ET7nSr+gxb26lnVZh/EMr+tjTjRTWkzVbEYbv44m18Ko+deRvPJYerNUfHsBosWwxDnEfBK6MwUIjlnDhIxw4LqbtrxqyaSsYxO0MSb+jHCgHZ+kc/i9lQopDsNuas33oooq50AooooAK7NxPizDsxGIHqxElcddO4R+Al7sViPbO5/OoMuq4Qy0UUUGIKKKKAK65YMI8keHyIzkM18qlrAqOzwqr22bMCqmKQFzlUMpW57BcV9J5arbl2x7YfArImjtIYw3WgkRszDsbKCL/AEjWTLpe+XdZ6Dp/XXpcKwuFpXvfu2cWP2KuBOyo7jM80jO3a5gIGvYAbCmClrlexnMJseS9gkyk/VCpf2Xpm8OFdjRJKHavB5fXZJ5cryTdtkL/ALRiLcPgyfrlDmPjYL6q1TSmBzMBeMgCcDiAvCYDrKjQjiVHaLUTy83PNcE53jItx6UWUHwzIR41xybZBUsLBA0JJPXFOLEnssT7DXJySnj1Mpx9myEYzwKL9DNhkEuJwsY1GYzm3ArEBk/ndSPq0+Ug8mMebO5OYph8PED9lpG9eYeoU/Vtyz7pWZ8Ue2NBRRRSxgUl4xbY/E98cJ9ki/lTpSdteO20HPz8On8kkn/X7KB2nf8A6I90UUVJ0QooooAK3blyBWxUOl1m50dpWcZwf4g4+zWmubCSc1j4GHCZHhYdpX4WNvLK47s9QI1EbgO9FYFZoOeFFFFABVVe6L/V0X7wv4JKtWqq90X+rov3hfwSUAQ3ugviWz/E/wBNab8D+ij+ov4RSh7oL4ls/wAT/TWm/ZusMRH92n4RWzScsy6nhHHtrYy4gKblJEZWRxfQowdQwv00v1HtNrUtybs4vI0Y97SB0aJiWeMGNnLoAmU25ss1ulwNPGQ9h9VcW2p2jhcqPhDaOIHrllIjjH8TCnZsGOfzSQvHlnHaJL8nkJ5qeXQJLOebAFvg4USAeRaNiO4im2uLYuz1w8EUK8I0VB32FifOu2uc3bs2pUqCiiioJCknbUqrtJgZFBfDpZSQD0ZJOHbfN7BTbtDGJDG8sjBURSzE9QGpr5y3k2u2MxUsrR52kIKhrZYowLRIew2uxA62PbUpF4S7ZWWtjN4MLE2WTEQo3YXUH764p988CgJ98xufmx3kY+Crc1VMWAsDduPUoCoOv0evxJvXtEYaXYdh9JT69R4VPaPeql4Q6Y/f6RrjDQZB8+Y6+IjUn2kVDSbx45j8aZe5Y4gP5kJqLQN8qx8LivdWpCZZpvyS+D3qxsfGVZh2Sot/Iplt6jTZyYbRkxeNnfEFWaKFeayrlVRK7c5YXOvwai/Z41XlO3I4pONxBHBcOgPi0jFfwt66hpUVeSTVNlwCigUVQqFFFFABVVe6L/V0X7wv4JKtWqq90V+rov26/hegCG90B8S2d4n+ktRu4KHGYQSYl5ZSrmNQZHVFVQtrKhAvrxNzUn7oD4ls7xP9NajeSO/vFrggc81u/opw86Tnk4w2YzGk5bjH/oGD5jf72b/rrs3Y3fiOOiK878CpmKtJI8dzdIyVZiL3zEfVrdTJuNg8sckx1M0hI7o4xkRfDRm+2aRp5SlLdsZlUVHZDKKzRRW0zhRRSzv5vMMDhiy6zSHJCv0iNXP0VGp8LddACLyv70h2OEjN44irT2+XLoY4e+xKse8r2GyFhISq6+kxzMfpH8hwHcK1LeSS5JYISSx+XK2rMe21z5nurspiVAFFFFSQFFFFABVj8i2EP9smtozRxA9vNhma3nJbxBquoYXkdY4lLyOcqLwue89QA1J7KvvdHYowWEiguCyrd2GgaRuk7ebE+VqrJ+CSZoooqgBRRRQAVVfuif1dH+3X8LValVV7on9XRft1/C1AERy/pfB7OA45rDzjWpbY+AGHgiiAsEUDz+UfXXJy125nZN+HPLfwypUw3E1k1T4Q/AuWaMQWPNomjSyLED83OdW77KCbdoFWRgMKsUaRoLKihR4AUg7NiLYzBgW6Lu58FhdfvcVYoq+mjUbK5n81GaKKK0CjXPIFVmY2VQST2Aak18774bwvjJ2mHy/g8Op4JHxzHvPpn7I6qsjlh25kgXCIbNiL84eyBCM/8RsvgTVRYQZyZDwOiDsTt+0dfACrRQG+CIIoUcB7esnxJrZRRVyAoorAN2VACzsQFVRdmJ6gPz4CgDNdOxdmT41zHhI+cI9JycsSfWe3H6IuanYNg4LDnNtPEq7cfeuHvIePCQrqe8aL23qYl5SljjEeCwggRdF5zKoUDhaOM2H8VVv0SNe5e5MeBvIzc9iGXK0hFgo4ssa/JUnj1mwvTFitoxRIZJJERBxZmAXTqvfjVCbY3txGI0mxRtf0Efmk8CqnpDuYmozYmJjRzzjM4JcoDmcRtzp0RbEKWUg6cbUKNkN0XTieUrARsqtI9mbLn5qTmxpe5cqBa3X502xSBgGUggi4I1BB4EVQm0OcmUosRA0s8jBLEG4ZQAxuO8Cp7ZO9+JwGGSPmIJY4h1SSK1idFAyEcTYAdlTLH6KqXsuCiobdTbfv3DrPzZiuzLlJDaoxUkEWuDbSillyZqq/dE/q6P8Abr+FqtSqq90Uf/bov26/gegCI5f3tg9nEdTX9Uamp7DSZkRvnKp9YBpe90B8R2d4n+ktSm7c2fCYdu2JPut+VZdUtkx+Dlk1u0ubaMenoYeRiezO8aj8BqwaRtykvjcQ3UkES+bvM59gFPNNwqsaF5PqYV5dwASdABc+Ar1Vf8sm3OZwfMAkNObNbiIlsZLdfS0T7dNKFV707YOPxcst+jJYL9HDISEA+ubt4Oa8AVowUBVbt6Tat3dSqO4DSuimJAFYrViMSEsDqx4KNWPl+dRxV5za9kB1tqvhf5Z/lHfQBsxG0izFIFzt1sfQXz661YTZ8wJZnAY6Ehn4fNsuUZe69qk8PAqLlUWHtJ7T21tooDjjwZGnOEDsRVQfcT7a9DZ8fygXP0yX++uqipA1xwKvoqo8ABW/BR5sRCB8nNIfBRYe1hXit+xZUGIbMwB5uygm18za29QqVyVlwMtRW8eICRrfhnzHwiBkPldVHnUrUcmD994+DD/JuobsKueck/kiy/bFMm6QqKtlv7lYA4fAYWI3zLEubtzEZmv33NYqcorKPIXeLeeHBBOfzdO9sq5vRtf76r3fXenC7QRcN0hFIGV2dbc1IbczKNdbNe/cTXfy0jo4Xxf7kqr65+fUTjNxR67pXR9Nn00cs7t3525a/PuOPug0tg8ADY2Yi44aRqNO6pPd6Ax4WBDoREoI8qSdu7SbEQbOhnBKR4sIHPAqwXoHvHb2EVY7catmyKcYtHAyaaWnzSxy8EnuItsVje9YCPDLID7adqrLKwcSRu0UgFgy29G98rA6MPEadRqdwO9zJpi00/vogWXxdNWj8RmHeKdhyxcVHyZcmN3Y4VT/AC1w3xeCJvbmpbDqzBoiPv8AZVr4HHRzKGikSRSLgqwYWPDhSfyr7BkxGHSWFS8mHbPkAuzxsMrgdpA6QHXlrShRUVacQHNglh2sdbeA6z416hmVr5TqNCODKewg6g9xrZamEEcmBuSG0W+tzd5PrHqX6I/7VIAWFhwrNq5nx8SmxkQHszC9AHTRWzC4aSX9HDM/esUjD15bV2f+n8Z1YPEH7AH4iKiySPoqdg3K2i4uMKV7nkjU+wmpKDkzx7WzHDx9t3dyO7RBei0AoUe8y0XOJrJ75WJTmykFYGkPlZz0h6OlPUfJTiielioFXtWJ2bwsXA86WYFw8OJnjGIDiBzEC5VbvZTM4A0GoCf/AB8aFu6Ky2RLpewva9tbcL9dc2w5Mm1oGPDPEP40xCffauXFbdiUEp8JbrWwS/e508hc91OPJxufLzgxuMXK/GOMjpAkWztf0bKSFXqzMTqbC+SSqhcE7LMorNFIHCNynbDmxaQCBM5RmJ1AsCAOvwquZ9zcWjxI8VjK2RNQdbXN7dQFz5VfhrW8KkhiASt8p6xfjas2TTRm+47Wi63m0uJYlFNK/d72/fsSttcmUGKwuHw5kkjELF80eW7uwALG4Nbn3CfIEGPxAsLZskOY+JyU6rWaf2RqqORPJKcnKT3Yl4bcWRBb39M/10iP3KK6Bue/+Ja/bzaU2UVHw4eiO+XsXdibpx4eYz5s8hUqWCLHcEgnNlHSOnE8KYazRVkkuCrdkRtfdnCYohsRh45WGgZl6Vuy41tUc3J9s7/CoPAsPzpooqQFmLk/2apDDBwkjhcFvYSRU5hdnxRi0ccaD6Kqv3CuqigDFZoooAKKKKAClTanJ9gsRM80kbFnILgOyqzAWzEDiSPuprooAgdnbm4GBlaLCxKy+i2XMw7wTe1T1FFABRRRQB//2Q=="/>
          <p:cNvSpPr>
            <a:spLocks noChangeAspect="1" noChangeArrowheads="1"/>
          </p:cNvSpPr>
          <p:nvPr/>
        </p:nvSpPr>
        <p:spPr bwMode="auto">
          <a:xfrm>
            <a:off x="1704975" y="-1531938"/>
            <a:ext cx="1962150" cy="32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a-IR"/>
          </a:p>
        </p:txBody>
      </p:sp>
      <p:pic>
        <p:nvPicPr>
          <p:cNvPr id="18441" name="Picture 15" descr="http://www.boysgirlsbabygrowth.com/wp-content/uploads/2015/03/Measuring-Height-Accurately-At-Hom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6" y="3352800"/>
            <a:ext cx="4405313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7" descr="http://www.darmankala.com/media/catalog/product/lg_c9e65_seca2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38439" y="3357563"/>
            <a:ext cx="29051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4072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122882" name="Picture 2" descr="http://s1.picofile.com/file/7644712896/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9680" y="227756"/>
            <a:ext cx="9144000" cy="66302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428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117766" name="Picture 6" descr="http://madsg.com/wp-content/uploads/2015/02/E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635" y="609600"/>
            <a:ext cx="10580914" cy="59605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373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04088"/>
            <a:ext cx="8401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/>
              <a:t>Differences of a Pediatric History Compared to an Adult History: </a:t>
            </a:r>
            <a:endParaRPr lang="fa-I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u="sng" dirty="0">
                <a:solidFill>
                  <a:srgbClr val="FF0000"/>
                </a:solidFill>
              </a:rPr>
              <a:t>I</a:t>
            </a:r>
            <a:r>
              <a:rPr lang="en-US" sz="2400" u="sng" dirty="0">
                <a:solidFill>
                  <a:srgbClr val="0070C0"/>
                </a:solidFill>
              </a:rPr>
              <a:t>. Content Differences </a:t>
            </a:r>
          </a:p>
          <a:p>
            <a:pPr>
              <a:buNone/>
            </a:pPr>
            <a:r>
              <a:rPr lang="en-US" sz="2400" dirty="0"/>
              <a:t>A. Prenatal and birth history </a:t>
            </a:r>
          </a:p>
          <a:p>
            <a:pPr>
              <a:buNone/>
            </a:pPr>
            <a:r>
              <a:rPr lang="en-US" sz="2400" dirty="0"/>
              <a:t>B. Developmental history </a:t>
            </a:r>
          </a:p>
          <a:p>
            <a:pPr>
              <a:buNone/>
            </a:pPr>
            <a:r>
              <a:rPr lang="en-US" sz="2400" dirty="0"/>
              <a:t>C. Social history of family - environmental risks </a:t>
            </a:r>
          </a:p>
          <a:p>
            <a:pPr>
              <a:buNone/>
            </a:pPr>
            <a:r>
              <a:rPr lang="en-US" sz="2400" dirty="0"/>
              <a:t>D. Immunization history 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r>
              <a:rPr lang="en-US" sz="2400" u="sng" dirty="0">
                <a:solidFill>
                  <a:srgbClr val="FF0000"/>
                </a:solidFill>
              </a:rPr>
              <a:t>II</a:t>
            </a:r>
            <a:r>
              <a:rPr lang="en-US" sz="2400" u="sng" dirty="0">
                <a:solidFill>
                  <a:srgbClr val="0070C0"/>
                </a:solidFill>
              </a:rPr>
              <a:t>. Parent as Historian </a:t>
            </a:r>
            <a:endParaRPr lang="fa-IR" sz="2400" u="sng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29" y="4241162"/>
            <a:ext cx="2698951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34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034" y="357166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Outline of the Pediatric History: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09369"/>
            <a:ext cx="8596668" cy="483199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/>
              <a:t>I. Chief Complaint </a:t>
            </a:r>
          </a:p>
          <a:p>
            <a:pPr>
              <a:buNone/>
            </a:pPr>
            <a:r>
              <a:rPr lang="en-US" sz="2400" dirty="0"/>
              <a:t>II. History of Present Illness </a:t>
            </a:r>
          </a:p>
          <a:p>
            <a:pPr>
              <a:buNone/>
            </a:pPr>
            <a:r>
              <a:rPr lang="en-US" sz="2400" dirty="0"/>
              <a:t>III. Past Medical History </a:t>
            </a:r>
          </a:p>
          <a:p>
            <a:pPr>
              <a:buNone/>
            </a:pPr>
            <a:r>
              <a:rPr lang="en-US" sz="2400" dirty="0"/>
              <a:t>IV. Pregnancy and Birth History </a:t>
            </a:r>
          </a:p>
          <a:p>
            <a:pPr>
              <a:buNone/>
            </a:pPr>
            <a:r>
              <a:rPr lang="en-US" sz="2400" dirty="0"/>
              <a:t>V. Developmental History </a:t>
            </a:r>
          </a:p>
          <a:p>
            <a:pPr>
              <a:buNone/>
            </a:pPr>
            <a:r>
              <a:rPr lang="en-US" sz="2400" dirty="0"/>
              <a:t>VI. Feeding History </a:t>
            </a:r>
          </a:p>
          <a:p>
            <a:pPr>
              <a:buNone/>
            </a:pPr>
            <a:r>
              <a:rPr lang="en-US" sz="2400" dirty="0"/>
              <a:t>VII. Review of Systems</a:t>
            </a:r>
          </a:p>
          <a:p>
            <a:pPr>
              <a:buNone/>
            </a:pPr>
            <a:r>
              <a:rPr lang="en-US" sz="2400" dirty="0"/>
              <a:t>VIII. Family History </a:t>
            </a:r>
          </a:p>
          <a:p>
            <a:pPr>
              <a:buNone/>
            </a:pPr>
            <a:r>
              <a:rPr lang="en-US" sz="2400" dirty="0"/>
              <a:t>IX. Social </a:t>
            </a:r>
            <a:endParaRPr lang="fa-I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2852936"/>
            <a:ext cx="2438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76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357166"/>
            <a:ext cx="8229600" cy="1143000"/>
          </a:xfrm>
        </p:spPr>
        <p:txBody>
          <a:bodyPr/>
          <a:lstStyle/>
          <a:p>
            <a:r>
              <a:rPr lang="en-US" dirty="0"/>
              <a:t>History of Present Illness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00167"/>
            <a:ext cx="8596668" cy="4541196"/>
          </a:xfrm>
        </p:spPr>
        <p:txBody>
          <a:bodyPr/>
          <a:lstStyle/>
          <a:p>
            <a:pPr marL="514350" indent="-514350">
              <a:buAutoNum type="alphaUcPeriod"/>
            </a:pPr>
            <a:r>
              <a:rPr lang="en-US" sz="2400" dirty="0"/>
              <a:t>Initial statement identifying the historian, that </a:t>
            </a:r>
            <a:r>
              <a:rPr lang="en-US" sz="2400" u="sng" dirty="0">
                <a:solidFill>
                  <a:srgbClr val="FF00FF"/>
                </a:solidFill>
              </a:rPr>
              <a:t>person’s relationship </a:t>
            </a:r>
            <a:r>
              <a:rPr lang="en-US" sz="2400" dirty="0"/>
              <a:t>to patient and their </a:t>
            </a:r>
            <a:r>
              <a:rPr lang="en-US" sz="2400" b="1" u="sng" dirty="0">
                <a:solidFill>
                  <a:srgbClr val="009900"/>
                </a:solidFill>
              </a:rPr>
              <a:t>reliability</a:t>
            </a:r>
            <a:r>
              <a:rPr lang="en-US" sz="2400" b="1" dirty="0"/>
              <a:t> </a:t>
            </a:r>
          </a:p>
          <a:p>
            <a:pPr marL="514350" indent="-514350"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>
                <a:solidFill>
                  <a:srgbClr val="00B0F0"/>
                </a:solidFill>
              </a:rPr>
              <a:t>B</a:t>
            </a:r>
            <a:r>
              <a:rPr lang="en-US" sz="2400" b="1" dirty="0">
                <a:solidFill>
                  <a:srgbClr val="FF6600"/>
                </a:solidFill>
              </a:rPr>
              <a:t>. </a:t>
            </a:r>
            <a:r>
              <a:rPr lang="en-US" sz="2400" b="1" u="sng" dirty="0">
                <a:solidFill>
                  <a:srgbClr val="FF6600"/>
                </a:solidFill>
              </a:rPr>
              <a:t>Age, sex, race</a:t>
            </a:r>
            <a:r>
              <a:rPr lang="en-US" sz="2400" dirty="0"/>
              <a:t>, and other important identifying information 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>
                <a:solidFill>
                  <a:srgbClr val="00B0F0"/>
                </a:solidFill>
              </a:rPr>
              <a:t>C.</a:t>
            </a:r>
            <a:r>
              <a:rPr lang="en-US" sz="2400" dirty="0"/>
              <a:t> Concise </a:t>
            </a:r>
            <a:r>
              <a:rPr lang="en-US" sz="2400" u="sng" dirty="0">
                <a:solidFill>
                  <a:srgbClr val="CC3300"/>
                </a:solidFill>
              </a:rPr>
              <a:t>chronological</a:t>
            </a:r>
            <a:r>
              <a:rPr lang="en-US" sz="2400" dirty="0"/>
              <a:t> account of the illness, including any previous treatment </a:t>
            </a: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54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Past Medical History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89587"/>
            <a:ext cx="8596668" cy="45517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/>
              <a:t>A. Major medical illnesses </a:t>
            </a:r>
          </a:p>
          <a:p>
            <a:pPr>
              <a:buNone/>
            </a:pPr>
            <a:r>
              <a:rPr lang="en-US" sz="2400" dirty="0"/>
              <a:t>B. Major surgical illnesses-list operations and dates </a:t>
            </a:r>
          </a:p>
          <a:p>
            <a:pPr>
              <a:buNone/>
            </a:pPr>
            <a:r>
              <a:rPr lang="en-US" sz="2400" dirty="0"/>
              <a:t>C. Trauma-fractures, lacerations </a:t>
            </a:r>
          </a:p>
          <a:p>
            <a:pPr>
              <a:buNone/>
            </a:pPr>
            <a:r>
              <a:rPr lang="en-US" sz="2400" dirty="0"/>
              <a:t>D. Previous hospital admissions with dates and diagnoses </a:t>
            </a:r>
          </a:p>
          <a:p>
            <a:pPr>
              <a:buNone/>
            </a:pPr>
            <a:r>
              <a:rPr lang="en-US" sz="2400" dirty="0"/>
              <a:t>E. Current medications </a:t>
            </a:r>
          </a:p>
          <a:p>
            <a:pPr>
              <a:buNone/>
            </a:pPr>
            <a:r>
              <a:rPr lang="en-US" sz="2400" dirty="0"/>
              <a:t>F. Known allergies (not just drugs) </a:t>
            </a:r>
          </a:p>
          <a:p>
            <a:pPr>
              <a:buNone/>
            </a:pPr>
            <a:r>
              <a:rPr lang="en-US" sz="2400" dirty="0"/>
              <a:t>G. Immunization </a:t>
            </a:r>
            <a:r>
              <a:rPr lang="en-US" sz="2400" dirty="0" smtClean="0"/>
              <a:t>status</a:t>
            </a:r>
            <a:endParaRPr lang="fa-I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49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214290"/>
            <a:ext cx="8229600" cy="1143000"/>
          </a:xfrm>
        </p:spPr>
        <p:txBody>
          <a:bodyPr/>
          <a:lstStyle/>
          <a:p>
            <a:r>
              <a:rPr lang="en-US" dirty="0"/>
              <a:t>Pregnancy and Birth History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5406" y="1238865"/>
            <a:ext cx="9323105" cy="49999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>
                <a:solidFill>
                  <a:srgbClr val="FF0066"/>
                </a:solidFill>
              </a:rPr>
              <a:t>A</a:t>
            </a:r>
            <a:r>
              <a:rPr lang="en-US" sz="2400" u="sng" dirty="0">
                <a:solidFill>
                  <a:srgbClr val="FF0066"/>
                </a:solidFill>
              </a:rPr>
              <a:t>. Maternal health during pregnancy</a:t>
            </a:r>
            <a:r>
              <a:rPr lang="en-US" sz="2400" dirty="0">
                <a:solidFill>
                  <a:srgbClr val="FF0066"/>
                </a:solidFill>
              </a:rPr>
              <a:t>: </a:t>
            </a:r>
            <a:r>
              <a:rPr lang="en-US" sz="2400" dirty="0"/>
              <a:t>bleeding, trauma, hypertension, fevers, infectious </a:t>
            </a:r>
            <a:r>
              <a:rPr lang="en-US" sz="2400" dirty="0" smtClean="0"/>
              <a:t>illnesses, </a:t>
            </a:r>
            <a:r>
              <a:rPr lang="en-US" sz="2400" dirty="0"/>
              <a:t>drugs, alcohol, smoking, rupture of membranes </a:t>
            </a:r>
          </a:p>
          <a:p>
            <a:pPr>
              <a:buNone/>
            </a:pPr>
            <a:r>
              <a:rPr lang="en-US" sz="2400" u="sng" dirty="0">
                <a:solidFill>
                  <a:schemeClr val="accent1">
                    <a:lumMod val="75000"/>
                  </a:schemeClr>
                </a:solidFill>
              </a:rPr>
              <a:t>B. Gestational age at delivery </a:t>
            </a:r>
          </a:p>
          <a:p>
            <a:pPr>
              <a:buNone/>
            </a:pPr>
            <a:r>
              <a:rPr lang="en-US" sz="2400" u="sng" dirty="0">
                <a:solidFill>
                  <a:srgbClr val="FF00FF"/>
                </a:solidFill>
              </a:rPr>
              <a:t>C. Labor and delivery - length of labor</a:t>
            </a:r>
            <a:r>
              <a:rPr lang="en-US" sz="2400" dirty="0"/>
              <a:t>, fetal distress, type of delivery (vaginal, cesarean section), use of forceps, anesthesia, breech delivery </a:t>
            </a:r>
          </a:p>
          <a:p>
            <a:pPr>
              <a:buNone/>
            </a:pPr>
            <a:r>
              <a:rPr lang="en-US" sz="2400" u="sng" dirty="0">
                <a:solidFill>
                  <a:srgbClr val="009900"/>
                </a:solidFill>
              </a:rPr>
              <a:t>D. Neonatal period </a:t>
            </a:r>
            <a:r>
              <a:rPr lang="en-US" sz="2400" dirty="0"/>
              <a:t>- Apgar scores, breathing problems, use of oxygen, need for intensive care, hyperbilirubinemia, birth injuries, feeding </a:t>
            </a:r>
            <a:r>
              <a:rPr lang="en-US" sz="2400" dirty="0" smtClean="0"/>
              <a:t>problems, </a:t>
            </a:r>
            <a:r>
              <a:rPr lang="en-US" sz="2400" dirty="0"/>
              <a:t>birth weight </a:t>
            </a:r>
            <a:endParaRPr lang="fa-I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26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034" y="285728"/>
            <a:ext cx="8229600" cy="1143000"/>
          </a:xfrm>
        </p:spPr>
        <p:txBody>
          <a:bodyPr/>
          <a:lstStyle/>
          <a:p>
            <a:r>
              <a:rPr lang="en-US" dirty="0"/>
              <a:t>Developmental History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0658" y="1428736"/>
            <a:ext cx="9370142" cy="4895864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r>
              <a:rPr lang="en-US" sz="2400" dirty="0"/>
              <a:t>Ages at which milestones were achieved and current developmental abilities - smiling, rolling, sitting alone, crawling, walking, running, 1st word, toilet training, riding tricycle, etc (see developmental charts) </a:t>
            </a:r>
          </a:p>
          <a:p>
            <a:pPr marL="514350" indent="-514350"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B. </a:t>
            </a:r>
            <a:r>
              <a:rPr lang="en-US" sz="2400" dirty="0"/>
              <a:t>School-present grade, specific problems, interaction with peers 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C. </a:t>
            </a:r>
            <a:r>
              <a:rPr lang="en-US" sz="2400" dirty="0"/>
              <a:t>Behavior - enuresis, temper tantrums, thumb sucking, pica, nightmares etc. </a:t>
            </a:r>
            <a:endParaRPr lang="fa-IR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88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</TotalTime>
  <Words>1128</Words>
  <Application>Microsoft Office PowerPoint</Application>
  <PresentationFormat>Widescreen</PresentationFormat>
  <Paragraphs>227</Paragraphs>
  <Slides>35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Arial</vt:lpstr>
      <vt:lpstr>B Nazanin</vt:lpstr>
      <vt:lpstr>Calibri</vt:lpstr>
      <vt:lpstr>Tahoma</vt:lpstr>
      <vt:lpstr>Times New Roman</vt:lpstr>
      <vt:lpstr>Trebuchet MS</vt:lpstr>
      <vt:lpstr>Wingdings</vt:lpstr>
      <vt:lpstr>Wingdings 3</vt:lpstr>
      <vt:lpstr>Facet</vt:lpstr>
      <vt:lpstr>به نام خداوند مهربان</vt:lpstr>
      <vt:lpstr>PowerPoint Presentation</vt:lpstr>
      <vt:lpstr>PowerPoint Presentation</vt:lpstr>
      <vt:lpstr>Differences of a Pediatric History Compared to an Adult History: </vt:lpstr>
      <vt:lpstr>Outline of the Pediatric History: </vt:lpstr>
      <vt:lpstr>History of Present Illness </vt:lpstr>
      <vt:lpstr>Past Medical History </vt:lpstr>
      <vt:lpstr>Pregnancy and Birth History </vt:lpstr>
      <vt:lpstr>Developmental History </vt:lpstr>
      <vt:lpstr>Feeding History </vt:lpstr>
      <vt:lpstr>Review of Systems </vt:lpstr>
      <vt:lpstr>Review of Systems (c)</vt:lpstr>
      <vt:lpstr>Family History </vt:lpstr>
      <vt:lpstr>Social </vt:lpstr>
      <vt:lpstr>PowerPoint Presentation</vt:lpstr>
      <vt:lpstr>Pediatric Physical Exam</vt:lpstr>
      <vt:lpstr>اصول کلی </vt:lpstr>
      <vt:lpstr>اتاق معاینه</vt:lpstr>
      <vt:lpstr>pediatric examination room</vt:lpstr>
      <vt:lpstr>پزشک</vt:lpstr>
      <vt:lpstr>Outline of a Pediatric Physical Examination </vt:lpstr>
      <vt:lpstr>PowerPoint Presentation</vt:lpstr>
      <vt:lpstr>Vital signs </vt:lpstr>
      <vt:lpstr>Pulse</vt:lpstr>
      <vt:lpstr>Respiration</vt:lpstr>
      <vt:lpstr>Blood Pressure</vt:lpstr>
      <vt:lpstr>PowerPoint Presentation</vt:lpstr>
      <vt:lpstr>Temperature</vt:lpstr>
      <vt:lpstr>Normal At Birth…</vt:lpstr>
      <vt:lpstr>Expected Growth</vt:lpstr>
      <vt:lpstr>Weight </vt:lpstr>
      <vt:lpstr>Head Circumference</vt:lpstr>
      <vt:lpstr>Height – Infant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به نام خداوند مهربان</dc:title>
  <dc:creator>Windows User</dc:creator>
  <cp:lastModifiedBy>his user</cp:lastModifiedBy>
  <cp:revision>12</cp:revision>
  <dcterms:created xsi:type="dcterms:W3CDTF">2020-05-17T14:10:56Z</dcterms:created>
  <dcterms:modified xsi:type="dcterms:W3CDTF">2021-01-28T07:40:41Z</dcterms:modified>
</cp:coreProperties>
</file>