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8" r:id="rId1"/>
  </p:sldMasterIdLst>
  <p:sldIdLst>
    <p:sldId id="271" r:id="rId2"/>
    <p:sldId id="272" r:id="rId3"/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0" r:id="rId13"/>
    <p:sldId id="266" r:id="rId14"/>
    <p:sldId id="267" r:id="rId15"/>
    <p:sldId id="268" r:id="rId16"/>
    <p:sldId id="269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>
        <p:scale>
          <a:sx n="59" d="100"/>
          <a:sy n="59" d="100"/>
        </p:scale>
        <p:origin x="20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1639-B2D6-4652-B8C3-1B4C224A7BAF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70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99316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8619371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13615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620713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10126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47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9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943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61B7-6B89-48AB-966F-622E2788EECC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409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129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284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18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83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891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4A90-EB03-42F3-8859-2C2B2724C058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24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smtClean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93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12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7581" y="986971"/>
            <a:ext cx="10237031" cy="4924251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سوءرفتار و غلفت در این مرحله، عواقب بلندمدتي بر تکامل مغز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به دنبال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خواهد داشت و احتمال اختلالات رفتاري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 کودک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را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مي افزاید.</a:t>
            </a:r>
          </a:p>
          <a:p>
            <a:pPr algn="r" rtl="1"/>
            <a:endParaRPr lang="fa-IR" sz="2400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هرچه، این موارد زودتر روي دهد یا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طولاني تر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ادامه یابد، خطر بروز اختلال در تکامل رفتاري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هیجاني بیشتر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خواهد بود. بنابراین، </a:t>
            </a:r>
            <a:r>
              <a:rPr lang="fa-IR" sz="2400" b="1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تشخیص آن به </a:t>
            </a:r>
            <a:r>
              <a:rPr lang="fa-IR" sz="2400" b="1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اندازه ی </a:t>
            </a:r>
            <a:r>
              <a:rPr lang="fa-IR" sz="2400" b="1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تشخیص کمبود </a:t>
            </a:r>
            <a:r>
              <a:rPr lang="fa-IR" sz="2400" b="1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تغذیه ای </a:t>
            </a:r>
            <a:r>
              <a:rPr lang="fa-IR" sz="2400" b="1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یا تماس با سموم اهمیت دارد</a:t>
            </a:r>
            <a:r>
              <a:rPr lang="fa-IR" sz="2400" b="1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algn="r" rtl="1"/>
            <a:endParaRPr lang="fa-IR" sz="2400" b="1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b="1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شیرخواری که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درمعرض استرس مزمن است آپاتي، خوب نخوردن، واپس زدن و تأخیر رشد دیده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مي شود</a:t>
            </a:r>
            <a:r>
              <a:rPr lang="fa-IR" sz="2400" dirty="0" smtClean="0">
                <a:cs typeface="B Zar" panose="00000400000000000000" pitchFamily="2" charset="-78"/>
              </a:rPr>
              <a:t> .</a:t>
            </a: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endParaRPr lang="en-US" sz="24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152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448" y="754743"/>
            <a:ext cx="10711164" cy="5588000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en-US" sz="2400" b="1" dirty="0" smtClean="0">
                <a:solidFill>
                  <a:srgbClr val="6750A0"/>
                </a:solidFill>
                <a:latin typeface="MinionPro-Bold"/>
                <a:cs typeface="B Zar" panose="00000400000000000000" pitchFamily="2" charset="-78"/>
              </a:rPr>
              <a:t>Shaken </a:t>
            </a:r>
            <a:r>
              <a:rPr lang="en-US" sz="2400" b="1" dirty="0">
                <a:solidFill>
                  <a:srgbClr val="6750A0"/>
                </a:solidFill>
                <a:latin typeface="MinionPro-Bold"/>
                <a:cs typeface="B Zar" panose="00000400000000000000" pitchFamily="2" charset="-78"/>
              </a:rPr>
              <a:t>baby </a:t>
            </a:r>
            <a:r>
              <a:rPr lang="en-US" sz="2400" b="1" dirty="0" smtClean="0">
                <a:solidFill>
                  <a:srgbClr val="6750A0"/>
                </a:solidFill>
                <a:latin typeface="MinionPro-Bold"/>
                <a:cs typeface="B Zar" panose="00000400000000000000" pitchFamily="2" charset="-78"/>
              </a:rPr>
              <a:t>syndrome</a:t>
            </a:r>
            <a:endParaRPr lang="fa-IR" sz="2400" dirty="0" smtClean="0">
              <a:solidFill>
                <a:srgbClr val="242021"/>
              </a:solidFill>
              <a:latin typeface="MinionPro-Regular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ضایعه تروماتیک عمدی ناشی از تکان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دادن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خشونت آمیز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شیرخوار یا کودک است. تکان دادن شیرخواران ميتواند موجب نابینایي یا سایر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آسیبهاي چشم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، آسیب مغزي، تشنج، آسیب نخاعي یا مرگ گردد. 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آسیب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سر، علت اصلي مرگ و ناتواني طولاني مدت در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کودکاني است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که مورد سوءرفتار جسمي قرار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گرفته اند</a:t>
            </a:r>
            <a:r>
              <a:rPr lang="fa-IR" sz="2400" dirty="0" smtClean="0">
                <a:cs typeface="B Zar" panose="00000400000000000000" pitchFamily="2" charset="-78"/>
              </a:rPr>
              <a:t> .</a:t>
            </a:r>
          </a:p>
          <a:p>
            <a:pPr algn="r" rtl="1"/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قربانیان آن معمولاً شیرخواران کمتر از 1سال و اغلب کمتر از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 ۶ ماه هستند.</a:t>
            </a:r>
          </a:p>
          <a:p>
            <a:pPr marL="0" indent="0" algn="r" rtl="1">
              <a:buNone/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endParaRPr lang="en-US" sz="2400" dirty="0">
              <a:cs typeface="B Zar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560" y="3548743"/>
            <a:ext cx="6258560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3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800" y="553720"/>
            <a:ext cx="10691812" cy="5357502"/>
          </a:xfrm>
        </p:spPr>
        <p:txBody>
          <a:bodyPr>
            <a:normAutofit/>
          </a:bodyPr>
          <a:lstStyle/>
          <a:p>
            <a:pPr lvl="0" algn="r" rtl="1">
              <a:buClr>
                <a:srgbClr val="A53010"/>
              </a:buClr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lvl="0" algn="r" rtl="1">
              <a:buClr>
                <a:srgbClr val="A53010"/>
              </a:buClr>
            </a:pP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شیرخواراني که بیش از حد گریه ميکنند، کولیکي هستند یا مراقبین آنها فکر ميکنند که نیاز به توجه بیش از حد دارند در معرض خطرند</a:t>
            </a:r>
            <a:r>
              <a:rPr lang="fa-IR" sz="2400" dirty="0">
                <a:solidFill>
                  <a:prstClr val="black">
                    <a:lumMod val="75000"/>
                    <a:lumOff val="25000"/>
                  </a:prstClr>
                </a:solidFill>
                <a:cs typeface="B Zar" panose="00000400000000000000" pitchFamily="2" charset="-78"/>
              </a:rPr>
              <a:t> .</a:t>
            </a:r>
          </a:p>
          <a:p>
            <a:pPr lvl="0" algn="r" rtl="1">
              <a:buClr>
                <a:srgbClr val="A53010"/>
              </a:buClr>
            </a:pP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پسرها، نوزادان با وزن تولد بسیار کم، نوزادان نارس وکودکان دچار ناتواني در معرض خطر بیشتر </a:t>
            </a:r>
            <a:r>
              <a:rPr lang="en-US" sz="2400" dirty="0">
                <a:solidFill>
                  <a:srgbClr val="242021"/>
                </a:solidFill>
                <a:latin typeface="MinionPro-Regular"/>
                <a:cs typeface="B Zar" panose="00000400000000000000" pitchFamily="2" charset="-78"/>
              </a:rPr>
              <a:t>SBS</a:t>
            </a:r>
            <a:br>
              <a:rPr lang="en-US" sz="2400" dirty="0">
                <a:solidFill>
                  <a:srgbClr val="242021"/>
                </a:solidFill>
                <a:latin typeface="MinionPro-Regular"/>
                <a:cs typeface="B Zar" panose="00000400000000000000" pitchFamily="2" charset="-78"/>
              </a:rPr>
            </a:b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یا خشونت جسمي هستند</a:t>
            </a:r>
            <a:r>
              <a:rPr lang="fa-IR" sz="2400" dirty="0">
                <a:solidFill>
                  <a:prstClr val="black">
                    <a:lumMod val="75000"/>
                    <a:lumOff val="25000"/>
                  </a:prstClr>
                </a:solidFill>
                <a:cs typeface="B Zar" panose="00000400000000000000" pitchFamily="2" charset="-78"/>
              </a:rPr>
              <a:t> </a:t>
            </a:r>
            <a:r>
              <a:rPr lang="fa-IR" sz="2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Zar" panose="00000400000000000000" pitchFamily="2" charset="-78"/>
              </a:rPr>
              <a:t>.</a:t>
            </a:r>
          </a:p>
          <a:p>
            <a:pPr lvl="0" algn="r" rtl="1">
              <a:buClr>
                <a:srgbClr val="A53010"/>
              </a:buClr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lvl="0" algn="r" rtl="1">
              <a:buClr>
                <a:srgbClr val="A53010"/>
              </a:buClr>
            </a:pP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علت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آن فقدان درک تکامل کودک است که موج ناامیدي، استرس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کم تحملي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والدین ميشود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marL="0" lvl="0" indent="0" algn="r" rtl="1">
              <a:buClr>
                <a:srgbClr val="A53010"/>
              </a:buClr>
              <a:buNone/>
            </a:pPr>
            <a:endParaRPr lang="fa-IR" sz="2400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lvl="0" algn="r" rtl="1">
              <a:buClr>
                <a:srgbClr val="A53010"/>
              </a:buClr>
            </a:pP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والدین کودکاني که بیماري مزمن دارند یا در بیمارستان بستري شده اند استرس، اضطراب، خستگي، افسردگي، کاهش کنترل، خشم، گناه و اختلال در تطابق را بیش تر تجربه ميکنند</a:t>
            </a:r>
            <a:r>
              <a:rPr lang="fa-IR" sz="2400" dirty="0">
                <a:solidFill>
                  <a:prstClr val="black">
                    <a:lumMod val="75000"/>
                    <a:lumOff val="25000"/>
                  </a:prstClr>
                </a:solidFill>
                <a:cs typeface="B Zar" panose="00000400000000000000" pitchFamily="2" charset="-78"/>
              </a:rPr>
              <a:t>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47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1480" y="624840"/>
            <a:ext cx="9823132" cy="5286382"/>
          </a:xfrm>
        </p:spPr>
        <p:txBody>
          <a:bodyPr>
            <a:normAutofit/>
          </a:bodyPr>
          <a:lstStyle/>
          <a:p>
            <a:pPr algn="r" rtl="1"/>
            <a:r>
              <a:rPr lang="fa-IR" sz="2000" b="1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اگر شیرخوار هر یک از موارد </a:t>
            </a:r>
            <a:r>
              <a:rPr lang="fa-IR" sz="2000" b="1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زیر را </a:t>
            </a:r>
            <a:r>
              <a:rPr lang="fa-IR" sz="2000" b="1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نشان دهد ميتواند موجب ناامیدي والدین </a:t>
            </a:r>
            <a:r>
              <a:rPr lang="fa-IR" sz="2000" b="1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شود: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گریه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ميکند و فقط با در آغوش گرفتن یا تکان دادن آرام است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گریه 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او به هیچ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شیوه 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آرام نميشود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راحت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نميخوابد، با کوچکترین صدا بیدار ميشود و دیگر به خواب نميرود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 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به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مدت طولاني بیدار ميماند یا به توجه دائمي نیاز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دارد.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مشکلات تغذیه 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مثل بالا آوردن پس از هر تغذیه، اختلال در مهارتهاي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دهاني حرکتي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، مکیدن ضعیف، امتناع از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تغذیه.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زمان تغذیه 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بیش از 30تا 40دقیقه دارد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همیشه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گرسنه است یا مقدار زیادي ميخورد و سپس بالا ميآورد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در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طي روز، فقط چرتهاي کوچک ميزند و سپس عصرها نقنق ميکند</a:t>
            </a:r>
            <a:r>
              <a:rPr lang="fa-IR" sz="2400" dirty="0">
                <a:cs typeface="B Zar" panose="00000400000000000000" pitchFamily="2" charset="-78"/>
              </a:rPr>
              <a:t> </a:t>
            </a:r>
            <a:r>
              <a:rPr lang="fa-IR" sz="2400" dirty="0" smtClean="0">
                <a:cs typeface="B Zar" panose="00000400000000000000" pitchFamily="2" charset="-78"/>
              </a:rPr>
              <a:t>.</a:t>
            </a: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endParaRPr lang="en-US" sz="24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047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667657"/>
            <a:ext cx="10522479" cy="5243565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>
                <a:solidFill>
                  <a:srgbClr val="7030A0"/>
                </a:solidFill>
                <a:latin typeface="BLotusBold"/>
                <a:cs typeface="B Zar" panose="00000400000000000000" pitchFamily="2" charset="-78"/>
              </a:rPr>
              <a:t>ارتقاي سلامت روانی و هیجاني: اوایل کودکي- 1تا 4سالگي</a:t>
            </a:r>
            <a:r>
              <a:rPr lang="fa-IR" sz="2400" dirty="0">
                <a:cs typeface="B Zar" panose="00000400000000000000" pitchFamily="2" charset="-78"/>
              </a:rPr>
              <a:t> </a:t>
            </a:r>
            <a:br>
              <a:rPr lang="fa-IR" sz="2400" dirty="0">
                <a:cs typeface="B Zar" panose="00000400000000000000" pitchFamily="2" charset="-78"/>
              </a:rPr>
            </a:br>
            <a:endParaRPr lang="fa-IR" sz="2400" dirty="0" smtClean="0"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سلامت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روان در اوایل کودکي ارتباط تنگاتنگي با تکامل سالم کودک، ارتباطات سالم در خانواده و حمایت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قوي کودک و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خانواده در اجتماع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دارد.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بین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1تا 4سالگي، کودک پیشرفتهاي چشمگیري در توانایيهایش براي مستقل شدن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تعامل با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دیگران پیدا ميکند. 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با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وجود اعتماد و امنیت در خانواده، خود مختاري او موجب تجسسهاي جدید و شروع به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تشخیص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هویت خود به عنوان یک فرد توانمند و مجزا ميگردد. 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>
              <a:buNone/>
            </a:pPr>
            <a:endParaRPr lang="en-US" sz="2400" dirty="0">
              <a:cs typeface="B Zar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160" y="4038600"/>
            <a:ext cx="681228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15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5676" y="638629"/>
            <a:ext cx="10478936" cy="5272593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طیف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رفتار طبیعي وسیع است و به هماهنگي میان روشهاي مراقب و کودک بستگي دارد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تهاجمي بودن، خطرپذیر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بودن و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رفتارهاي ضد اجتماعي ميتواند در این مرحله بروز کند. 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تکامل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اجتماعي و هیجاني سالم به این که کودکان چه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دیدگاهي درباره 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خود دارند و چه قدر توسط دیگران ارزش داده ميشوند، بستگي دارد</a:t>
            </a:r>
            <a:r>
              <a:rPr lang="fa-IR" sz="240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 </a:t>
            </a:r>
            <a:endParaRPr lang="fa-IR" sz="240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جنبه هاي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اجتماعي، رواني و جسمي والد،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بر احساس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خود در ارتباط با دیگران در کودک نقش دارد. 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>
              <a:buNone/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endParaRPr lang="en-US" sz="24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69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086" y="604521"/>
            <a:ext cx="10401526" cy="530670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400" b="1" dirty="0" smtClean="0">
                <a:solidFill>
                  <a:srgbClr val="7030A0"/>
                </a:solidFill>
                <a:latin typeface="BLotusBold"/>
                <a:cs typeface="B Zar" panose="00000400000000000000" pitchFamily="2" charset="-78"/>
              </a:rPr>
              <a:t>ارتقاي </a:t>
            </a:r>
            <a:r>
              <a:rPr lang="fa-IR" sz="2400" b="1" dirty="0">
                <a:solidFill>
                  <a:srgbClr val="7030A0"/>
                </a:solidFill>
                <a:latin typeface="BLotusBold"/>
                <a:cs typeface="B Zar" panose="00000400000000000000" pitchFamily="2" charset="-78"/>
              </a:rPr>
              <a:t>سلامت رواني و هیجاني: اواسط کودکی- 5تا 10سالگي</a:t>
            </a:r>
            <a:r>
              <a:rPr lang="fa-IR" sz="2400" b="1" dirty="0">
                <a:solidFill>
                  <a:srgbClr val="FFFFFF"/>
                </a:solidFill>
                <a:latin typeface="BLotusBold"/>
                <a:cs typeface="B Zar" panose="00000400000000000000" pitchFamily="2" charset="-78"/>
              </a:rPr>
              <a:t/>
            </a:r>
            <a:br>
              <a:rPr lang="fa-IR" sz="2400" b="1" dirty="0">
                <a:solidFill>
                  <a:srgbClr val="FFFFFF"/>
                </a:solidFill>
                <a:latin typeface="BLotusBold"/>
                <a:cs typeface="B Zar" panose="00000400000000000000" pitchFamily="2" charset="-78"/>
              </a:rPr>
            </a:br>
            <a:endParaRPr lang="fa-IR" sz="2400" b="1" dirty="0" smtClean="0">
              <a:solidFill>
                <a:srgbClr val="FFFFFF"/>
              </a:solidFill>
              <a:latin typeface="BLotusBold"/>
              <a:cs typeface="B Zar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این دوران، زمان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تکامل شناختي اصلي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مجموعه 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از مهارتهاي اجتماعي، جسمي و شناختي است. 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کودکان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این گروه سنی،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از وابستگي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به والدین و مراقبین به افزایش استقلال و علاقه به ایجاد دوستي در دنیاي اطراف خود سیر ميکنند.</a:t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این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دوران، زمان مهمي براي تداوم تکامل اعتماد به نفس و روند دلبستگي است. موفقیت تحصیلي به تجارب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قبلي،توانایي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بودن با دیگران، کیفیت مدرسه و انتظارات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آموزش دهندگان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بستگي دارد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marL="0" indent="0" algn="r">
              <a:buNone/>
            </a:pP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- برخي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، خشونت و زورگویي در مدرسه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یا منزل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دارند.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این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تجارب، از توانایي کودک براي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شکل گیري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اعتماد به نفس مي</a:t>
            </a:r>
            <a:r>
              <a:rPr lang="fa-IR" sz="2400" dirty="0">
                <a:cs typeface="B Zar" panose="00000400000000000000" pitchFamily="2" charset="-78"/>
              </a:rPr>
              <a:t> </a:t>
            </a:r>
            <a:r>
              <a:rPr lang="fa-IR" sz="2400" dirty="0" smtClean="0">
                <a:cs typeface="B Zar" panose="00000400000000000000" pitchFamily="2" charset="-78"/>
              </a:rPr>
              <a:t>کاهد.</a:t>
            </a:r>
            <a:endParaRPr lang="en-US" sz="2400" dirty="0">
              <a:cs typeface="B Zar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0" y="4653280"/>
            <a:ext cx="5049837" cy="220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1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96" y="128337"/>
            <a:ext cx="11229472" cy="6601326"/>
          </a:xfrm>
        </p:spPr>
      </p:pic>
    </p:spTree>
    <p:extLst>
      <p:ext uri="{BB962C8B-B14F-4D97-AF65-F5344CB8AC3E}">
        <p14:creationId xmlns:p14="http://schemas.microsoft.com/office/powerpoint/2010/main" val="227965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6927" y="0"/>
            <a:ext cx="86146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70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7440" y="868680"/>
            <a:ext cx="10397172" cy="5042542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endParaRPr lang="fa-IR" sz="4400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ارزیابی بدرفتاری با کودک و </a:t>
            </a:r>
            <a:r>
              <a:rPr lang="fa-IR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ارتقای </a:t>
            </a:r>
            <a:r>
              <a:rPr lang="fa-IR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سلامت </a:t>
            </a:r>
            <a:r>
              <a:rPr lang="fa-IR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روان</a:t>
            </a:r>
          </a:p>
          <a:p>
            <a:pPr marL="0" indent="0" algn="ctr" rtl="1">
              <a:buNone/>
            </a:pPr>
            <a:endParaRPr lang="fa-IR" sz="4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endParaRPr lang="fa-IR" sz="4400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Zar" panose="00000400000000000000" pitchFamily="2" charset="-78"/>
            </a:endParaRPr>
          </a:p>
          <a:p>
            <a:pPr marL="0" indent="0" rtl="1">
              <a:buNone/>
            </a:pPr>
            <a:r>
              <a:rPr lang="fa-IR" sz="4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 </a:t>
            </a:r>
            <a:r>
              <a:rPr lang="fa-IR" sz="4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              </a:t>
            </a:r>
            <a:r>
              <a:rPr lang="fa-IR" sz="2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دکتر نیلوفر امینی</a:t>
            </a:r>
          </a:p>
          <a:p>
            <a:pPr marL="0" indent="0" rtl="1">
              <a:buNone/>
            </a:pPr>
            <a:r>
              <a:rPr lang="fa-IR" sz="2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                               متخصص کودکان</a:t>
            </a:r>
            <a:endParaRPr lang="en-US" sz="20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Zar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720" y="2727960"/>
            <a:ext cx="7648892" cy="394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7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7925" y="793449"/>
            <a:ext cx="10396688" cy="5110214"/>
          </a:xfrm>
        </p:spPr>
        <p:txBody>
          <a:bodyPr>
            <a:noAutofit/>
          </a:bodyPr>
          <a:lstStyle/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کودکي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که از سلامت روان برخوردار است، توانایي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تجربه</a:t>
            </a:r>
            <a:r>
              <a:rPr lang="en-US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هیجانات متفاوتي شامل شادي، غم و خشم را به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راههاي</a:t>
            </a:r>
            <a:r>
              <a:rPr lang="en-US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مناسب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 سازنده پیدا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ميکند،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اعتماد به نفس مثبت و احترام به دیگران و احساس عمیقي از امنیت و اعتماد به خود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دنیا را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 دل دارد.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این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کودک، توانایي عملکرد به راههاي متناسب با تکامل خود را در مورد خود، خانواده، هم سن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سالان، مدرسه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 اجتماع دارا است</a:t>
            </a:r>
            <a:r>
              <a:rPr lang="fa-IR" sz="2400" dirty="0">
                <a:cs typeface="B Zar" panose="00000400000000000000" pitchFamily="2" charset="-78"/>
              </a:rPr>
              <a:t> </a:t>
            </a:r>
            <a:r>
              <a:rPr lang="fa-IR" sz="2400" dirty="0" smtClean="0">
                <a:cs typeface="B Zar" panose="00000400000000000000" pitchFamily="2" charset="-78"/>
              </a:rPr>
              <a:t>.</a:t>
            </a:r>
          </a:p>
          <a:p>
            <a:pPr algn="r" rtl="1"/>
            <a:endParaRPr lang="fa-IR" sz="2400" dirty="0">
              <a:cs typeface="B Zar" panose="00000400000000000000" pitchFamily="2" charset="-78"/>
            </a:endParaRPr>
          </a:p>
          <a:p>
            <a:pPr lvl="0" algn="r">
              <a:buClr>
                <a:srgbClr val="A53010"/>
              </a:buClr>
            </a:pP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براي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ارتقاي سلامت روان، پیشگیري، ارزیابي خطر، تشخیص و مجموعه اي از مداخلات مناسب لازم است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  <a:endParaRPr lang="fa-IR" sz="2400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endParaRPr lang="en-US" sz="24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262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352" y="798286"/>
            <a:ext cx="10469260" cy="5112936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400" u="sng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عوامل خطر شایع </a:t>
            </a:r>
            <a:r>
              <a:rPr lang="fa-IR" sz="2400" u="sng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براي مشکلات سلامت روانی و رفتاري کودک شامل موارد زیر است</a:t>
            </a:r>
            <a:r>
              <a:rPr lang="fa-IR" sz="2400" u="sng" dirty="0">
                <a:cs typeface="B Zar" panose="00000400000000000000" pitchFamily="2" charset="-78"/>
              </a:rPr>
              <a:t> </a:t>
            </a:r>
            <a:r>
              <a:rPr lang="fa-IR" sz="2400" u="sng" dirty="0" smtClean="0">
                <a:cs typeface="B Zar" panose="00000400000000000000" pitchFamily="2" charset="-78"/>
              </a:rPr>
              <a:t>:</a:t>
            </a:r>
          </a:p>
          <a:p>
            <a:pPr marL="0" indent="0" algn="r">
              <a:buNone/>
            </a:pPr>
            <a:endParaRPr lang="fa-IR" sz="2400" u="sng" dirty="0" smtClean="0">
              <a:cs typeface="B Zar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عوامل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خطر ژنتیکي (براي مثال، ناتواني تکاملي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مادرزادي)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بیماري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طبي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مزمن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عوامل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خطر اجتماعي از قبیل فقر یا بيخانمان بودن یا در معرض خشونت خانگي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بودن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عوامل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خطر خانوادگي مانند افسردگي مادر، جدا شدن یا طلاق، بیماري مزمن جسمي یا ذهني در اعضاي خانواده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سوء مصرف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مواد توسط یکي از افراد خانواده </a:t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کمبود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مهارتها از جمله فقدان دانش والدگري یا نقص عملکرد، نقص مهارتهاي اجتماعي در کودک و شکست</a:t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تحصیلي و ناتواني یادگیري پنهان</a:t>
            </a:r>
            <a:r>
              <a:rPr lang="fa-IR" sz="2400" dirty="0">
                <a:cs typeface="B Zar" panose="00000400000000000000" pitchFamily="2" charset="-78"/>
              </a:rPr>
              <a:t> </a:t>
            </a:r>
            <a:br>
              <a:rPr lang="fa-IR" sz="2400" dirty="0">
                <a:cs typeface="B Zar" panose="00000400000000000000" pitchFamily="2" charset="-78"/>
              </a:rPr>
            </a:br>
            <a:endParaRPr lang="en-US" sz="24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861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5924" y="691848"/>
            <a:ext cx="9888688" cy="5219374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>
                <a:solidFill>
                  <a:srgbClr val="7030A0"/>
                </a:solidFill>
                <a:latin typeface="BLotusBold"/>
                <a:cs typeface="B Zar" panose="00000400000000000000" pitchFamily="2" charset="-78"/>
              </a:rPr>
              <a:t>ارتقاي سلامت روانی و هیجاني: شیرخواري- تولد تا </a:t>
            </a:r>
            <a:r>
              <a:rPr lang="fa-IR" sz="2400" b="1" dirty="0" smtClean="0">
                <a:solidFill>
                  <a:srgbClr val="7030A0"/>
                </a:solidFill>
                <a:latin typeface="BLotusBold"/>
                <a:cs typeface="B Zar" panose="00000400000000000000" pitchFamily="2" charset="-78"/>
              </a:rPr>
              <a:t>11ماهگي</a:t>
            </a:r>
          </a:p>
          <a:p>
            <a:pPr algn="r"/>
            <a:endParaRPr lang="fa-IR" sz="2400" b="1" dirty="0">
              <a:solidFill>
                <a:srgbClr val="7030A0"/>
              </a:solidFill>
              <a:latin typeface="BLotusBold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ارتقاي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سلامت روان شیرخوار، به توانایي او براي برقراري ارتباطي گرم با والدین بستگي دارد. تعامل والد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کودک براي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تکامل جسمي، شناختي، اجتماعي و هیجاني و همچنین، توانایيهاي خودتنظیمي اهمیت دارد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توانایي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والدین براي پاسخ روانی مناسب به استرسهاي زندگي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، تجارب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کودکان قبلي، دانش آنها و تجارب خودشان در دوران کودکي بستگي دارد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algn="r"/>
            <a:endParaRPr lang="fa-IR" sz="2400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درک آنها از شیرخوار نیز بر این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تعامل تأثیر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دارد. این درک از توقعات، نیازها و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علائق آنها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منشأ ميگیرد</a:t>
            </a:r>
            <a:r>
              <a:rPr lang="fa-IR" sz="2400" dirty="0">
                <a:cs typeface="B Zar" panose="00000400000000000000" pitchFamily="2" charset="-78"/>
              </a:rPr>
              <a:t> </a:t>
            </a:r>
            <a:r>
              <a:rPr lang="fa-IR" sz="2400" dirty="0" smtClean="0">
                <a:cs typeface="B Zar" panose="00000400000000000000" pitchFamily="2" charset="-78"/>
              </a:rPr>
              <a:t>.</a:t>
            </a: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endParaRPr lang="en-US" sz="24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051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171" y="1006324"/>
            <a:ext cx="10314441" cy="4904898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هیجانات کودک تحت تأثیر سلامت جسمي و هیجاني مراقب او قرار ميگیرد. افسردگي مادران ميتواند در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سلامت جسمي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 هیجاني شیرخوار اختلال جدي ایجاد نماید که به دلیل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بي توجهي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به نیازهاي شیرخوار و فقدان تشویق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کارهاي خوب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اوست. سوء مصرف مواد توسط والدین نیز همین تأثیر را دارد. 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/>
            <a:endParaRPr lang="fa-IR" sz="2400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پس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، باید سلامت روان والدین یا مراقبین اصلي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کودک نیز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مورد بررسي قرار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گیرد</a:t>
            </a:r>
            <a:r>
              <a:rPr lang="fa-IR" sz="2400" dirty="0" smtClean="0">
                <a:cs typeface="B Zar" panose="00000400000000000000" pitchFamily="2" charset="-78"/>
              </a:rPr>
              <a:t> .              </a:t>
            </a:r>
            <a:endParaRPr lang="en-US" sz="2400" dirty="0">
              <a:cs typeface="B Zar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240" y="3716655"/>
            <a:ext cx="56134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9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1752" y="725714"/>
            <a:ext cx="10062860" cy="5752496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400" b="1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علائم </a:t>
            </a:r>
            <a:r>
              <a:rPr lang="fa-IR" sz="2400" b="1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مشکلات احتمالي در سلامت هیجاني شیرخوار عبارتند </a:t>
            </a:r>
            <a:r>
              <a:rPr lang="fa-IR" sz="2400" b="1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از: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اختلال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 برقراري تماس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چشمي</a:t>
            </a:r>
            <a:b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فقدان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شاد شدن چهره در حین نگاه کردن به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والدین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فقدان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خنده با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والدین</a:t>
            </a:r>
            <a:b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فقدان آواسازي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آرام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نشدن با صداي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والدین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تون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یا سطح فعالیت بسیار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پایین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فقدان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به دهان بردن اشیا براي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کنجکاوي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بيقراري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بیش از حد و مشکل در آرام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شدن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چهره 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غمگین و محزون. (در 3ماهگي دیده ميشود،)</a:t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احتیاط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(در 4ماهگي دیده ميشود،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مرحله 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قبل از ترس که در 9ماهگي روي ميدهد،)</a:t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اختلال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خواب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اختلال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جسمي مانند استفراغ یا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اسهال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- خوب وزن نگرفتن</a:t>
            </a:r>
            <a:r>
              <a:rPr lang="fa-IR" sz="2400" dirty="0" smtClean="0">
                <a:cs typeface="B Zar" panose="00000400000000000000" pitchFamily="2" charset="-78"/>
              </a:rPr>
              <a:t> </a:t>
            </a: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endParaRPr lang="en-US" sz="24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023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0114" y="861181"/>
            <a:ext cx="9864498" cy="5050041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>
                <a:solidFill>
                  <a:srgbClr val="6750A0"/>
                </a:solidFill>
                <a:latin typeface="BLotusBold"/>
                <a:cs typeface="B Zar" panose="00000400000000000000" pitchFamily="2" charset="-78"/>
              </a:rPr>
              <a:t>سوءرفتار و غفلت از </a:t>
            </a:r>
            <a:r>
              <a:rPr lang="fa-IR" sz="2400" b="1" dirty="0" smtClean="0">
                <a:solidFill>
                  <a:srgbClr val="6750A0"/>
                </a:solidFill>
                <a:latin typeface="BLotusBold"/>
                <a:cs typeface="B Zar" panose="00000400000000000000" pitchFamily="2" charset="-78"/>
              </a:rPr>
              <a:t>کودک</a:t>
            </a:r>
          </a:p>
          <a:p>
            <a:pPr algn="r" rtl="1"/>
            <a:r>
              <a:rPr lang="fa-IR" sz="2400" b="1" dirty="0" smtClean="0">
                <a:solidFill>
                  <a:srgbClr val="6750A0"/>
                </a:solidFill>
                <a:latin typeface="BLotusBold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سوء رفتار و غفلت ميتواند در هر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خانواده 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روي دهد و استرسورهاي حاد و مزمن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 منزل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ميتواند علت آن باشد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/>
            </a:r>
            <a:b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</a:b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عواملي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که ميتوانند با سوء رفتار همراه باشند شامل موارد زیر است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: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کودکي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که والدین او فکر ميکنند به سختي راضي ميشود و تقاضا دارد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،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شیرخوار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مبتلا به ناتواني یا بیماري مزمن تشخیص داده شده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،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خانواده اي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که از نظر اجتماعي طرد شده و حمایت اجتماعي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ندارد،</a:t>
            </a:r>
            <a:endParaRPr lang="fa-IR" sz="2400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مشکلات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سلامت روان در یک یا دو والد که تشخیص داده نشده و درمان نشده است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،</a:t>
            </a: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والدی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که مشکلاتي در مورد مراقب بودن دارد براي مثال نوزاد را بار غصه و مسئولیت ميداند</a:t>
            </a:r>
            <a:r>
              <a:rPr lang="fa-IR" sz="2400" dirty="0">
                <a:cs typeface="B Zar" panose="00000400000000000000" pitchFamily="2" charset="-78"/>
              </a:rPr>
              <a:t> </a:t>
            </a:r>
            <a:endParaRPr lang="fa-IR" sz="2400" dirty="0" smtClean="0">
              <a:cs typeface="B Zar" panose="00000400000000000000" pitchFamily="2" charset="-78"/>
            </a:endParaRPr>
          </a:p>
          <a:p>
            <a:pPr algn="r"/>
            <a:endParaRPr lang="fa-IR" sz="2400" dirty="0">
              <a:cs typeface="B Zar" panose="00000400000000000000" pitchFamily="2" charset="-78"/>
            </a:endParaRPr>
          </a:p>
          <a:p>
            <a:pPr algn="r"/>
            <a:endParaRPr lang="fa-IR" sz="2400" dirty="0" smtClean="0">
              <a:cs typeface="B Zar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dirty="0">
                <a:cs typeface="B Zar" panose="00000400000000000000" pitchFamily="2" charset="-78"/>
              </a:rPr>
              <a:t/>
            </a:r>
            <a:br>
              <a:rPr lang="fa-IR" sz="2400" dirty="0">
                <a:cs typeface="B Zar" panose="00000400000000000000" pitchFamily="2" charset="-78"/>
              </a:rPr>
            </a:br>
            <a:endParaRPr lang="fa-IR" sz="2400" dirty="0" smtClean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990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048" y="904724"/>
            <a:ext cx="10101564" cy="5006498"/>
          </a:xfrm>
        </p:spPr>
        <p:txBody>
          <a:bodyPr/>
          <a:lstStyle/>
          <a:p>
            <a:pPr algn="r" rtl="1"/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خطر سوءرفتار و غلفت در دوران شیرخواری و نوپایی بیشتر از کودکان بزرگتر است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algn="r"/>
            <a:endParaRPr lang="fa-IR" sz="2400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بیش از یک سوم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مواردسوءرفتار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در کودکان کمتر از 3سال و </a:t>
            </a:r>
            <a:r>
              <a:rPr lang="fa-IR" sz="2400" b="1" dirty="0">
                <a:solidFill>
                  <a:srgbClr val="242021"/>
                </a:solidFill>
                <a:latin typeface="AngsanaNew-Bold"/>
                <a:cs typeface="B Zar" panose="00000400000000000000" pitchFamily="2" charset="-78"/>
              </a:rPr>
              <a:t>%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41موارد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کشنده ی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سوءرفتار در کودکان کمتر از یکسال روي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ميدهد.</a:t>
            </a: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marL="0" indent="0" algn="r">
              <a:buNone/>
            </a:pPr>
            <a:endParaRPr lang="fa-IR" sz="2400" dirty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مراقبین بهداشتي باید شیرخواراني را که در معرض خطر هستند یا والدین و مراقبیني که ممکن است شیرخوار را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مورد سوءرفتار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قرار دهند، بشناسند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</a:p>
          <a:p>
            <a:pPr marL="0" indent="0" algn="r">
              <a:buNone/>
            </a:pPr>
            <a:endParaRPr lang="fa-IR" sz="2400" dirty="0" smtClean="0">
              <a:solidFill>
                <a:srgbClr val="242021"/>
              </a:solidFill>
              <a:latin typeface="BLotus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اگر به سوءرفتار شک داشته باشید باید سؤالات مستقیم به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شیوه اي احترام آمیز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پرسیده شود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تا مشخص </a:t>
            </a:r>
            <a:r>
              <a:rPr lang="fa-IR" sz="2400" dirty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شود که آیا سوءرفتار روي داده است یا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خیر </a:t>
            </a:r>
            <a:r>
              <a:rPr lang="fa-IR" sz="2400" dirty="0" smtClean="0">
                <a:solidFill>
                  <a:srgbClr val="242021"/>
                </a:solidFill>
                <a:latin typeface="BLotus"/>
                <a:cs typeface="B Zar" panose="00000400000000000000" pitchFamily="2" charset="-78"/>
              </a:rPr>
              <a:t>.</a:t>
            </a:r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41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122</TotalTime>
  <Words>870</Words>
  <Application>Microsoft Office PowerPoint</Application>
  <PresentationFormat>Widescreen</PresentationFormat>
  <Paragraphs>88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AngsanaNew-Bold</vt:lpstr>
      <vt:lpstr>Arial</vt:lpstr>
      <vt:lpstr>B Zar</vt:lpstr>
      <vt:lpstr>BLotus</vt:lpstr>
      <vt:lpstr>BLotusBold</vt:lpstr>
      <vt:lpstr>Century Gothic</vt:lpstr>
      <vt:lpstr>MinionPro-Bold</vt:lpstr>
      <vt:lpstr>MinionPro-Regular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hamid reza ghasemi</dc:creator>
  <cp:lastModifiedBy>his user</cp:lastModifiedBy>
  <cp:revision>47</cp:revision>
  <dcterms:created xsi:type="dcterms:W3CDTF">2021-01-24T18:14:11Z</dcterms:created>
  <dcterms:modified xsi:type="dcterms:W3CDTF">2021-01-28T07:29:47Z</dcterms:modified>
</cp:coreProperties>
</file>