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41"/>
  </p:notesMasterIdLst>
  <p:handoutMasterIdLst>
    <p:handoutMasterId r:id="rId42"/>
  </p:handoutMasterIdLst>
  <p:sldIdLst>
    <p:sldId id="653" r:id="rId2"/>
    <p:sldId id="739" r:id="rId3"/>
    <p:sldId id="740" r:id="rId4"/>
    <p:sldId id="741" r:id="rId5"/>
    <p:sldId id="730" r:id="rId6"/>
    <p:sldId id="731" r:id="rId7"/>
    <p:sldId id="732" r:id="rId8"/>
    <p:sldId id="733" r:id="rId9"/>
    <p:sldId id="734" r:id="rId10"/>
    <p:sldId id="736" r:id="rId11"/>
    <p:sldId id="737" r:id="rId12"/>
    <p:sldId id="738" r:id="rId13"/>
    <p:sldId id="760" r:id="rId14"/>
    <p:sldId id="654" r:id="rId15"/>
    <p:sldId id="745" r:id="rId16"/>
    <p:sldId id="746" r:id="rId17"/>
    <p:sldId id="748" r:id="rId18"/>
    <p:sldId id="742" r:id="rId19"/>
    <p:sldId id="750" r:id="rId20"/>
    <p:sldId id="752" r:id="rId21"/>
    <p:sldId id="751" r:id="rId22"/>
    <p:sldId id="753" r:id="rId23"/>
    <p:sldId id="754" r:id="rId24"/>
    <p:sldId id="762" r:id="rId25"/>
    <p:sldId id="763" r:id="rId26"/>
    <p:sldId id="657" r:id="rId27"/>
    <p:sldId id="658" r:id="rId28"/>
    <p:sldId id="690" r:id="rId29"/>
    <p:sldId id="704" r:id="rId30"/>
    <p:sldId id="691" r:id="rId31"/>
    <p:sldId id="659" r:id="rId32"/>
    <p:sldId id="660" r:id="rId33"/>
    <p:sldId id="761" r:id="rId34"/>
    <p:sldId id="756" r:id="rId35"/>
    <p:sldId id="757" r:id="rId36"/>
    <p:sldId id="758" r:id="rId37"/>
    <p:sldId id="759" r:id="rId38"/>
    <p:sldId id="764" r:id="rId39"/>
    <p:sldId id="502" r:id="rId40"/>
  </p:sldIdLst>
  <p:sldSz cx="9144000" cy="6858000" type="screen4x3"/>
  <p:notesSz cx="10234613" cy="7102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F0066"/>
    <a:srgbClr val="FF6600"/>
    <a:srgbClr val="FF00FF"/>
    <a:srgbClr val="A50021"/>
    <a:srgbClr val="FF5050"/>
    <a:srgbClr val="CC3300"/>
    <a:srgbClr val="FF66CC"/>
    <a:srgbClr val="FFFF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6" autoAdjust="0"/>
    <p:restoredTop sz="94671" autoAdjust="0"/>
  </p:normalViewPr>
  <p:slideViewPr>
    <p:cSldViewPr>
      <p:cViewPr varScale="1">
        <p:scale>
          <a:sx n="81" d="100"/>
          <a:sy n="81" d="100"/>
        </p:scale>
        <p:origin x="246" y="78"/>
      </p:cViewPr>
      <p:guideLst>
        <p:guide orient="horz" pos="2160"/>
        <p:guide pos="2880"/>
      </p:guideLst>
    </p:cSldViewPr>
  </p:slideViewPr>
  <p:outlineViewPr>
    <p:cViewPr>
      <p:scale>
        <a:sx n="33" d="100"/>
        <a:sy n="33" d="100"/>
      </p:scale>
      <p:origin x="0" y="2679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434999" cy="355124"/>
          </a:xfrm>
          <a:prstGeom prst="rect">
            <a:avLst/>
          </a:prstGeom>
        </p:spPr>
        <p:txBody>
          <a:bodyPr vert="horz" lIns="94887" tIns="47444" rIns="94887" bIns="47444" rtlCol="0"/>
          <a:lstStyle>
            <a:lvl1pPr algn="l">
              <a:defRPr sz="1200"/>
            </a:lvl1pPr>
          </a:lstStyle>
          <a:p>
            <a:endParaRPr lang="en-US"/>
          </a:p>
        </p:txBody>
      </p:sp>
      <p:sp>
        <p:nvSpPr>
          <p:cNvPr id="3" name="Date Placeholder 2"/>
          <p:cNvSpPr>
            <a:spLocks noGrp="1"/>
          </p:cNvSpPr>
          <p:nvPr>
            <p:ph type="dt" sz="quarter" idx="1"/>
          </p:nvPr>
        </p:nvSpPr>
        <p:spPr>
          <a:xfrm>
            <a:off x="5797247" y="0"/>
            <a:ext cx="4434999" cy="355124"/>
          </a:xfrm>
          <a:prstGeom prst="rect">
            <a:avLst/>
          </a:prstGeom>
        </p:spPr>
        <p:txBody>
          <a:bodyPr vert="horz" lIns="94887" tIns="47444" rIns="94887" bIns="47444" rtlCol="0"/>
          <a:lstStyle>
            <a:lvl1pPr algn="r">
              <a:defRPr sz="1200"/>
            </a:lvl1pPr>
          </a:lstStyle>
          <a:p>
            <a:fld id="{52874287-8187-4562-8DD7-249D30D78D36}" type="datetimeFigureOut">
              <a:rPr lang="en-US" smtClean="0"/>
              <a:pPr/>
              <a:t>1/28/2021</a:t>
            </a:fld>
            <a:endParaRPr lang="en-US"/>
          </a:p>
        </p:txBody>
      </p:sp>
      <p:sp>
        <p:nvSpPr>
          <p:cNvPr id="4" name="Footer Placeholder 3"/>
          <p:cNvSpPr>
            <a:spLocks noGrp="1"/>
          </p:cNvSpPr>
          <p:nvPr>
            <p:ph type="ftr" sz="quarter" idx="2"/>
          </p:nvPr>
        </p:nvSpPr>
        <p:spPr>
          <a:xfrm>
            <a:off x="1" y="6746119"/>
            <a:ext cx="4434999" cy="355124"/>
          </a:xfrm>
          <a:prstGeom prst="rect">
            <a:avLst/>
          </a:prstGeom>
        </p:spPr>
        <p:txBody>
          <a:bodyPr vert="horz" lIns="94887" tIns="47444" rIns="94887" bIns="47444" rtlCol="0" anchor="b"/>
          <a:lstStyle>
            <a:lvl1pPr algn="l">
              <a:defRPr sz="1200"/>
            </a:lvl1pPr>
          </a:lstStyle>
          <a:p>
            <a:endParaRPr lang="en-US"/>
          </a:p>
        </p:txBody>
      </p:sp>
      <p:sp>
        <p:nvSpPr>
          <p:cNvPr id="5" name="Slide Number Placeholder 4"/>
          <p:cNvSpPr>
            <a:spLocks noGrp="1"/>
          </p:cNvSpPr>
          <p:nvPr>
            <p:ph type="sldNum" sz="quarter" idx="3"/>
          </p:nvPr>
        </p:nvSpPr>
        <p:spPr>
          <a:xfrm>
            <a:off x="5797247" y="6746119"/>
            <a:ext cx="4434999" cy="355124"/>
          </a:xfrm>
          <a:prstGeom prst="rect">
            <a:avLst/>
          </a:prstGeom>
        </p:spPr>
        <p:txBody>
          <a:bodyPr vert="horz" lIns="94887" tIns="47444" rIns="94887" bIns="47444" rtlCol="0" anchor="b"/>
          <a:lstStyle>
            <a:lvl1pPr algn="r">
              <a:defRPr sz="1200"/>
            </a:lvl1pPr>
          </a:lstStyle>
          <a:p>
            <a:fld id="{F37E1624-F265-44CD-88F6-C84D948268A9}" type="slidenum">
              <a:rPr lang="en-US" smtClean="0"/>
              <a:pPr/>
              <a:t>‹#›</a:t>
            </a:fld>
            <a:endParaRPr lang="en-US"/>
          </a:p>
        </p:txBody>
      </p:sp>
    </p:spTree>
    <p:extLst>
      <p:ext uri="{BB962C8B-B14F-4D97-AF65-F5344CB8AC3E}">
        <p14:creationId xmlns:p14="http://schemas.microsoft.com/office/powerpoint/2010/main" val="33905290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434999" cy="355124"/>
          </a:xfrm>
          <a:prstGeom prst="rect">
            <a:avLst/>
          </a:prstGeom>
        </p:spPr>
        <p:txBody>
          <a:bodyPr vert="horz" lIns="94887" tIns="47444" rIns="94887" bIns="47444" rtlCol="0"/>
          <a:lstStyle>
            <a:lvl1pPr algn="l">
              <a:defRPr sz="1200"/>
            </a:lvl1pPr>
          </a:lstStyle>
          <a:p>
            <a:endParaRPr lang="en-US"/>
          </a:p>
        </p:txBody>
      </p:sp>
      <p:sp>
        <p:nvSpPr>
          <p:cNvPr id="3" name="Date Placeholder 2"/>
          <p:cNvSpPr>
            <a:spLocks noGrp="1"/>
          </p:cNvSpPr>
          <p:nvPr>
            <p:ph type="dt" idx="1"/>
          </p:nvPr>
        </p:nvSpPr>
        <p:spPr>
          <a:xfrm>
            <a:off x="5797247" y="0"/>
            <a:ext cx="4434999" cy="355124"/>
          </a:xfrm>
          <a:prstGeom prst="rect">
            <a:avLst/>
          </a:prstGeom>
        </p:spPr>
        <p:txBody>
          <a:bodyPr vert="horz" lIns="94887" tIns="47444" rIns="94887" bIns="47444" rtlCol="0"/>
          <a:lstStyle>
            <a:lvl1pPr algn="r">
              <a:defRPr sz="1200"/>
            </a:lvl1pPr>
          </a:lstStyle>
          <a:p>
            <a:fld id="{53BF8266-6790-4F29-8E6B-9FAE78D3E5C2}" type="datetimeFigureOut">
              <a:rPr lang="en-US" smtClean="0"/>
              <a:pPr/>
              <a:t>1/28/2021</a:t>
            </a:fld>
            <a:endParaRPr lang="en-US"/>
          </a:p>
        </p:txBody>
      </p:sp>
      <p:sp>
        <p:nvSpPr>
          <p:cNvPr id="4" name="Slide Image Placeholder 3"/>
          <p:cNvSpPr>
            <a:spLocks noGrp="1" noRot="1" noChangeAspect="1"/>
          </p:cNvSpPr>
          <p:nvPr>
            <p:ph type="sldImg" idx="2"/>
          </p:nvPr>
        </p:nvSpPr>
        <p:spPr>
          <a:xfrm>
            <a:off x="3341688" y="531813"/>
            <a:ext cx="3551237" cy="2665412"/>
          </a:xfrm>
          <a:prstGeom prst="rect">
            <a:avLst/>
          </a:prstGeom>
          <a:noFill/>
          <a:ln w="12700">
            <a:solidFill>
              <a:prstClr val="black"/>
            </a:solidFill>
          </a:ln>
        </p:spPr>
        <p:txBody>
          <a:bodyPr vert="horz" lIns="94887" tIns="47444" rIns="94887" bIns="47444" rtlCol="0" anchor="ctr"/>
          <a:lstStyle/>
          <a:p>
            <a:endParaRPr lang="en-US"/>
          </a:p>
        </p:txBody>
      </p:sp>
      <p:sp>
        <p:nvSpPr>
          <p:cNvPr id="5" name="Notes Placeholder 4"/>
          <p:cNvSpPr>
            <a:spLocks noGrp="1"/>
          </p:cNvSpPr>
          <p:nvPr>
            <p:ph type="body" sz="quarter" idx="3"/>
          </p:nvPr>
        </p:nvSpPr>
        <p:spPr>
          <a:xfrm>
            <a:off x="1023462" y="3373677"/>
            <a:ext cx="8187690" cy="3196114"/>
          </a:xfrm>
          <a:prstGeom prst="rect">
            <a:avLst/>
          </a:prstGeom>
        </p:spPr>
        <p:txBody>
          <a:bodyPr vert="horz" lIns="94887" tIns="47444" rIns="94887" bIns="474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746119"/>
            <a:ext cx="4434999" cy="355124"/>
          </a:xfrm>
          <a:prstGeom prst="rect">
            <a:avLst/>
          </a:prstGeom>
        </p:spPr>
        <p:txBody>
          <a:bodyPr vert="horz" lIns="94887" tIns="47444" rIns="94887" bIns="47444" rtlCol="0" anchor="b"/>
          <a:lstStyle>
            <a:lvl1pPr algn="l">
              <a:defRPr sz="1200"/>
            </a:lvl1pPr>
          </a:lstStyle>
          <a:p>
            <a:endParaRPr lang="en-US"/>
          </a:p>
        </p:txBody>
      </p:sp>
      <p:sp>
        <p:nvSpPr>
          <p:cNvPr id="7" name="Slide Number Placeholder 6"/>
          <p:cNvSpPr>
            <a:spLocks noGrp="1"/>
          </p:cNvSpPr>
          <p:nvPr>
            <p:ph type="sldNum" sz="quarter" idx="5"/>
          </p:nvPr>
        </p:nvSpPr>
        <p:spPr>
          <a:xfrm>
            <a:off x="5797247" y="6746119"/>
            <a:ext cx="4434999" cy="355124"/>
          </a:xfrm>
          <a:prstGeom prst="rect">
            <a:avLst/>
          </a:prstGeom>
        </p:spPr>
        <p:txBody>
          <a:bodyPr vert="horz" lIns="94887" tIns="47444" rIns="94887" bIns="47444" rtlCol="0" anchor="b"/>
          <a:lstStyle>
            <a:lvl1pPr algn="r">
              <a:defRPr sz="1200"/>
            </a:lvl1pPr>
          </a:lstStyle>
          <a:p>
            <a:fld id="{EC1A853D-D1C4-45A6-B219-832A3DA74A9A}" type="slidenum">
              <a:rPr lang="en-US" smtClean="0"/>
              <a:pPr/>
              <a:t>‹#›</a:t>
            </a:fld>
            <a:endParaRPr lang="en-US"/>
          </a:p>
        </p:txBody>
      </p:sp>
    </p:spTree>
    <p:extLst>
      <p:ext uri="{BB962C8B-B14F-4D97-AF65-F5344CB8AC3E}">
        <p14:creationId xmlns:p14="http://schemas.microsoft.com/office/powerpoint/2010/main" val="14708496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C574BED0-CF68-48F8-A8E2-27E9AE6E9D86}" type="datetime1">
              <a:rPr lang="en-US" smtClean="0"/>
              <a:pPr/>
              <a:t>1/28/2021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F418407-8264-408A-8ADA-E656E3A0D463}"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7AD5B84-9855-44C0-97E0-52D43702084D}"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1B5E14-435E-4AA3-AC1F-A855A693BE66}"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684C908-DEB5-44A2-BBA5-070C5E35C279}"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B0A7830-A26F-450B-813A-0421767B516A}"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BE0B5C2-AA84-498B-ABAB-26D3C65E4F02}" type="datetime1">
              <a:rPr lang="en-US" smtClean="0"/>
              <a:pPr/>
              <a:t>1/28/2021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C062C4D3-6EB7-4346-8B11-E834F88A241A}" type="datetime1">
              <a:rPr lang="en-US" smtClean="0"/>
              <a:pPr/>
              <a:t>1/28/2021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45FA63-3629-4DB8-B388-E9111214E40E}" type="datetime1">
              <a:rPr lang="en-US" smtClean="0"/>
              <a:pPr/>
              <a:t>1/28/2021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F3360E0-3786-4974-92CA-B35E73D86CCB}"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0B5F73F8-EE01-473E-8E37-8CC80E169B52}"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15000">
              <a:srgbClr val="D4DEFF"/>
            </a:gs>
            <a:gs pos="83000">
              <a:srgbClr val="EBF0FF"/>
            </a:gs>
            <a:gs pos="98000">
              <a:srgbClr val="9BB3FF"/>
            </a:gs>
          </a:gsLst>
          <a:lin ang="5400000" scaled="0"/>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D6B0884-2BBA-4765-824F-6E1F933CA78E}" type="datetime1">
              <a:rPr lang="en-US" smtClean="0"/>
              <a:pPr/>
              <a:t>1/28/2021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Neck </a:t>
            </a:r>
            <a:endParaRPr lang="fa-IR" dirty="0"/>
          </a:p>
        </p:txBody>
      </p:sp>
      <p:sp>
        <p:nvSpPr>
          <p:cNvPr id="3" name="Content Placeholder 2"/>
          <p:cNvSpPr>
            <a:spLocks noGrp="1"/>
          </p:cNvSpPr>
          <p:nvPr>
            <p:ph idx="1"/>
          </p:nvPr>
        </p:nvSpPr>
        <p:spPr/>
        <p:txBody>
          <a:bodyPr/>
          <a:lstStyle/>
          <a:p>
            <a:r>
              <a:rPr lang="en-US" dirty="0"/>
              <a:t>A. Thyroid </a:t>
            </a:r>
          </a:p>
          <a:p>
            <a:r>
              <a:rPr lang="en-US" dirty="0"/>
              <a:t>B. Trachea position </a:t>
            </a:r>
          </a:p>
          <a:p>
            <a:r>
              <a:rPr lang="en-US" dirty="0"/>
              <a:t>C. Masses (cysts, nodes) </a:t>
            </a:r>
          </a:p>
          <a:p>
            <a:r>
              <a:rPr lang="en-US" dirty="0"/>
              <a:t>D. Presence or absence of </a:t>
            </a:r>
            <a:r>
              <a:rPr lang="en-US" dirty="0" err="1"/>
              <a:t>nuchal</a:t>
            </a:r>
            <a:r>
              <a:rPr lang="en-US" dirty="0"/>
              <a:t> rigidity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343872"/>
          </a:xfrm>
        </p:spPr>
        <p:txBody>
          <a:bodyPr>
            <a:normAutofit/>
          </a:bodyPr>
          <a:lstStyle/>
          <a:p>
            <a:r>
              <a:rPr lang="en-US" sz="2200" dirty="0">
                <a:solidFill>
                  <a:srgbClr val="000000"/>
                </a:solidFill>
                <a:sym typeface="Baskerville"/>
              </a:rPr>
              <a:t>Repeat this movement to examine both sides of the thyroid gland. </a:t>
            </a:r>
            <a:endParaRPr lang="en-US" sz="2200" dirty="0" smtClean="0">
              <a:solidFill>
                <a:srgbClr val="000000"/>
              </a:solidFill>
              <a:sym typeface="Baskerville"/>
            </a:endParaRPr>
          </a:p>
          <a:p>
            <a:pPr marL="0" indent="0">
              <a:buNone/>
            </a:pPr>
            <a:endParaRPr lang="en-US" sz="2200" dirty="0" smtClean="0">
              <a:solidFill>
                <a:srgbClr val="000000"/>
              </a:solidFill>
              <a:sym typeface="Baskerville"/>
            </a:endParaRPr>
          </a:p>
          <a:p>
            <a:r>
              <a:rPr lang="en-US" sz="2200" dirty="0" smtClean="0">
                <a:solidFill>
                  <a:srgbClr val="000000"/>
                </a:solidFill>
                <a:sym typeface="Baskerville"/>
              </a:rPr>
              <a:t>Once </a:t>
            </a:r>
            <a:r>
              <a:rPr lang="en-US" sz="2200" dirty="0">
                <a:solidFill>
                  <a:srgbClr val="000000"/>
                </a:solidFill>
                <a:sym typeface="Baskerville"/>
              </a:rPr>
              <a:t>positioned, extend the forefingers of both hands and apply slight pressure for deep palpation along both sides of the trachea and ask the child to swallow</a:t>
            </a:r>
            <a:r>
              <a:rPr lang="en-US" sz="2200" dirty="0" smtClean="0">
                <a:solidFill>
                  <a:srgbClr val="000000"/>
                </a:solidFill>
                <a:sym typeface="Baskerville"/>
              </a:rPr>
              <a:t>.</a:t>
            </a:r>
          </a:p>
          <a:p>
            <a:pPr marL="0" indent="0">
              <a:buNone/>
            </a:pPr>
            <a:endParaRPr lang="en-US" sz="2200" dirty="0" smtClean="0">
              <a:solidFill>
                <a:srgbClr val="000000"/>
              </a:solidFill>
              <a:sym typeface="Baskerville"/>
            </a:endParaRPr>
          </a:p>
          <a:p>
            <a:r>
              <a:rPr lang="en-US" sz="2200" dirty="0" smtClean="0">
                <a:solidFill>
                  <a:srgbClr val="000000"/>
                </a:solidFill>
                <a:sym typeface="Baskerville"/>
              </a:rPr>
              <a:t> </a:t>
            </a:r>
            <a:r>
              <a:rPr lang="en-US" sz="2200" dirty="0">
                <a:solidFill>
                  <a:srgbClr val="000000"/>
                </a:solidFill>
                <a:sym typeface="Baskerville"/>
              </a:rPr>
              <a:t>Fingernails must be groomed short for effective examination of the thyroid. </a:t>
            </a:r>
            <a:endParaRPr lang="en-US" sz="2200" dirty="0" smtClean="0">
              <a:solidFill>
                <a:srgbClr val="000000"/>
              </a:solidFill>
              <a:sym typeface="Baskerville"/>
            </a:endParaRPr>
          </a:p>
          <a:p>
            <a:endParaRPr lang="en-US" sz="2200" dirty="0" smtClean="0">
              <a:solidFill>
                <a:srgbClr val="000000"/>
              </a:solidFill>
              <a:sym typeface="Baskerville"/>
            </a:endParaRPr>
          </a:p>
          <a:p>
            <a:endParaRPr lang="en-US" sz="2200" dirty="0" smtClean="0">
              <a:solidFill>
                <a:srgbClr val="000000"/>
              </a:solidFill>
              <a:sym typeface="Baskerville"/>
            </a:endParaRPr>
          </a:p>
          <a:p>
            <a:r>
              <a:rPr lang="en-US" sz="2200" dirty="0" smtClean="0">
                <a:solidFill>
                  <a:srgbClr val="000000"/>
                </a:solidFill>
                <a:sym typeface="Baskerville"/>
              </a:rPr>
              <a:t>Tilting </a:t>
            </a:r>
            <a:r>
              <a:rPr lang="en-US" sz="2200" dirty="0">
                <a:solidFill>
                  <a:srgbClr val="000000"/>
                </a:solidFill>
                <a:sym typeface="Baskerville"/>
              </a:rPr>
              <a:t>the head to one side, or rotating the neck very gently may help to evaluate the size, quality, and firmness of the thyroid gland</a:t>
            </a:r>
            <a:endParaRPr lang="en-US" sz="2200" dirty="0">
              <a:solidFill>
                <a:srgbClr val="000000"/>
              </a:solidFill>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8180550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a:bodyPr>
          <a:lstStyle/>
          <a:p>
            <a:pPr lvl="0" defTabSz="584200">
              <a:defRPr sz="1800">
                <a:solidFill>
                  <a:srgbClr val="000000"/>
                </a:solidFill>
              </a:defRPr>
            </a:pPr>
            <a:r>
              <a:rPr lang="en-US" sz="2400" dirty="0">
                <a:solidFill>
                  <a:srgbClr val="000000"/>
                </a:solidFill>
                <a:sym typeface="Baskerville"/>
              </a:rPr>
              <a:t>In the older school-age child, adolescent, and young adult, the thyroid gland can be examined from behind with the head tilted slightly </a:t>
            </a:r>
            <a:r>
              <a:rPr lang="en-US" sz="2400" dirty="0" smtClean="0">
                <a:solidFill>
                  <a:srgbClr val="000000"/>
                </a:solidFill>
                <a:sym typeface="Baskerville"/>
              </a:rPr>
              <a:t>forward.</a:t>
            </a:r>
          </a:p>
          <a:p>
            <a:pPr lvl="0" defTabSz="584200">
              <a:defRPr sz="1800">
                <a:solidFill>
                  <a:srgbClr val="000000"/>
                </a:solidFill>
              </a:defRPr>
            </a:pPr>
            <a:endParaRPr lang="en-US" sz="2400" dirty="0">
              <a:solidFill>
                <a:srgbClr val="000000"/>
              </a:solidFill>
              <a:sym typeface="Baskerville"/>
            </a:endParaRPr>
          </a:p>
          <a:p>
            <a:pPr lvl="0" defTabSz="584200">
              <a:defRPr sz="1800">
                <a:solidFill>
                  <a:srgbClr val="000000"/>
                </a:solidFill>
              </a:defRPr>
            </a:pPr>
            <a:r>
              <a:rPr lang="en-US" sz="2400" dirty="0" smtClean="0">
                <a:solidFill>
                  <a:srgbClr val="000000"/>
                </a:solidFill>
                <a:sym typeface="Baskerville"/>
              </a:rPr>
              <a:t> </a:t>
            </a:r>
            <a:r>
              <a:rPr lang="en-US" sz="2400" dirty="0">
                <a:solidFill>
                  <a:srgbClr val="000000"/>
                </a:solidFill>
                <a:sym typeface="Baskerville"/>
              </a:rPr>
              <a:t>Using the cricoid cartilage as a landmark, the provider uses the forefingers of both hands to palpate deeply, laterally to the trachea and medial to the sternocleidomastoid muscle </a:t>
            </a: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789794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a:bodyPr>
          <a:lstStyle/>
          <a:p>
            <a:pPr lvl="0" defTabSz="584200">
              <a:defRPr sz="1800">
                <a:solidFill>
                  <a:srgbClr val="000000"/>
                </a:solidFill>
              </a:defRPr>
            </a:pPr>
            <a:r>
              <a:rPr lang="en-US" sz="2400" dirty="0">
                <a:solidFill>
                  <a:srgbClr val="000000"/>
                </a:solidFill>
                <a:sym typeface="Baskerville"/>
              </a:rPr>
              <a:t>A soft, mushy gland, or any masses or nodules noted on examination of the thyroid gland are abnormal and require prompt evaluation. </a:t>
            </a:r>
            <a:endParaRPr lang="en-US" sz="2400" dirty="0" smtClean="0">
              <a:solidFill>
                <a:srgbClr val="000000"/>
              </a:solidFill>
              <a:sym typeface="Baskerville"/>
            </a:endParaRPr>
          </a:p>
          <a:p>
            <a:pPr marL="0" lvl="0" indent="0" defTabSz="584200">
              <a:buNone/>
              <a:defRPr sz="1800">
                <a:solidFill>
                  <a:srgbClr val="000000"/>
                </a:solidFill>
              </a:defRPr>
            </a:pPr>
            <a:endParaRPr lang="en-US" sz="2400" dirty="0">
              <a:solidFill>
                <a:srgbClr val="000000"/>
              </a:solidFill>
              <a:sym typeface="Baskerville"/>
            </a:endParaRPr>
          </a:p>
          <a:p>
            <a:pPr lvl="0" defTabSz="584200">
              <a:defRPr sz="1800">
                <a:solidFill>
                  <a:srgbClr val="000000"/>
                </a:solidFill>
              </a:defRPr>
            </a:pPr>
            <a:r>
              <a:rPr lang="en-US" sz="2400" dirty="0">
                <a:solidFill>
                  <a:srgbClr val="000000"/>
                </a:solidFill>
                <a:sym typeface="Baskerville"/>
              </a:rPr>
              <a:t>A goiter is a firm, </a:t>
            </a:r>
            <a:r>
              <a:rPr lang="en-US" sz="2400" dirty="0" err="1">
                <a:solidFill>
                  <a:srgbClr val="000000"/>
                </a:solidFill>
                <a:sym typeface="Baskerville"/>
              </a:rPr>
              <a:t>nontender</a:t>
            </a:r>
            <a:r>
              <a:rPr lang="en-US" sz="2400" dirty="0">
                <a:solidFill>
                  <a:srgbClr val="000000"/>
                </a:solidFill>
                <a:sym typeface="Baskerville"/>
              </a:rPr>
              <a:t>, mobile, symmetrical mass in the neck. </a:t>
            </a:r>
            <a:endParaRPr lang="en-US" sz="2400" dirty="0" smtClean="0">
              <a:solidFill>
                <a:srgbClr val="000000"/>
              </a:solidFill>
              <a:sym typeface="Baskerville"/>
            </a:endParaRPr>
          </a:p>
          <a:p>
            <a:pPr marL="0" lvl="0" indent="0" defTabSz="584200">
              <a:buNone/>
              <a:defRPr sz="1800">
                <a:solidFill>
                  <a:srgbClr val="000000"/>
                </a:solidFill>
              </a:defRPr>
            </a:pPr>
            <a:endParaRPr lang="en-US" sz="2400" dirty="0">
              <a:solidFill>
                <a:srgbClr val="000000"/>
              </a:solidFill>
              <a:sym typeface="Baskerville"/>
            </a:endParaRPr>
          </a:p>
          <a:p>
            <a:pPr lvl="0" defTabSz="584200">
              <a:defRPr sz="1800">
                <a:solidFill>
                  <a:srgbClr val="000000"/>
                </a:solidFill>
              </a:defRPr>
            </a:pPr>
            <a:r>
              <a:rPr lang="en-US" sz="2400" dirty="0">
                <a:solidFill>
                  <a:srgbClr val="000000"/>
                </a:solidFill>
                <a:sym typeface="Baskerville"/>
              </a:rPr>
              <a:t>Enlargement of The thyroid gland may occur with hyperthyroidism, Graves disease, or Hashimoto thyroiditis</a:t>
            </a:r>
            <a:endParaRPr lang="en-US" sz="2400" dirty="0">
              <a:solidFill>
                <a:srgbClr val="000000"/>
              </a:solidFill>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1900908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500" dirty="0" smtClean="0">
                <a:solidFill>
                  <a:srgbClr val="04617B"/>
                </a:solidFill>
              </a:rPr>
              <a:t>                 Lungs/Thorax </a:t>
            </a:r>
            <a:endParaRPr lang="en-US" dirty="0"/>
          </a:p>
        </p:txBody>
      </p:sp>
      <p:pic>
        <p:nvPicPr>
          <p:cNvPr id="5" name="Content Placeholder 4"/>
          <p:cNvPicPr>
            <a:picLocks noGrp="1" noChangeAspect="1"/>
          </p:cNvPicPr>
          <p:nvPr>
            <p:ph idx="1"/>
          </p:nvPr>
        </p:nvPicPr>
        <p:blipFill>
          <a:blip r:embed="rId2"/>
          <a:stretch>
            <a:fillRect/>
          </a:stretch>
        </p:blipFill>
        <p:spPr>
          <a:xfrm>
            <a:off x="2285681" y="2415142"/>
            <a:ext cx="4572638" cy="3429479"/>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7155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8229600" cy="5734990"/>
          </a:xfrm>
        </p:spPr>
        <p:txBody>
          <a:bodyPr>
            <a:normAutofit/>
          </a:bodyPr>
          <a:lstStyle/>
          <a:p>
            <a:pPr>
              <a:buNone/>
            </a:pPr>
            <a:r>
              <a:rPr lang="en-US" sz="2800" dirty="0">
                <a:solidFill>
                  <a:srgbClr val="0070C0"/>
                </a:solidFill>
              </a:rPr>
              <a:t>A. Inspection </a:t>
            </a:r>
          </a:p>
          <a:p>
            <a:pPr>
              <a:buNone/>
            </a:pPr>
            <a:r>
              <a:rPr lang="en-US" dirty="0"/>
              <a:t>  1</a:t>
            </a:r>
            <a:r>
              <a:rPr lang="en-US" u="sng" dirty="0">
                <a:solidFill>
                  <a:srgbClr val="FF0000"/>
                </a:solidFill>
              </a:rPr>
              <a:t>. Pattern of breathing </a:t>
            </a:r>
          </a:p>
          <a:p>
            <a:pPr>
              <a:buNone/>
            </a:pPr>
            <a:r>
              <a:rPr lang="en-US" dirty="0"/>
              <a:t>     a. Abdominal breathing is normal in infants </a:t>
            </a:r>
          </a:p>
          <a:p>
            <a:pPr>
              <a:buNone/>
            </a:pPr>
            <a:r>
              <a:rPr lang="en-US" dirty="0"/>
              <a:t>     b. Period breathing is normal in infants (pause &lt; 15 seconds) </a:t>
            </a:r>
          </a:p>
          <a:p>
            <a:pPr>
              <a:buNone/>
            </a:pPr>
            <a:r>
              <a:rPr lang="en-US" dirty="0"/>
              <a:t>  2</a:t>
            </a:r>
            <a:r>
              <a:rPr lang="en-US" u="sng" dirty="0">
                <a:solidFill>
                  <a:srgbClr val="FF0000"/>
                </a:solidFill>
              </a:rPr>
              <a:t>. Respiratory rate </a:t>
            </a:r>
          </a:p>
          <a:p>
            <a:pPr>
              <a:buNone/>
            </a:pPr>
            <a:r>
              <a:rPr lang="en-US" dirty="0"/>
              <a:t>  3</a:t>
            </a:r>
            <a:r>
              <a:rPr lang="en-US" u="sng" dirty="0">
                <a:solidFill>
                  <a:srgbClr val="FF0000"/>
                </a:solidFill>
              </a:rPr>
              <a:t>. Use of accessory muscles</a:t>
            </a:r>
            <a:r>
              <a:rPr lang="en-US" dirty="0"/>
              <a:t>: retraction location, degree/flaring </a:t>
            </a:r>
          </a:p>
          <a:p>
            <a:pPr>
              <a:buNone/>
            </a:pPr>
            <a:r>
              <a:rPr lang="en-US" dirty="0"/>
              <a:t>  4. </a:t>
            </a:r>
            <a:r>
              <a:rPr lang="en-US" u="sng" dirty="0">
                <a:solidFill>
                  <a:srgbClr val="FF0000"/>
                </a:solidFill>
              </a:rPr>
              <a:t>Chest wall configuration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736"/>
            <a:ext cx="8229600" cy="5271864"/>
          </a:xfrm>
        </p:spPr>
        <p:txBody>
          <a:bodyPr/>
          <a:lstStyle/>
          <a:p>
            <a:pPr lvl="0">
              <a:buClr>
                <a:srgbClr val="0BD0D9"/>
              </a:buClr>
              <a:buNone/>
            </a:pPr>
            <a:r>
              <a:rPr lang="en-US" dirty="0">
                <a:solidFill>
                  <a:srgbClr val="0070C0"/>
                </a:solidFill>
              </a:rPr>
              <a:t>B. Auscultation </a:t>
            </a:r>
          </a:p>
          <a:p>
            <a:pPr lvl="0">
              <a:buClr>
                <a:srgbClr val="0BD0D9"/>
              </a:buClr>
              <a:buNone/>
            </a:pPr>
            <a:r>
              <a:rPr lang="en-US" sz="2400" dirty="0">
                <a:solidFill>
                  <a:prstClr val="black"/>
                </a:solidFill>
              </a:rPr>
              <a:t>  1. Equality of breath sounds </a:t>
            </a:r>
          </a:p>
          <a:p>
            <a:pPr lvl="0">
              <a:buClr>
                <a:srgbClr val="0BD0D9"/>
              </a:buClr>
              <a:buNone/>
            </a:pPr>
            <a:r>
              <a:rPr lang="en-US" sz="2400" dirty="0">
                <a:solidFill>
                  <a:prstClr val="black"/>
                </a:solidFill>
              </a:rPr>
              <a:t>  2. Rales, wheezes, rhonchi </a:t>
            </a:r>
          </a:p>
          <a:p>
            <a:pPr lvl="0">
              <a:buClr>
                <a:srgbClr val="0BD0D9"/>
              </a:buClr>
              <a:buNone/>
            </a:pPr>
            <a:r>
              <a:rPr lang="en-US" sz="2400" dirty="0">
                <a:solidFill>
                  <a:prstClr val="black"/>
                </a:solidFill>
              </a:rPr>
              <a:t>  3. Upper airway noise </a:t>
            </a:r>
            <a:endParaRPr lang="en-US" sz="2400" dirty="0" smtClean="0">
              <a:solidFill>
                <a:prstClr val="black"/>
              </a:solidFill>
            </a:endParaRPr>
          </a:p>
          <a:p>
            <a:pPr lvl="0">
              <a:buClr>
                <a:srgbClr val="0BD0D9"/>
              </a:buClr>
              <a:buNone/>
            </a:pPr>
            <a:endParaRPr lang="en-US" sz="2400" dirty="0">
              <a:solidFill>
                <a:prstClr val="black"/>
              </a:solidFill>
            </a:endParaRPr>
          </a:p>
          <a:p>
            <a:pPr lvl="0">
              <a:buClr>
                <a:srgbClr val="0BD0D9"/>
              </a:buClr>
              <a:buNone/>
            </a:pPr>
            <a:r>
              <a:rPr lang="en-US" dirty="0">
                <a:solidFill>
                  <a:srgbClr val="0070C0"/>
                </a:solidFill>
              </a:rPr>
              <a:t>C. Percussion and palpation </a:t>
            </a:r>
            <a:r>
              <a:rPr lang="en-US" sz="2400" dirty="0">
                <a:solidFill>
                  <a:prstClr val="black"/>
                </a:solidFill>
              </a:rPr>
              <a:t>often not possible and rarely helpful </a:t>
            </a:r>
            <a:endParaRPr lang="fa-IR" sz="2400" dirty="0">
              <a:solidFill>
                <a:prstClr val="black"/>
              </a:solidFill>
            </a:endParaRP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1791507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grpSp>
        <p:nvGrpSpPr>
          <p:cNvPr id="5" name="Group 51"/>
          <p:cNvGrpSpPr/>
          <p:nvPr/>
        </p:nvGrpSpPr>
        <p:grpSpPr>
          <a:xfrm>
            <a:off x="1259632" y="980728"/>
            <a:ext cx="6794500" cy="5219700"/>
            <a:chOff x="-127000" y="-88900"/>
            <a:chExt cx="6794500" cy="5219700"/>
          </a:xfrm>
        </p:grpSpPr>
        <p:pic>
          <p:nvPicPr>
            <p:cNvPr id="6" name="pasted-image.png"/>
            <p:cNvPicPr/>
            <p:nvPr/>
          </p:nvPicPr>
          <p:blipFill>
            <a:blip r:embed="rId2">
              <a:extLst/>
            </a:blip>
            <a:stretch>
              <a:fillRect/>
            </a:stretch>
          </p:blipFill>
          <p:spPr>
            <a:xfrm>
              <a:off x="0" y="0"/>
              <a:ext cx="6540500" cy="4889500"/>
            </a:xfrm>
            <a:prstGeom prst="rect">
              <a:avLst/>
            </a:prstGeom>
            <a:ln>
              <a:noFill/>
            </a:ln>
            <a:effectLst/>
          </p:spPr>
        </p:pic>
        <p:pic>
          <p:nvPicPr>
            <p:cNvPr id="7" name="Picture 6"/>
            <p:cNvPicPr/>
            <p:nvPr/>
          </p:nvPicPr>
          <p:blipFill>
            <a:blip r:embed="rId3">
              <a:extLst/>
            </a:blip>
            <a:stretch>
              <a:fillRect/>
            </a:stretch>
          </p:blipFill>
          <p:spPr>
            <a:xfrm>
              <a:off x="-127000" y="-88900"/>
              <a:ext cx="6794500" cy="5219700"/>
            </a:xfrm>
            <a:prstGeom prst="rect">
              <a:avLst/>
            </a:prstGeom>
            <a:effectLst/>
          </p:spPr>
        </p:pic>
      </p:grpSp>
    </p:spTree>
    <p:extLst>
      <p:ext uri="{BB962C8B-B14F-4D97-AF65-F5344CB8AC3E}">
        <p14:creationId xmlns:p14="http://schemas.microsoft.com/office/powerpoint/2010/main" val="27858027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827584" y="188640"/>
            <a:ext cx="7704856" cy="6480720"/>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4748569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4617B"/>
                </a:solidFill>
              </a:rPr>
              <a:t>Cardiovascular</a:t>
            </a:r>
            <a:endParaRPr lang="en-US" dirty="0"/>
          </a:p>
        </p:txBody>
      </p:sp>
      <p:sp>
        <p:nvSpPr>
          <p:cNvPr id="3" name="Content Placeholder 2"/>
          <p:cNvSpPr>
            <a:spLocks noGrp="1"/>
          </p:cNvSpPr>
          <p:nvPr>
            <p:ph idx="1"/>
          </p:nvPr>
        </p:nvSpPr>
        <p:spPr/>
        <p:txBody>
          <a:bodyPr/>
          <a:lstStyle/>
          <a:p>
            <a:pPr marL="514350" lvl="0" indent="-514350">
              <a:buClr>
                <a:srgbClr val="0BD0D9"/>
              </a:buClr>
              <a:buAutoNum type="alphaUcPeriod"/>
            </a:pPr>
            <a:r>
              <a:rPr lang="en-US" dirty="0" smtClean="0">
                <a:solidFill>
                  <a:srgbClr val="0070C0"/>
                </a:solidFill>
              </a:rPr>
              <a:t>Inspection</a:t>
            </a:r>
          </a:p>
          <a:p>
            <a:pPr marL="514350" lvl="0" indent="-514350">
              <a:buClr>
                <a:srgbClr val="0BD0D9"/>
              </a:buClr>
              <a:buAutoNum type="alphaUcPeriod"/>
            </a:pPr>
            <a:r>
              <a:rPr lang="en-US" dirty="0" smtClean="0">
                <a:solidFill>
                  <a:srgbClr val="0070C0"/>
                </a:solidFill>
              </a:rPr>
              <a:t>Percussion </a:t>
            </a:r>
            <a:r>
              <a:rPr lang="en-US" dirty="0">
                <a:solidFill>
                  <a:srgbClr val="0070C0"/>
                </a:solidFill>
              </a:rPr>
              <a:t>and </a:t>
            </a:r>
            <a:r>
              <a:rPr lang="en-US" dirty="0" smtClean="0">
                <a:solidFill>
                  <a:srgbClr val="0070C0"/>
                </a:solidFill>
              </a:rPr>
              <a:t>palpation</a:t>
            </a:r>
          </a:p>
          <a:p>
            <a:pPr marL="514350" lvl="0" indent="-514350">
              <a:buClr>
                <a:srgbClr val="0BD0D9"/>
              </a:buClr>
              <a:buAutoNum type="alphaUcPeriod"/>
            </a:pPr>
            <a:r>
              <a:rPr lang="en-US" dirty="0" smtClean="0">
                <a:solidFill>
                  <a:srgbClr val="0070C0"/>
                </a:solidFill>
              </a:rPr>
              <a:t> </a:t>
            </a:r>
            <a:r>
              <a:rPr lang="en-US" dirty="0">
                <a:solidFill>
                  <a:srgbClr val="0070C0"/>
                </a:solidFill>
              </a:rPr>
              <a:t>Auscultation </a:t>
            </a:r>
            <a:endParaRPr lang="en-US" dirty="0" smtClean="0">
              <a:solidFill>
                <a:srgbClr val="0070C0"/>
              </a:solidFill>
            </a:endParaRPr>
          </a:p>
          <a:p>
            <a:pPr lvl="0">
              <a:buClr>
                <a:srgbClr val="0BD0D9"/>
              </a:buClr>
              <a:buNone/>
            </a:pPr>
            <a:r>
              <a:rPr lang="en-US" dirty="0">
                <a:solidFill>
                  <a:srgbClr val="0070C0"/>
                </a:solidFill>
              </a:rPr>
              <a:t> </a:t>
            </a:r>
            <a:r>
              <a:rPr lang="en-US" dirty="0" smtClean="0">
                <a:solidFill>
                  <a:srgbClr val="0070C0"/>
                </a:solidFill>
              </a:rPr>
              <a:t>        </a:t>
            </a:r>
            <a:r>
              <a:rPr lang="en-US" dirty="0">
                <a:solidFill>
                  <a:prstClr val="black"/>
                </a:solidFill>
              </a:rPr>
              <a:t>1. Rhythm </a:t>
            </a:r>
          </a:p>
          <a:p>
            <a:pPr lvl="0">
              <a:buClr>
                <a:srgbClr val="0BD0D9"/>
              </a:buClr>
              <a:buNone/>
            </a:pPr>
            <a:r>
              <a:rPr lang="en-US" dirty="0">
                <a:solidFill>
                  <a:prstClr val="black"/>
                </a:solidFill>
              </a:rPr>
              <a:t>   </a:t>
            </a:r>
            <a:r>
              <a:rPr lang="en-US" dirty="0" smtClean="0">
                <a:solidFill>
                  <a:prstClr val="black"/>
                </a:solidFill>
              </a:rPr>
              <a:t>      2</a:t>
            </a:r>
            <a:r>
              <a:rPr lang="en-US" dirty="0">
                <a:solidFill>
                  <a:prstClr val="black"/>
                </a:solidFill>
              </a:rPr>
              <a:t>. Murmurs </a:t>
            </a:r>
          </a:p>
          <a:p>
            <a:pPr lvl="0">
              <a:buClr>
                <a:srgbClr val="0BD0D9"/>
              </a:buClr>
              <a:buNone/>
            </a:pPr>
            <a:r>
              <a:rPr lang="en-US" dirty="0">
                <a:solidFill>
                  <a:prstClr val="black"/>
                </a:solidFill>
              </a:rPr>
              <a:t>  </a:t>
            </a:r>
            <a:r>
              <a:rPr lang="en-US" dirty="0" smtClean="0">
                <a:solidFill>
                  <a:prstClr val="black"/>
                </a:solidFill>
              </a:rPr>
              <a:t>       </a:t>
            </a:r>
            <a:r>
              <a:rPr lang="en-US" dirty="0">
                <a:solidFill>
                  <a:prstClr val="black"/>
                </a:solidFill>
              </a:rPr>
              <a:t>3. Quality of heart sounds </a:t>
            </a:r>
            <a:endParaRPr lang="en-US" dirty="0" smtClean="0">
              <a:solidFill>
                <a:prstClr val="black"/>
              </a:solidFill>
            </a:endParaRPr>
          </a:p>
          <a:p>
            <a:pPr marL="0" lvl="0" indent="0">
              <a:buClr>
                <a:srgbClr val="0BD0D9"/>
              </a:buClr>
              <a:buNone/>
            </a:pPr>
            <a:endParaRPr lang="en-US" dirty="0">
              <a:solidFill>
                <a:prstClr val="black"/>
              </a:solidFill>
            </a:endParaRPr>
          </a:p>
          <a:p>
            <a:pPr lvl="0">
              <a:buClr>
                <a:srgbClr val="0BD0D9"/>
              </a:buClr>
              <a:buNone/>
            </a:pPr>
            <a:r>
              <a:rPr lang="en-US" dirty="0" smtClean="0">
                <a:solidFill>
                  <a:srgbClr val="0070C0"/>
                </a:solidFill>
              </a:rPr>
              <a:t>   ** Pulses _  JVP _  BP</a:t>
            </a:r>
            <a:endParaRPr lang="en-US" dirty="0">
              <a:solidFill>
                <a:srgbClr val="0070C0"/>
              </a:solidFill>
            </a:endParaRPr>
          </a:p>
          <a:p>
            <a:pPr lvl="0">
              <a:buClr>
                <a:srgbClr val="0BD0D9"/>
              </a:buClr>
              <a:buNone/>
            </a:pPr>
            <a:r>
              <a:rPr lang="en-US" dirty="0">
                <a:solidFill>
                  <a:prstClr val="black"/>
                </a:solidFill>
              </a:rPr>
              <a:t>   </a:t>
            </a:r>
            <a:endParaRPr lang="en-US" dirty="0">
              <a:solidFill>
                <a:srgbClr val="0070C0"/>
              </a:solidFill>
            </a:endParaRPr>
          </a:p>
          <a:p>
            <a:pPr marL="514350" lvl="0" indent="-514350">
              <a:buClr>
                <a:srgbClr val="0BD0D9"/>
              </a:buClr>
              <a:buAutoNum type="alphaUcPeriod"/>
            </a:pPr>
            <a:endParaRPr lang="en-US" dirty="0">
              <a:solidFill>
                <a:srgbClr val="0070C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13100673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043608" y="476672"/>
            <a:ext cx="7272808" cy="5847929"/>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833471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631904"/>
          </a:xfrm>
        </p:spPr>
        <p:txBody>
          <a:bodyPr>
            <a:normAutofit/>
          </a:bodyPr>
          <a:lstStyle/>
          <a:p>
            <a:pPr defTabSz="584200">
              <a:defRPr sz="1800">
                <a:solidFill>
                  <a:srgbClr val="000000"/>
                </a:solidFill>
              </a:defRPr>
            </a:pPr>
            <a:r>
              <a:rPr lang="en-US" sz="2400" dirty="0">
                <a:solidFill>
                  <a:srgbClr val="000000"/>
                </a:solidFill>
                <a:sym typeface="Baskerville"/>
              </a:rPr>
              <a:t>In the infant and young child, palpate the sternocleidomastoid muscle for masses, strength, and tone including the clavicular area at the base of the sternocleidomastoid muscle</a:t>
            </a:r>
            <a:r>
              <a:rPr lang="en-US" sz="2400" dirty="0" smtClean="0">
                <a:solidFill>
                  <a:srgbClr val="000000"/>
                </a:solidFill>
                <a:sym typeface="Baskerville"/>
              </a:rPr>
              <a:t>.</a:t>
            </a:r>
          </a:p>
          <a:p>
            <a:pPr defTabSz="584200">
              <a:defRPr sz="1800">
                <a:solidFill>
                  <a:srgbClr val="000000"/>
                </a:solidFill>
              </a:defRPr>
            </a:pPr>
            <a:endParaRPr lang="en-US" sz="2400" dirty="0">
              <a:solidFill>
                <a:srgbClr val="000000"/>
              </a:solidFill>
              <a:sym typeface="Baskerville"/>
            </a:endParaRPr>
          </a:p>
          <a:p>
            <a:pPr marL="0" indent="0" defTabSz="584200">
              <a:buNone/>
              <a:defRPr sz="1800">
                <a:solidFill>
                  <a:srgbClr val="000000"/>
                </a:solidFill>
              </a:defRPr>
            </a:pPr>
            <a:endParaRPr lang="en-US" sz="2400" dirty="0">
              <a:solidFill>
                <a:srgbClr val="000000"/>
              </a:solidFill>
              <a:sym typeface="Baskerville"/>
            </a:endParaRPr>
          </a:p>
          <a:p>
            <a:pPr defTabSz="584200">
              <a:defRPr sz="1800">
                <a:solidFill>
                  <a:srgbClr val="000000"/>
                </a:solidFill>
              </a:defRPr>
            </a:pPr>
            <a:r>
              <a:rPr lang="en-US" sz="2400" dirty="0">
                <a:solidFill>
                  <a:srgbClr val="000000"/>
                </a:solidFill>
                <a:sym typeface="Baskerville"/>
              </a:rPr>
              <a:t> Any sign of pain or irritability, or resistance to range of motion of the neck or arm in the infant, child, or adolescent indicates an abnormal finding and requires further evaluation</a:t>
            </a:r>
            <a:r>
              <a:rPr lang="en-US" sz="2400" dirty="0" smtClean="0">
                <a:solidFill>
                  <a:srgbClr val="000000"/>
                </a:solidFill>
                <a:sym typeface="Baskerville"/>
              </a:rPr>
              <a:t>.</a:t>
            </a:r>
          </a:p>
          <a:p>
            <a:pPr marL="0" indent="0" defTabSz="584200">
              <a:buNone/>
              <a:defRPr sz="1800">
                <a:solidFill>
                  <a:srgbClr val="000000"/>
                </a:solidFill>
              </a:defRPr>
            </a:pPr>
            <a:r>
              <a:rPr lang="en-US" sz="2400" dirty="0" smtClean="0">
                <a:solidFill>
                  <a:srgbClr val="000000"/>
                </a:solidFill>
                <a:sym typeface="Baskerville"/>
              </a:rPr>
              <a:t> </a:t>
            </a:r>
            <a:endParaRPr lang="en-US" sz="2400" dirty="0">
              <a:solidFill>
                <a:srgbClr val="000000"/>
              </a:solidFill>
              <a:sym typeface="Baskerville"/>
            </a:endParaRPr>
          </a:p>
          <a:p>
            <a:endParaRPr lang="en-US" sz="2400"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29135504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8229600" cy="1143000"/>
          </a:xfrm>
        </p:spPr>
        <p:txBody>
          <a:bodyPr/>
          <a:lstStyle/>
          <a:p>
            <a:r>
              <a:rPr lang="en-US" dirty="0"/>
              <a:t>Abdomen </a:t>
            </a:r>
            <a:endParaRPr lang="fa-IR" dirty="0"/>
          </a:p>
        </p:txBody>
      </p:sp>
      <p:sp>
        <p:nvSpPr>
          <p:cNvPr id="3" name="Content Placeholder 2"/>
          <p:cNvSpPr>
            <a:spLocks noGrp="1"/>
          </p:cNvSpPr>
          <p:nvPr>
            <p:ph idx="1"/>
          </p:nvPr>
        </p:nvSpPr>
        <p:spPr>
          <a:xfrm>
            <a:off x="428596" y="1571612"/>
            <a:ext cx="8229600" cy="5143536"/>
          </a:xfrm>
        </p:spPr>
        <p:txBody>
          <a:bodyPr>
            <a:normAutofit/>
          </a:bodyPr>
          <a:lstStyle/>
          <a:p>
            <a:pPr>
              <a:buNone/>
            </a:pPr>
            <a:r>
              <a:rPr lang="en-US" dirty="0">
                <a:solidFill>
                  <a:srgbClr val="0070C0"/>
                </a:solidFill>
              </a:rPr>
              <a:t>A. Inspection </a:t>
            </a:r>
          </a:p>
          <a:p>
            <a:pPr>
              <a:buNone/>
            </a:pPr>
            <a:r>
              <a:rPr lang="en-US" dirty="0"/>
              <a:t> 1. </a:t>
            </a:r>
            <a:r>
              <a:rPr lang="en-US" dirty="0">
                <a:solidFill>
                  <a:srgbClr val="FF0000"/>
                </a:solidFill>
              </a:rPr>
              <a:t>Shape</a:t>
            </a:r>
            <a:r>
              <a:rPr lang="en-US" dirty="0"/>
              <a:t> </a:t>
            </a:r>
          </a:p>
          <a:p>
            <a:pPr>
              <a:buNone/>
            </a:pPr>
            <a:r>
              <a:rPr lang="en-US" dirty="0"/>
              <a:t>   a. Infants usually have protuberant abdomens </a:t>
            </a:r>
          </a:p>
          <a:p>
            <a:pPr>
              <a:buNone/>
            </a:pPr>
            <a:r>
              <a:rPr lang="en-US" dirty="0"/>
              <a:t>   b. Becomes more </a:t>
            </a:r>
            <a:r>
              <a:rPr lang="en-US" dirty="0" err="1"/>
              <a:t>scaphoid</a:t>
            </a:r>
            <a:r>
              <a:rPr lang="en-US" dirty="0"/>
              <a:t> as child matures </a:t>
            </a:r>
          </a:p>
          <a:p>
            <a:pPr>
              <a:buNone/>
            </a:pPr>
            <a:r>
              <a:rPr lang="en-US" dirty="0"/>
              <a:t> 2. </a:t>
            </a:r>
            <a:r>
              <a:rPr lang="en-US" dirty="0">
                <a:solidFill>
                  <a:srgbClr val="FF0000"/>
                </a:solidFill>
              </a:rPr>
              <a:t>Umbilicus</a:t>
            </a:r>
            <a:r>
              <a:rPr lang="en-US" dirty="0"/>
              <a:t> (infection, hernias) </a:t>
            </a:r>
          </a:p>
          <a:p>
            <a:pPr>
              <a:buNone/>
            </a:pPr>
            <a:r>
              <a:rPr lang="en-US" dirty="0"/>
              <a:t> 3. </a:t>
            </a:r>
            <a:r>
              <a:rPr lang="en-US" dirty="0">
                <a:solidFill>
                  <a:srgbClr val="FF0000"/>
                </a:solidFill>
              </a:rPr>
              <a:t>Muscular integrity </a:t>
            </a:r>
            <a:r>
              <a:rPr lang="en-US" dirty="0"/>
              <a:t>(</a:t>
            </a:r>
            <a:r>
              <a:rPr lang="en-US" dirty="0" err="1"/>
              <a:t>diasthasis</a:t>
            </a:r>
            <a:r>
              <a:rPr lang="en-US" dirty="0"/>
              <a:t> </a:t>
            </a:r>
            <a:r>
              <a:rPr lang="en-US" dirty="0" err="1"/>
              <a:t>recti</a:t>
            </a:r>
            <a:r>
              <a:rPr lang="en-US" dirty="0"/>
              <a:t>) </a:t>
            </a:r>
          </a:p>
          <a:p>
            <a:pPr>
              <a:buNone/>
            </a:pPr>
            <a:r>
              <a:rPr lang="en-US" dirty="0">
                <a:solidFill>
                  <a:srgbClr val="0070C0"/>
                </a:solidFill>
              </a:rPr>
              <a:t>B. Auscultation </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pic>
        <p:nvPicPr>
          <p:cNvPr id="5" name="Picture 4"/>
          <p:cNvPicPr>
            <a:picLocks noChangeAspect="1"/>
          </p:cNvPicPr>
          <p:nvPr/>
        </p:nvPicPr>
        <p:blipFill>
          <a:blip r:embed="rId2"/>
          <a:stretch>
            <a:fillRect/>
          </a:stretch>
        </p:blipFill>
        <p:spPr>
          <a:xfrm>
            <a:off x="6084168" y="4055618"/>
            <a:ext cx="2864563" cy="2645893"/>
          </a:xfrm>
          <a:prstGeom prst="rect">
            <a:avLst/>
          </a:prstGeom>
        </p:spPr>
      </p:pic>
      <p:pic>
        <p:nvPicPr>
          <p:cNvPr id="6" name="Picture 5"/>
          <p:cNvPicPr>
            <a:picLocks noChangeAspect="1"/>
          </p:cNvPicPr>
          <p:nvPr/>
        </p:nvPicPr>
        <p:blipFill>
          <a:blip r:embed="rId3"/>
          <a:stretch>
            <a:fillRect/>
          </a:stretch>
        </p:blipFill>
        <p:spPr>
          <a:xfrm>
            <a:off x="2843808" y="4869160"/>
            <a:ext cx="3026869" cy="1832351"/>
          </a:xfrm>
          <a:prstGeom prst="rect">
            <a:avLst/>
          </a:prstGeom>
        </p:spPr>
      </p:pic>
    </p:spTree>
    <p:extLst>
      <p:ext uri="{BB962C8B-B14F-4D97-AF65-F5344CB8AC3E}">
        <p14:creationId xmlns:p14="http://schemas.microsoft.com/office/powerpoint/2010/main" val="250406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907704" y="4509120"/>
            <a:ext cx="4752528" cy="2016224"/>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
        <p:nvSpPr>
          <p:cNvPr id="3" name="Rectangle 2"/>
          <p:cNvSpPr/>
          <p:nvPr/>
        </p:nvSpPr>
        <p:spPr>
          <a:xfrm>
            <a:off x="251520" y="1382286"/>
            <a:ext cx="8208912" cy="2893100"/>
          </a:xfrm>
          <a:prstGeom prst="rect">
            <a:avLst/>
          </a:prstGeom>
        </p:spPr>
        <p:txBody>
          <a:bodyPr wrap="square">
            <a:spAutoFit/>
          </a:bodyPr>
          <a:lstStyle/>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srgbClr val="0070C0"/>
                </a:solidFill>
                <a:effectLst/>
                <a:uLnTx/>
                <a:uFillTx/>
                <a:latin typeface="Constantia"/>
                <a:ea typeface="+mn-ea"/>
                <a:cs typeface="+mn-cs"/>
              </a:rPr>
              <a:t>C. Palpation </a:t>
            </a:r>
          </a:p>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prstClr val="black"/>
                </a:solidFill>
                <a:effectLst/>
                <a:uLnTx/>
                <a:uFillTx/>
                <a:latin typeface="Constantia"/>
                <a:ea typeface="+mn-ea"/>
                <a:cs typeface="+mn-cs"/>
              </a:rPr>
              <a:t>   1. </a:t>
            </a:r>
            <a:r>
              <a:rPr kumimoji="0" lang="en-US" sz="2600" b="0" i="0" u="none" strike="noStrike" kern="1200" cap="none" spc="0" normalizeH="0" baseline="0" noProof="0" dirty="0">
                <a:ln>
                  <a:noFill/>
                </a:ln>
                <a:solidFill>
                  <a:srgbClr val="009900"/>
                </a:solidFill>
                <a:effectLst/>
                <a:uLnTx/>
                <a:uFillTx/>
                <a:latin typeface="Constantia"/>
                <a:ea typeface="+mn-ea"/>
                <a:cs typeface="+mn-cs"/>
              </a:rPr>
              <a:t>Tenderness </a:t>
            </a:r>
            <a:r>
              <a:rPr kumimoji="0" lang="en-US" sz="2600" b="0" i="0" u="none" strike="noStrike" kern="1200" cap="none" spc="0" normalizeH="0" baseline="0" noProof="0" dirty="0">
                <a:ln>
                  <a:noFill/>
                </a:ln>
                <a:solidFill>
                  <a:prstClr val="black"/>
                </a:solidFill>
                <a:effectLst/>
                <a:uLnTx/>
                <a:uFillTx/>
                <a:latin typeface="Constantia"/>
                <a:ea typeface="+mn-ea"/>
                <a:cs typeface="+mn-cs"/>
              </a:rPr>
              <a:t>- avoid tender  area until end of exam </a:t>
            </a:r>
          </a:p>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prstClr val="black"/>
                </a:solidFill>
                <a:effectLst/>
                <a:uLnTx/>
                <a:uFillTx/>
                <a:latin typeface="Constantia"/>
                <a:ea typeface="+mn-ea"/>
                <a:cs typeface="+mn-cs"/>
              </a:rPr>
              <a:t>   2</a:t>
            </a:r>
            <a:r>
              <a:rPr kumimoji="0" lang="en-US" sz="2600" b="0" i="0" u="none" strike="noStrike" kern="1200" cap="none" spc="0" normalizeH="0" baseline="0" noProof="0" dirty="0">
                <a:ln>
                  <a:noFill/>
                </a:ln>
                <a:solidFill>
                  <a:srgbClr val="009900"/>
                </a:solidFill>
                <a:effectLst/>
                <a:uLnTx/>
                <a:uFillTx/>
                <a:latin typeface="Constantia"/>
                <a:ea typeface="+mn-ea"/>
                <a:cs typeface="+mn-cs"/>
              </a:rPr>
              <a:t>. Liver, spleen, kidneys </a:t>
            </a:r>
          </a:p>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prstClr val="black"/>
                </a:solidFill>
                <a:effectLst/>
                <a:uLnTx/>
                <a:uFillTx/>
                <a:latin typeface="Constantia"/>
                <a:ea typeface="+mn-ea"/>
                <a:cs typeface="+mn-cs"/>
              </a:rPr>
              <a:t>      a. May be palpable in normal newborn </a:t>
            </a:r>
          </a:p>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prstClr val="black"/>
                </a:solidFill>
                <a:effectLst/>
                <a:uLnTx/>
                <a:uFillTx/>
                <a:latin typeface="Constantia"/>
                <a:ea typeface="+mn-ea"/>
                <a:cs typeface="+mn-cs"/>
              </a:rPr>
              <a:t>   3</a:t>
            </a:r>
            <a:r>
              <a:rPr kumimoji="0" lang="en-US" sz="2600" b="0" i="0" u="none" strike="noStrike" kern="1200" cap="none" spc="0" normalizeH="0" baseline="0" noProof="0" dirty="0">
                <a:ln>
                  <a:noFill/>
                </a:ln>
                <a:solidFill>
                  <a:srgbClr val="009900"/>
                </a:solidFill>
                <a:effectLst/>
                <a:uLnTx/>
                <a:uFillTx/>
                <a:latin typeface="Constantia"/>
                <a:ea typeface="+mn-ea"/>
                <a:cs typeface="+mn-cs"/>
              </a:rPr>
              <a:t>. Rebound, guarding </a:t>
            </a:r>
          </a:p>
          <a:p>
            <a:pPr marL="274320" marR="0" lvl="0" indent="-274320" algn="l" defTabSz="914400" rtl="0" eaLnBrk="1" fontAlgn="auto" latinLnBrk="0" hangingPunct="1">
              <a:lnSpc>
                <a:spcPct val="100000"/>
              </a:lnSpc>
              <a:spcBef>
                <a:spcPct val="20000"/>
              </a:spcBef>
              <a:spcAft>
                <a:spcPts val="0"/>
              </a:spcAft>
              <a:buClr>
                <a:srgbClr val="0BD0D9"/>
              </a:buClr>
              <a:buSzPct val="95000"/>
              <a:buFontTx/>
              <a:buNone/>
              <a:tabLst/>
              <a:defRPr/>
            </a:pPr>
            <a:r>
              <a:rPr kumimoji="0" lang="en-US" sz="2600" b="0" i="0" u="none" strike="noStrike" kern="1200" cap="none" spc="0" normalizeH="0" baseline="0" noProof="0" dirty="0">
                <a:ln>
                  <a:noFill/>
                </a:ln>
                <a:solidFill>
                  <a:prstClr val="black"/>
                </a:solidFill>
                <a:effectLst/>
                <a:uLnTx/>
                <a:uFillTx/>
                <a:latin typeface="Constantia"/>
                <a:ea typeface="+mn-ea"/>
                <a:cs typeface="+mn-cs"/>
              </a:rPr>
              <a:t>      a. Have child blow up belly to touch your hand </a:t>
            </a:r>
            <a:endParaRPr kumimoji="0" lang="fa-IR" sz="2600" b="0" i="0" u="none" strike="noStrike" kern="1200" cap="none" spc="0" normalizeH="0" baseline="0" noProof="0" dirty="0">
              <a:ln>
                <a:noFill/>
              </a:ln>
              <a:solidFill>
                <a:prstClr val="black"/>
              </a:solidFill>
              <a:effectLst/>
              <a:uLnTx/>
              <a:uFillTx/>
              <a:latin typeface="Constantia"/>
              <a:ea typeface="+mn-ea"/>
            </a:endParaRPr>
          </a:p>
        </p:txBody>
      </p:sp>
    </p:spTree>
    <p:extLst>
      <p:ext uri="{BB962C8B-B14F-4D97-AF65-F5344CB8AC3E}">
        <p14:creationId xmlns:p14="http://schemas.microsoft.com/office/powerpoint/2010/main" val="30361324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827585" y="980728"/>
            <a:ext cx="7416824" cy="4752528"/>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21621648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83568" y="577088"/>
            <a:ext cx="3312368" cy="2707896"/>
          </a:xfrm>
          <a:prstGeom prst="rect">
            <a:avLst/>
          </a:prstGeom>
        </p:spPr>
      </p:pic>
      <p:pic>
        <p:nvPicPr>
          <p:cNvPr id="5" name="Content Placeholder 4"/>
          <p:cNvPicPr>
            <a:picLocks noGrp="1" noChangeAspect="1"/>
          </p:cNvPicPr>
          <p:nvPr>
            <p:ph idx="1"/>
          </p:nvPr>
        </p:nvPicPr>
        <p:blipFill>
          <a:blip r:embed="rId3"/>
          <a:stretch>
            <a:fillRect/>
          </a:stretch>
        </p:blipFill>
        <p:spPr>
          <a:xfrm>
            <a:off x="4572000" y="548680"/>
            <a:ext cx="4114800" cy="2736304"/>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pic>
        <p:nvPicPr>
          <p:cNvPr id="7" name="Picture 6"/>
          <p:cNvPicPr>
            <a:picLocks noChangeAspect="1"/>
          </p:cNvPicPr>
          <p:nvPr/>
        </p:nvPicPr>
        <p:blipFill>
          <a:blip r:embed="rId4"/>
          <a:stretch>
            <a:fillRect/>
          </a:stretch>
        </p:blipFill>
        <p:spPr>
          <a:xfrm>
            <a:off x="1979712" y="3756050"/>
            <a:ext cx="5256584" cy="2600300"/>
          </a:xfrm>
          <a:prstGeom prst="rect">
            <a:avLst/>
          </a:prstGeom>
        </p:spPr>
      </p:pic>
    </p:spTree>
    <p:extLst>
      <p:ext uri="{BB962C8B-B14F-4D97-AF65-F5344CB8AC3E}">
        <p14:creationId xmlns:p14="http://schemas.microsoft.com/office/powerpoint/2010/main" val="9220884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806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t>
            </a:r>
            <a:r>
              <a:rPr lang="en-US" dirty="0" smtClean="0"/>
              <a:t>                  </a:t>
            </a:r>
            <a:r>
              <a:rPr lang="en-US" dirty="0"/>
              <a:t>L</a:t>
            </a:r>
            <a:r>
              <a:rPr lang="en-US" dirty="0" smtClean="0"/>
              <a:t>iver Span</a:t>
            </a:r>
            <a:endParaRPr lang="en-US" dirty="0"/>
          </a:p>
        </p:txBody>
      </p:sp>
      <p:sp>
        <p:nvSpPr>
          <p:cNvPr id="3" name="Content Placeholder 2"/>
          <p:cNvSpPr>
            <a:spLocks noGrp="1"/>
          </p:cNvSpPr>
          <p:nvPr>
            <p:ph idx="1"/>
          </p:nvPr>
        </p:nvSpPr>
        <p:spPr/>
        <p:txBody>
          <a:bodyPr/>
          <a:lstStyle/>
          <a:p>
            <a:r>
              <a:rPr lang="en-US" dirty="0" smtClean="0"/>
              <a:t>Age (year)                        male                          female</a:t>
            </a:r>
          </a:p>
          <a:p>
            <a:r>
              <a:rPr lang="en-US" dirty="0" smtClean="0"/>
              <a:t>2                                         3.5                                3.6</a:t>
            </a:r>
          </a:p>
          <a:p>
            <a:r>
              <a:rPr lang="en-US" dirty="0" smtClean="0"/>
              <a:t>3                                          4                                  4</a:t>
            </a:r>
          </a:p>
          <a:p>
            <a:r>
              <a:rPr lang="en-US" dirty="0" smtClean="0"/>
              <a:t>4                                         4.4                                4.3</a:t>
            </a:r>
          </a:p>
          <a:p>
            <a:r>
              <a:rPr lang="en-US" dirty="0" smtClean="0"/>
              <a:t>5                                          4.4                                4.5</a:t>
            </a:r>
          </a:p>
          <a:p>
            <a:r>
              <a:rPr lang="en-US" dirty="0" smtClean="0"/>
              <a:t>6                                          5.1                                 4.8</a:t>
            </a:r>
          </a:p>
          <a:p>
            <a:r>
              <a:rPr lang="en-US" dirty="0" smtClean="0"/>
              <a:t>8                                          5.6                                5.1</a:t>
            </a:r>
          </a:p>
          <a:p>
            <a:r>
              <a:rPr lang="en-US" dirty="0" smtClean="0"/>
              <a:t>10                                         6.1                                 5.4</a:t>
            </a:r>
          </a:p>
          <a:p>
            <a:pPr marL="0" indent="0">
              <a:buNone/>
            </a:pPr>
            <a:r>
              <a:rPr lang="en-US" dirty="0"/>
              <a:t> </a:t>
            </a:r>
            <a:r>
              <a:rPr lang="en-US" dirty="0" smtClean="0"/>
              <a:t>                                         </a:t>
            </a:r>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4533461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80696"/>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t>
            </a:r>
            <a:r>
              <a:rPr lang="en-US" dirty="0" smtClean="0"/>
              <a:t>                  </a:t>
            </a:r>
            <a:r>
              <a:rPr lang="en-US" dirty="0"/>
              <a:t>L</a:t>
            </a:r>
            <a:r>
              <a:rPr lang="en-US" dirty="0" smtClean="0"/>
              <a:t>iver Span</a:t>
            </a:r>
            <a:endParaRPr lang="en-US" dirty="0"/>
          </a:p>
        </p:txBody>
      </p:sp>
      <p:sp>
        <p:nvSpPr>
          <p:cNvPr id="3" name="Content Placeholder 2"/>
          <p:cNvSpPr>
            <a:spLocks noGrp="1"/>
          </p:cNvSpPr>
          <p:nvPr>
            <p:ph idx="1"/>
          </p:nvPr>
        </p:nvSpPr>
        <p:spPr/>
        <p:txBody>
          <a:bodyPr/>
          <a:lstStyle/>
          <a:p>
            <a:r>
              <a:rPr lang="en-US" dirty="0" smtClean="0"/>
              <a:t>Age (year)                        male                          female</a:t>
            </a:r>
          </a:p>
          <a:p>
            <a:r>
              <a:rPr lang="en-US" dirty="0" smtClean="0"/>
              <a:t>12                                         6.5                              5.6</a:t>
            </a:r>
          </a:p>
          <a:p>
            <a:r>
              <a:rPr lang="en-US" dirty="0" smtClean="0"/>
              <a:t>14                                         6.8                             5.8</a:t>
            </a:r>
          </a:p>
          <a:p>
            <a:r>
              <a:rPr lang="en-US" smtClean="0"/>
              <a:t>16                                          7.1                                </a:t>
            </a:r>
            <a:r>
              <a:rPr lang="en-US" dirty="0" smtClean="0"/>
              <a:t>6</a:t>
            </a:r>
          </a:p>
          <a:p>
            <a:r>
              <a:rPr lang="en-US" dirty="0" smtClean="0"/>
              <a:t>18                                          7.4                              6.1</a:t>
            </a:r>
          </a:p>
          <a:p>
            <a:r>
              <a:rPr lang="en-US" dirty="0" smtClean="0"/>
              <a:t>20                                          7.7                             6.3</a:t>
            </a:r>
          </a:p>
          <a:p>
            <a:pPr marL="0" indent="0">
              <a:buNone/>
            </a:pPr>
            <a:r>
              <a:rPr lang="en-US" dirty="0"/>
              <a:t> </a:t>
            </a:r>
            <a:r>
              <a:rPr lang="en-US" dirty="0" smtClean="0"/>
              <a:t>                                         </a:t>
            </a:r>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29847568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US" dirty="0"/>
              <a:t>Musculoskeletal </a:t>
            </a:r>
            <a:endParaRPr lang="fa-IR" dirty="0"/>
          </a:p>
        </p:txBody>
      </p:sp>
      <p:sp>
        <p:nvSpPr>
          <p:cNvPr id="3" name="Content Placeholder 2"/>
          <p:cNvSpPr>
            <a:spLocks noGrp="1"/>
          </p:cNvSpPr>
          <p:nvPr>
            <p:ph idx="1"/>
          </p:nvPr>
        </p:nvSpPr>
        <p:spPr>
          <a:xfrm>
            <a:off x="457200" y="1428736"/>
            <a:ext cx="8229600" cy="4895864"/>
          </a:xfrm>
        </p:spPr>
        <p:txBody>
          <a:bodyPr>
            <a:normAutofit/>
          </a:bodyPr>
          <a:lstStyle/>
          <a:p>
            <a:pPr>
              <a:buNone/>
            </a:pPr>
            <a:r>
              <a:rPr lang="en-US" dirty="0"/>
              <a:t>A. Back </a:t>
            </a:r>
          </a:p>
          <a:p>
            <a:pPr>
              <a:buNone/>
            </a:pPr>
            <a:r>
              <a:rPr lang="en-US" dirty="0"/>
              <a:t>1. Sacral dimple </a:t>
            </a:r>
          </a:p>
          <a:p>
            <a:pPr>
              <a:buNone/>
            </a:pPr>
            <a:r>
              <a:rPr lang="en-US" dirty="0"/>
              <a:t>2. </a:t>
            </a:r>
            <a:r>
              <a:rPr lang="en-US" dirty="0" err="1"/>
              <a:t>Kyphosis</a:t>
            </a:r>
            <a:r>
              <a:rPr lang="en-US" dirty="0"/>
              <a:t>, </a:t>
            </a:r>
            <a:r>
              <a:rPr lang="en-US" dirty="0" err="1"/>
              <a:t>lordosis</a:t>
            </a:r>
            <a:r>
              <a:rPr lang="en-US" dirty="0"/>
              <a:t> or scoliosis </a:t>
            </a:r>
          </a:p>
          <a:p>
            <a:pPr>
              <a:buNone/>
            </a:pPr>
            <a:r>
              <a:rPr lang="en-US" dirty="0"/>
              <a:t>B. Joints (motion, stability, swelling, tenderness) </a:t>
            </a:r>
          </a:p>
          <a:p>
            <a:pPr>
              <a:buNone/>
            </a:pPr>
            <a:r>
              <a:rPr lang="en-US" dirty="0"/>
              <a:t>C. Muscles </a:t>
            </a:r>
          </a:p>
          <a:p>
            <a:pPr>
              <a:buNone/>
            </a:pPr>
            <a:r>
              <a:rPr lang="en-US" dirty="0"/>
              <a:t>D. Extremities </a:t>
            </a:r>
          </a:p>
          <a:p>
            <a:pPr>
              <a:buNone/>
            </a:pPr>
            <a:r>
              <a:rPr lang="en-US" dirty="0"/>
              <a:t>1. Deformity </a:t>
            </a:r>
          </a:p>
          <a:p>
            <a:pPr>
              <a:buNone/>
            </a:pPr>
            <a:r>
              <a:rPr lang="en-US" dirty="0"/>
              <a:t>2. Symmetry </a:t>
            </a:r>
          </a:p>
          <a:p>
            <a:pPr>
              <a:buNone/>
            </a:pPr>
            <a:r>
              <a:rPr lang="en-US" dirty="0"/>
              <a:t>3. Edema </a:t>
            </a:r>
          </a:p>
          <a:p>
            <a:pPr>
              <a:buNone/>
            </a:pPr>
            <a:r>
              <a:rPr lang="en-US" dirty="0"/>
              <a:t>4. Clubbing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lstStyle/>
          <a:p>
            <a:r>
              <a:rPr lang="en-US" dirty="0"/>
              <a:t>Musculoskeletal (c)</a:t>
            </a:r>
            <a:endParaRPr lang="fa-IR" dirty="0"/>
          </a:p>
        </p:txBody>
      </p:sp>
      <p:sp>
        <p:nvSpPr>
          <p:cNvPr id="3" name="Content Placeholder 2"/>
          <p:cNvSpPr>
            <a:spLocks noGrp="1"/>
          </p:cNvSpPr>
          <p:nvPr>
            <p:ph idx="1"/>
          </p:nvPr>
        </p:nvSpPr>
        <p:spPr>
          <a:xfrm>
            <a:off x="457200" y="1500174"/>
            <a:ext cx="8229600" cy="4824426"/>
          </a:xfrm>
        </p:spPr>
        <p:txBody>
          <a:bodyPr/>
          <a:lstStyle/>
          <a:p>
            <a:pPr>
              <a:buNone/>
            </a:pPr>
            <a:r>
              <a:rPr lang="en-US" dirty="0"/>
              <a:t>E. Gait </a:t>
            </a:r>
          </a:p>
          <a:p>
            <a:pPr>
              <a:buNone/>
            </a:pPr>
            <a:r>
              <a:rPr lang="en-US" dirty="0"/>
              <a:t>1. In-toeing, out-toeing </a:t>
            </a:r>
          </a:p>
          <a:p>
            <a:pPr>
              <a:buNone/>
            </a:pPr>
            <a:r>
              <a:rPr lang="en-US" dirty="0"/>
              <a:t>2. Bow legs, knock knee </a:t>
            </a:r>
          </a:p>
          <a:p>
            <a:pPr>
              <a:buNone/>
            </a:pPr>
            <a:r>
              <a:rPr lang="en-US" dirty="0"/>
              <a:t>a. “Physiologic” bowing is frequently seen under 2 years of age and will spontaneously resolve </a:t>
            </a:r>
          </a:p>
          <a:p>
            <a:pPr>
              <a:buNone/>
            </a:pPr>
            <a:r>
              <a:rPr lang="en-US" dirty="0"/>
              <a:t>3. Limp </a:t>
            </a:r>
          </a:p>
          <a:p>
            <a:pPr>
              <a:buNone/>
            </a:pPr>
            <a:r>
              <a:rPr lang="en-US" dirty="0"/>
              <a:t>F. Hips </a:t>
            </a:r>
          </a:p>
          <a:p>
            <a:pPr>
              <a:buNone/>
            </a:pPr>
            <a:r>
              <a:rPr lang="en-US" dirty="0"/>
              <a:t>1. </a:t>
            </a:r>
            <a:r>
              <a:rPr lang="en-US" dirty="0" err="1"/>
              <a:t>Ortolani’s</a:t>
            </a:r>
            <a:r>
              <a:rPr lang="en-US" dirty="0"/>
              <a:t> and Barlow’s signs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
        <p:nvSpPr>
          <p:cNvPr id="1026" name="AutoShape 2" descr="data:image/jpeg;base64,/9j/4AAQSkZJRgABAQAAAQABAAD/2wCEAAkGBxISEhUSExMWFhUXGRUWFhYVFRUYFhUaFxYWGBgVGhYYHSggGBolGxUWITEhJSkrLi4wGR8zODMsNygtLisBCgoKDg0OGhAQGy0dHSUtLS0rLS0tLS0tLS0tLS0tLS0tLS0vLS0tLS0tLS0tLS0tLSstLS0tLS0tLS0tLS0tLf/AABEIAM8A8wMBIgACEQEDEQH/xAAcAAEAAgMBAQEAAAAAAAAAAAAABQYBAwQCBwj/xABEEAACAQIEAgcFBQYFAgcBAAABAgADEQQSITEFQQYTIlFhcYEHMpGhsRRCUnLBFSMzkqKyQ2KCwtFTsxckY6Ph8PEW/8QAGQEBAQEBAQEAAAAAAAAAAAAAAAQDAgEF/8QAIhEAAgMAAQQDAQEAAAAAAAAAAAECAxEhEhMxMiJBUXEE/9oADAMBAAIRAxEAPwD7jERAEREAREQBPnPtC9pq4Gp9noIKtcC7liclO+wNtWbnbSfRp+SekeIapi8S7G7GtWv6VGAHoBb0gFvb2v8AEzfWiPKlt851cJ9suNpsOvp06ycwAUf0bUX8xPm0Qen6u6M9IaGPoivQa42ZT7yNzVhyMmJ8G9gmMZcbVpA9l6RYjxRlsbd9mM+8weCIiAIiIAiIgCIiAIiIAiIgCImqviUQXdlUf5mA+sA2xNFDGU39x0b8rA/SbrwDMREAREQBERAEREAREQBPy77Q+GfZ+IYgAdh3eonjmY5vg2YT9RT4d7b+FENTrDZWcH8tWzKfRlcf6p4z1I+VRET09Pp/sKw9sTUrkXFhRHgX7Wbx9wD1n3efIvYZw5upNWxC9azZuRKpkAHf7zH0E+uzxB4IiJ6ciIiAIiIAiIgCJiZgCImCYBSvaX05HDaQWmA2IqXyKfdRedRhzHIDmZ+fOLcXxGKc1K9VqjH8R0HgFGgHgBJDpzxg4vH4isb2zlEB+6idlR8ifUyCg9NlCu9MgozKRsVYqR6ifT/Z37UayVEw2NfrKbEKtZvfpk+7mP3lvYX3F+c5ehns+Lq7Y1LIyr1ahrOCdc1xtpyndx32XUShOFdkcDRXbMreGbdT4zN2x3DTtSa0+3AzMiui6VRg8OKzZqgpU87Dm2UXPjJWaGQiIgCIiAIiIAiIgGJDdLOCJjMLVoMASyNkOl1a11IPLUCTUw20A/L1ToNjVAZlpqpsA5qoFN+e953cO9nlepU6tqlNdLtYMxAvttYmxU78xPq1ekDRS+wZPMjPbfluNeU4+Fgq1t8ja9svZWFiSR2QB2PUHbQTJSbi2bOKUkvotfQvCU6OFSjTHZpll8d7gnxsReT15VcNUekzNTIGaxZWF1JH3hqLG07f2xV/An8zf8TyNsc5EqZbwT14vK+3Fqx2FMfzN/xFPi9YasquOYW6t6XJB9bTruxOe1P8LBE04XErUUMpuD8R3gjkZumhmIiIAiIgCInktbfSAep5YSPfjmHFwKgYjcIC39onJieONY5Uy/5qjAW8cqk+e85c0vJ0oSfhH5n4ng2+11aSi7ddUUaH/qEXPhL1j/ZypoKaAY1gFJzMMtS9s2+gO+3dLLjESmS9JUDVHLVMqjrGc9oksygC9xoDbtC0nuE0QtNQBYABR5Lp8NPnM7JtLTWuCbaOxRoPID4CacZUIU5bXsdDueVh4zfOYYSmtUVwP3manr4ZgNuWh+UmjyymXC4Lfhksii1rKBbu02m2Il588REQBERAEREARE0Y3FLTUu2w2HMk7ADmTANpNpA8S4j1oNOmTk2Z/wAf+VfDvPwnPjMQ9b39E/6Y1B/OfveW3nPEmsu+kU10/cjVidEa1tBcdwK6j0uJHUkJYOxyrUGmYGmoDnQsw12sBexueYEkcXSzoyXIzAi43/8AvL1kNxNQyKzhQ4yqEOcuRfsrrcWVu6+++t57Q/KPP9C8Ml8PVuSje8lrmxCtfZlvyNjN8j8CRnLqGs+ty183fUynUAsDZtL+MkJlYskbVy2IiImZodHCa+Srb7tTQ+DgaH1AI9BLEJUa7EDMN1IceJUg29bWltQg6jY6yumWxwjvjktPURE2MRETRjMQtNC7bKL+fIAeJOkA1cS4glFbsdSbKotdj3C/15Sk8S4ya6ZmZb5rKgapkBG4NlHWWG5v5WvObinEqlSo1UZi1Nu0FKher0BUPmJygmxshuw10m+thESmy1S1SniCKmHamb1C4zMoYadrtXvbLprawnPnk68cHNVqM5qIF0BWlkOt3fcq4OmuQ2Ya311GnLiiVfLUHaz5HA0s3VnL2BcaqO0uo7Q23k99lqVGZqrKufKXp0RlViuzsx7Ra+t1t67zpw+GRPcUL5AX9TuZk7orxybRpk/PBC8L4Y7OalTsoLZUBcAkC18jHsg2BtqdpKFzS3sadzY3sUueY5qL7jadNmY5EXM5FwOQG12PISbw/BqQWzKKhIszOASfK+w8BOFGVj1nTlGtYiEqsQNr+oH1m/hvDGqgVWZkUkMEKrcqLEEnlcg+k7m6P09lLKml6YsVsPui4uAdrfSS4E7hVj5OLLtWIzERNzAREQBERAEREAwZAcaqZqoXki3/ANTXH9o+cnzKtUqZ3d+TNp+VRlH0J/1TK55E1pWyMREwrA38ND4Hf9RIywzI1EyViAWQOTZzlqLmqbnIxGWzW11tfu2kpwDMKhZdLNYv2uyoCvlsouRdj3D5CaVPJHFq2Jz3uEcCocpOY5hlsNVFiQouCTzJ05mStOoDe3IkfA2nJiXANTMw0brAyZRoxtcsBooVhy+7M0Xy2cHOjgEsORt71u46eRmly5M6Hxh2TTSrXGYnQsQvxyj4kfOeHrF+ylwDu9rADwvu30mcUgFOwFgMvoARMDc3sND6yxcLYGjTI/AvyAEr0mOjz/uiv4WZfS9x8jN6Hy0Yf6FwmScREpJRKx0vxBJWivg7HYKLntsToAArnXnaWYyh9InviSOdwFXOVBKZCtyD7oCu2mvdvOZHUTzwbDrUP2hKo6ykO0KucU3XLY2BJCLo2wt4TowVPMTVKhcxYoq+6ik6EeLAAkjeeK9Jjhe3hwXIsaoGjAkAszZgdvO51trOyq4RSeSj6DaZXyxYa0RTbZg1u0FAJO57lHK58e6bJqw1IqNfeOreZ3+G3pNslKyQ4AvbqHwQf3H9ZNyH6Pj+L+Zf7FkxLq/VEFnsxEROzgREQBERAEREAREQCO45XK0iAbM5yA91/ePotzIRVAFhy0nbxureqq/hUsfNzYfJT8ROOSXS2WFlEcjp5q3scu9jbz5TSEDgVFJUkDUc/AjY2/5m9mAFzsNTOXhmfKwdcpDvYdwzEgeYBsfGZfRr9my1Xa6edmv/AC3t85oxtBVonMWspzsQLlje5uv3ge7/AIndNGPa1NzmZbKdVF2HiBzM9T5PGuDnSu4NN1CLnoDtKwAYAZixCLp2aYGm150YKoWQEoUJuSrG5GvM8yd5yU9VpWXNelV3YHrRZjcDObXtcjX0nRw1gU0cvq3aYEHc3FjN7/CJ6PLOqacb/Df8rfSbpoxv8NvIj46frJylm+SXR9u1VH5G+IK2/wDb+cjZIcA/iVPy0vrVmlPsZ3+pNxESwiMGUTpHSIxNSy7rTJYkKAhJB7Vja7HLYanW1pfDKt0xAVqTnNqHXsEKSdMlydgCSb8uU8Z6iKZFOEKKaxIUk0yrlVZSGAtY2Fxe9xyPOdeIfMi2+8Ut6kN9Js4Sr9W1LrUyJfVh2jmvcEvq25F9O6+k48Je1NSQcjMl1JKnKrZSCdwVMxvXCZvQ+WiQiJ5qk2NtzYDzYgD5kSZIp8Ez0fX92W/E7EeQOUf2yUmnDUQiKg2UBR6C03S9LFh8+T16IiJ6eCIiAIiIAiIgCYmZzcQxPV02fuGg7ydAPjaAV+s+apUbvYgeS9kfMH4zzPNJMoA7hv3959TMtckKouzGyjvPefADUyB/KR9BfGJtwWH62oF+4tmc/wBqep1PgPGaUfNmYbMzsPIsbGSeNpihh+rU9pzlLcyWF3b4A27tBI0C1gOWgmli6Uomdbcm5GZy8TrFKbEPkY2CnLmOY7ALzJnSxsNr+X0kRi6hqcnK5c70zYWCHk4BAJbTvnNcepnVkulG+o1Ng2XMWSllJNmzMxAZFB1ykswOwFhbunbhicqkrlJAJX8J5iRgc1mBJRSWDlhTTrM26pntqCqk33sbcjJeaXvlIzoXDYnPjGHZX8TgDxtdz8lM6JpejmtU5I4RfMqwY/NR6GYxWm0nhukhwAdup+Wn9asj5JdHhrVPig+CA/7jO6fYzu9CZiIlhGJXemO1AgkMKuhFri6OpPa057nbeWKV7pbtR/OfmpB+s5k8R1HlkJgrLVRWohhZ1zorOrsmcWAOgN7Fm7xvqYZcuIChHVanWVrsNM4AFhpYDK+gF/dmigzU2R0b7OpVLXZjTcqSrsx3Y3YWFuW43EzxwOppvVqBiGXKEQgds5DfXUa+M8mtiz2DySMTNMXemO+onyuf0mJv4al66f5Q7etsv+4ySC+SLLHkWWSIiXEAiIgCIiAIiIAiIgCQXHK+Z1pjZe23mdEH1Pwk4xtKmtTOWqfjJYeX3f6bTK6WRNaY7Iy7gAk7DeS3BsCV/euO2wsAfuLyHmdz8OU4+E4XrXzH3EOn+Zx+i/XyknxjEGnTNj2m7K+Z5+gufScVQxdTO7Z6+lEVxHECpVuPdS6g97H3j5C1vjNE800CgKNgLCephOXU9KIR6VhyY6qACc9smpCsA3K24N/yne420nBXQAWcfvFTrqxqAKSfeygahgLqoFtr63EzWdC4AYqTaswsGX92VswzbVM2VLA63trbTzSQ1NGsweoapYi5PVm2WwOnaYG+uwsJVWumOktkuqWHZgKRvd1BJu+cEEXYgldNwOWnKd858CgC3swLHMQxJIO3oLAToks3rKoLEYIJIRfeY5R4cy3kACfSSfFcMtPDqq7IyevasSf5ifOauB0s1Rn5IMg82sW+Ay/GSnEKGek68yDbz3HztKK4fH+k1s/n/CvST6Pf4v5x/wBtJFUnzAN3gH4yU6PHWqPFG+K5f9kzp9jW70JmIiVkZgys9JquZ8o/wwhP5nddPRRf/UJZjKbiiHSqzbP1hJ52NwPWwEyteLDWlbLSPellQFKfWuodWzFgigv2SlgTuATl79eUkOI9SKJFNBTcKDYm1iCpy5Wa/eB9JHoC7gNUdamgBBcrTVUBKZUAtewJsbC2tjJjjddyKdOqiMWYBShYgFCrnMDtoAec78I48yMtvNmBfLWpnvLIfVSR81E5mrAEKdCdrg2Phfa/hvNgNmQ9zof6gP1kcHkkWzWxZa4iJcQCIiAIiIAiIgCImnFYhaal2NgN/oB4kmwgHHx2vlpFR7znIPX3j6KCZB1L2svvGyqOVzoPTn6TdicQar5yLACyKTqAdyeWY2HpPeAS9amO7M3qF0+slk+uaRXCPRBv7J7CYcU0VF2UW8T3k+JOsh+N1L1VXki39WNvop+MnjKzi2zVajcs2UeSAA/1ZvhNbXkTGlbM1zj4lSzgU75Qx961wv4SRzGYrpOyacVRzLoSDyP6a8j5SaDSlyVTTcXhyfsutSqAGmthTyKQAyl3uDqx27IIU65iNbTmxFCoWYim2lLKLLTClrtmy5hlBKoCXH4bASQp40t14Z2OekMtOoynI1MWYKgFz3k+XdeaXxjtUqopWxGRAuVkUrbNVXmvJCh7vSW8YQrdOjAVMyDwutvy6Dz0G86JroUcotcnvJ3Pj/8AE2SCWbwXrc5Jfo8R1RHMO+bzJuP6Ssk7SB4JUtVZfxKD6qbH5Mvwk+JbW9iiKxZJlUZMrOvc727rE5gPgRJHgHv1fy0x86h/UfGceNN61W34gPUKt5u4Rilp1CrGwqZcpO2YdnLflcZbeswhisN566ywRMAzMqJTxWPZPkfpKejhaa35hRbvLW09SZcaguCO/SUlxdaQJAsR7wuCVBCjXYlra8t5jataRvU8TZopYGq7CjSRRbNUSrcjIzdpwcuyszHskX+s6MJXaozZv8NnptrmzOpylgea2GnPU3AjDdYR1TOQiAZFpFqd11F3Km7N2SeQ12npUFNgAAEYBbD7pA09CNPQd85ssWdKOqq3vUzoq0wwKkXBmrCkkqhPaFSmt+/tBg3qB8QZvmMJS/8AM0Sdu0D4kKSnw7R//ZjDmSNp8RZbImBMy4gEREAREQBERAMGQHSHFqGCkgKnbc8gdkHnubeUnzKnxbCOXcstlNQWJIOYnKi5RfkgLG+xEzs3pNK86uT0Jv4d/Hp/6/7ZH0ccrWsD2mqKD+QsL+Rym07Oj1XPVViLELU07iGVfoZNWvkimx/FlnMqz+8/56v/AHGlplWf3n/PU/vabX+pjR7GInioD90gHxF/TcTXkqfiUf6Sf1kxUcPGKgQr7+WobOKZOY2B0sNWuLD08Z64AM1MVSCGfU5tW0J31Jv4biwB2nrimGAo1CbsSu7b7ja2gHlOo4fW6kqedtVPmp+osfGaOfxwzUPn1G+Jpy1PxL55T/zNqA21Nz5W+UzNTp4Z/HTyf4WH6kSxCV7hX8dfyv8AVJYpXT6kV3sVQntVD/6lT5OwH0niuVCsXtlsc19rc7+ExjamWsygaNUa/gMqkn+ZvrOb7UKihSLdYKi/y3BHqJNJPqKYtdKLHwHEFkKMblDYHvUi6nx5i/hJUSvcAoVFcHL+7KaMCLHUFBa97i7DblLDLIbnJHPN4MGVLiNAq9RBuD1i7ahjfmDzziW0yH6QUvcqdxyHybb+oCc2LjTqt5LkqvD8SGqqb6laist9VKvmVCL6EKxnQ2Kz1Ho6AgBkPipB1Hde06K6gMj2GjWPkwtfzvl9LzmwtC4qcnFWowJ87i/gQbeUlb16WJYsO3DVg6hhzHwPMeh0np2tZvwsjfBhf5XnJwpGCsGQprcA5ANdwuUns32J1nVXF1byP0nniQ8otomZ4otdQe8A/Ke5efPEREAREQBERAMSC48HepTpKDqDrY2BPZJvtouY+o3vJ6YM8a1Yep49KXSpDtFdlK5R+eta/hoPnO/gOHYVEYKcpQnNy1AFr991GkmKPCqSh1y3D7hjfTu12GpnYiAAACwAAAGwA5TiMMO5T1YZMq9YWqVB3O39Vn/3S0GRVbhLM7tmFmIO23ZVf9s8ti5Lg9pkoy5IqJJ/sdvxD4GP2O34h8DJ+1L8Ke7D9IPiSXpOBuRYepE6FNxeSTcFYle0NGU7HkbzFLgrAAZxoANjynvalng87sd8kfEk/wBjt+IfAx+x2/EPgZ52pfh73YfpzcJH78eCP8yssMjcDw403LEg9nLoPG8khKa01HGS2tOWoqWMoMKlSoykAOAp5NcsTbv0Cn1mijhLsqD3iAUPcxpCoPS4tLfXw6uMrqGU8jqJobh6GotWxzKLCxsNiBp5Ew6wrODk6OVCaZUqRlYgXFt+0Rr3Ekekl5i0zO0sWHDevRODjqXoVPAZv5CG/Sd81YqjnRk/ECPiLQ/AXkq1amGBB58+Y5g+hnLQqnP2tyMjd2ddQfJlJI8vCT68Hawu4+Bmt+AXYNmFx562va/fa5+Mk7cvws7sf04ZrxBsreR+kl/2O34h8DPL8FYi2ccr6Ha4uPhcQqpfgdsc8kvSWygdwA+U9wIlhEIiIAiIgCIiAIiIAiJiAZiUnjnSvEUOLYfCAU/sz00aqxVusDVHrImUhrWzIg25mcnRnp3WqJi6mIpFxTq00ophqbNUdaqB0uC1r5WBJJUDWAfQYlQHtCwxp0XSliHas9aktJKamoKlH30YZ7X8QSPGRvBenld2xVSthqwpU6po0qSYe9UkXLZ6nWlLgKSb5QLjU3gH0GJT/wDxDwxWgadLEVWxC1zTSnSUuDQYLURgWADAk63y6HXa83wbjiYvCriqAYqwcqrDK+ZCysjDkQykenOASsT5x0a6eYip1j1lpVFSlUq1aFFSmKwzof4LU6r3q3X74Ci6+MsHEenGGoqzkVHVcPTxTMiqQKdRsqDVh2ibm3cDALPEqidPsLlrtUSvS6habstWlZnWq2WmyKCc2ZuyAbG52kWvtFCVMU1ahWp0aCYQ9W1K2IDYioyajOVYe4RlOxO50gF/iVPG9PKNKwbD4osE62sq0lLYamSQHrWfS4DGy5jZTpPHEfaJhKLspSu6oKLPVp0s9JEr+5UJDXtqNACe4GAW+JU//wC/wwp1ajJXVqVVaBotTAqu7qGphVLWsym4LEWG9pMdH+O0sZS62lmADMjK4AdHQ2ZGAJFwRyJHcYBKRPnfR/ptiq2JanUWicv2gVMKoNPFUOqsaZHWuBXDjS6gAEjXeTdbp3hVopWC1XV8PVxYyqt1pUgCcwLCzEmwHffugFpiUip7TcKoYtQxYyKlVr0NqL7Yg9qwp30se13KZ0cR9oOGo1KyNSxLLhzTFeqlINSpCoiurkhr5bNyBOh02uBb4lIw/T8CrjRWo1Vp4eolOmVTMazOFyotm1qOzAqNBYgkjW3U/T/DrTLvSxCutVKD0GpDr0eoL0yUDEFWGoKk7+cAtsSo8O9oGGq1KdLqsRTapUegTUpZVp1kBPUu2YjMQpIy5h3kTp6PdM6GMqmlSp1wLOVqPTApVAjFSVZWJW9rgOFJHkYBZYiIAiIgCIiAIiIAmJmIBUOk/Qs4uvUrriOqZsPTopanmNN6ddqy1gcwvqbZfnODE+zm61VTEKoerh6gRqOekRQoLR6upTzjrUNs1rj1l+ieYClcA6CfZXoEVlK0KuLqhVohARiALIArWXLbkLcrCa+IdAnqKyjELriquKy1KHWUWFRcvVVKRqAVAN73A8JeYnoKX0e6CfZXwrCuGGHGMUDqguYYmoHHutZctraCx7hJjo5wD7LhBhTULa1z1igof31WpU0sSVI6y178ryciAUrBdEqtKqmJr4g4o4ejVp0lFFVrVFcDSrVZz1z2W2uUEkk7yK6OdBajcOxNCoWoviGyp1gFR6FCk/7ikwVrNlW/3t3Opn0qIBUONdCBiXru1Yr1tDD0lyprTfD1TVSrcmzdojs25b6zjrdBK9U13r40VKlb7HcjD5FQYWt1oAXrD722p0JJ7gL3EAqfHOiVWrWrVaGK6gYiktHEKaIqZlXMFamcw6twruLnMNRppOSv0AXJiadOtkSsmDRQaebqxhSDqc4z5reFvGXeIBR+M+z5cQ2Ic1VzVa9DEIHoCpTQ0qS0ij02a1VWAOmlr+En+jHAxg6HVXQkszMaVCnQS7HZadMWAAsBck6akyZiAUvC9C6q18PVrYs10wrVXoB6Q+0dtSMtTElyXUA7WF7Lcm0i+jvQ16lDiHWK+H+1CrQoLVys9Cg2d7FUbL/FrVWyhtraz6REApvEug/WriF6+3X4SjhL9XfJ1Rc9Z72t8/u6WtvImp0OxdevxGmaxo4bENQVr0lc1kWhSRjTbMDTa6spJDctO/6REApOP6CM74hkxORatShXpjqgzUa9AIKb5i3bTsC6WF++ZboO7t11XEh65xGHr1HFHKhXDiy0kp5zkFvvFm1v5S6xAKgvQo5kbr/cx1THfw986uvVe9uM/veG05+j3QI4bGfazXRtKotTw60GqZyCDWKNkqFRfUItySTLvEAwJmIgCIiAIiIB/9k="/>
          <p:cNvSpPr>
            <a:spLocks noChangeAspect="1" noChangeArrowheads="1"/>
          </p:cNvSpPr>
          <p:nvPr/>
        </p:nvSpPr>
        <p:spPr bwMode="auto">
          <a:xfrm>
            <a:off x="8429625" y="-1211263"/>
            <a:ext cx="2971800" cy="2533651"/>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1028" name="Picture 4" descr="http://orthoinfo.aaos.org/figures/A00626F01.jpg"/>
          <p:cNvPicPr>
            <a:picLocks noChangeAspect="1" noChangeArrowheads="1"/>
          </p:cNvPicPr>
          <p:nvPr/>
        </p:nvPicPr>
        <p:blipFill>
          <a:blip r:embed="rId2"/>
          <a:srcRect/>
          <a:stretch>
            <a:fillRect/>
          </a:stretch>
        </p:blipFill>
        <p:spPr bwMode="auto">
          <a:xfrm>
            <a:off x="214282" y="3214686"/>
            <a:ext cx="3810000" cy="3457576"/>
          </a:xfrm>
          <a:prstGeom prst="rect">
            <a:avLst/>
          </a:prstGeom>
          <a:noFill/>
        </p:spPr>
      </p:pic>
      <p:pic>
        <p:nvPicPr>
          <p:cNvPr id="1030" name="Picture 6" descr="http://www.hughston.com/hha/b_12_2_4c.jpg"/>
          <p:cNvPicPr>
            <a:picLocks noChangeAspect="1" noChangeArrowheads="1"/>
          </p:cNvPicPr>
          <p:nvPr/>
        </p:nvPicPr>
        <p:blipFill>
          <a:blip r:embed="rId3"/>
          <a:srcRect/>
          <a:stretch>
            <a:fillRect/>
          </a:stretch>
        </p:blipFill>
        <p:spPr bwMode="auto">
          <a:xfrm>
            <a:off x="4143372" y="3786190"/>
            <a:ext cx="1724025" cy="2857500"/>
          </a:xfrm>
          <a:prstGeom prst="rect">
            <a:avLst/>
          </a:prstGeom>
          <a:noFill/>
        </p:spPr>
      </p:pic>
      <p:sp>
        <p:nvSpPr>
          <p:cNvPr id="1032" name="AutoShape 8" descr="https://encrypted-tbn3.gstatic.com/images?q=tbn:ANd9GcRRnG_MFlKqaLrFGk7OYOymqVSFQ9bliuTYc1wmONBzp-5NZ1Iokw"/>
          <p:cNvSpPr>
            <a:spLocks noChangeAspect="1" noChangeArrowheads="1"/>
          </p:cNvSpPr>
          <p:nvPr/>
        </p:nvSpPr>
        <p:spPr bwMode="auto">
          <a:xfrm>
            <a:off x="8683625" y="-661988"/>
            <a:ext cx="2286000" cy="1390651"/>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1034" name="Picture 10" descr="http://medfriendly.com/hands_marfan.jpg"/>
          <p:cNvPicPr>
            <a:picLocks noChangeAspect="1" noChangeArrowheads="1"/>
          </p:cNvPicPr>
          <p:nvPr/>
        </p:nvPicPr>
        <p:blipFill>
          <a:blip r:embed="rId4"/>
          <a:srcRect/>
          <a:stretch>
            <a:fillRect/>
          </a:stretch>
        </p:blipFill>
        <p:spPr bwMode="auto">
          <a:xfrm>
            <a:off x="6072198" y="4143380"/>
            <a:ext cx="1905000" cy="2447926"/>
          </a:xfrm>
          <a:prstGeom prst="rect">
            <a:avLst/>
          </a:prstGeom>
          <a:noFill/>
        </p:spPr>
      </p:pic>
      <p:pic>
        <p:nvPicPr>
          <p:cNvPr id="1036" name="Picture 12" descr="http://www.hughston.com/hha/b_12_2_4a.jpg"/>
          <p:cNvPicPr>
            <a:picLocks noChangeAspect="1" noChangeArrowheads="1"/>
          </p:cNvPicPr>
          <p:nvPr/>
        </p:nvPicPr>
        <p:blipFill>
          <a:blip r:embed="rId5"/>
          <a:srcRect/>
          <a:stretch>
            <a:fillRect/>
          </a:stretch>
        </p:blipFill>
        <p:spPr bwMode="auto">
          <a:xfrm>
            <a:off x="5643570" y="428604"/>
            <a:ext cx="3095625" cy="3152775"/>
          </a:xfrm>
          <a:prstGeom prst="rect">
            <a:avLst/>
          </a:prstGeom>
          <a:noFill/>
        </p:spPr>
      </p:pic>
      <p:pic>
        <p:nvPicPr>
          <p:cNvPr id="1038" name="Picture 14" descr="http://www.mipectus.com.ar/images/carinatum.jpg"/>
          <p:cNvPicPr>
            <a:picLocks noChangeAspect="1" noChangeArrowheads="1"/>
          </p:cNvPicPr>
          <p:nvPr/>
        </p:nvPicPr>
        <p:blipFill>
          <a:blip r:embed="rId6"/>
          <a:srcRect/>
          <a:stretch>
            <a:fillRect/>
          </a:stretch>
        </p:blipFill>
        <p:spPr bwMode="auto">
          <a:xfrm>
            <a:off x="3431358" y="500043"/>
            <a:ext cx="2012170" cy="2786082"/>
          </a:xfrm>
          <a:prstGeom prst="rect">
            <a:avLst/>
          </a:prstGeom>
          <a:noFill/>
        </p:spPr>
      </p:pic>
      <p:pic>
        <p:nvPicPr>
          <p:cNvPr id="1040" name="Picture 16" descr="http://www.anatomikmodeling.com/sites/default/files/pectus_pathologie_0.png"/>
          <p:cNvPicPr>
            <a:picLocks noChangeAspect="1" noChangeArrowheads="1"/>
          </p:cNvPicPr>
          <p:nvPr/>
        </p:nvPicPr>
        <p:blipFill>
          <a:blip r:embed="rId7"/>
          <a:srcRect/>
          <a:stretch>
            <a:fillRect/>
          </a:stretch>
        </p:blipFill>
        <p:spPr bwMode="auto">
          <a:xfrm>
            <a:off x="214282" y="1035806"/>
            <a:ext cx="2714644" cy="203598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pic>
        <p:nvPicPr>
          <p:cNvPr id="5" name="Picture 8" descr="http://image.slidesharecdn.com/down-syndrome-140805090146-phpapp01/95/down-syndrome-15-638.jpg?cb=1407229345"/>
          <p:cNvPicPr>
            <a:picLocks noChangeAspect="1" noChangeArrowheads="1"/>
          </p:cNvPicPr>
          <p:nvPr/>
        </p:nvPicPr>
        <p:blipFill>
          <a:blip r:embed="rId2" cstate="print"/>
          <a:srcRect/>
          <a:stretch>
            <a:fillRect/>
          </a:stretch>
        </p:blipFill>
        <p:spPr bwMode="auto">
          <a:xfrm>
            <a:off x="0" y="3786190"/>
            <a:ext cx="3643306" cy="2857519"/>
          </a:xfrm>
          <a:prstGeom prst="rect">
            <a:avLst/>
          </a:prstGeom>
          <a:noFill/>
        </p:spPr>
      </p:pic>
      <p:pic>
        <p:nvPicPr>
          <p:cNvPr id="6" name="Picture 14" descr="http://www.personal.psu.edu/users/a/x/axs5876/downsyndrome1.jpg"/>
          <p:cNvPicPr>
            <a:picLocks noChangeAspect="1" noChangeArrowheads="1"/>
          </p:cNvPicPr>
          <p:nvPr/>
        </p:nvPicPr>
        <p:blipFill>
          <a:blip r:embed="rId3"/>
          <a:srcRect/>
          <a:stretch>
            <a:fillRect/>
          </a:stretch>
        </p:blipFill>
        <p:spPr bwMode="auto">
          <a:xfrm>
            <a:off x="5670689" y="0"/>
            <a:ext cx="3258997" cy="3730709"/>
          </a:xfrm>
          <a:prstGeom prst="rect">
            <a:avLst/>
          </a:prstGeom>
          <a:noFill/>
        </p:spPr>
      </p:pic>
      <p:pic>
        <p:nvPicPr>
          <p:cNvPr id="7" name="Picture 2" descr="http://m1.wyanokecdn.com/2607b031775948d66b930382e8bc8585.jpg"/>
          <p:cNvPicPr>
            <a:picLocks noChangeAspect="1" noChangeArrowheads="1"/>
          </p:cNvPicPr>
          <p:nvPr/>
        </p:nvPicPr>
        <p:blipFill>
          <a:blip r:embed="rId4" cstate="print"/>
          <a:srcRect/>
          <a:stretch>
            <a:fillRect/>
          </a:stretch>
        </p:blipFill>
        <p:spPr bwMode="auto">
          <a:xfrm>
            <a:off x="3881376" y="3786190"/>
            <a:ext cx="5262624" cy="2786082"/>
          </a:xfrm>
          <a:prstGeom prst="rect">
            <a:avLst/>
          </a:prstGeom>
          <a:noFill/>
        </p:spPr>
      </p:pic>
      <p:sp>
        <p:nvSpPr>
          <p:cNvPr id="2052" name="AutoShape 4" descr="https://o.quizlet.com/pLZZztz0SqjGG4kB7AIl2A_m.jpg"/>
          <p:cNvSpPr>
            <a:spLocks noChangeAspect="1" noChangeArrowheads="1"/>
          </p:cNvSpPr>
          <p:nvPr/>
        </p:nvSpPr>
        <p:spPr bwMode="auto">
          <a:xfrm>
            <a:off x="8542338" y="-966788"/>
            <a:ext cx="2286000" cy="2028826"/>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2054" name="AutoShape 6" descr="data:image/jpeg;base64,/9j/4AAQSkZJRgABAQAAAQABAAD/2wCEAAkGBxITEhUTExMVFhUWFxgYFRcYGRcfHRgdGB8bGh8dHh8YICgiGx8nIiIaIjEhJSkrLi4uGx8zOjMtNygtLisBCgoKDg0OGw8QFy8dHR0tNS0tLS02MS0tLS0tLS0tLS0tLS03LS0tLS0tLS0tLS0tLS0tLS0tKy03LS0tLSstLf/AABEIAOgA2QMBIgACEQEDEQH/xAAcAAADAQADAQEAAAAAAAAAAAAABQYEAgMHAQj/xABLEAACAQMBAwUIDwgABgMBAAABAgMABBESBSExBhMiQVEHFBYyVGGB0xUjM0JSU3FykZKTlLPR0jQ1YnN0gqGxJGODosHwQ7LhRP/EABgBAQEBAQEAAAAAAAAAAAAAAAABAgME/8QALBEBAAECAwYHAAIDAAAAAAAAAAECEQMTURIyUqHB0SExQWFxsfBCgSKR8f/aAAwDAQACEQMRAD8A9L2TsaGYSvIrMxuLgZ1yDcsjgDAbAwABW/wZtfiz9pL+qvnJuQaJFyMm4uiBneQJnzTiutddUVTESslHgza/Fn7SX9VHgza/Fn7SX9VN6KzmVayhR4M2vxZ+0l/VR4M2vxZ+0l/VTeimZVrIUeDNr8WftJf1UeDNr8WftJf1U3opmVayFHgza/Fn7SX9VHgza/Fn7SX9VN6KZlWshR4M2vxZ+0l/VR4M2vxZ+0l/VTeimZVrIUeDNr8WftJf1UpK6dm3aqWAVrtV6TZADuAASc7h56rak5/3fe/Pu/xHrph1TPnPrCwaDkza/Fn7SX9VffBm1+LP2kv6qYW12jlwjAmNtD496wAOD6CD6a7655lWsoUeDNr8WftJf1UeDNr8WftJf1U3pM880V4qswaCcEJuAMciDOMjiGGo7+taZlWsjl4M2vxZ+0l/VR4M2vxZ+0l/VTeimZVrIUeDNr8WftJf1UeDNr8WftJf1U3opmVayFHgza/Fn7SX9VcX5OWgBJQgDeSZJN3/AHU4Y43nhUztC4W9mS2jYNbKC9yy71fBAWHUNxBOS2M7lweNMyrWRuTk3aEAhCQd4POS/qrl4M2vxZ+0l/VTYDFfaZlWsiY21sWCFEkjVlYT24B1ydcsYPFsHIJFU9KOU/uK/wA+2/GjpvVqmZpi/v0VH7BiJvdWdyi93edrn/8AKsKj9hlheA+8c3y/3Lcah/gmmPKy9nAjt7YgT3DFQ54RIoy8mOsqMAD4TLndUxN6STszLnTqXPZkZ+il+1l5thchiAgxKN+DHxJx2qd+ezIpTZ9z+xSMqyNJIcFrh2YzFh77nPGU/NwBW7YbuOctJ25x4lGl2xmWJshXYfCyGVurIz11hDwGilvJ5WWERu2to2aMt8LScA/RTKgKKKKApI21ppf2SJXQMVMsjFUJXcdIALNv3Zxik3dR5Sz2FusscXORuxilIJDprHQZdxHHI39ZWqXYM+u3ifmnhBQYjcAMg6gcbqDGkW0AS3OW7A8EKuoX+4ZJ+iu+HaxVkS4Tmnc6VOcozDqDDgT1A4JxWpdoRmUwhsyBdRAB3DzngD5s5rRJGG4gHBBGe0bwflBoOVSc/wC773593+I9VlSc/wC773593+I9dsLrCwYbPZIryeLGDOFuAfhEKInA+QJGf7627Wv+aUBQGlkOmJCcamwTvPUAAST2CsXKWIIEuwpL25ycceabAkHn3dLHagrvA13YYHKRwZHYTK25h8gQjP8AFXFGRuTjOVkkuZufCgakbSgbtEfDHmNZ5pjdQz2zY76tirDcQDIvTikH8LEDI+cKqKSbZ0wTRXWAATzMzY97JgIT5g+kZ6gxoGOy71ZoY5V4Oob5M8QfODkeitVILG9jtjdJIwVIn5wE9SzdLcOPj6wAONdcm0L+b9nhSFdeNdxkllx4yohBGerJz5hQUdFIJYdp6TpmtC3VmKUD8Ssl1f3cgFmwWG4k4yRtkCIDpyxhhkEEqgBzgup3ig79qGO7uBbFwYohzlwoO5id0aMRvAzliOvC1pv9uWdooUsoOkssUQ1OwHHSibzjrxUjsu0jupbmyiiYWkU8UckgJGrmFDFQw6TOZcBj2Bt+TV1Y7It4c81DGhO4lVAJ+U9dBqtp1kRXQhlYBlI6wRkGuyp7Y0/e0psnAVd7WjdTJnJj8zJnGOtdJ7aoaBRyn9xX+fbfjR03pRyn9xX+fbfjR03rc7kfM9F9ETNhFhuCD7VtGZWweCzyyQkntAZkJ8wpopL7VbK7obQYbsM0hyPojFcbax5+zuoclTJLdqGGMqTJJgjPWDg+iujkrtRJrmbpDne97YSr75WUzBgR1YJ/zTE3pSfNV0k2q4SWC5UBhnmJCN50SkAEfI4XPmzTukGy4kuLJowxAPPRkjirK7LkecEbvkrA0rdpA9wZZFVBoly24IrjTvJ7WVz6aXwctYZCRBDczAMy60hfQSvYzAAg9RG6pUbQjnveevVIig5u3aM4KpMNLCSZc40hnwjHcCc+evTwKCfh5QzE9KwuFHb0D/hTmtGzOU9vNI0QLpIvvJUaNj19EOBq9FNnlUcWA4cSOvcPpO6se2tkQ3UZjlXI4qw3MjdTIw3qw6iKDZLGrDDAEdhAI3b+ulG0LuaQyRwlYhGyiWZxuA3MwTqJC9Z3AnrxSGXlZJbJJbSq814jFYlRdTSxnGiZtO5Rg9InHSBx1V95PbCuJEaO4dzZliyRyhedlEh1Ms+7GnVnAHFSAaIa2O0oYxzVqjSKg1SSDJUZySS590c48UZO8dVOrK+jljWWNwyMAQ3y/wCj5q7Yo1UBVAAAwABgADsxUHyws1t++sA81dQvJo36RcQYfK48UuoyR1mPPHOSr+pOf933vz7v8R6qo2yAcYyOFSs/7vvfn3f4j12wusLCqZQRgjIIwR20g5NW8kUs0LjoxrGIWznVFmQqD2Mu9T24BqgFLMst5w6MkI3/AMUTHd6Q5PorihoaT7Ji523eGbEgDSxPnfqUEgA/2kCnFTfJSc8/fRn3tyWHyOqn/wAUEvebNnhvVYtqfXAqggstxCgZUBHVLG+SW4DXnr3ehbMvlmiWVQQGHA7ipG4qR1EHIPyVqxSLZmIry4h4LKFuIxv3k9CX/uCEj+Pz0DS5ndXjVYi6sSHfKgRgDOSDvOeG6luy5OcvLpivuXNwq3aNIkbHpYfRTulexmGu5AxkTnPpSPGaBVZ8vdmPcC2iuEMruVCqDgseO8DHprPfcppotppCxjFo+Icnx+eKmTd/CFxnq6Vfn7ueoTtq2AH/APTn6CSa945Z2aNOUyNU0B5rcMrMrIFYEjAZhuGeOnFBU7f2UtzA8THBI6DjijDerKeog4NdfJu5Z4dL552NmjlDNqIYdeexgQw/hYVy5N7Q5+2jkJ6eMSA4yrruZWA4MDuIqd2/DeRXb3FqjlNNuZURY/byGcNvbflUxwIPAUD7lP7iv8+2/GjpvSDa97HNaxSxMGR5rUqR/Oj/AM9WKf1udyPmei+hTya9zl/qbn8V6U3VqI9s28iLp562nEpHvzG0RTV2kZbBptya9zl/qbn8V6x8tPa447scbWQSEb+lG2Y5F3H4LahnrUUxN+SVA7YBJ4AZpHyHdGsopI/Fl1yj/quz/wDmnF0fa2+af9VMdzV1FqYlUhImHN5OcpKiTLjsA16cfwmsIdTbBtmadzEpa4QRzEjx1UEAHt3HH0Vi5FXjtA0MpzNauYJCeLaMFHPnaMox85NUFZYLMLLJID7oEyPOoIz9GB6KDjc7LhkkSV41aRPEY9XXSbbG05p5GtLI4cdG4uOK2+RnC9Ty7wQvAcT1ApO6P3TotmSJBzRlkdSzAMF0A7gckHJO/djqqh5GzWvecZt2XRoEj5ZSwaQa2MhHviSSSaDTaWVvZQs5IVVBaWaQ9I53szse0+il3K/b8kSRR22ky3Ik5mQ4KIETWWI99u4AcSRXkXdi7pqXStY2u+IOOclzuk0+9UfBzvz14qo5B7DvbnY6LcCNgnNy2OQRIBG+sKxPihtIUY96aD0zYO0u+IEl0shOQyNjUjKSpVscCCDSbuh7OM8EKhiuLu2yQd+lnEbD6GNJO51fw98SBEmElzGJpixJQTqSJk3+K6llBHDGKoeWdo0wtYVyNV1EzkZ3JFmU7xwzpC7/AIVBRKQd43ipSf8Ad978+7/EeucUbbOdFDA2UkmkaidUDyE4GScc2W0oFx0Sw6q4T/u+9+fd/iPXbC6wsKsUp5Rx4RJ9+bd+c446OCr57cIWOOsqKbCgjO6uKBGBAI3g7wakeTO00fae0YgrKymHeRufSuCQevBIBplyfvgHkszlmg4PglSh8UFuGsDAK8dwPXSOS+FtfSKzMVWaOQ4HBbrER1Ee9V9Db+3zUSVzWS6tWaSJ1bToLahjxlZSNOerpaW/tFa6KKke6byx9jLQTKgeR3Ecanhkgkk47AD/AIpF3M+XtldOwbEN7cMDLGSdLsihQUJ/hUbvMaXd3myaSylkLboJ4WAPY6aCB2byD6K8+5M2NvbbWEyyFre2g78UAgtjmw4jON2oM2D8lAw5A2S+E8ihejHPdkD4IXnAP84r2yezM13cYbTpghQMMEo2p3DAHrG6vC+4dtInbWojJuEmBJ4gn23Of7cemveuSy6lluMb7iVnGfgLiNPQVUN/dQLeR1m9rLPbyKBzjc+jgjEpwqytjirFsMR/EKqYJldQyMGU7wRvBpFy1Rkh76Tx7dZGx8NGUhkzndnokHqKivl9fC1ghtoFzM6pHCi79O7GtseKi8ST8nXQLVhCR3CRjEK7Qg5sdWWkgeTT/DzjP6dQ6qtKntp2CQWkUSDAWe29JM8ZZj5ySSfOaoa3O5HzPRfQp5Ne5y/1Nz+K9ZeVytOneUZAecEOxGeaiHjPj4WcBc9Z8xru2HOqQzO5Cqs90zE8ABK5JpHsTa9tBme4mBuLx9SoNUjqmMogVNRVQOl2ZY0xN+UnzWcSYUAnOBgk9dSnJeExXACqBHNb7iPhwSOuPSjr6Ertv7vaFzmO3ia1XKhppdJYrq3mMKTvwD43aK7dsWC21vA8IOm0ZW3sxPN71kyTvY6Szb+sVgUlfCa4W86SKHRgysMqykEEHrBHGuvaE2iKR/gozfQCaDwflzyeG0Ly6m5xgYdnx3K7h0tWWCnzBTjd2VPck9rS7O2Vc3CqCb5xbRA5wAiuXfsPjBQO0Hspjyy2pNszaPbzmz44HU5wQYwh4ccMM12dyCGPaUcuyrsFoUHfEOk4aNgdLYI4518DnroFXch5Dtf3Kyyxk2kRzITwdgNyeffjPmr3Xa08lzcrZW50QwlGvJF3aRgOkKH4RwC2OCkfCrWtvb7KsSsKYSMYROJd3OFG872ZiB6a1cltmPBbqsp1Tv7ZcP8ACkfe3oHijsVVHVQKOVGwjEXv7VnSZBqdFGVkXKGTofDZUA1DfuFUGxtqR3MfPRb42JCN1OBu1DzZyPRW184OOON2anLPbkMFkrE5aMCIxqOkZR0ebVe0tuHy54UGjlXPmNLdGXnbiREQNv6IIaRsfwoHIPwtPaKX3H7vvfn3f4j1u5O7EKHvm4Aa8kXEj8QgJzzafBUbhu44yc1hn/d978+7/Eeu2F1hYVYrDtu9aKFmjUPIcLEhOAztuUE9QzvJ7Aa3Cse1dlx3CBJQ2AwYaWZSCOsFCCOJ664oSWW04LYd7RBrife0oiUtmR95aRhuTUTuLHcPMK0WOwNUc7XHu12uJQDkIMEBEPYoPHrO+m2ztnQwJohjVF7FAGfOe0+c1qoFXJu+aWACTdNH7XMOx03E/IdzDzEU1pJtbZMnOi4tmCTblkB8SVB1OO0dTDB6uFdMu0b2VWSK2ML6TiSUqUzvG4IST1HfQJuXuxnvrXaFtF7pmFlHwioVwN/bjFeQ8mOQO0rYPeywaIo4Z9cbHpyDQylNI378/wCK9t2Rs+4spMu0lyJwDcSbtSygY1Y3AR6QFwo6uG812bd21KyILSNmdpY11urLGnSGdWcMcjOMA9VEeNdxnkxJNzzFSnPIsay8CkRPtpUccsMIrDgST1V+h7aBY0VEGFUBVHYAMCsmxdlLAmM6nIGtyBliPMNyqOpRuFMKK6rm3WRGR1DKwKsp4EHcQax7J2LFb6impnfGp3YsxA3KuT70DgKY0UCjlP7iv8+2/GjpvSjlP7iv8+2/GjpvW53I+Z6L6EexbZJYJ45FDI890rqeDAyuCD5iK07J5PWlsSYII4ydxKqAcdmeyluxNt2saypJcQowubnKtIgIzK53gnPCmHhLZeV2/wBrH+dbroqmqfCSYNa+MoIwd4PEUr8JbLyu3+1j/OjwlsvK7f7WP86xl16SWkngs22YXMSM9ix1c1GCWtmOdZRR40ZODpG8Ekjdwx7b5Ri9tpobWG4ZXRllm0FBEpHSYa8F20k4VcmqTwlsvK7f7WP86PCSy8rt/tY/zpl16Slpefd0zueS7Vlt57aaLmxEEy2eGSdQxx41v5DckbXYcLzXEyGZ+i0nDo56KIp3kk485OKb3MWyX4XUcYyTiK6MYyd56KOBv+Sudqmx0kWXnrd5EGEeSdZGX5pkYlfRTLr0ktLTZWcl1MtzOGSJN9vbsN4bf7dIPh48VfegnO/hSUq8JbLyu3+1j/OjwlsvK7f7WP8AOmXXpK2k1rBJsa3aZbgxIZlGFfG8cR9O8766fCWy8rt/tY/zo8JbLyu3+1j/ADpl16SWNak5/wB33vz7v8R6b+Etl5Xb/ax/nSRrhG2ZeOrKyFrshgQQRzj78jdiuuHTVHnHrBCvFfaVDlJZeV2/2sf50eEtl5Xb/ax/nXLLr0ktJrRSrwlsvK7f7WP86PCWy8rt/tY/zpl16SWk1opV4S2Xldv9rH+dHhLZeV2/2sf50y69JLSa1Id0DlZa2Ih745wapEZSqMR0GBO8bgQN+OunXhLZeV2/2sf50u29c7LvIhFPcWzoHR8c7HxQhh18Oo9oJHXTLr0lLSfbPu1mijlUELIiuoYYOGGRkHgfNWilQ5SWXldv9rH+dHhLZeV2/wBrH+dMuvSVtJrRSrwlsvK7f7WP86PCWy8rt/tY/wA6ZdeklpceU/uK/wA+2/GjpvUzt7blrJGiR3ELsbi2wqyISfbozuAOTVNVqiYpi8a9BnexiJJMaEniSq5P+K4+x0PxUf1F/KtVFY2p1Rl9jofio/qL+VHsdD8VH9RfyrVRTanUZfY6H4qP6i/lR7HQ/FR/UX8q1UU2p1GX2Oh+Kj+ov5Uex0PxUf1F/KtVFNqdRl9jofio/qL+VHsdD8VH9RfyrVRTanUT237uG2KDvVH1B2PuS6Vj06j08ZO/gN9bC1nqjQrEGlGqNSigsMZ7KycqNlySvC6QQTiMSAxzNgdPRhh0H3jBHDrpdc8m7gtajUsixG3LM0jro5pwzYQAiUtj3xGMCvRTFM0xebS0YLfWjSokawOpWRpGAXoaApHVjeCfordBtW0MQZJIuaIcjGNOE8bd2Dr+WlDcmXMEUIKLphnRyOGqXScjdv3gknz18bk7LL05tKNJMXlRGJCoY0QqGKjUSY0JyBuZhSacOf5fv37xPA3nii5tmhgjlZSV0gRjJU6SMsMAjf8ARSzZm07d0V57aO3EjBYtZiYuckHxeGCOvtptsCwaCEIxy2WZjnOSxJNTt/yUkdIAVRyqSRuDJIqgSMG1dD3TGMaDgHPGpRsTM0zP9/vBDHa+1bC3D6xDqQxh10rlRIwUE7vPn0U2isoGUMscZDAEHQu8HeDwpFcbDnZrjTpRGZZETWWEkiukmtsrmLOnSQNQ3548aaEnSNQAbAyAcgHrAO7I89ZrtERafH/g6PY6H4qP6i/lR7HQ/FR/UX8q1UVy2p1Rl9jofio/qL+VHsdD8VH9RfyrVRTanUZfY6H4qP6i/lR7HQ/FR/UX8q1UU2p1GX2Oh+Kj+ov5Uex0PxUf1F/KtVFNqdRnSxiBBEaAjgQq7v8AFaKKKXuCipq3e/mMjRz26IJZUVWgdiBG7JvIlGScZ4ddd3ee0/Krb7s/rq6ZcR51Rz7LY/opB3ntPyq2+7P66jvPaflVt92f11MuOKOfYt7n9FIO89p+VW33Z/XUd57T8qtvuz+uplxxRz7Fvc/opB3ntPyq2+7P66jvPaflVt92f11MuOKOfYt7n9FIO89p+VW33Z/XUd57T8qtvuz+uplxxRz7Fvc/opB3ntPyq2+7P66jvPaflVt92f11MuOKOfYt7n9FIO89p+VW33Z/XVwTas62M8rGNpoufUEKwQmJmUHTqJxuGRmmXpMT/ssoqKn+9Np+VW33Z/XV97z2n5Vbfdn9dTLjijn2Le5/RSDvPaflVt92f11Hee0/Krb7s/rqZccUc+xb3P6KQd57T8qtvuz+uo7z2n5Vbfdn9dTLjijn2Le5/RSDvPaflVt92f11Hee0/Krb7s/rqZccUc+xb3P6KQd57T8qtvuz+uo7z2n5Vbfdn9dTLjijn2Le5/RSDvPaflVt92f11Hee0/Krb7s/rqZccUc+xb3P6KltpttKCGSY3FswjUuV73cagu/GeeOM9uKqazVRaL3uWKeTXucv9Tc/ivXbta7ZXgRCA0kuDuz0FVnbH0AZ89dXJr3OX+pufxXr7fj/AIq2+Sb/AEtMTflJNa6buVlRmVC5UEhBjLY6hnrruorAybM2jHPGJIzkZIIIwVI3FWB3gjsrXSKSHmb1HTct0Csozu1xrlXx8IqCp7Qq9lPaAorNc7QhjOHljQ9jMo/2a7YZlYZVgw7QQR/ig7KzJfIZmhGdaort2AMSBv7dx3V3TTKilmYKqjJJOAAOsk8KSckoWMb3T55y6YSkZJCIBpjUZ4dAKT/EWoH1FFKuVGo2zqpIZyiKQcEF2Vd300DWpOf933vz7v8AEeqypOf933vz7v8AEeu2F1hYVYr7XwV9NcUFFJbCVoJRbSMWRgWgds53eNGxPFhnI6yoPZTqgKKKKAooooCiiigKKSSveNNL04oYE0hCVLM5wCWJJAVcnTjfwNI77lTc2EwS/RXt5D7XcwowWPgMTAkhRvzqz1HduoKHlb+xXP8AJf8A0abUn5VMDY3BByDC5BHX0acVudyPmeilPJr3OX+pufxXr7tBv+KtvOJv/qtfOTXucv8AU3P4r1x5RqV5iYAHmZlZznGI3Bjc57AG1HzKaYm9KSyT3tzcXEkNu/MxQYWWYoGLSEZ5tA27Cggs3aQBwNdcd/eWsjJcI91EQDFNDGNYPWkiLu84Ybuo1q5FRYtVbWX515ZtR7JZGcegAgCm1+XEbmPTzgVtGrOnVjdnHVmsBBPtNLtTEolguU9uiSZNDEodzAHxkJ6Jx1NWI7AfaKLLdXEohkBK20LFFUE5XWy9JnHAjOM5rnJtdJ7K02mV5vRolO/eqP0JBnswcn5opryY0r3xCNXtVxJ43ZLiYYPWOnuoF1r3N9loMG0ST+KXLt9LEmuNz3OLAkNCj2zr4jQOyaT1HAOD6RVDte6ljiLxQmZgR7WrKpIzvwWwM46iRXVtPaJitJJ2XQyxF9J34bTkKccd+7dQSosJb2OYXEomt7dXjjwMC4lQMGkfG4hT0NPDUrnsrfd7YuXFrBZqgeaISSSOMrDHgAMB75s7gvmrdYQLa7NVZWVebtyZWzgatJLtk9rEn00n7nBkkVZZM6ltLWFh1alDOSOreGUnHDOOqiNsu1bqykHfZWS1Ole+QNLRu5CgSINwTPvxwyM9tMOUJ1Pawg+POrnt0wgy5+TUqD+6mW0LNZopInAKSIyMCM7mGDxqS5AzNcLFKx1rb2624kOQWmBxNuI4DQgzvyc0Va1Jz/u+9+fd/iPVZUnP+773593+I9dsLrCwqZJAqlmICqCSTwAG8k1GScqr64OrZ1iJIRjE0782soPXGOJX+I46qZcvelarEfEmnt4ZPOkkqKw9IyPTVGigAAAAAYAHUBXFEmduJdA2zxvbXgBkhjmGMuhOGRhukXI36T4reeqHY99z0KSEaWI6a/BYbmX0EEUlvoU2gk8JzFPbTYik4tE4AeOVfMQRkcCNQpLZbdaDnJgDI8p5qS3TPQvF6IA1eKkvEMQBjB66Cu2xtyC2C864DOcRoN7uexVG8mkjX21bhm5mGK2hK9CSfLS5z1xruX5Ca38neT4i9vnxLeSAc7NjhxOiPPiIuSABxHHJphti+aGPWkMkxyBoj0537s9IgYHXQIl2TtYAH2QiZwR0Wt1CEdYOk6h6K6YuVNzbuV2lbpDEThLiJi0Q34Akzvjz2ndVgKy7WMIhk740czobndeNOnG/OerFBqVgRkbweFJb/lXaRSGHnOcnGPaYgXk3/wAK/TvqX5P7OuruPmxLJBs5S4gxlZ5ouCDJGY41G4Hx2ABOOt3tLZsFjZTrbKsLc27ahvc9bMScsxGc5OeNB1bPkbaTiZ0eO0ib2pHBVppEO93HwFIwB1nJ6hVBZXcVzGxUao9TJvG59J0kjPFc5GevFIpIeelWygkaO3gjjM2ji4cELFrO9eiNRx0sMu8ZrVyPTmo5rbI02sxij38IyqSID81XC569OaDzy+5RLZz3GxosyQtG7Rls/wDDgpI7RDPjgELpPUCR1V7HUXtRYryxkvHgAkRbjmHI6QQa0VsjqZd+OHSq0rc7kfM9Ap5Ne5y/1Nz+K9MLuPVG64zlWGO3IxS/k17nL/U3P4r02pib0rKe7n0ZXZtmrDBWBFI7CowafyDcfkNIOSZEbXVqCTzE5YZOTpn9uXjwALMo+bVA/A1hEZ3O4Fm2QkD4KgTQH5FZ0/1SGxu9oR3TsrO0628bS2xXoSmDEchVj4ruMMhzg8DVL3LgO8QV4NNcMPTK5qtokMuy79LiGOaM5SRQy5GDg9o6iOBFJ+XjP3qEQBmlnt48HrDSpq/7dVcOTiGC6urTdzeVuYfMJi3OLv6hIrN/1AK7eU1rzk+zwSQFui+B16IZiM+nFFb+UXMd6zd8gGARsZQeBUDJBpR3Ndsx3ez4po4VhXLrza+KuliN3owfTWbuvkexF3kkdAcDx6S7vTXmPcP5WtHIlqUdklYI2PFjbB0v5tXint0g9tB7/Uv3NlxYqOya6H0TyiqipvueQFbCLVxcySH/AKsjyf8AmgpKkrpc7OvRkjLXgyOIy8m8VW1Jz/u+9+fd/iPXbC6wsOO2b1msHLANLbSxGVQd/tMiSE+lBq9NVwNTfKrZWVeddR9qaOeIcJoyCD/euSVPyjr3bOR96JrG2lGcNCh38eAG+uKMt23MbRifACXaGJ2/5kWXj+lDKP7VpZyw5MkmW4tzzbTALcHpHGke1zqF4SRNg5HFdWeApvyzYLAkhfRzdxbsGPVmVFPHtVmHpp9Qee7G2xNbxLdF5JbJmKziUlpLVlOhnDEAyQ5GTneAdXCvQUYEAg5B3gjrr5JGGBVgCCCCDwIPEGlnJzY5tYzCJC8SseYUjfFGcYjznpBTkA9mBvxmgZlxnGRk8B11IizO0bkyS57yt5CsMXVcSocGVvhIrblHWVLdleSd1HlDc2m3xMGYiERFEyQChA1L/d0v/RXq/cu5XRX9s3NQcwsDCMR6s7sAjq/9xQWgFSHKXZU15LPDHLzIEUKGQDLBXcvIF7CyqozX3uh8u4dlxKzLzkjnEcYYDOOJJ34HnxUz3E+VMl9JtCSb3RpI3x1KhBVVHmGP/PXQejbH2WlvGI0yetnbezt1sx6yaiuauZr7aFrA3NI0sLXE2MkI0KKY4+yQ4Jz70b+sV6HU9yNdZEnuVGOfuZTw6oiIF+XKxg+mg7+U0QSwnRRhVgYAdgC4FOqU8rf2K5/kv/o02rc7kfM9FKeTXucv9Tc/ivTalPJr3OX+pufxXptTE3pJIL8c1fwSjOLhWgk3biyAyRk+cYkH91PJvFPyGku1ZucureBMExsZ5v4FCsi/IWZt3mVq1cp43azuVQEuYZQoHEkqcf5rCEPconPsdFC6GOWDMciHjk9JW/uUhvTVjUFszELWN6m+GeCO2uCMEAjfC5PYGLITv8deoVe0GSfZsbTRzkHnIldVIJG6TGoEdfig7+yvItt92bvfac0ZjMlrGDEFGkNzqHDMCerxlx5hXtFfnHljsS3O09rB1A02zzwb8e2AxsxHad77vloKjuwctrW62Qve0gcTzKhHBgI8SNuPYdA9NL+5RsRU2NfXbMqtJqKu2SF73GpSR1dPJpHytfZs2wrN4dIuYObiZUO9S+pn1jryVZs8cmnnc6sS1hbWgJaO8kluLrIbTFDCdOns6bLjz76D3Czm1xo+7pKrbuG8A0t5Htmxtj/yk/1XLkkD3lbZ48zH/wDUVm5Du3eio2NULywkDq5qRkH+AD6aB/UnP+773593+I9VlSc/7vvfn3f4j12wusLCrFTvJ9jbzzWkmkKXaW0xu1Rv0mQDtR9W74LLVEKnOX0eLUzIuqeFla2I4iVjza+g6sEdYJrijRytgE1rIFQS6GVmj3HUEYM6Y7SmoAdpFZ+R+1VZTali0kCrpYggSxH3ORT77o4B/iBpnsDZYtoEiyWYb5HPF3be7nzliTUZd3JgvZhah7jvZTO8QB9qEpBkiVvfM4zIqdTJ5xQeiV8NdFhexzRpLEwZHUMrDrBrRQfm/lvPHJcibaChZJLW4iIA8WWF3WNgOono/TSramzplsdm95CRllDPKYixzcasYbTwZV0gZp73dtlTc8bjHtSSGM496ZFWQE+Y7xntFd/c5ubjZmx7y/WKQvI6LCrBtBA3c5pHUMtk7s4Aoia5Idzu+2nJMXdohESryShiS+d6AZ3kb89lemchtiQ7JvOaileZZCkF1IQoWOZgWjVcbyfGyN+NaVR7G2lfXsMaqi23lM6YIbIz7QeBJOCXOQN46R4aU2RHHNaWcIykDNdTMxy5Yh1RmPFnd2ZiT8A0Ux5YXrLCsMbFZrlxBEwGSpcEs+P4FDN6KZ7LsUghjhjGEjRUX5FGKV8prWUNDdQhXa25wmIje6uAG0NnouAN2dxyRuzmm9ldJLGkqHKOoZT2hhkUGDlb+xXP8l/9Gm1KeVv7Fc/yX/0abVudyPmeilPJr3OX+pufxXrt27tRbeIud7noxJkAySNnSi56yd1dXJr3OX+pufxXpBtLaLrfM9zbymOADvURxtIHL+PKSowrKBpCnfvPbTE3pSfM/wCTeyTbxDWdc74a4l65H6/QOAHUABWy/v4YVLTSJGoBJLsAMempue/ub2XmYElgtdOZLkqUkJz7miSAFd3F8Hzdtb7XkZYowfmA7AaQ0rPIcf8AUJGfPWBj5N2FtcWEsCrm1keZYxvA5sscaOsDiR6MVr5I7QkKG1uT/wAVbgLIT/8AKnBJh5nA39jBh1U/VQBgDAHACkvKHk6tyVkWR4LiMERTx41KG4qQdzoetT/g0DuvCO6fyRkvpZ7iz9tmgnMM0S8dLKrKw+TeCPyNejSbL2y5aNr63jjxhZI4Tzv0MxUH6a7JOQMCrEbaSW2mjGOejbpSZyTzobIlJJY5YZBY4oPPuSfIC3srCZtrDLXJjCwKcuCuSqpp3mQkkYH51aWeye9Nn3M3MCKWWIqsQOREgBSKPPmyWOPfO9OdjckYIZOedpbiffiWdtRXOM6BuVOHUK58uf2KU4YgGNmCgk6VdScAbzuB3Cgc2selFU+9UD6Bik/JlVD3unh32x9Jji1f92am7HlNtTSWezOXfMS4O+NmkwWPvSMxDSd+Mn5KTkVFOLRGuUCTyM8kqjqaRi2PQCB6KB7UnP8Au+9+fd/iPVZUnP8Au+9+fd/iPXbC6wsKsUo5V+4Dj7tbcP50dNxUty/u3jS20xPIvfCllUE5KKzxg44AyBBnhXFDbbe20t9C6TJNLkQxL4zkDJ+ao3ZY7hmunkxscwI8kgXviducuGXgWPBR/Co6I+TPXWbkvsaVSbq7bXdyr0hu0wKd/NRjqHDLcWIz2AUdBOzbJnt5GlsyhjYM0ls+QrOSDqjb/wCMnpZGMEnPGuEu09ouCkdksTndzkkysi599hRl8dm6qWigh15EXIV2F8zyzftHOxo8Uh3AYjbxNIAUYPDjTS25LlsG8na5wMCMqqRDP/LTc3mLZxVJRQTHJKTvfOz5SA0JPe2d3OQDBUjtKA6D83PXXZtC4e1uJZ+YlmSVIwOaXUwMerKkZ3A5BB7c0z2zsaC5ULMudJyjAlWQkYyrKQV3btxreq4AHZQLrfbtq6lhPGANzBmAKnsIO8H5aw8jbhOaaFZFfmnbSVxjmpGLxEY4jQQuR1qw6qY3GxLWRi728LMeJaNCT8uRvrhs7YNtBI8sMSo7gKxGcYUkgAZwoyScADiaDr5W/sVz/Jf/AEabUp5W/sVz/Jf/AEabVudyPmeilPJr3OX+pufxXptSFuTZ1OUu7qMO7PoRo9ILkscakJ4knjR4OP5fefWi9XW6opqm+19h9RSHwcfy+8+tF6ujwcfy+8+tF6us7FPF9h9RSHwcfy+8+tF6ujwcfy+8+tF6umxTxfYfUUh8HH8vvPrRero8HH8vvPrRerpsU8X2H1FIfBx/L7z60Xq6PBx/L7z60Xq6bFPF9h9RSHwcfy+8+tF6us3sWvO8z7JXPO6dXN85Dq08M45vOPPViimf5fZZT1Jz/u+9+fd/iPWttgsCFO0LvJyQNcWTjGce19WR9Ndz7Mhjt+9XkkInaRNbHps0ut2OQMA+MeGN1ap2afW/jHIOhX2kPg4/l959aL1ddY2E2or39e9EAk5jxg56+bweB3dW7trGxTxfZZRUVH2McEz6ItrzyOQTpSWAnA4nASmJ5Ov5fefWi9XVnDiPCZt/Ulj+ip6LYLMAy7QuypAIIeLBB3gj2uufg6/l159aL1dTYp4vssfUUh8HX8uvPrRero8HX8uvPrRerpsU8X2H1FIfB1/Lrz60Xq6PB1/Lrz60Xq6bFPF9h9RSHwdfy68+tF6ujwdfy68+tF6umxTxfY0crf2K5/kv/o02qen5LF1KPe3bKwwylo8MDxBxHnBqhpVaKYiJv+gFFFFc0FFFFAUUUUBRRRQFFFFAVI80dXNaT3z35z2rB9y5zVnXjGOZ9rx/b56KK6YdVrrEl8OzXzaXMkty0hSTi74DnTzaFBuwcYORv0767NntIWhI56RFmjc69ZIlMNxzqgvvAzzYA8UZ3UUV3nFmYm/7zLs+zzNKxiaSbm3miY6GnVk1rOXTWx1biseQp08McaoOTE8zO3OFyBBDjVnGdc4J3++ICZ9FfKKmLXeJixcu2zDIvffN+1hriIM4DjCczHkgx4fGQBlev018UTM9qrySSaoipCGWMjPOAytvw640gBukDhus0UUjE/x/aFzrkXAI7OFAXJVArhyxKsAAy9LqByABu7Kd0UVwxJvVMoKKKKwCiiigKKKKAooooP/Z"/>
          <p:cNvSpPr>
            <a:spLocks noChangeAspect="1" noChangeArrowheads="1"/>
          </p:cNvSpPr>
          <p:nvPr/>
        </p:nvSpPr>
        <p:spPr bwMode="auto">
          <a:xfrm>
            <a:off x="8161338" y="-1790700"/>
            <a:ext cx="3505200" cy="3743325"/>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2056" name="Picture 8" descr="http://www.aposortho.com/images/hip-03.jpg"/>
          <p:cNvPicPr>
            <a:picLocks noChangeAspect="1" noChangeArrowheads="1"/>
          </p:cNvPicPr>
          <p:nvPr/>
        </p:nvPicPr>
        <p:blipFill>
          <a:blip r:embed="rId5"/>
          <a:srcRect/>
          <a:stretch>
            <a:fillRect/>
          </a:stretch>
        </p:blipFill>
        <p:spPr bwMode="auto">
          <a:xfrm>
            <a:off x="142844" y="0"/>
            <a:ext cx="5357850" cy="370521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4968552"/>
          </a:xfrm>
        </p:spPr>
        <p:txBody>
          <a:bodyPr/>
          <a:lstStyle/>
          <a:p>
            <a:pPr marL="0" lvl="0" indent="0" defTabSz="315468">
              <a:spcBef>
                <a:spcPts val="2200"/>
              </a:spcBef>
              <a:buClrTx/>
              <a:buSzPct val="30000"/>
              <a:buNone/>
              <a:defRPr sz="1800">
                <a:solidFill>
                  <a:srgbClr val="000000"/>
                </a:solidFill>
              </a:defRPr>
            </a:pPr>
            <a:endParaRPr lang="en-US" sz="2200" dirty="0" smtClean="0">
              <a:solidFill>
                <a:srgbClr val="000000"/>
              </a:solidFill>
              <a:sym typeface="Baskerville"/>
            </a:endParaRPr>
          </a:p>
          <a:p>
            <a:pPr marL="288036" lvl="0" indent="-288036" defTabSz="315468">
              <a:spcBef>
                <a:spcPts val="2200"/>
              </a:spcBef>
              <a:buClrTx/>
              <a:buSzPct val="30000"/>
              <a:buBlip>
                <a:blip r:embed="rId2"/>
              </a:buBlip>
              <a:defRPr sz="1800">
                <a:solidFill>
                  <a:srgbClr val="000000"/>
                </a:solidFill>
              </a:defRPr>
            </a:pPr>
            <a:r>
              <a:rPr lang="en-US" sz="2400" dirty="0">
                <a:solidFill>
                  <a:srgbClr val="000000"/>
                </a:solidFill>
                <a:sym typeface="Baskerville"/>
              </a:rPr>
              <a:t>Resistance to lateral motion of the neck may indicate lymph gland swelling, infection, or trauma to the sternocleidomastoid muscle. If webbing of the neck is noted, it may indicate Turner </a:t>
            </a:r>
            <a:r>
              <a:rPr lang="en-US" sz="2400" dirty="0" smtClean="0">
                <a:solidFill>
                  <a:srgbClr val="000000"/>
                </a:solidFill>
                <a:sym typeface="Baskerville"/>
              </a:rPr>
              <a:t>syndrome</a:t>
            </a:r>
            <a:endParaRPr lang="en-US" sz="2200" dirty="0" smtClean="0">
              <a:solidFill>
                <a:srgbClr val="000000"/>
              </a:solidFill>
              <a:sym typeface="Baskerville"/>
            </a:endParaRPr>
          </a:p>
          <a:p>
            <a:pPr marL="288036" lvl="0" indent="-288036" defTabSz="315468">
              <a:spcBef>
                <a:spcPts val="2200"/>
              </a:spcBef>
              <a:buClrTx/>
              <a:buSzPct val="30000"/>
              <a:buBlip>
                <a:blip r:embed="rId2"/>
              </a:buBlip>
              <a:defRPr sz="1800">
                <a:solidFill>
                  <a:srgbClr val="000000"/>
                </a:solidFill>
              </a:defRPr>
            </a:pPr>
            <a:r>
              <a:rPr lang="en-US" sz="2200" dirty="0" smtClean="0">
                <a:solidFill>
                  <a:srgbClr val="000000"/>
                </a:solidFill>
                <a:sym typeface="Baskerville"/>
              </a:rPr>
              <a:t>Brachial </a:t>
            </a:r>
            <a:r>
              <a:rPr lang="en-US" sz="2200" dirty="0">
                <a:solidFill>
                  <a:srgbClr val="000000"/>
                </a:solidFill>
                <a:sym typeface="Baskerville"/>
              </a:rPr>
              <a:t>cleft cysts are smooth, non- tender masses on the lateral neck area along the border of the sternocleidomastoid muscle </a:t>
            </a:r>
          </a:p>
          <a:p>
            <a:pPr marL="288036" lvl="0" indent="-288036" defTabSz="315468">
              <a:spcBef>
                <a:spcPts val="2200"/>
              </a:spcBef>
              <a:buClrTx/>
              <a:buSzPct val="30000"/>
              <a:buBlip>
                <a:blip r:embed="rId2"/>
              </a:buBlip>
              <a:defRPr sz="1800">
                <a:solidFill>
                  <a:srgbClr val="000000"/>
                </a:solidFill>
              </a:defRPr>
            </a:pPr>
            <a:r>
              <a:rPr lang="en-US" sz="2200" dirty="0" err="1">
                <a:solidFill>
                  <a:srgbClr val="000000"/>
                </a:solidFill>
                <a:sym typeface="Baskerville"/>
              </a:rPr>
              <a:t>Thyroglossal</a:t>
            </a:r>
            <a:r>
              <a:rPr lang="en-US" sz="2200" dirty="0">
                <a:solidFill>
                  <a:srgbClr val="000000"/>
                </a:solidFill>
                <a:sym typeface="Baskerville"/>
              </a:rPr>
              <a:t> duct cysts present higher in the neck region and require diagnostic evaluation and referral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1880745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
        <p:nvSpPr>
          <p:cNvPr id="110594" name="AutoShape 2" descr="Image result for neural tube defects encephalocele"/>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7" name="Picture 10" descr="http://www.kinderchirurgie.ch/atlas/atlasnervensystem/lipomeningocele.JPG"/>
          <p:cNvPicPr>
            <a:picLocks noChangeAspect="1" noChangeArrowheads="1"/>
          </p:cNvPicPr>
          <p:nvPr/>
        </p:nvPicPr>
        <p:blipFill>
          <a:blip r:embed="rId2"/>
          <a:srcRect/>
          <a:stretch>
            <a:fillRect/>
          </a:stretch>
        </p:blipFill>
        <p:spPr>
          <a:xfrm>
            <a:off x="214282" y="214290"/>
            <a:ext cx="3286116" cy="2262182"/>
          </a:xfrm>
          <a:prstGeom prst="rect">
            <a:avLst/>
          </a:prstGeom>
          <a:noFill/>
          <a:ln/>
        </p:spPr>
      </p:pic>
      <p:pic>
        <p:nvPicPr>
          <p:cNvPr id="8" name="Picture 7" descr="http://www.spineuniverse.com/displaygraphic.php/411/shutack_fig4-BB.gif"/>
          <p:cNvPicPr>
            <a:picLocks noChangeAspect="1" noChangeArrowheads="1"/>
          </p:cNvPicPr>
          <p:nvPr/>
        </p:nvPicPr>
        <p:blipFill>
          <a:blip r:embed="rId3"/>
          <a:srcRect/>
          <a:stretch>
            <a:fillRect/>
          </a:stretch>
        </p:blipFill>
        <p:spPr bwMode="auto">
          <a:xfrm>
            <a:off x="3500430" y="0"/>
            <a:ext cx="2514600" cy="2055813"/>
          </a:xfrm>
          <a:prstGeom prst="rect">
            <a:avLst/>
          </a:prstGeom>
          <a:noFill/>
          <a:ln w="9525">
            <a:noFill/>
            <a:miter lim="800000"/>
            <a:headEnd/>
            <a:tailEnd/>
          </a:ln>
          <a:effectLst/>
        </p:spPr>
      </p:pic>
      <p:pic>
        <p:nvPicPr>
          <p:cNvPr id="9" name="Picture 6" descr="C:\WINDOWS\Desktop\21_1.jpg"/>
          <p:cNvPicPr>
            <a:picLocks noChangeAspect="1" noChangeArrowheads="1"/>
          </p:cNvPicPr>
          <p:nvPr/>
        </p:nvPicPr>
        <p:blipFill>
          <a:blip r:embed="rId4"/>
          <a:srcRect/>
          <a:stretch>
            <a:fillRect/>
          </a:stretch>
        </p:blipFill>
        <p:spPr>
          <a:xfrm>
            <a:off x="6286512" y="150507"/>
            <a:ext cx="2071702" cy="1849709"/>
          </a:xfrm>
          <a:prstGeom prst="rect">
            <a:avLst/>
          </a:prstGeom>
        </p:spPr>
      </p:pic>
      <p:pic>
        <p:nvPicPr>
          <p:cNvPr id="110598" name="Picture 6" descr="http://www.humpath.com/IMG/jpg_neural_tube_defects_nejm_2007.jpg"/>
          <p:cNvPicPr>
            <a:picLocks noChangeAspect="1" noChangeArrowheads="1"/>
          </p:cNvPicPr>
          <p:nvPr/>
        </p:nvPicPr>
        <p:blipFill>
          <a:blip r:embed="rId5"/>
          <a:srcRect/>
          <a:stretch>
            <a:fillRect/>
          </a:stretch>
        </p:blipFill>
        <p:spPr bwMode="auto">
          <a:xfrm>
            <a:off x="0" y="1928802"/>
            <a:ext cx="9144000" cy="4929199"/>
          </a:xfrm>
          <a:prstGeom prst="rect">
            <a:avLst/>
          </a:prstGeom>
          <a:noFill/>
        </p:spPr>
      </p:pic>
      <p:pic>
        <p:nvPicPr>
          <p:cNvPr id="10" name="Picture 2" descr="https://classconnection.s3.amazonaws.com/235/flashcards/2802235/jpg/1755-8166-2-25-21363631413284.jpg"/>
          <p:cNvPicPr>
            <a:picLocks noChangeAspect="1" noChangeArrowheads="1"/>
          </p:cNvPicPr>
          <p:nvPr/>
        </p:nvPicPr>
        <p:blipFill>
          <a:blip r:embed="rId6"/>
          <a:srcRect/>
          <a:stretch>
            <a:fillRect/>
          </a:stretch>
        </p:blipFill>
        <p:spPr bwMode="auto">
          <a:xfrm>
            <a:off x="428596" y="4000500"/>
            <a:ext cx="3962400" cy="28575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Neurologic - most accomplished through observation alone </a:t>
            </a:r>
            <a:endParaRPr lang="fa-IR" dirty="0"/>
          </a:p>
        </p:txBody>
      </p:sp>
      <p:sp>
        <p:nvSpPr>
          <p:cNvPr id="3" name="Content Placeholder 2"/>
          <p:cNvSpPr>
            <a:spLocks noGrp="1"/>
          </p:cNvSpPr>
          <p:nvPr>
            <p:ph idx="1"/>
          </p:nvPr>
        </p:nvSpPr>
        <p:spPr/>
        <p:txBody>
          <a:bodyPr/>
          <a:lstStyle/>
          <a:p>
            <a:pPr>
              <a:buNone/>
            </a:pPr>
            <a:r>
              <a:rPr lang="en-US" dirty="0"/>
              <a:t>A. Cranial nerves </a:t>
            </a:r>
          </a:p>
          <a:p>
            <a:pPr>
              <a:buNone/>
            </a:pPr>
            <a:r>
              <a:rPr lang="en-US" dirty="0"/>
              <a:t>B. Sensation </a:t>
            </a:r>
          </a:p>
          <a:p>
            <a:pPr>
              <a:buNone/>
            </a:pPr>
            <a:r>
              <a:rPr lang="en-US" dirty="0"/>
              <a:t>C. Cerebellum </a:t>
            </a:r>
          </a:p>
          <a:p>
            <a:pPr>
              <a:buNone/>
            </a:pPr>
            <a:r>
              <a:rPr lang="en-US" dirty="0"/>
              <a:t>D. Muscle tone and strength </a:t>
            </a:r>
          </a:p>
          <a:p>
            <a:pPr>
              <a:buNone/>
            </a:pPr>
            <a:r>
              <a:rPr lang="en-US" dirty="0"/>
              <a:t>E. Reflexes </a:t>
            </a:r>
          </a:p>
          <a:p>
            <a:pPr>
              <a:buNone/>
            </a:pPr>
            <a:r>
              <a:rPr lang="en-US" dirty="0"/>
              <a:t>   1. DTR </a:t>
            </a:r>
          </a:p>
          <a:p>
            <a:pPr>
              <a:buNone/>
            </a:pPr>
            <a:r>
              <a:rPr lang="en-US" dirty="0"/>
              <a:t>   2. Superficial (abdominal and </a:t>
            </a:r>
            <a:r>
              <a:rPr lang="en-US" dirty="0" err="1"/>
              <a:t>cremasteric</a:t>
            </a:r>
            <a:r>
              <a:rPr lang="en-US" dirty="0"/>
              <a:t>) </a:t>
            </a:r>
          </a:p>
          <a:p>
            <a:pPr>
              <a:buNone/>
            </a:pPr>
            <a:r>
              <a:rPr lang="en-US" dirty="0"/>
              <a:t>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en-US" dirty="0"/>
              <a:t>GU </a:t>
            </a:r>
            <a:endParaRPr lang="fa-IR" dirty="0"/>
          </a:p>
        </p:txBody>
      </p:sp>
      <p:sp>
        <p:nvSpPr>
          <p:cNvPr id="3" name="Content Placeholder 2"/>
          <p:cNvSpPr>
            <a:spLocks noGrp="1"/>
          </p:cNvSpPr>
          <p:nvPr>
            <p:ph idx="1"/>
          </p:nvPr>
        </p:nvSpPr>
        <p:spPr>
          <a:xfrm>
            <a:off x="457200" y="1428736"/>
            <a:ext cx="8229600" cy="4895864"/>
          </a:xfrm>
        </p:spPr>
        <p:txBody>
          <a:bodyPr>
            <a:normAutofit fontScale="92500" lnSpcReduction="20000"/>
          </a:bodyPr>
          <a:lstStyle/>
          <a:p>
            <a:pPr>
              <a:buNone/>
            </a:pPr>
            <a:r>
              <a:rPr lang="en-US" dirty="0">
                <a:solidFill>
                  <a:srgbClr val="0070C0"/>
                </a:solidFill>
              </a:rPr>
              <a:t>A. External genitalia </a:t>
            </a:r>
          </a:p>
          <a:p>
            <a:pPr>
              <a:buNone/>
            </a:pPr>
            <a:r>
              <a:rPr lang="en-US" dirty="0">
                <a:solidFill>
                  <a:srgbClr val="0070C0"/>
                </a:solidFill>
              </a:rPr>
              <a:t>B. Hernias and </a:t>
            </a:r>
            <a:r>
              <a:rPr lang="en-US" dirty="0" err="1">
                <a:solidFill>
                  <a:srgbClr val="0070C0"/>
                </a:solidFill>
              </a:rPr>
              <a:t>Hydrocoeles</a:t>
            </a:r>
            <a:r>
              <a:rPr lang="en-US" dirty="0">
                <a:solidFill>
                  <a:srgbClr val="0070C0"/>
                </a:solidFill>
              </a:rPr>
              <a:t> </a:t>
            </a:r>
          </a:p>
          <a:p>
            <a:pPr>
              <a:buNone/>
            </a:pPr>
            <a:r>
              <a:rPr lang="en-US" dirty="0"/>
              <a:t>    1. Almost all hernias are indirect </a:t>
            </a:r>
          </a:p>
          <a:p>
            <a:pPr>
              <a:buNone/>
            </a:pPr>
            <a:r>
              <a:rPr lang="en-US" dirty="0"/>
              <a:t>    2. Can gently palpate; do not poke finger into the inguinal canal </a:t>
            </a:r>
          </a:p>
          <a:p>
            <a:pPr>
              <a:buNone/>
            </a:pPr>
            <a:r>
              <a:rPr lang="en-US" dirty="0">
                <a:solidFill>
                  <a:srgbClr val="0070C0"/>
                </a:solidFill>
              </a:rPr>
              <a:t>C. </a:t>
            </a:r>
            <a:r>
              <a:rPr lang="en-US" dirty="0" err="1">
                <a:solidFill>
                  <a:srgbClr val="0070C0"/>
                </a:solidFill>
              </a:rPr>
              <a:t>Cryptorchidism</a:t>
            </a:r>
            <a:r>
              <a:rPr lang="en-US" dirty="0">
                <a:solidFill>
                  <a:srgbClr val="0070C0"/>
                </a:solidFill>
              </a:rPr>
              <a:t> </a:t>
            </a:r>
          </a:p>
          <a:p>
            <a:pPr>
              <a:buNone/>
            </a:pPr>
            <a:r>
              <a:rPr lang="en-US" dirty="0"/>
              <a:t>    1. Distinguish from hyper-retractile testis </a:t>
            </a:r>
          </a:p>
          <a:p>
            <a:pPr>
              <a:buNone/>
            </a:pPr>
            <a:r>
              <a:rPr lang="en-US" dirty="0"/>
              <a:t>    2. Most will spontaneously descend by several months of life </a:t>
            </a:r>
          </a:p>
          <a:p>
            <a:pPr>
              <a:buNone/>
            </a:pPr>
            <a:r>
              <a:rPr lang="en-US" dirty="0">
                <a:solidFill>
                  <a:srgbClr val="0070C0"/>
                </a:solidFill>
              </a:rPr>
              <a:t>D. Tanner staging in adolescents - See Tanner Staging handouts </a:t>
            </a:r>
          </a:p>
          <a:p>
            <a:pPr>
              <a:buNone/>
            </a:pPr>
            <a:r>
              <a:rPr lang="en-US" dirty="0">
                <a:solidFill>
                  <a:srgbClr val="0070C0"/>
                </a:solidFill>
              </a:rPr>
              <a:t>E. Rectal and pelvic exam not done routinely - special indications may exist </a:t>
            </a:r>
            <a:endParaRPr lang="fa-IR" dirty="0">
              <a:solidFill>
                <a:srgbClr val="0070C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457200" y="620688"/>
            <a:ext cx="8229600" cy="5638031"/>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19635546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971600" y="620689"/>
            <a:ext cx="6984776" cy="5703912"/>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6437495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115616" y="836712"/>
            <a:ext cx="6696744" cy="4174233"/>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5583288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043608" y="692696"/>
            <a:ext cx="7200800" cy="5256584"/>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7086983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899592" y="980728"/>
            <a:ext cx="7488832" cy="4711253"/>
          </a:xfrm>
          <a:prstGeom prst="rect">
            <a:avLst/>
          </a:prstGeom>
        </p:spPr>
      </p:pic>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22321589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0" y="260648"/>
            <a:ext cx="9143999" cy="6264696"/>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20048483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pic>
        <p:nvPicPr>
          <p:cNvPr id="117766" name="Picture 6" descr="http://madsg.com/wp-content/uploads/2015/02/ENd.jpg"/>
          <p:cNvPicPr>
            <a:picLocks noChangeAspect="1" noChangeArrowheads="1"/>
          </p:cNvPicPr>
          <p:nvPr/>
        </p:nvPicPr>
        <p:blipFill>
          <a:blip r:embed="rId2"/>
          <a:srcRect/>
          <a:stretch>
            <a:fillRect/>
          </a:stretch>
        </p:blipFill>
        <p:spPr bwMode="auto">
          <a:xfrm>
            <a:off x="-1" y="1"/>
            <a:ext cx="12173961"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pic>
        <p:nvPicPr>
          <p:cNvPr id="117762" name="Picture 2" descr="http://medicalpicturesinfo.com/wp-content/uploads/2011/08/Cystic-Hygroma-5.jpg"/>
          <p:cNvPicPr>
            <a:picLocks noChangeAspect="1" noChangeArrowheads="1"/>
          </p:cNvPicPr>
          <p:nvPr/>
        </p:nvPicPr>
        <p:blipFill>
          <a:blip r:embed="rId2"/>
          <a:srcRect/>
          <a:stretch>
            <a:fillRect/>
          </a:stretch>
        </p:blipFill>
        <p:spPr bwMode="auto">
          <a:xfrm>
            <a:off x="4788024" y="3587355"/>
            <a:ext cx="4007906" cy="3040852"/>
          </a:xfrm>
          <a:prstGeom prst="rect">
            <a:avLst/>
          </a:prstGeom>
          <a:noFill/>
        </p:spPr>
      </p:pic>
      <p:pic>
        <p:nvPicPr>
          <p:cNvPr id="6" name="Picture 2" descr="https://upload.wikimedia.org/wikipedia/commons/6/69/Noonan_syndrome.PNG"/>
          <p:cNvPicPr>
            <a:picLocks noChangeAspect="1" noChangeArrowheads="1"/>
          </p:cNvPicPr>
          <p:nvPr/>
        </p:nvPicPr>
        <p:blipFill>
          <a:blip r:embed="rId3"/>
          <a:srcRect/>
          <a:stretch>
            <a:fillRect/>
          </a:stretch>
        </p:blipFill>
        <p:spPr bwMode="auto">
          <a:xfrm>
            <a:off x="4644008" y="0"/>
            <a:ext cx="4301398" cy="3357562"/>
          </a:xfrm>
          <a:prstGeom prst="rect">
            <a:avLst/>
          </a:prstGeom>
          <a:noFill/>
        </p:spPr>
      </p:pic>
      <p:pic>
        <p:nvPicPr>
          <p:cNvPr id="117764" name="Picture 4" descr="https://d17q133oqidzpf.cloudfront.net/content/pedsinreview/34/5/216/F1.large.jpg"/>
          <p:cNvPicPr>
            <a:picLocks noChangeAspect="1" noChangeArrowheads="1"/>
          </p:cNvPicPr>
          <p:nvPr/>
        </p:nvPicPr>
        <p:blipFill>
          <a:blip r:embed="rId4"/>
          <a:srcRect/>
          <a:stretch>
            <a:fillRect/>
          </a:stretch>
        </p:blipFill>
        <p:spPr bwMode="auto">
          <a:xfrm>
            <a:off x="0" y="58890"/>
            <a:ext cx="3995936" cy="3112907"/>
          </a:xfrm>
          <a:prstGeom prst="rect">
            <a:avLst/>
          </a:prstGeom>
          <a:noFill/>
        </p:spPr>
      </p:pic>
      <p:sp>
        <p:nvSpPr>
          <p:cNvPr id="117766" name="AutoShape 6" descr="data:image/jpeg;base64,/9j/4AAQSkZJRgABAQAAAQABAAD/2wCEAAkGBxITEhUSEhIVFRIWFRcSFRIVEhUVFRUVFRUWFhUSFRUYHSggGBolHRUVITEhJSkrLi4uFx8zODMtNygtLisBCgoKDg0OGhAQGi0lHx8tLS0tKy0tLS0tLS0tLS0tLS0tLS0tLS0tLS0tLS0tLS0tLS0tLS0tLS0tLS0tLS0tLf/AABEIAMIBAwMBIgACEQEDEQH/xAAcAAABBQEBAQAAAAAAAAAAAAAFAAEDBAYCBwj/xAA/EAACAQMCBAMEBgkCBwEAAAAAAQIDBBEFIRIxQVEGYXETIoGRBxRCobHwFSMyNFJywdHhc/ElMzVDgpKyFv/EABkBAAIDAQAAAAAAAAAAAAAAAAECAAMEBf/EACYRAAICAgICAgICAwAAAAAAAAABAhEDIRIxBEETMgVRcfAiI2H/2gAMAwEAAhEDEQA/APEMG58FwxbVZd2/uRhUbjwfc/qJRXXKfyKc31Hx9mbvJZk/UL6XvhAG9fvv1/qaPw/TzhknqI0ds2Nha7IO2VDBV0yAZpQMN7NSRetHsWlIoOSSOZ3TWy3DYONhaVyorIB1rWNnGOckdarsArh7g5X0TiS03nmGtNQFso8TNHYwRXIsiFaVUklIrxS/LO4sSw0dqYSsbp44XkFuBNRW+RoSaYkopouTtt89H0LVtT9PiiKjL/IRt8NGuKT2iiTo5+rwxvCL+CIatGH8KXoi/ghqUh2hEwVVit1go149ksY7BKvS3+BTrRwiiRcgbUyirVn+e5auXjf7gZUmUt2WJFa67g+65bBCrIGXb5hRGZLVns15MGeHtJdecV54CerLZh3wBbqKTfPiNXLjApq5Fyz8NVbV8aS4XzwySu7i5yk+CmtsrnJeQd1e+lNqmllc5Y7BSFdOPDwpJLBQ5e2WJMw1no1JPEop+pN+joJ1FGKSx28i7X92smW7iGZy/lQttllI8B1CPDVnHtJr7xBHX7RfWKv87EdSMtIwOOwIgvoOoezbj0kCMHUXh5C1aFTos3cszfqavw+tomPlLMs+hsNEey/Eqy/Ush2egaVyywspYQF017L4Beks8zms2RWh6mWPCg+hcp0MlyhagGbA1W2eOTM3rEuHbr/U9Br0EoN+WTz90XWrt/YXJdCxKituwrpFs8LbdpGnttPljkUtIpJM1tlcQisNCqPJ70GUuK0A6ls10IVWSe5pLhwlnh2M7q9q1yBKHFhjLl2X6EFJFmnaPsA9MvHFpS7mxtUnFMeEUyvI3EHeza6EtKo09i3VpkPsRna6FTT7O1ckirJrmV3SOUhvkYOKHuI55FG52WS9UmsAu8l5iTY8UDrl53A12FKwLrrmyosRTqTwC7uecl26YMumPEWTAV/DkvMOaXW9mopIE1Y5kvI09jp3FCm+udvmWyehF2FbbR60oqtCbU5c49MCpTrRfvcw5p91KmsTjtjB3c8Gdip00WR0zOX1B7Tx1JIzeJ1Hy5fJBHVnH2UUucn+BlfHupfV7Lhi8TnhL4kjFtpBcklZ5LrV+5V6slhpzeH8Rik5COqopKjA5MgENkdMgp3TZsNA3UTHRZsfDknhehXl+pZj7N/pz2QdtIcgHpi5GjsY9TmM3J6CFCmEqNIr0EXKUgxQkmDfEcnG2qNdsfMzmmwUKS4I8UmuS5mt1OEakJQf7Mlh/wCADplrUtpYj79Ncm+aHbQEB7bV5KbjUpSptfxJpP7jQ291lLDTT6lv64qsuFxTzzyi3S8O0sZ3S7ZJV9E5V2Uvryjyy/TcsW+o0q3u8S4l9nO/yDGn0adNYitu75lHV9Pp1Pe4MSTzxR2fxA40gKVugTeWiWWuxpdD3oxz+dwNTsak9mtu5o7SCjFR6IOJU7FzPVEzRFwEwzZczOmV5RK1SJcmiCaK5IugyjXTwwZWygtWWwMu8lEi+IPrSBt6+3Yt3JRvORBgNdS2BVeWS/dy5lGSLIlcuyvGnl/nueg6NZynKEYLMIJNtd+Zg4R2zuaXw9eVZQVKDUW9nLO49oXfo2uoW0FHMpLP8OVn5GSr3OZ4T2b78h73S2s7ylLrJyBtOSXuxTc3s/LzK3T2i2DrsLqanWTz7sI48snk30lao6t04J+5BJJJ7Z6m78QX6tbeWH7zxz7tnjdzWc5OT5yeWafGhuyjPL0RjjCN1GUr4HExCkHiavw1U5ehlEaDw9UEyK4jwez07TJYwabTp7fEyOlz2XwNFYVcHMfZuW0aSlPYnjMEU7zfAQVXYiYGiWrIC6hf8KwnuWNQvUov+5l6lZzmRkijSaDlyb+8105JQMdpD4ebxyDHHOSwt13JF0ScbYQhP3R6VyVVxKPci4w3QtByFRMdSB1vW7F2jLuWLZW1RZTOos5wLiHKjvBVrEkpFepJiSY8EQ1pAy5Wcl6uDq72KZGhAu5a6gq4lswjeSBdywIb0BrvnsVqhYuHuRyhsWIqZDThnId0aznw+0p7STA9LY1vgqtFScJY36N+oWRF6nfrh/WR367AS94VmcOfP/Bsb6zpvkzD+I6saMZSykknzfYG7oZcas848eas6k1TT2xlr4mRbJbqu5ycn1eSI6UI8YpGKUuTsYQ4hxSuPgZiyQg+QrolXEgUWLOpiQGrQV2eoaVc7LHI0FrX2MPot2tl02NXaVU+RzckaZshIPWlcvVLvCwuoDp5zlFmpPYrSLG0R31R4x1ZSp11DaP7Xchvb7pko0Lhzk4wi5Sx3QyiDkFpai1zluE7PWvcxGpjv6md03QLmpJzqRTox3lH2iUku6XUM2GhW1WHHTlNLs8p/iWfFQPmXRcp6rPO00322CdprMJ+7PaXfozK/oTOfZTkpLPPy+IDp6xwylGfFmL4eLHNp8xZY2grLGZ7BQ8vmXqUjz7QPFK2jKTe+Ea2N+tsMkdCSQdhWWBOQHp3Rcp1skc7F4UW2yNkftskM6orYVEa5a5AyvyZZqzKdw8orZYgPcy3YMuH3Ct3T38gPdPZhQzYNmt8jTjk6Y0mOVkMNgZq95UpfraUuGrDdPmvigjUzkFanDMX6Dw7EZSX0n32MS9m334cGb1rX69y/wBbLK7LZblC5i1Jp9yE3RxwW0jO5yerEIcRYINuIQiEIRjoYhBmdxOcHWCED2j3ODc6FX4l8TzKyrcL8jY+H7tbb9TNnhovxyPRLRZR3Wt+JYKFjc5RdjXMj0aE7BGo6TT93nnq87bljTdPin7u2OqJrpcXLkc2/uk2x4OK7C1pY8T4VnzCF3ons1HfeXlsDLO94Wnnf88w1LXoyXv8PluDQ8pO9dEdr4fc5KO8euWinc+HpJyTgmk+bit/MOUNblJYi445ZXMkqXE2t5bDarQnyTvdGIudDpy+zh90sMtWelV4LKcnHzNPFR7lpVtsdBUwTlfQLsaMlvJv07Bi3SIZHcHglCWWWivUkdOsQVJgZEQ1ZFWuySbWSrd1kkxRihe1egIrbluvUyys0MiMq1ofJEDiXKnYidIgCnVWQTqD91/EM11hADV5bPPYsx9lczB3v7cvUgJLh5k/UjOkjIISEIhBxDCIAiEMPghBZOkhk+gmQJ2gpo95wtLPUFI6RGrQU6dnqmj33El6BqEs8jy/QdUaai3023N7p18pf7mDLjo0452HadPO3UtQ06T3TKdlW3waS0WFtujPdF3YFp6dU4sdHyL/AP8AnZNriisBV1sNLAbs66wl3CnegPSsycvDkov3G0umGyOna1U8Sb+Z6HT5ENzbKXRZ9C2WJ1aZVHNumjKUqbwiygz9TjjzKVehgpcWixSTKkZnbmNJYIKkwJhokdQgqVehWuK4OqXz3CSgnUnhcwZeVsldzbHjBjUSiLBzNY2LDIKi/wBiBInS7nMiWRBUYCFC9ZlNfqYhJ+RpL6RiPE959nuaMKuRRkZmpMQhjcZhCY4iEGwxhxEslEQhCyFoA+RJjHRAiOsHKO0yEHT6h3RdblB4ljpuAUx8iyimqYU6PWNK1DO6+42+j3uUkeE6Rq06Ulltx5tHo+hazGSUosw5MVM0wyHoknvyCNrgBWd9GaWeYVpS8ypR2O5aDVKuWI1AEqzTJvrWB06KnFMJVqgNup9fuIpXWepUuLjpkSWx4qh6ktuYKr3WCS6usbLmUFHPNgUR7OK1ZvoQuluTzwuRy3jcgyGhDCHc8LzI5VfMilLIKCdzqHG4kjoKQCOZVuHgtVJAy8rYDQrYI1athHneq3HHUb+CNX4lvOGL88pepiGzbgjSszZJCYw4xeVCQmxZEQg4h0hEIQjYEh2MKM0dDMfBAjiwMonaXYhGJCLFG0lLoWKOmSbxgDVK2RNN0U4suaffzpyzB79ujOlp8+WNzmpZTjzi/kV2mWUbbQvGCylKLT23ztk39lrya/szweNN9SzbXM4bxbXxKZYl6LFI98jqmcf3JVqecf3PGLPxRWjjKi18che08aNPPs/XDZV8ckNyR6n+keyIJ3W+X8l/cwq8bRx+y8+h1S8Quf7MJPy4WBphRrXWTeSOte4WMczPxu7h/wDaa9UdcFV9BGMEql2RTuGytC2n/CyejZT7MA2zqDbJqabJaVjPsy5TsZdiEKcYDOOAh9W5v/BBcJLr8iB7B9wBtQq8KfcK3lfCZkNavN+GO7f5yPji5ypFeSSirZkdfveOeOi/EFhS80eaeY5lnfzBs4NPDWH2Z0fjcFTRiU1PaZyIQmAIkISEgkHELAiEImhHai30bLdLTpNriTj6r7wpN9CtpdlLGeRJGjJ9A1O3jBYSK6iWPHQiyfooq2fVlu1tl0JGi5aw2Hhj2LOeizaWrxnbfYLaXZ9Xz/uQUKeeGPXGfmaOyt18kZvOnVQRZ4iu5MH1bFJpl63soSXvRyEJ0E18BWtHDwc1yZvUSvHw5Ql9gmj4Otn9n7wtSiXKaE5y/ZbwQBh4Etn0fwbLVLwFbL7Lflk0lEuwJ8kv2LxRnKHg20T/AOVy75CttolKC92CQT4TuECcmyFGNh5nH6JWc4QWUTpUwgB8bFdkSxtvJF1wOZRAQr+x9DitTxvkknMpV6wHJBUSleS/yBbqqEb9oz2o18IiGekDdWvMJszvDnM3zl36LsXLlObcuizsQ8SaWx2Px+Nbfs5PnTdJEalgr3VnTqL3o79+pYSOqsTpuNrZzlKnoAVtA6xl8GCbm1lTeJLH4GxgdVqSaxJJ+qKJePFrRfHyZJ/5bMOJB6/0L7VN7fw4A1WhKLxJNfAyzxyj2bIZIzWiMR1w+ohRz27VPCthpNv7ThdavL3YKcub6ySS6f1PPbmrKcnOWMv5eiDnjPXZXd1UkpN0YScKMeiiuvxAM2sGzFClbMGSVso3RWhEs3LIVEEuy2PQqUMsJUILZFe2pF61klJZWdx4IqySsK6bTTm8djQ21PBQ8O6fKUJ18e4pcG3d5x+AXhHocjzneVnS8OP+tFmjBNHcKA9KJYhTzyMZto7o0viW4Ue3IVGlgtUoCsNjUEXIROIUkTRiIAlRJBbnEUTRQbAdRRIcZHkw+iDTZWqzJJsr1E+grYUiCtMGXlfoi/WiwfXoNiliBFzWYGrUXJ+RpKtoviRRtkug6lQHGzPXFkowfbACklt3NrqdJKlN43xsY2ou63wdn8X1I4/5LTiRNHFSOxLkaSR1TllagsZJGuQ1KG79SVxAgvs5wd0+HbiipLszmS2O4ILVkTPT4fRhp00p+xmuJKWFJY3XnERtfDks2tBvdulDf4IRyeTR1lBNHzPTj5iqzyduOCOqdI5y7B9bdj8PQkcNzuEdyqi66Rbo0zqKWfg2SqCwcxi8v0LqM92ex/RjpsJ6clJftuXF8Htj89QdqmmOlUcHyy8PuuhoPorX/Dqf80s/M0GsaXGvHD2a3i1+HocfyYc2zrePLikedUqeC7Sp7Fupp0qbxOOGx/Zo58k0b00+hUolqEUNCmiRIUh1GJPGnyI1g6iiEJlEljEiidxmAh24j8IkzrJCEM4HEolhvJzKJCFGdMr1aWS9KBFOHYFBsH1KKxyIpW4UVFvZJtl210ZveeYrsuY0McpdIEsiXZideoP2M3htJLLxst+rMK3n8Pkez+N6UIafWitliK83maPGqsMPY734/Hwg0cXzp8pojZFNomS7kM35HQMDIaKeWTw2zkgpLd9yeHXqBB9nE+RJTxg5ktmXtNhXipVKUJuKjKM5qnxwUZR95TynHGO/qRgR7p4Z/dKH+lD8Bh/DP7pQ/wBKH4COO+zsx6R8345nFdDiOozlrsq00jukhCAh2X5r3Rorn+eg4h2VI9s+iz/p8P5p/ibBDCOVk+zOpi+i/gH65Feyey5mepxXboIRiz/Y14umS00d4EIoLh0veXoSS5CEBBZ3AkihCFIdRWw4hBASTQ7WwhBAV6qIsCEAYL6ZFcGcblwQjo4/qjHLsy/0k/uM/wCaH/0jxyfMQjpeJ9X/AH9HN8v7f3/oxFV5DCNZlLUaa+rJ4WeOG+N95XWd/wDxj/6rsVaPUYRXD3/I0vX8DZ2Jad5Upr9XUnDPPhnKOdsb4fZv5iEWVZW3R774Y/dKH+lD8BCEcZ9naj0f/9k="/>
          <p:cNvSpPr>
            <a:spLocks noChangeAspect="1" noChangeArrowheads="1"/>
          </p:cNvSpPr>
          <p:nvPr/>
        </p:nvSpPr>
        <p:spPr bwMode="auto">
          <a:xfrm>
            <a:off x="8277225" y="-1538288"/>
            <a:ext cx="4286250" cy="3219451"/>
          </a:xfrm>
          <a:prstGeom prst="rect">
            <a:avLst/>
          </a:prstGeom>
          <a:noFill/>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a:ln>
                <a:noFill/>
              </a:ln>
              <a:solidFill>
                <a:prstClr val="black"/>
              </a:solidFill>
              <a:effectLst/>
              <a:uLnTx/>
              <a:uFillTx/>
              <a:latin typeface="Constantia"/>
              <a:ea typeface="+mn-ea"/>
            </a:endParaRPr>
          </a:p>
        </p:txBody>
      </p:sp>
      <p:pic>
        <p:nvPicPr>
          <p:cNvPr id="117768" name="Picture 8" descr="https://encrypted-tbn2.gstatic.com/images?q=tbn:ANd9GcQEBoUGeA1F9UM_XnK1BjNv7VaKViKFv8W4SvI0JspQrbi-SgEz"/>
          <p:cNvPicPr>
            <a:picLocks noChangeAspect="1" noChangeArrowheads="1"/>
          </p:cNvPicPr>
          <p:nvPr/>
        </p:nvPicPr>
        <p:blipFill>
          <a:blip r:embed="rId5"/>
          <a:srcRect/>
          <a:stretch>
            <a:fillRect/>
          </a:stretch>
        </p:blipFill>
        <p:spPr bwMode="auto">
          <a:xfrm>
            <a:off x="323528" y="3587355"/>
            <a:ext cx="3960440" cy="2928934"/>
          </a:xfrm>
          <a:prstGeom prst="rect">
            <a:avLst/>
          </a:prstGeom>
          <a:noFill/>
        </p:spPr>
      </p:pic>
    </p:spTree>
    <p:extLst>
      <p:ext uri="{BB962C8B-B14F-4D97-AF65-F5344CB8AC3E}">
        <p14:creationId xmlns:p14="http://schemas.microsoft.com/office/powerpoint/2010/main" val="137909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r>
              <a:rPr lang="en-US" sz="7400" kern="0" dirty="0" smtClean="0">
                <a:solidFill>
                  <a:srgbClr val="6C6963"/>
                </a:solidFill>
                <a:effectLst>
                  <a:outerShdw blurRad="25400" dist="25400" dir="15900000" rotWithShape="0">
                    <a:srgbClr val="595650">
                      <a:alpha val="33000"/>
                    </a:srgbClr>
                  </a:outerShdw>
                </a:effectLst>
                <a:latin typeface="Baskerville"/>
                <a:sym typeface="Baskerville"/>
              </a:rPr>
              <a:t>Thyroid </a:t>
            </a:r>
            <a:r>
              <a:rPr lang="en-US" sz="7400" kern="0" dirty="0">
                <a:solidFill>
                  <a:srgbClr val="6C6963"/>
                </a:solidFill>
                <a:effectLst>
                  <a:outerShdw blurRad="25400" dist="25400" dir="15900000" rotWithShape="0">
                    <a:srgbClr val="595650">
                      <a:alpha val="33000"/>
                    </a:srgbClr>
                  </a:outerShdw>
                </a:effectLst>
                <a:latin typeface="Baskerville"/>
                <a:sym typeface="Baskerville"/>
              </a:rPr>
              <a:t>gland</a:t>
            </a:r>
            <a:endParaRPr lang="en-US" dirty="0"/>
          </a:p>
        </p:txBody>
      </p:sp>
      <p:sp>
        <p:nvSpPr>
          <p:cNvPr id="3" name="Content Placeholder 2"/>
          <p:cNvSpPr>
            <a:spLocks noGrp="1"/>
          </p:cNvSpPr>
          <p:nvPr>
            <p:ph idx="1"/>
          </p:nvPr>
        </p:nvSpPr>
        <p:spPr/>
        <p:txBody>
          <a:bodyPr>
            <a:normAutofit fontScale="70000" lnSpcReduction="20000"/>
          </a:bodyPr>
          <a:lstStyle/>
          <a:p>
            <a:pPr marL="320040" indent="-320040" defTabSz="350520">
              <a:spcBef>
                <a:spcPts val="2500"/>
              </a:spcBef>
              <a:buClrTx/>
              <a:buSzPct val="30000"/>
              <a:buBlip>
                <a:blip r:embed="rId2"/>
              </a:buBlip>
              <a:defRPr sz="1800">
                <a:solidFill>
                  <a:srgbClr val="000000"/>
                </a:solidFill>
              </a:defRPr>
            </a:pPr>
            <a:r>
              <a:rPr lang="en-US" sz="3100" dirty="0">
                <a:solidFill>
                  <a:srgbClr val="000000"/>
                </a:solidFill>
                <a:sym typeface="Baskerville"/>
              </a:rPr>
              <a:t>In the school-aged child, inspect the thyroid gland for size and symmetry, and note any swelling or masses.</a:t>
            </a:r>
          </a:p>
          <a:p>
            <a:pPr marL="320040" indent="-320040" defTabSz="350520">
              <a:spcBef>
                <a:spcPts val="2500"/>
              </a:spcBef>
              <a:buClrTx/>
              <a:buSzPct val="30000"/>
              <a:buBlip>
                <a:blip r:embed="rId2"/>
              </a:buBlip>
              <a:defRPr sz="1800">
                <a:solidFill>
                  <a:srgbClr val="000000"/>
                </a:solidFill>
              </a:defRPr>
            </a:pPr>
            <a:r>
              <a:rPr lang="en-US" sz="3100" dirty="0">
                <a:solidFill>
                  <a:srgbClr val="000000"/>
                </a:solidFill>
                <a:sym typeface="Baskerville"/>
              </a:rPr>
              <a:t>In children who are obese, adipose tissue in the neck region is common and should not be mistaken for an enlarged thyroid gland. </a:t>
            </a:r>
          </a:p>
          <a:p>
            <a:pPr marL="320040" indent="-320040" defTabSz="350520">
              <a:spcBef>
                <a:spcPts val="2500"/>
              </a:spcBef>
              <a:buClrTx/>
              <a:buSzPct val="30000"/>
              <a:buBlip>
                <a:blip r:embed="rId2"/>
              </a:buBlip>
              <a:defRPr sz="1800">
                <a:solidFill>
                  <a:srgbClr val="000000"/>
                </a:solidFill>
              </a:defRPr>
            </a:pPr>
            <a:r>
              <a:rPr lang="en-US" sz="3100" dirty="0">
                <a:solidFill>
                  <a:srgbClr val="000000"/>
                </a:solidFill>
                <a:sym typeface="Baskerville"/>
              </a:rPr>
              <a:t>Tilting the head back during inspection of the neck will assist the health care provider in evaluating the structures of the neck. </a:t>
            </a:r>
          </a:p>
          <a:p>
            <a:pPr marL="320040" indent="-320040" defTabSz="350520">
              <a:spcBef>
                <a:spcPts val="2500"/>
              </a:spcBef>
              <a:buClrTx/>
              <a:buSzPct val="30000"/>
              <a:buBlip>
                <a:blip r:embed="rId2"/>
              </a:buBlip>
              <a:defRPr sz="1800">
                <a:solidFill>
                  <a:srgbClr val="000000"/>
                </a:solidFill>
              </a:defRPr>
            </a:pPr>
            <a:r>
              <a:rPr lang="en-US" sz="3100" dirty="0">
                <a:solidFill>
                  <a:srgbClr val="000000"/>
                </a:solidFill>
                <a:sym typeface="Baskerville"/>
              </a:rPr>
              <a:t>In the older child, offering a sip of water to swallow may assist the provider in distinguishing the movement of the thyroid gland. The thyroid gland should rise as the child swallows. </a:t>
            </a: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14006998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a:bodyPr>
          <a:lstStyle/>
          <a:p>
            <a:pPr marL="288036" lvl="0" indent="-288036" defTabSz="315468">
              <a:spcBef>
                <a:spcPts val="2200"/>
              </a:spcBef>
              <a:buClrTx/>
              <a:buSzPct val="30000"/>
              <a:buBlip>
                <a:blip r:embed="rId2"/>
              </a:buBlip>
              <a:defRPr sz="1800">
                <a:solidFill>
                  <a:srgbClr val="000000"/>
                </a:solidFill>
              </a:defRPr>
            </a:pPr>
            <a:r>
              <a:rPr lang="en-US" sz="2200" dirty="0">
                <a:solidFill>
                  <a:srgbClr val="000000"/>
                </a:solidFill>
                <a:sym typeface="Baskerville"/>
              </a:rPr>
              <a:t>If masses or nodules are noted during the inspection of the neck in the infant, then the provider should palpate the neck to evaluate the size, shape, and character of the mass or nodules. </a:t>
            </a: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851521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36680"/>
          </a:xfrm>
        </p:spPr>
        <p:txBody>
          <a:bodyPr>
            <a:normAutofit fontScale="90000"/>
          </a:bodyPr>
          <a:lstStyle/>
          <a:p>
            <a:r>
              <a:rPr lang="en-US" sz="4884" kern="0" dirty="0" smtClean="0">
                <a:solidFill>
                  <a:srgbClr val="6C6963"/>
                </a:solidFill>
                <a:effectLst>
                  <a:outerShdw blurRad="16764" dist="16764" dir="15900000" rotWithShape="0">
                    <a:srgbClr val="595650">
                      <a:alpha val="33000"/>
                    </a:srgbClr>
                  </a:outerShdw>
                </a:effectLst>
                <a:latin typeface="Baskerville"/>
                <a:sym typeface="Baskerville"/>
              </a:rPr>
              <a:t>  Palpation </a:t>
            </a:r>
            <a:r>
              <a:rPr lang="en-US" sz="4884" kern="0" dirty="0">
                <a:solidFill>
                  <a:srgbClr val="6C6963"/>
                </a:solidFill>
                <a:effectLst>
                  <a:outerShdw blurRad="16764" dist="16764" dir="15900000" rotWithShape="0">
                    <a:srgbClr val="595650">
                      <a:alpha val="33000"/>
                    </a:srgbClr>
                  </a:outerShdw>
                </a:effectLst>
                <a:latin typeface="Baskerville"/>
                <a:sym typeface="Baskerville"/>
              </a:rPr>
              <a:t>of the Thyroid Gland </a:t>
            </a:r>
            <a:r>
              <a:rPr lang="en-US" sz="4884" kern="0" dirty="0" smtClean="0">
                <a:solidFill>
                  <a:srgbClr val="6C6963"/>
                </a:solidFill>
                <a:effectLst>
                  <a:outerShdw blurRad="16764" dist="16764" dir="15900000" rotWithShape="0">
                    <a:srgbClr val="595650">
                      <a:alpha val="33000"/>
                    </a:srgbClr>
                  </a:outerShdw>
                </a:effectLst>
                <a:latin typeface="Baskerville"/>
                <a:sym typeface="Baskerville"/>
              </a:rPr>
              <a:t>   </a:t>
            </a:r>
            <a:endParaRPr lang="en-US" dirty="0"/>
          </a:p>
        </p:txBody>
      </p:sp>
      <p:sp>
        <p:nvSpPr>
          <p:cNvPr id="3" name="Content Placeholder 2"/>
          <p:cNvSpPr>
            <a:spLocks noGrp="1"/>
          </p:cNvSpPr>
          <p:nvPr>
            <p:ph idx="1"/>
          </p:nvPr>
        </p:nvSpPr>
        <p:spPr>
          <a:xfrm>
            <a:off x="457200" y="1484784"/>
            <a:ext cx="8229600" cy="4839816"/>
          </a:xfrm>
        </p:spPr>
        <p:txBody>
          <a:bodyPr>
            <a:normAutofit/>
          </a:bodyPr>
          <a:lstStyle/>
          <a:p>
            <a:pPr marL="288036" indent="-288036" defTabSz="315468">
              <a:spcBef>
                <a:spcPts val="2200"/>
              </a:spcBef>
              <a:buClrTx/>
              <a:buSzPct val="30000"/>
              <a:buBlip>
                <a:blip r:embed="rId2"/>
              </a:buBlip>
              <a:defRPr sz="1800">
                <a:solidFill>
                  <a:srgbClr val="000000"/>
                </a:solidFill>
              </a:defRPr>
            </a:pPr>
            <a:r>
              <a:rPr lang="en-US" sz="2200" dirty="0">
                <a:solidFill>
                  <a:srgbClr val="000000"/>
                </a:solidFill>
                <a:sym typeface="Baskerville"/>
              </a:rPr>
              <a:t>Palpation of the thyroid gland is not usually performed in infants and young children unless masses or nodular lesions are noted on inspection of the neck. </a:t>
            </a:r>
          </a:p>
          <a:p>
            <a:pPr marL="288036" indent="-288036" defTabSz="315468">
              <a:spcBef>
                <a:spcPts val="2200"/>
              </a:spcBef>
              <a:buClrTx/>
              <a:buSzPct val="30000"/>
              <a:buBlip>
                <a:blip r:embed="rId2"/>
              </a:buBlip>
              <a:defRPr sz="1800">
                <a:solidFill>
                  <a:srgbClr val="000000"/>
                </a:solidFill>
              </a:defRPr>
            </a:pPr>
            <a:r>
              <a:rPr lang="en-US" sz="2200" dirty="0">
                <a:solidFill>
                  <a:srgbClr val="000000"/>
                </a:solidFill>
                <a:sym typeface="Baskerville"/>
              </a:rPr>
              <a:t>Palpation of the thyroid gland in children is often performed beginning with school entry. </a:t>
            </a: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59125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4824536"/>
          </a:xfrm>
        </p:spPr>
        <p:txBody>
          <a:bodyPr>
            <a:noAutofit/>
          </a:bodyPr>
          <a:lstStyle/>
          <a:p>
            <a:pPr marL="288036" lvl="0" indent="-288036" defTabSz="315468">
              <a:spcBef>
                <a:spcPts val="2200"/>
              </a:spcBef>
              <a:buClrTx/>
              <a:buSzPct val="30000"/>
              <a:buBlip>
                <a:blip r:embed="rId2"/>
              </a:buBlip>
              <a:defRPr sz="1800">
                <a:solidFill>
                  <a:srgbClr val="000000"/>
                </a:solidFill>
              </a:defRPr>
            </a:pPr>
            <a:r>
              <a:rPr lang="en-US" sz="2200" dirty="0">
                <a:solidFill>
                  <a:srgbClr val="000000"/>
                </a:solidFill>
                <a:sym typeface="Baskerville"/>
              </a:rPr>
              <a:t>The palpation of the thyroid gland is most easily approached from the front of the neck in the young child to minimize any fear that may occur during the examination. </a:t>
            </a:r>
            <a:endParaRPr lang="en-US" sz="2200" dirty="0" smtClean="0">
              <a:solidFill>
                <a:srgbClr val="000000"/>
              </a:solidFill>
              <a:sym typeface="Baskerville"/>
            </a:endParaRPr>
          </a:p>
          <a:p>
            <a:pPr marL="288036" lvl="0" indent="-288036" defTabSz="315468">
              <a:spcBef>
                <a:spcPts val="2200"/>
              </a:spcBef>
              <a:buClrTx/>
              <a:buSzPct val="30000"/>
              <a:buBlip>
                <a:blip r:embed="rId2"/>
              </a:buBlip>
              <a:defRPr sz="1800">
                <a:solidFill>
                  <a:srgbClr val="000000"/>
                </a:solidFill>
              </a:defRPr>
            </a:pPr>
            <a:r>
              <a:rPr lang="en-US" sz="2200" dirty="0" smtClean="0">
                <a:solidFill>
                  <a:srgbClr val="000000"/>
                </a:solidFill>
                <a:sym typeface="Baskerville"/>
              </a:rPr>
              <a:t>Tilt </a:t>
            </a:r>
            <a:r>
              <a:rPr lang="en-US" sz="2200" dirty="0">
                <a:solidFill>
                  <a:srgbClr val="000000"/>
                </a:solidFill>
                <a:sym typeface="Baskerville"/>
              </a:rPr>
              <a:t>the head forward slightly while the child maintains a sitting position with the back straight. To guide the examination, the provider may gently support the child’s head</a:t>
            </a:r>
            <a:r>
              <a:rPr lang="en-US" sz="2200" dirty="0" smtClean="0">
                <a:solidFill>
                  <a:srgbClr val="000000"/>
                </a:solidFill>
                <a:sym typeface="Baskerville"/>
              </a:rPr>
              <a:t>.</a:t>
            </a:r>
          </a:p>
          <a:p>
            <a:pPr marL="0" lvl="0" indent="0" defTabSz="315468">
              <a:spcBef>
                <a:spcPts val="2200"/>
              </a:spcBef>
              <a:buClrTx/>
              <a:buSzPct val="30000"/>
              <a:buNone/>
              <a:defRPr sz="1800">
                <a:solidFill>
                  <a:srgbClr val="000000"/>
                </a:solidFill>
              </a:defRPr>
            </a:pPr>
            <a:endParaRPr lang="en-US" sz="2200" dirty="0" smtClean="0">
              <a:solidFill>
                <a:srgbClr val="000000"/>
              </a:solidFill>
              <a:sym typeface="Baskerville"/>
            </a:endParaRPr>
          </a:p>
          <a:p>
            <a:pPr marL="288036" lvl="0" indent="-288036" defTabSz="315468">
              <a:spcBef>
                <a:spcPts val="2200"/>
              </a:spcBef>
              <a:buClrTx/>
              <a:buSzPct val="30000"/>
              <a:buBlip>
                <a:blip r:embed="rId2"/>
              </a:buBlip>
              <a:defRPr sz="1800">
                <a:solidFill>
                  <a:srgbClr val="000000"/>
                </a:solidFill>
              </a:defRPr>
            </a:pPr>
            <a:r>
              <a:rPr lang="en-US" sz="2200" dirty="0" smtClean="0">
                <a:solidFill>
                  <a:srgbClr val="000000"/>
                </a:solidFill>
                <a:sym typeface="Baskerville"/>
              </a:rPr>
              <a:t> </a:t>
            </a:r>
            <a:r>
              <a:rPr lang="en-US" sz="2200" dirty="0">
                <a:solidFill>
                  <a:srgbClr val="000000"/>
                </a:solidFill>
                <a:sym typeface="Baskerville"/>
              </a:rPr>
              <a:t>Begin by using the forefinger to locate the prominent ring of the tracheal cartilage, the cricoid cartilage, which provides a landmark to determine the position of the thyroid </a:t>
            </a:r>
            <a:r>
              <a:rPr lang="en-US" sz="2200" dirty="0" smtClean="0">
                <a:solidFill>
                  <a:srgbClr val="000000"/>
                </a:solidFill>
                <a:sym typeface="Baskerville"/>
              </a:rPr>
              <a:t>gland.</a:t>
            </a:r>
          </a:p>
          <a:p>
            <a:pPr marL="0" indent="0" defTabSz="315468">
              <a:spcBef>
                <a:spcPts val="2200"/>
              </a:spcBef>
              <a:buClrTx/>
              <a:buSzPct val="30000"/>
              <a:buNone/>
              <a:defRPr sz="1800">
                <a:solidFill>
                  <a:srgbClr val="000000"/>
                </a:solidFill>
              </a:defRPr>
            </a:pPr>
            <a:endParaRPr lang="en-US" sz="2200" dirty="0" smtClean="0">
              <a:solidFill>
                <a:srgbClr val="000000"/>
              </a:solidFill>
              <a:sym typeface="Baskerville"/>
            </a:endParaRPr>
          </a:p>
          <a:p>
            <a:pPr marL="288036" indent="-288036" defTabSz="315468">
              <a:spcBef>
                <a:spcPts val="2200"/>
              </a:spcBef>
              <a:buClrTx/>
              <a:buSzPct val="30000"/>
              <a:buBlip>
                <a:blip r:embed="rId2"/>
              </a:buBlip>
              <a:defRPr sz="1800">
                <a:solidFill>
                  <a:srgbClr val="000000"/>
                </a:solidFill>
              </a:defRPr>
            </a:pPr>
            <a:endParaRPr lang="en-US" sz="2200" dirty="0">
              <a:solidFill>
                <a:srgbClr val="000000"/>
              </a:solidFill>
              <a:sym typeface="Baskerville"/>
            </a:endParaRPr>
          </a:p>
          <a:p>
            <a:pPr marL="288036" indent="-288036" defTabSz="315468">
              <a:spcBef>
                <a:spcPts val="2200"/>
              </a:spcBef>
              <a:buClrTx/>
              <a:buSzPct val="30000"/>
              <a:buBlip>
                <a:blip r:embed="rId2"/>
              </a:buBlip>
              <a:defRPr sz="1800">
                <a:solidFill>
                  <a:srgbClr val="000000"/>
                </a:solidFill>
              </a:defRPr>
            </a:pPr>
            <a:endParaRPr lang="en-US" sz="2200" dirty="0">
              <a:solidFill>
                <a:srgbClr val="000000"/>
              </a:solidFill>
              <a:sym typeface="Baskerville"/>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spTree>
    <p:extLst>
      <p:ext uri="{BB962C8B-B14F-4D97-AF65-F5344CB8AC3E}">
        <p14:creationId xmlns:p14="http://schemas.microsoft.com/office/powerpoint/2010/main" val="35661797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199856"/>
          </a:xfrm>
        </p:spPr>
        <p:txBody>
          <a:bodyPr/>
          <a:lstStyle/>
          <a:p>
            <a:pPr marL="288036" lvl="0" indent="-288036" defTabSz="315468">
              <a:spcBef>
                <a:spcPts val="2200"/>
              </a:spcBef>
              <a:buClrTx/>
              <a:buSzPct val="30000"/>
              <a:buBlip>
                <a:blip r:embed="rId2"/>
              </a:buBlip>
              <a:defRPr sz="1800">
                <a:solidFill>
                  <a:srgbClr val="000000"/>
                </a:solidFill>
              </a:defRPr>
            </a:pPr>
            <a:r>
              <a:rPr lang="en-US" sz="2200" dirty="0">
                <a:solidFill>
                  <a:srgbClr val="000000"/>
                </a:solidFill>
                <a:sym typeface="Baskerville"/>
              </a:rPr>
              <a:t>Just lateral to the carotid cartilage, palpate the thyroid gland by placing one hand on one side of the trachea and gently displacing the thyroid tissue to the contralateral side of the neck</a:t>
            </a:r>
            <a:endParaRPr lang="en-US" sz="2200" dirty="0">
              <a:solidFill>
                <a:srgbClr val="000000"/>
              </a:solidFill>
            </a:endParaRPr>
          </a:p>
          <a:p>
            <a:endParaRPr lang="en-US" dirty="0"/>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pic>
        <p:nvPicPr>
          <p:cNvPr id="2" name="Picture 1"/>
          <p:cNvPicPr>
            <a:picLocks noChangeAspect="1"/>
          </p:cNvPicPr>
          <p:nvPr/>
        </p:nvPicPr>
        <p:blipFill>
          <a:blip r:embed="rId3"/>
          <a:stretch>
            <a:fillRect/>
          </a:stretch>
        </p:blipFill>
        <p:spPr>
          <a:xfrm>
            <a:off x="1953541" y="2348880"/>
            <a:ext cx="5236918" cy="4104456"/>
          </a:xfrm>
          <a:prstGeom prst="rect">
            <a:avLst/>
          </a:prstGeom>
        </p:spPr>
      </p:pic>
    </p:spTree>
    <p:extLst>
      <p:ext uri="{BB962C8B-B14F-4D97-AF65-F5344CB8AC3E}">
        <p14:creationId xmlns:p14="http://schemas.microsoft.com/office/powerpoint/2010/main" val="40790325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4585</TotalTime>
  <Words>1203</Words>
  <Application>Microsoft Office PowerPoint</Application>
  <PresentationFormat>On-screen Show (4:3)</PresentationFormat>
  <Paragraphs>178</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Baskerville</vt:lpstr>
      <vt:lpstr>Calibri</vt:lpstr>
      <vt:lpstr>Constantia</vt:lpstr>
      <vt:lpstr>Majalla UI</vt:lpstr>
      <vt:lpstr>Traditional Arabic</vt:lpstr>
      <vt:lpstr>Wingdings 2</vt:lpstr>
      <vt:lpstr>Flow</vt:lpstr>
      <vt:lpstr>Neck </vt:lpstr>
      <vt:lpstr>PowerPoint Presentation</vt:lpstr>
      <vt:lpstr>PowerPoint Presentation</vt:lpstr>
      <vt:lpstr>PowerPoint Presentation</vt:lpstr>
      <vt:lpstr>            Thyroid gland</vt:lpstr>
      <vt:lpstr>PowerPoint Presentation</vt:lpstr>
      <vt:lpstr>  Palpation of the Thyroid Gland    </vt:lpstr>
      <vt:lpstr>PowerPoint Presentation</vt:lpstr>
      <vt:lpstr>PowerPoint Presentation</vt:lpstr>
      <vt:lpstr>PowerPoint Presentation</vt:lpstr>
      <vt:lpstr>PowerPoint Presentation</vt:lpstr>
      <vt:lpstr>PowerPoint Presentation</vt:lpstr>
      <vt:lpstr>                 Lungs/Thorax </vt:lpstr>
      <vt:lpstr>PowerPoint Presentation</vt:lpstr>
      <vt:lpstr>PowerPoint Presentation</vt:lpstr>
      <vt:lpstr>PowerPoint Presentation</vt:lpstr>
      <vt:lpstr>PowerPoint Presentation</vt:lpstr>
      <vt:lpstr>Cardiovascular</vt:lpstr>
      <vt:lpstr>PowerPoint Presentation</vt:lpstr>
      <vt:lpstr>Abdomen </vt:lpstr>
      <vt:lpstr>PowerPoint Presentation</vt:lpstr>
      <vt:lpstr>PowerPoint Presentation</vt:lpstr>
      <vt:lpstr>PowerPoint Presentation</vt:lpstr>
      <vt:lpstr>                      Liver Span</vt:lpstr>
      <vt:lpstr>                      Liver Span</vt:lpstr>
      <vt:lpstr>Musculoskeletal </vt:lpstr>
      <vt:lpstr>Musculoskeletal (c)</vt:lpstr>
      <vt:lpstr>PowerPoint Presentation</vt:lpstr>
      <vt:lpstr>PowerPoint Presentation</vt:lpstr>
      <vt:lpstr>PowerPoint Presentation</vt:lpstr>
      <vt:lpstr>Neurologic - most accomplished through observation alone </vt:lpstr>
      <vt:lpstr>GU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his user</cp:lastModifiedBy>
  <cp:revision>524</cp:revision>
  <cp:lastPrinted>2004-01-03T05:54:37Z</cp:lastPrinted>
  <dcterms:created xsi:type="dcterms:W3CDTF">2006-08-16T00:00:00Z</dcterms:created>
  <dcterms:modified xsi:type="dcterms:W3CDTF">2021-01-28T07:44:07Z</dcterms:modified>
</cp:coreProperties>
</file>