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7"/>
  </p:notesMasterIdLst>
  <p:handoutMasterIdLst>
    <p:handoutMasterId r:id="rId28"/>
  </p:handoutMasterIdLst>
  <p:sldIdLst>
    <p:sldId id="646" r:id="rId2"/>
    <p:sldId id="647" r:id="rId3"/>
    <p:sldId id="713" r:id="rId4"/>
    <p:sldId id="728" r:id="rId5"/>
    <p:sldId id="761" r:id="rId6"/>
    <p:sldId id="762" r:id="rId7"/>
    <p:sldId id="768" r:id="rId8"/>
    <p:sldId id="763" r:id="rId9"/>
    <p:sldId id="765" r:id="rId10"/>
    <p:sldId id="766" r:id="rId11"/>
    <p:sldId id="767" r:id="rId12"/>
    <p:sldId id="648" r:id="rId13"/>
    <p:sldId id="705" r:id="rId14"/>
    <p:sldId id="649" r:id="rId15"/>
    <p:sldId id="683" r:id="rId16"/>
    <p:sldId id="684" r:id="rId17"/>
    <p:sldId id="686" r:id="rId18"/>
    <p:sldId id="650" r:id="rId19"/>
    <p:sldId id="770" r:id="rId20"/>
    <p:sldId id="769" r:id="rId21"/>
    <p:sldId id="692" r:id="rId22"/>
    <p:sldId id="688" r:id="rId23"/>
    <p:sldId id="651" r:id="rId24"/>
    <p:sldId id="652" r:id="rId25"/>
    <p:sldId id="693" r:id="rId26"/>
  </p:sldIdLst>
  <p:sldSz cx="9144000" cy="6858000" type="screen4x3"/>
  <p:notesSz cx="10234613" cy="7102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FF0066"/>
    <a:srgbClr val="FF6600"/>
    <a:srgbClr val="FF00FF"/>
    <a:srgbClr val="A50021"/>
    <a:srgbClr val="FF5050"/>
    <a:srgbClr val="CC3300"/>
    <a:srgbClr val="FF66CC"/>
    <a:srgbClr val="FFFF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6" autoAdjust="0"/>
    <p:restoredTop sz="94671" autoAdjust="0"/>
  </p:normalViewPr>
  <p:slideViewPr>
    <p:cSldViewPr>
      <p:cViewPr varScale="1">
        <p:scale>
          <a:sx n="81" d="100"/>
          <a:sy n="81" d="100"/>
        </p:scale>
        <p:origin x="246" y="72"/>
      </p:cViewPr>
      <p:guideLst>
        <p:guide orient="horz" pos="2160"/>
        <p:guide pos="2880"/>
      </p:guideLst>
    </p:cSldViewPr>
  </p:slideViewPr>
  <p:outlineViewPr>
    <p:cViewPr>
      <p:scale>
        <a:sx n="33" d="100"/>
        <a:sy n="33" d="100"/>
      </p:scale>
      <p:origin x="0" y="2679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434999" cy="355124"/>
          </a:xfrm>
          <a:prstGeom prst="rect">
            <a:avLst/>
          </a:prstGeom>
        </p:spPr>
        <p:txBody>
          <a:bodyPr vert="horz" lIns="94887" tIns="47444" rIns="94887" bIns="47444" rtlCol="0"/>
          <a:lstStyle>
            <a:lvl1pPr algn="l">
              <a:defRPr sz="1200"/>
            </a:lvl1pPr>
          </a:lstStyle>
          <a:p>
            <a:endParaRPr lang="en-US"/>
          </a:p>
        </p:txBody>
      </p:sp>
      <p:sp>
        <p:nvSpPr>
          <p:cNvPr id="3" name="Date Placeholder 2"/>
          <p:cNvSpPr>
            <a:spLocks noGrp="1"/>
          </p:cNvSpPr>
          <p:nvPr>
            <p:ph type="dt" sz="quarter" idx="1"/>
          </p:nvPr>
        </p:nvSpPr>
        <p:spPr>
          <a:xfrm>
            <a:off x="5797247" y="0"/>
            <a:ext cx="4434999" cy="355124"/>
          </a:xfrm>
          <a:prstGeom prst="rect">
            <a:avLst/>
          </a:prstGeom>
        </p:spPr>
        <p:txBody>
          <a:bodyPr vert="horz" lIns="94887" tIns="47444" rIns="94887" bIns="47444" rtlCol="0"/>
          <a:lstStyle>
            <a:lvl1pPr algn="r">
              <a:defRPr sz="1200"/>
            </a:lvl1pPr>
          </a:lstStyle>
          <a:p>
            <a:fld id="{52874287-8187-4562-8DD7-249D30D78D36}" type="datetimeFigureOut">
              <a:rPr lang="en-US" smtClean="0"/>
              <a:pPr/>
              <a:t>1/28/2021</a:t>
            </a:fld>
            <a:endParaRPr lang="en-US"/>
          </a:p>
        </p:txBody>
      </p:sp>
      <p:sp>
        <p:nvSpPr>
          <p:cNvPr id="4" name="Footer Placeholder 3"/>
          <p:cNvSpPr>
            <a:spLocks noGrp="1"/>
          </p:cNvSpPr>
          <p:nvPr>
            <p:ph type="ftr" sz="quarter" idx="2"/>
          </p:nvPr>
        </p:nvSpPr>
        <p:spPr>
          <a:xfrm>
            <a:off x="1" y="6746119"/>
            <a:ext cx="4434999" cy="355124"/>
          </a:xfrm>
          <a:prstGeom prst="rect">
            <a:avLst/>
          </a:prstGeom>
        </p:spPr>
        <p:txBody>
          <a:bodyPr vert="horz" lIns="94887" tIns="47444" rIns="94887" bIns="47444" rtlCol="0" anchor="b"/>
          <a:lstStyle>
            <a:lvl1pPr algn="l">
              <a:defRPr sz="1200"/>
            </a:lvl1pPr>
          </a:lstStyle>
          <a:p>
            <a:endParaRPr lang="en-US"/>
          </a:p>
        </p:txBody>
      </p:sp>
      <p:sp>
        <p:nvSpPr>
          <p:cNvPr id="5" name="Slide Number Placeholder 4"/>
          <p:cNvSpPr>
            <a:spLocks noGrp="1"/>
          </p:cNvSpPr>
          <p:nvPr>
            <p:ph type="sldNum" sz="quarter" idx="3"/>
          </p:nvPr>
        </p:nvSpPr>
        <p:spPr>
          <a:xfrm>
            <a:off x="5797247" y="6746119"/>
            <a:ext cx="4434999" cy="355124"/>
          </a:xfrm>
          <a:prstGeom prst="rect">
            <a:avLst/>
          </a:prstGeom>
        </p:spPr>
        <p:txBody>
          <a:bodyPr vert="horz" lIns="94887" tIns="47444" rIns="94887" bIns="47444" rtlCol="0" anchor="b"/>
          <a:lstStyle>
            <a:lvl1pPr algn="r">
              <a:defRPr sz="1200"/>
            </a:lvl1pPr>
          </a:lstStyle>
          <a:p>
            <a:fld id="{F37E1624-F265-44CD-88F6-C84D948268A9}" type="slidenum">
              <a:rPr lang="en-US" smtClean="0"/>
              <a:pPr/>
              <a:t>‹#›</a:t>
            </a:fld>
            <a:endParaRPr lang="en-US"/>
          </a:p>
        </p:txBody>
      </p:sp>
    </p:spTree>
    <p:extLst>
      <p:ext uri="{BB962C8B-B14F-4D97-AF65-F5344CB8AC3E}">
        <p14:creationId xmlns:p14="http://schemas.microsoft.com/office/powerpoint/2010/main" val="33905290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434999" cy="355124"/>
          </a:xfrm>
          <a:prstGeom prst="rect">
            <a:avLst/>
          </a:prstGeom>
        </p:spPr>
        <p:txBody>
          <a:bodyPr vert="horz" lIns="94887" tIns="47444" rIns="94887" bIns="47444" rtlCol="0"/>
          <a:lstStyle>
            <a:lvl1pPr algn="l">
              <a:defRPr sz="1200"/>
            </a:lvl1pPr>
          </a:lstStyle>
          <a:p>
            <a:endParaRPr lang="en-US"/>
          </a:p>
        </p:txBody>
      </p:sp>
      <p:sp>
        <p:nvSpPr>
          <p:cNvPr id="3" name="Date Placeholder 2"/>
          <p:cNvSpPr>
            <a:spLocks noGrp="1"/>
          </p:cNvSpPr>
          <p:nvPr>
            <p:ph type="dt" idx="1"/>
          </p:nvPr>
        </p:nvSpPr>
        <p:spPr>
          <a:xfrm>
            <a:off x="5797247" y="0"/>
            <a:ext cx="4434999" cy="355124"/>
          </a:xfrm>
          <a:prstGeom prst="rect">
            <a:avLst/>
          </a:prstGeom>
        </p:spPr>
        <p:txBody>
          <a:bodyPr vert="horz" lIns="94887" tIns="47444" rIns="94887" bIns="47444" rtlCol="0"/>
          <a:lstStyle>
            <a:lvl1pPr algn="r">
              <a:defRPr sz="1200"/>
            </a:lvl1pPr>
          </a:lstStyle>
          <a:p>
            <a:fld id="{53BF8266-6790-4F29-8E6B-9FAE78D3E5C2}" type="datetimeFigureOut">
              <a:rPr lang="en-US" smtClean="0"/>
              <a:pPr/>
              <a:t>1/28/2021</a:t>
            </a:fld>
            <a:endParaRPr lang="en-US"/>
          </a:p>
        </p:txBody>
      </p:sp>
      <p:sp>
        <p:nvSpPr>
          <p:cNvPr id="4" name="Slide Image Placeholder 3"/>
          <p:cNvSpPr>
            <a:spLocks noGrp="1" noRot="1" noChangeAspect="1"/>
          </p:cNvSpPr>
          <p:nvPr>
            <p:ph type="sldImg" idx="2"/>
          </p:nvPr>
        </p:nvSpPr>
        <p:spPr>
          <a:xfrm>
            <a:off x="3341688" y="531813"/>
            <a:ext cx="3551237" cy="2665412"/>
          </a:xfrm>
          <a:prstGeom prst="rect">
            <a:avLst/>
          </a:prstGeom>
          <a:noFill/>
          <a:ln w="12700">
            <a:solidFill>
              <a:prstClr val="black"/>
            </a:solidFill>
          </a:ln>
        </p:spPr>
        <p:txBody>
          <a:bodyPr vert="horz" lIns="94887" tIns="47444" rIns="94887" bIns="47444" rtlCol="0" anchor="ctr"/>
          <a:lstStyle/>
          <a:p>
            <a:endParaRPr lang="en-US"/>
          </a:p>
        </p:txBody>
      </p:sp>
      <p:sp>
        <p:nvSpPr>
          <p:cNvPr id="5" name="Notes Placeholder 4"/>
          <p:cNvSpPr>
            <a:spLocks noGrp="1"/>
          </p:cNvSpPr>
          <p:nvPr>
            <p:ph type="body" sz="quarter" idx="3"/>
          </p:nvPr>
        </p:nvSpPr>
        <p:spPr>
          <a:xfrm>
            <a:off x="1023462" y="3373677"/>
            <a:ext cx="8187690" cy="3196114"/>
          </a:xfrm>
          <a:prstGeom prst="rect">
            <a:avLst/>
          </a:prstGeom>
        </p:spPr>
        <p:txBody>
          <a:bodyPr vert="horz" lIns="94887" tIns="47444" rIns="94887" bIns="474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746119"/>
            <a:ext cx="4434999" cy="355124"/>
          </a:xfrm>
          <a:prstGeom prst="rect">
            <a:avLst/>
          </a:prstGeom>
        </p:spPr>
        <p:txBody>
          <a:bodyPr vert="horz" lIns="94887" tIns="47444" rIns="94887" bIns="47444" rtlCol="0" anchor="b"/>
          <a:lstStyle>
            <a:lvl1pPr algn="l">
              <a:defRPr sz="1200"/>
            </a:lvl1pPr>
          </a:lstStyle>
          <a:p>
            <a:endParaRPr lang="en-US"/>
          </a:p>
        </p:txBody>
      </p:sp>
      <p:sp>
        <p:nvSpPr>
          <p:cNvPr id="7" name="Slide Number Placeholder 6"/>
          <p:cNvSpPr>
            <a:spLocks noGrp="1"/>
          </p:cNvSpPr>
          <p:nvPr>
            <p:ph type="sldNum" sz="quarter" idx="5"/>
          </p:nvPr>
        </p:nvSpPr>
        <p:spPr>
          <a:xfrm>
            <a:off x="5797247" y="6746119"/>
            <a:ext cx="4434999" cy="355124"/>
          </a:xfrm>
          <a:prstGeom prst="rect">
            <a:avLst/>
          </a:prstGeom>
        </p:spPr>
        <p:txBody>
          <a:bodyPr vert="horz" lIns="94887" tIns="47444" rIns="94887" bIns="47444" rtlCol="0" anchor="b"/>
          <a:lstStyle>
            <a:lvl1pPr algn="r">
              <a:defRPr sz="1200"/>
            </a:lvl1pPr>
          </a:lstStyle>
          <a:p>
            <a:fld id="{EC1A853D-D1C4-45A6-B219-832A3DA74A9A}" type="slidenum">
              <a:rPr lang="en-US" smtClean="0"/>
              <a:pPr/>
              <a:t>‹#›</a:t>
            </a:fld>
            <a:endParaRPr lang="en-US"/>
          </a:p>
        </p:txBody>
      </p:sp>
    </p:spTree>
    <p:extLst>
      <p:ext uri="{BB962C8B-B14F-4D97-AF65-F5344CB8AC3E}">
        <p14:creationId xmlns:p14="http://schemas.microsoft.com/office/powerpoint/2010/main" val="14708496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C574BED0-CF68-48F8-A8E2-27E9AE6E9D86}" type="datetime1">
              <a:rPr lang="en-US" smtClean="0"/>
              <a:pPr/>
              <a:t>1/28/2021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F418407-8264-408A-8ADA-E656E3A0D463}"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7AD5B84-9855-44C0-97E0-52D43702084D}"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31863" y="96838"/>
            <a:ext cx="7158037" cy="1412875"/>
          </a:xfrm>
        </p:spPr>
        <p:txBody>
          <a:bodyPr/>
          <a:lstStyle/>
          <a:p>
            <a:r>
              <a:rPr lang="en-US"/>
              <a:t>Click to edit Master title style</a:t>
            </a:r>
            <a:endParaRPr lang="fa-IR"/>
          </a:p>
        </p:txBody>
      </p:sp>
      <p:sp>
        <p:nvSpPr>
          <p:cNvPr id="3" name="Table Placeholder 2"/>
          <p:cNvSpPr>
            <a:spLocks noGrp="1"/>
          </p:cNvSpPr>
          <p:nvPr>
            <p:ph type="tbl" idx="1"/>
          </p:nvPr>
        </p:nvSpPr>
        <p:spPr>
          <a:xfrm>
            <a:off x="949325" y="1981200"/>
            <a:ext cx="7661275" cy="4114800"/>
          </a:xfrm>
        </p:spPr>
        <p:txBody>
          <a:bodyPr/>
          <a:lstStyle/>
          <a:p>
            <a:pPr lvl="0"/>
            <a:endParaRPr lang="fa-IR" noProof="0"/>
          </a:p>
        </p:txBody>
      </p:sp>
      <p:sp>
        <p:nvSpPr>
          <p:cNvPr id="4" name="Rectangle 6"/>
          <p:cNvSpPr>
            <a:spLocks noGrp="1" noChangeArrowheads="1"/>
          </p:cNvSpPr>
          <p:nvPr>
            <p:ph type="dt" sz="half" idx="10"/>
          </p:nvPr>
        </p:nvSpPr>
        <p:spPr/>
        <p:txBody>
          <a:bodyPr/>
          <a:lstStyle>
            <a:lvl1pPr>
              <a:defRPr/>
            </a:lvl1pPr>
          </a:lstStyle>
          <a:p>
            <a:pPr>
              <a:defRPr/>
            </a:pPr>
            <a:endParaRPr lang="en-US"/>
          </a:p>
        </p:txBody>
      </p:sp>
      <p:sp>
        <p:nvSpPr>
          <p:cNvPr id="5" name="Rectangle 7"/>
          <p:cNvSpPr>
            <a:spLocks noGrp="1" noChangeArrowheads="1"/>
          </p:cNvSpPr>
          <p:nvPr>
            <p:ph type="ftr" sz="quarter" idx="11"/>
          </p:nvPr>
        </p:nvSpPr>
        <p:spPr/>
        <p:txBody>
          <a:bodyPr/>
          <a:lstStyle>
            <a:lvl1pPr>
              <a:defRPr/>
            </a:lvl1pPr>
          </a:lstStyle>
          <a:p>
            <a:pPr>
              <a:defRPr/>
            </a:pPr>
            <a:endParaRPr lang="en-US"/>
          </a:p>
        </p:txBody>
      </p:sp>
      <p:sp>
        <p:nvSpPr>
          <p:cNvPr id="6" name="Rectangle 8"/>
          <p:cNvSpPr>
            <a:spLocks noGrp="1" noChangeArrowheads="1"/>
          </p:cNvSpPr>
          <p:nvPr>
            <p:ph type="sldNum" sz="quarter" idx="12"/>
          </p:nvPr>
        </p:nvSpPr>
        <p:spPr/>
        <p:txBody>
          <a:bodyPr/>
          <a:lstStyle>
            <a:lvl1pPr>
              <a:defRPr/>
            </a:lvl1pPr>
          </a:lstStyle>
          <a:p>
            <a:pPr>
              <a:defRPr/>
            </a:pPr>
            <a:fld id="{9A60760F-65D1-43C6-89E2-22E4AFEA618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E1B5E14-435E-4AA3-AC1F-A855A693BE66}"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684C908-DEB5-44A2-BBA5-070C5E35C279}" type="datetime1">
              <a:rPr lang="en-US" smtClean="0"/>
              <a:pPr/>
              <a:t>1/28/2021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B0A7830-A26F-450B-813A-0421767B516A}" type="datetime1">
              <a:rPr lang="en-US" smtClean="0"/>
              <a:pPr/>
              <a:t>1/28/2021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BE0B5C2-AA84-498B-ABAB-26D3C65E4F02}" type="datetime1">
              <a:rPr lang="en-US" smtClean="0"/>
              <a:pPr/>
              <a:t>1/28/2021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C062C4D3-6EB7-4346-8B11-E834F88A241A}" type="datetime1">
              <a:rPr lang="en-US" smtClean="0"/>
              <a:pPr/>
              <a:t>1/28/2021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45FA63-3629-4DB8-B388-E9111214E40E}" type="datetime1">
              <a:rPr lang="en-US" smtClean="0"/>
              <a:pPr/>
              <a:t>1/28/2021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F3360E0-3786-4974-92CA-B35E73D86CCB}" type="datetime1">
              <a:rPr lang="en-US" smtClean="0"/>
              <a:pPr/>
              <a:t>1/28/2021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0B5F73F8-EE01-473E-8E37-8CC80E169B52}" type="datetime1">
              <a:rPr lang="en-US" smtClean="0"/>
              <a:pPr/>
              <a:t>1/28/2021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15000">
              <a:srgbClr val="D4DEFF"/>
            </a:gs>
            <a:gs pos="83000">
              <a:srgbClr val="EBF0FF"/>
            </a:gs>
            <a:gs pos="98000">
              <a:srgbClr val="9BB3FF"/>
            </a:gs>
          </a:gsLst>
          <a:lin ang="5400000" scaled="0"/>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D6B0884-2BBA-4765-824F-6E1F933CA78E}" type="datetime1">
              <a:rPr lang="en-US" smtClean="0"/>
              <a:pPr/>
              <a:t>1/28/2021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a:t>
            </a:r>
            <a:endParaRPr lang="fa-IR" dirty="0"/>
          </a:p>
        </p:txBody>
      </p:sp>
      <p:sp>
        <p:nvSpPr>
          <p:cNvPr id="3" name="Content Placeholder 2"/>
          <p:cNvSpPr>
            <a:spLocks noGrp="1"/>
          </p:cNvSpPr>
          <p:nvPr>
            <p:ph idx="1"/>
          </p:nvPr>
        </p:nvSpPr>
        <p:spPr/>
        <p:txBody>
          <a:bodyPr/>
          <a:lstStyle/>
          <a:p>
            <a:r>
              <a:rPr lang="en-US" dirty="0"/>
              <a:t>Nutritional status, level of consciousness</a:t>
            </a:r>
          </a:p>
          <a:p>
            <a:r>
              <a:rPr lang="en-US" dirty="0"/>
              <a:t> </a:t>
            </a:r>
            <a:r>
              <a:rPr lang="en-US" dirty="0" smtClean="0"/>
              <a:t>Toxic </a:t>
            </a:r>
            <a:r>
              <a:rPr lang="en-US" dirty="0"/>
              <a:t>or distressed</a:t>
            </a:r>
          </a:p>
          <a:p>
            <a:r>
              <a:rPr lang="en-US" dirty="0"/>
              <a:t>Cyanosis</a:t>
            </a:r>
          </a:p>
          <a:p>
            <a:r>
              <a:rPr lang="en-US" dirty="0"/>
              <a:t>Cooperation</a:t>
            </a:r>
          </a:p>
          <a:p>
            <a:r>
              <a:rPr lang="en-US" dirty="0"/>
              <a:t>Hydration</a:t>
            </a:r>
          </a:p>
          <a:p>
            <a:r>
              <a:rPr lang="en-US" dirty="0" err="1" smtClean="0"/>
              <a:t>Dysmorphology</a:t>
            </a:r>
            <a:endParaRPr lang="en-US" dirty="0"/>
          </a:p>
          <a:p>
            <a:r>
              <a:rPr lang="en-US" dirty="0"/>
              <a:t>M</a:t>
            </a:r>
            <a:r>
              <a:rPr lang="en-US" dirty="0" smtClean="0"/>
              <a:t>ental </a:t>
            </a:r>
            <a:r>
              <a:rPr lang="en-US" dirty="0"/>
              <a:t>state </a:t>
            </a:r>
          </a:p>
          <a:p>
            <a:r>
              <a:rPr lang="en-US" dirty="0"/>
              <a:t>A</a:t>
            </a:r>
            <a:r>
              <a:rPr lang="en-US" dirty="0" smtClean="0"/>
              <a:t>ccurate </a:t>
            </a:r>
            <a:r>
              <a:rPr lang="en-US" dirty="0"/>
              <a:t>weight, height and OFC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631904"/>
          </a:xfrm>
        </p:spPr>
        <p:txBody>
          <a:bodyPr/>
          <a:lstStyle/>
          <a:p>
            <a:pPr marL="225020" lvl="0" indent="-225020" defTabSz="246451">
              <a:spcBef>
                <a:spcPts val="1758"/>
              </a:spcBef>
              <a:buClrTx/>
              <a:buSzPct val="30000"/>
              <a:buBlip>
                <a:blip r:embed="rId2"/>
              </a:buBlip>
              <a:defRPr sz="1800">
                <a:solidFill>
                  <a:srgbClr val="000000"/>
                </a:solidFill>
              </a:defRPr>
            </a:pPr>
            <a:r>
              <a:rPr lang="en-US" sz="1772" kern="0" dirty="0">
                <a:solidFill>
                  <a:srgbClr val="000000"/>
                </a:solidFill>
                <a:latin typeface="Baskerville"/>
                <a:sym typeface="Baskerville"/>
              </a:rPr>
              <a:t>The </a:t>
            </a:r>
            <a:r>
              <a:rPr lang="en-US" sz="1772" b="1" kern="0" dirty="0">
                <a:solidFill>
                  <a:srgbClr val="000000"/>
                </a:solidFill>
                <a:latin typeface="Baskerville"/>
                <a:sym typeface="Baskerville"/>
              </a:rPr>
              <a:t>parotid glands </a:t>
            </a:r>
            <a:r>
              <a:rPr lang="en-US" sz="1772" kern="0" dirty="0">
                <a:solidFill>
                  <a:srgbClr val="000000"/>
                </a:solidFill>
                <a:latin typeface="Baskerville"/>
                <a:sym typeface="Baskerville"/>
              </a:rPr>
              <a:t>are located anterior to the ear and surround the oral cavity. The mandibular, submandibular, and submental glands are located along the anterior and posterior jaw line and under the anterior jaw. They are palpable when </a:t>
            </a:r>
            <a:r>
              <a:rPr lang="en-US" sz="1772" b="1" kern="0" dirty="0">
                <a:solidFill>
                  <a:srgbClr val="000000"/>
                </a:solidFill>
                <a:latin typeface="Baskerville"/>
                <a:sym typeface="Baskerville"/>
              </a:rPr>
              <a:t>infection occurs in the tongue, mucous membranes of the mouth, sublingual area </a:t>
            </a:r>
            <a:r>
              <a:rPr lang="en-US" sz="1772" kern="0" dirty="0">
                <a:solidFill>
                  <a:srgbClr val="000000"/>
                </a:solidFill>
                <a:latin typeface="Baskerville"/>
                <a:sym typeface="Baskerville"/>
              </a:rPr>
              <a:t>extending to the base of the tongue, or gums or when decay or abscess occurs in the teeth </a:t>
            </a:r>
          </a:p>
          <a:p>
            <a:pPr marL="225020" lvl="0" indent="-225020" defTabSz="246451">
              <a:spcBef>
                <a:spcPts val="1758"/>
              </a:spcBef>
              <a:buClrTx/>
              <a:buSzPct val="30000"/>
              <a:buBlip>
                <a:blip r:embed="rId2"/>
              </a:buBlip>
              <a:defRPr sz="1800">
                <a:solidFill>
                  <a:srgbClr val="000000"/>
                </a:solidFill>
              </a:defRPr>
            </a:pPr>
            <a:r>
              <a:rPr lang="en-US" sz="1772" kern="0" dirty="0">
                <a:solidFill>
                  <a:srgbClr val="000000"/>
                </a:solidFill>
                <a:latin typeface="Baskerville"/>
                <a:sym typeface="Baskerville"/>
              </a:rPr>
              <a:t>The </a:t>
            </a:r>
            <a:r>
              <a:rPr lang="en-US" sz="1772" b="1" kern="0" dirty="0">
                <a:solidFill>
                  <a:srgbClr val="000000"/>
                </a:solidFill>
                <a:latin typeface="Baskerville"/>
                <a:sym typeface="Baskerville"/>
              </a:rPr>
              <a:t>superficial cervical nodes </a:t>
            </a:r>
            <a:r>
              <a:rPr lang="en-US" sz="1772" kern="0" dirty="0">
                <a:solidFill>
                  <a:srgbClr val="000000"/>
                </a:solidFill>
                <a:latin typeface="Baskerville"/>
                <a:sym typeface="Baskerville"/>
              </a:rPr>
              <a:t>are palpable at the juncture of the mandible and sternocleidomastoid muscle at the neck </a:t>
            </a:r>
          </a:p>
          <a:p>
            <a:pPr marL="225020" lvl="0" indent="-225020" defTabSz="246451">
              <a:spcBef>
                <a:spcPts val="1758"/>
              </a:spcBef>
              <a:buClrTx/>
              <a:buSzPct val="30000"/>
              <a:buBlip>
                <a:blip r:embed="rId2"/>
              </a:buBlip>
              <a:defRPr sz="1800">
                <a:solidFill>
                  <a:srgbClr val="000000"/>
                </a:solidFill>
              </a:defRPr>
            </a:pPr>
            <a:r>
              <a:rPr lang="en-US" sz="1772" kern="0" dirty="0">
                <a:solidFill>
                  <a:srgbClr val="000000"/>
                </a:solidFill>
                <a:latin typeface="Baskerville"/>
                <a:sym typeface="Baskerville"/>
              </a:rPr>
              <a:t>This examination requires both superficial and deep palpation depending on the age and developmental stage of the child or adolescent </a:t>
            </a:r>
          </a:p>
          <a:p>
            <a:pPr marL="225020" lvl="0" indent="-225020" defTabSz="246451">
              <a:spcBef>
                <a:spcPts val="1758"/>
              </a:spcBef>
              <a:buClrTx/>
              <a:buSzPct val="30000"/>
              <a:buBlip>
                <a:blip r:embed="rId2"/>
              </a:buBlip>
              <a:defRPr sz="1800">
                <a:solidFill>
                  <a:srgbClr val="000000"/>
                </a:solidFill>
              </a:defRPr>
            </a:pPr>
            <a:endParaRPr lang="en-US" sz="1772" kern="0" dirty="0">
              <a:solidFill>
                <a:srgbClr val="000000"/>
              </a:solidFill>
              <a:latin typeface="Baskerville"/>
              <a:sym typeface="Baskerville"/>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921095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lstStyle/>
          <a:p>
            <a:pPr marL="0" lvl="0" indent="0" defTabSz="275203">
              <a:spcBef>
                <a:spcPts val="1969"/>
              </a:spcBef>
              <a:buClrTx/>
              <a:buSzPct val="30000"/>
              <a:buNone/>
              <a:defRPr sz="1800">
                <a:solidFill>
                  <a:srgbClr val="000000"/>
                </a:solidFill>
              </a:defRPr>
            </a:pPr>
            <a:endParaRPr lang="en-US" sz="1979" kern="0" dirty="0">
              <a:solidFill>
                <a:srgbClr val="000000"/>
              </a:solidFill>
              <a:latin typeface="Baskerville"/>
              <a:sym typeface="Baskerville"/>
            </a:endParaRPr>
          </a:p>
          <a:p>
            <a:pPr marL="251272" lvl="0" indent="-251272" defTabSz="275203">
              <a:spcBef>
                <a:spcPts val="1969"/>
              </a:spcBef>
              <a:buClrTx/>
              <a:buSzPct val="30000"/>
              <a:buBlip>
                <a:blip r:embed="rId2"/>
              </a:buBlip>
              <a:defRPr sz="1800">
                <a:solidFill>
                  <a:srgbClr val="000000"/>
                </a:solidFill>
              </a:defRPr>
            </a:pPr>
            <a:r>
              <a:rPr lang="en-US" sz="1979" kern="0" dirty="0">
                <a:solidFill>
                  <a:srgbClr val="000000"/>
                </a:solidFill>
                <a:latin typeface="Baskerville"/>
                <a:sym typeface="Baskerville"/>
              </a:rPr>
              <a:t>The </a:t>
            </a:r>
            <a:r>
              <a:rPr lang="en-US" sz="1979" b="1" kern="0" dirty="0">
                <a:solidFill>
                  <a:srgbClr val="000000"/>
                </a:solidFill>
                <a:latin typeface="Baskerville"/>
                <a:sym typeface="Baskerville"/>
              </a:rPr>
              <a:t>inguinal nodes </a:t>
            </a:r>
            <a:r>
              <a:rPr lang="en-US" sz="1979" kern="0" dirty="0">
                <a:solidFill>
                  <a:srgbClr val="000000"/>
                </a:solidFill>
                <a:latin typeface="Baskerville"/>
                <a:sym typeface="Baskerville"/>
              </a:rPr>
              <a:t>can be palpated along the juncture of the thigh and abdomen and along the inguinal ligament and the saphenous vein </a:t>
            </a:r>
          </a:p>
          <a:p>
            <a:pPr marL="0" lvl="0" indent="0" defTabSz="275203">
              <a:spcBef>
                <a:spcPts val="1969"/>
              </a:spcBef>
              <a:buClrTx/>
              <a:buSzPct val="30000"/>
              <a:buNone/>
              <a:defRPr sz="1800">
                <a:solidFill>
                  <a:srgbClr val="000000"/>
                </a:solidFill>
              </a:defRPr>
            </a:pPr>
            <a:r>
              <a:rPr lang="en-US" sz="1979" kern="0" dirty="0" smtClean="0">
                <a:solidFill>
                  <a:srgbClr val="000000"/>
                </a:solidFill>
                <a:latin typeface="Baskerville"/>
                <a:sym typeface="Baskerville"/>
              </a:rPr>
              <a:t> </a:t>
            </a:r>
            <a:endParaRPr lang="en-US" sz="1979" kern="0" dirty="0">
              <a:solidFill>
                <a:srgbClr val="000000"/>
              </a:solidFill>
              <a:latin typeface="Baskerville"/>
              <a:sym typeface="Baskerville"/>
            </a:endParaRPr>
          </a:p>
          <a:p>
            <a:pPr marL="251272" lvl="0" indent="-251272" defTabSz="275203">
              <a:spcBef>
                <a:spcPts val="1969"/>
              </a:spcBef>
              <a:buClrTx/>
              <a:buSzPct val="30000"/>
              <a:buBlip>
                <a:blip r:embed="rId2"/>
              </a:buBlip>
              <a:defRPr sz="1800">
                <a:solidFill>
                  <a:srgbClr val="000000"/>
                </a:solidFill>
              </a:defRPr>
            </a:pPr>
            <a:r>
              <a:rPr lang="en-US" sz="1979" kern="0" dirty="0">
                <a:solidFill>
                  <a:srgbClr val="000000"/>
                </a:solidFill>
                <a:latin typeface="Baskerville"/>
                <a:sym typeface="Baskerville"/>
              </a:rPr>
              <a:t>Inguinal lymphadenopathy often occurs with </a:t>
            </a:r>
            <a:r>
              <a:rPr lang="en-US" sz="1979" b="1" kern="0" dirty="0">
                <a:solidFill>
                  <a:srgbClr val="000000"/>
                </a:solidFill>
                <a:latin typeface="Baskerville"/>
                <a:sym typeface="Baskerville"/>
              </a:rPr>
              <a:t>systemic viral infection </a:t>
            </a:r>
            <a:r>
              <a:rPr lang="en-US" sz="1979" kern="0" dirty="0">
                <a:solidFill>
                  <a:srgbClr val="000000"/>
                </a:solidFill>
                <a:latin typeface="Baskerville"/>
                <a:sym typeface="Baskerville"/>
              </a:rPr>
              <a:t>in the pediatric patient.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253393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1143000"/>
          </a:xfrm>
        </p:spPr>
        <p:txBody>
          <a:bodyPr/>
          <a:lstStyle/>
          <a:p>
            <a:r>
              <a:rPr lang="en-US" dirty="0"/>
              <a:t>Head </a:t>
            </a:r>
            <a:endParaRPr lang="fa-IR" dirty="0"/>
          </a:p>
        </p:txBody>
      </p:sp>
      <p:sp>
        <p:nvSpPr>
          <p:cNvPr id="3" name="Content Placeholder 2"/>
          <p:cNvSpPr>
            <a:spLocks noGrp="1"/>
          </p:cNvSpPr>
          <p:nvPr>
            <p:ph idx="1"/>
          </p:nvPr>
        </p:nvSpPr>
        <p:spPr>
          <a:xfrm>
            <a:off x="457200" y="1556792"/>
            <a:ext cx="8229600" cy="4536504"/>
          </a:xfrm>
        </p:spPr>
        <p:txBody>
          <a:bodyPr/>
          <a:lstStyle/>
          <a:p>
            <a:r>
              <a:rPr lang="en-US" b="1" dirty="0"/>
              <a:t>A. Size and shape </a:t>
            </a:r>
          </a:p>
          <a:p>
            <a:r>
              <a:rPr lang="en-US" b="1" dirty="0"/>
              <a:t>B. </a:t>
            </a:r>
            <a:r>
              <a:rPr lang="en-US" b="1" dirty="0" err="1"/>
              <a:t>Fontanelle</a:t>
            </a:r>
            <a:r>
              <a:rPr lang="en-US" b="1" dirty="0"/>
              <a:t>(s) </a:t>
            </a:r>
          </a:p>
          <a:p>
            <a:pPr>
              <a:buNone/>
            </a:pPr>
            <a:r>
              <a:rPr lang="en-US" dirty="0"/>
              <a:t>1. Size </a:t>
            </a:r>
          </a:p>
          <a:p>
            <a:pPr>
              <a:buNone/>
            </a:pPr>
            <a:r>
              <a:rPr lang="en-US" dirty="0"/>
              <a:t>2. Tension - calm and in the sitting up position </a:t>
            </a:r>
          </a:p>
          <a:p>
            <a:pPr>
              <a:buNone/>
            </a:pPr>
            <a:r>
              <a:rPr lang="en-US" dirty="0"/>
              <a:t>C. Sutures - overriding </a:t>
            </a:r>
          </a:p>
          <a:p>
            <a:pPr>
              <a:buNone/>
            </a:pPr>
            <a:r>
              <a:rPr lang="en-US" dirty="0"/>
              <a:t>D. Scalp and hair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pic>
        <p:nvPicPr>
          <p:cNvPr id="5" name="Picture 4"/>
          <p:cNvPicPr>
            <a:picLocks noChangeAspect="1"/>
          </p:cNvPicPr>
          <p:nvPr/>
        </p:nvPicPr>
        <p:blipFill>
          <a:blip r:embed="rId2"/>
          <a:stretch>
            <a:fillRect/>
          </a:stretch>
        </p:blipFill>
        <p:spPr>
          <a:xfrm>
            <a:off x="3131840" y="4077072"/>
            <a:ext cx="5917773" cy="264440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fa-IR" dirty="0"/>
          </a:p>
        </p:txBody>
      </p:sp>
      <p:sp>
        <p:nvSpPr>
          <p:cNvPr id="3" name="Content Placeholder 2"/>
          <p:cNvSpPr>
            <a:spLocks noGrp="1"/>
          </p:cNvSpPr>
          <p:nvPr>
            <p:ph idx="1"/>
          </p:nvPr>
        </p:nvSpPr>
        <p:spPr/>
        <p:txBody>
          <a:bodyPr/>
          <a:lstStyle/>
          <a:p>
            <a:endParaRPr lang="fa-IR"/>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pic>
        <p:nvPicPr>
          <p:cNvPr id="5" name="Picture 18" descr="http://img.medscapestatic.com/pi/meds/ckb/16/28916tn.jpg"/>
          <p:cNvPicPr>
            <a:picLocks noChangeAspect="1" noChangeArrowheads="1"/>
          </p:cNvPicPr>
          <p:nvPr/>
        </p:nvPicPr>
        <p:blipFill>
          <a:blip r:embed="rId2"/>
          <a:srcRect/>
          <a:stretch>
            <a:fillRect/>
          </a:stretch>
        </p:blipFill>
        <p:spPr bwMode="auto">
          <a:xfrm>
            <a:off x="2483768" y="3630529"/>
            <a:ext cx="4176464" cy="3218845"/>
          </a:xfrm>
          <a:prstGeom prst="rect">
            <a:avLst/>
          </a:prstGeom>
          <a:noFill/>
        </p:spPr>
      </p:pic>
      <p:sp>
        <p:nvSpPr>
          <p:cNvPr id="1026" name="AutoShape 2" descr="data:image/jpeg;base64,/9j/4AAQSkZJRgABAQAAAQABAAD/2wCEAAkGBxMTEhUTExMWFhUWGBcYGBgXFxgXFxoXFxcXFxgYGhcYHSggGBolHRUXITEhJSkrLi4uFx8zODMtNygtLisBCgoKDg0OFxAQFysdHR0rLS0rKystKy0tKy0tLS0tKy0tLS0rLS0tKy0tLTctNystLS0rLS0tKysrKystKysrK//AABEIAL0BCgMBIgACEQEDEQH/xAAbAAACAwEBAQAAAAAAAAAAAAADBAECBQYAB//EADYQAAEDAgQEBAUEAgMAAwAAAAEAAhEDITFBUWEEEnGBBZGh8BMiscHRBjLh8VJiFEJyI1OS/8QAGQEAAwEBAQAAAAAAAAAAAAAAAAECAwQF/8QAIBEBAQACAgMBAQEBAAAAAAAAAAECEQMhEjFBURNxIv/aAAwDAQACEQMRAD8AA8XtMRKC52vu/qpfcxjedAduiipT1It99FzadCjgDkARmPOIUU+YCTJGyirn2hFomQRJw6jzQBmvkSrhu4vsg7D02R2skETfBK0tGGM9wr5RFkNlM5Hv6BW5SBd347pHFuXCfJTyht/SM0HMXRWn+ZSh7Qd8NF44YmcQvNqDE5ZmwCx+O/UzWWpjmOv/AEGu5VSUm1yawI7eqy+K/UFBlmEvI/xw7k/ZctxnH1Kp+dxI/wARZvkqMpWt9FfiNNziPHqjv2ANHr6pN/G1Tc1CT/6hIimUw2iQMbFLqK8RXeKVhhVdGlnfUJnh/wBSVGkcwY4dIPnMJQMk8sIfE8BoSPVG59K410vDfqWi+zjyu0dh5hHfxAIkRjjP4XB1KMWIndWocQ9mDjGgVzGfEXbuabt/ymqZsuT4Lx0izxf/AChbvD8cHCxx0xSyVGwDAtqppPtms6nxfy442wwTdGra5vbELGg28iN9RmhuxuRsIshOqF1h+AqtpnGVcvRDA3VnOx9yhhuHsH+V4NPv8KZ0a5eNexQnVrWuT6BXNEkgT0UDh4Jkz9FRAyZxHv7IrR7/AArPYNRrZCLRbP8AtZ9mI5wFoQviHRWcwNxB6KkbHzVQtMepjj33V2PZERJQiyTHPfGYt3RgxwGAyk7zgFVNVzZgHX33lVpWkGbWj1JRebWI1VarTE4ie4tcqdhbHDuUx8MjWYn+eqVaciPep1sjteRaxBCQHaTnad8sl5zbTJjNQx2l4iyI4nECdQfuq0Ww/hnKAIzwQeKqim0vc+ww3OgXuO4wUmF7oyHKMTOS5Di+KfWdzOJgYCcB+VWMMbxDxR9Uxg3TLvqkvhlFbT0CbocN7hVctReOBWmzum6PD3Tg4cQr02XhZXNtMNFfhRrKs2nP8pxtNEFDZZ3NXiUZRP8ASI1qOWaq3w05S0zuJ4YG2KzanBETC3zQ0Qa1KVczRcdsFxixReHqFuB97JipQmbTml2gNN8Fp5bZ3E9w3ipGM+zjutDh/EC8/K6ItET9Vj8jXZjrF1VjC0yPMG6nKbExkvbseD42WgHG4KfY+ROK5BnHmxd5gY/ytLhvEIjT1U4zSc5+NwOk+/REL5GIH5WTS42c7Ip4yYzRdEfAJuDgrch85xNkGhWJw+x8kxy53RKAHUziJ+ympTnSdld5AMnK/RCa9xwHSbeQxKXYVaD13VuR3+LvNWqUagEuho6R6HVLl4/zd5p9ltkiANcYvhsUQGIvlAOlt0JkXwJI2A7qGgZjPtAwVma57Cf6jDrihikHAyYgTrY4mPsh0qgje5nfaVDHkGWnKTPr1SsBqlTwJwvf+PsixaRe3S5xseiVZVNiCLe7IjH3AG/W4Pol4kMx40x9cuyHxPEBjS9x/aL/AG6lRuDa98/Jc549xfM/4bT8oMn/ANZDsqmIkLcRxL67uZxt/wBW5AaKwpq/DUxBGiJCLdNscOkUaafphDoMzTfDZjyWOWTbGaEbTmDqinh7SVESLD8JujcfY5LK2tdA02WRGtByRWUz0V20ct0k0v8A8e+qseH7Jz4fkpcxWWts6rSSpZdarmBKmil5H4s6rRGQ/tIVeHW46ig1OHVTNFxYPwSCisatT/jBJ/BPMtZltFxQ7hgRhCByuZ0C1KDYsi1+G5huiZFcJXPP447rQ4PjAdVXiOC2/CVp0OW7cslW5WWWNjquDrYDDstgVg0Q4id7Fcx4ETUdyzGZK6/g+AaSAGgkHHc6nKApmKLdMviQakBku2AMawSU9TpvEBrLzdzr36AWC3uD4CBYgY4Am82O8pl/ASDDrXsBjFu8laeKfJy48OqVnfMSbwScBG2BWqP0szY72WwOGNPIGLSBpjI0kwrHi6ejlJe3zQeGhuAJIMHHGFV/AAYPPca5jS+S22WM8xnPQmdipezAwMb3xMaIlaMOl4S4CQQ4ETcAwMDmrO8Ne0YjI4WGBsc7aLZa0dIERPnAVwy0k8wkxb3aEBzjuCqA4A52w2BBxxRBwrycBnmCcMBut9jcWkQPqMfLul/E+Jp0aZcTeIAjE6D0uiUacv4txJpt/bDyIbfzO5WBTp2nvKLxvGOrVC9/YZABFpMsq2rHF4TaNb+SfZTnJKiwtCa4Ykdx6LLKt8YYp0SMB1zV2N1F1elByvtgjspg5wsbW2lqUjDygrQptsEk1pBEGfVOMSAk7i2ysFQ4q4Hl+E9JEDYVvhqAVZqd9AJ9JBNK6cIVQ1ZU5Sfw77KH0kzy3Xni10dmzjS99EFvDwJWgWIVcwL2i60+FSLqN04GW3SnBP5/m7/haXJIlO2wSM6pTSHFcLBkLbqUUvVoApTNNxYjeYGW2eIwzvcL6P8ApnjmVKYLSAQDzA4hwGa4ytwgXuFc+m8OYYOmRnLqtcc3Pnx/j61TZa1j9I+UKnNp27Yen1WP4F44K7dHN/cMwVqtfgO63lc2u+zU8rZO39DaUMcI03vf/VynnuDgItnZNBh/2/8A1HpkopV87ZSH7pmLR1/lQW80tJ1tGOH3zUzfmva97Y9FIBJkk2v5+5We26GWOnuyIalxflB20+q8ad7jE4j3gVdrSJgSPMRkq2CfH8Y2m0uJsPvkFwXiHFurv5nExkJkLX/VXGlzhSBs0XGUm/osWjTVTqLxxRTYCjsYruYCLTqP4Us1iZ94KLWmtJbHX6o/DNtHYEr1GkLe/ZTFJkHY/XIqbWsglMTA3hNNbaeyFSZe+Sap/wA/YrOqGpi3l6pmgy3u6HRGuePVM02YBOQtq8u39qWNsjNpHBWaxOxIQaiAonwlPw/TBKjYELwYi8miiFMxOUINU8SLIjW3QuJIVa0PdLNCyvH+NbTaA7Bxi2MDGPJaTHW0XF+P8S2o93zEFp5WiJBFy4zrMK+ObqOW6jo/C+Np1R/8dgLERELVaLQue/RfDEte8i2PYWXSEWS5J2viu8ZsOEN7Edrrr1RYtCTmoVUZJstQXU1UqMsQafODz0jFQDDJ7cwd9F0f6b/VFN5bJAfMFpsQZxE4rn2fKfJKeJUeR7a7cJ+bZ2S2xzc2eD67RFu869/eaOGH/wCsd3Ge+65/9J+J/GZ/s3GcAMjbLGy6AtH+HmQtp25b1dOALoMEEA5ZTEQpa7eOuQ92UAO0kDrMTr1V4xDtNMwZP9rGt/bzSdryPJEpU8L3x29Oi8NQfX0K85hIyBv94/tAnt86493NVef9jPmq06U5Lzx8xnGSmKIRa3wjwZA+n8IMm6f5ErxDYd2SjSxagDKeay2KSoW95p5uo269EshBqWP3TbWbWKXpHPz2OoTdN3sKKodjZHp5JqjbrkdbIDAI+qPQPfRPaaYp37q7WwZVGlWJkopWrtZnkpIVeYwvdk6T0bILz6ohdCGXqpAE98XStZFqVMUrWKjJeMCqO+WQVxx8Le95IEhzjfS97Lqqs9lfhKTWHnDQXb4eSrHPxhZ4eR/w3hPhUgwCG57xhO2akukpepxJJkx2U0zJWeWe144ahnkRC0wi0eHRXUd1UwG2e9mqC5qeeM0sWqcuj2WIVhw4e1zDg4euRV3N8kWkbqdsso9+g+KLK/wnWxHleYzX0z/jf6N7m/dfMeDp8nGUXj/s7lPeYX1Cf/HmF1cXccfLP+nAOffCDoMIOKlptEiDn5YlTy9RcY3g6j8L1N0QLxnhio+qXJwte8zhtdea7mJkfgagq7dPrpN17kxOWWeeO+CPo2+eeJUeSs9uhU0wt39XcBcVm5/K7rkQNIWFTByTrfC9HGYDZJ8S35hfojAYZfRD4vDFTGvxPDtvBTtIX+v56pSidU3TdlNsj9ksvYhplOM/wj04AFuyDpv6/hGphZ5VUMjCNUbh7KjDKs0ol7KjgqeZCYN1MZJ/U6GL14vQo9FBK0GhfiKjyqFuqpUcnPQDcNFT4cqA6UzTdCzs2opU4fywQRShbBqAtj6JN7BNlOU0rHIqWiFUV4wTQpbII4eDKWl7H4XjASA/5dDiFq1g0b7rHrhoF4vln/SPwzj8MXkx6LTHL4ys+iVHJdpupc66Wpu53kTAb6qMqLDRUNF1MjJeHvNQWj3C0uZ9KwJFRjr4WK7wuH+R8guE4IwWmcx9V3nxuvmunh9OPnxu3DukDGMu2XdQ0zoQSOqNOI62yOo2UvaTgScTlsq12SlNgJta8BGAOY7YCL4HsqMZnNoNtPLfNHZTB3E5nTKO6XugvxPCtqNLCP3WOGORXCcVwL6dQ03CCMNCMiDmvo/KJFz0NuqzPGvDPiAGIImNxjHROzpeGWnFCnH4zUV2SME+7h7wRff7oXwzhELKV0kuHHmE43bNLGmWuvqnaTZE4IyvZwek+wRaYSzUxTWVVDTEwMEq0ovMiUqICrNcg8ykFOewK4qOeyG4rznKtjSea/RCq1OiITAhIvertPSA+CrfGKWr1uUSVPA1eYgFpuLHJZl6PUHkn91rWIiDn1TAOaRpmDKa5rSi1WjTLwp8Q4flMWnbBDo1BFkPiK4H7k7ei+lqTZc/XlaO03TLjAAGCHTDgS4iJgRnCI503PkgwazgBjgJPZJeHPzOZnzXvEHEwy9z6Yn0RaYvGqino7AVmkK4ZZUJ0Rpmb4fIbj6rv6bbD5RgM1w3hFLmqtbqW+mP0X0ODsurhx6cvNdVwnw76wR52vbZSAcxrB/I7KX09DE2nbLDRXaDE65+mPZVEKNGMX/GSMGDfS+pUvN5udemAPvVDc2LxP2n8I+kYcS2QMYA74lXe/W403yIPnZVoSTJwOYMkgXV2A9sYEe5RabL8U8KFQczSARFsxNjbRc3xHCuY4teIM9uoK7ckmJvcDcZ90LjOGbUaA+DjGZGgWeWPTTDOxw1XhcwqMtY4HNbfF+EOb8zbtIHUa+uSyXi9xjjod+qwdOPc3FmtVQL5qokGMkywzhipOUSmLKznFUMBVcfonAvzbqWuQQ5WGKchjyV5DlecSnL2ajzOaHywLq9Q3/CT8Q4oMpuf/iJ/Cr2NXWy/inFDh/h1Xs+KxwMAGzXf76GMAU/4Z4m3iQHsaWhsSIzkel184rPe6Z5jJkjU6xrku+/TfDmlQDTZzoJ2M8y6cpMcNOPDeee2lxQkkjVWpYIbzPvNFoU1zWdu6elODFyM1MxUcYkloa3TGXH6XTruFa7G0DEY6JcUA02m9pOKPDVRsR51uqTF9MlUgznZL+IVeVu5sNypt7PEvzc1Rzx/wBZHcxh2T/hlHmuUnQp/I0aA63JxWn4eIF/YUzsZiVxBSwR6wMqKNPM+ymmem9+keFmqXHBrfU5LtI9wsj9N8HyUgT+59z0yC2uZehxY6xeZzXyycJzQOX6zmclE3MiJMHyn8KxcdNc5uMeoVviA544g2xCyjVFCMbiJMZSiATiI7aqlK2d5xtE/wAhMMaJAJ2ywGU6I32SkAYZz0xw/CIKnf0y+qrtNjrhjcTkoxNttvcKcgMx0gyL5Z/XFCI0vAItrr3UntN4I9ZUBx2/jp1SvpUr2IvlFxqVj+J+ChwLmiMzEkE3noVtMJwznEb7ZqXNMY2v/PdZSbvbSZWOEdRLTBB7oYkCwtsuz4ngmukEDTLBZXE+CG/LHTfbZT43bWckvVZLKodn/CrUbuqcTw5afmaQd1VhIwP3RpcedIUfEVi46COimoJEoikMfKMCkmHJGNSb+imn9XLpkrM8Vp8wDMiZI+y1KeCBUpS4Jyqv4z+A8CY13NckYTgI+62xbsFZrCocMlflaWOEk6RSOqaopdrUdhTx99q0OausQly6VZBKjLKlMV89kkWGo8k4NsI1zKaIXqbYnSZUyoojKcJimgsKMzBGNFXK1/APCzVdzFvyNvfMoHhPhLqztGjEruuFoNY0NaAAMFtxcfld1yc3Lqai4GFtETsqEwgmv/su7/HFZtyAfeHASI3Az0wVxSsYIgC9tcxmrMpHpkZ1+4UmkebOdsekZ3XPHQqMJMY3I9DCknDTohcxJbDTEO5nYCcrJoUMRj3y/KkKQDlfAjXTyVgcB5j+0RrDjExjrGX4K9Ez/lOM2uLDqlaaC0RrbGI6H7FC5cMb4DD19UctIzy8tx3UcmpBgjPbEIvo4igRbc4+/orVGYgR9Bvt2XmA2GOJ6XxAUuqZRJwiMP5zndTiYEC3ndQW5Xn0xjrIV5jAWPl07Kx5s9M7X31V4wtgVaLH2c2b6YxeR2WDxH6dj5mdbb4LpWUh9fLY5EaKCc7bxI9jZK47VMtOIrUXM/dE4GMfJWpkHcGF2LuFDrESLZa4HUrG4rwYj9giJsfysrhqNsOSX2xH8OJlvkh8mo8086mR+5pb2w0uvEDUToVlqtpSoborhuyJyi+XqPRQWFClS9QTZWDfcKCqhyoYj8uaC1qK3BEPaXITlcqpUhDArAwrNaMF6o9rRzOIAGZSicqJTbotfwbw41XQMB+52mw1KS8N8PfXcGtltPEuGJkZaLvuB4VtNoa0QBp9Vvxcdt7cnNy66g/CUGsaGtFhn+d0aFX7rwN9l2yajiU4qpAticPylvgN9hEc6SfLyV+XonsObLZwkZa9JVg02g7wfXoUTHY8rsNsFUty6eolYRqmmyLxBEA4RGu91VwOd4m2Btn1VmmY0nDY5dEZzN7wb5/KbI0YTCdrRe5xhXdSuYGNhrrbUhXq/K60WgRkQdRmd1Z7IzOMekz1UAAN6nPtgY3VXCQZ1t0yhMBmexMRvB/Kl7N74E6gqcjhZstzJ0O+xReWQY6HSPypLZEHXK37c1547zqidHQnNIx0Hr7hVvYXyF/psUSlc8uGInoodgDAvFo1PL/KvFKjL/YH/LsvEZAxgcjf8yrvYBvM442Gq8xuG5H0T+BDAZ3xjLcbKj2iTkcfrf8AhHNOQSCRcznNpnZVrMs05EC2+sovU0ZdzASTbDCPT0CG/h2OFxrMjGdd00acTfCe8BQzEb39ComMX5aZlTwmnEBt9QczkdcMUjU8GcILTOPYDougYyzjuPQSvNz2hTlhFTkrlH8K9v7mnf7YIce/suvda2V46E4KHUmubJaLDTGPvulePpX9v1yLacqzqJ187LqG8BSI/Y2xIwyKt/w6cT8Nl5/6ixGaU41/2cfGciOohDdVbB+Ydr/Rdm/gabYIYJjTU6Lw4CnYcjYOUYdCj+Y/u4r4rjZlNx3dbLTNN0v07VqkGoZNjEWBJ00XVGk0MkAD5euBy0xTVFsuAvoDmPyl4M8uXavgfCigzkmWzYabTmFutGaQFODG5RuSCCCek28lvhl4xz5d02Tlr6bqsxjMZZJL4jmmSeaZOEZxAWk5sghbY5+TK9FWeqNye/YQqRsEXl6+aoP/2Q=="/>
          <p:cNvSpPr>
            <a:spLocks noChangeAspect="1" noChangeArrowheads="1"/>
          </p:cNvSpPr>
          <p:nvPr/>
        </p:nvSpPr>
        <p:spPr bwMode="auto">
          <a:xfrm>
            <a:off x="8415338" y="-1241425"/>
            <a:ext cx="3657600" cy="2600325"/>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1028" name="Picture 4" descr="https://encrypted-tbn0.gstatic.com/images?q=tbn:ANd9GcTHigNAg5zfUztRxajCUwOs-C5aE6_lgAFkoMNUCiN46_g9pI0FRA"/>
          <p:cNvPicPr>
            <a:picLocks noChangeAspect="1" noChangeArrowheads="1"/>
          </p:cNvPicPr>
          <p:nvPr/>
        </p:nvPicPr>
        <p:blipFill>
          <a:blip r:embed="rId3"/>
          <a:srcRect/>
          <a:stretch>
            <a:fillRect/>
          </a:stretch>
        </p:blipFill>
        <p:spPr bwMode="auto">
          <a:xfrm>
            <a:off x="179512" y="33414"/>
            <a:ext cx="3097522" cy="3327205"/>
          </a:xfrm>
          <a:prstGeom prst="rect">
            <a:avLst/>
          </a:prstGeom>
          <a:noFill/>
        </p:spPr>
      </p:pic>
      <p:pic>
        <p:nvPicPr>
          <p:cNvPr id="1030" name="Picture 6" descr="http://images.slideplayer.com/21/6237656/slides/slide_32.jpg"/>
          <p:cNvPicPr>
            <a:picLocks noChangeAspect="1" noChangeArrowheads="1"/>
          </p:cNvPicPr>
          <p:nvPr/>
        </p:nvPicPr>
        <p:blipFill>
          <a:blip r:embed="rId4"/>
          <a:srcRect/>
          <a:stretch>
            <a:fillRect/>
          </a:stretch>
        </p:blipFill>
        <p:spPr bwMode="auto">
          <a:xfrm>
            <a:off x="4211960" y="26150"/>
            <a:ext cx="4357718" cy="326828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lstStyle/>
          <a:p>
            <a:r>
              <a:rPr lang="en-US" dirty="0"/>
              <a:t>Eyes </a:t>
            </a:r>
            <a:endParaRPr lang="fa-IR" dirty="0"/>
          </a:p>
        </p:txBody>
      </p:sp>
      <p:sp>
        <p:nvSpPr>
          <p:cNvPr id="3" name="Content Placeholder 2"/>
          <p:cNvSpPr>
            <a:spLocks noGrp="1"/>
          </p:cNvSpPr>
          <p:nvPr>
            <p:ph idx="1"/>
          </p:nvPr>
        </p:nvSpPr>
        <p:spPr>
          <a:xfrm>
            <a:off x="457200" y="1428736"/>
            <a:ext cx="8229600" cy="4895864"/>
          </a:xfrm>
        </p:spPr>
        <p:txBody>
          <a:bodyPr>
            <a:normAutofit/>
          </a:bodyPr>
          <a:lstStyle/>
          <a:p>
            <a:pPr>
              <a:buNone/>
            </a:pPr>
            <a:r>
              <a:rPr lang="en-US" dirty="0"/>
              <a:t>A. General </a:t>
            </a:r>
          </a:p>
          <a:p>
            <a:pPr>
              <a:buNone/>
            </a:pPr>
            <a:r>
              <a:rPr lang="en-US" dirty="0"/>
              <a:t>   1. Strabismus </a:t>
            </a:r>
          </a:p>
          <a:p>
            <a:pPr>
              <a:buNone/>
            </a:pPr>
            <a:r>
              <a:rPr lang="en-US" dirty="0"/>
              <a:t>   2. Slant of </a:t>
            </a:r>
            <a:r>
              <a:rPr lang="en-US" dirty="0" err="1"/>
              <a:t>palpebral</a:t>
            </a:r>
            <a:r>
              <a:rPr lang="en-US" dirty="0"/>
              <a:t> fissures </a:t>
            </a:r>
          </a:p>
          <a:p>
            <a:pPr>
              <a:buNone/>
            </a:pPr>
            <a:r>
              <a:rPr lang="en-US" dirty="0"/>
              <a:t>   3. </a:t>
            </a:r>
            <a:r>
              <a:rPr lang="en-US" dirty="0" err="1"/>
              <a:t>Hypertelorism</a:t>
            </a:r>
            <a:r>
              <a:rPr lang="en-US" dirty="0"/>
              <a:t> or </a:t>
            </a:r>
            <a:r>
              <a:rPr lang="en-US" dirty="0" err="1"/>
              <a:t>telecanthus</a:t>
            </a:r>
            <a:r>
              <a:rPr lang="en-US" dirty="0"/>
              <a:t> </a:t>
            </a:r>
          </a:p>
          <a:p>
            <a:pPr>
              <a:buNone/>
            </a:pPr>
            <a:r>
              <a:rPr lang="en-US" dirty="0"/>
              <a:t>B. EOM </a:t>
            </a:r>
          </a:p>
          <a:p>
            <a:pPr>
              <a:buNone/>
            </a:pPr>
            <a:r>
              <a:rPr lang="en-US" dirty="0"/>
              <a:t>C. Pupils </a:t>
            </a:r>
          </a:p>
          <a:p>
            <a:pPr>
              <a:buNone/>
            </a:pPr>
            <a:r>
              <a:rPr lang="en-US" dirty="0"/>
              <a:t>D. Conjunctiva, sclera, cornea </a:t>
            </a:r>
          </a:p>
          <a:p>
            <a:pPr>
              <a:buNone/>
            </a:pPr>
            <a:r>
              <a:rPr lang="en-US" dirty="0"/>
              <a:t>E. Plugging of </a:t>
            </a:r>
            <a:r>
              <a:rPr lang="en-US" dirty="0" err="1"/>
              <a:t>nasolacrimal</a:t>
            </a:r>
            <a:r>
              <a:rPr lang="en-US" dirty="0"/>
              <a:t> ducts </a:t>
            </a:r>
          </a:p>
          <a:p>
            <a:pPr>
              <a:buNone/>
            </a:pPr>
            <a:r>
              <a:rPr lang="en-US" dirty="0"/>
              <a:t>F. </a:t>
            </a:r>
            <a:r>
              <a:rPr lang="en-US" dirty="0">
                <a:solidFill>
                  <a:srgbClr val="FF0000"/>
                </a:solidFill>
              </a:rPr>
              <a:t>Red reflex </a:t>
            </a:r>
          </a:p>
          <a:p>
            <a:pPr>
              <a:buNone/>
            </a:pPr>
            <a:r>
              <a:rPr lang="en-US" dirty="0"/>
              <a:t>G. Visual fields - gross exam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endParaRPr lang="fa-IR"/>
          </a:p>
        </p:txBody>
      </p:sp>
      <p:sp>
        <p:nvSpPr>
          <p:cNvPr id="50179" name="Table Placeholder 2"/>
          <p:cNvSpPr>
            <a:spLocks noGrp="1" noTextEdit="1"/>
          </p:cNvSpPr>
          <p:nvPr>
            <p:ph type="tbl" idx="1"/>
          </p:nvPr>
        </p:nvSpPr>
        <p:spPr/>
      </p:sp>
      <p:pic>
        <p:nvPicPr>
          <p:cNvPr id="50180" name="Picture 5" descr="http://www.icoph.org/med/medimages/G40.jpg"/>
          <p:cNvPicPr>
            <a:picLocks noChangeAspect="1" noChangeArrowheads="1"/>
          </p:cNvPicPr>
          <p:nvPr/>
        </p:nvPicPr>
        <p:blipFill>
          <a:blip r:embed="rId2"/>
          <a:srcRect/>
          <a:stretch>
            <a:fillRect/>
          </a:stretch>
        </p:blipFill>
        <p:spPr bwMode="auto">
          <a:xfrm>
            <a:off x="6507163" y="2714620"/>
            <a:ext cx="2636837" cy="2286000"/>
          </a:xfrm>
          <a:prstGeom prst="rect">
            <a:avLst/>
          </a:prstGeom>
          <a:noFill/>
          <a:ln w="9525">
            <a:noFill/>
            <a:miter lim="800000"/>
            <a:headEnd/>
            <a:tailEnd/>
          </a:ln>
        </p:spPr>
      </p:pic>
      <p:pic>
        <p:nvPicPr>
          <p:cNvPr id="50181" name="Picture 4" descr="http://www.scripps.org/encyclopedia/graphics/images/en/9718.jpg"/>
          <p:cNvPicPr>
            <a:picLocks noChangeAspect="1" noChangeArrowheads="1"/>
          </p:cNvPicPr>
          <p:nvPr/>
        </p:nvPicPr>
        <p:blipFill>
          <a:blip r:embed="rId3"/>
          <a:srcRect/>
          <a:stretch>
            <a:fillRect/>
          </a:stretch>
        </p:blipFill>
        <p:spPr bwMode="auto">
          <a:xfrm>
            <a:off x="0" y="2668571"/>
            <a:ext cx="2798732" cy="2428892"/>
          </a:xfrm>
          <a:prstGeom prst="rect">
            <a:avLst/>
          </a:prstGeom>
          <a:noFill/>
          <a:ln w="9525">
            <a:noFill/>
            <a:miter lim="800000"/>
            <a:headEnd/>
            <a:tailEnd/>
          </a:ln>
        </p:spPr>
      </p:pic>
      <p:pic>
        <p:nvPicPr>
          <p:cNvPr id="50182" name="Picture 7" descr="https://www.peds.ufl.edu/divisions/genetics/_style/images/hypertelorism-with-neck-whi.gif"/>
          <p:cNvPicPr>
            <a:picLocks noChangeAspect="1" noChangeArrowheads="1"/>
          </p:cNvPicPr>
          <p:nvPr/>
        </p:nvPicPr>
        <p:blipFill>
          <a:blip r:embed="rId4"/>
          <a:srcRect/>
          <a:stretch>
            <a:fillRect/>
          </a:stretch>
        </p:blipFill>
        <p:spPr bwMode="auto">
          <a:xfrm>
            <a:off x="2285984" y="5097463"/>
            <a:ext cx="4191000" cy="1760537"/>
          </a:xfrm>
          <a:prstGeom prst="rect">
            <a:avLst/>
          </a:prstGeom>
          <a:noFill/>
          <a:ln w="9525">
            <a:noFill/>
            <a:miter lim="800000"/>
            <a:headEnd/>
            <a:tailEnd/>
          </a:ln>
        </p:spPr>
      </p:pic>
      <p:sp>
        <p:nvSpPr>
          <p:cNvPr id="50183" name="AutoShape 9" descr="data:image/jpeg;base64,/9j/4AAQSkZJRgABAQAAAQABAAD/2wCEAAkGBxQTEhUUEhQWFRQXFRQUFBQUFRUVFBcWFBQXFxUVFxcYHCggGBolHBQUITEhJSkrLi4uFx8zODMsNygtLisBCgoKDg0OGxAQGywfHBwsLCwsLCwsLywsLCwsLTcsLCwsLCwsLCwsLCwsLCwsLCwsLCwsLDcsLDcsLCw3LCw3LP/AABEIAK0BIwMBIgACEQEDEQH/xAAbAAACAwEBAQAAAAAAAAAAAAADBAECBQAGB//EAD8QAAEDAgIGBggDCAIDAAAAAAEAAhEDIQQxBRJBUWFxBhOBkaHwIiQysbPB0eE0QoMHFENSgqLi8SNiFZKj/8QAGQEAAwEBAQAAAAAAAAAAAAAAAgMEAQAF/8QAJxEAAwACAQQCAgIDAQAAAAAAAAECAxEhEjEyUUFxBBMiYYGRsRT/2gAMAwEAAhEDEQA/APp7HIof5lLhyu0rxeT0nIUv8/VSa0ee9A6yM0rXryYF4zRJnLHtjja88BvOZ7NgVKuIExJ5zIWWcSD+bsaJ7ybTzVXBxM6xdzIn3LupjVh55NnrrWInjP1VsPiJ2/JZDKv5YI3giPH6JjBujefkuVMGsKSNqjUnNFD4N0jh6gMEZI2tdGrJajkcm6kOSzHImsiVi3IXWUSoa5cVrozRfWU6yGFxcu6jNFi8qdZU11Gst6zdF4uqlx5KHOUHNY6OSLhQVVs81LjZYdo4qrj4ZKHFDnzyCHYSRcvvyCpUdaZQy4Zd+xDr1QhdBqDquJA2nsBJ8EI4sR9be9CrEfaYWdiapGTWRxBKEpjGmaja4PDgRHdvQ3uz8hZVLSRiHMbH/Qm3/sBChmIa4+i6+WqTDt8A7VrYxYtGk3FA5cx81c1FmCsATMQSOBnjuN0RtcAgTP39k/JA2b+tfA45+0LLxlXsumK79k338eCzsS7Pz52IUNxwJY2rw2XCxcVU5rRxj7LDxlTifDen40PrhHv+iB9Up/qHvqvXIfQt3qdL9T4r1y9GVwjwsj/m/s1QfqoNeTAvt7PPuQqr7x38dyTdiyQdQSSSATYWsLnYIJXlHoqdhsRjSDqgXMmAJOzsFoSlVrnWcGichOsQOOSvhMOGknWFyLzM7czn4LQZTYRsJ4fZcw9qewrSot2HsAt2lNtYG2jwCHkezYSrPdPzQbMe2TqgiIspp4cAcdhQQ7Yitrd6zqOaYxScWk9h+WSYY/8A0k9ZWY66zrE1GzRDkZrki2ojsdKYrJ6kZJVkGURqYnsW0XhQVCvCIEE0AZK2sFYtVSFumjtkFo7VDQphcUJoSVQmyoHKC5c7O0QXqhfCl6BVfCW6GTJSrVgHzdLONpPngorVb+e5LuqSlO+SuIJc/cCT2Ryn6Jc4aZlg7T9ro7X7lOsV37BiWgAwY225E/KIQcThBGRcL2dJ7bmyb1iFU1t/nsWqwuTCxLyNpAys7WH1A4IdHSAgNcfSyaZs4HnkRYweK1sXqmYDp2wfeCbrEx4cLQYz9KB7pCammMXI8/EyAZvt3TYc4ulsRXniPolqZguiIs6AZF5EgxkgPrbJtDh2i/z8F3TyNTKY6pZYmNqW89i0cTU1u2/ZCycWT53p8IXkfB9G6EO9Spc6nxXrl3QgepUv1PivXK6ex4l+T+xjEVoBJsTuzjYBx+pXYegTBeL21QIhoyzNzzUtwcnWcZ4RYbxHnNOMpgDIDgvKZ6brS4LspgZAcbLqz4FlFSpAt9EKBtKFgpAJJmO9S8bp49itI2CyhxkWP1QMcTTbbjzhQ+nf7qWnjKFUrxtQGrew3WWV6bigbL3V2uQsxodpVE3Qcs9qNSqQVssnudmgCiNclRURGuTkyZyNAqwCCwojUyWKa0XIUGFZQU0EgBVKkvQ3OS6ZqRDyqOKhzkvWrW3dyU2OmdkVsQAFn1cRJhVxNWbJQhT1Wy7FiSDyhvf2KgcolCh6kOwjYp1rwl21ICICiBchda64hU1t4UF60zQJxM7wkcafS3DkfqtCq9ZmkjeQmx3DRm1mEHZOcixE+ByylZVd5MjI57r5ZbjYrcbVB+/YsvHNEzEbJHH/AEqJfJr7CFR9yOH2PyKUqmfN0aobgxwQ3+ck9CqPo3Qwep0udT4r1K7oaPU6X6nxXrlVPY8i/J/ZpHh7vuuc/cqhveuBXlUy9FXDegvICLUqJVxSmx8ol0ngPFVNKbzHKUKrjAO7sz+aVraR9JzdovzByK7TY1Sx2rbwjjM9yowGSO3msbSWkTrB+TTAGWRMa3eQP6k/hcSSTzO/ZFsuIWuWkHrSHQI2lMU3jLsSb3OvOwjLkMp5jvVzaxHel0gWtjwfBRhdZ7XXRsPVQIVUcGjrQjscl6dwiNKciWkN0ymKaVpppibLJrLyuhS1dCekJ2CcEGo5MlK4gJNDY7gXOSGLqpupksvECd6TRZilbFK1W8hU660LqrgDZCeQlaPQmVoNTqee1QXznbmh4fBVHX9kbz7XcmaeihPpAuM/mM5g7MtiJQwauJ+RZ1dv8wtbYqDExlwtzQNIPpU3uaRTECDOqPSIyk7tttqwsdpWgAS0gk59WYInmQNg7TkmrDXo5ZI0egOMO85xx85qrMYZIkGD49i8r/5IgWeCTnB/46Qiwn8zgCj4LGyS7+GJgzcxYTuymOSN4Wkarlnp6uJnnlwUYlwjK/nNK03S0WgQDBzFleoYCXoJoQrPg80pinJrEBZ1R0p88i3xwKVG80FwTJYh6qemKo+hdDB6nS/U+K9SrdDz6pS/U+K9cqp7I8nJ5P7NBzUPV70wAq1GLyaLpYmR57ktUfxF8uMZhM4x2qMpHDPmvM6UxR1TqkEZ+kHBw4TaQsmdson2X0jWAtIFo9ICL/ldwMrz2K0sWuBmXNloka0t2DXbmNm9Cq1Kldwpid13vIE5zJMCy9V0e6IiNZx/qGV7EN38z4quMaXcG83Ho82zF1KrOr6uQAQCASQCLjLKwPCFpaPqYin7THEAh123GqImZ3QF9CwmhKLMmAne65+g7AktL9IcJQOo5zJ2ta0OI4cFQsKaJX+XzxyY+ExzJM6zWyDrOabAFtiM9gG2Pd6BlAPyh7ZiQZ2eGazsL0owFUapAE29JoGacpaKg9Zg6g1cyyZYTGwDak3+NoxZ1X9fYDH4MtEty27wl8PmPOa06Ok5dq1WEOGdogfPNArYdof6NwTbdfYoMkJdiuMta6b/ANmnh6UBWdThOU6UAA5qKlJOUcEH7NsXYmqaE2mjsCyVyBbCtCkqWqSFZM8CNgHpd6ZqJZ7VNk7joFKyDVw9ieCcNPJMNpAiEvp2O/Z0ni69Al0A92xbWj9Fho1nxxJyG5Ww+H6qqS69jHOc5PNWqNfXdqAw38xGzlvKyMfPPcqy5nS0npeweJxvpBmHZ1jsiYtbbMRmln6FxVVv/LVDP+rNgExeNk+C9RgcEyk3VYAAvBftA6WOa44fDm49twkmbyBC9PHgWuSB5m3qF/kSxvR2i0uFbEtBOZLi4k7ZkrNqdC2vBNGo2oI2OgjsXjMdUfJ1y4O2h0g9sqmj9K1aDw+k8tI42PAjaE7Ueg95Nb2PaX0NWomCDA2R7t4S+BxnpND5hpnUixgiPJX0XR2lKePoFxADx6L27nbwvHaa0HdzqY9JphwFpG+ErIpQ7Dbr7Rv4HSmvMAkwYG6N/Ek+CZ6yZEza4GQPP5rxOCe5trxtkkSey5XptGn0YAAG2BnlPFQ5MansejjptcjFRhISDqcET9lslhhJ1qEnh4IJoyu4m9lkvUbCeqs2JSo35piYLR73ogPVKX9fxHrlPRL8JT51PivUq+fFHj5PN/ZrURvRCxVporOIXmND9iGNw4cF5nSOj4EwXbha58hevrNSdSiDYoNtMpxZGkef0LoxjGSwkvc9rXkgAgQZjduHNezps1Wx4BeaxGDew61Ltacjy3I2F0+0ejVBYZ3Eg9wVeC03yI/JmqW55EunvSN1BgpUjFR4JLtrWi0jiV8vEuNze2Z3mMyeK9J+0F4diQ5pBaWNgjhmvM6vBV7EzOkeg0poHqabHg1KmsTDhSLaRAzc1xcSRcQYE5hM9FekRwz5l+qSJZYs1Z2kkXvsCzKP71iWtpt62q1lmNGs5reG4ZL0WiOgGIfBq6tFvH0ndwt3lZVaO41/I+i6QoMrMDhuDmuGcG4UaMwRaA6oBI9kfNGwVAUmNYCX6oABMD3WTTGkmSpK06/sHrpT0/BYKjiikIbkNrSFIGitCqArsS4XIVBmhQSuBUEq3qSnQvQKol3ZplyA4KLJ3GwVcAjMFkEFHpLsb5OrsBxdAVG6rrHY4Z8uSthKDWANAj58ZR6jJQZjiE9PpfIO21oNiquqxztzXHuBK+AjSZbiOudLjr6zhrObrAmS0lt4IsvvFQAtImxBEG4uI+a+e6U/Zu4l7qVRpm7W6sb7Ezllf3qlZE0FjSXc+e9ItJfvNZ9XV1NaPR1nOiBHtOMnJYzl67HdCcWw3omN4LSPApFvRXEEx1bh2H6LnklfJTM+g/7P6jusqATBZfdnb5r09TENpl5Lddz26rWc76x3C1kjoXQdWgHADVLo1nPiY3BoMd5WgKFNu4u2k3J7VNlzJ8IqwYNPbEsNo8OEkQc4BWrgMEG5js87UDDFaVB8ZqK7Za3pBadEHuPNZ+LpAE81p9Z7khi3zfzKGGxK7mXVppKs0LQrJOs3PmVRLCPa9E/wtP8AU+I5Su6LfhafOp8RylelPijxcnm/tmq1HBQNVHY1eYxrA1fqliITdVqXezyUDGSyjSudTa72mg8DdVIUAkIOoZoE/QWGd7VFptxCNhdCYVmWHp9rQfepFVX65MWZr5F1DZptxGqIAAGwAQFXriUg1xOSfw1A5lF+yqE1EyGo09qaAUNClxVMSpWyenso8ocqXKISbe2ajgiNVArgroOZZcVEqCU3YJBQnK7iqOKRT2GgSNSVCFZhQTwwn2GGlUqMUtVnKpNNChCqYQm1k7Upyk6uE3Ka9rsUQ5a5BVK/FZmKrn3purhnJOphnJFU/ktxKEZGKeTmVlFt16GrgSc0JujwDJzXK0i1XJnYakd1k0WG3DNOGjA71Qjgs6tgu9ir7RGSUeDc84WwKc57t3BIYinG/bxRSAqMmp5+iWqHz2JiufPNKVciqJDZ7joo71WnzqfEepVeiZ9Vp86nxXrl6M+KPFyeb+2bjAmALILAjtUDCbA1AguamXiyFqpVBSwBpqOoTOqrsYl9IfXoVbhkZmECba1EaEcwKrKwVLDgJhoUKyohaE1TZIXFdC6Ex9gCkIZcr1DZAJUt9xkoK0q4VGBFARwjGcVUq0Kj0dbMQKoUPWXVHIHWKZ1yPmeBoK4ag0KklNNajhbArg4KZUhq4hPUtCtlSoIVoUIWjUBexL1KSbIQ3BT3I2aM19NL1WLTqCUrVYp2iqLMyqFVtPemXtUALEUdXAFzPPeksYLHzkn3n5x3LM0m6AmT3OnuYmI3ykKzs01iXeY8Fn1nW87lXKHM950S/CU+dT4r1yjogfVKfOp8V65ehPijxsnm/tnpWhWGamoIQ2vUNrTCXKCO4qgC45K7QlnEBqIwKQrBckC2cArgLgpTJQDOCtC4BWATpkFkLiphUqmAjpaRiFaz5dAVmtQKBuTxR3VgNq8/e3tj2tcIvKKwpI1wclLayZN9LBcMfcUB5QKmJQRiUWTMqNnEw1RqXdTVzixlKsagUz0MXUhek6CtamZCw8S+y18EfRHJOwVzozMuEw4C4qQuVuiYqQoIVlBS6RpQob0Qob1NYci7wgVhZMkpaqFNSHwxGoIQHOjzxTVcJCrUjzzS9Fkcoms/x7Vh6UfJ5J6vU2cVl41/n3lOhcjZnRl4l6Qrn3fL7JjFHz3pJ9/PBWSjWz6J0OPqdPnU+K9Qu6HfhKfOp8V65XT4o8fJ5v7PXYtsFKjNOYxJyos/kFj7BYVghyrhJNZcFXaUIFXauAaChWCoCrBNlgMuFKrKmU9MEshVhIhXlQV1crRyMSo4tMJDSGjHVxBcQOHzXocRhQ7NLDCFuRXnVjaey6MyS2u55TB9D6lJxeysWn8obl/UNq16WKePRqjVdvHsniPot2i07UV1FpzEpql2C/yOf5IwTiBwWRi218Q4tpHUpixfkXHgd2WS9cdGU/5exHbSDRAAA4LVhpdzf/TK7I8IzoLcONUztsZ75WzRwbqQjXJA/mue9blVhNggHRrXe2SeEwPBLuXT0avyG+aMqkTUcGtvvOwL0dFkABVoYdrBDQAEVPxY+jkRly9fbsSFyiVKemIOKgqyqVlHFChuV3oT1LYyQbyl6iO4oFUhIofIlW2rOxI9y0K4ss6tw5f7Sy3GIYl24+eCyca87ecrTr59wy3LJxru9Pgo0ZWJd59yWCPiR2IQEBVLsLZ9D6H/AISnzqfFeoRehuHP7nSJ267ux1RxHgVytnxR5OTzf2etxoskQFp1mSEr+7cfD7pGbG2+AcdJIWhEBRP3bj4fdSMNx8Pupnjv0H1oorgKwocfBWFLj4LP1X6BdIgBECnq+KkMTJx36AbRyldqrtVM6a9A7IUK2qu1Fjm/R2yhVCianFR1XHwSqx2/gJNFAihV6virlnFFEWvgxtEFcV2rxXanFE5v0dwDKkK3V8VPVoFjv0dtFVKtqLtRF+uztoqplR1fFWDFqi/R20dKqSraijUWuL9GbRQoTwjmnxVDS4pLxX6DVIUclqq0XYfj4ID8H/28Puk1gyeh0XJk1slm1zmt6ro6fzf2/dJYjQs/xP7f8li/HyeizHmxruzzWIIvzWPjL/JexqdHif4n9n+SUrdFJ/i/2f5J0Yb9Dn+Ti9/9PDVjJ7fIV6GH13MZ/M4N7PzeEr1Luhd56/8A+f8AmntD9EtSrrmrrQ0gDq4uSJM6x3Jzx3rsLf5GP2em0RSDaLAMgCB3lcnsLhtVoE+HFSmx1dKPNu06bP/Z"/>
          <p:cNvSpPr>
            <a:spLocks noChangeAspect="1" noChangeArrowheads="1"/>
          </p:cNvSpPr>
          <p:nvPr/>
        </p:nvSpPr>
        <p:spPr bwMode="auto">
          <a:xfrm>
            <a:off x="180975" y="-1189038"/>
            <a:ext cx="4162425" cy="2486026"/>
          </a:xfrm>
          <a:prstGeom prst="rect">
            <a:avLst/>
          </a:prstGeom>
          <a:noFill/>
          <a:ln w="9525">
            <a:noFill/>
            <a:miter lim="800000"/>
            <a:headEnd/>
            <a:tailEnd/>
          </a:ln>
        </p:spPr>
        <p:txBody>
          <a:bodyPr/>
          <a:lstStyle/>
          <a:p>
            <a:endParaRPr lang="fa-IR"/>
          </a:p>
        </p:txBody>
      </p:sp>
      <p:sp>
        <p:nvSpPr>
          <p:cNvPr id="50184" name="AutoShape 11" descr="data:image/jpeg;base64,/9j/4AAQSkZJRgABAQAAAQABAAD/2wCEAAkGBxQTEhUUEhQWFRQXFRQUFBQUFRUVFBcWFBQXFxUVFxcYHCggGBolHBQUITEhJSkrLi4uFx8zODMsNygtLisBCgoKDg0OGxAQGywfHBwsLCwsLCwsLywsLCwsLTcsLCwsLCwsLCwsLCwsLCwsLCwsLCwsLDcsLDcsLCw3LCw3LP/AABEIAK0BIwMBIgACEQEDEQH/xAAbAAACAwEBAQAAAAAAAAAAAAADBAECBQAGB//EAD8QAAEDAgIGBggDCAIDAAAAAAEAAhEDIQQxBRJBUWFxBhOBkaHwIiQysbPB0eE0QoMHFENSgqLi8SNiFZKj/8QAGQEAAwEBAQAAAAAAAAAAAAAAAgMEAQAF/8QAJxEAAwACAQQCAgIDAQAAAAAAAAECAxEhEjEyUUFxBBMiYYGRsRT/2gAMAwEAAhEDEQA/APp7HIof5lLhyu0rxeT0nIUv8/VSa0ee9A6yM0rXryYF4zRJnLHtjja88BvOZ7NgVKuIExJ5zIWWcSD+bsaJ7ybTzVXBxM6xdzIn3LupjVh55NnrrWInjP1VsPiJ2/JZDKv5YI3giPH6JjBujefkuVMGsKSNqjUnNFD4N0jh6gMEZI2tdGrJajkcm6kOSzHImsiVi3IXWUSoa5cVrozRfWU6yGFxcu6jNFi8qdZU11Gst6zdF4uqlx5KHOUHNY6OSLhQVVs81LjZYdo4qrj4ZKHFDnzyCHYSRcvvyCpUdaZQy4Zd+xDr1QhdBqDquJA2nsBJ8EI4sR9be9CrEfaYWdiapGTWRxBKEpjGmaja4PDgRHdvQ3uz8hZVLSRiHMbH/Qm3/sBChmIa4+i6+WqTDt8A7VrYxYtGk3FA5cx81c1FmCsATMQSOBnjuN0RtcAgTP39k/JA2b+tfA45+0LLxlXsumK79k338eCzsS7Pz52IUNxwJY2rw2XCxcVU5rRxj7LDxlTifDen40PrhHv+iB9Up/qHvqvXIfQt3qdL9T4r1y9GVwjwsj/m/s1QfqoNeTAvt7PPuQqr7x38dyTdiyQdQSSSATYWsLnYIJXlHoqdhsRjSDqgXMmAJOzsFoSlVrnWcGichOsQOOSvhMOGknWFyLzM7czn4LQZTYRsJ4fZcw9qewrSot2HsAt2lNtYG2jwCHkezYSrPdPzQbMe2TqgiIspp4cAcdhQQ7Yitrd6zqOaYxScWk9h+WSYY/8A0k9ZWY66zrE1GzRDkZrki2ojsdKYrJ6kZJVkGURqYnsW0XhQVCvCIEE0AZK2sFYtVSFumjtkFo7VDQphcUJoSVQmyoHKC5c7O0QXqhfCl6BVfCW6GTJSrVgHzdLONpPngorVb+e5LuqSlO+SuIJc/cCT2Ryn6Jc4aZlg7T9ro7X7lOsV37BiWgAwY225E/KIQcThBGRcL2dJ7bmyb1iFU1t/nsWqwuTCxLyNpAys7WH1A4IdHSAgNcfSyaZs4HnkRYweK1sXqmYDp2wfeCbrEx4cLQYz9KB7pCammMXI8/EyAZvt3TYc4ulsRXniPolqZguiIs6AZF5EgxkgPrbJtDh2i/z8F3TyNTKY6pZYmNqW89i0cTU1u2/ZCycWT53p8IXkfB9G6EO9Spc6nxXrl3QgepUv1PivXK6ex4l+T+xjEVoBJsTuzjYBx+pXYegTBeL21QIhoyzNzzUtwcnWcZ4RYbxHnNOMpgDIDgvKZ6brS4LspgZAcbLqz4FlFSpAt9EKBtKFgpAJJmO9S8bp49itI2CyhxkWP1QMcTTbbjzhQ+nf7qWnjKFUrxtQGrew3WWV6bigbL3V2uQsxodpVE3Qcs9qNSqQVssnudmgCiNclRURGuTkyZyNAqwCCwojUyWKa0XIUGFZQU0EgBVKkvQ3OS6ZqRDyqOKhzkvWrW3dyU2OmdkVsQAFn1cRJhVxNWbJQhT1Wy7FiSDyhvf2KgcolCh6kOwjYp1rwl21ICICiBchda64hU1t4UF60zQJxM7wkcafS3DkfqtCq9ZmkjeQmx3DRm1mEHZOcixE+ByylZVd5MjI57r5ZbjYrcbVB+/YsvHNEzEbJHH/AEqJfJr7CFR9yOH2PyKUqmfN0aobgxwQ3+ck9CqPo3Qwep0udT4r1K7oaPU6X6nxXrlVPY8i/J/ZpHh7vuuc/cqhveuBXlUy9FXDegvICLUqJVxSmx8ol0ngPFVNKbzHKUKrjAO7sz+aVraR9JzdovzByK7TY1Sx2rbwjjM9yowGSO3msbSWkTrB+TTAGWRMa3eQP6k/hcSSTzO/ZFsuIWuWkHrSHQI2lMU3jLsSb3OvOwjLkMp5jvVzaxHel0gWtjwfBRhdZ7XXRsPVQIVUcGjrQjscl6dwiNKciWkN0ymKaVpppibLJrLyuhS1dCekJ2CcEGo5MlK4gJNDY7gXOSGLqpupksvECd6TRZilbFK1W8hU660LqrgDZCeQlaPQmVoNTqee1QXznbmh4fBVHX9kbz7XcmaeihPpAuM/mM5g7MtiJQwauJ+RZ1dv8wtbYqDExlwtzQNIPpU3uaRTECDOqPSIyk7tttqwsdpWgAS0gk59WYInmQNg7TkmrDXo5ZI0egOMO85xx85qrMYZIkGD49i8r/5IgWeCTnB/46Qiwn8zgCj4LGyS7+GJgzcxYTuymOSN4Wkarlnp6uJnnlwUYlwjK/nNK03S0WgQDBzFleoYCXoJoQrPg80pinJrEBZ1R0p88i3xwKVG80FwTJYh6qemKo+hdDB6nS/U+K9SrdDz6pS/U+K9cqp7I8nJ5P7NBzUPV70wAq1GLyaLpYmR57ktUfxF8uMZhM4x2qMpHDPmvM6UxR1TqkEZ+kHBw4TaQsmdson2X0jWAtIFo9ICL/ldwMrz2K0sWuBmXNloka0t2DXbmNm9Cq1Kldwpid13vIE5zJMCy9V0e6IiNZx/qGV7EN38z4quMaXcG83Ho82zF1KrOr6uQAQCASQCLjLKwPCFpaPqYin7THEAh123GqImZ3QF9CwmhKLMmAne65+g7AktL9IcJQOo5zJ2ta0OI4cFQsKaJX+XzxyY+ExzJM6zWyDrOabAFtiM9gG2Pd6BlAPyh7ZiQZ2eGazsL0owFUapAE29JoGacpaKg9Zg6g1cyyZYTGwDak3+NoxZ1X9fYDH4MtEty27wl8PmPOa06Ok5dq1WEOGdogfPNArYdof6NwTbdfYoMkJdiuMta6b/ANmnh6UBWdThOU6UAA5qKlJOUcEH7NsXYmqaE2mjsCyVyBbCtCkqWqSFZM8CNgHpd6ZqJZ7VNk7joFKyDVw9ieCcNPJMNpAiEvp2O/Z0ni69Al0A92xbWj9Fho1nxxJyG5Ww+H6qqS69jHOc5PNWqNfXdqAw38xGzlvKyMfPPcqy5nS0npeweJxvpBmHZ1jsiYtbbMRmln6FxVVv/LVDP+rNgExeNk+C9RgcEyk3VYAAvBftA6WOa44fDm49twkmbyBC9PHgWuSB5m3qF/kSxvR2i0uFbEtBOZLi4k7ZkrNqdC2vBNGo2oI2OgjsXjMdUfJ1y4O2h0g9sqmj9K1aDw+k8tI42PAjaE7Ueg95Nb2PaX0NWomCDA2R7t4S+BxnpND5hpnUixgiPJX0XR2lKePoFxADx6L27nbwvHaa0HdzqY9JphwFpG+ErIpQ7Dbr7Rv4HSmvMAkwYG6N/Ek+CZ6yZEza4GQPP5rxOCe5trxtkkSey5XptGn0YAAG2BnlPFQ5MansejjptcjFRhISDqcET9lslhhJ1qEnh4IJoyu4m9lkvUbCeqs2JSo35piYLR73ogPVKX9fxHrlPRL8JT51PivUq+fFHj5PN/ZrURvRCxVporOIXmND9iGNw4cF5nSOj4EwXbha58hevrNSdSiDYoNtMpxZGkef0LoxjGSwkvc9rXkgAgQZjduHNezps1Wx4BeaxGDew61Ltacjy3I2F0+0ejVBYZ3Eg9wVeC03yI/JmqW55EunvSN1BgpUjFR4JLtrWi0jiV8vEuNze2Z3mMyeK9J+0F4diQ5pBaWNgjhmvM6vBV7EzOkeg0poHqabHg1KmsTDhSLaRAzc1xcSRcQYE5hM9FekRwz5l+qSJZYs1Z2kkXvsCzKP71iWtpt62q1lmNGs5reG4ZL0WiOgGIfBq6tFvH0ndwt3lZVaO41/I+i6QoMrMDhuDmuGcG4UaMwRaA6oBI9kfNGwVAUmNYCX6oABMD3WTTGkmSpK06/sHrpT0/BYKjiikIbkNrSFIGitCqArsS4XIVBmhQSuBUEq3qSnQvQKol3ZplyA4KLJ3GwVcAjMFkEFHpLsb5OrsBxdAVG6rrHY4Z8uSthKDWANAj58ZR6jJQZjiE9PpfIO21oNiquqxztzXHuBK+AjSZbiOudLjr6zhrObrAmS0lt4IsvvFQAtImxBEG4uI+a+e6U/Zu4l7qVRpm7W6sb7Ezllf3qlZE0FjSXc+e9ItJfvNZ9XV1NaPR1nOiBHtOMnJYzl67HdCcWw3omN4LSPApFvRXEEx1bh2H6LnklfJTM+g/7P6jusqATBZfdnb5r09TENpl5Lddz26rWc76x3C1kjoXQdWgHADVLo1nPiY3BoMd5WgKFNu4u2k3J7VNlzJ8IqwYNPbEsNo8OEkQc4BWrgMEG5js87UDDFaVB8ZqK7Za3pBadEHuPNZ+LpAE81p9Z7khi3zfzKGGxK7mXVppKs0LQrJOs3PmVRLCPa9E/wtP8AU+I5Su6LfhafOp8RylelPijxcnm/tmq1HBQNVHY1eYxrA1fqliITdVqXezyUDGSyjSudTa72mg8DdVIUAkIOoZoE/QWGd7VFptxCNhdCYVmWHp9rQfepFVX65MWZr5F1DZptxGqIAAGwAQFXriUg1xOSfw1A5lF+yqE1EyGo09qaAUNClxVMSpWyenso8ocqXKISbe2ajgiNVArgroOZZcVEqCU3YJBQnK7iqOKRT2GgSNSVCFZhQTwwn2GGlUqMUtVnKpNNChCqYQm1k7Upyk6uE3Ka9rsUQ5a5BVK/FZmKrn3purhnJOphnJFU/ktxKEZGKeTmVlFt16GrgSc0JujwDJzXK0i1XJnYakd1k0WG3DNOGjA71Qjgs6tgu9ir7RGSUeDc84WwKc57t3BIYinG/bxRSAqMmp5+iWqHz2JiufPNKVciqJDZ7joo71WnzqfEepVeiZ9Vp86nxXrl6M+KPFyeb+2bjAmALILAjtUDCbA1AguamXiyFqpVBSwBpqOoTOqrsYl9IfXoVbhkZmECba1EaEcwKrKwVLDgJhoUKyohaE1TZIXFdC6Ex9gCkIZcr1DZAJUt9xkoK0q4VGBFARwjGcVUq0Kj0dbMQKoUPWXVHIHWKZ1yPmeBoK4ag0KklNNajhbArg4KZUhq4hPUtCtlSoIVoUIWjUBexL1KSbIQ3BT3I2aM19NL1WLTqCUrVYp2iqLMyqFVtPemXtUALEUdXAFzPPeksYLHzkn3n5x3LM0m6AmT3OnuYmI3ykKzs01iXeY8Fn1nW87lXKHM950S/CU+dT4r1yjogfVKfOp8V65ehPijxsnm/tnpWhWGamoIQ2vUNrTCXKCO4qgC45K7QlnEBqIwKQrBckC2cArgLgpTJQDOCtC4BWATpkFkLiphUqmAjpaRiFaz5dAVmtQKBuTxR3VgNq8/e3tj2tcIvKKwpI1wclLayZN9LBcMfcUB5QKmJQRiUWTMqNnEw1RqXdTVzixlKsagUz0MXUhek6CtamZCw8S+y18EfRHJOwVzozMuEw4C4qQuVuiYqQoIVlBS6RpQob0Qob1NYci7wgVhZMkpaqFNSHwxGoIQHOjzxTVcJCrUjzzS9Fkcoms/x7Vh6UfJ5J6vU2cVl41/n3lOhcjZnRl4l6Qrn3fL7JjFHz3pJ9/PBWSjWz6J0OPqdPnU+K9Qu6HfhKfOp8V65XT4o8fJ5v7PXYtsFKjNOYxJyos/kFj7BYVghyrhJNZcFXaUIFXauAaChWCoCrBNlgMuFKrKmU9MEshVhIhXlQV1crRyMSo4tMJDSGjHVxBcQOHzXocRhQ7NLDCFuRXnVjaey6MyS2u55TB9D6lJxeysWn8obl/UNq16WKePRqjVdvHsniPot2i07UV1FpzEpql2C/yOf5IwTiBwWRi218Q4tpHUpixfkXHgd2WS9cdGU/5exHbSDRAAA4LVhpdzf/TK7I8IzoLcONUztsZ75WzRwbqQjXJA/mue9blVhNggHRrXe2SeEwPBLuXT0avyG+aMqkTUcGtvvOwL0dFkABVoYdrBDQAEVPxY+jkRly9fbsSFyiVKemIOKgqyqVlHFChuV3oT1LYyQbyl6iO4oFUhIofIlW2rOxI9y0K4ss6tw5f7Sy3GIYl24+eCyca87ecrTr59wy3LJxru9Pgo0ZWJd59yWCPiR2IQEBVLsLZ9D6H/AISnzqfFeoRehuHP7nSJ267ux1RxHgVytnxR5OTzf2etxoskQFp1mSEr+7cfD7pGbG2+AcdJIWhEBRP3bj4fdSMNx8Pupnjv0H1oorgKwocfBWFLj4LP1X6BdIgBECnq+KkMTJx36AbRyldqrtVM6a9A7IUK2qu1Fjm/R2yhVCianFR1XHwSqx2/gJNFAihV6virlnFFEWvgxtEFcV2rxXanFE5v0dwDKkK3V8VPVoFjv0dtFVKtqLtRF+uztoqplR1fFWDFqi/R20dKqSraijUWuL9GbRQoTwjmnxVDS4pLxX6DVIUclqq0XYfj4ID8H/28Puk1gyeh0XJk1slm1zmt6ro6fzf2/dJYjQs/xP7f8li/HyeizHmxruzzWIIvzWPjL/JexqdHif4n9n+SUrdFJ/i/2f5J0Yb9Dn+Ti9/9PDVjJ7fIV6GH13MZ/M4N7PzeEr1Luhd56/8A+f8AmntD9EtSrrmrrQ0gDq4uSJM6x3Jzx3rsLf5GP2em0RSDaLAMgCB3lcnsLhtVoE+HFSmx1dKPNu06bP/Z"/>
          <p:cNvSpPr>
            <a:spLocks noChangeAspect="1" noChangeArrowheads="1"/>
          </p:cNvSpPr>
          <p:nvPr/>
        </p:nvSpPr>
        <p:spPr bwMode="auto">
          <a:xfrm>
            <a:off x="180975" y="-1189038"/>
            <a:ext cx="4162425" cy="2486026"/>
          </a:xfrm>
          <a:prstGeom prst="rect">
            <a:avLst/>
          </a:prstGeom>
          <a:noFill/>
          <a:ln w="9525">
            <a:noFill/>
            <a:miter lim="800000"/>
            <a:headEnd/>
            <a:tailEnd/>
          </a:ln>
        </p:spPr>
        <p:txBody>
          <a:bodyPr/>
          <a:lstStyle/>
          <a:p>
            <a:endParaRPr lang="fa-IR"/>
          </a:p>
        </p:txBody>
      </p:sp>
      <p:pic>
        <p:nvPicPr>
          <p:cNvPr id="50185" name="Picture 13" descr="http://c740794.r94.cf2.rackcdn.com/2014/01/sunset-eyes-hydrocephalus.jpg"/>
          <p:cNvPicPr>
            <a:picLocks noChangeAspect="1" noChangeArrowheads="1"/>
          </p:cNvPicPr>
          <p:nvPr/>
        </p:nvPicPr>
        <p:blipFill>
          <a:blip r:embed="rId5"/>
          <a:srcRect/>
          <a:stretch>
            <a:fillRect/>
          </a:stretch>
        </p:blipFill>
        <p:spPr bwMode="auto">
          <a:xfrm>
            <a:off x="6118225" y="53366"/>
            <a:ext cx="2990280" cy="2286000"/>
          </a:xfrm>
          <a:prstGeom prst="rect">
            <a:avLst/>
          </a:prstGeom>
          <a:noFill/>
          <a:ln w="9525">
            <a:noFill/>
            <a:miter lim="800000"/>
            <a:headEnd/>
            <a:tailEnd/>
          </a:ln>
        </p:spPr>
      </p:pic>
      <p:pic>
        <p:nvPicPr>
          <p:cNvPr id="10" name="Picture 16" descr="https://encrypted-tbn2.gstatic.com/images?q=tbn:ANd9GcR6QHcbAIr0LEzQHsybcK_ePzV14FikMcrrYNzroN8PLVnQNeNn"/>
          <p:cNvPicPr>
            <a:picLocks noChangeAspect="1" noChangeArrowheads="1"/>
          </p:cNvPicPr>
          <p:nvPr/>
        </p:nvPicPr>
        <p:blipFill>
          <a:blip r:embed="rId6"/>
          <a:srcRect/>
          <a:stretch>
            <a:fillRect/>
          </a:stretch>
        </p:blipFill>
        <p:spPr bwMode="auto">
          <a:xfrm>
            <a:off x="0" y="71422"/>
            <a:ext cx="2500306" cy="2500306"/>
          </a:xfrm>
          <a:prstGeom prst="rect">
            <a:avLst/>
          </a:prstGeom>
          <a:noFill/>
        </p:spPr>
      </p:pic>
      <p:pic>
        <p:nvPicPr>
          <p:cNvPr id="36866" name="Picture 2" descr="http://sites.psu.edu/siowfa15/wp-content/uploads/sites/29639/2015/09/5d8875845fda0d6030a34a1b491c0832.jpg"/>
          <p:cNvPicPr>
            <a:picLocks noChangeAspect="1" noChangeArrowheads="1"/>
          </p:cNvPicPr>
          <p:nvPr/>
        </p:nvPicPr>
        <p:blipFill>
          <a:blip r:embed="rId7"/>
          <a:srcRect/>
          <a:stretch>
            <a:fillRect/>
          </a:stretch>
        </p:blipFill>
        <p:spPr bwMode="auto">
          <a:xfrm>
            <a:off x="2597455" y="71422"/>
            <a:ext cx="3286148" cy="520748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
        <p:nvSpPr>
          <p:cNvPr id="66562" name="AutoShape 2" descr="Image result for ‫کاتاراکت مادرزادی‬‎"/>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66564" name="AutoShape 4" descr="Image result for ‫کاتاراکت مادرزادی‬‎"/>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66566" name="AutoShape 6" descr="Image result for ‫کاتاراکت مادرزادی‬‎"/>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66568" name="Picture 8" descr="https://encrypted-tbn2.gstatic.com/images?q=tbn:ANd9GcQDXRL3Wukm-Y0FpmlDhcVc53-54xx5XEY8WBnU92q3zWVXmqzrjg"/>
          <p:cNvPicPr>
            <a:picLocks noChangeAspect="1" noChangeArrowheads="1"/>
          </p:cNvPicPr>
          <p:nvPr/>
        </p:nvPicPr>
        <p:blipFill>
          <a:blip r:embed="rId2"/>
          <a:srcRect/>
          <a:stretch>
            <a:fillRect/>
          </a:stretch>
        </p:blipFill>
        <p:spPr bwMode="auto">
          <a:xfrm>
            <a:off x="214282" y="214290"/>
            <a:ext cx="4643470" cy="1981201"/>
          </a:xfrm>
          <a:prstGeom prst="rect">
            <a:avLst/>
          </a:prstGeom>
          <a:noFill/>
        </p:spPr>
      </p:pic>
      <p:pic>
        <p:nvPicPr>
          <p:cNvPr id="66570" name="Picture 10" descr="https://upload.wikimedia.org/wikipedia/commons/thumb/c/cc/Eye_disease_simulation%2C_normal_vision.jpg/220px-Eye_disease_simulation%2C_normal_vision.jpg"/>
          <p:cNvPicPr>
            <a:picLocks noChangeAspect="1" noChangeArrowheads="1"/>
          </p:cNvPicPr>
          <p:nvPr/>
        </p:nvPicPr>
        <p:blipFill>
          <a:blip r:embed="rId3"/>
          <a:srcRect/>
          <a:stretch>
            <a:fillRect/>
          </a:stretch>
        </p:blipFill>
        <p:spPr bwMode="auto">
          <a:xfrm>
            <a:off x="148296" y="2571744"/>
            <a:ext cx="2232924" cy="1857388"/>
          </a:xfrm>
          <a:prstGeom prst="rect">
            <a:avLst/>
          </a:prstGeom>
          <a:noFill/>
        </p:spPr>
      </p:pic>
      <p:pic>
        <p:nvPicPr>
          <p:cNvPr id="66572" name="Picture 12" descr="https://upload.wikimedia.org/wikipedia/commons/thumb/4/4a/Eye_disease_simulation%2C_glaucoma.jpg/220px-Eye_disease_simulation%2C_glaucoma.jpg"/>
          <p:cNvPicPr>
            <a:picLocks noChangeAspect="1" noChangeArrowheads="1"/>
          </p:cNvPicPr>
          <p:nvPr/>
        </p:nvPicPr>
        <p:blipFill>
          <a:blip r:embed="rId4"/>
          <a:srcRect/>
          <a:stretch>
            <a:fillRect/>
          </a:stretch>
        </p:blipFill>
        <p:spPr bwMode="auto">
          <a:xfrm>
            <a:off x="2500298" y="2580661"/>
            <a:ext cx="2357454" cy="1848471"/>
          </a:xfrm>
          <a:prstGeom prst="rect">
            <a:avLst/>
          </a:prstGeom>
          <a:noFill/>
        </p:spPr>
      </p:pic>
      <p:pic>
        <p:nvPicPr>
          <p:cNvPr id="66574" name="Picture 14" descr="http://www.hindawi.com/journals/criopm/2014/487860.fig.001.jpg"/>
          <p:cNvPicPr>
            <a:picLocks noChangeAspect="1" noChangeArrowheads="1"/>
          </p:cNvPicPr>
          <p:nvPr/>
        </p:nvPicPr>
        <p:blipFill>
          <a:blip r:embed="rId5"/>
          <a:srcRect/>
          <a:stretch>
            <a:fillRect/>
          </a:stretch>
        </p:blipFill>
        <p:spPr bwMode="auto">
          <a:xfrm>
            <a:off x="5500694" y="4857760"/>
            <a:ext cx="3349490" cy="1643074"/>
          </a:xfrm>
          <a:prstGeom prst="rect">
            <a:avLst/>
          </a:prstGeom>
          <a:noFill/>
        </p:spPr>
      </p:pic>
      <p:pic>
        <p:nvPicPr>
          <p:cNvPr id="66576" name="Picture 16" descr="http://flylib.com/books/3/283/1/html/2/7%20-%20retinal%20tumors_files/c7ff2.png"/>
          <p:cNvPicPr>
            <a:picLocks noChangeAspect="1" noChangeArrowheads="1"/>
          </p:cNvPicPr>
          <p:nvPr/>
        </p:nvPicPr>
        <p:blipFill>
          <a:blip r:embed="rId6"/>
          <a:srcRect/>
          <a:stretch>
            <a:fillRect/>
          </a:stretch>
        </p:blipFill>
        <p:spPr bwMode="auto">
          <a:xfrm>
            <a:off x="5643570" y="2428868"/>
            <a:ext cx="3187469" cy="2000264"/>
          </a:xfrm>
          <a:prstGeom prst="rect">
            <a:avLst/>
          </a:prstGeom>
          <a:noFill/>
        </p:spPr>
      </p:pic>
      <p:pic>
        <p:nvPicPr>
          <p:cNvPr id="66578" name="Picture 18" descr="http://www.irannaz.com/user_files/image/5/56.jpg"/>
          <p:cNvPicPr>
            <a:picLocks noChangeAspect="1" noChangeArrowheads="1"/>
          </p:cNvPicPr>
          <p:nvPr/>
        </p:nvPicPr>
        <p:blipFill>
          <a:blip r:embed="rId7"/>
          <a:srcRect/>
          <a:stretch>
            <a:fillRect/>
          </a:stretch>
        </p:blipFill>
        <p:spPr bwMode="auto">
          <a:xfrm>
            <a:off x="5643569" y="214290"/>
            <a:ext cx="3174297" cy="1928826"/>
          </a:xfrm>
          <a:prstGeom prst="rect">
            <a:avLst/>
          </a:prstGeom>
          <a:noFill/>
        </p:spPr>
      </p:pic>
      <p:pic>
        <p:nvPicPr>
          <p:cNvPr id="66580" name="Picture 20" descr="http://www.optokit.ir/images/visual_acuity_b.jpg"/>
          <p:cNvPicPr>
            <a:picLocks noChangeAspect="1" noChangeArrowheads="1"/>
          </p:cNvPicPr>
          <p:nvPr/>
        </p:nvPicPr>
        <p:blipFill>
          <a:blip r:embed="rId8" cstate="print"/>
          <a:srcRect/>
          <a:stretch>
            <a:fillRect/>
          </a:stretch>
        </p:blipFill>
        <p:spPr bwMode="auto">
          <a:xfrm>
            <a:off x="142844" y="4786322"/>
            <a:ext cx="2214578" cy="1714512"/>
          </a:xfrm>
          <a:prstGeom prst="rect">
            <a:avLst/>
          </a:prstGeom>
          <a:noFill/>
        </p:spPr>
      </p:pic>
      <p:pic>
        <p:nvPicPr>
          <p:cNvPr id="66582" name="Picture 22" descr="http://www.mums.ac.ir/shares/rsc-cornea/rsc-cornea/object/conj1.png"/>
          <p:cNvPicPr>
            <a:picLocks noChangeAspect="1" noChangeArrowheads="1"/>
          </p:cNvPicPr>
          <p:nvPr/>
        </p:nvPicPr>
        <p:blipFill>
          <a:blip r:embed="rId9"/>
          <a:srcRect/>
          <a:stretch>
            <a:fillRect/>
          </a:stretch>
        </p:blipFill>
        <p:spPr bwMode="auto">
          <a:xfrm>
            <a:off x="2500298" y="4786322"/>
            <a:ext cx="2357454" cy="171451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p:txBody>
          <a:bodyPr/>
          <a:lstStyle/>
          <a:p>
            <a:endParaRPr lang="fa-IR"/>
          </a:p>
        </p:txBody>
      </p:sp>
      <p:pic>
        <p:nvPicPr>
          <p:cNvPr id="1026" name="Picture 2"/>
          <p:cNvPicPr>
            <a:picLocks noChangeAspect="1" noChangeArrowheads="1"/>
          </p:cNvPicPr>
          <p:nvPr/>
        </p:nvPicPr>
        <p:blipFill>
          <a:blip r:embed="rId2"/>
          <a:srcRect/>
          <a:stretch>
            <a:fillRect/>
          </a:stretch>
        </p:blipFill>
        <p:spPr bwMode="auto">
          <a:xfrm>
            <a:off x="144462" y="144463"/>
            <a:ext cx="8856693" cy="66425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Ears </a:t>
            </a:r>
            <a:endParaRPr lang="fa-IR" dirty="0"/>
          </a:p>
        </p:txBody>
      </p:sp>
      <p:sp>
        <p:nvSpPr>
          <p:cNvPr id="3" name="Content Placeholder 2"/>
          <p:cNvSpPr>
            <a:spLocks noGrp="1"/>
          </p:cNvSpPr>
          <p:nvPr>
            <p:ph idx="1"/>
          </p:nvPr>
        </p:nvSpPr>
        <p:spPr>
          <a:xfrm>
            <a:off x="457200" y="1847088"/>
            <a:ext cx="8229600" cy="4389120"/>
          </a:xfrm>
        </p:spPr>
        <p:txBody>
          <a:bodyPr/>
          <a:lstStyle/>
          <a:p>
            <a:pPr>
              <a:buNone/>
            </a:pPr>
            <a:r>
              <a:rPr lang="en-US" dirty="0"/>
              <a:t>A. Position of ears </a:t>
            </a:r>
          </a:p>
          <a:p>
            <a:pPr>
              <a:buNone/>
            </a:pPr>
            <a:r>
              <a:rPr lang="en-US" dirty="0"/>
              <a:t>   1. Observe from front and draw line from inner canthi to occiput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pic>
        <p:nvPicPr>
          <p:cNvPr id="5" name="Picture 2" descr="D:\poost\imagesYT.jpg"/>
          <p:cNvPicPr>
            <a:picLocks noChangeAspect="1" noChangeArrowheads="1"/>
          </p:cNvPicPr>
          <p:nvPr/>
        </p:nvPicPr>
        <p:blipFill>
          <a:blip r:embed="rId2"/>
          <a:srcRect/>
          <a:stretch>
            <a:fillRect/>
          </a:stretch>
        </p:blipFill>
        <p:spPr bwMode="auto">
          <a:xfrm>
            <a:off x="203363" y="3332014"/>
            <a:ext cx="3929090" cy="3171939"/>
          </a:xfrm>
          <a:prstGeom prst="rect">
            <a:avLst/>
          </a:prstGeom>
          <a:noFill/>
        </p:spPr>
      </p:pic>
      <p:pic>
        <p:nvPicPr>
          <p:cNvPr id="6" name="Picture 5"/>
          <p:cNvPicPr>
            <a:picLocks noChangeAspect="1"/>
          </p:cNvPicPr>
          <p:nvPr/>
        </p:nvPicPr>
        <p:blipFill>
          <a:blip r:embed="rId3"/>
          <a:stretch>
            <a:fillRect/>
          </a:stretch>
        </p:blipFill>
        <p:spPr>
          <a:xfrm>
            <a:off x="4538944" y="3332013"/>
            <a:ext cx="4401693" cy="317193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srgbClr val="04617B">
                    <a:shade val="90000"/>
                  </a:srgbClr>
                </a:solidFill>
                <a:effectLst/>
                <a:uLnTx/>
                <a:uFillTx/>
                <a:latin typeface="Constant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04617B">
                  <a:shade val="90000"/>
                </a:srgbClr>
              </a:solidFill>
              <a:effectLst/>
              <a:uLnTx/>
              <a:uFillTx/>
              <a:latin typeface="Constantia"/>
              <a:ea typeface="+mn-ea"/>
              <a:cs typeface="+mn-cs"/>
            </a:endParaRPr>
          </a:p>
        </p:txBody>
      </p:sp>
      <p:pic>
        <p:nvPicPr>
          <p:cNvPr id="5" name="Picture 19" descr="low set ears"/>
          <p:cNvPicPr>
            <a:picLocks noChangeAspect="1" noChangeArrowheads="1"/>
          </p:cNvPicPr>
          <p:nvPr/>
        </p:nvPicPr>
        <p:blipFill>
          <a:blip r:embed="rId2"/>
          <a:srcRect/>
          <a:stretch>
            <a:fillRect/>
          </a:stretch>
        </p:blipFill>
        <p:spPr>
          <a:xfrm>
            <a:off x="251520" y="1412776"/>
            <a:ext cx="4214810" cy="3888432"/>
          </a:xfrm>
          <a:prstGeom prst="rect">
            <a:avLst/>
          </a:prstGeom>
        </p:spPr>
      </p:pic>
      <p:pic>
        <p:nvPicPr>
          <p:cNvPr id="120834" name="Picture 2" descr="https://s-media-cache-ak0.pinimg.com/originals/c6/18/b2/c618b28acefbfd6738664a3c971549e8.gif"/>
          <p:cNvPicPr>
            <a:picLocks noChangeAspect="1" noChangeArrowheads="1"/>
          </p:cNvPicPr>
          <p:nvPr/>
        </p:nvPicPr>
        <p:blipFill>
          <a:blip r:embed="rId3"/>
          <a:srcRect/>
          <a:stretch>
            <a:fillRect/>
          </a:stretch>
        </p:blipFill>
        <p:spPr bwMode="auto">
          <a:xfrm>
            <a:off x="4757740" y="1340768"/>
            <a:ext cx="4062732" cy="3888432"/>
          </a:xfrm>
          <a:prstGeom prst="rect">
            <a:avLst/>
          </a:prstGeom>
          <a:noFill/>
        </p:spPr>
      </p:pic>
    </p:spTree>
    <p:extLst>
      <p:ext uri="{BB962C8B-B14F-4D97-AF65-F5344CB8AC3E}">
        <p14:creationId xmlns:p14="http://schemas.microsoft.com/office/powerpoint/2010/main" val="8863911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lstStyle/>
          <a:p>
            <a:r>
              <a:rPr lang="en-US" dirty="0"/>
              <a:t>Skin </a:t>
            </a:r>
            <a:r>
              <a:rPr lang="en-US" dirty="0" smtClean="0"/>
              <a:t> </a:t>
            </a:r>
            <a:endParaRPr lang="fa-IR" dirty="0"/>
          </a:p>
        </p:txBody>
      </p:sp>
      <p:sp>
        <p:nvSpPr>
          <p:cNvPr id="3" name="Content Placeholder 2"/>
          <p:cNvSpPr>
            <a:spLocks noGrp="1"/>
          </p:cNvSpPr>
          <p:nvPr>
            <p:ph idx="1"/>
          </p:nvPr>
        </p:nvSpPr>
        <p:spPr>
          <a:xfrm>
            <a:off x="457200" y="1357298"/>
            <a:ext cx="8229600" cy="4967302"/>
          </a:xfrm>
        </p:spPr>
        <p:txBody>
          <a:bodyPr/>
          <a:lstStyle/>
          <a:p>
            <a:pPr marL="514350" indent="-514350">
              <a:buAutoNum type="alphaUcPeriod"/>
            </a:pPr>
            <a:r>
              <a:rPr lang="en-US" dirty="0"/>
              <a:t>Birthmarks - nevi, </a:t>
            </a:r>
            <a:r>
              <a:rPr lang="en-US" dirty="0" err="1"/>
              <a:t>hemangiomas</a:t>
            </a:r>
            <a:r>
              <a:rPr lang="en-US" dirty="0"/>
              <a:t>, </a:t>
            </a:r>
            <a:r>
              <a:rPr lang="en-US" dirty="0" err="1"/>
              <a:t>mongolian</a:t>
            </a:r>
            <a:r>
              <a:rPr lang="en-US" dirty="0"/>
              <a:t> spots etc</a:t>
            </a:r>
          </a:p>
          <a:p>
            <a:pPr marL="514350" indent="-514350">
              <a:buNone/>
            </a:pPr>
            <a:r>
              <a:rPr lang="en-US" dirty="0"/>
              <a:t> </a:t>
            </a:r>
          </a:p>
          <a:p>
            <a:pPr>
              <a:buNone/>
            </a:pPr>
            <a:r>
              <a:rPr lang="en-US" dirty="0">
                <a:solidFill>
                  <a:schemeClr val="accent1">
                    <a:lumMod val="60000"/>
                    <a:lumOff val="40000"/>
                  </a:schemeClr>
                </a:solidFill>
              </a:rPr>
              <a:t>B. </a:t>
            </a:r>
            <a:r>
              <a:rPr lang="en-US" dirty="0"/>
              <a:t>Rashes, </a:t>
            </a:r>
            <a:r>
              <a:rPr lang="en-US" dirty="0" err="1"/>
              <a:t>petechiae</a:t>
            </a:r>
            <a:r>
              <a:rPr lang="en-US" dirty="0"/>
              <a:t>, desquamation, pigmentation, jaundice, texture, </a:t>
            </a:r>
            <a:r>
              <a:rPr lang="en-US" dirty="0" err="1"/>
              <a:t>turgor</a:t>
            </a:r>
            <a:r>
              <a:rPr lang="en-US" dirty="0"/>
              <a:t> </a:t>
            </a:r>
          </a:p>
          <a:p>
            <a:pPr>
              <a:buNone/>
            </a:pPr>
            <a:endParaRPr lang="en-US" dirty="0"/>
          </a:p>
          <a:p>
            <a:pPr>
              <a:buNone/>
            </a:pPr>
            <a:endParaRPr lang="en-US" dirty="0"/>
          </a:p>
          <a:p>
            <a:pPr>
              <a:buNone/>
            </a:pPr>
            <a:r>
              <a:rPr lang="en-US" dirty="0">
                <a:solidFill>
                  <a:schemeClr val="accent1">
                    <a:lumMod val="60000"/>
                    <a:lumOff val="40000"/>
                  </a:schemeClr>
                </a:solidFill>
              </a:rPr>
              <a:t>C</a:t>
            </a:r>
            <a:r>
              <a:rPr lang="en-US" dirty="0" smtClean="0">
                <a:solidFill>
                  <a:schemeClr val="accent1">
                    <a:lumMod val="60000"/>
                    <a:lumOff val="40000"/>
                  </a:schemeClr>
                </a:solidFill>
              </a:rPr>
              <a:t>. </a:t>
            </a:r>
            <a:r>
              <a:rPr lang="en-US" dirty="0"/>
              <a:t>Scars or injuries, especially in patterns suggestive of abuse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buClr>
                <a:srgbClr val="0BD0D9"/>
              </a:buClr>
              <a:buNone/>
            </a:pPr>
            <a:r>
              <a:rPr lang="en-US" dirty="0">
                <a:solidFill>
                  <a:prstClr val="black"/>
                </a:solidFill>
              </a:rPr>
              <a:t>B. Tympanic membranes </a:t>
            </a:r>
          </a:p>
          <a:p>
            <a:pPr lvl="0">
              <a:buClr>
                <a:srgbClr val="0BD0D9"/>
              </a:buClr>
              <a:buNone/>
            </a:pPr>
            <a:r>
              <a:rPr lang="en-US" dirty="0">
                <a:solidFill>
                  <a:prstClr val="black"/>
                </a:solidFill>
              </a:rPr>
              <a:t>C. Hearing - Gross assessment only usually </a:t>
            </a:r>
            <a:endParaRPr lang="fa-IR" dirty="0">
              <a:solidFill>
                <a:prstClr val="black"/>
              </a:solidFill>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pic>
        <p:nvPicPr>
          <p:cNvPr id="5" name="Picture 4"/>
          <p:cNvPicPr>
            <a:picLocks noChangeAspect="1"/>
          </p:cNvPicPr>
          <p:nvPr/>
        </p:nvPicPr>
        <p:blipFill>
          <a:blip r:embed="rId2"/>
          <a:stretch>
            <a:fillRect/>
          </a:stretch>
        </p:blipFill>
        <p:spPr>
          <a:xfrm>
            <a:off x="457200" y="2996952"/>
            <a:ext cx="3889585" cy="3499407"/>
          </a:xfrm>
          <a:prstGeom prst="rect">
            <a:avLst/>
          </a:prstGeom>
        </p:spPr>
      </p:pic>
      <p:pic>
        <p:nvPicPr>
          <p:cNvPr id="6" name="Picture 5"/>
          <p:cNvPicPr>
            <a:picLocks noChangeAspect="1"/>
          </p:cNvPicPr>
          <p:nvPr/>
        </p:nvPicPr>
        <p:blipFill>
          <a:blip r:embed="rId3"/>
          <a:stretch>
            <a:fillRect/>
          </a:stretch>
        </p:blipFill>
        <p:spPr>
          <a:xfrm>
            <a:off x="4708227" y="3212976"/>
            <a:ext cx="3859102" cy="3024336"/>
          </a:xfrm>
          <a:prstGeom prst="rect">
            <a:avLst/>
          </a:prstGeom>
        </p:spPr>
      </p:pic>
    </p:spTree>
    <p:extLst>
      <p:ext uri="{BB962C8B-B14F-4D97-AF65-F5344CB8AC3E}">
        <p14:creationId xmlns:p14="http://schemas.microsoft.com/office/powerpoint/2010/main" val="5838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pic>
        <p:nvPicPr>
          <p:cNvPr id="7" name="Picture 6" descr="https://encrypted-tbn2.gstatic.com/images?q=tbn:ANd9GcT8dxg_dhRZTXM0ertM2Etvc6NfNkQUjekmRWFpUTXRfD2TrIyp"/>
          <p:cNvPicPr>
            <a:picLocks noChangeAspect="1" noChangeArrowheads="1"/>
          </p:cNvPicPr>
          <p:nvPr/>
        </p:nvPicPr>
        <p:blipFill>
          <a:blip r:embed="rId2"/>
          <a:srcRect/>
          <a:stretch>
            <a:fillRect/>
          </a:stretch>
        </p:blipFill>
        <p:spPr bwMode="auto">
          <a:xfrm>
            <a:off x="2339752" y="980728"/>
            <a:ext cx="4572032" cy="4750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pic>
        <p:nvPicPr>
          <p:cNvPr id="2050" name="Picture 2"/>
          <p:cNvPicPr>
            <a:picLocks noChangeAspect="1" noChangeArrowheads="1"/>
          </p:cNvPicPr>
          <p:nvPr/>
        </p:nvPicPr>
        <p:blipFill>
          <a:blip r:embed="rId2"/>
          <a:srcRect/>
          <a:stretch>
            <a:fillRect/>
          </a:stretch>
        </p:blipFill>
        <p:spPr bwMode="auto">
          <a:xfrm>
            <a:off x="0" y="3887174"/>
            <a:ext cx="3500430" cy="2970826"/>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0" y="0"/>
            <a:ext cx="3657611" cy="3399658"/>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0" y="3214686"/>
            <a:ext cx="3643338" cy="500066"/>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a:srcRect/>
          <a:stretch>
            <a:fillRect/>
          </a:stretch>
        </p:blipFill>
        <p:spPr bwMode="auto">
          <a:xfrm>
            <a:off x="5500694" y="3857628"/>
            <a:ext cx="3643306" cy="3000372"/>
          </a:xfrm>
          <a:prstGeom prst="rect">
            <a:avLst/>
          </a:prstGeom>
          <a:noFill/>
          <a:ln w="9525">
            <a:noFill/>
            <a:miter lim="800000"/>
            <a:headEnd/>
            <a:tailEnd/>
          </a:ln>
          <a:effectLst/>
        </p:spPr>
      </p:pic>
      <p:pic>
        <p:nvPicPr>
          <p:cNvPr id="2054" name="Picture 6"/>
          <p:cNvPicPr>
            <a:picLocks noChangeAspect="1" noChangeArrowheads="1"/>
          </p:cNvPicPr>
          <p:nvPr/>
        </p:nvPicPr>
        <p:blipFill>
          <a:blip r:embed="rId6"/>
          <a:srcRect/>
          <a:stretch>
            <a:fillRect/>
          </a:stretch>
        </p:blipFill>
        <p:spPr bwMode="auto">
          <a:xfrm>
            <a:off x="5500694" y="0"/>
            <a:ext cx="3643307" cy="3731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Nose </a:t>
            </a:r>
            <a:endParaRPr lang="fa-IR" dirty="0"/>
          </a:p>
        </p:txBody>
      </p:sp>
      <p:sp>
        <p:nvSpPr>
          <p:cNvPr id="3" name="Content Placeholder 2"/>
          <p:cNvSpPr>
            <a:spLocks noGrp="1"/>
          </p:cNvSpPr>
          <p:nvPr>
            <p:ph idx="1"/>
          </p:nvPr>
        </p:nvSpPr>
        <p:spPr/>
        <p:txBody>
          <a:bodyPr/>
          <a:lstStyle/>
          <a:p>
            <a:pPr>
              <a:buNone/>
            </a:pPr>
            <a:r>
              <a:rPr lang="en-US" dirty="0"/>
              <a:t>A. Nasal septum </a:t>
            </a:r>
          </a:p>
          <a:p>
            <a:pPr>
              <a:buNone/>
            </a:pPr>
            <a:r>
              <a:rPr lang="en-US" dirty="0"/>
              <a:t>B. Mucosa (color, polyps) </a:t>
            </a:r>
          </a:p>
          <a:p>
            <a:pPr>
              <a:buNone/>
            </a:pPr>
            <a:r>
              <a:rPr lang="en-US" dirty="0"/>
              <a:t>C. Sinus tenderness </a:t>
            </a:r>
          </a:p>
          <a:p>
            <a:pPr>
              <a:buNone/>
            </a:pPr>
            <a:r>
              <a:rPr lang="en-US" dirty="0"/>
              <a:t>D. Discharge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428604"/>
            <a:ext cx="8229600" cy="1143000"/>
          </a:xfrm>
        </p:spPr>
        <p:txBody>
          <a:bodyPr/>
          <a:lstStyle/>
          <a:p>
            <a:r>
              <a:rPr lang="en-US" dirty="0"/>
              <a:t>Mouth and Throat </a:t>
            </a:r>
            <a:endParaRPr lang="fa-IR" dirty="0"/>
          </a:p>
        </p:txBody>
      </p:sp>
      <p:sp>
        <p:nvSpPr>
          <p:cNvPr id="3" name="Content Placeholder 2"/>
          <p:cNvSpPr>
            <a:spLocks noGrp="1"/>
          </p:cNvSpPr>
          <p:nvPr>
            <p:ph idx="1"/>
          </p:nvPr>
        </p:nvSpPr>
        <p:spPr/>
        <p:txBody>
          <a:bodyPr/>
          <a:lstStyle/>
          <a:p>
            <a:pPr>
              <a:buNone/>
            </a:pPr>
            <a:r>
              <a:rPr lang="en-US" dirty="0"/>
              <a:t>A. Lips (colors, fissures) </a:t>
            </a:r>
          </a:p>
          <a:p>
            <a:pPr>
              <a:buNone/>
            </a:pPr>
            <a:r>
              <a:rPr lang="en-US" dirty="0"/>
              <a:t>B. </a:t>
            </a:r>
            <a:r>
              <a:rPr lang="en-US" dirty="0" err="1"/>
              <a:t>Buccal</a:t>
            </a:r>
            <a:r>
              <a:rPr lang="en-US" dirty="0"/>
              <a:t> mucosa (color, vesicles, moist or dry) </a:t>
            </a:r>
          </a:p>
          <a:p>
            <a:pPr>
              <a:buNone/>
            </a:pPr>
            <a:r>
              <a:rPr lang="en-US" dirty="0"/>
              <a:t>C. Tongue (color, papillae, position, tremors) </a:t>
            </a:r>
          </a:p>
          <a:p>
            <a:pPr>
              <a:buNone/>
            </a:pPr>
            <a:r>
              <a:rPr lang="en-US" dirty="0"/>
              <a:t>D. Teeth and gums (number, condition) </a:t>
            </a:r>
          </a:p>
          <a:p>
            <a:pPr>
              <a:buNone/>
            </a:pPr>
            <a:r>
              <a:rPr lang="en-US" dirty="0"/>
              <a:t>E. Palate (intact, arch) </a:t>
            </a:r>
          </a:p>
          <a:p>
            <a:pPr>
              <a:buNone/>
            </a:pPr>
            <a:r>
              <a:rPr lang="en-US" dirty="0"/>
              <a:t>F. Tonsils (size, color, exudates) </a:t>
            </a:r>
          </a:p>
          <a:p>
            <a:pPr>
              <a:buNone/>
            </a:pPr>
            <a:r>
              <a:rPr lang="en-US" dirty="0"/>
              <a:t>G. Posterior pharyngeal wall (color, lymph hyperplasia, bulging) </a:t>
            </a:r>
          </a:p>
          <a:p>
            <a:pPr>
              <a:buNone/>
            </a:pPr>
            <a:r>
              <a:rPr lang="en-US" dirty="0"/>
              <a:t>H. Gag reflex </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pic>
        <p:nvPicPr>
          <p:cNvPr id="5" name="Picture 11" descr="https://encrypted-tbn1.gstatic.com/images?q=tbn:ANd9GcRE6s7XOdo67BHImbRU7Xd2JlRJE1tP2sqVrJtBATv94tHst308ug"/>
          <p:cNvPicPr>
            <a:picLocks noChangeAspect="1" noChangeArrowheads="1"/>
          </p:cNvPicPr>
          <p:nvPr/>
        </p:nvPicPr>
        <p:blipFill>
          <a:blip r:embed="rId2"/>
          <a:srcRect/>
          <a:stretch>
            <a:fillRect/>
          </a:stretch>
        </p:blipFill>
        <p:spPr bwMode="auto">
          <a:xfrm>
            <a:off x="428596" y="214289"/>
            <a:ext cx="3571900" cy="3589923"/>
          </a:xfrm>
          <a:prstGeom prst="rect">
            <a:avLst/>
          </a:prstGeom>
          <a:noFill/>
          <a:ln w="9525">
            <a:noFill/>
            <a:miter lim="800000"/>
            <a:headEnd/>
            <a:tailEnd/>
          </a:ln>
        </p:spPr>
      </p:pic>
      <p:pic>
        <p:nvPicPr>
          <p:cNvPr id="6" name="Picture 7" descr="https://encrypted-tbn2.gstatic.com/images?q=tbn:ANd9GcRR2skmDSN2AcMva7kS6gynzZ8wBXxk8gdhP4acBC2q_lWt4IcB"/>
          <p:cNvPicPr>
            <a:picLocks noChangeAspect="1" noChangeArrowheads="1"/>
          </p:cNvPicPr>
          <p:nvPr/>
        </p:nvPicPr>
        <p:blipFill>
          <a:blip r:embed="rId3"/>
          <a:srcRect/>
          <a:stretch>
            <a:fillRect/>
          </a:stretch>
        </p:blipFill>
        <p:spPr bwMode="auto">
          <a:xfrm>
            <a:off x="4286248" y="214289"/>
            <a:ext cx="4429156" cy="3572443"/>
          </a:xfrm>
          <a:prstGeom prst="rect">
            <a:avLst/>
          </a:prstGeom>
          <a:noFill/>
          <a:ln w="9525">
            <a:noFill/>
            <a:miter lim="800000"/>
            <a:headEnd/>
            <a:tailEnd/>
          </a:ln>
        </p:spPr>
      </p:pic>
      <p:pic>
        <p:nvPicPr>
          <p:cNvPr id="7" name="Picture 2" descr="Thrush"/>
          <p:cNvPicPr>
            <a:picLocks noChangeAspect="1" noChangeArrowheads="1"/>
          </p:cNvPicPr>
          <p:nvPr/>
        </p:nvPicPr>
        <p:blipFill>
          <a:blip r:embed="rId4"/>
          <a:srcRect/>
          <a:stretch>
            <a:fillRect/>
          </a:stretch>
        </p:blipFill>
        <p:spPr bwMode="auto">
          <a:xfrm>
            <a:off x="2411760" y="4221088"/>
            <a:ext cx="3546475" cy="2386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Skin </a:t>
            </a:r>
            <a:r>
              <a:rPr lang="en-US" dirty="0"/>
              <a:t>turgor</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pic>
        <p:nvPicPr>
          <p:cNvPr id="124930" name="Picture 2" descr="http://img.tfd.com/MosbyMD/thumb/skin-turgor.jpg"/>
          <p:cNvPicPr>
            <a:picLocks noChangeAspect="1" noChangeArrowheads="1"/>
          </p:cNvPicPr>
          <p:nvPr/>
        </p:nvPicPr>
        <p:blipFill>
          <a:blip r:embed="rId2"/>
          <a:srcRect/>
          <a:stretch>
            <a:fillRect/>
          </a:stretch>
        </p:blipFill>
        <p:spPr bwMode="auto">
          <a:xfrm>
            <a:off x="107504" y="2060848"/>
            <a:ext cx="3975848" cy="3384376"/>
          </a:xfrm>
          <a:prstGeom prst="rect">
            <a:avLst/>
          </a:prstGeom>
          <a:noFill/>
        </p:spPr>
      </p:pic>
      <p:pic>
        <p:nvPicPr>
          <p:cNvPr id="124932" name="Picture 4" descr="https://encrypted-tbn2.gstatic.com/images?q=tbn:ANd9GcRnRGesT08-7r4pgkKMFi5Mz76bEl9k0DGBFUhk72Upcl01-bbtCg"/>
          <p:cNvPicPr>
            <a:picLocks noChangeAspect="1" noChangeArrowheads="1"/>
          </p:cNvPicPr>
          <p:nvPr/>
        </p:nvPicPr>
        <p:blipFill>
          <a:blip r:embed="rId3"/>
          <a:srcRect/>
          <a:stretch>
            <a:fillRect/>
          </a:stretch>
        </p:blipFill>
        <p:spPr bwMode="auto">
          <a:xfrm>
            <a:off x="4572000" y="2060848"/>
            <a:ext cx="3929090" cy="338437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grpSp>
        <p:nvGrpSpPr>
          <p:cNvPr id="5" name="Group 298"/>
          <p:cNvGrpSpPr/>
          <p:nvPr/>
        </p:nvGrpSpPr>
        <p:grpSpPr>
          <a:xfrm>
            <a:off x="1043608" y="116632"/>
            <a:ext cx="7200800" cy="6696744"/>
            <a:chOff x="-127000" y="-88900"/>
            <a:chExt cx="4381500" cy="4584700"/>
          </a:xfrm>
        </p:grpSpPr>
        <p:pic>
          <p:nvPicPr>
            <p:cNvPr id="6" name="pasted-image.png"/>
            <p:cNvPicPr/>
            <p:nvPr/>
          </p:nvPicPr>
          <p:blipFill>
            <a:blip r:embed="rId2">
              <a:extLst/>
            </a:blip>
            <a:stretch>
              <a:fillRect/>
            </a:stretch>
          </p:blipFill>
          <p:spPr>
            <a:xfrm>
              <a:off x="0" y="0"/>
              <a:ext cx="4127500" cy="4254500"/>
            </a:xfrm>
            <a:prstGeom prst="rect">
              <a:avLst/>
            </a:prstGeom>
            <a:ln>
              <a:noFill/>
            </a:ln>
            <a:effectLst/>
          </p:spPr>
        </p:pic>
        <p:pic>
          <p:nvPicPr>
            <p:cNvPr id="7" name="Picture 6"/>
            <p:cNvPicPr/>
            <p:nvPr/>
          </p:nvPicPr>
          <p:blipFill>
            <a:blip r:embed="rId3">
              <a:extLst/>
            </a:blip>
            <a:stretch>
              <a:fillRect/>
            </a:stretch>
          </p:blipFill>
          <p:spPr>
            <a:xfrm>
              <a:off x="-127000" y="-88900"/>
              <a:ext cx="4381500" cy="4584700"/>
            </a:xfrm>
            <a:prstGeom prst="rect">
              <a:avLst/>
            </a:prstGeom>
            <a:effectLst/>
          </p:spPr>
        </p:pic>
      </p:grpSp>
    </p:spTree>
    <p:extLst>
      <p:ext uri="{BB962C8B-B14F-4D97-AF65-F5344CB8AC3E}">
        <p14:creationId xmlns:p14="http://schemas.microsoft.com/office/powerpoint/2010/main" val="40339818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20080"/>
          </a:xfrm>
        </p:spPr>
        <p:txBody>
          <a:bodyPr>
            <a:noAutofit/>
          </a:bodyPr>
          <a:lstStyle/>
          <a:p>
            <a:r>
              <a:rPr lang="en-US" dirty="0">
                <a:sym typeface="Baskerville"/>
              </a:rPr>
              <a:t>          </a:t>
            </a:r>
            <a:r>
              <a:rPr lang="en-US" dirty="0" smtClean="0">
                <a:sym typeface="Baskerville"/>
              </a:rPr>
              <a:t>        </a:t>
            </a:r>
            <a:r>
              <a:rPr lang="en-US" sz="3200" dirty="0">
                <a:sym typeface="Baskerville"/>
              </a:rPr>
              <a:t>Lymphatic</a:t>
            </a:r>
            <a:r>
              <a:rPr lang="en-US" sz="2800" dirty="0">
                <a:sym typeface="Baskerville"/>
              </a:rPr>
              <a:t> </a:t>
            </a:r>
            <a:r>
              <a:rPr lang="en-US" sz="3200" dirty="0">
                <a:sym typeface="Baskerville"/>
              </a:rPr>
              <a:t>System</a:t>
            </a:r>
            <a:r>
              <a:rPr lang="en-US" dirty="0">
                <a:sym typeface="Baskerville"/>
              </a:rPr>
              <a:t> </a:t>
            </a:r>
            <a:endParaRPr lang="en-US" dirty="0"/>
          </a:p>
        </p:txBody>
      </p:sp>
      <p:sp>
        <p:nvSpPr>
          <p:cNvPr id="3" name="Content Placeholder 2"/>
          <p:cNvSpPr>
            <a:spLocks noGrp="1"/>
          </p:cNvSpPr>
          <p:nvPr>
            <p:ph idx="1"/>
          </p:nvPr>
        </p:nvSpPr>
        <p:spPr>
          <a:xfrm>
            <a:off x="457200" y="1412776"/>
            <a:ext cx="8229600" cy="4911824"/>
          </a:xfrm>
        </p:spPr>
        <p:txBody>
          <a:bodyPr/>
          <a:lstStyle/>
          <a:p>
            <a:pPr marL="375034" lvl="0" indent="-375034" defTabSz="410751">
              <a:spcBef>
                <a:spcPts val="2953"/>
              </a:spcBef>
              <a:buClrTx/>
              <a:buSzPct val="30000"/>
              <a:buBlip>
                <a:blip r:embed="rId2"/>
              </a:buBlip>
              <a:defRPr sz="1800">
                <a:solidFill>
                  <a:srgbClr val="000000"/>
                </a:solidFill>
              </a:defRPr>
            </a:pPr>
            <a:r>
              <a:rPr lang="en-US" sz="1800" kern="0" dirty="0">
                <a:solidFill>
                  <a:srgbClr val="000000"/>
                </a:solidFill>
                <a:latin typeface="Baskerville"/>
                <a:sym typeface="Baskerville"/>
              </a:rPr>
              <a:t>Normally range in size from 3 mm in the head to 1 cm in the neck and inguinal area. </a:t>
            </a:r>
          </a:p>
          <a:p>
            <a:pPr marL="375034" lvl="0" indent="-375034" defTabSz="410751">
              <a:spcBef>
                <a:spcPts val="2953"/>
              </a:spcBef>
              <a:buClrTx/>
              <a:buSzPct val="30000"/>
              <a:buBlip>
                <a:blip r:embed="rId2"/>
              </a:buBlip>
              <a:defRPr sz="1800">
                <a:solidFill>
                  <a:srgbClr val="000000"/>
                </a:solidFill>
              </a:defRPr>
            </a:pPr>
            <a:r>
              <a:rPr lang="en-US" sz="1800" kern="0" dirty="0">
                <a:solidFill>
                  <a:srgbClr val="000000"/>
                </a:solidFill>
                <a:latin typeface="Baskerville"/>
                <a:sym typeface="Baskerville"/>
              </a:rPr>
              <a:t>In children, lymph glands are often palpable and the pediatric health care provider will often palpate small, firm, mobile lymph nodes along the cervical chain on physical examination. These are occasionally referred to as “</a:t>
            </a:r>
            <a:r>
              <a:rPr lang="en-US" sz="1800" kern="0" dirty="0" err="1">
                <a:solidFill>
                  <a:srgbClr val="000000"/>
                </a:solidFill>
                <a:latin typeface="Baskerville"/>
                <a:sym typeface="Baskerville"/>
              </a:rPr>
              <a:t>shotty</a:t>
            </a:r>
            <a:r>
              <a:rPr lang="en-US" sz="1800" kern="0" dirty="0">
                <a:solidFill>
                  <a:srgbClr val="000000"/>
                </a:solidFill>
                <a:latin typeface="Baskerville"/>
                <a:sym typeface="Baskerville"/>
              </a:rPr>
              <a:t>” nodes because of their pellet- like distribution</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pic>
        <p:nvPicPr>
          <p:cNvPr id="6" name="Picture 5"/>
          <p:cNvPicPr>
            <a:picLocks noChangeAspect="1"/>
          </p:cNvPicPr>
          <p:nvPr/>
        </p:nvPicPr>
        <p:blipFill>
          <a:blip r:embed="rId3"/>
          <a:stretch>
            <a:fillRect/>
          </a:stretch>
        </p:blipFill>
        <p:spPr>
          <a:xfrm>
            <a:off x="395536" y="4221088"/>
            <a:ext cx="8254699" cy="2733545"/>
          </a:xfrm>
          <a:prstGeom prst="rect">
            <a:avLst/>
          </a:prstGeom>
        </p:spPr>
      </p:pic>
    </p:spTree>
    <p:extLst>
      <p:ext uri="{BB962C8B-B14F-4D97-AF65-F5344CB8AC3E}">
        <p14:creationId xmlns:p14="http://schemas.microsoft.com/office/powerpoint/2010/main" val="4003013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pic>
        <p:nvPicPr>
          <p:cNvPr id="5" name="Picture 4"/>
          <p:cNvPicPr>
            <a:picLocks noChangeAspect="1"/>
          </p:cNvPicPr>
          <p:nvPr/>
        </p:nvPicPr>
        <p:blipFill>
          <a:blip r:embed="rId2"/>
          <a:stretch>
            <a:fillRect/>
          </a:stretch>
        </p:blipFill>
        <p:spPr>
          <a:xfrm>
            <a:off x="395536" y="476672"/>
            <a:ext cx="3962743" cy="2908044"/>
          </a:xfrm>
          <a:prstGeom prst="rect">
            <a:avLst/>
          </a:prstGeom>
        </p:spPr>
      </p:pic>
      <p:pic>
        <p:nvPicPr>
          <p:cNvPr id="7" name="Picture 6"/>
          <p:cNvPicPr>
            <a:picLocks noChangeAspect="1"/>
          </p:cNvPicPr>
          <p:nvPr/>
        </p:nvPicPr>
        <p:blipFill>
          <a:blip r:embed="rId3"/>
          <a:stretch>
            <a:fillRect/>
          </a:stretch>
        </p:blipFill>
        <p:spPr>
          <a:xfrm>
            <a:off x="2195736" y="3645024"/>
            <a:ext cx="3853006" cy="3255546"/>
          </a:xfrm>
          <a:prstGeom prst="rect">
            <a:avLst/>
          </a:prstGeom>
        </p:spPr>
      </p:pic>
      <p:pic>
        <p:nvPicPr>
          <p:cNvPr id="8" name="Picture 7"/>
          <p:cNvPicPr>
            <a:picLocks noChangeAspect="1"/>
          </p:cNvPicPr>
          <p:nvPr/>
        </p:nvPicPr>
        <p:blipFill>
          <a:blip r:embed="rId4"/>
          <a:stretch>
            <a:fillRect/>
          </a:stretch>
        </p:blipFill>
        <p:spPr>
          <a:xfrm>
            <a:off x="4644008" y="449104"/>
            <a:ext cx="3853006" cy="2979896"/>
          </a:xfrm>
          <a:prstGeom prst="rect">
            <a:avLst/>
          </a:prstGeom>
        </p:spPr>
      </p:pic>
    </p:spTree>
    <p:extLst>
      <p:ext uri="{BB962C8B-B14F-4D97-AF65-F5344CB8AC3E}">
        <p14:creationId xmlns:p14="http://schemas.microsoft.com/office/powerpoint/2010/main" val="3073467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827584" y="1628800"/>
            <a:ext cx="7776864" cy="3312368"/>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1725721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34" kern="0" dirty="0">
                <a:solidFill>
                  <a:srgbClr val="000000"/>
                </a:solidFill>
                <a:latin typeface="Baskerville"/>
                <a:sym typeface="Baskerville"/>
              </a:rPr>
              <a:t>Inspection and Palpation </a:t>
            </a:r>
            <a:endParaRPr lang="en-US" dirty="0"/>
          </a:p>
        </p:txBody>
      </p:sp>
      <p:sp>
        <p:nvSpPr>
          <p:cNvPr id="3" name="Content Placeholder 2"/>
          <p:cNvSpPr>
            <a:spLocks noGrp="1"/>
          </p:cNvSpPr>
          <p:nvPr>
            <p:ph idx="1"/>
          </p:nvPr>
        </p:nvSpPr>
        <p:spPr/>
        <p:txBody>
          <a:bodyPr/>
          <a:lstStyle/>
          <a:p>
            <a:pPr marL="375034" lvl="0" indent="-375034" defTabSz="410751">
              <a:spcBef>
                <a:spcPts val="2953"/>
              </a:spcBef>
              <a:buClrTx/>
              <a:buSzPct val="30000"/>
              <a:buBlip>
                <a:blip r:embed="rId2"/>
              </a:buBlip>
              <a:defRPr sz="1800">
                <a:solidFill>
                  <a:srgbClr val="000000"/>
                </a:solidFill>
              </a:defRPr>
            </a:pPr>
            <a:r>
              <a:rPr lang="en-US" sz="1800" kern="0" dirty="0">
                <a:solidFill>
                  <a:srgbClr val="000000"/>
                </a:solidFill>
                <a:latin typeface="Baskerville"/>
                <a:sym typeface="Baskerville"/>
              </a:rPr>
              <a:t>Lymph nodes are generally mobile, </a:t>
            </a:r>
            <a:r>
              <a:rPr lang="en-US" sz="1800" kern="0" dirty="0" err="1">
                <a:solidFill>
                  <a:srgbClr val="000000"/>
                </a:solidFill>
                <a:latin typeface="Baskerville"/>
                <a:sym typeface="Baskerville"/>
              </a:rPr>
              <a:t>nontender</a:t>
            </a:r>
            <a:r>
              <a:rPr lang="en-US" sz="1800" kern="0" dirty="0">
                <a:solidFill>
                  <a:srgbClr val="000000"/>
                </a:solidFill>
                <a:latin typeface="Baskerville"/>
                <a:sym typeface="Baskerville"/>
              </a:rPr>
              <a:t>, and do not feel warm to the touch. </a:t>
            </a:r>
          </a:p>
          <a:p>
            <a:pPr marL="375034" lvl="0" indent="-375034" defTabSz="410751">
              <a:spcBef>
                <a:spcPts val="2953"/>
              </a:spcBef>
              <a:buClrTx/>
              <a:buSzPct val="30000"/>
              <a:buBlip>
                <a:blip r:embed="rId2"/>
              </a:buBlip>
              <a:defRPr sz="1800">
                <a:solidFill>
                  <a:srgbClr val="000000"/>
                </a:solidFill>
              </a:defRPr>
            </a:pPr>
            <a:r>
              <a:rPr lang="en-US" sz="1800" kern="0" dirty="0">
                <a:solidFill>
                  <a:srgbClr val="000000"/>
                </a:solidFill>
                <a:latin typeface="Baskerville"/>
                <a:sym typeface="Baskerville"/>
              </a:rPr>
              <a:t>Lymph nodes that are immobile, tender, and warm to the touch indicate infection or an abscess and require further diagnostic evaluation and treatment. </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3514594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lstStyle/>
          <a:p>
            <a:pPr marL="270024" lvl="0" indent="-270024" defTabSz="295741">
              <a:spcBef>
                <a:spcPts val="2109"/>
              </a:spcBef>
              <a:buClrTx/>
              <a:buSzPct val="30000"/>
              <a:buBlip>
                <a:blip r:embed="rId2"/>
              </a:buBlip>
              <a:defRPr sz="1800">
                <a:solidFill>
                  <a:srgbClr val="000000"/>
                </a:solidFill>
              </a:defRPr>
            </a:pPr>
            <a:r>
              <a:rPr lang="en-US" sz="2126" kern="0" dirty="0">
                <a:solidFill>
                  <a:srgbClr val="000000"/>
                </a:solidFill>
                <a:latin typeface="Baskerville"/>
                <a:sym typeface="Baskerville"/>
              </a:rPr>
              <a:t>In children, the </a:t>
            </a:r>
            <a:r>
              <a:rPr lang="en-US" sz="2126" b="1" kern="0" dirty="0">
                <a:solidFill>
                  <a:srgbClr val="000000"/>
                </a:solidFill>
                <a:latin typeface="Baskerville"/>
                <a:sym typeface="Baskerville"/>
              </a:rPr>
              <a:t>cervical glands </a:t>
            </a:r>
            <a:r>
              <a:rPr lang="en-US" sz="2126" kern="0" dirty="0">
                <a:solidFill>
                  <a:srgbClr val="000000"/>
                </a:solidFill>
                <a:latin typeface="Baskerville"/>
                <a:sym typeface="Baskerville"/>
              </a:rPr>
              <a:t>are often palpable because of the frequency of </a:t>
            </a:r>
            <a:r>
              <a:rPr lang="en-US" sz="2126" b="1" kern="0" dirty="0">
                <a:solidFill>
                  <a:srgbClr val="000000"/>
                </a:solidFill>
                <a:latin typeface="Baskerville"/>
                <a:sym typeface="Baskerville"/>
              </a:rPr>
              <a:t>respiratory infections</a:t>
            </a:r>
            <a:r>
              <a:rPr lang="en-US" sz="2126" kern="0" dirty="0">
                <a:solidFill>
                  <a:srgbClr val="000000"/>
                </a:solidFill>
                <a:latin typeface="Baskerville"/>
                <a:sym typeface="Baskerville"/>
              </a:rPr>
              <a:t>. </a:t>
            </a:r>
          </a:p>
          <a:p>
            <a:pPr marL="270024" lvl="0" indent="-270024" defTabSz="295741">
              <a:spcBef>
                <a:spcPts val="2109"/>
              </a:spcBef>
              <a:buClrTx/>
              <a:buSzPct val="30000"/>
              <a:buBlip>
                <a:blip r:embed="rId2"/>
              </a:buBlip>
              <a:defRPr sz="1800">
                <a:solidFill>
                  <a:srgbClr val="000000"/>
                </a:solidFill>
              </a:defRPr>
            </a:pPr>
            <a:r>
              <a:rPr lang="en-US" sz="2126" kern="0" dirty="0">
                <a:solidFill>
                  <a:srgbClr val="000000"/>
                </a:solidFill>
                <a:latin typeface="Baskerville"/>
                <a:sym typeface="Baskerville"/>
              </a:rPr>
              <a:t>The </a:t>
            </a:r>
            <a:r>
              <a:rPr lang="en-US" sz="2126" b="1" kern="0" dirty="0">
                <a:solidFill>
                  <a:srgbClr val="000000"/>
                </a:solidFill>
                <a:latin typeface="Baskerville"/>
                <a:sym typeface="Baskerville"/>
              </a:rPr>
              <a:t>posterior auricular and </a:t>
            </a:r>
            <a:r>
              <a:rPr lang="en-US" sz="2126" b="1" kern="0" dirty="0" err="1">
                <a:solidFill>
                  <a:srgbClr val="000000"/>
                </a:solidFill>
                <a:latin typeface="Baskerville"/>
                <a:sym typeface="Baskerville"/>
              </a:rPr>
              <a:t>preauricular</a:t>
            </a:r>
            <a:r>
              <a:rPr lang="en-US" sz="2126" b="1" kern="0" dirty="0">
                <a:solidFill>
                  <a:srgbClr val="000000"/>
                </a:solidFill>
                <a:latin typeface="Baskerville"/>
                <a:sym typeface="Baskerville"/>
              </a:rPr>
              <a:t> nodes</a:t>
            </a:r>
            <a:r>
              <a:rPr lang="en-US" sz="2126" kern="0" dirty="0">
                <a:solidFill>
                  <a:srgbClr val="000000"/>
                </a:solidFill>
                <a:latin typeface="Baskerville"/>
                <a:sym typeface="Baskerville"/>
              </a:rPr>
              <a:t> are often not palpable in the presence of common respiratory infections but are enlarged and palpable with infection related to the </a:t>
            </a:r>
            <a:r>
              <a:rPr lang="en-US" sz="2126" b="1" kern="0" dirty="0">
                <a:solidFill>
                  <a:srgbClr val="000000"/>
                </a:solidFill>
                <a:latin typeface="Baskerville"/>
                <a:sym typeface="Baskerville"/>
              </a:rPr>
              <a:t>external and internal ear, the pinna, and surrounding skin</a:t>
            </a:r>
          </a:p>
          <a:p>
            <a:pPr marL="270024" lvl="0" indent="-270024" defTabSz="295741">
              <a:spcBef>
                <a:spcPts val="2109"/>
              </a:spcBef>
              <a:buClrTx/>
              <a:buSzPct val="30000"/>
              <a:buBlip>
                <a:blip r:embed="rId2"/>
              </a:buBlip>
              <a:defRPr sz="1800">
                <a:solidFill>
                  <a:srgbClr val="000000"/>
                </a:solidFill>
              </a:defRPr>
            </a:pPr>
            <a:r>
              <a:rPr lang="en-US" sz="2126" kern="0" dirty="0">
                <a:solidFill>
                  <a:srgbClr val="000000"/>
                </a:solidFill>
                <a:latin typeface="Baskerville"/>
                <a:sym typeface="Baskerville"/>
              </a:rPr>
              <a:t>The </a:t>
            </a:r>
            <a:r>
              <a:rPr lang="en-US" sz="2126" b="1" kern="0" dirty="0">
                <a:solidFill>
                  <a:srgbClr val="000000"/>
                </a:solidFill>
                <a:latin typeface="Baskerville"/>
                <a:sym typeface="Baskerville"/>
              </a:rPr>
              <a:t>occipital nodes </a:t>
            </a:r>
            <a:r>
              <a:rPr lang="en-US" sz="2126" kern="0" dirty="0">
                <a:solidFill>
                  <a:srgbClr val="000000"/>
                </a:solidFill>
                <a:latin typeface="Baskerville"/>
                <a:sym typeface="Baskerville"/>
              </a:rPr>
              <a:t>in the infant and young child lie on either side of the occiput just above the base of the skull. In the young infant, the occipital nodes are located well above the hairline adjacent to the occipital bony prominence and are commonly palpable with </a:t>
            </a:r>
            <a:r>
              <a:rPr lang="en-US" sz="2126" b="1" kern="0" dirty="0">
                <a:solidFill>
                  <a:srgbClr val="000000"/>
                </a:solidFill>
                <a:latin typeface="Baskerville"/>
                <a:sym typeface="Baskerville"/>
              </a:rPr>
              <a:t>viral respiratory infections. </a:t>
            </a:r>
          </a:p>
          <a:p>
            <a:endParaRPr lang="en-US"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26517863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4594</TotalTime>
  <Words>681</Words>
  <Application>Microsoft Office PowerPoint</Application>
  <PresentationFormat>On-screen Show (4:3)</PresentationFormat>
  <Paragraphs>94</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Baskerville</vt:lpstr>
      <vt:lpstr>Calibri</vt:lpstr>
      <vt:lpstr>Constantia</vt:lpstr>
      <vt:lpstr>Majalla UI</vt:lpstr>
      <vt:lpstr>Traditional Arabic</vt:lpstr>
      <vt:lpstr>Wingdings 2</vt:lpstr>
      <vt:lpstr>Flow</vt:lpstr>
      <vt:lpstr>General </vt:lpstr>
      <vt:lpstr>Skin  </vt:lpstr>
      <vt:lpstr>                Skin turgor</vt:lpstr>
      <vt:lpstr>PowerPoint Presentation</vt:lpstr>
      <vt:lpstr>                  Lymphatic System </vt:lpstr>
      <vt:lpstr>PowerPoint Presentation</vt:lpstr>
      <vt:lpstr>PowerPoint Presentation</vt:lpstr>
      <vt:lpstr>Inspection and Palpation </vt:lpstr>
      <vt:lpstr>PowerPoint Presentation</vt:lpstr>
      <vt:lpstr>PowerPoint Presentation</vt:lpstr>
      <vt:lpstr>PowerPoint Presentation</vt:lpstr>
      <vt:lpstr>Head </vt:lpstr>
      <vt:lpstr>*</vt:lpstr>
      <vt:lpstr>Eyes </vt:lpstr>
      <vt:lpstr>PowerPoint Presentation</vt:lpstr>
      <vt:lpstr>PowerPoint Presentation</vt:lpstr>
      <vt:lpstr>PowerPoint Presentation</vt:lpstr>
      <vt:lpstr>Ears </vt:lpstr>
      <vt:lpstr>PowerPoint Presentation</vt:lpstr>
      <vt:lpstr>PowerPoint Presentation</vt:lpstr>
      <vt:lpstr>PowerPoint Presentation</vt:lpstr>
      <vt:lpstr>PowerPoint Presentation</vt:lpstr>
      <vt:lpstr>Nose </vt:lpstr>
      <vt:lpstr>Mouth and Throat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his user</cp:lastModifiedBy>
  <cp:revision>523</cp:revision>
  <cp:lastPrinted>2004-01-03T05:54:37Z</cp:lastPrinted>
  <dcterms:created xsi:type="dcterms:W3CDTF">2006-08-16T00:00:00Z</dcterms:created>
  <dcterms:modified xsi:type="dcterms:W3CDTF">2021-01-28T07:41:53Z</dcterms:modified>
</cp:coreProperties>
</file>