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81" r:id="rId2"/>
    <p:sldId id="295" r:id="rId3"/>
    <p:sldId id="316" r:id="rId4"/>
    <p:sldId id="317" r:id="rId5"/>
    <p:sldId id="318" r:id="rId6"/>
    <p:sldId id="319" r:id="rId7"/>
    <p:sldId id="320" r:id="rId8"/>
    <p:sldId id="344" r:id="rId9"/>
    <p:sldId id="321" r:id="rId10"/>
    <p:sldId id="345" r:id="rId11"/>
    <p:sldId id="322" r:id="rId12"/>
    <p:sldId id="323" r:id="rId13"/>
    <p:sldId id="346" r:id="rId14"/>
    <p:sldId id="325" r:id="rId15"/>
    <p:sldId id="327" r:id="rId16"/>
    <p:sldId id="328" r:id="rId17"/>
    <p:sldId id="347" r:id="rId18"/>
    <p:sldId id="331" r:id="rId19"/>
    <p:sldId id="332" r:id="rId20"/>
    <p:sldId id="348" r:id="rId21"/>
    <p:sldId id="333" r:id="rId22"/>
    <p:sldId id="334" r:id="rId23"/>
    <p:sldId id="335" r:id="rId24"/>
    <p:sldId id="336" r:id="rId25"/>
    <p:sldId id="337" r:id="rId26"/>
    <p:sldId id="338" r:id="rId27"/>
    <p:sldId id="349" r:id="rId28"/>
    <p:sldId id="340" r:id="rId29"/>
    <p:sldId id="339" r:id="rId30"/>
    <p:sldId id="341" r:id="rId31"/>
    <p:sldId id="342" r:id="rId32"/>
    <p:sldId id="315" r:id="rId33"/>
    <p:sldId id="314" r:id="rId34"/>
    <p:sldId id="293" r:id="rId35"/>
    <p:sldId id="294" r:id="rId36"/>
    <p:sldId id="296" r:id="rId37"/>
    <p:sldId id="297" r:id="rId38"/>
    <p:sldId id="364" r:id="rId39"/>
    <p:sldId id="365" r:id="rId40"/>
    <p:sldId id="299" r:id="rId41"/>
    <p:sldId id="343" r:id="rId42"/>
    <p:sldId id="355" r:id="rId43"/>
    <p:sldId id="350" r:id="rId44"/>
    <p:sldId id="353" r:id="rId45"/>
    <p:sldId id="300" r:id="rId46"/>
    <p:sldId id="301" r:id="rId47"/>
    <p:sldId id="356" r:id="rId48"/>
    <p:sldId id="357" r:id="rId49"/>
    <p:sldId id="358" r:id="rId50"/>
    <p:sldId id="359" r:id="rId51"/>
    <p:sldId id="360" r:id="rId52"/>
    <p:sldId id="362" r:id="rId53"/>
    <p:sldId id="303" r:id="rId54"/>
    <p:sldId id="302" r:id="rId55"/>
    <p:sldId id="306" r:id="rId56"/>
    <p:sldId id="307" r:id="rId57"/>
    <p:sldId id="275" r:id="rId58"/>
    <p:sldId id="308" r:id="rId59"/>
    <p:sldId id="309" r:id="rId60"/>
    <p:sldId id="312" r:id="rId61"/>
    <p:sldId id="313" r:id="rId62"/>
    <p:sldId id="363" r:id="rId63"/>
    <p:sldId id="25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77" autoAdjust="0"/>
    <p:restoredTop sz="94660"/>
  </p:normalViewPr>
  <p:slideViewPr>
    <p:cSldViewPr snapToGrid="0">
      <p:cViewPr varScale="1">
        <p:scale>
          <a:sx n="70" d="100"/>
          <a:sy n="70" d="100"/>
        </p:scale>
        <p:origin x="276" y="6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C5D79-E691-4B51-88CB-C0A16ECEC709}" type="datetimeFigureOut">
              <a:rPr lang="en-US" smtClean="0"/>
              <a:t>12/11/2021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37FB0-595B-40EF-A0BA-20862A72C3E0}" type="slidenum">
              <a:rPr lang="en-US" smtClean="0"/>
              <a:t>‹#›</a:t>
            </a:fld>
            <a:endParaRPr lang="en-US" dirty="0"/>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50A96-7895-4775-80EE-AA77FEB2A3F9}" type="datetimeFigureOut">
              <a:rPr lang="en-US" smtClean="0"/>
              <a:t>12/11/2021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65F4-379C-44F2-8E89-DB43904FE854}" type="slidenum">
              <a:rPr lang="en-US" smtClean="0"/>
              <a:t>‹#›</a:t>
            </a:fld>
            <a:endParaRPr lang="en-US" dirty="0"/>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p>
          <a:p>
            <a:r>
              <a:rPr lang="en-US" dirty="0"/>
              <a:t>in the placeholder to insert your own image.</a:t>
            </a:r>
          </a:p>
        </p:txBody>
      </p:sp>
      <p:sp>
        <p:nvSpPr>
          <p:cNvPr id="4" name="Slide Number Placeholder 3"/>
          <p:cNvSpPr>
            <a:spLocks noGrp="1"/>
          </p:cNvSpPr>
          <p:nvPr>
            <p:ph type="sldNum" sz="quarter" idx="10"/>
          </p:nvPr>
        </p:nvSpPr>
        <p:spPr/>
        <p:txBody>
          <a:bodyPr/>
          <a:lstStyle/>
          <a:p>
            <a:fld id="{B94165F4-379C-44F2-8E89-DB43904FE854}" type="slidenum">
              <a:rPr lang="en-US" smtClean="0"/>
              <a:t>1</a:t>
            </a:fld>
            <a:endParaRPr lang="en-US" dirty="0"/>
          </a:p>
        </p:txBody>
      </p:sp>
    </p:spTree>
    <p:extLst>
      <p:ext uri="{BB962C8B-B14F-4D97-AF65-F5344CB8AC3E}">
        <p14:creationId xmlns:p14="http://schemas.microsoft.com/office/powerpoint/2010/main" val="111238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p>
          <a:p>
            <a:r>
              <a:rPr lang="en-US" dirty="0"/>
              <a:t>in the placeholder to insert your own image.</a:t>
            </a:r>
          </a:p>
        </p:txBody>
      </p:sp>
      <p:sp>
        <p:nvSpPr>
          <p:cNvPr id="4" name="Slide Number Placeholder 3"/>
          <p:cNvSpPr>
            <a:spLocks noGrp="1"/>
          </p:cNvSpPr>
          <p:nvPr>
            <p:ph type="sldNum" sz="quarter" idx="10"/>
          </p:nvPr>
        </p:nvSpPr>
        <p:spPr/>
        <p:txBody>
          <a:bodyPr/>
          <a:lstStyle/>
          <a:p>
            <a:fld id="{B94165F4-379C-44F2-8E89-DB43904FE854}" type="slidenum">
              <a:rPr lang="en-US" smtClean="0"/>
              <a:t>63</a:t>
            </a:fld>
            <a:endParaRPr lang="en-US" dirty="0"/>
          </a:p>
        </p:txBody>
      </p:sp>
    </p:spTree>
    <p:extLst>
      <p:ext uri="{BB962C8B-B14F-4D97-AF65-F5344CB8AC3E}">
        <p14:creationId xmlns:p14="http://schemas.microsoft.com/office/powerpoint/2010/main" val="243582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81200"/>
            <a:ext cx="9144000" cy="2609851"/>
          </a:xfrm>
        </p:spPr>
        <p:txBody>
          <a:bodyPr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522413" y="4800600"/>
            <a:ext cx="9144000"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F3406132-7CE6-45E4-90D4-91693943292D}" type="datetime1">
              <a:rPr lang="en-US" smtClean="0"/>
              <a:t>12/11/2021</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1522413" y="4800600"/>
            <a:ext cx="9144000"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8357204D-E712-460F-A835-B3805357AA3E}" type="datetime1">
              <a:rPr lang="en-US" smtClean="0"/>
              <a:t>12/11/2021</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3812" y="1676400"/>
            <a:ext cx="4572000" cy="450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3014" y="1676400"/>
            <a:ext cx="4572000" cy="450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0FFB3E1D-4BB2-4EB5-99F0-C0445BB2CBB6}" type="datetime1">
              <a:rPr lang="en-US" smtClean="0"/>
              <a:t>12/11/2021</a:t>
            </a:fld>
            <a:endParaRPr lang="en-US" dirty="0"/>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1293813" y="456330"/>
            <a:ext cx="9601202" cy="1067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93813"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05075"/>
            <a:ext cx="4572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3015"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3015" y="2505075"/>
            <a:ext cx="4572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B6470DD-936A-40C7-B2FF-E7290D8BDE85}" type="datetime1">
              <a:rPr lang="en-US" smtClean="0"/>
              <a:t>12/11/2021</a:t>
            </a:fld>
            <a:endParaRPr lang="en-US" dirty="0"/>
          </a:p>
        </p:txBody>
      </p:sp>
      <p:sp>
        <p:nvSpPr>
          <p:cNvPr id="9" name="Slide Number Placeholder 8"/>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6DD9A680-C0D5-4B16-AB7C-0C3F71FB527A}" type="datetime1">
              <a:rPr lang="en-US" smtClean="0"/>
              <a:t>12/11/2021</a:t>
            </a:fld>
            <a:endParaRPr lang="en-US" dirty="0"/>
          </a:p>
        </p:txBody>
      </p:sp>
      <p:sp>
        <p:nvSpPr>
          <p:cNvPr id="5" name="Slide Number Placeholder 4"/>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83B13F4F-0B88-4C49-B9D1-C95270C9BFC4}" type="datetime1">
              <a:rPr lang="en-US" smtClean="0"/>
              <a:t>12/11/2021</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eav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FC23E08E-F1BA-4F47-A445-B54A4E6BD6A4}" type="datetime1">
              <a:rPr lang="en-US" smtClean="0"/>
              <a:t>12/11/2021</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327679" y="1676400"/>
            <a:ext cx="3108960"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4724400" y="1676400"/>
            <a:ext cx="6172200"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2DA87197-55AE-4427-94B5-41FFCF01E594}" type="datetime1">
              <a:rPr lang="en-US" smtClean="0"/>
              <a:t>12/11/2021</a:t>
            </a:fld>
            <a:endParaRPr lang="en-US" dirty="0"/>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4CB9FC22-13D8-4D82-81F3-EDC2D992088A}" type="datetime1">
              <a:rPr lang="en-US" smtClean="0"/>
              <a:t>12/11/2021</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Vertical Title 1"/>
          <p:cNvSpPr>
            <a:spLocks noGrp="1"/>
          </p:cNvSpPr>
          <p:nvPr>
            <p:ph type="title" orient="vert"/>
          </p:nvPr>
        </p:nvSpPr>
        <p:spPr>
          <a:xfrm>
            <a:off x="9829800" y="609600"/>
            <a:ext cx="1066800" cy="5638800"/>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609600"/>
            <a:ext cx="8322734"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849F2-E881-451F-B030-13B947B0EF64}" type="datetime1">
              <a:rPr lang="en-US" smtClean="0"/>
              <a:t>12/11/2021</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77813" y="152400"/>
            <a:ext cx="8102599" cy="6248400"/>
            <a:chOff x="1097557" y="700499"/>
            <a:chExt cx="7498976" cy="5278764"/>
          </a:xfrm>
        </p:grpSpPr>
        <p:grpSp>
          <p:nvGrpSpPr>
            <p:cNvPr id="9" name="Group 8"/>
            <p:cNvGrpSpPr/>
            <p:nvPr/>
          </p:nvGrpSpPr>
          <p:grpSpPr>
            <a:xfrm>
              <a:off x="1097557" y="700499"/>
              <a:ext cx="7498976" cy="5278764"/>
              <a:chOff x="1097557" y="700499"/>
              <a:chExt cx="7498976" cy="5278764"/>
            </a:xfrm>
          </p:grpSpPr>
          <p:sp>
            <p:nvSpPr>
              <p:cNvPr id="11" name="Freeform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grpSp>
            <p:nvGrpSpPr>
              <p:cNvPr id="12" name="Group 11"/>
              <p:cNvGrpSpPr/>
              <p:nvPr/>
            </p:nvGrpSpPr>
            <p:grpSpPr>
              <a:xfrm>
                <a:off x="1097557" y="700499"/>
                <a:ext cx="7498976" cy="5278764"/>
                <a:chOff x="220266" y="267321"/>
                <a:chExt cx="8471454" cy="5963322"/>
              </a:xfrm>
            </p:grpSpPr>
            <p:sp>
              <p:nvSpPr>
                <p:cNvPr id="13" name="Freeform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4" name="Freeform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5" name="Freeform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8" name="Freeform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9" name="Freeform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33" name="Freeform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36" name="Freeform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41" name="Freeform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44" name="Freeform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48" name="Freeform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0" name="Freeform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4" name="Freeform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9" name="Freeform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3" name="Freeform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10" name="Freeform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8532811" y="1828800"/>
            <a:ext cx="3276601" cy="2057400"/>
          </a:xfrm>
        </p:spPr>
        <p:txBody>
          <a:bodyPr anchor="b">
            <a:normAutofit/>
          </a:bodyPr>
          <a:lstStyle>
            <a:lvl1pPr>
              <a:defRPr sz="3600"/>
            </a:lvl1pPr>
          </a:lstStyle>
          <a:p>
            <a:r>
              <a:rPr lang="en-US" smtClean="0"/>
              <a:t>Click to edit Master title style</a:t>
            </a:r>
            <a:endParaRPr lang="en-US" dirty="0"/>
          </a:p>
        </p:txBody>
      </p:sp>
      <p:sp>
        <p:nvSpPr>
          <p:cNvPr id="68" name="Picture Placeholder 67" descr="An empty placeholder to add an image. Click on the placeholder and select the image that you wish to add."/>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32811" y="3962399"/>
            <a:ext cx="3276601"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ide 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4" name="Freeform 63"/>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5"/>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Picture Placeholder 2" descr="An empty placeholder to add an image. Click on the placeholder and select the image that you wish to add."/>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9" name="Freeform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p:cNvGrpSpPr/>
          <p:nvPr/>
        </p:nvGrpSpPr>
        <p:grpSpPr>
          <a:xfrm rot="20401737" flipH="1">
            <a:off x="9461415" y="4368335"/>
            <a:ext cx="2423398" cy="1402268"/>
            <a:chOff x="4391996" y="2365975"/>
            <a:chExt cx="1978494" cy="1144830"/>
          </a:xfrm>
        </p:grpSpPr>
        <p:sp>
          <p:nvSpPr>
            <p:cNvPr id="72"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4"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p:cNvGrpSpPr/>
          <p:nvPr/>
        </p:nvGrpSpPr>
        <p:grpSpPr>
          <a:xfrm rot="1198789">
            <a:off x="317453" y="4334226"/>
            <a:ext cx="2423398" cy="1402268"/>
            <a:chOff x="4391996" y="2365975"/>
            <a:chExt cx="1978494" cy="1144830"/>
          </a:xfrm>
        </p:grpSpPr>
        <p:sp>
          <p:nvSpPr>
            <p:cNvPr id="78"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80"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Text Placeholder 3"/>
          <p:cNvSpPr>
            <a:spLocks noGrp="1"/>
          </p:cNvSpPr>
          <p:nvPr>
            <p:ph type="body" sz="half" idx="2"/>
          </p:nvPr>
        </p:nvSpPr>
        <p:spPr>
          <a:xfrm>
            <a:off x="2653259" y="5410200"/>
            <a:ext cx="6870154"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CFFD8F72-F274-42CE-B43C-598895B249BF}" type="datetime1">
              <a:rPr lang="en-US" smtClean="0"/>
              <a:t>12/11/2021</a:t>
            </a:fld>
            <a:endParaRPr lang="en-US" dirty="0"/>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5" name="Freeform 4"/>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9"/>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8" name="Picture Placeholder 56" descr="An empty placeholder to add an image. Click on the placeholder and select the image that you wish to add."/>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en-US" dirty="0" smtClean="0"/>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1D47A861-27AB-4ED7-A06C-F55FB44AA18E}" type="datetime1">
              <a:rPr lang="en-US" smtClean="0"/>
              <a:t>12/11/2021</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050214" y="456330"/>
            <a:ext cx="2728043" cy="1888285"/>
          </a:xfrm>
        </p:spPr>
        <p:txBody>
          <a:bodyPr/>
          <a:lstStyle/>
          <a:p>
            <a:r>
              <a:rPr lang="en-US" smtClean="0"/>
              <a:t>Click to edit Master title style</a:t>
            </a:r>
            <a:endParaRPr lang="en-US" dirty="0"/>
          </a:p>
        </p:txBody>
      </p:sp>
      <p:sp>
        <p:nvSpPr>
          <p:cNvPr id="17" name="Freeform 16"/>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0" name="Picture Placeholder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21" name="Freeform 5"/>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4" name="Picture Placeholder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en-US" dirty="0" smtClean="0"/>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F8D5F491-2613-41BF-A4BA-F06516213ACF}" type="datetime1">
              <a:rPr lang="en-US" smtClean="0"/>
              <a:t>12/11/2021</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lvl1pPr>
              <a:defRPr>
                <a:solidFill>
                  <a:schemeClr val="tx1">
                    <a:lumMod val="75000"/>
                  </a:schemeClr>
                </a:solidFill>
              </a:defRPr>
            </a:lvl1pPr>
          </a:lstStyle>
          <a:p>
            <a:r>
              <a:rPr lang="en-US" smtClean="0"/>
              <a:t>Click to edit Master title style</a:t>
            </a:r>
            <a:endParaRPr lang="en-US" dirty="0"/>
          </a:p>
        </p:txBody>
      </p:sp>
      <p:sp>
        <p:nvSpPr>
          <p:cNvPr id="17" name="Freeform 5"/>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0" name="Freeform 5"/>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5"/>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5"/>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6" name="Picture Placeholder 23" descr="An empty placeholder to add an image. Click on the placeholder and select the image that you wish to add."/>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dirty="0" smtClean="0"/>
              <a:t>Click icon to add picture</a:t>
            </a:r>
            <a:endParaRPr lang="en-US" dirty="0"/>
          </a:p>
        </p:txBody>
      </p:sp>
      <p:sp>
        <p:nvSpPr>
          <p:cNvPr id="27" name="Picture Placeholder 23" descr="An empty placeholder to add an image. Click on the placeholder and select the image that you wish to add."/>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dirty="0" smtClean="0"/>
              <a:t>Click icon to add picture</a:t>
            </a:r>
            <a:endParaRPr lang="en-US" dirty="0"/>
          </a:p>
        </p:txBody>
      </p:sp>
      <p:sp>
        <p:nvSpPr>
          <p:cNvPr id="28" name="Picture Placeholder 23" descr="An empty placeholder to add an image. Click on the placeholder and select the image that you wish to add."/>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dirty="0" smtClean="0"/>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C333BCFE-E111-47F4-B574-E9CF90367B73}" type="datetime1">
              <a:rPr lang="en-US" smtClean="0"/>
              <a:t>12/11/2021</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90" y="615354"/>
            <a:ext cx="4757854" cy="1067669"/>
          </a:xfrm>
        </p:spPr>
        <p:txBody>
          <a:bodyPr/>
          <a:lstStyle/>
          <a:p>
            <a:r>
              <a:rPr lang="en-US" smtClean="0"/>
              <a:t>Click to edit Master title style</a:t>
            </a:r>
            <a:endParaRPr lang="en-US" dirty="0"/>
          </a:p>
        </p:txBody>
      </p:sp>
      <p:sp>
        <p:nvSpPr>
          <p:cNvPr id="22" name="Freeform 21"/>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9"/>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9"/>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9"/>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9"/>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43" name="Freeform 42"/>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9"/>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46" name="Freeform 45"/>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47"/>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dirty="0"/>
          </a:p>
        </p:txBody>
      </p:sp>
      <p:sp>
        <p:nvSpPr>
          <p:cNvPr id="49" name="Picture Placeholder 37"/>
          <p:cNvSpPr>
            <a:spLocks noGrp="1"/>
          </p:cNvSpPr>
          <p:nvPr>
            <p:ph type="pic" sz="quarter" idx="13"/>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50" name="Picture Placeholder 37"/>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51" name="Picture Placeholder 37"/>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52" name="Text Placeholder 3"/>
          <p:cNvSpPr>
            <a:spLocks noGrp="1"/>
          </p:cNvSpPr>
          <p:nvPr>
            <p:ph type="body" sz="half" idx="2"/>
          </p:nvPr>
        </p:nvSpPr>
        <p:spPr>
          <a:xfrm>
            <a:off x="6282794" y="4409643"/>
            <a:ext cx="25908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userDrawn="1">
            <p:ph type="ftr" sz="quarter" idx="11"/>
          </p:nvPr>
        </p:nvSpPr>
        <p:spPr/>
        <p:txBody>
          <a:bodyPr/>
          <a:lstStyle/>
          <a:p>
            <a:endParaRPr lang="en-US" dirty="0"/>
          </a:p>
        </p:txBody>
      </p:sp>
      <p:sp>
        <p:nvSpPr>
          <p:cNvPr id="3" name="Date Placeholder 2"/>
          <p:cNvSpPr>
            <a:spLocks noGrp="1"/>
          </p:cNvSpPr>
          <p:nvPr userDrawn="1">
            <p:ph type="dt" sz="half" idx="10"/>
          </p:nvPr>
        </p:nvSpPr>
        <p:spPr/>
        <p:txBody>
          <a:bodyPr/>
          <a:lstStyle/>
          <a:p>
            <a:fld id="{463D6B19-7625-4AA4-AE5A-E36558CB5F5F}" type="datetime1">
              <a:rPr lang="en-US" smtClean="0"/>
              <a:t>12/11/2021</a:t>
            </a:fld>
            <a:endParaRPr lang="en-US" dirty="0"/>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p>
            <a:r>
              <a:rPr lang="en-US" smtClean="0"/>
              <a:t>Click to edit Master title style</a:t>
            </a:r>
            <a:endParaRPr lang="en-US"/>
          </a:p>
        </p:txBody>
      </p:sp>
      <p:sp>
        <p:nvSpPr>
          <p:cNvPr id="29" name="Freeform 5"/>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2" name="Freeform 5"/>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5" name="Freeform 5"/>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0" name="Picture Placeholder 16" descr="An empty placeholder to add an image. Click on the placeholder and select the image that you wish to add."/>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41" name="Picture Placeholder 16" descr="An empty placeholder to add an image. Click on the placeholder and select the image that you wish to add."/>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42" name="Picture Placeholder 16" descr="An empty placeholder to add an image. Click on the placeholder and select the image that you wish to add."/>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376A900F-A987-4DB8-A613-0BB5F2FD2DF5}" type="datetime1">
              <a:rPr lang="en-US" smtClean="0"/>
              <a:t>12/11/2021</a:t>
            </a:fld>
            <a:endParaRPr lang="en-US" dirty="0"/>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dirty="0"/>
          </a:p>
        </p:txBody>
      </p:sp>
      <p:sp>
        <p:nvSpPr>
          <p:cNvPr id="22" name="Freeform 5"/>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25" name="Picture Placeholder 16"/>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Rectangular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21" name="Freeform 20"/>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9" name="Freeform 38"/>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2" name="Freeform 41"/>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42"/>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43"/>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45" name="Freeform 44"/>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45"/>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6"/>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51" name="Rectangle 54"/>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Picture Placeholder 13" descr="An empty placeholder to add an image. Click on the placeholder and select the image that you wish to add."/>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49" name="Picture Placeholder 13" descr="An empty placeholder to add an image. Click on the placeholder and select the image that you wish to add."/>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50" name="Picture Placeholder 13" descr="An empty placeholder to add an image. Click on the placeholder and select the image that you wish to add."/>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en-US" dirty="0" smtClean="0"/>
              <a:t>Click icon to add picture</a:t>
            </a:r>
            <a:endParaRPr lang="en-US" dirty="0"/>
          </a:p>
        </p:txBody>
      </p:sp>
      <p:sp>
        <p:nvSpPr>
          <p:cNvPr id="4" name="Text Placeholder 3"/>
          <p:cNvSpPr>
            <a:spLocks noGrp="1"/>
          </p:cNvSpPr>
          <p:nvPr userDrawn="1">
            <p:ph type="body" sz="half" idx="2"/>
          </p:nvPr>
        </p:nvSpPr>
        <p:spPr>
          <a:xfrm>
            <a:off x="6627811" y="1985417"/>
            <a:ext cx="4267201" cy="1639062"/>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userDrawn="1">
            <p:ph type="ftr" sz="quarter" idx="11"/>
          </p:nvPr>
        </p:nvSpPr>
        <p:spPr/>
        <p:txBody>
          <a:bodyPr/>
          <a:lstStyle/>
          <a:p>
            <a:endParaRPr lang="en-US" dirty="0"/>
          </a:p>
        </p:txBody>
      </p:sp>
      <p:sp>
        <p:nvSpPr>
          <p:cNvPr id="3" name="Date Placeholder 2"/>
          <p:cNvSpPr>
            <a:spLocks noGrp="1"/>
          </p:cNvSpPr>
          <p:nvPr userDrawn="1">
            <p:ph type="dt" sz="half" idx="10"/>
          </p:nvPr>
        </p:nvSpPr>
        <p:spPr/>
        <p:txBody>
          <a:bodyPr/>
          <a:lstStyle/>
          <a:p>
            <a:fld id="{F92826E2-89CA-487D-AE7D-60FF13F3BAF5}" type="datetime1">
              <a:rPr lang="en-US" smtClean="0"/>
              <a:t>12/11/2021</a:t>
            </a:fld>
            <a:endParaRPr lang="en-US" dirty="0"/>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Group 109"/>
          <p:cNvGrpSpPr/>
          <p:nvPr/>
        </p:nvGrpSpPr>
        <p:grpSpPr>
          <a:xfrm>
            <a:off x="-246438" y="-241054"/>
            <a:ext cx="12707726" cy="7411363"/>
            <a:chOff x="-246438" y="-241054"/>
            <a:chExt cx="12707726" cy="7411363"/>
          </a:xfrm>
        </p:grpSpPr>
        <p:sp>
          <p:nvSpPr>
            <p:cNvPr id="7" name="Freeform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5" name="Freeform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17" name="Freeform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0" name="Freeform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50" name="Freeform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Freeform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1" name="Freeform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67" name="Freeform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0" name="Freeform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79" name="Freeform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4" name="Freeform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1100">
                <a:solidFill>
                  <a:schemeClr val="tx1"/>
                </a:solidFill>
              </a:defRPr>
            </a:lvl1pPr>
          </a:lstStyle>
          <a:p>
            <a:fld id="{4CF2F181-94B8-48A3-BCAE-F0C842125A38}" type="datetime1">
              <a:rPr lang="en-US" smtClean="0"/>
              <a:pPr/>
              <a:t>12/11/2021</a:t>
            </a:fld>
            <a:endParaRPr lang="en-US" dirty="0"/>
          </a:p>
        </p:txBody>
      </p:sp>
      <p:sp>
        <p:nvSpPr>
          <p:cNvPr id="6" name="Slide Number Placeholder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1100">
                <a:solidFill>
                  <a:schemeClr val="tx1"/>
                </a:solidFill>
              </a:defRPr>
            </a:lvl1p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microsoft.com/office/2007/relationships/hdphoto" Target="../media/hdphoto6.wdp"/></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9.png"/><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704" y="2481942"/>
            <a:ext cx="2557853" cy="2641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 Placeholder 4"/>
          <p:cNvSpPr>
            <a:spLocks noGrp="1"/>
          </p:cNvSpPr>
          <p:nvPr>
            <p:ph type="body" sz="half" idx="2"/>
          </p:nvPr>
        </p:nvSpPr>
        <p:spPr>
          <a:xfrm>
            <a:off x="8477793" y="415636"/>
            <a:ext cx="3187337" cy="6267797"/>
          </a:xfrm>
        </p:spPr>
        <p:txBody>
          <a:bodyPr>
            <a:noAutofit/>
          </a:bodyPr>
          <a:lstStyle/>
          <a:p>
            <a:pPr algn="ctr" rtl="1"/>
            <a:r>
              <a:rPr lang="fa-IR" sz="5400" b="1" dirty="0" smtClean="0">
                <a:solidFill>
                  <a:schemeClr val="accent1">
                    <a:lumMod val="75000"/>
                  </a:schemeClr>
                </a:solidFill>
                <a:cs typeface="B Nazanin" panose="00000400000000000000" pitchFamily="2" charset="-78"/>
              </a:rPr>
              <a:t>دستور عمل اجرایی ابزار غربالگری </a:t>
            </a:r>
            <a:r>
              <a:rPr lang="en-US" sz="5400" b="1" dirty="0" smtClean="0">
                <a:solidFill>
                  <a:schemeClr val="accent1">
                    <a:lumMod val="75000"/>
                  </a:schemeClr>
                </a:solidFill>
                <a:cs typeface="B Nazanin" panose="00000400000000000000" pitchFamily="2" charset="-78"/>
              </a:rPr>
              <a:t>ASQ-3</a:t>
            </a:r>
            <a:r>
              <a:rPr lang="fa-IR" sz="5400" b="1" dirty="0" smtClean="0">
                <a:solidFill>
                  <a:schemeClr val="accent1">
                    <a:lumMod val="75000"/>
                  </a:schemeClr>
                </a:solidFill>
                <a:cs typeface="B Nazanin" panose="00000400000000000000" pitchFamily="2" charset="-78"/>
              </a:rPr>
              <a:t> و </a:t>
            </a:r>
            <a:endParaRPr lang="en-US" sz="5400" b="1" dirty="0" smtClean="0">
              <a:solidFill>
                <a:schemeClr val="accent1">
                  <a:lumMod val="75000"/>
                </a:schemeClr>
              </a:solidFill>
              <a:cs typeface="B Nazanin" panose="00000400000000000000" pitchFamily="2" charset="-78"/>
            </a:endParaRPr>
          </a:p>
          <a:p>
            <a:pPr algn="ctr" rtl="1"/>
            <a:r>
              <a:rPr lang="en-US" sz="5400" b="1" dirty="0" smtClean="0">
                <a:solidFill>
                  <a:schemeClr val="accent1">
                    <a:lumMod val="75000"/>
                  </a:schemeClr>
                </a:solidFill>
                <a:cs typeface="B Nazanin" panose="00000400000000000000" pitchFamily="2" charset="-78"/>
              </a:rPr>
              <a:t>ASQ:SE-2</a:t>
            </a:r>
            <a:r>
              <a:rPr lang="fa-IR" sz="5400" b="1" dirty="0" smtClean="0">
                <a:solidFill>
                  <a:schemeClr val="accent1">
                    <a:lumMod val="75000"/>
                  </a:schemeClr>
                </a:solidFill>
                <a:cs typeface="B Nazanin" panose="00000400000000000000" pitchFamily="2" charset="-78"/>
              </a:rPr>
              <a:t> </a:t>
            </a:r>
          </a:p>
          <a:p>
            <a:pPr algn="ctr" rtl="1"/>
            <a:r>
              <a:rPr lang="fa-IR" sz="2800" b="1" dirty="0" smtClean="0">
                <a:solidFill>
                  <a:schemeClr val="accent2">
                    <a:lumMod val="75000"/>
                  </a:schemeClr>
                </a:solidFill>
                <a:cs typeface="B Nazanin" panose="00000400000000000000" pitchFamily="2" charset="-78"/>
              </a:rPr>
              <a:t>لیلا عباسی کارشناس سلامت کودکان معاونت بهداشتی دانشگاه علوم پزشکی اصفهان</a:t>
            </a:r>
          </a:p>
          <a:p>
            <a:pPr algn="ctr" rtl="1"/>
            <a:r>
              <a:rPr lang="fa-IR" sz="4000" b="1" dirty="0" smtClean="0">
                <a:solidFill>
                  <a:schemeClr val="bg2">
                    <a:lumMod val="50000"/>
                  </a:schemeClr>
                </a:solidFill>
                <a:cs typeface="B Nazanin" panose="00000400000000000000" pitchFamily="2" charset="-78"/>
              </a:rPr>
              <a:t>آبان 1400 </a:t>
            </a:r>
            <a:endParaRPr lang="en-US" sz="4000" b="1" dirty="0">
              <a:solidFill>
                <a:schemeClr val="bg2">
                  <a:lumMod val="50000"/>
                </a:schemeClr>
              </a:solidFill>
              <a:cs typeface="B Nazanin" panose="00000400000000000000" pitchFamily="2" charset="-78"/>
            </a:endParaRPr>
          </a:p>
          <a:p>
            <a:pPr algn="ctr" rtl="1"/>
            <a:endParaRPr lang="en-US" sz="4000" b="1" dirty="0">
              <a:solidFill>
                <a:schemeClr val="bg2">
                  <a:lumMod val="50000"/>
                </a:schemeClr>
              </a:solidFill>
              <a:cs typeface="B Nazanin" panose="00000400000000000000" pitchFamily="2" charset="-78"/>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6337" y="1568587"/>
            <a:ext cx="2619043" cy="2451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7201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r>
              <a:rPr lang="fa-IR" sz="2400" b="1" dirty="0" smtClean="0">
                <a:solidFill>
                  <a:schemeClr val="accent4">
                    <a:lumMod val="75000"/>
                  </a:schemeClr>
                </a:solidFill>
                <a:cs typeface="B Nazanin" pitchFamily="2" charset="-78"/>
              </a:rPr>
              <a:t>سوال و پاسخ دوم</a:t>
            </a:r>
          </a:p>
          <a:p>
            <a:pPr algn="just" rtl="1">
              <a:lnSpc>
                <a:spcPct val="150000"/>
              </a:lnSpc>
            </a:pPr>
            <a:r>
              <a:rPr lang="fa-IR" sz="2400" b="1" dirty="0" smtClean="0">
                <a:cs typeface="B Nazanin" pitchFamily="2" charset="-78"/>
              </a:rPr>
              <a:t>در تاریخ 1400/8/4  کودک متولد 1396/9/16 به پایگاه سلامت مراجعه کرده است،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999" y="3186200"/>
            <a:ext cx="7800001" cy="140000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275833" y="4965583"/>
            <a:ext cx="7640332" cy="1028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14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189" y="743713"/>
            <a:ext cx="9601202" cy="624325"/>
          </a:xfrm>
        </p:spPr>
        <p:txBody>
          <a:bodyPr/>
          <a:lstStyle/>
          <a:p>
            <a:pPr algn="r" rtl="1"/>
            <a:r>
              <a:rPr lang="fa-IR" b="1" dirty="0" smtClean="0">
                <a:solidFill>
                  <a:schemeClr val="accent4">
                    <a:lumMod val="75000"/>
                  </a:schemeClr>
                </a:solidFill>
                <a:cs typeface="B Titr" pitchFamily="2" charset="-78"/>
              </a:rPr>
              <a:t>تطبیق دادن سن برای کودکانی که نارس بدنیا آمده اند:</a:t>
            </a:r>
            <a:endParaRPr lang="fa-IR" dirty="0"/>
          </a:p>
        </p:txBody>
      </p:sp>
      <p:sp>
        <p:nvSpPr>
          <p:cNvPr id="3" name="Content Placeholder 2"/>
          <p:cNvSpPr>
            <a:spLocks noGrp="1"/>
          </p:cNvSpPr>
          <p:nvPr>
            <p:ph idx="1"/>
          </p:nvPr>
        </p:nvSpPr>
        <p:spPr>
          <a:xfrm>
            <a:off x="914400" y="1737360"/>
            <a:ext cx="9980614" cy="4511040"/>
          </a:xfrm>
        </p:spPr>
        <p:txBody>
          <a:bodyPr>
            <a:normAutofit fontScale="92500" lnSpcReduction="10000"/>
          </a:bodyPr>
          <a:lstStyle/>
          <a:p>
            <a:pPr algn="just" rtl="1">
              <a:lnSpc>
                <a:spcPct val="200000"/>
              </a:lnSpc>
            </a:pPr>
            <a:r>
              <a:rPr lang="fa-IR" sz="2400" b="1" dirty="0" smtClean="0">
                <a:cs typeface="B Nazanin" pitchFamily="2" charset="-78"/>
              </a:rPr>
              <a:t>برای کودکان کمتر از 2 سال که بیشتر  از 3 هفته قبل از تاریخ زایمان (40 هفتگی) به دنیا آمده باشند سن تطبیق یافته محاسبه می شود.</a:t>
            </a:r>
          </a:p>
          <a:p>
            <a:pPr algn="just" rtl="1">
              <a:lnSpc>
                <a:spcPct val="200000"/>
              </a:lnSpc>
            </a:pPr>
            <a:r>
              <a:rPr lang="fa-IR" sz="2400" b="1" dirty="0" smtClean="0">
                <a:cs typeface="B Nazanin" pitchFamily="2" charset="-78"/>
              </a:rPr>
              <a:t>برای محاسبه سن تطبیق یافته: تعداد هفته های نارسی از سن تقویمی کودک تفریق می شود حاصل مبنای تعیین سن پرسشنامه خواهد بود</a:t>
            </a:r>
          </a:p>
          <a:p>
            <a:pPr algn="just" rtl="1">
              <a:lnSpc>
                <a:spcPct val="200000"/>
              </a:lnSpc>
            </a:pPr>
            <a:r>
              <a:rPr lang="fa-IR" sz="2400" b="1" dirty="0" smtClean="0">
                <a:cs typeface="B Nazanin" pitchFamily="2" charset="-78"/>
              </a:rPr>
              <a:t>بطور مثال برای شیرخوار 12 ماهه با سن باروری 28 هفته   12=28-40 برابر 3 ماه </a:t>
            </a:r>
          </a:p>
          <a:p>
            <a:pPr marL="0" indent="0" algn="ctr" rtl="1">
              <a:lnSpc>
                <a:spcPct val="200000"/>
              </a:lnSpc>
              <a:buNone/>
            </a:pPr>
            <a:r>
              <a:rPr lang="fa-IR" sz="2400" b="1" dirty="0" smtClean="0">
                <a:cs typeface="B Nazanin" pitchFamily="2" charset="-78"/>
              </a:rPr>
              <a:t>                                                  9</a:t>
            </a:r>
            <a:r>
              <a:rPr lang="fa-IR" sz="2400" b="1" dirty="0">
                <a:cs typeface="B Nazanin" pitchFamily="2" charset="-78"/>
              </a:rPr>
              <a:t>= 3-12  </a:t>
            </a:r>
          </a:p>
          <a:p>
            <a:pPr algn="just" rtl="1">
              <a:lnSpc>
                <a:spcPct val="200000"/>
              </a:lnSpc>
            </a:pPr>
            <a:endParaRPr lang="fa-IR" sz="2400" b="1" dirty="0" smtClean="0">
              <a:cs typeface="B Nazanin" pitchFamily="2" charset="-78"/>
            </a:endParaRPr>
          </a:p>
          <a:p>
            <a:pPr marL="0" indent="0" algn="just" rtl="1">
              <a:lnSpc>
                <a:spcPct val="200000"/>
              </a:lnSpc>
              <a:buNone/>
            </a:pPr>
            <a:endParaRPr lang="fa-IR" sz="2400" b="1" dirty="0" smtClean="0">
              <a:cs typeface="B Nazanin" pitchFamily="2" charset="-78"/>
            </a:endParaRPr>
          </a:p>
        </p:txBody>
      </p:sp>
    </p:spTree>
    <p:extLst>
      <p:ext uri="{BB962C8B-B14F-4D97-AF65-F5344CB8AC3E}">
        <p14:creationId xmlns:p14="http://schemas.microsoft.com/office/powerpoint/2010/main" val="171212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smtClean="0">
                <a:solidFill>
                  <a:schemeClr val="accent4">
                    <a:lumMod val="75000"/>
                  </a:schemeClr>
                </a:solidFill>
                <a:cs typeface="B Titr" pitchFamily="2" charset="-78"/>
              </a:rPr>
              <a:t>تطبیق دادن سن برای کودکانی که نارس بدنیا آمده اند:</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lnSpc>
                <a:spcPct val="100000"/>
              </a:lnSpc>
            </a:pPr>
            <a:r>
              <a:rPr lang="fa-IR" sz="2400" b="1" dirty="0" smtClean="0">
                <a:solidFill>
                  <a:schemeClr val="accent4">
                    <a:lumMod val="75000"/>
                  </a:schemeClr>
                </a:solidFill>
                <a:cs typeface="B Nazanin" pitchFamily="2" charset="-78"/>
              </a:rPr>
              <a:t>سوال سوم</a:t>
            </a:r>
          </a:p>
          <a:p>
            <a:pPr algn="just" rtl="1">
              <a:lnSpc>
                <a:spcPct val="150000"/>
              </a:lnSpc>
            </a:pPr>
            <a:r>
              <a:rPr lang="fa-IR" sz="2400" b="1" dirty="0" smtClean="0">
                <a:cs typeface="B Nazanin" pitchFamily="2" charset="-78"/>
              </a:rPr>
              <a:t>برای کودکی </a:t>
            </a:r>
            <a:r>
              <a:rPr lang="fa-IR" sz="2400" b="1" dirty="0">
                <a:cs typeface="B Nazanin" pitchFamily="2" charset="-78"/>
              </a:rPr>
              <a:t>با سن بارداری 27 هفته بدنیا آمده باشد </a:t>
            </a:r>
            <a:r>
              <a:rPr lang="fa-IR" sz="2400" b="1" dirty="0" smtClean="0">
                <a:cs typeface="B Nazanin" pitchFamily="2" charset="-78"/>
              </a:rPr>
              <a:t>در سن تقومی 12 ماهگی ،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spTree>
    <p:extLst>
      <p:ext uri="{BB962C8B-B14F-4D97-AF65-F5344CB8AC3E}">
        <p14:creationId xmlns:p14="http://schemas.microsoft.com/office/powerpoint/2010/main" val="227891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smtClean="0">
                <a:solidFill>
                  <a:schemeClr val="accent4">
                    <a:lumMod val="75000"/>
                  </a:schemeClr>
                </a:solidFill>
                <a:cs typeface="B Titr" pitchFamily="2" charset="-78"/>
              </a:rPr>
              <a:t>تطبیق دادن سن برای کودکانی که نارس بدنیا آمده اند:</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lnSpc>
                <a:spcPct val="100000"/>
              </a:lnSpc>
            </a:pPr>
            <a:r>
              <a:rPr lang="fa-IR" sz="2400" b="1" dirty="0" smtClean="0">
                <a:solidFill>
                  <a:schemeClr val="accent4">
                    <a:lumMod val="75000"/>
                  </a:schemeClr>
                </a:solidFill>
                <a:cs typeface="B Nazanin" pitchFamily="2" charset="-78"/>
              </a:rPr>
              <a:t>سوال و پاسخ سوم</a:t>
            </a:r>
          </a:p>
          <a:p>
            <a:pPr algn="just" rtl="1">
              <a:lnSpc>
                <a:spcPct val="100000"/>
              </a:lnSpc>
            </a:pPr>
            <a:r>
              <a:rPr lang="fa-IR" b="1" dirty="0" smtClean="0">
                <a:cs typeface="B Nazanin" pitchFamily="2" charset="-78"/>
              </a:rPr>
              <a:t>برای کودکی </a:t>
            </a:r>
            <a:r>
              <a:rPr lang="fa-IR" b="1" dirty="0">
                <a:cs typeface="B Nazanin" pitchFamily="2" charset="-78"/>
              </a:rPr>
              <a:t>با سن بارداری 27 هفته بدنیا آمده باشد </a:t>
            </a:r>
            <a:r>
              <a:rPr lang="fa-IR" b="1" dirty="0" smtClean="0">
                <a:cs typeface="B Nazanin" pitchFamily="2" charset="-78"/>
              </a:rPr>
              <a:t>در سن تقومی 12 ماهگی ، پرسشنامه </a:t>
            </a:r>
            <a:r>
              <a:rPr lang="en-US" b="1" dirty="0" smtClean="0">
                <a:cs typeface="B Nazanin" pitchFamily="2" charset="-78"/>
              </a:rPr>
              <a:t>ASQ-3</a:t>
            </a:r>
            <a:r>
              <a:rPr lang="fa-IR" b="1" dirty="0" smtClean="0">
                <a:cs typeface="B Nazanin" pitchFamily="2" charset="-78"/>
              </a:rPr>
              <a:t> مناسب سن کودک کدام است؟</a:t>
            </a:r>
          </a:p>
          <a:p>
            <a:pPr algn="just" rtl="1">
              <a:lnSpc>
                <a:spcPct val="150000"/>
              </a:lnSpc>
            </a:pPr>
            <a:r>
              <a:rPr lang="fa-IR" sz="2400" b="1" dirty="0" smtClean="0">
                <a:cs typeface="B Nazanin" pitchFamily="2" charset="-78"/>
              </a:rPr>
              <a:t>ابتدا سن بارداری را از سن تعیین شده زایمان تفریق می کنم حاصل تعداد هفته ایی است که کودک زودتر بدنیا آمده است.                          </a:t>
            </a:r>
          </a:p>
          <a:p>
            <a:pPr algn="just" rtl="1">
              <a:lnSpc>
                <a:spcPct val="100000"/>
              </a:lnSpc>
            </a:pPr>
            <a:r>
              <a:rPr lang="fa-IR" sz="2400" b="1" dirty="0">
                <a:cs typeface="B Nazanin" pitchFamily="2" charset="-78"/>
              </a:rPr>
              <a:t> </a:t>
            </a:r>
            <a:r>
              <a:rPr lang="fa-IR" sz="2400" b="1" dirty="0" smtClean="0">
                <a:cs typeface="B Nazanin" pitchFamily="2" charset="-78"/>
              </a:rPr>
              <a:t>                                                                  </a:t>
            </a:r>
            <a:r>
              <a:rPr lang="fa-IR" sz="2400" b="1" dirty="0" smtClean="0">
                <a:solidFill>
                  <a:srgbClr val="00B0F0"/>
                </a:solidFill>
                <a:cs typeface="B Nazanin" pitchFamily="2" charset="-78"/>
              </a:rPr>
              <a:t>3 ماه و 7 روز </a:t>
            </a:r>
            <a:r>
              <a:rPr lang="fa-IR" sz="2400" b="1" dirty="0" smtClean="0">
                <a:cs typeface="B Nazanin" pitchFamily="2" charset="-78"/>
              </a:rPr>
              <a:t>=  13 هفته = 27-40</a:t>
            </a:r>
          </a:p>
          <a:p>
            <a:pPr algn="just" rtl="1">
              <a:lnSpc>
                <a:spcPct val="100000"/>
              </a:lnSpc>
            </a:pPr>
            <a:r>
              <a:rPr lang="fa-IR" sz="2400" b="1" dirty="0" smtClean="0">
                <a:cs typeface="B Nazanin" pitchFamily="2" charset="-78"/>
              </a:rPr>
              <a:t>سپس تعداد ماه / هفته نارسی را از سن تقومی تفریق می کنیم.</a:t>
            </a:r>
          </a:p>
          <a:p>
            <a:pPr algn="just" rtl="1">
              <a:lnSpc>
                <a:spcPct val="100000"/>
              </a:lnSpc>
            </a:pPr>
            <a:endParaRPr lang="fa-IR" sz="2400" b="1" dirty="0" smtClean="0">
              <a:cs typeface="B Nazanin" pitchFamily="2" charset="-78"/>
            </a:endParaRPr>
          </a:p>
          <a:p>
            <a:pPr algn="just" rtl="1">
              <a:lnSpc>
                <a:spcPct val="100000"/>
              </a:lnSpc>
            </a:pPr>
            <a:endParaRPr lang="fa-IR" sz="2400" b="1" dirty="0">
              <a:cs typeface="B Nazanin"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762244"/>
            <a:ext cx="5190477" cy="134285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128" y="5195691"/>
            <a:ext cx="3961905" cy="475961"/>
          </a:xfrm>
          <a:prstGeom prst="rect">
            <a:avLst/>
          </a:prstGeom>
        </p:spPr>
      </p:pic>
    </p:spTree>
    <p:extLst>
      <p:ext uri="{BB962C8B-B14F-4D97-AF65-F5344CB8AC3E}">
        <p14:creationId xmlns:p14="http://schemas.microsoft.com/office/powerpoint/2010/main" val="338190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1023582" y="1217877"/>
            <a:ext cx="9980614" cy="2439723"/>
          </a:xfrm>
        </p:spPr>
        <p:txBody>
          <a:bodyPr>
            <a:normAutofit/>
          </a:bodyPr>
          <a:lstStyle/>
          <a:p>
            <a:pPr algn="just" rtl="1">
              <a:lnSpc>
                <a:spcPct val="160000"/>
              </a:lnSpc>
            </a:pPr>
            <a:r>
              <a:rPr lang="fa-IR" sz="2400" b="1" dirty="0" smtClean="0">
                <a:cs typeface="B Nazanin" pitchFamily="2" charset="-78"/>
              </a:rPr>
              <a:t>برای امتیاز دهی به سوال های پرسشنامه ؛ </a:t>
            </a:r>
          </a:p>
          <a:p>
            <a:pPr algn="just" rtl="1">
              <a:lnSpc>
                <a:spcPct val="110000"/>
              </a:lnSpc>
            </a:pPr>
            <a:r>
              <a:rPr lang="fa-IR" sz="2200" b="1" dirty="0" smtClean="0">
                <a:cs typeface="B Nazanin" pitchFamily="2" charset="-78"/>
              </a:rPr>
              <a:t>پاسخ "بلی" 10 امتیاز </a:t>
            </a:r>
          </a:p>
          <a:p>
            <a:pPr algn="just" rtl="1">
              <a:lnSpc>
                <a:spcPct val="110000"/>
              </a:lnSpc>
            </a:pPr>
            <a:r>
              <a:rPr lang="fa-IR" sz="2200" b="1" dirty="0" smtClean="0">
                <a:cs typeface="B Nazanin" pitchFamily="2" charset="-78"/>
              </a:rPr>
              <a:t>پاسخ"  گاهی " 5 امتیاز </a:t>
            </a:r>
          </a:p>
          <a:p>
            <a:pPr algn="just" rtl="1">
              <a:lnSpc>
                <a:spcPct val="110000"/>
              </a:lnSpc>
            </a:pPr>
            <a:r>
              <a:rPr lang="fa-IR" sz="2200" b="1" dirty="0" smtClean="0">
                <a:cs typeface="B Nazanin" pitchFamily="2" charset="-78"/>
              </a:rPr>
              <a:t> پاسخ هنوزنه : صفر </a:t>
            </a:r>
          </a:p>
          <a:p>
            <a:pPr algn="just" rtl="1">
              <a:lnSpc>
                <a:spcPct val="160000"/>
              </a:lnSpc>
            </a:pPr>
            <a:endParaRPr lang="fa-IR" sz="2400" b="1" dirty="0">
              <a:cs typeface="B Nazanin"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293812" y="3493826"/>
            <a:ext cx="9228571" cy="2900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016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14400" y="1313411"/>
            <a:ext cx="9980614" cy="4934989"/>
          </a:xfrm>
        </p:spPr>
        <p:txBody>
          <a:bodyPr>
            <a:normAutofit fontScale="77500" lnSpcReduction="20000"/>
          </a:bodyPr>
          <a:lstStyle/>
          <a:p>
            <a:pPr algn="just" rtl="1">
              <a:lnSpc>
                <a:spcPct val="150000"/>
              </a:lnSpc>
            </a:pPr>
            <a:r>
              <a:rPr lang="fa-IR" sz="2200" b="1" dirty="0" smtClean="0">
                <a:cs typeface="B Nazanin" pitchFamily="2" charset="-78"/>
              </a:rPr>
              <a:t>ابتدا پرسشنامه ها را از نظر سوالات بی پاسخ، مرور کنید: اگر سوالاتی بی پاسخ بودند سعی کنید دلیل آن را بفهمید؛ و اطلاعات لازم را از والدین جمع آوری کرده به سوال پاسخ دهید اما در صورتی که به هر دلیل نتوانستید پاسخ سوال را دریافت کنید به صورت زیرعمل کنید:</a:t>
            </a:r>
          </a:p>
          <a:p>
            <a:pPr algn="just" rtl="1">
              <a:lnSpc>
                <a:spcPct val="150000"/>
              </a:lnSpc>
            </a:pPr>
            <a:r>
              <a:rPr lang="fa-IR" sz="2200" b="1" dirty="0" smtClean="0">
                <a:cs typeface="B Nazanin" pitchFamily="2" charset="-78"/>
              </a:rPr>
              <a:t>اگر تنها یک سوال در یک حیطه تکاملی بی پاسخ مانده بود: </a:t>
            </a:r>
          </a:p>
          <a:p>
            <a:pPr marL="0" indent="0" algn="just" rtl="1">
              <a:lnSpc>
                <a:spcPct val="110000"/>
              </a:lnSpc>
              <a:buNone/>
            </a:pPr>
            <a:r>
              <a:rPr lang="fa-IR" sz="2400" b="1" dirty="0" smtClean="0">
                <a:cs typeface="B Nazanin" pitchFamily="2" charset="-78"/>
              </a:rPr>
              <a:t>1- </a:t>
            </a:r>
            <a:r>
              <a:rPr lang="fa-IR" b="1" dirty="0">
                <a:solidFill>
                  <a:schemeClr val="accent4">
                    <a:lumMod val="75000"/>
                  </a:schemeClr>
                </a:solidFill>
                <a:latin typeface="+mj-lt"/>
                <a:ea typeface="+mj-ea"/>
                <a:cs typeface="B Titr" pitchFamily="2" charset="-78"/>
              </a:rPr>
              <a:t>جمع امتیاز سوال های پاسخ داده شده: </a:t>
            </a:r>
            <a:r>
              <a:rPr lang="fa-IR" sz="2400" b="1" dirty="0" smtClean="0">
                <a:cs typeface="B Nazanin" pitchFamily="2" charset="-78"/>
              </a:rPr>
              <a:t>امتیاز سوال های پاسخ داده شده را با هم جمع می کنیم.</a:t>
            </a:r>
          </a:p>
          <a:p>
            <a:pPr marL="0" indent="0" rtl="1">
              <a:lnSpc>
                <a:spcPct val="110000"/>
              </a:lnSpc>
              <a:buNone/>
            </a:pPr>
            <a:r>
              <a:rPr lang="fa-IR" sz="2400" b="1" dirty="0" smtClean="0">
                <a:cs typeface="B Nazanin" pitchFamily="2" charset="-78"/>
              </a:rPr>
              <a:t>25</a:t>
            </a:r>
            <a:r>
              <a:rPr lang="fa-IR" sz="3000" b="1" dirty="0" smtClean="0">
                <a:cs typeface="B Nazanin" pitchFamily="2" charset="-78"/>
              </a:rPr>
              <a:t>=</a:t>
            </a:r>
            <a:r>
              <a:rPr lang="fa-IR" sz="2400" b="1" dirty="0" smtClean="0">
                <a:cs typeface="B Nazanin" pitchFamily="2" charset="-78"/>
              </a:rPr>
              <a:t>0+10+5+5+5</a:t>
            </a:r>
          </a:p>
          <a:p>
            <a:pPr marL="0" indent="0" algn="r" rtl="1">
              <a:lnSpc>
                <a:spcPct val="150000"/>
              </a:lnSpc>
              <a:buNone/>
            </a:pPr>
            <a:r>
              <a:rPr lang="fa-IR" sz="2400" b="1" dirty="0" smtClean="0">
                <a:cs typeface="B Nazanin" pitchFamily="2" charset="-78"/>
              </a:rPr>
              <a:t>2- </a:t>
            </a:r>
            <a:r>
              <a:rPr lang="fa-IR" b="1" dirty="0">
                <a:solidFill>
                  <a:schemeClr val="accent4">
                    <a:lumMod val="75000"/>
                  </a:schemeClr>
                </a:solidFill>
                <a:latin typeface="+mj-lt"/>
                <a:ea typeface="+mj-ea"/>
                <a:cs typeface="B Titr" pitchFamily="2" charset="-78"/>
              </a:rPr>
              <a:t>میانگین امتیاز سوالات پاسخ داده شد: </a:t>
            </a:r>
            <a:r>
              <a:rPr lang="fa-IR" sz="2400" b="1" dirty="0" smtClean="0">
                <a:cs typeface="B Nazanin" pitchFamily="2" charset="-78"/>
              </a:rPr>
              <a:t>حاصل را برتعداد سوالات پاسخ داده شده در آن حیطه تقسیم کنید.</a:t>
            </a:r>
          </a:p>
          <a:p>
            <a:pPr marL="0" indent="0" rtl="1">
              <a:lnSpc>
                <a:spcPct val="150000"/>
              </a:lnSpc>
              <a:buNone/>
            </a:pPr>
            <a:r>
              <a:rPr lang="fa-IR" sz="2400" b="1" dirty="0" smtClean="0">
                <a:cs typeface="B Nazanin" pitchFamily="2" charset="-78"/>
              </a:rPr>
              <a:t>5</a:t>
            </a:r>
            <a:r>
              <a:rPr lang="fa-IR" sz="3100" b="1" dirty="0" smtClean="0">
                <a:cs typeface="B Nazanin" pitchFamily="2" charset="-78"/>
              </a:rPr>
              <a:t>=</a:t>
            </a:r>
            <a:r>
              <a:rPr lang="fa-IR" sz="2400" b="1" dirty="0" smtClean="0">
                <a:cs typeface="B Nazanin" pitchFamily="2" charset="-78"/>
              </a:rPr>
              <a:t>5</a:t>
            </a:r>
            <a:r>
              <a:rPr lang="fa-IR" sz="2400" b="1" dirty="0" smtClean="0">
                <a:cs typeface="Aban Light"/>
              </a:rPr>
              <a:t>÷</a:t>
            </a:r>
            <a:r>
              <a:rPr lang="fa-IR" sz="2400" b="1" dirty="0">
                <a:cs typeface="B Nazanin" pitchFamily="2" charset="-78"/>
              </a:rPr>
              <a:t>25</a:t>
            </a:r>
          </a:p>
          <a:p>
            <a:pPr marL="0" indent="0" algn="r" rtl="1">
              <a:lnSpc>
                <a:spcPct val="150000"/>
              </a:lnSpc>
              <a:buNone/>
            </a:pPr>
            <a:r>
              <a:rPr lang="fa-IR" sz="2400" b="1" dirty="0" smtClean="0">
                <a:cs typeface="B Nazanin" pitchFamily="2" charset="-78"/>
              </a:rPr>
              <a:t>3- </a:t>
            </a:r>
            <a:r>
              <a:rPr lang="fa-IR" sz="2100" b="1" dirty="0">
                <a:solidFill>
                  <a:schemeClr val="accent4">
                    <a:lumMod val="75000"/>
                  </a:schemeClr>
                </a:solidFill>
                <a:latin typeface="+mj-lt"/>
                <a:ea typeface="+mj-ea"/>
                <a:cs typeface="B Titr" pitchFamily="2" charset="-78"/>
              </a:rPr>
              <a:t>امتیاز کل حیطه= </a:t>
            </a:r>
            <a:r>
              <a:rPr lang="fa-IR" sz="2400" b="1" dirty="0" smtClean="0">
                <a:cs typeface="B Nazanin" pitchFamily="2" charset="-78"/>
              </a:rPr>
              <a:t>جمع امتیاز سوالهای پاسخ داده شده +میانگین امتیاز سوالات پاسخداده شده</a:t>
            </a:r>
          </a:p>
          <a:p>
            <a:pPr marL="0" indent="0" rtl="1">
              <a:lnSpc>
                <a:spcPct val="150000"/>
              </a:lnSpc>
              <a:buNone/>
            </a:pPr>
            <a:r>
              <a:rPr lang="fa-IR" sz="2400" b="1" dirty="0" smtClean="0">
                <a:cs typeface="B Nazanin" pitchFamily="2" charset="-78"/>
              </a:rPr>
              <a:t>30=5+25</a:t>
            </a:r>
            <a:endParaRPr lang="fa-IR" sz="2400" b="1" dirty="0">
              <a:cs typeface="B Nazanin" pitchFamily="2" charset="-78"/>
            </a:endParaRPr>
          </a:p>
        </p:txBody>
      </p:sp>
    </p:spTree>
    <p:extLst>
      <p:ext uri="{BB962C8B-B14F-4D97-AF65-F5344CB8AC3E}">
        <p14:creationId xmlns:p14="http://schemas.microsoft.com/office/powerpoint/2010/main" val="23915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35559" y="1143661"/>
            <a:ext cx="9980614" cy="5167745"/>
          </a:xfrm>
        </p:spPr>
        <p:txBody>
          <a:bodyPr>
            <a:normAutofit/>
          </a:bodyPr>
          <a:lstStyle/>
          <a:p>
            <a:pPr algn="just" rtl="1">
              <a:lnSpc>
                <a:spcPct val="150000"/>
              </a:lnSpc>
            </a:pPr>
            <a:r>
              <a:rPr lang="fa-IR" b="1" dirty="0" smtClean="0">
                <a:solidFill>
                  <a:schemeClr val="accent4">
                    <a:lumMod val="75000"/>
                  </a:schemeClr>
                </a:solidFill>
                <a:cs typeface="B Nazanin" pitchFamily="2" charset="-78"/>
              </a:rPr>
              <a:t>سوال چهارم</a:t>
            </a:r>
          </a:p>
          <a:p>
            <a:pPr marL="0" indent="0" algn="just" rtl="1">
              <a:lnSpc>
                <a:spcPct val="100000"/>
              </a:lnSpc>
              <a:buNone/>
            </a:pPr>
            <a:r>
              <a:rPr lang="fa-IR" b="1" dirty="0" smtClean="0">
                <a:cs typeface="B Nazanin" pitchFamily="2" charset="-78"/>
              </a:rPr>
              <a:t>پاسخ های مربوط به حیطه ارتباط پرسشنامه 6 ماهه به شرح ذیل می باشد امتیاز کل را محاسبه کنید؟</a:t>
            </a:r>
          </a:p>
          <a:p>
            <a:pPr marL="0" indent="0" algn="just" rtl="1">
              <a:lnSpc>
                <a:spcPct val="100000"/>
              </a:lnSpc>
              <a:buNone/>
            </a:pPr>
            <a:r>
              <a:rPr lang="fa-IR" sz="1800" b="1" dirty="0" smtClean="0">
                <a:cs typeface="B Nazanin" pitchFamily="2" charset="-78"/>
              </a:rPr>
              <a:t>سوال1: بلی            سوال: 2 بلی         سوال 3: گاهی          سوال4: گاهی          سوال 5: هنوز نه        سوال 6: بدون پاسخ</a:t>
            </a:r>
          </a:p>
          <a:p>
            <a:pPr marL="0" indent="0" algn="just" rtl="1">
              <a:lnSpc>
                <a:spcPct val="150000"/>
              </a:lnSpc>
              <a:buNone/>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spTree>
    <p:extLst>
      <p:ext uri="{BB962C8B-B14F-4D97-AF65-F5344CB8AC3E}">
        <p14:creationId xmlns:p14="http://schemas.microsoft.com/office/powerpoint/2010/main" val="305946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512661"/>
          </a:xfrm>
        </p:spPr>
        <p:txBody>
          <a:bodyPr>
            <a:normAutofit/>
          </a:bodyPr>
          <a:lstStyle/>
          <a:p>
            <a:pPr algn="r" rtl="1"/>
            <a:r>
              <a:rPr lang="fa-IR" sz="2400" b="1" dirty="0" smtClean="0">
                <a:solidFill>
                  <a:schemeClr val="accent4">
                    <a:lumMod val="75000"/>
                  </a:schemeClr>
                </a:solidFill>
                <a:cs typeface="B Titr" pitchFamily="2" charset="-78"/>
              </a:rPr>
              <a:t>نحوه امتیاز دهی نهایی به پرسشنامه های تکمیل شده </a:t>
            </a:r>
            <a:r>
              <a:rPr lang="en-US" sz="2400" b="1" dirty="0">
                <a:solidFill>
                  <a:schemeClr val="accent4">
                    <a:lumMod val="75000"/>
                  </a:schemeClr>
                </a:solidFill>
                <a:cs typeface="B Titr" pitchFamily="2" charset="-78"/>
              </a:rPr>
              <a:t>ASQ-3</a:t>
            </a:r>
            <a:r>
              <a:rPr lang="fa-IR" sz="2400" b="1" dirty="0" smtClean="0">
                <a:solidFill>
                  <a:schemeClr val="accent4">
                    <a:lumMod val="75000"/>
                  </a:schemeClr>
                </a:solidFill>
                <a:cs typeface="B Titr" pitchFamily="2" charset="-78"/>
              </a:rPr>
              <a:t> :</a:t>
            </a:r>
            <a:endParaRPr lang="fa-IR" sz="2400" dirty="0"/>
          </a:p>
        </p:txBody>
      </p:sp>
      <p:sp>
        <p:nvSpPr>
          <p:cNvPr id="3" name="Content Placeholder 2"/>
          <p:cNvSpPr>
            <a:spLocks noGrp="1"/>
          </p:cNvSpPr>
          <p:nvPr>
            <p:ph idx="1"/>
          </p:nvPr>
        </p:nvSpPr>
        <p:spPr>
          <a:xfrm>
            <a:off x="935559" y="968991"/>
            <a:ext cx="9980614" cy="5342415"/>
          </a:xfrm>
        </p:spPr>
        <p:txBody>
          <a:bodyPr>
            <a:normAutofit/>
          </a:bodyPr>
          <a:lstStyle/>
          <a:p>
            <a:pPr algn="just" rtl="1">
              <a:lnSpc>
                <a:spcPct val="150000"/>
              </a:lnSpc>
            </a:pPr>
            <a:r>
              <a:rPr lang="fa-IR" b="1" dirty="0" smtClean="0">
                <a:solidFill>
                  <a:schemeClr val="accent4">
                    <a:lumMod val="75000"/>
                  </a:schemeClr>
                </a:solidFill>
                <a:cs typeface="B Nazanin" pitchFamily="2" charset="-78"/>
              </a:rPr>
              <a:t>سوال و پاسخ چهارم</a:t>
            </a:r>
          </a:p>
          <a:p>
            <a:pPr marL="0" indent="0" algn="just" rtl="1">
              <a:lnSpc>
                <a:spcPct val="100000"/>
              </a:lnSpc>
              <a:buNone/>
            </a:pPr>
            <a:r>
              <a:rPr lang="fa-IR" sz="1600" b="1" dirty="0" smtClean="0">
                <a:cs typeface="B Nazanin" pitchFamily="2" charset="-78"/>
              </a:rPr>
              <a:t>پاسخ های مربوط به حیطه ارتباط پرسشنامه 6 ماهه به شرح ذیل می باشد امتیاز کل را محاسبه کنید؟</a:t>
            </a:r>
          </a:p>
          <a:p>
            <a:pPr marL="0" indent="0" algn="just" rtl="1">
              <a:lnSpc>
                <a:spcPct val="100000"/>
              </a:lnSpc>
              <a:buNone/>
            </a:pPr>
            <a:r>
              <a:rPr lang="fa-IR" sz="1600" b="1" dirty="0" smtClean="0">
                <a:cs typeface="B Nazanin" pitchFamily="2" charset="-78"/>
              </a:rPr>
              <a:t>سوال1: بلی            سوال: 2 بلی         سوال 3: گاهی          سوال4: گاهی          سوال 5: هنوز نه        سوال 6: بدون پاسخ</a:t>
            </a:r>
          </a:p>
          <a:p>
            <a:pPr marL="0" indent="0" algn="just" rtl="1">
              <a:lnSpc>
                <a:spcPct val="100000"/>
              </a:lnSpc>
              <a:buNone/>
            </a:pPr>
            <a:endParaRPr lang="fa-IR" sz="1600" b="1" dirty="0" smtClean="0">
              <a:cs typeface="B Nazanin" pitchFamily="2" charset="-78"/>
            </a:endParaRPr>
          </a:p>
          <a:p>
            <a:pPr marL="627063" indent="-53975" algn="just" rtl="1">
              <a:lnSpc>
                <a:spcPct val="100000"/>
              </a:lnSpc>
              <a:buNone/>
            </a:pPr>
            <a:r>
              <a:rPr lang="fa-IR" sz="1800" b="1" dirty="0" smtClean="0">
                <a:cs typeface="B Nazanin" pitchFamily="2" charset="-78"/>
              </a:rPr>
              <a:t>جمع </a:t>
            </a:r>
            <a:r>
              <a:rPr lang="fa-IR" sz="1800" b="1" dirty="0">
                <a:cs typeface="B Nazanin" pitchFamily="2" charset="-78"/>
              </a:rPr>
              <a:t>امتیاز 5 سوال پاسخ داده شده : </a:t>
            </a:r>
            <a:r>
              <a:rPr lang="fa-IR" sz="1800" b="1" dirty="0" smtClean="0">
                <a:cs typeface="B Nazanin" pitchFamily="2" charset="-78"/>
              </a:rPr>
              <a:t>30=10+10+5+5+0       </a:t>
            </a:r>
          </a:p>
          <a:p>
            <a:pPr marL="627063" indent="-53975" algn="just" rtl="1">
              <a:lnSpc>
                <a:spcPct val="100000"/>
              </a:lnSpc>
              <a:buNone/>
            </a:pPr>
            <a:r>
              <a:rPr lang="fa-IR" sz="1800" b="1" dirty="0" smtClean="0">
                <a:cs typeface="B Nazanin" pitchFamily="2" charset="-78"/>
              </a:rPr>
              <a:t>میانگین امتیاز هر سوال :  6= 5÷ 30                                                    </a:t>
            </a:r>
          </a:p>
          <a:p>
            <a:pPr marL="627063" indent="-53975" algn="just" rtl="1">
              <a:lnSpc>
                <a:spcPct val="100000"/>
              </a:lnSpc>
              <a:buNone/>
            </a:pPr>
            <a:r>
              <a:rPr lang="fa-IR" sz="1800" b="1" dirty="0" smtClean="0">
                <a:cs typeface="B Nazanin" pitchFamily="2" charset="-78"/>
              </a:rPr>
              <a:t>  امتیاز کل : </a:t>
            </a:r>
            <a:r>
              <a:rPr lang="fa-IR" sz="1800" b="1" dirty="0" smtClean="0">
                <a:solidFill>
                  <a:srgbClr val="00B0F0"/>
                </a:solidFill>
                <a:cs typeface="B Nazanin" pitchFamily="2" charset="-78"/>
              </a:rPr>
              <a:t>36 </a:t>
            </a:r>
            <a:r>
              <a:rPr lang="fa-IR" sz="1800" b="1" dirty="0">
                <a:solidFill>
                  <a:srgbClr val="00B0F0"/>
                </a:solidFill>
                <a:cs typeface="B Nazanin" pitchFamily="2" charset="-78"/>
              </a:rPr>
              <a:t>=</a:t>
            </a:r>
            <a:r>
              <a:rPr lang="fa-IR" sz="1800" b="1" dirty="0" smtClean="0">
                <a:solidFill>
                  <a:srgbClr val="00B0F0"/>
                </a:solidFill>
                <a:cs typeface="B Nazanin" pitchFamily="2" charset="-78"/>
              </a:rPr>
              <a:t> </a:t>
            </a:r>
            <a:r>
              <a:rPr lang="fa-IR" b="1" dirty="0" smtClean="0">
                <a:solidFill>
                  <a:srgbClr val="00B0F0"/>
                </a:solidFill>
                <a:cs typeface="B Nazanin" pitchFamily="2" charset="-78"/>
              </a:rPr>
              <a:t>6+ 30</a:t>
            </a:r>
            <a:endParaRPr lang="fa-IR" b="1" dirty="0">
              <a:solidFill>
                <a:srgbClr val="00B0F0"/>
              </a:solidFill>
              <a:cs typeface="B Nazanin" pitchFamily="2" charset="-78"/>
            </a:endParaRPr>
          </a:p>
          <a:p>
            <a:pPr marL="0" indent="0" algn="just" rtl="1">
              <a:lnSpc>
                <a:spcPct val="150000"/>
              </a:lnSpc>
              <a:buNone/>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9" y="4074705"/>
            <a:ext cx="7972606" cy="2414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119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14400" y="1313411"/>
            <a:ext cx="9980614" cy="4934989"/>
          </a:xfrm>
        </p:spPr>
        <p:txBody>
          <a:bodyPr>
            <a:normAutofit fontScale="85000" lnSpcReduction="20000"/>
          </a:bodyPr>
          <a:lstStyle/>
          <a:p>
            <a:pPr algn="just" rtl="1">
              <a:lnSpc>
                <a:spcPct val="150000"/>
              </a:lnSpc>
            </a:pPr>
            <a:r>
              <a:rPr lang="fa-IR" sz="2200" b="1" dirty="0" smtClean="0">
                <a:cs typeface="B Nazanin" pitchFamily="2" charset="-78"/>
              </a:rPr>
              <a:t>اگر تنها دو سوال در یک حیطه تکاملی بی پاسخ مانده بود: </a:t>
            </a:r>
          </a:p>
          <a:p>
            <a:pPr marL="0" indent="0" algn="just" rtl="1">
              <a:lnSpc>
                <a:spcPct val="110000"/>
              </a:lnSpc>
              <a:buNone/>
            </a:pPr>
            <a:r>
              <a:rPr lang="fa-IR" sz="2400" b="1" dirty="0" smtClean="0">
                <a:cs typeface="B Nazanin" pitchFamily="2" charset="-78"/>
              </a:rPr>
              <a:t>1- </a:t>
            </a:r>
            <a:r>
              <a:rPr lang="fa-IR" b="1" dirty="0">
                <a:solidFill>
                  <a:schemeClr val="accent4">
                    <a:lumMod val="75000"/>
                  </a:schemeClr>
                </a:solidFill>
                <a:latin typeface="+mj-lt"/>
                <a:ea typeface="+mj-ea"/>
                <a:cs typeface="B Titr" pitchFamily="2" charset="-78"/>
              </a:rPr>
              <a:t>جمع امتیاز سوال های پاسخ داده شده: </a:t>
            </a:r>
            <a:r>
              <a:rPr lang="fa-IR" sz="2400" b="1" dirty="0" smtClean="0">
                <a:cs typeface="B Nazanin" pitchFamily="2" charset="-78"/>
              </a:rPr>
              <a:t>امتیاز سوال های پاسخ داده شده را با هم جمع می کنیم.</a:t>
            </a:r>
          </a:p>
          <a:p>
            <a:pPr marL="0" indent="0" rtl="1">
              <a:lnSpc>
                <a:spcPct val="110000"/>
              </a:lnSpc>
              <a:buNone/>
            </a:pPr>
            <a:r>
              <a:rPr lang="fa-IR" sz="2400" b="1" dirty="0" smtClean="0">
                <a:cs typeface="B Nazanin" pitchFamily="2" charset="-78"/>
              </a:rPr>
              <a:t>20</a:t>
            </a:r>
            <a:r>
              <a:rPr lang="fa-IR" sz="3000" b="1" dirty="0" smtClean="0">
                <a:cs typeface="B Nazanin" pitchFamily="2" charset="-78"/>
              </a:rPr>
              <a:t>=</a:t>
            </a:r>
            <a:r>
              <a:rPr lang="fa-IR" sz="2400" b="1" dirty="0" smtClean="0">
                <a:cs typeface="B Nazanin" pitchFamily="2" charset="-78"/>
              </a:rPr>
              <a:t>0+10+5+5</a:t>
            </a:r>
          </a:p>
          <a:p>
            <a:pPr marL="0" indent="0" algn="r" rtl="1">
              <a:lnSpc>
                <a:spcPct val="110000"/>
              </a:lnSpc>
              <a:buNone/>
            </a:pPr>
            <a:r>
              <a:rPr lang="fa-IR" sz="2400" b="1" dirty="0" smtClean="0">
                <a:cs typeface="B Nazanin" pitchFamily="2" charset="-78"/>
              </a:rPr>
              <a:t>2- </a:t>
            </a:r>
            <a:r>
              <a:rPr lang="fa-IR" b="1" dirty="0">
                <a:solidFill>
                  <a:schemeClr val="accent4">
                    <a:lumMod val="75000"/>
                  </a:schemeClr>
                </a:solidFill>
                <a:latin typeface="+mj-lt"/>
                <a:ea typeface="+mj-ea"/>
                <a:cs typeface="B Titr" pitchFamily="2" charset="-78"/>
              </a:rPr>
              <a:t>میانگین امتیاز سوالات پاسخ داده شد: </a:t>
            </a:r>
            <a:r>
              <a:rPr lang="fa-IR" sz="2400" b="1" dirty="0" smtClean="0">
                <a:cs typeface="B Nazanin" pitchFamily="2" charset="-78"/>
              </a:rPr>
              <a:t>حاصل را برتعداد سوالات پاسخ داده شده در آن حیطه تقسیم کنید.</a:t>
            </a:r>
          </a:p>
          <a:p>
            <a:pPr marL="0" indent="0" rtl="1">
              <a:lnSpc>
                <a:spcPct val="150000"/>
              </a:lnSpc>
              <a:buNone/>
            </a:pPr>
            <a:r>
              <a:rPr lang="fa-IR" sz="2400" b="1" dirty="0" smtClean="0">
                <a:cs typeface="B Nazanin" pitchFamily="2" charset="-78"/>
              </a:rPr>
              <a:t>5</a:t>
            </a:r>
            <a:r>
              <a:rPr lang="fa-IR" sz="3100" b="1" dirty="0" smtClean="0">
                <a:cs typeface="B Nazanin" pitchFamily="2" charset="-78"/>
              </a:rPr>
              <a:t>=</a:t>
            </a:r>
            <a:r>
              <a:rPr lang="fa-IR" sz="2400" b="1" dirty="0" smtClean="0">
                <a:cs typeface="B Nazanin" pitchFamily="2" charset="-78"/>
              </a:rPr>
              <a:t>4</a:t>
            </a:r>
            <a:r>
              <a:rPr lang="fa-IR" sz="2400" b="1" dirty="0" smtClean="0">
                <a:cs typeface="Aban Light"/>
              </a:rPr>
              <a:t>÷</a:t>
            </a:r>
            <a:r>
              <a:rPr lang="fa-IR" sz="2400" b="1" dirty="0" smtClean="0">
                <a:cs typeface="B Nazanin" pitchFamily="2" charset="-78"/>
              </a:rPr>
              <a:t>20</a:t>
            </a:r>
            <a:endParaRPr lang="fa-IR" sz="2400" b="1" dirty="0">
              <a:cs typeface="B Nazanin" pitchFamily="2" charset="-78"/>
            </a:endParaRPr>
          </a:p>
          <a:p>
            <a:pPr marL="0" indent="0" algn="r" rtl="1">
              <a:lnSpc>
                <a:spcPct val="150000"/>
              </a:lnSpc>
              <a:buNone/>
            </a:pPr>
            <a:r>
              <a:rPr lang="fa-IR" sz="2400" b="1" dirty="0" smtClean="0">
                <a:cs typeface="B Nazanin" pitchFamily="2" charset="-78"/>
              </a:rPr>
              <a:t>3- </a:t>
            </a:r>
            <a:r>
              <a:rPr lang="fa-IR" b="1" dirty="0">
                <a:solidFill>
                  <a:schemeClr val="accent4">
                    <a:lumMod val="75000"/>
                  </a:schemeClr>
                </a:solidFill>
                <a:latin typeface="+mj-lt"/>
                <a:ea typeface="+mj-ea"/>
                <a:cs typeface="B Titr" pitchFamily="2" charset="-78"/>
              </a:rPr>
              <a:t>امتیاز دو سوالی که پاسخ ندارد: </a:t>
            </a:r>
            <a:r>
              <a:rPr lang="fa-IR" sz="2400" b="1" dirty="0" smtClean="0">
                <a:cs typeface="B Nazanin" pitchFamily="2" charset="-78"/>
              </a:rPr>
              <a:t>میانگین امتیاز سوالات پاسخ داده شده </a:t>
            </a:r>
            <a:r>
              <a:rPr lang="fa-IR" sz="2400" b="1" dirty="0" smtClean="0">
                <a:cs typeface="B Nazanin" pitchFamily="2" charset="-78"/>
                <a:sym typeface="Wingdings 2"/>
              </a:rPr>
              <a:t> تعداد سوال بدون پاسخ</a:t>
            </a:r>
          </a:p>
          <a:p>
            <a:pPr marL="0" indent="0" rtl="1">
              <a:lnSpc>
                <a:spcPct val="150000"/>
              </a:lnSpc>
              <a:buNone/>
              <a:tabLst>
                <a:tab pos="623888" algn="l"/>
                <a:tab pos="812800" algn="l"/>
              </a:tabLst>
            </a:pPr>
            <a:r>
              <a:rPr lang="fa-IR" sz="2400" b="1" dirty="0" smtClean="0">
                <a:cs typeface="B Nazanin" pitchFamily="2" charset="-78"/>
                <a:sym typeface="Wingdings 2"/>
              </a:rPr>
              <a:t>10=2</a:t>
            </a:r>
            <a:r>
              <a:rPr lang="fa-IR" sz="2400" b="1" dirty="0">
                <a:cs typeface="B Nazanin" pitchFamily="2" charset="-78"/>
                <a:sym typeface="Wingdings 2"/>
              </a:rPr>
              <a:t> </a:t>
            </a:r>
            <a:r>
              <a:rPr lang="fa-IR" sz="2400" dirty="0" smtClean="0">
                <a:cs typeface="B Nazanin" pitchFamily="2" charset="-78"/>
                <a:sym typeface="Wingdings 2"/>
              </a:rPr>
              <a:t></a:t>
            </a:r>
            <a:r>
              <a:rPr lang="fa-IR" sz="2400" b="1" dirty="0" smtClean="0">
                <a:cs typeface="B Nazanin" pitchFamily="2" charset="-78"/>
                <a:sym typeface="Wingdings 2"/>
              </a:rPr>
              <a:t>5</a:t>
            </a:r>
            <a:endParaRPr lang="fa-IR" sz="2400" b="1" dirty="0" smtClean="0">
              <a:cs typeface="B Nazanin" pitchFamily="2" charset="-78"/>
            </a:endParaRPr>
          </a:p>
          <a:p>
            <a:pPr marL="0" indent="0" algn="r" rtl="1">
              <a:lnSpc>
                <a:spcPct val="150000"/>
              </a:lnSpc>
              <a:buNone/>
            </a:pPr>
            <a:r>
              <a:rPr lang="fa-IR" sz="2400" b="1" dirty="0" smtClean="0">
                <a:cs typeface="B Nazanin" pitchFamily="2" charset="-78"/>
              </a:rPr>
              <a:t>4- </a:t>
            </a:r>
            <a:r>
              <a:rPr lang="fa-IR" sz="2100" b="1" dirty="0" smtClean="0">
                <a:solidFill>
                  <a:schemeClr val="accent4">
                    <a:lumMod val="75000"/>
                  </a:schemeClr>
                </a:solidFill>
                <a:latin typeface="+mj-lt"/>
                <a:ea typeface="+mj-ea"/>
                <a:cs typeface="B Titr" pitchFamily="2" charset="-78"/>
              </a:rPr>
              <a:t>امتیاز کل حیطه= </a:t>
            </a:r>
            <a:r>
              <a:rPr lang="fa-IR" sz="2400" b="1" dirty="0" smtClean="0">
                <a:cs typeface="B Nazanin" pitchFamily="2" charset="-78"/>
              </a:rPr>
              <a:t>جمع امتیاز سوالهای پاسخ داده شده +میانگین امتیاز سوالات پاسخ داده شده</a:t>
            </a:r>
          </a:p>
          <a:p>
            <a:pPr marL="0" indent="0" rtl="1">
              <a:lnSpc>
                <a:spcPct val="150000"/>
              </a:lnSpc>
              <a:buNone/>
            </a:pPr>
            <a:r>
              <a:rPr lang="fa-IR" sz="2400" b="1" dirty="0" smtClean="0">
                <a:cs typeface="B Nazanin" pitchFamily="2" charset="-78"/>
              </a:rPr>
              <a:t>30=10+20</a:t>
            </a:r>
            <a:endParaRPr lang="fa-IR" sz="2400" b="1" dirty="0">
              <a:cs typeface="B Nazanin" pitchFamily="2" charset="-78"/>
            </a:endParaRPr>
          </a:p>
        </p:txBody>
      </p:sp>
    </p:spTree>
    <p:extLst>
      <p:ext uri="{BB962C8B-B14F-4D97-AF65-F5344CB8AC3E}">
        <p14:creationId xmlns:p14="http://schemas.microsoft.com/office/powerpoint/2010/main" val="275155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arn(inVertical)">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35559" y="1143661"/>
            <a:ext cx="9980614" cy="5167745"/>
          </a:xfrm>
        </p:spPr>
        <p:txBody>
          <a:bodyPr>
            <a:normAutofit/>
          </a:bodyPr>
          <a:lstStyle/>
          <a:p>
            <a:pPr algn="just" rtl="1">
              <a:lnSpc>
                <a:spcPct val="150000"/>
              </a:lnSpc>
            </a:pPr>
            <a:r>
              <a:rPr lang="fa-IR" b="1" dirty="0" smtClean="0">
                <a:solidFill>
                  <a:schemeClr val="accent4">
                    <a:lumMod val="75000"/>
                  </a:schemeClr>
                </a:solidFill>
                <a:cs typeface="B Nazanin" pitchFamily="2" charset="-78"/>
              </a:rPr>
              <a:t>سوال پنجم:</a:t>
            </a:r>
          </a:p>
          <a:p>
            <a:pPr marL="0" indent="0" algn="just" rtl="1">
              <a:lnSpc>
                <a:spcPct val="100000"/>
              </a:lnSpc>
              <a:buNone/>
            </a:pPr>
            <a:r>
              <a:rPr lang="fa-IR" b="1" dirty="0" smtClean="0">
                <a:cs typeface="B Nazanin" pitchFamily="2" charset="-78"/>
              </a:rPr>
              <a:t>پاسخ های مربوط به حیطه درشت پرسشنامه 6 ماهه به شرح ذیل می باشد امتیاز کل را محاسبه کنید؟</a:t>
            </a:r>
          </a:p>
          <a:p>
            <a:pPr marL="0" indent="0" algn="just" rtl="1">
              <a:lnSpc>
                <a:spcPct val="100000"/>
              </a:lnSpc>
              <a:buNone/>
            </a:pPr>
            <a:r>
              <a:rPr lang="fa-IR" sz="1800" b="1" dirty="0" smtClean="0">
                <a:cs typeface="B Nazanin" pitchFamily="2" charset="-78"/>
              </a:rPr>
              <a:t>سوال1: بلی            سوال: 2 گاهی         سوال 3: گاهی          سوال4: بدون پاسخ         سوال 5: گاهی          سوال 6: بدون پاسخ</a:t>
            </a:r>
          </a:p>
          <a:p>
            <a:pPr marL="0" indent="0" algn="just" rtl="1">
              <a:lnSpc>
                <a:spcPct val="150000"/>
              </a:lnSpc>
              <a:buNone/>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spTree>
    <p:extLst>
      <p:ext uri="{BB962C8B-B14F-4D97-AF65-F5344CB8AC3E}">
        <p14:creationId xmlns:p14="http://schemas.microsoft.com/office/powerpoint/2010/main" val="124596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406" y="2560319"/>
            <a:ext cx="9601202" cy="714102"/>
          </a:xfrm>
        </p:spPr>
        <p:txBody>
          <a:bodyPr>
            <a:normAutofit fontScale="90000"/>
          </a:bodyPr>
          <a:lstStyle/>
          <a:p>
            <a:pPr algn="r" rtl="1"/>
            <a:r>
              <a:rPr lang="fa-IR" b="1" dirty="0" smtClean="0">
                <a:solidFill>
                  <a:srgbClr val="92D050"/>
                </a:solidFill>
                <a:cs typeface="B Nazanin" panose="00000400000000000000" pitchFamily="2" charset="-78"/>
              </a:rPr>
              <a:t/>
            </a:r>
            <a:br>
              <a:rPr lang="fa-IR" b="1" dirty="0" smtClean="0">
                <a:solidFill>
                  <a:srgbClr val="92D050"/>
                </a:solidFill>
                <a:cs typeface="B Nazanin" panose="00000400000000000000" pitchFamily="2" charset="-78"/>
              </a:rPr>
            </a:br>
            <a:endParaRPr lang="en-US" sz="2200" b="1" dirty="0">
              <a:solidFill>
                <a:srgbClr val="92D050"/>
              </a:solidFill>
              <a:cs typeface="B Titr" panose="00000700000000000000" pitchFamily="2" charset="-78"/>
            </a:endParaRPr>
          </a:p>
        </p:txBody>
      </p:sp>
      <p:sp>
        <p:nvSpPr>
          <p:cNvPr id="3" name="Content Placeholder 2"/>
          <p:cNvSpPr>
            <a:spLocks noGrp="1"/>
          </p:cNvSpPr>
          <p:nvPr>
            <p:ph idx="1"/>
          </p:nvPr>
        </p:nvSpPr>
        <p:spPr>
          <a:xfrm>
            <a:off x="1110344" y="2394856"/>
            <a:ext cx="9902237" cy="3831773"/>
          </a:xfrm>
        </p:spPr>
        <p:txBody>
          <a:bodyPr>
            <a:noAutofit/>
          </a:bodyPr>
          <a:lstStyle/>
          <a:p>
            <a:pPr marL="228600" lvl="1" algn="just" rtl="1">
              <a:lnSpc>
                <a:spcPct val="100000"/>
              </a:lnSpc>
              <a:spcBef>
                <a:spcPts val="1200"/>
              </a:spcBef>
            </a:pPr>
            <a:r>
              <a:rPr lang="fa-IR" sz="2400" b="1" dirty="0">
                <a:solidFill>
                  <a:schemeClr val="accent4">
                    <a:lumMod val="75000"/>
                  </a:schemeClr>
                </a:solidFill>
                <a:cs typeface="B Nazanin" panose="00000400000000000000" pitchFamily="2" charset="-78"/>
              </a:rPr>
              <a:t>نکات مهم در تکمیل پرسشنامه </a:t>
            </a:r>
            <a:r>
              <a:rPr lang="en-US" sz="2400" b="1" dirty="0">
                <a:solidFill>
                  <a:schemeClr val="accent4">
                    <a:lumMod val="75000"/>
                  </a:schemeClr>
                </a:solidFill>
                <a:cs typeface="B Nazanin" panose="00000400000000000000" pitchFamily="2" charset="-78"/>
              </a:rPr>
              <a:t>ASQ3</a:t>
            </a:r>
            <a:r>
              <a:rPr lang="fa-IR" sz="2400" b="1" dirty="0">
                <a:solidFill>
                  <a:schemeClr val="accent4">
                    <a:lumMod val="75000"/>
                  </a:schemeClr>
                </a:solidFill>
                <a:cs typeface="B Nazanin" panose="00000400000000000000" pitchFamily="2" charset="-78"/>
              </a:rPr>
              <a:t> </a:t>
            </a:r>
            <a:r>
              <a:rPr lang="fa-IR" sz="2400" b="1" dirty="0" smtClean="0">
                <a:solidFill>
                  <a:schemeClr val="accent4">
                    <a:lumMod val="75000"/>
                  </a:schemeClr>
                </a:solidFill>
                <a:cs typeface="B Nazanin" panose="00000400000000000000" pitchFamily="2" charset="-78"/>
              </a:rPr>
              <a:t>:</a:t>
            </a:r>
            <a:endParaRPr lang="en-US" sz="2400" b="1" dirty="0">
              <a:solidFill>
                <a:schemeClr val="accent4">
                  <a:lumMod val="75000"/>
                </a:schemeClr>
              </a:solidFill>
              <a:cs typeface="B Nazanin" panose="00000400000000000000" pitchFamily="2" charset="-78"/>
            </a:endParaRPr>
          </a:p>
          <a:p>
            <a:pPr marL="228600" lvl="1" algn="just" rtl="1">
              <a:lnSpc>
                <a:spcPct val="150000"/>
              </a:lnSpc>
              <a:spcBef>
                <a:spcPts val="1200"/>
              </a:spcBef>
            </a:pPr>
            <a:r>
              <a:rPr lang="fa-IR" sz="2400" b="1" dirty="0" smtClean="0">
                <a:solidFill>
                  <a:schemeClr val="tx1"/>
                </a:solidFill>
                <a:cs typeface="B Nazanin" panose="00000400000000000000" pitchFamily="2" charset="-78"/>
              </a:rPr>
              <a:t>پرسشنامه ها می توانند توسط والدین، سایر اقوام و معلمین و هرکسی که حدود 15 تا 20 ساعت یا بیشتر در هفته با کودک وقت می گذارند.</a:t>
            </a:r>
          </a:p>
          <a:p>
            <a:pPr marL="228600" lvl="1" algn="just" rtl="1">
              <a:lnSpc>
                <a:spcPct val="150000"/>
              </a:lnSpc>
              <a:spcBef>
                <a:spcPts val="1200"/>
              </a:spcBef>
            </a:pPr>
            <a:r>
              <a:rPr lang="fa-IR" sz="2400" b="1" dirty="0" smtClean="0">
                <a:solidFill>
                  <a:schemeClr val="tx1"/>
                </a:solidFill>
                <a:cs typeface="B Nazanin" panose="00000400000000000000" pitchFamily="2" charset="-78"/>
              </a:rPr>
              <a:t>در صورتی که حدس می زنید والدین در بازگرداندن پرسشنامه همکاری لازم را نخواهد کرد از ایشان بخواهید که در همان محل (مرکز سلامت/ پایگاه/ خانه بهداشت) آن را تکمیل کنند</a:t>
            </a:r>
          </a:p>
          <a:p>
            <a:pPr marL="228600" lvl="1" algn="just" rtl="1">
              <a:lnSpc>
                <a:spcPct val="150000"/>
              </a:lnSpc>
              <a:spcBef>
                <a:spcPts val="1200"/>
              </a:spcBef>
            </a:pPr>
            <a:endParaRPr lang="en-US" sz="2400" dirty="0">
              <a:solidFill>
                <a:schemeClr val="tx1"/>
              </a:solidFill>
              <a:cs typeface="B Nazanin" panose="00000400000000000000" pitchFamily="2" charset="-78"/>
            </a:endParaRPr>
          </a:p>
          <a:p>
            <a:pPr marL="228600" lvl="1" algn="just" rtl="1">
              <a:lnSpc>
                <a:spcPct val="100000"/>
              </a:lnSpc>
              <a:spcBef>
                <a:spcPts val="1200"/>
              </a:spcBef>
            </a:pPr>
            <a:endParaRPr lang="en-US" sz="2400" dirty="0">
              <a:cs typeface="B Nazanin" pitchFamily="2" charset="-78"/>
            </a:endParaRPr>
          </a:p>
        </p:txBody>
      </p:sp>
      <p:sp>
        <p:nvSpPr>
          <p:cNvPr id="4" name="Title 1"/>
          <p:cNvSpPr txBox="1">
            <a:spLocks/>
          </p:cNvSpPr>
          <p:nvPr/>
        </p:nvSpPr>
        <p:spPr>
          <a:xfrm>
            <a:off x="1110344" y="836023"/>
            <a:ext cx="9902237" cy="12932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lnSpc>
                <a:spcPct val="150000"/>
              </a:lnSpc>
              <a:spcBef>
                <a:spcPts val="0"/>
              </a:spcBef>
            </a:pPr>
            <a:r>
              <a:rPr lang="fa-IR" sz="2400" b="1" dirty="0" smtClean="0">
                <a:solidFill>
                  <a:schemeClr val="accent4">
                    <a:lumMod val="75000"/>
                  </a:schemeClr>
                </a:solidFill>
                <a:cs typeface="B Nazanin" panose="00000400000000000000" pitchFamily="2" charset="-78"/>
              </a:rPr>
              <a:t/>
            </a:r>
            <a:br>
              <a:rPr lang="fa-IR" sz="2400" b="1" dirty="0" smtClean="0">
                <a:solidFill>
                  <a:schemeClr val="accent4">
                    <a:lumMod val="75000"/>
                  </a:schemeClr>
                </a:solidFill>
                <a:cs typeface="B Nazanin" panose="00000400000000000000" pitchFamily="2" charset="-78"/>
              </a:rPr>
            </a:br>
            <a:r>
              <a:rPr lang="en-US" sz="2400" b="1" dirty="0" smtClean="0">
                <a:solidFill>
                  <a:schemeClr val="accent4">
                    <a:lumMod val="75000"/>
                  </a:schemeClr>
                </a:solidFill>
                <a:cs typeface="B Nazanin" panose="00000400000000000000" pitchFamily="2" charset="-78"/>
              </a:rPr>
              <a:t>Ages Stages Question</a:t>
            </a:r>
          </a:p>
          <a:p>
            <a:pPr algn="ctr">
              <a:lnSpc>
                <a:spcPct val="150000"/>
              </a:lnSpc>
              <a:spcBef>
                <a:spcPts val="0"/>
              </a:spcBef>
            </a:pPr>
            <a:r>
              <a:rPr lang="en-US" sz="2400" b="1" dirty="0" smtClean="0">
                <a:solidFill>
                  <a:schemeClr val="accent4">
                    <a:lumMod val="75000"/>
                  </a:schemeClr>
                </a:solidFill>
                <a:cs typeface="B Nazanin" panose="00000400000000000000" pitchFamily="2" charset="-78"/>
              </a:rPr>
              <a:t>ASQ-</a:t>
            </a:r>
            <a:r>
              <a:rPr lang="en-US" sz="2400" b="1" dirty="0" smtClean="0">
                <a:solidFill>
                  <a:schemeClr val="accent4">
                    <a:lumMod val="75000"/>
                  </a:schemeClr>
                </a:solidFill>
                <a:cs typeface="Aban"/>
              </a:rPr>
              <a:t>3</a:t>
            </a:r>
            <a:endParaRPr lang="en-US" sz="2400" dirty="0">
              <a:solidFill>
                <a:schemeClr val="accent4">
                  <a:lumMod val="75000"/>
                </a:schemeClr>
              </a:solidFill>
              <a:cs typeface="B Nazanin" panose="00000400000000000000" pitchFamily="2" charset="-78"/>
            </a:endParaRPr>
          </a:p>
        </p:txBody>
      </p:sp>
    </p:spTree>
    <p:extLst>
      <p:ext uri="{BB962C8B-B14F-4D97-AF65-F5344CB8AC3E}">
        <p14:creationId xmlns:p14="http://schemas.microsoft.com/office/powerpoint/2010/main" val="264774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35559" y="1143661"/>
            <a:ext cx="9980614" cy="5167745"/>
          </a:xfrm>
        </p:spPr>
        <p:txBody>
          <a:bodyPr>
            <a:normAutofit/>
          </a:bodyPr>
          <a:lstStyle/>
          <a:p>
            <a:pPr algn="just" rtl="1">
              <a:lnSpc>
                <a:spcPct val="150000"/>
              </a:lnSpc>
            </a:pPr>
            <a:r>
              <a:rPr lang="fa-IR" b="1" dirty="0" smtClean="0">
                <a:solidFill>
                  <a:schemeClr val="accent4">
                    <a:lumMod val="75000"/>
                  </a:schemeClr>
                </a:solidFill>
                <a:cs typeface="B Nazanin" pitchFamily="2" charset="-78"/>
              </a:rPr>
              <a:t>پاسخ سوال پنجم:</a:t>
            </a:r>
          </a:p>
          <a:p>
            <a:pPr marL="0" indent="0" algn="just" rtl="1">
              <a:lnSpc>
                <a:spcPct val="100000"/>
              </a:lnSpc>
              <a:buNone/>
            </a:pPr>
            <a:r>
              <a:rPr lang="fa-IR" sz="1800" b="1" dirty="0" smtClean="0">
                <a:cs typeface="B Nazanin" pitchFamily="2" charset="-78"/>
              </a:rPr>
              <a:t>جمع </a:t>
            </a:r>
            <a:r>
              <a:rPr lang="fa-IR" sz="1800" b="1" dirty="0">
                <a:cs typeface="B Nazanin" pitchFamily="2" charset="-78"/>
              </a:rPr>
              <a:t>امتیاز </a:t>
            </a:r>
            <a:r>
              <a:rPr lang="fa-IR" sz="1800" b="1" dirty="0" smtClean="0">
                <a:cs typeface="B Nazanin" pitchFamily="2" charset="-78"/>
              </a:rPr>
              <a:t>4 </a:t>
            </a:r>
            <a:r>
              <a:rPr lang="fa-IR" sz="1800" b="1" dirty="0">
                <a:cs typeface="B Nazanin" pitchFamily="2" charset="-78"/>
              </a:rPr>
              <a:t>سوال پاسخ داده شده : </a:t>
            </a:r>
            <a:r>
              <a:rPr lang="fa-IR" sz="1800" b="1" dirty="0" smtClean="0">
                <a:cs typeface="B Nazanin" pitchFamily="2" charset="-78"/>
              </a:rPr>
              <a:t>25=10+5+5+5       </a:t>
            </a:r>
          </a:p>
          <a:p>
            <a:pPr marL="0" indent="0" algn="just" rtl="1">
              <a:lnSpc>
                <a:spcPct val="100000"/>
              </a:lnSpc>
              <a:buNone/>
            </a:pPr>
            <a:r>
              <a:rPr lang="fa-IR" sz="1800" b="1" dirty="0" smtClean="0">
                <a:cs typeface="B Nazanin" pitchFamily="2" charset="-78"/>
              </a:rPr>
              <a:t>میانگین امتیاز هر سوال :  6/25= 4÷ 25       </a:t>
            </a:r>
          </a:p>
          <a:p>
            <a:pPr marL="0" indent="0" algn="just" rtl="1">
              <a:lnSpc>
                <a:spcPct val="100000"/>
              </a:lnSpc>
              <a:buNone/>
            </a:pPr>
            <a:r>
              <a:rPr lang="fa-IR" sz="1800" b="1" dirty="0" smtClean="0">
                <a:cs typeface="B Nazanin" pitchFamily="2" charset="-78"/>
              </a:rPr>
              <a:t>امتیاز سوال های بدون پاسخ: </a:t>
            </a:r>
            <a:r>
              <a:rPr lang="fa-IR" sz="1800" b="1" dirty="0">
                <a:cs typeface="B Nazanin" pitchFamily="2" charset="-78"/>
                <a:sym typeface="Wingdings 2"/>
              </a:rPr>
              <a:t> </a:t>
            </a:r>
            <a:r>
              <a:rPr lang="fa-IR" sz="1800" b="1" dirty="0" smtClean="0">
                <a:cs typeface="B Nazanin" pitchFamily="2" charset="-78"/>
                <a:sym typeface="Wingdings 2"/>
              </a:rPr>
              <a:t>  12/5=2 </a:t>
            </a:r>
            <a:r>
              <a:rPr lang="fa-IR" sz="1800" dirty="0" smtClean="0">
                <a:cs typeface="B Nazanin" pitchFamily="2" charset="-78"/>
                <a:sym typeface="Wingdings 2"/>
              </a:rPr>
              <a:t></a:t>
            </a:r>
            <a:r>
              <a:rPr lang="fa-IR" sz="1800" b="1" dirty="0" smtClean="0">
                <a:cs typeface="B Nazanin" pitchFamily="2" charset="-78"/>
                <a:sym typeface="Wingdings 2"/>
              </a:rPr>
              <a:t>6/25</a:t>
            </a:r>
            <a:endParaRPr lang="fa-IR" sz="1800" b="1" dirty="0" smtClean="0">
              <a:cs typeface="B Nazanin" pitchFamily="2" charset="-78"/>
            </a:endParaRPr>
          </a:p>
          <a:p>
            <a:pPr marL="0" indent="0" algn="just" rtl="1">
              <a:lnSpc>
                <a:spcPct val="100000"/>
              </a:lnSpc>
              <a:buNone/>
            </a:pPr>
            <a:r>
              <a:rPr lang="fa-IR" sz="1800" b="1" dirty="0" smtClean="0">
                <a:cs typeface="B Nazanin" pitchFamily="2" charset="-78"/>
              </a:rPr>
              <a:t>  امتیاز کل : </a:t>
            </a:r>
            <a:r>
              <a:rPr lang="fa-IR" sz="1800" b="1" dirty="0" smtClean="0">
                <a:solidFill>
                  <a:srgbClr val="00B0F0"/>
                </a:solidFill>
                <a:cs typeface="B Nazanin" pitchFamily="2" charset="-78"/>
              </a:rPr>
              <a:t>37/5 </a:t>
            </a:r>
            <a:r>
              <a:rPr lang="fa-IR" sz="1800" b="1" dirty="0">
                <a:solidFill>
                  <a:srgbClr val="00B0F0"/>
                </a:solidFill>
                <a:cs typeface="B Nazanin" pitchFamily="2" charset="-78"/>
              </a:rPr>
              <a:t>=</a:t>
            </a:r>
            <a:r>
              <a:rPr lang="fa-IR" sz="1800" b="1" dirty="0" smtClean="0">
                <a:solidFill>
                  <a:srgbClr val="00B0F0"/>
                </a:solidFill>
                <a:cs typeface="B Nazanin" pitchFamily="2" charset="-78"/>
              </a:rPr>
              <a:t> </a:t>
            </a:r>
            <a:r>
              <a:rPr lang="fa-IR" b="1" dirty="0" smtClean="0">
                <a:solidFill>
                  <a:srgbClr val="00B0F0"/>
                </a:solidFill>
                <a:cs typeface="B Nazanin" pitchFamily="2" charset="-78"/>
              </a:rPr>
              <a:t>12/5+ 25</a:t>
            </a:r>
            <a:endParaRPr lang="fa-IR" b="1" dirty="0">
              <a:solidFill>
                <a:srgbClr val="00B0F0"/>
              </a:solidFill>
              <a:cs typeface="B Nazanin" pitchFamily="2" charset="-78"/>
            </a:endParaRPr>
          </a:p>
          <a:p>
            <a:pPr marL="0" indent="0" algn="just" rtl="1">
              <a:lnSpc>
                <a:spcPct val="150000"/>
              </a:lnSpc>
              <a:buNone/>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820" r="1879"/>
          <a:stretch/>
        </p:blipFill>
        <p:spPr>
          <a:xfrm>
            <a:off x="525764" y="1364951"/>
            <a:ext cx="5929627" cy="4298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971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14400" y="1313411"/>
            <a:ext cx="9980614" cy="4934989"/>
          </a:xfrm>
        </p:spPr>
        <p:txBody>
          <a:bodyPr>
            <a:normAutofit/>
          </a:bodyPr>
          <a:lstStyle/>
          <a:p>
            <a:pPr algn="just" rtl="1">
              <a:lnSpc>
                <a:spcPct val="150000"/>
              </a:lnSpc>
            </a:pPr>
            <a:r>
              <a:rPr lang="fa-IR" sz="2200" b="1" dirty="0" smtClean="0">
                <a:cs typeface="B Nazanin" pitchFamily="2" charset="-78"/>
              </a:rPr>
              <a:t>اگر سه سوال یا بیشتر در یک حیطه تکاملی بی پاسخ ماند بود. امتیاز آن حیطه قابل محاسبه نمی باشد.</a:t>
            </a:r>
          </a:p>
          <a:p>
            <a:pPr algn="just" rtl="1">
              <a:lnSpc>
                <a:spcPct val="150000"/>
              </a:lnSpc>
            </a:pPr>
            <a:r>
              <a:rPr lang="fa-IR" sz="3200" b="1" dirty="0" smtClean="0">
                <a:solidFill>
                  <a:srgbClr val="FF0000"/>
                </a:solidFill>
                <a:cs typeface="B Nazanin" pitchFamily="2" charset="-78"/>
              </a:rPr>
              <a:t>نکته: </a:t>
            </a:r>
          </a:p>
          <a:p>
            <a:pPr algn="just" rtl="1">
              <a:lnSpc>
                <a:spcPct val="150000"/>
              </a:lnSpc>
            </a:pPr>
            <a:r>
              <a:rPr lang="fa-IR" sz="2200" b="1" dirty="0" smtClean="0">
                <a:cs typeface="B Nazanin" pitchFamily="2" charset="-78"/>
              </a:rPr>
              <a:t>در ویرایش سوم دستورالعمل </a:t>
            </a:r>
            <a:r>
              <a:rPr lang="en-US" sz="2200" b="1" dirty="0" smtClean="0">
                <a:cs typeface="B Nazanin" pitchFamily="2" charset="-78"/>
              </a:rPr>
              <a:t>ASQ</a:t>
            </a:r>
            <a:r>
              <a:rPr lang="fa-IR" sz="2200" b="1" dirty="0" smtClean="0">
                <a:cs typeface="B Nazanin" pitchFamily="2" charset="-78"/>
              </a:rPr>
              <a:t> در انتهای برخی سوالات اشاره شده که اگر به یکی از سوالات بالاتر یا پایین تر ، پاسخ «بلی» داده شده است، به آن سوال بخصوص نیز حتما باید پاسخ «بلی « تعلق گیرد. به اینگونه سوالات باید توجه شود.</a:t>
            </a:r>
          </a:p>
          <a:p>
            <a:pPr algn="just" rtl="1">
              <a:lnSpc>
                <a:spcPct val="150000"/>
              </a:lnSpc>
            </a:pPr>
            <a:r>
              <a:rPr lang="fa-IR" sz="2200" b="1" dirty="0" smtClean="0">
                <a:cs typeface="B Nazanin" pitchFamily="2" charset="-78"/>
              </a:rPr>
              <a:t>بطور مثال سوال یک حرکات درشت پرسشنامه 8 ماهگی اگر به سوال 5 پاسخ بلی بدهیم باید به سوال 1 هم امتیاز 10 داده شود.</a:t>
            </a:r>
            <a:endParaRPr lang="fa-IR" sz="2400" b="1" dirty="0">
              <a:cs typeface="B Nazanin" pitchFamily="2" charset="-78"/>
            </a:endParaRPr>
          </a:p>
        </p:txBody>
      </p:sp>
    </p:spTree>
    <p:extLst>
      <p:ext uri="{BB962C8B-B14F-4D97-AF65-F5344CB8AC3E}">
        <p14:creationId xmlns:p14="http://schemas.microsoft.com/office/powerpoint/2010/main" val="303793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5150" y="1582057"/>
            <a:ext cx="8637763" cy="4209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138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نحوه امتیاز دهی نهایی به پرسشنامه های تکمیل شده </a:t>
            </a:r>
            <a:r>
              <a:rPr lang="en-US" sz="2800" b="1" dirty="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914400" y="1291771"/>
            <a:ext cx="10348686" cy="4956629"/>
          </a:xfrm>
        </p:spPr>
        <p:txBody>
          <a:bodyPr/>
          <a:lstStyle/>
          <a:p>
            <a:pPr algn="just" rtl="1">
              <a:lnSpc>
                <a:spcPct val="150000"/>
              </a:lnSpc>
            </a:pPr>
            <a:r>
              <a:rPr lang="fa-IR" b="1" dirty="0" smtClean="0">
                <a:cs typeface="B Nazanin" pitchFamily="2" charset="-78"/>
              </a:rPr>
              <a:t>بخش کلیات : در این بخش امتیاز داده نمی شود و با توجه به نگرانی های والدین مشکلات کودک شناسایی می شود. صرف نظر از امتیازی که کودک در پرسشنامه کسب کرده است چنانچه در بخش کلیات یک نگرانی وجود داشته باشد نیاز به ارزیابی بیشتر و حتی ارجاع دارند.</a:t>
            </a:r>
            <a:endParaRPr lang="fa-IR" b="1" dirty="0">
              <a:cs typeface="B Nazanin" pitchFamily="2" charset="-78"/>
            </a:endParaRPr>
          </a:p>
        </p:txBody>
      </p:sp>
      <p:pic>
        <p:nvPicPr>
          <p:cNvPr id="307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3020" t="42262" r="14996" b="8730"/>
          <a:stretch/>
        </p:blipFill>
        <p:spPr bwMode="auto">
          <a:xfrm>
            <a:off x="2191657" y="2786741"/>
            <a:ext cx="6763657" cy="3585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70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نقاط برش </a:t>
            </a:r>
            <a:r>
              <a:rPr lang="en-US" sz="2800" b="1" dirty="0" smtClean="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a:t>
            </a:r>
            <a:endParaRPr lang="fa-IR" sz="2800" dirty="0"/>
          </a:p>
        </p:txBody>
      </p:sp>
      <p:sp>
        <p:nvSpPr>
          <p:cNvPr id="3" name="Content Placeholder 2"/>
          <p:cNvSpPr>
            <a:spLocks noGrp="1"/>
          </p:cNvSpPr>
          <p:nvPr>
            <p:ph idx="1"/>
          </p:nvPr>
        </p:nvSpPr>
        <p:spPr>
          <a:xfrm>
            <a:off x="4756152" y="1291771"/>
            <a:ext cx="6506933" cy="4956629"/>
          </a:xfrm>
        </p:spPr>
        <p:txBody>
          <a:bodyPr>
            <a:normAutofit fontScale="92500" lnSpcReduction="20000"/>
          </a:bodyPr>
          <a:lstStyle/>
          <a:p>
            <a:pPr algn="just" rtl="1">
              <a:lnSpc>
                <a:spcPct val="150000"/>
              </a:lnSpc>
            </a:pPr>
            <a:r>
              <a:rPr lang="fa-IR" b="1" dirty="0" smtClean="0">
                <a:cs typeface="B Nazanin" pitchFamily="2" charset="-78"/>
              </a:rPr>
              <a:t>سیستم </a:t>
            </a:r>
            <a:r>
              <a:rPr lang="en-US" b="1" dirty="0" smtClean="0">
                <a:cs typeface="B Nazanin" pitchFamily="2" charset="-78"/>
              </a:rPr>
              <a:t>ASQ-3</a:t>
            </a:r>
            <a:r>
              <a:rPr lang="fa-IR" b="1" dirty="0" smtClean="0">
                <a:cs typeface="B Nazanin" pitchFamily="2" charset="-78"/>
              </a:rPr>
              <a:t> از نقاط برش برای تعیین وضعیت تکاملی کودک بهره می برد و از این طریق معلوم می کند که آیا یک کودک در حال تکامل نرمال است یا این که باید برای ارزیابی های تکمیلی و جامع ارجاع گردد.</a:t>
            </a:r>
          </a:p>
          <a:p>
            <a:pPr marL="0" indent="0" algn="just" rtl="1">
              <a:lnSpc>
                <a:spcPct val="150000"/>
              </a:lnSpc>
              <a:buNone/>
            </a:pPr>
            <a:r>
              <a:rPr lang="fa-IR" b="1" dirty="0" smtClean="0">
                <a:cs typeface="B Nazanin" pitchFamily="2" charset="-78"/>
              </a:rPr>
              <a:t>1- کودکانی که امتیازات حیطه های آنها </a:t>
            </a:r>
            <a:r>
              <a:rPr lang="fa-IR" b="1" u="sng" dirty="0" smtClean="0">
                <a:cs typeface="B Nazanin" pitchFamily="2" charset="-78"/>
              </a:rPr>
              <a:t>بالاتر</a:t>
            </a:r>
            <a:r>
              <a:rPr lang="fa-IR" b="1" dirty="0" smtClean="0">
                <a:cs typeface="B Nazanin" pitchFamily="2" charset="-78"/>
              </a:rPr>
              <a:t> از منطقه پایش باشد، حکایت از تکامل نرمال دارد .46/4</a:t>
            </a:r>
          </a:p>
          <a:p>
            <a:pPr marL="0" indent="0" algn="just" rtl="1">
              <a:lnSpc>
                <a:spcPct val="150000"/>
              </a:lnSpc>
              <a:buNone/>
            </a:pPr>
            <a:r>
              <a:rPr lang="fa-IR" b="1" dirty="0" smtClean="0">
                <a:cs typeface="B Nazanin" pitchFamily="2" charset="-78"/>
              </a:rPr>
              <a:t>2- کودکانی که امتیازات </a:t>
            </a:r>
            <a:r>
              <a:rPr lang="fa-IR" b="1" dirty="0">
                <a:cs typeface="B Nazanin" pitchFamily="2" charset="-78"/>
              </a:rPr>
              <a:t> </a:t>
            </a:r>
            <a:r>
              <a:rPr lang="fa-IR" b="1" dirty="0" smtClean="0">
                <a:cs typeface="B Nazanin" pitchFamily="2" charset="-78"/>
              </a:rPr>
              <a:t>آنها </a:t>
            </a:r>
            <a:r>
              <a:rPr lang="fa-IR" b="1" dirty="0">
                <a:cs typeface="B Nazanin" pitchFamily="2" charset="-78"/>
              </a:rPr>
              <a:t>در منطقه پایش </a:t>
            </a:r>
            <a:r>
              <a:rPr lang="fa-IR" b="1" dirty="0" smtClean="0">
                <a:cs typeface="B Nazanin" pitchFamily="2" charset="-78"/>
              </a:rPr>
              <a:t>( بین 1 انحراف معیار و 2 انحراف معیار پایین تر از میانگین) باشد، حکایت از نیاز به پیگیری و پایش و مانیتورینگ دارد. بین 46/3 و 38</a:t>
            </a:r>
          </a:p>
          <a:p>
            <a:pPr marL="0" indent="0" algn="just" rtl="1">
              <a:lnSpc>
                <a:spcPct val="150000"/>
              </a:lnSpc>
              <a:buNone/>
            </a:pPr>
            <a:r>
              <a:rPr lang="fa-IR" b="1" dirty="0" smtClean="0">
                <a:cs typeface="B Nazanin" pitchFamily="2" charset="-78"/>
              </a:rPr>
              <a:t>3-کودکانی که امتیازات آنها </a:t>
            </a:r>
            <a:r>
              <a:rPr lang="fa-IR" b="1" u="sng" dirty="0" smtClean="0">
                <a:cs typeface="B Nazanin" pitchFamily="2" charset="-78"/>
              </a:rPr>
              <a:t>پایین تر </a:t>
            </a:r>
            <a:r>
              <a:rPr lang="fa-IR" b="1" dirty="0" smtClean="0">
                <a:cs typeface="B Nazanin" pitchFamily="2" charset="-78"/>
              </a:rPr>
              <a:t>از نقطه برش باشد، حکایت از نیاز به ارجاع به پزشک معین تکامل به منظور انجام ارزیابی های تشخیصی و تکمیلی دارد . 37.9</a:t>
            </a:r>
            <a:endParaRPr lang="fa-IR" b="1"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763" y="1175657"/>
            <a:ext cx="3885294" cy="3962400"/>
          </a:xfrm>
          <a:prstGeom prst="rect">
            <a:avLst/>
          </a:prstGeom>
        </p:spPr>
      </p:pic>
    </p:spTree>
    <p:extLst>
      <p:ext uri="{BB962C8B-B14F-4D97-AF65-F5344CB8AC3E}">
        <p14:creationId xmlns:p14="http://schemas.microsoft.com/office/powerpoint/2010/main" val="25937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normAutofit/>
          </a:bodyPr>
          <a:lstStyle/>
          <a:p>
            <a:pPr algn="r" rtl="1"/>
            <a:r>
              <a:rPr lang="fa-IR" sz="2800" b="1" dirty="0" smtClean="0">
                <a:solidFill>
                  <a:schemeClr val="accent4">
                    <a:lumMod val="75000"/>
                  </a:schemeClr>
                </a:solidFill>
                <a:cs typeface="B Titr" pitchFamily="2" charset="-78"/>
              </a:rPr>
              <a:t>نقاط برش </a:t>
            </a:r>
            <a:r>
              <a:rPr lang="en-US" sz="2800" b="1" dirty="0" smtClean="0">
                <a:solidFill>
                  <a:schemeClr val="accent4">
                    <a:lumMod val="75000"/>
                  </a:schemeClr>
                </a:solidFill>
                <a:cs typeface="B Titr" pitchFamily="2" charset="-78"/>
              </a:rPr>
              <a:t>ASQ-3</a:t>
            </a:r>
            <a:r>
              <a:rPr lang="fa-IR" sz="2800" b="1" dirty="0" smtClean="0">
                <a:solidFill>
                  <a:schemeClr val="accent4">
                    <a:lumMod val="75000"/>
                  </a:schemeClr>
                </a:solidFill>
                <a:cs typeface="B Titr" pitchFamily="2" charset="-78"/>
              </a:rPr>
              <a:t> ، اقدام ها و  ملاک های ارجاع:</a:t>
            </a:r>
            <a:endParaRPr lang="fa-IR" sz="2800" dirty="0"/>
          </a:p>
        </p:txBody>
      </p:sp>
      <p:graphicFrame>
        <p:nvGraphicFramePr>
          <p:cNvPr id="5" name="Table 4"/>
          <p:cNvGraphicFramePr>
            <a:graphicFrameLocks noGrp="1"/>
          </p:cNvGraphicFramePr>
          <p:nvPr>
            <p:extLst>
              <p:ext uri="{D42A27DB-BD31-4B8C-83A1-F6EECF244321}">
                <p14:modId xmlns:p14="http://schemas.microsoft.com/office/powerpoint/2010/main" val="993707591"/>
              </p:ext>
            </p:extLst>
          </p:nvPr>
        </p:nvGraphicFramePr>
        <p:xfrm>
          <a:off x="573206" y="1401837"/>
          <a:ext cx="10893080" cy="5102495"/>
        </p:xfrm>
        <a:graphic>
          <a:graphicData uri="http://schemas.openxmlformats.org/drawingml/2006/table">
            <a:tbl>
              <a:tblPr rtl="1" firstRow="1" bandRow="1">
                <a:tableStyleId>{5C22544A-7EE6-4342-B048-85BDC9FD1C3A}</a:tableStyleId>
              </a:tblPr>
              <a:tblGrid>
                <a:gridCol w="3359710">
                  <a:extLst>
                    <a:ext uri="{9D8B030D-6E8A-4147-A177-3AD203B41FA5}">
                      <a16:colId xmlns:a16="http://schemas.microsoft.com/office/drawing/2014/main" val="20000"/>
                    </a:ext>
                  </a:extLst>
                </a:gridCol>
                <a:gridCol w="7533370">
                  <a:extLst>
                    <a:ext uri="{9D8B030D-6E8A-4147-A177-3AD203B41FA5}">
                      <a16:colId xmlns:a16="http://schemas.microsoft.com/office/drawing/2014/main" val="20001"/>
                    </a:ext>
                  </a:extLst>
                </a:gridCol>
              </a:tblGrid>
              <a:tr h="397506">
                <a:tc>
                  <a:txBody>
                    <a:bodyPr/>
                    <a:lstStyle/>
                    <a:p>
                      <a:pPr algn="ctr" rtl="1"/>
                      <a:r>
                        <a:rPr lang="fa-IR" b="1" dirty="0" smtClean="0">
                          <a:cs typeface="B Nazanin" pitchFamily="2" charset="-78"/>
                        </a:rPr>
                        <a:t>وضعیت کودک بر حسب نقاط برش </a:t>
                      </a:r>
                      <a:endParaRPr lang="fa-IR" b="1" dirty="0">
                        <a:cs typeface="B Nazanin" pitchFamily="2" charset="-78"/>
                      </a:endParaRPr>
                    </a:p>
                  </a:txBody>
                  <a:tcPr anchor="ctr"/>
                </a:tc>
                <a:tc>
                  <a:txBody>
                    <a:bodyPr/>
                    <a:lstStyle/>
                    <a:p>
                      <a:pPr algn="ctr" rtl="1"/>
                      <a:r>
                        <a:rPr lang="fa-IR" b="1" dirty="0" smtClean="0">
                          <a:cs typeface="B Nazanin" pitchFamily="2" charset="-78"/>
                        </a:rPr>
                        <a:t>اقدام مناسب</a:t>
                      </a:r>
                      <a:endParaRPr lang="fa-IR" b="1" dirty="0">
                        <a:cs typeface="B Nazanin" pitchFamily="2" charset="-78"/>
                      </a:endParaRPr>
                    </a:p>
                  </a:txBody>
                  <a:tcPr anchor="ctr"/>
                </a:tc>
                <a:extLst>
                  <a:ext uri="{0D108BD9-81ED-4DB2-BD59-A6C34878D82A}">
                    <a16:rowId xmlns:a16="http://schemas.microsoft.com/office/drawing/2014/main" val="10000"/>
                  </a:ext>
                </a:extLst>
              </a:tr>
              <a:tr h="1274197">
                <a:tc>
                  <a:txBody>
                    <a:bodyPr/>
                    <a:lstStyle/>
                    <a:p>
                      <a:pPr algn="just" rtl="1"/>
                      <a:r>
                        <a:rPr lang="fa-IR" b="1" dirty="0" smtClean="0">
                          <a:cs typeface="B Nazanin" pitchFamily="2" charset="-78"/>
                        </a:rPr>
                        <a:t>کودکانی</a:t>
                      </a:r>
                      <a:r>
                        <a:rPr lang="fa-IR" b="1" baseline="0" dirty="0" smtClean="0">
                          <a:cs typeface="B Nazanin" pitchFamily="2" charset="-78"/>
                        </a:rPr>
                        <a:t> که امتیاز آنها در منطقه ن</a:t>
                      </a:r>
                      <a:r>
                        <a:rPr lang="fa-IR" b="1" dirty="0" smtClean="0">
                          <a:cs typeface="B Nazanin" pitchFamily="2" charset="-78"/>
                        </a:rPr>
                        <a:t>رمال</a:t>
                      </a:r>
                      <a:r>
                        <a:rPr lang="fa-IR" b="1" baseline="0" dirty="0" smtClean="0">
                          <a:cs typeface="B Nazanin" pitchFamily="2" charset="-78"/>
                        </a:rPr>
                        <a:t> قرار دارد</a:t>
                      </a:r>
                      <a:endParaRPr lang="fa-IR" b="1" dirty="0">
                        <a:cs typeface="B Nazanin" pitchFamily="2" charset="-78"/>
                      </a:endParaRPr>
                    </a:p>
                  </a:txBody>
                  <a:tcPr anchor="ctr"/>
                </a:tc>
                <a:tc>
                  <a:txBody>
                    <a:bodyPr/>
                    <a:lstStyle/>
                    <a:p>
                      <a:pPr marL="285750" indent="-285750" algn="just" rtl="1">
                        <a:buFont typeface="Arial" pitchFamily="34" charset="0"/>
                        <a:buChar char="•"/>
                      </a:pPr>
                      <a:r>
                        <a:rPr lang="fa-IR" b="1" dirty="0" smtClean="0">
                          <a:cs typeface="B Nazanin" pitchFamily="2" charset="-78"/>
                        </a:rPr>
                        <a:t>یاداوری</a:t>
                      </a:r>
                      <a:r>
                        <a:rPr lang="fa-IR" b="1" baseline="0" dirty="0" smtClean="0">
                          <a:cs typeface="B Nazanin" pitchFamily="2" charset="-78"/>
                        </a:rPr>
                        <a:t> زمان بررسی بعدی کودک از نظر تکامل</a:t>
                      </a:r>
                    </a:p>
                    <a:p>
                      <a:pPr marL="285750" indent="-285750" algn="just" rtl="1">
                        <a:buFont typeface="Arial" pitchFamily="34" charset="0"/>
                        <a:buChar char="•"/>
                      </a:pPr>
                      <a:r>
                        <a:rPr lang="fa-IR" b="1" baseline="0" dirty="0" smtClean="0">
                          <a:cs typeface="B Nazanin" pitchFamily="2" charset="-78"/>
                        </a:rPr>
                        <a:t>تاکید بر اهمیت تکرار ارزیابی تکامل در سنین مختلف</a:t>
                      </a:r>
                    </a:p>
                    <a:p>
                      <a:pPr marL="285750" indent="-285750" algn="just" rtl="1">
                        <a:buFont typeface="Arial" pitchFamily="34" charset="0"/>
                        <a:buChar char="•"/>
                      </a:pPr>
                      <a:r>
                        <a:rPr lang="fa-IR" b="1" baseline="0" dirty="0" smtClean="0">
                          <a:cs typeface="B Nazanin" pitchFamily="2" charset="-78"/>
                        </a:rPr>
                        <a:t>آموزش تمرین های متناسب با سن کودک برای رشد و یادگیری با استفاده از کارتهای فعالیت ها و بازی ها   </a:t>
                      </a:r>
                      <a:endParaRPr lang="fa-IR" b="1" dirty="0">
                        <a:cs typeface="B Nazanin" pitchFamily="2" charset="-78"/>
                      </a:endParaRPr>
                    </a:p>
                  </a:txBody>
                  <a:tcPr anchor="ctr"/>
                </a:tc>
                <a:extLst>
                  <a:ext uri="{0D108BD9-81ED-4DB2-BD59-A6C34878D82A}">
                    <a16:rowId xmlns:a16="http://schemas.microsoft.com/office/drawing/2014/main" val="10001"/>
                  </a:ext>
                </a:extLst>
              </a:tr>
              <a:tr h="1274197">
                <a:tc>
                  <a:txBody>
                    <a:bodyPr/>
                    <a:lstStyle/>
                    <a:p>
                      <a:pPr algn="just" rtl="1"/>
                      <a:r>
                        <a:rPr lang="fa-IR" b="1" dirty="0" smtClean="0">
                          <a:cs typeface="B Nazanin" pitchFamily="2" charset="-78"/>
                        </a:rPr>
                        <a:t>کودکانی</a:t>
                      </a:r>
                      <a:r>
                        <a:rPr lang="fa-IR" b="1" baseline="0" dirty="0" smtClean="0">
                          <a:cs typeface="B Nazanin" pitchFamily="2" charset="-78"/>
                        </a:rPr>
                        <a:t> که امتیاز آنها </a:t>
                      </a:r>
                      <a:r>
                        <a:rPr lang="fa-IR" b="1" dirty="0" smtClean="0">
                          <a:cs typeface="B Nazanin" pitchFamily="2" charset="-78"/>
                        </a:rPr>
                        <a:t>در منطقه</a:t>
                      </a:r>
                      <a:r>
                        <a:rPr lang="fa-IR" b="1" baseline="0" dirty="0" smtClean="0">
                          <a:cs typeface="B Nazanin" pitchFamily="2" charset="-78"/>
                        </a:rPr>
                        <a:t> پایش قرار دارد</a:t>
                      </a:r>
                      <a:endParaRPr lang="fa-IR" b="1" dirty="0">
                        <a:cs typeface="B Nazanin" pitchFamily="2" charset="-78"/>
                      </a:endParaRPr>
                    </a:p>
                  </a:txBody>
                  <a:tcPr anchor="ctr"/>
                </a:tc>
                <a:tc>
                  <a:txBody>
                    <a:bodyPr/>
                    <a:lstStyle/>
                    <a:p>
                      <a:pPr marL="285750" indent="-285750" algn="just" rtl="1">
                        <a:buFont typeface="Arial" pitchFamily="34" charset="0"/>
                        <a:buChar char="•"/>
                      </a:pPr>
                      <a:r>
                        <a:rPr lang="fa-IR" b="1" dirty="0" smtClean="0">
                          <a:cs typeface="B Nazanin" pitchFamily="2" charset="-78"/>
                        </a:rPr>
                        <a:t>اموزش</a:t>
                      </a:r>
                      <a:r>
                        <a:rPr lang="fa-IR" b="1" baseline="0" dirty="0" smtClean="0">
                          <a:cs typeface="B Nazanin" pitchFamily="2" charset="-78"/>
                        </a:rPr>
                        <a:t> فعالیت ها و تمرینات تکاملی متناسب با  حیطه تکاملی و گروه سنی به والدین </a:t>
                      </a:r>
                    </a:p>
                    <a:p>
                      <a:pPr marL="285750" indent="-285750" algn="just" rtl="1">
                        <a:buFont typeface="Arial" pitchFamily="34" charset="0"/>
                        <a:buChar char="•"/>
                      </a:pPr>
                      <a:r>
                        <a:rPr lang="fa-IR" b="1" baseline="0" dirty="0" smtClean="0">
                          <a:cs typeface="B Nazanin" pitchFamily="2" charset="-78"/>
                        </a:rPr>
                        <a:t>پیگیری دو هفته بعد به منظوری بررس نحوه درست به کار بردن فعالیت ها و بازی های آموزش داده شده</a:t>
                      </a:r>
                    </a:p>
                    <a:p>
                      <a:pPr marL="285750" indent="-285750" algn="just" rtl="1">
                        <a:buFont typeface="Arial" pitchFamily="34" charset="0"/>
                        <a:buChar char="•"/>
                      </a:pPr>
                      <a:r>
                        <a:rPr lang="fa-IR" b="1" baseline="0" dirty="0" smtClean="0">
                          <a:cs typeface="B Nazanin" pitchFamily="2" charset="-78"/>
                        </a:rPr>
                        <a:t>تکمیل پرسشنامه مشابه 4 هفته بعد </a:t>
                      </a:r>
                      <a:endParaRPr lang="fa-IR" b="1" dirty="0">
                        <a:cs typeface="B Nazanin" pitchFamily="2" charset="-78"/>
                      </a:endParaRPr>
                    </a:p>
                  </a:txBody>
                  <a:tcPr anchor="ctr"/>
                </a:tc>
                <a:extLst>
                  <a:ext uri="{0D108BD9-81ED-4DB2-BD59-A6C34878D82A}">
                    <a16:rowId xmlns:a16="http://schemas.microsoft.com/office/drawing/2014/main" val="10002"/>
                  </a:ext>
                </a:extLst>
              </a:tr>
              <a:tr h="980152">
                <a:tc>
                  <a:txBody>
                    <a:bodyPr/>
                    <a:lstStyle/>
                    <a:p>
                      <a:pPr algn="just" rtl="1"/>
                      <a:r>
                        <a:rPr lang="fa-IR" b="1" dirty="0" smtClean="0">
                          <a:cs typeface="B Nazanin" pitchFamily="2" charset="-78"/>
                        </a:rPr>
                        <a:t>کودکانی</a:t>
                      </a:r>
                      <a:r>
                        <a:rPr lang="fa-IR" b="1" baseline="0" dirty="0" smtClean="0">
                          <a:cs typeface="B Nazanin" pitchFamily="2" charset="-78"/>
                        </a:rPr>
                        <a:t> که </a:t>
                      </a:r>
                      <a:r>
                        <a:rPr lang="fa-IR" b="1" dirty="0" smtClean="0">
                          <a:cs typeface="B Nazanin" pitchFamily="2" charset="-78"/>
                        </a:rPr>
                        <a:t>امتیاز پرسشنامه مجدد آنها  در منطقه پایش </a:t>
                      </a:r>
                      <a:r>
                        <a:rPr lang="fa-IR" b="1" dirty="0" smtClean="0">
                          <a:cs typeface="B Nazanin" pitchFamily="2" charset="-78"/>
                        </a:rPr>
                        <a:t>یا </a:t>
                      </a:r>
                      <a:r>
                        <a:rPr lang="fa-IR" b="1" dirty="0" smtClean="0">
                          <a:cs typeface="B Nazanin" pitchFamily="2" charset="-78"/>
                        </a:rPr>
                        <a:t>پایین تر از نقطه برش قرار گیرد</a:t>
                      </a:r>
                      <a:endParaRPr lang="fa-IR" b="1" dirty="0">
                        <a:cs typeface="B Nazanin" pitchFamily="2" charset="-78"/>
                      </a:endParaRPr>
                    </a:p>
                  </a:txBody>
                  <a:tcPr anchor="ctr"/>
                </a:tc>
                <a:tc>
                  <a:txBody>
                    <a:bodyPr/>
                    <a:lstStyle/>
                    <a:p>
                      <a:pPr marL="285750" indent="-285750" algn="just" rtl="1">
                        <a:buFont typeface="Arial" pitchFamily="34" charset="0"/>
                        <a:buChar char="•"/>
                      </a:pPr>
                      <a:r>
                        <a:rPr lang="fa-IR" b="1" dirty="0" smtClean="0">
                          <a:cs typeface="B Nazanin" pitchFamily="2" charset="-78"/>
                        </a:rPr>
                        <a:t>ارجاع به پزشک معین تکامل</a:t>
                      </a:r>
                      <a:endParaRPr lang="fa-IR" b="1" dirty="0">
                        <a:cs typeface="B Nazanin" pitchFamily="2" charset="-78"/>
                      </a:endParaRPr>
                    </a:p>
                  </a:txBody>
                  <a:tcPr anchor="ctr"/>
                </a:tc>
                <a:extLst>
                  <a:ext uri="{0D108BD9-81ED-4DB2-BD59-A6C34878D82A}">
                    <a16:rowId xmlns:a16="http://schemas.microsoft.com/office/drawing/2014/main" val="10003"/>
                  </a:ext>
                </a:extLst>
              </a:tr>
              <a:tr h="778937">
                <a:tc>
                  <a:txBody>
                    <a:bodyPr/>
                    <a:lstStyle/>
                    <a:p>
                      <a:pPr algn="just" rtl="1"/>
                      <a:r>
                        <a:rPr lang="fa-IR" b="1" dirty="0" smtClean="0">
                          <a:cs typeface="B Nazanin" pitchFamily="2" charset="-78"/>
                        </a:rPr>
                        <a:t>کودکانی</a:t>
                      </a:r>
                      <a:r>
                        <a:rPr lang="fa-IR" b="1" baseline="0" dirty="0" smtClean="0">
                          <a:cs typeface="B Nazanin" pitchFamily="2" charset="-78"/>
                        </a:rPr>
                        <a:t> که امتیاز آنها </a:t>
                      </a:r>
                      <a:r>
                        <a:rPr lang="fa-IR" b="1" dirty="0" smtClean="0">
                          <a:cs typeface="B Nazanin" pitchFamily="2" charset="-78"/>
                        </a:rPr>
                        <a:t>پایین </a:t>
                      </a:r>
                      <a:r>
                        <a:rPr lang="fa-IR" b="1" dirty="0" smtClean="0">
                          <a:cs typeface="B Nazanin" pitchFamily="2" charset="-78"/>
                        </a:rPr>
                        <a:t>تر از نقطه برش قرار گیرد</a:t>
                      </a:r>
                      <a:endParaRPr lang="fa-IR" b="1" dirty="0">
                        <a:cs typeface="B Nazanin" pitchFamily="2" charset="-78"/>
                      </a:endParaRPr>
                    </a:p>
                  </a:txBody>
                  <a:tcPr anchor="ctr"/>
                </a:tc>
                <a:tc>
                  <a:txBody>
                    <a:bodyPr/>
                    <a:lstStyle/>
                    <a:p>
                      <a:pPr algn="just" rtl="1"/>
                      <a:r>
                        <a:rPr lang="fa-IR" b="1" dirty="0" smtClean="0">
                          <a:cs typeface="B Nazanin" pitchFamily="2" charset="-78"/>
                        </a:rPr>
                        <a:t>ارجاع</a:t>
                      </a:r>
                      <a:r>
                        <a:rPr lang="fa-IR" b="1" baseline="0" dirty="0" smtClean="0">
                          <a:cs typeface="B Nazanin" pitchFamily="2" charset="-78"/>
                        </a:rPr>
                        <a:t> به پزشک معین تکامل</a:t>
                      </a:r>
                      <a:endParaRPr lang="fa-IR" b="1" dirty="0">
                        <a:cs typeface="B Nazanin" pitchFamily="2" charset="-78"/>
                      </a:endParaRPr>
                    </a:p>
                  </a:txBody>
                  <a:tcPr anchor="ctr"/>
                </a:tc>
                <a:extLst>
                  <a:ext uri="{0D108BD9-81ED-4DB2-BD59-A6C34878D82A}">
                    <a16:rowId xmlns:a16="http://schemas.microsoft.com/office/drawing/2014/main" val="10004"/>
                  </a:ext>
                </a:extLst>
              </a:tr>
              <a:tr h="397506">
                <a:tc>
                  <a:txBody>
                    <a:bodyPr/>
                    <a:lstStyle/>
                    <a:p>
                      <a:pPr algn="just" rtl="1"/>
                      <a:r>
                        <a:rPr lang="fa-IR" b="1" dirty="0" smtClean="0">
                          <a:cs typeface="B Nazanin" pitchFamily="2" charset="-78"/>
                        </a:rPr>
                        <a:t>وجود نگرانی در بخش کلیات پرسشنامه </a:t>
                      </a:r>
                      <a:endParaRPr lang="fa-IR" b="1" dirty="0">
                        <a:cs typeface="B Nazanin" pitchFamily="2" charset="-78"/>
                      </a:endParaRPr>
                    </a:p>
                  </a:txBody>
                  <a:tcPr anchor="ctr"/>
                </a:tc>
                <a:tc>
                  <a:txBody>
                    <a:bodyPr/>
                    <a:lstStyle/>
                    <a:p>
                      <a:pPr algn="just" rtl="1"/>
                      <a:r>
                        <a:rPr lang="fa-IR" b="1" dirty="0" smtClean="0">
                          <a:cs typeface="B Nazanin" pitchFamily="2" charset="-78"/>
                        </a:rPr>
                        <a:t>ارجاع به پزشک معین تکامل</a:t>
                      </a:r>
                      <a:endParaRPr lang="fa-IR" b="1" dirty="0">
                        <a:cs typeface="B Nazanin" pitchFamily="2" charset="-78"/>
                      </a:endParaRPr>
                    </a:p>
                  </a:txBody>
                  <a:tcPr anchor="ctr"/>
                </a:tc>
                <a:extLst>
                  <a:ext uri="{0D108BD9-81ED-4DB2-BD59-A6C34878D82A}">
                    <a16:rowId xmlns:a16="http://schemas.microsoft.com/office/drawing/2014/main" val="10005"/>
                  </a:ext>
                </a:extLst>
              </a:tr>
            </a:tbl>
          </a:graphicData>
        </a:graphic>
      </p:graphicFrame>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886" y="3802743"/>
            <a:ext cx="4383314" cy="2701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051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6" y="456330"/>
            <a:ext cx="5452157" cy="1067669"/>
          </a:xfrm>
        </p:spPr>
        <p:txBody>
          <a:bodyPr/>
          <a:lstStyle/>
          <a:p>
            <a:pPr algn="r"/>
            <a:r>
              <a:rPr lang="fa-IR" b="1" dirty="0" smtClean="0">
                <a:solidFill>
                  <a:schemeClr val="accent4">
                    <a:lumMod val="75000"/>
                  </a:schemeClr>
                </a:solidFill>
                <a:cs typeface="B Nazanin" pitchFamily="2" charset="-78"/>
              </a:rPr>
              <a:t>سوال ششم :</a:t>
            </a:r>
            <a:endParaRPr lang="fa-IR" b="1" dirty="0">
              <a:solidFill>
                <a:schemeClr val="accent4">
                  <a:lumMod val="75000"/>
                </a:schemeClr>
              </a:solidFill>
              <a:cs typeface="B Nazanin" pitchFamily="2" charset="-78"/>
            </a:endParaRPr>
          </a:p>
        </p:txBody>
      </p:sp>
      <p:sp>
        <p:nvSpPr>
          <p:cNvPr id="3" name="Content Placeholder 2"/>
          <p:cNvSpPr>
            <a:spLocks noGrp="1"/>
          </p:cNvSpPr>
          <p:nvPr>
            <p:ph idx="1"/>
          </p:nvPr>
        </p:nvSpPr>
        <p:spPr>
          <a:xfrm>
            <a:off x="5239656" y="1676400"/>
            <a:ext cx="5655357" cy="4572000"/>
          </a:xfrm>
        </p:spPr>
        <p:txBody>
          <a:bodyPr>
            <a:normAutofit/>
          </a:bodyPr>
          <a:lstStyle/>
          <a:p>
            <a:pPr algn="just" rtl="1">
              <a:lnSpc>
                <a:spcPct val="150000"/>
              </a:lnSpc>
            </a:pPr>
            <a:r>
              <a:rPr lang="fa-IR" b="1" dirty="0" smtClean="0">
                <a:cs typeface="B Nazanin" pitchFamily="2" charset="-78"/>
              </a:rPr>
              <a:t>با توجه به امتیازات محاسبه شده</a:t>
            </a:r>
            <a:r>
              <a:rPr lang="fa-IR" b="1" dirty="0">
                <a:cs typeface="B Nazanin" pitchFamily="2" charset="-78"/>
              </a:rPr>
              <a:t> حیطه ارتباط و حرکات درشت</a:t>
            </a:r>
            <a:r>
              <a:rPr lang="fa-IR" b="1" dirty="0" smtClean="0">
                <a:cs typeface="B Nazanin" pitchFamily="2" charset="-78"/>
              </a:rPr>
              <a:t> کودک 6 ماهه در مثال چهار و پنج، با استفاده ازنقاط برش</a:t>
            </a:r>
            <a:r>
              <a:rPr lang="fa-IR" b="1" dirty="0">
                <a:cs typeface="B Nazanin" pitchFamily="2" charset="-78"/>
              </a:rPr>
              <a:t> وضعیت تکامل </a:t>
            </a:r>
            <a:r>
              <a:rPr lang="fa-IR" b="1" dirty="0" smtClean="0">
                <a:cs typeface="B Nazanin" pitchFamily="2" charset="-78"/>
              </a:rPr>
              <a:t>کودک را  تعیین کنید؟</a:t>
            </a:r>
          </a:p>
          <a:p>
            <a:pPr algn="just" rtl="1">
              <a:lnSpc>
                <a:spcPct val="150000"/>
              </a:lnSpc>
            </a:pPr>
            <a:r>
              <a:rPr lang="fa-IR" b="1" dirty="0" smtClean="0">
                <a:cs typeface="B Nazanin" pitchFamily="2" charset="-78"/>
              </a:rPr>
              <a:t>سوال 4: حیطه ارتباط = امتیاز 36</a:t>
            </a:r>
          </a:p>
          <a:p>
            <a:pPr algn="just" rtl="1">
              <a:lnSpc>
                <a:spcPct val="150000"/>
              </a:lnSpc>
            </a:pPr>
            <a:r>
              <a:rPr lang="fa-IR" b="1" dirty="0" smtClean="0">
                <a:cs typeface="B Nazanin" pitchFamily="2" charset="-78"/>
              </a:rPr>
              <a:t>سوال 5: حیطه حرکات درشت: امتیاز 37/5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1030514"/>
            <a:ext cx="4557485" cy="4781533"/>
          </a:xfrm>
          <a:prstGeom prst="rect">
            <a:avLst/>
          </a:prstGeom>
        </p:spPr>
      </p:pic>
    </p:spTree>
    <p:extLst>
      <p:ext uri="{BB962C8B-B14F-4D97-AF65-F5344CB8AC3E}">
        <p14:creationId xmlns:p14="http://schemas.microsoft.com/office/powerpoint/2010/main" val="108535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6" y="456330"/>
            <a:ext cx="5452157" cy="1067669"/>
          </a:xfrm>
        </p:spPr>
        <p:txBody>
          <a:bodyPr/>
          <a:lstStyle/>
          <a:p>
            <a:pPr algn="r"/>
            <a:r>
              <a:rPr lang="fa-IR" b="1" dirty="0" smtClean="0">
                <a:solidFill>
                  <a:schemeClr val="accent4">
                    <a:lumMod val="75000"/>
                  </a:schemeClr>
                </a:solidFill>
                <a:cs typeface="B Nazanin" pitchFamily="2" charset="-78"/>
              </a:rPr>
              <a:t>سوال و پاسخ ششم :</a:t>
            </a:r>
            <a:endParaRPr lang="fa-IR" b="1" dirty="0">
              <a:solidFill>
                <a:schemeClr val="accent4">
                  <a:lumMod val="75000"/>
                </a:schemeClr>
              </a:solidFill>
              <a:cs typeface="B Nazanin" pitchFamily="2" charset="-78"/>
            </a:endParaRPr>
          </a:p>
        </p:txBody>
      </p:sp>
      <p:sp>
        <p:nvSpPr>
          <p:cNvPr id="3" name="Content Placeholder 2"/>
          <p:cNvSpPr>
            <a:spLocks noGrp="1"/>
          </p:cNvSpPr>
          <p:nvPr>
            <p:ph idx="1"/>
          </p:nvPr>
        </p:nvSpPr>
        <p:spPr>
          <a:xfrm>
            <a:off x="5239656" y="1676400"/>
            <a:ext cx="5655357" cy="4572000"/>
          </a:xfrm>
        </p:spPr>
        <p:txBody>
          <a:bodyPr>
            <a:normAutofit fontScale="92500" lnSpcReduction="20000"/>
          </a:bodyPr>
          <a:lstStyle/>
          <a:p>
            <a:pPr algn="just" rtl="1">
              <a:lnSpc>
                <a:spcPct val="150000"/>
              </a:lnSpc>
            </a:pPr>
            <a:r>
              <a:rPr lang="fa-IR" b="1" dirty="0" smtClean="0">
                <a:cs typeface="B Nazanin" pitchFamily="2" charset="-78"/>
              </a:rPr>
              <a:t>با توجه به امتیازات محاسبه شده</a:t>
            </a:r>
            <a:r>
              <a:rPr lang="fa-IR" b="1" dirty="0">
                <a:cs typeface="B Nazanin" pitchFamily="2" charset="-78"/>
              </a:rPr>
              <a:t> حیطه ارتباط و حرکات درشت</a:t>
            </a:r>
            <a:r>
              <a:rPr lang="fa-IR" b="1" dirty="0" smtClean="0">
                <a:cs typeface="B Nazanin" pitchFamily="2" charset="-78"/>
              </a:rPr>
              <a:t> کودک 6 ماهه در مثال چهار و پنج، با استفاده ازنقاط برش</a:t>
            </a:r>
            <a:r>
              <a:rPr lang="fa-IR" b="1" dirty="0">
                <a:cs typeface="B Nazanin" pitchFamily="2" charset="-78"/>
              </a:rPr>
              <a:t> وضعیت تکامل </a:t>
            </a:r>
            <a:r>
              <a:rPr lang="fa-IR" b="1" dirty="0" smtClean="0">
                <a:cs typeface="B Nazanin" pitchFamily="2" charset="-78"/>
              </a:rPr>
              <a:t>کودک را  تعیین کنید؟</a:t>
            </a:r>
          </a:p>
          <a:p>
            <a:pPr algn="just" rtl="1">
              <a:lnSpc>
                <a:spcPct val="150000"/>
              </a:lnSpc>
            </a:pPr>
            <a:r>
              <a:rPr lang="fa-IR" b="1" dirty="0" smtClean="0">
                <a:cs typeface="B Nazanin" pitchFamily="2" charset="-78"/>
              </a:rPr>
              <a:t>سوال 4: حیطه ارتباط = امتیاز 36</a:t>
            </a:r>
          </a:p>
          <a:p>
            <a:pPr marL="0" indent="0" algn="just" rtl="1">
              <a:lnSpc>
                <a:spcPct val="150000"/>
              </a:lnSpc>
              <a:buNone/>
            </a:pPr>
            <a:r>
              <a:rPr lang="fa-IR" b="1" dirty="0" smtClean="0">
                <a:solidFill>
                  <a:srgbClr val="00B050"/>
                </a:solidFill>
                <a:cs typeface="B Nazanin" pitchFamily="2" charset="-78"/>
              </a:rPr>
              <a:t>در منطقه پایش قرار می گیرد، آموزش بازی ها و فعالیتهای سن 6 ماهگی، سپس  2 هفته بعد برابر تاریخ 1400/8/18 پیگیری جهت اجرای صحیح فعالیت و بازی ها 1400/9/2 تکمیل مجدد پرسشنامه 6 ماهگی</a:t>
            </a:r>
          </a:p>
          <a:p>
            <a:pPr algn="just" rtl="1">
              <a:lnSpc>
                <a:spcPct val="150000"/>
              </a:lnSpc>
            </a:pPr>
            <a:r>
              <a:rPr lang="fa-IR" b="1" dirty="0" smtClean="0">
                <a:cs typeface="B Nazanin" pitchFamily="2" charset="-78"/>
              </a:rPr>
              <a:t>سوال 5: حیطه حرکات درشت: امتیاز 37/5</a:t>
            </a:r>
          </a:p>
          <a:p>
            <a:pPr marL="0" indent="0" algn="just" rtl="1">
              <a:lnSpc>
                <a:spcPct val="150000"/>
              </a:lnSpc>
              <a:buNone/>
            </a:pPr>
            <a:r>
              <a:rPr lang="fa-IR" b="1" dirty="0" smtClean="0">
                <a:solidFill>
                  <a:srgbClr val="00B050"/>
                </a:solidFill>
                <a:cs typeface="B Nazanin" pitchFamily="2" charset="-78"/>
              </a:rPr>
              <a:t>نرمال</a:t>
            </a:r>
            <a:endParaRPr lang="fa-IR" b="1" dirty="0">
              <a:solidFill>
                <a:srgbClr val="00B050"/>
              </a:solidFill>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71" y="1030514"/>
            <a:ext cx="4557485" cy="4781533"/>
          </a:xfrm>
          <a:prstGeom prst="rect">
            <a:avLst/>
          </a:prstGeom>
        </p:spPr>
      </p:pic>
    </p:spTree>
    <p:extLst>
      <p:ext uri="{BB962C8B-B14F-4D97-AF65-F5344CB8AC3E}">
        <p14:creationId xmlns:p14="http://schemas.microsoft.com/office/powerpoint/2010/main" val="78545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777384"/>
          </a:xfrm>
        </p:spPr>
        <p:txBody>
          <a:bodyPr>
            <a:normAutofit fontScale="90000"/>
          </a:bodyPr>
          <a:lstStyle/>
          <a:p>
            <a:pPr algn="r" rtl="1"/>
            <a:r>
              <a:rPr lang="fa-IR" sz="2800" dirty="0" smtClean="0">
                <a:solidFill>
                  <a:schemeClr val="accent4">
                    <a:lumMod val="75000"/>
                  </a:schemeClr>
                </a:solidFill>
                <a:cs typeface="B Titr" pitchFamily="2" charset="-78"/>
              </a:rPr>
              <a:t>نمونه ایی از محتوای آموزشی جهت آموزش بازی و فعالیت متناسب تکامل کودکان </a:t>
            </a:r>
            <a:endParaRPr lang="fa-IR" sz="2800" dirty="0">
              <a:solidFill>
                <a:schemeClr val="accent4">
                  <a:lumMod val="75000"/>
                </a:schemeClr>
              </a:solidFill>
              <a:cs typeface="B Titr" pitchFamily="2" charset="-78"/>
            </a:endParaRPr>
          </a:p>
        </p:txBody>
      </p:sp>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78" t="21230" r="18790" b="11905"/>
          <a:stretch/>
        </p:blipFill>
        <p:spPr bwMode="auto">
          <a:xfrm>
            <a:off x="3497942" y="1553027"/>
            <a:ext cx="5442857" cy="4891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6441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574184"/>
          </a:xfrm>
        </p:spPr>
        <p:txBody>
          <a:bodyPr>
            <a:normAutofit/>
          </a:bodyPr>
          <a:lstStyle/>
          <a:p>
            <a:pPr algn="r" rtl="1"/>
            <a:r>
              <a:rPr lang="fa-IR" sz="2400" dirty="0" smtClean="0">
                <a:solidFill>
                  <a:schemeClr val="accent4">
                    <a:lumMod val="75000"/>
                  </a:schemeClr>
                </a:solidFill>
                <a:cs typeface="B Titr" pitchFamily="2" charset="-78"/>
              </a:rPr>
              <a:t>بخش آموزش تکامل مربوط به نکات کلیدی مراقبت کودک 6 ماهه:</a:t>
            </a:r>
            <a:endParaRPr lang="fa-IR" sz="2400" dirty="0">
              <a:solidFill>
                <a:schemeClr val="accent4">
                  <a:lumMod val="75000"/>
                </a:schemeClr>
              </a:solidFill>
              <a:cs typeface="B Titr" pitchFamily="2" charset="-78"/>
            </a:endParaRPr>
          </a:p>
        </p:txBody>
      </p:sp>
      <p:sp>
        <p:nvSpPr>
          <p:cNvPr id="3" name="Content Placeholder 2"/>
          <p:cNvSpPr>
            <a:spLocks noGrp="1"/>
          </p:cNvSpPr>
          <p:nvPr>
            <p:ph idx="1"/>
          </p:nvPr>
        </p:nvSpPr>
        <p:spPr/>
        <p:txBody>
          <a:bodyPr/>
          <a:lstStyle/>
          <a:p>
            <a:pPr algn="r" rtl="1"/>
            <a:endParaRPr lang="fa-I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42" t="36309" r="12432" b="16270"/>
          <a:stretch/>
        </p:blipFill>
        <p:spPr bwMode="auto">
          <a:xfrm>
            <a:off x="1378857" y="1393372"/>
            <a:ext cx="9535886" cy="4397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6142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437" y="705712"/>
            <a:ext cx="9601202" cy="740703"/>
          </a:xfrm>
        </p:spPr>
        <p:txBody>
          <a:bodyPr>
            <a:normAutofit fontScale="90000"/>
          </a:bodyPr>
          <a:lstStyle/>
          <a:p>
            <a:pPr algn="r" rtl="1">
              <a:lnSpc>
                <a:spcPct val="150000"/>
              </a:lnSpc>
              <a:spcBef>
                <a:spcPts val="0"/>
              </a:spcBef>
            </a:pPr>
            <a:r>
              <a:rPr lang="fa-IR" b="1" dirty="0">
                <a:solidFill>
                  <a:schemeClr val="accent4">
                    <a:lumMod val="75000"/>
                  </a:schemeClr>
                </a:solidFill>
                <a:cs typeface="B Titr" pitchFamily="2" charset="-78"/>
              </a:rPr>
              <a:t>ابزار غربالگری تکامل کودکان </a:t>
            </a:r>
            <a:r>
              <a:rPr lang="en-US" b="1" dirty="0" smtClean="0">
                <a:solidFill>
                  <a:schemeClr val="accent4">
                    <a:lumMod val="75000"/>
                  </a:schemeClr>
                </a:solidFill>
                <a:cs typeface="B Titr" pitchFamily="2" charset="-78"/>
              </a:rPr>
              <a:t>ASQ-3</a:t>
            </a:r>
            <a:r>
              <a:rPr lang="fa-IR" b="1" dirty="0" smtClean="0">
                <a:solidFill>
                  <a:schemeClr val="accent4">
                    <a:lumMod val="75000"/>
                  </a:schemeClr>
                </a:solidFill>
                <a:cs typeface="B Titr" pitchFamily="2" charset="-78"/>
              </a:rPr>
              <a:t>:</a:t>
            </a:r>
            <a:endParaRPr lang="en-US" dirty="0">
              <a:solidFill>
                <a:schemeClr val="accent4">
                  <a:lumMod val="75000"/>
                </a:schemeClr>
              </a:solidFill>
              <a:cs typeface="B Titr"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800" dirty="0" smtClean="0">
                <a:cs typeface="B Nazanin" pitchFamily="2" charset="-78"/>
              </a:rPr>
              <a:t>آزمون غربالگری شامل 21 پرسشنامه برای 21 گروه سنی مختلف است که توسط والدین یا مراقبت کودک تکمیل می شود.</a:t>
            </a:r>
          </a:p>
          <a:p>
            <a:pPr algn="just" rtl="1">
              <a:lnSpc>
                <a:spcPct val="150000"/>
              </a:lnSpc>
            </a:pPr>
            <a:r>
              <a:rPr lang="fa-IR" sz="2800" dirty="0" smtClean="0">
                <a:cs typeface="B Nazanin" pitchFamily="2" charset="-78"/>
              </a:rPr>
              <a:t>سال اول : </a:t>
            </a:r>
            <a:r>
              <a:rPr lang="fa-IR" sz="2800" dirty="0" smtClean="0">
                <a:solidFill>
                  <a:srgbClr val="FF0000"/>
                </a:solidFill>
                <a:cs typeface="B Nazanin" pitchFamily="2" charset="-78"/>
              </a:rPr>
              <a:t>2</a:t>
            </a:r>
            <a:r>
              <a:rPr lang="fa-IR" sz="2800" dirty="0" smtClean="0">
                <a:cs typeface="B Nazanin" pitchFamily="2" charset="-78"/>
              </a:rPr>
              <a:t>، 4، 6، 8،  </a:t>
            </a:r>
            <a:r>
              <a:rPr lang="fa-IR" sz="2800" dirty="0" smtClean="0">
                <a:solidFill>
                  <a:srgbClr val="FF0000"/>
                </a:solidFill>
                <a:cs typeface="B Nazanin" pitchFamily="2" charset="-78"/>
              </a:rPr>
              <a:t>9</a:t>
            </a:r>
            <a:r>
              <a:rPr lang="fa-IR" sz="2800" dirty="0" smtClean="0">
                <a:cs typeface="B Nazanin" pitchFamily="2" charset="-78"/>
              </a:rPr>
              <a:t>، 10، 12ماهگی</a:t>
            </a:r>
          </a:p>
          <a:p>
            <a:pPr algn="just" rtl="1">
              <a:lnSpc>
                <a:spcPct val="150000"/>
              </a:lnSpc>
            </a:pPr>
            <a:r>
              <a:rPr lang="fa-IR" sz="2800" dirty="0" smtClean="0">
                <a:cs typeface="B Nazanin" pitchFamily="2" charset="-78"/>
              </a:rPr>
              <a:t>سال دوم: 14، 16، 18، 20، 22، 24  ماهگی با فاصله سنی 2 ماه</a:t>
            </a:r>
          </a:p>
          <a:p>
            <a:pPr algn="just" rtl="1">
              <a:lnSpc>
                <a:spcPct val="150000"/>
              </a:lnSpc>
            </a:pPr>
            <a:r>
              <a:rPr lang="fa-IR" sz="2800" dirty="0" smtClean="0">
                <a:cs typeface="B Nazanin" pitchFamily="2" charset="-78"/>
              </a:rPr>
              <a:t>سال سوم: 27، 30، 33، 36 ماهگی با فاصله سنی 3 ماه </a:t>
            </a:r>
          </a:p>
          <a:p>
            <a:pPr algn="just" rtl="1">
              <a:lnSpc>
                <a:spcPct val="150000"/>
              </a:lnSpc>
            </a:pPr>
            <a:r>
              <a:rPr lang="fa-IR" sz="2800" dirty="0" smtClean="0">
                <a:cs typeface="B Nazanin" pitchFamily="2" charset="-78"/>
              </a:rPr>
              <a:t>سال چهارم و پنجم: 42، 48، 54 و 60 ماهگی با فاصله سنی 6 ماه</a:t>
            </a:r>
            <a:endParaRPr lang="fa-IR" sz="2800" dirty="0">
              <a:cs typeface="B Nazanin" pitchFamily="2" charset="-78"/>
            </a:endParaRPr>
          </a:p>
        </p:txBody>
      </p:sp>
    </p:spTree>
    <p:extLst>
      <p:ext uri="{BB962C8B-B14F-4D97-AF65-F5344CB8AC3E}">
        <p14:creationId xmlns:p14="http://schemas.microsoft.com/office/powerpoint/2010/main" val="14509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588699"/>
          </a:xfrm>
        </p:spPr>
        <p:txBody>
          <a:bodyPr>
            <a:normAutofit/>
          </a:bodyPr>
          <a:lstStyle/>
          <a:p>
            <a:pPr algn="r" rtl="1"/>
            <a:r>
              <a:rPr lang="fa-IR" sz="2400" dirty="0">
                <a:solidFill>
                  <a:schemeClr val="accent4">
                    <a:lumMod val="75000"/>
                  </a:schemeClr>
                </a:solidFill>
                <a:cs typeface="B Titr" pitchFamily="2" charset="-78"/>
              </a:rPr>
              <a:t>نمونه ایی </a:t>
            </a:r>
            <a:r>
              <a:rPr lang="fa-IR" sz="2400" dirty="0" smtClean="0">
                <a:solidFill>
                  <a:schemeClr val="accent4">
                    <a:lumMod val="75000"/>
                  </a:schemeClr>
                </a:solidFill>
                <a:cs typeface="B Titr" pitchFamily="2" charset="-78"/>
              </a:rPr>
              <a:t>دیگر از </a:t>
            </a:r>
            <a:r>
              <a:rPr lang="fa-IR" sz="2400" dirty="0">
                <a:solidFill>
                  <a:schemeClr val="accent4">
                    <a:lumMod val="75000"/>
                  </a:schemeClr>
                </a:solidFill>
                <a:cs typeface="B Titr" pitchFamily="2" charset="-78"/>
              </a:rPr>
              <a:t>محتوای آموزشی جهت آموزش بازی و فعالیت متناسب تکامل کودکان </a:t>
            </a:r>
            <a:endParaRPr lang="fa-IR" sz="2400" dirty="0"/>
          </a:p>
        </p:txBody>
      </p:sp>
      <p:sp>
        <p:nvSpPr>
          <p:cNvPr id="3" name="Content Placeholder 2"/>
          <p:cNvSpPr>
            <a:spLocks noGrp="1"/>
          </p:cNvSpPr>
          <p:nvPr>
            <p:ph idx="1"/>
          </p:nvPr>
        </p:nvSpPr>
        <p:spPr/>
        <p:txBody>
          <a:bodyPr/>
          <a:lstStyle/>
          <a:p>
            <a:endParaRPr lang="fa-I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126" t="20437" r="11763" b="6250"/>
          <a:stretch/>
        </p:blipFill>
        <p:spPr bwMode="auto">
          <a:xfrm>
            <a:off x="2656114" y="1306285"/>
            <a:ext cx="7300686" cy="4905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9380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588699"/>
          </a:xfrm>
        </p:spPr>
        <p:txBody>
          <a:bodyPr>
            <a:normAutofit/>
          </a:bodyPr>
          <a:lstStyle/>
          <a:p>
            <a:pPr algn="r" rtl="1"/>
            <a:r>
              <a:rPr lang="fa-IR" sz="2400" dirty="0">
                <a:solidFill>
                  <a:schemeClr val="accent4">
                    <a:lumMod val="75000"/>
                  </a:schemeClr>
                </a:solidFill>
                <a:cs typeface="B Titr" pitchFamily="2" charset="-78"/>
              </a:rPr>
              <a:t>نمونه ایی </a:t>
            </a:r>
            <a:r>
              <a:rPr lang="fa-IR" sz="2400" dirty="0" smtClean="0">
                <a:solidFill>
                  <a:schemeClr val="accent4">
                    <a:lumMod val="75000"/>
                  </a:schemeClr>
                </a:solidFill>
                <a:cs typeface="B Titr" pitchFamily="2" charset="-78"/>
              </a:rPr>
              <a:t>دیگر از </a:t>
            </a:r>
            <a:r>
              <a:rPr lang="fa-IR" sz="2400" dirty="0">
                <a:solidFill>
                  <a:schemeClr val="accent4">
                    <a:lumMod val="75000"/>
                  </a:schemeClr>
                </a:solidFill>
                <a:cs typeface="B Titr" pitchFamily="2" charset="-78"/>
              </a:rPr>
              <a:t>محتوای آموزشی جهت آموزش بازی و فعالیت متناسب تکامل کودکان </a:t>
            </a:r>
            <a:endParaRPr lang="fa-IR" sz="2400" dirty="0"/>
          </a:p>
        </p:txBody>
      </p:sp>
      <p:sp>
        <p:nvSpPr>
          <p:cNvPr id="3" name="Content Placeholder 2"/>
          <p:cNvSpPr>
            <a:spLocks noGrp="1"/>
          </p:cNvSpPr>
          <p:nvPr>
            <p:ph idx="1"/>
          </p:nvPr>
        </p:nvSpPr>
        <p:spPr/>
        <p:txBody>
          <a:bodyPr/>
          <a:lstStyle/>
          <a:p>
            <a:endParaRPr lang="fa-IR"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98" t="21031" r="18343" b="4365"/>
          <a:stretch/>
        </p:blipFill>
        <p:spPr bwMode="auto">
          <a:xfrm>
            <a:off x="3730171" y="1349829"/>
            <a:ext cx="5602515" cy="5297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3434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406" y="2560319"/>
            <a:ext cx="9601202" cy="714102"/>
          </a:xfrm>
        </p:spPr>
        <p:txBody>
          <a:bodyPr>
            <a:normAutofit fontScale="90000"/>
          </a:bodyPr>
          <a:lstStyle/>
          <a:p>
            <a:pPr algn="r" rtl="1"/>
            <a:r>
              <a:rPr lang="fa-IR" b="1" dirty="0" smtClean="0">
                <a:solidFill>
                  <a:srgbClr val="92D050"/>
                </a:solidFill>
                <a:cs typeface="B Nazanin" panose="00000400000000000000" pitchFamily="2" charset="-78"/>
              </a:rPr>
              <a:t/>
            </a:r>
            <a:br>
              <a:rPr lang="fa-IR" b="1" dirty="0" smtClean="0">
                <a:solidFill>
                  <a:srgbClr val="92D050"/>
                </a:solidFill>
                <a:cs typeface="B Nazanin" panose="00000400000000000000" pitchFamily="2" charset="-78"/>
              </a:rPr>
            </a:br>
            <a:endParaRPr lang="en-US" sz="2200" b="1" dirty="0">
              <a:solidFill>
                <a:srgbClr val="92D050"/>
              </a:solidFill>
              <a:cs typeface="B Titr" panose="00000700000000000000" pitchFamily="2" charset="-78"/>
            </a:endParaRPr>
          </a:p>
        </p:txBody>
      </p:sp>
      <p:sp>
        <p:nvSpPr>
          <p:cNvPr id="3" name="Content Placeholder 2"/>
          <p:cNvSpPr>
            <a:spLocks noGrp="1"/>
          </p:cNvSpPr>
          <p:nvPr>
            <p:ph idx="1"/>
          </p:nvPr>
        </p:nvSpPr>
        <p:spPr>
          <a:xfrm>
            <a:off x="1110344" y="2394856"/>
            <a:ext cx="9902237" cy="3831773"/>
          </a:xfrm>
        </p:spPr>
        <p:txBody>
          <a:bodyPr>
            <a:noAutofit/>
          </a:bodyPr>
          <a:lstStyle/>
          <a:p>
            <a:pPr marL="228600" lvl="1" algn="just" rtl="1">
              <a:lnSpc>
                <a:spcPct val="100000"/>
              </a:lnSpc>
              <a:spcBef>
                <a:spcPts val="1200"/>
              </a:spcBef>
            </a:pPr>
            <a:r>
              <a:rPr lang="fa-IR" sz="2400" u="sng" dirty="0">
                <a:solidFill>
                  <a:schemeClr val="accent4">
                    <a:lumMod val="75000"/>
                  </a:schemeClr>
                </a:solidFill>
                <a:cs typeface="B Nazanin" pitchFamily="2" charset="-78"/>
              </a:rPr>
              <a:t>سلامت اجتماعی : </a:t>
            </a:r>
            <a:r>
              <a:rPr lang="fa-IR" sz="2400" dirty="0">
                <a:cs typeface="B Nazanin" pitchFamily="2" charset="-78"/>
              </a:rPr>
              <a:t>طیفی از رفتارها که در ایجاد تعاملات مثبت با افراد دیگر نقش </a:t>
            </a:r>
            <a:r>
              <a:rPr lang="fa-IR" sz="2400" dirty="0" smtClean="0">
                <a:cs typeface="B Nazanin" pitchFamily="2" charset="-78"/>
              </a:rPr>
              <a:t>دارد. (</a:t>
            </a:r>
            <a:r>
              <a:rPr lang="fa-IR" sz="2400" dirty="0">
                <a:cs typeface="B Nazanin" panose="00000400000000000000" pitchFamily="2" charset="-78"/>
              </a:rPr>
              <a:t>با افراد هم سن و سال، خواهر و برادرها، والدین و سایر بزرگسالان را به فرد می دهد</a:t>
            </a:r>
            <a:r>
              <a:rPr lang="fa-IR" sz="2400" dirty="0" smtClean="0">
                <a:cs typeface="B Nazanin" panose="00000400000000000000" pitchFamily="2" charset="-78"/>
              </a:rPr>
              <a:t>.)</a:t>
            </a:r>
            <a:endParaRPr lang="en-US" sz="2400" dirty="0">
              <a:cs typeface="B Nazanin" pitchFamily="2" charset="-78"/>
            </a:endParaRPr>
          </a:p>
          <a:p>
            <a:pPr algn="just" rtl="1">
              <a:lnSpc>
                <a:spcPct val="100000"/>
              </a:lnSpc>
            </a:pPr>
            <a:r>
              <a:rPr lang="fa-IR" sz="2400" u="sng" dirty="0">
                <a:solidFill>
                  <a:schemeClr val="accent4">
                    <a:lumMod val="75000"/>
                  </a:schemeClr>
                </a:solidFill>
                <a:cs typeface="B Nazanin" pitchFamily="2" charset="-78"/>
              </a:rPr>
              <a:t>سلامت هیجانی: </a:t>
            </a:r>
            <a:r>
              <a:rPr lang="fa-IR" sz="2400" dirty="0">
                <a:cs typeface="B Nazanin" pitchFamily="2" charset="-78"/>
              </a:rPr>
              <a:t>توانایی تنظیم موثر هیجانات به منظور دستیابی به هدف</a:t>
            </a:r>
            <a:endParaRPr lang="en-US" sz="2400" dirty="0">
              <a:cs typeface="B Nazanin" pitchFamily="2" charset="-78"/>
            </a:endParaRPr>
          </a:p>
          <a:p>
            <a:pPr algn="just" rtl="1">
              <a:lnSpc>
                <a:spcPct val="100000"/>
              </a:lnSpc>
            </a:pPr>
            <a:r>
              <a:rPr lang="fa-IR" sz="2400" dirty="0">
                <a:cs typeface="B Nazanin" pitchFamily="2" charset="-78"/>
              </a:rPr>
              <a:t>ضروری است همواره </a:t>
            </a:r>
            <a:r>
              <a:rPr lang="fa-IR" sz="2400" dirty="0" smtClean="0">
                <a:cs typeface="B Nazanin" pitchFamily="2" charset="-78"/>
              </a:rPr>
              <a:t>همزمان با غربالگری </a:t>
            </a:r>
            <a:r>
              <a:rPr lang="fa-IR" sz="2400" dirty="0">
                <a:cs typeface="B Nazanin" pitchFamily="2" charset="-78"/>
              </a:rPr>
              <a:t>هیجانی- </a:t>
            </a:r>
            <a:r>
              <a:rPr lang="fa-IR" sz="2400" dirty="0" smtClean="0">
                <a:cs typeface="B Nazanin" pitchFamily="2" charset="-78"/>
              </a:rPr>
              <a:t>اجتماعی، </a:t>
            </a:r>
            <a:r>
              <a:rPr lang="fa-IR" sz="2400" dirty="0">
                <a:cs typeface="B Nazanin" pitchFamily="2" charset="-78"/>
              </a:rPr>
              <a:t>غربالگری عمومی برای تکامل کلی کودک نیز صورت </a:t>
            </a:r>
            <a:r>
              <a:rPr lang="fa-IR" sz="2400" dirty="0" smtClean="0">
                <a:cs typeface="B Nazanin" pitchFamily="2" charset="-78"/>
              </a:rPr>
              <a:t>گیرد.</a:t>
            </a:r>
            <a:endParaRPr lang="en-US" sz="2400" dirty="0">
              <a:cs typeface="B Nazanin" pitchFamily="2" charset="-78"/>
            </a:endParaRPr>
          </a:p>
          <a:p>
            <a:pPr algn="just" rtl="1">
              <a:lnSpc>
                <a:spcPct val="100000"/>
              </a:lnSpc>
            </a:pPr>
            <a:r>
              <a:rPr lang="fa-IR" sz="2400" dirty="0">
                <a:cs typeface="B Nazanin" pitchFamily="2" charset="-78"/>
              </a:rPr>
              <a:t>زیرا گاهی علت ریشه ای تاخیر هیجانی – </a:t>
            </a:r>
            <a:r>
              <a:rPr lang="fa-IR" sz="2400" dirty="0" smtClean="0">
                <a:cs typeface="B Nazanin" pitchFamily="2" charset="-78"/>
              </a:rPr>
              <a:t>اجتماعی </a:t>
            </a:r>
            <a:r>
              <a:rPr lang="fa-IR" sz="2400" dirty="0">
                <a:cs typeface="B Nazanin" pitchFamily="2" charset="-78"/>
              </a:rPr>
              <a:t>یک کودک، وجود تاخیر تکاملی او است. مانند زمانی که کودک با تاخیر حرکتی نمی تواند با سایر کودکان توپ بازی کنید بنابراین با زدن آنها از خود واکنش هیجانی نشان می دهد</a:t>
            </a:r>
            <a:r>
              <a:rPr lang="fa-IR" sz="2400" dirty="0" smtClean="0">
                <a:cs typeface="B Nazanin" pitchFamily="2" charset="-78"/>
              </a:rPr>
              <a:t>.</a:t>
            </a:r>
            <a:endParaRPr lang="en-US" sz="2400" dirty="0">
              <a:cs typeface="B Nazanin" pitchFamily="2" charset="-78"/>
            </a:endParaRPr>
          </a:p>
        </p:txBody>
      </p:sp>
      <p:sp>
        <p:nvSpPr>
          <p:cNvPr id="4" name="Title 1"/>
          <p:cNvSpPr txBox="1">
            <a:spLocks/>
          </p:cNvSpPr>
          <p:nvPr/>
        </p:nvSpPr>
        <p:spPr>
          <a:xfrm>
            <a:off x="1110344" y="836023"/>
            <a:ext cx="9902237" cy="12932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lnSpc>
                <a:spcPct val="150000"/>
              </a:lnSpc>
              <a:spcBef>
                <a:spcPts val="0"/>
              </a:spcBef>
            </a:pPr>
            <a:r>
              <a:rPr lang="fa-IR" sz="2400" b="1" dirty="0" smtClean="0">
                <a:solidFill>
                  <a:schemeClr val="accent4">
                    <a:lumMod val="75000"/>
                  </a:schemeClr>
                </a:solidFill>
                <a:cs typeface="B Nazanin" panose="00000400000000000000" pitchFamily="2" charset="-78"/>
              </a:rPr>
              <a:t/>
            </a:r>
            <a:br>
              <a:rPr lang="fa-IR" sz="2400" b="1" dirty="0" smtClean="0">
                <a:solidFill>
                  <a:schemeClr val="accent4">
                    <a:lumMod val="75000"/>
                  </a:schemeClr>
                </a:solidFill>
                <a:cs typeface="B Nazanin" panose="00000400000000000000" pitchFamily="2" charset="-78"/>
              </a:rPr>
            </a:br>
            <a:r>
              <a:rPr lang="en-US" sz="2400" b="1" dirty="0" smtClean="0">
                <a:solidFill>
                  <a:schemeClr val="accent4">
                    <a:lumMod val="75000"/>
                  </a:schemeClr>
                </a:solidFill>
                <a:cs typeface="B Nazanin" panose="00000400000000000000" pitchFamily="2" charset="-78"/>
              </a:rPr>
              <a:t>Ages Stages Questionnaires </a:t>
            </a:r>
            <a:r>
              <a:rPr lang="en-US" sz="2400" b="1" dirty="0">
                <a:solidFill>
                  <a:schemeClr val="accent4">
                    <a:lumMod val="75000"/>
                  </a:schemeClr>
                </a:solidFill>
                <a:cs typeface="B Nazanin" panose="00000400000000000000" pitchFamily="2" charset="-78"/>
              </a:rPr>
              <a:t>Social-emotional </a:t>
            </a:r>
            <a:r>
              <a:rPr lang="en-US" sz="2400" b="1" dirty="0" smtClean="0">
                <a:solidFill>
                  <a:schemeClr val="accent4">
                    <a:lumMod val="75000"/>
                  </a:schemeClr>
                </a:solidFill>
                <a:cs typeface="B Nazanin" panose="00000400000000000000" pitchFamily="2" charset="-78"/>
              </a:rPr>
              <a:t>,2 Edition</a:t>
            </a:r>
            <a:endParaRPr lang="en-US" sz="2400" b="1" dirty="0">
              <a:solidFill>
                <a:schemeClr val="accent4">
                  <a:lumMod val="75000"/>
                </a:schemeClr>
              </a:solidFill>
              <a:cs typeface="B Nazanin" panose="00000400000000000000" pitchFamily="2" charset="-78"/>
            </a:endParaRPr>
          </a:p>
          <a:p>
            <a:pPr algn="ctr">
              <a:lnSpc>
                <a:spcPct val="150000"/>
              </a:lnSpc>
              <a:spcBef>
                <a:spcPts val="0"/>
              </a:spcBef>
            </a:pPr>
            <a:r>
              <a:rPr lang="en-US" sz="2400" b="1" dirty="0" smtClean="0">
                <a:solidFill>
                  <a:schemeClr val="accent4">
                    <a:lumMod val="75000"/>
                  </a:schemeClr>
                </a:solidFill>
                <a:cs typeface="B Nazanin" panose="00000400000000000000" pitchFamily="2" charset="-78"/>
              </a:rPr>
              <a:t>ASQ:SE-2</a:t>
            </a:r>
            <a:br>
              <a:rPr lang="en-US" sz="2400" b="1" dirty="0" smtClean="0">
                <a:solidFill>
                  <a:schemeClr val="accent4">
                    <a:lumMod val="75000"/>
                  </a:schemeClr>
                </a:solidFill>
                <a:cs typeface="B Nazanin" panose="00000400000000000000" pitchFamily="2" charset="-78"/>
              </a:rPr>
            </a:br>
            <a:r>
              <a:rPr lang="fa-IR" sz="2400" b="1" dirty="0" smtClean="0">
                <a:solidFill>
                  <a:schemeClr val="accent4">
                    <a:lumMod val="75000"/>
                  </a:schemeClr>
                </a:solidFill>
                <a:cs typeface="B Nazanin" panose="00000400000000000000" pitchFamily="2" charset="-78"/>
              </a:rPr>
              <a:t>غربالگری هیجانی- اجتماعی </a:t>
            </a:r>
            <a:endParaRPr lang="en-US" sz="2400" dirty="0">
              <a:solidFill>
                <a:schemeClr val="accent4">
                  <a:lumMod val="75000"/>
                </a:schemeClr>
              </a:solidFill>
              <a:cs typeface="B Nazanin" panose="00000400000000000000" pitchFamily="2" charset="-78"/>
            </a:endParaRPr>
          </a:p>
        </p:txBody>
      </p:sp>
    </p:spTree>
    <p:extLst>
      <p:ext uri="{BB962C8B-B14F-4D97-AF65-F5344CB8AC3E}">
        <p14:creationId xmlns:p14="http://schemas.microsoft.com/office/powerpoint/2010/main" val="579512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492" y="2467428"/>
            <a:ext cx="9601202" cy="516707"/>
          </a:xfrm>
        </p:spPr>
        <p:txBody>
          <a:bodyPr>
            <a:normAutofit fontScale="90000"/>
          </a:bodyPr>
          <a:lstStyle/>
          <a:p>
            <a:pPr algn="r" rtl="1"/>
            <a:r>
              <a:rPr lang="fa-IR" b="1" dirty="0" smtClean="0">
                <a:solidFill>
                  <a:srgbClr val="92D050"/>
                </a:solidFill>
                <a:cs typeface="B Nazanin" panose="00000400000000000000" pitchFamily="2" charset="-78"/>
              </a:rPr>
              <a:t/>
            </a:r>
            <a:br>
              <a:rPr lang="fa-IR" b="1" dirty="0" smtClean="0">
                <a:solidFill>
                  <a:srgbClr val="92D050"/>
                </a:solidFill>
                <a:cs typeface="B Nazanin" panose="00000400000000000000" pitchFamily="2" charset="-78"/>
              </a:rPr>
            </a:br>
            <a:r>
              <a:rPr lang="fa-IR" sz="2200" b="1" dirty="0" smtClean="0">
                <a:solidFill>
                  <a:srgbClr val="92D050"/>
                </a:solidFill>
                <a:cs typeface="B Titr" panose="00000700000000000000" pitchFamily="2" charset="-78"/>
              </a:rPr>
              <a:t>بومی سازی، اعتباریابی و هنجاریابی ابزارها </a:t>
            </a:r>
            <a:endParaRPr lang="en-US" sz="2200" b="1" dirty="0">
              <a:solidFill>
                <a:srgbClr val="92D050"/>
              </a:solidFill>
              <a:cs typeface="B Titr" panose="00000700000000000000" pitchFamily="2" charset="-78"/>
            </a:endParaRPr>
          </a:p>
        </p:txBody>
      </p:sp>
      <p:sp>
        <p:nvSpPr>
          <p:cNvPr id="3" name="Content Placeholder 2"/>
          <p:cNvSpPr>
            <a:spLocks noGrp="1"/>
          </p:cNvSpPr>
          <p:nvPr>
            <p:ph idx="1"/>
          </p:nvPr>
        </p:nvSpPr>
        <p:spPr>
          <a:xfrm>
            <a:off x="1412967" y="3047999"/>
            <a:ext cx="9599614" cy="2799806"/>
          </a:xfrm>
        </p:spPr>
        <p:txBody>
          <a:bodyPr>
            <a:noAutofit/>
          </a:bodyPr>
          <a:lstStyle/>
          <a:p>
            <a:pPr algn="r" rtl="1">
              <a:lnSpc>
                <a:spcPct val="200000"/>
              </a:lnSpc>
            </a:pPr>
            <a:r>
              <a:rPr lang="fa-IR" sz="2400" dirty="0" smtClean="0">
                <a:cs typeface="B Nazanin" panose="00000400000000000000" pitchFamily="2" charset="-78"/>
              </a:rPr>
              <a:t>شروع پروژه سال 96 </a:t>
            </a:r>
          </a:p>
          <a:p>
            <a:pPr algn="r" rtl="1">
              <a:lnSpc>
                <a:spcPct val="150000"/>
              </a:lnSpc>
            </a:pPr>
            <a:r>
              <a:rPr lang="fa-IR" sz="2400" dirty="0" smtClean="0">
                <a:cs typeface="B Nazanin" panose="00000400000000000000" pitchFamily="2" charset="-78"/>
              </a:rPr>
              <a:t>پایان پروژه سال 98 </a:t>
            </a:r>
          </a:p>
          <a:p>
            <a:pPr algn="r" rtl="1">
              <a:lnSpc>
                <a:spcPct val="150000"/>
              </a:lnSpc>
            </a:pPr>
            <a:r>
              <a:rPr lang="fa-IR" sz="2400" dirty="0" smtClean="0">
                <a:cs typeface="B Nazanin" panose="00000400000000000000" pitchFamily="2" charset="-78"/>
              </a:rPr>
              <a:t>آنالیز داده ها و تعیین نقاط برش سال 99 </a:t>
            </a:r>
          </a:p>
          <a:p>
            <a:pPr algn="r" rtl="1">
              <a:lnSpc>
                <a:spcPct val="150000"/>
              </a:lnSpc>
            </a:pPr>
            <a:r>
              <a:rPr lang="fa-IR" sz="2400" dirty="0" smtClean="0">
                <a:cs typeface="B Nazanin" panose="00000400000000000000" pitchFamily="2" charset="-78"/>
              </a:rPr>
              <a:t>اجرای کشوری سال 1400</a:t>
            </a:r>
          </a:p>
        </p:txBody>
      </p:sp>
      <p:sp>
        <p:nvSpPr>
          <p:cNvPr id="4" name="Title 1"/>
          <p:cNvSpPr txBox="1">
            <a:spLocks/>
          </p:cNvSpPr>
          <p:nvPr/>
        </p:nvSpPr>
        <p:spPr>
          <a:xfrm>
            <a:off x="1110344" y="836023"/>
            <a:ext cx="9902237" cy="129322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lnSpc>
                <a:spcPct val="150000"/>
              </a:lnSpc>
              <a:spcBef>
                <a:spcPts val="0"/>
              </a:spcBef>
            </a:pPr>
            <a:r>
              <a:rPr lang="fa-IR" sz="2400" b="1" dirty="0" smtClean="0">
                <a:solidFill>
                  <a:schemeClr val="accent4">
                    <a:lumMod val="75000"/>
                  </a:schemeClr>
                </a:solidFill>
                <a:cs typeface="B Nazanin" panose="00000400000000000000" pitchFamily="2" charset="-78"/>
              </a:rPr>
              <a:t/>
            </a:r>
            <a:br>
              <a:rPr lang="fa-IR" sz="2400" b="1" dirty="0" smtClean="0">
                <a:solidFill>
                  <a:schemeClr val="accent4">
                    <a:lumMod val="75000"/>
                  </a:schemeClr>
                </a:solidFill>
                <a:cs typeface="B Nazanin" panose="00000400000000000000" pitchFamily="2" charset="-78"/>
              </a:rPr>
            </a:br>
            <a:r>
              <a:rPr lang="en-US" sz="2400" b="1" dirty="0" smtClean="0">
                <a:solidFill>
                  <a:schemeClr val="accent4">
                    <a:lumMod val="75000"/>
                  </a:schemeClr>
                </a:solidFill>
                <a:cs typeface="B Nazanin" panose="00000400000000000000" pitchFamily="2" charset="-78"/>
              </a:rPr>
              <a:t>Ages Stages Questionnaires </a:t>
            </a:r>
            <a:r>
              <a:rPr lang="en-US" sz="2400" b="1" dirty="0">
                <a:solidFill>
                  <a:schemeClr val="accent4">
                    <a:lumMod val="75000"/>
                  </a:schemeClr>
                </a:solidFill>
                <a:cs typeface="B Nazanin" panose="00000400000000000000" pitchFamily="2" charset="-78"/>
              </a:rPr>
              <a:t>Social-emotional </a:t>
            </a:r>
            <a:r>
              <a:rPr lang="en-US" sz="2400" b="1" dirty="0" smtClean="0">
                <a:solidFill>
                  <a:schemeClr val="accent4">
                    <a:lumMod val="75000"/>
                  </a:schemeClr>
                </a:solidFill>
                <a:cs typeface="B Nazanin" panose="00000400000000000000" pitchFamily="2" charset="-78"/>
              </a:rPr>
              <a:t>,2 Edition</a:t>
            </a:r>
            <a:endParaRPr lang="en-US" sz="2400" b="1" dirty="0">
              <a:solidFill>
                <a:schemeClr val="accent4">
                  <a:lumMod val="75000"/>
                </a:schemeClr>
              </a:solidFill>
              <a:cs typeface="B Nazanin" panose="00000400000000000000" pitchFamily="2" charset="-78"/>
            </a:endParaRPr>
          </a:p>
          <a:p>
            <a:pPr algn="ctr">
              <a:lnSpc>
                <a:spcPct val="150000"/>
              </a:lnSpc>
              <a:spcBef>
                <a:spcPts val="0"/>
              </a:spcBef>
            </a:pPr>
            <a:r>
              <a:rPr lang="en-US" sz="2400" b="1" dirty="0" smtClean="0">
                <a:solidFill>
                  <a:schemeClr val="accent4">
                    <a:lumMod val="75000"/>
                  </a:schemeClr>
                </a:solidFill>
                <a:cs typeface="B Nazanin" panose="00000400000000000000" pitchFamily="2" charset="-78"/>
              </a:rPr>
              <a:t>ASQ:SE-2</a:t>
            </a:r>
            <a:br>
              <a:rPr lang="en-US" sz="2400" b="1" dirty="0" smtClean="0">
                <a:solidFill>
                  <a:schemeClr val="accent4">
                    <a:lumMod val="75000"/>
                  </a:schemeClr>
                </a:solidFill>
                <a:cs typeface="B Nazanin" panose="00000400000000000000" pitchFamily="2" charset="-78"/>
              </a:rPr>
            </a:br>
            <a:r>
              <a:rPr lang="fa-IR" sz="2400" b="1" dirty="0" smtClean="0">
                <a:solidFill>
                  <a:schemeClr val="accent4">
                    <a:lumMod val="75000"/>
                  </a:schemeClr>
                </a:solidFill>
                <a:cs typeface="B Nazanin" panose="00000400000000000000" pitchFamily="2" charset="-78"/>
              </a:rPr>
              <a:t>غربالگری  اجتماعی- </a:t>
            </a:r>
            <a:r>
              <a:rPr lang="fa-IR" sz="2400" b="1" dirty="0">
                <a:solidFill>
                  <a:schemeClr val="accent4">
                    <a:lumMod val="75000"/>
                  </a:schemeClr>
                </a:solidFill>
                <a:cs typeface="B Nazanin" panose="00000400000000000000" pitchFamily="2" charset="-78"/>
              </a:rPr>
              <a:t>هیجانی</a:t>
            </a:r>
            <a:endParaRPr lang="en-US" sz="2400" dirty="0">
              <a:solidFill>
                <a:schemeClr val="accent4">
                  <a:lumMod val="75000"/>
                </a:schemeClr>
              </a:solidFill>
              <a:cs typeface="B Nazanin" panose="00000400000000000000" pitchFamily="2" charset="-78"/>
            </a:endParaRPr>
          </a:p>
        </p:txBody>
      </p:sp>
    </p:spTree>
    <p:extLst>
      <p:ext uri="{BB962C8B-B14F-4D97-AF65-F5344CB8AC3E}">
        <p14:creationId xmlns:p14="http://schemas.microsoft.com/office/powerpoint/2010/main" val="257456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651" y="456330"/>
            <a:ext cx="5408024" cy="784641"/>
          </a:xfrm>
        </p:spPr>
        <p:txBody>
          <a:bodyPr>
            <a:noAutofit/>
          </a:bodyPr>
          <a:lstStyle/>
          <a:p>
            <a:pPr lvl="0" algn="ctr">
              <a:lnSpc>
                <a:spcPct val="100000"/>
              </a:lnSpc>
              <a:spcBef>
                <a:spcPts val="0"/>
              </a:spcBef>
            </a:pPr>
            <a:r>
              <a:rPr lang="fa-IR" sz="2400" b="1" dirty="0" smtClean="0">
                <a:solidFill>
                  <a:schemeClr val="accent4">
                    <a:lumMod val="75000"/>
                  </a:schemeClr>
                </a:solidFill>
                <a:cs typeface="B Nazanin" panose="00000400000000000000" pitchFamily="2" charset="-78"/>
              </a:rPr>
              <a:t/>
            </a:r>
            <a:br>
              <a:rPr lang="fa-IR" sz="2400" b="1" dirty="0" smtClean="0">
                <a:solidFill>
                  <a:schemeClr val="accent4">
                    <a:lumMod val="75000"/>
                  </a:schemeClr>
                </a:solidFill>
                <a:cs typeface="B Nazanin" panose="00000400000000000000" pitchFamily="2" charset="-78"/>
              </a:rPr>
            </a:br>
            <a:r>
              <a:rPr lang="en-US" sz="2400" b="1" dirty="0" smtClean="0">
                <a:solidFill>
                  <a:schemeClr val="accent4">
                    <a:lumMod val="75000"/>
                  </a:schemeClr>
                </a:solidFill>
                <a:cs typeface="B Nazanin" panose="00000400000000000000" pitchFamily="2" charset="-78"/>
              </a:rPr>
              <a:t>ASQ:SE-2</a:t>
            </a:r>
            <a:r>
              <a:rPr lang="en-US" sz="2400" b="1" dirty="0">
                <a:solidFill>
                  <a:schemeClr val="accent4">
                    <a:lumMod val="75000"/>
                  </a:schemeClr>
                </a:solidFill>
                <a:cs typeface="B Nazanin" panose="00000400000000000000" pitchFamily="2" charset="-78"/>
              </a:rPr>
              <a:t/>
            </a:r>
            <a:br>
              <a:rPr lang="en-US" sz="2400" b="1" dirty="0">
                <a:solidFill>
                  <a:schemeClr val="accent4">
                    <a:lumMod val="75000"/>
                  </a:schemeClr>
                </a:solidFill>
                <a:cs typeface="B Nazanin" panose="00000400000000000000" pitchFamily="2" charset="-78"/>
              </a:rPr>
            </a:br>
            <a:r>
              <a:rPr lang="fa-IR" sz="2400" b="1" dirty="0" smtClean="0">
                <a:solidFill>
                  <a:schemeClr val="accent4">
                    <a:lumMod val="75000"/>
                  </a:schemeClr>
                </a:solidFill>
                <a:cs typeface="B Nazanin" panose="00000400000000000000" pitchFamily="2" charset="-78"/>
              </a:rPr>
              <a:t>غربالگری هیجانی- اجتماعی </a:t>
            </a:r>
            <a:endParaRPr lang="en-US" sz="2400" dirty="0">
              <a:solidFill>
                <a:schemeClr val="accent4">
                  <a:lumMod val="75000"/>
                </a:schemeClr>
              </a:solidFill>
              <a:cs typeface="B Nazanin" panose="00000400000000000000" pitchFamily="2" charset="-78"/>
            </a:endParaRPr>
          </a:p>
        </p:txBody>
      </p:sp>
      <p:sp>
        <p:nvSpPr>
          <p:cNvPr id="3" name="Content Placeholder 2"/>
          <p:cNvSpPr>
            <a:spLocks noGrp="1"/>
          </p:cNvSpPr>
          <p:nvPr>
            <p:ph idx="1"/>
          </p:nvPr>
        </p:nvSpPr>
        <p:spPr>
          <a:xfrm>
            <a:off x="770708" y="2017446"/>
            <a:ext cx="10825541" cy="4058825"/>
          </a:xfrm>
        </p:spPr>
        <p:txBody>
          <a:bodyPr>
            <a:normAutofit fontScale="85000" lnSpcReduction="10000"/>
          </a:bodyPr>
          <a:lstStyle/>
          <a:p>
            <a:pPr marL="457200" indent="-457200" algn="just" rtl="1">
              <a:lnSpc>
                <a:spcPct val="160000"/>
              </a:lnSpc>
              <a:buFont typeface="+mj-lt"/>
              <a:buAutoNum type="arabicPeriod"/>
            </a:pPr>
            <a:r>
              <a:rPr lang="fa-IR" sz="2400" b="1" dirty="0">
                <a:cs typeface="B Nazanin" panose="00000400000000000000" pitchFamily="2" charset="-78"/>
              </a:rPr>
              <a:t>پرسشنامه بر اساس مطالعات وسیع علمی تهیه شده و تکمیل و امتیاز دهی آن آسان است.</a:t>
            </a:r>
          </a:p>
          <a:p>
            <a:pPr marL="457200" indent="-457200" algn="just" rtl="1">
              <a:lnSpc>
                <a:spcPct val="160000"/>
              </a:lnSpc>
              <a:buFont typeface="+mj-lt"/>
              <a:buAutoNum type="arabicPeriod"/>
            </a:pPr>
            <a:r>
              <a:rPr lang="fa-IR" sz="2400" b="1" dirty="0">
                <a:cs typeface="B Nazanin" panose="00000400000000000000" pitchFamily="2" charset="-78"/>
              </a:rPr>
              <a:t>درگیر کردن والدین هنگام ارزیابی کودک</a:t>
            </a:r>
          </a:p>
          <a:p>
            <a:pPr marL="457200" indent="-457200" algn="just" rtl="1">
              <a:lnSpc>
                <a:spcPct val="160000"/>
              </a:lnSpc>
              <a:buFont typeface="+mj-lt"/>
              <a:buAutoNum type="arabicPeriod"/>
            </a:pPr>
            <a:r>
              <a:rPr lang="fa-IR" sz="2400" b="1" dirty="0" smtClean="0">
                <a:cs typeface="B Nazanin" panose="00000400000000000000" pitchFamily="2" charset="-78"/>
              </a:rPr>
              <a:t>حساس به تأخیرهای هیجانی- اجتماعی و اتیسم </a:t>
            </a:r>
          </a:p>
          <a:p>
            <a:pPr marL="457200" indent="-457200" algn="just" rtl="1">
              <a:lnSpc>
                <a:spcPct val="160000"/>
              </a:lnSpc>
              <a:buFont typeface="+mj-lt"/>
              <a:buAutoNum type="arabicPeriod"/>
            </a:pPr>
            <a:r>
              <a:rPr lang="fa-IR" sz="2400" b="1" dirty="0">
                <a:cs typeface="B Nazanin" panose="00000400000000000000" pitchFamily="2" charset="-78"/>
              </a:rPr>
              <a:t>استفاده از این ابزار باید </a:t>
            </a:r>
            <a:r>
              <a:rPr lang="fa-IR" sz="2400" b="1" u="sng" dirty="0">
                <a:cs typeface="B Nazanin" panose="00000400000000000000" pitchFamily="2" charset="-78"/>
              </a:rPr>
              <a:t>در کنار و همراه ابزار </a:t>
            </a:r>
            <a:r>
              <a:rPr lang="en-US" sz="2400" b="1" u="sng" dirty="0">
                <a:cs typeface="B Nazanin" panose="00000400000000000000" pitchFamily="2" charset="-78"/>
              </a:rPr>
              <a:t>ASQ-3</a:t>
            </a:r>
            <a:r>
              <a:rPr lang="fa-IR" sz="2400" b="1" u="sng" dirty="0">
                <a:cs typeface="B Nazanin" panose="00000400000000000000" pitchFamily="2" charset="-78"/>
              </a:rPr>
              <a:t> </a:t>
            </a:r>
            <a:endParaRPr lang="fa-IR" sz="2400" b="1" dirty="0" smtClean="0">
              <a:cs typeface="B Nazanin" panose="00000400000000000000" pitchFamily="2" charset="-78"/>
            </a:endParaRPr>
          </a:p>
          <a:p>
            <a:pPr marL="457200" indent="-457200" algn="just" rtl="1">
              <a:lnSpc>
                <a:spcPct val="160000"/>
              </a:lnSpc>
              <a:buFont typeface="+mj-lt"/>
              <a:buAutoNum type="arabicPeriod"/>
            </a:pPr>
            <a:r>
              <a:rPr lang="fa-IR" sz="2400" b="1" dirty="0" smtClean="0">
                <a:cs typeface="B Nazanin" panose="00000400000000000000" pitchFamily="2" charset="-78"/>
              </a:rPr>
              <a:t>پرسشنامه با یک پرسش مثبت به پایان می رسد.</a:t>
            </a:r>
          </a:p>
          <a:p>
            <a:pPr marL="457200" indent="-457200" algn="just" rtl="1">
              <a:lnSpc>
                <a:spcPct val="160000"/>
              </a:lnSpc>
              <a:buFont typeface="+mj-lt"/>
              <a:buAutoNum type="arabicPeriod"/>
            </a:pPr>
            <a:r>
              <a:rPr lang="fa-IR" sz="2400" b="1" dirty="0" smtClean="0">
                <a:cs typeface="B Nazanin" panose="00000400000000000000" pitchFamily="2" charset="-78"/>
              </a:rPr>
              <a:t>برای کودکانی که نارس به دنیا امده اند(کمتر از 37هفته) و سن تقویمی آنها </a:t>
            </a:r>
            <a:r>
              <a:rPr lang="fa-IR" sz="2400" b="1" u="sng" dirty="0" smtClean="0">
                <a:cs typeface="B Nazanin" panose="00000400000000000000" pitchFamily="2" charset="-78"/>
              </a:rPr>
              <a:t>کمتر از 2 سال </a:t>
            </a:r>
            <a:r>
              <a:rPr lang="fa-IR" sz="2400" b="1" dirty="0" smtClean="0">
                <a:cs typeface="B Nazanin" panose="00000400000000000000" pitchFamily="2" charset="-78"/>
              </a:rPr>
              <a:t>است، سن تطبیق یافته مشابه </a:t>
            </a:r>
            <a:r>
              <a:rPr lang="en-US" sz="2400" b="1" dirty="0" smtClean="0">
                <a:cs typeface="B Nazanin" panose="00000400000000000000" pitchFamily="2" charset="-78"/>
              </a:rPr>
              <a:t>ASQ-3</a:t>
            </a:r>
            <a:r>
              <a:rPr lang="fa-IR" sz="2400" b="1" dirty="0" smtClean="0">
                <a:cs typeface="B Nazanin" panose="00000400000000000000" pitchFamily="2" charset="-78"/>
              </a:rPr>
              <a:t> جهت کودک محاسبه شود.</a:t>
            </a:r>
            <a:endParaRPr lang="en-US" sz="2400" b="1"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304" y="351393"/>
            <a:ext cx="1453243" cy="1187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6226824" y="1488703"/>
            <a:ext cx="5369425" cy="461665"/>
          </a:xfrm>
          <a:prstGeom prst="rect">
            <a:avLst/>
          </a:prstGeom>
          <a:noFill/>
        </p:spPr>
        <p:txBody>
          <a:bodyPr wrap="square" rtlCol="0">
            <a:spAutoFit/>
          </a:bodyPr>
          <a:lstStyle/>
          <a:p>
            <a:pPr algn="r" rtl="1"/>
            <a:r>
              <a:rPr lang="fa-IR" sz="2400" dirty="0" smtClean="0">
                <a:cs typeface="B Titr" panose="00000700000000000000" pitchFamily="2" charset="-78"/>
              </a:rPr>
              <a:t>ویژگی های پرسشنامه</a:t>
            </a:r>
            <a:r>
              <a:rPr lang="en-US" sz="2400" dirty="0" smtClean="0">
                <a:cs typeface="B Titr" panose="00000700000000000000" pitchFamily="2" charset="-78"/>
              </a:rPr>
              <a:t>ASQ:SE-2 </a:t>
            </a:r>
            <a:r>
              <a:rPr lang="fa-IR" sz="2400" dirty="0" smtClean="0">
                <a:cs typeface="B Titr" panose="00000700000000000000" pitchFamily="2" charset="-78"/>
              </a:rPr>
              <a:t> :</a:t>
            </a:r>
            <a:endParaRPr lang="en-US" sz="2400" dirty="0">
              <a:cs typeface="B Titr" panose="00000700000000000000" pitchFamily="2" charset="-78"/>
            </a:endParaRP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5959"/>
          <a:stretch/>
        </p:blipFill>
        <p:spPr>
          <a:xfrm>
            <a:off x="863597" y="2819932"/>
            <a:ext cx="5168901" cy="215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7537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74" y="420334"/>
            <a:ext cx="9601202" cy="868137"/>
          </a:xfrm>
        </p:spPr>
        <p:txBody>
          <a:bodyPr>
            <a:noAutofit/>
          </a:bodyPr>
          <a:lstStyle/>
          <a:p>
            <a:pPr algn="ctr"/>
            <a:r>
              <a:rPr lang="fa-IR" b="1" dirty="0" smtClean="0">
                <a:solidFill>
                  <a:schemeClr val="accent4">
                    <a:lumMod val="75000"/>
                  </a:schemeClr>
                </a:solidFill>
                <a:cs typeface="B Nazanin" panose="00000400000000000000" pitchFamily="2" charset="-78"/>
              </a:rPr>
              <a:t/>
            </a:r>
            <a:br>
              <a:rPr lang="fa-IR" b="1" dirty="0" smtClean="0">
                <a:solidFill>
                  <a:schemeClr val="accent4">
                    <a:lumMod val="75000"/>
                  </a:schemeClr>
                </a:solidFill>
                <a:cs typeface="B Nazanin" panose="00000400000000000000" pitchFamily="2" charset="-78"/>
              </a:rPr>
            </a:br>
            <a:r>
              <a:rPr lang="fa-IR" b="1" dirty="0" smtClean="0">
                <a:solidFill>
                  <a:schemeClr val="accent4">
                    <a:lumMod val="75000"/>
                  </a:schemeClr>
                </a:solidFill>
                <a:cs typeface="B Nazanin" panose="00000400000000000000" pitchFamily="2" charset="-78"/>
              </a:rPr>
              <a:t>    </a:t>
            </a:r>
            <a:br>
              <a:rPr lang="fa-IR" b="1" dirty="0" smtClean="0">
                <a:solidFill>
                  <a:schemeClr val="accent4">
                    <a:lumMod val="75000"/>
                  </a:schemeClr>
                </a:solidFill>
                <a:cs typeface="B Nazanin" panose="00000400000000000000" pitchFamily="2" charset="-78"/>
              </a:rPr>
            </a:br>
            <a:r>
              <a:rPr lang="fa-IR" b="1" dirty="0">
                <a:solidFill>
                  <a:schemeClr val="accent4">
                    <a:lumMod val="75000"/>
                  </a:schemeClr>
                </a:solidFill>
                <a:cs typeface="B Nazanin" panose="00000400000000000000" pitchFamily="2" charset="-78"/>
              </a:rPr>
              <a:t> </a:t>
            </a:r>
            <a:r>
              <a:rPr lang="en-US" b="1" dirty="0">
                <a:solidFill>
                  <a:schemeClr val="accent4">
                    <a:lumMod val="75000"/>
                  </a:schemeClr>
                </a:solidFill>
                <a:cs typeface="B Nazanin" panose="00000400000000000000" pitchFamily="2" charset="-78"/>
              </a:rPr>
              <a:t>ASQ:SE-2</a:t>
            </a:r>
            <a:r>
              <a:rPr lang="en-US" b="1" dirty="0">
                <a:solidFill>
                  <a:schemeClr val="accent4">
                    <a:lumMod val="75000"/>
                  </a:schemeClr>
                </a:solidFill>
              </a:rPr>
              <a:t/>
            </a:r>
            <a:br>
              <a:rPr lang="en-US" b="1" dirty="0">
                <a:solidFill>
                  <a:schemeClr val="accent4">
                    <a:lumMod val="75000"/>
                  </a:schemeClr>
                </a:solidFill>
              </a:rPr>
            </a:br>
            <a:r>
              <a:rPr lang="fa-IR" b="1" dirty="0" smtClean="0">
                <a:solidFill>
                  <a:schemeClr val="accent4">
                    <a:lumMod val="75000"/>
                  </a:schemeClr>
                </a:solidFill>
                <a:cs typeface="B Nazanin" panose="00000400000000000000" pitchFamily="2" charset="-78"/>
              </a:rPr>
              <a:t> حیطه هیجانی- اجتماعی</a:t>
            </a:r>
            <a:endParaRPr lang="en-US" b="1" dirty="0">
              <a:solidFill>
                <a:schemeClr val="accent4">
                  <a:lumMod val="75000"/>
                </a:schemeClr>
              </a:solidFill>
            </a:endParaRPr>
          </a:p>
        </p:txBody>
      </p:sp>
      <p:sp>
        <p:nvSpPr>
          <p:cNvPr id="3" name="Content Placeholder 2"/>
          <p:cNvSpPr>
            <a:spLocks noGrp="1"/>
          </p:cNvSpPr>
          <p:nvPr>
            <p:ph idx="1"/>
          </p:nvPr>
        </p:nvSpPr>
        <p:spPr>
          <a:xfrm>
            <a:off x="1259174" y="1288471"/>
            <a:ext cx="10315287" cy="5023429"/>
          </a:xfrm>
        </p:spPr>
        <p:txBody>
          <a:bodyPr>
            <a:noAutofit/>
          </a:bodyPr>
          <a:lstStyle/>
          <a:p>
            <a:pPr marL="342900" indent="-342900" algn="just" rtl="1">
              <a:lnSpc>
                <a:spcPct val="160000"/>
              </a:lnSpc>
              <a:buFont typeface="+mj-lt"/>
              <a:buAutoNum type="arabicPeriod" startAt="7"/>
            </a:pPr>
            <a:r>
              <a:rPr lang="fa-IR" sz="1800" b="1" dirty="0">
                <a:cs typeface="B Nazanin" panose="00000400000000000000" pitchFamily="2" charset="-78"/>
              </a:rPr>
              <a:t>پرسشنامه 7 حوزه </a:t>
            </a:r>
            <a:r>
              <a:rPr lang="fa-IR" sz="1800" b="1" dirty="0" smtClean="0">
                <a:cs typeface="B Nazanin" panose="00000400000000000000" pitchFamily="2" charset="-78"/>
              </a:rPr>
              <a:t>رفتاری را </a:t>
            </a:r>
            <a:r>
              <a:rPr lang="fa-IR" sz="1800" b="1" dirty="0">
                <a:cs typeface="B Nazanin" panose="00000400000000000000" pitchFamily="2" charset="-78"/>
              </a:rPr>
              <a:t>مورد توجه و پوشش قرار می دهد (نه بصورت مجزا )</a:t>
            </a:r>
          </a:p>
          <a:p>
            <a:pPr marL="987425" lvl="2" indent="-276225" algn="r" rtl="1"/>
            <a:r>
              <a:rPr lang="fa-IR" sz="1800" b="1" dirty="0" smtClean="0">
                <a:cs typeface="B Nazanin" panose="00000400000000000000" pitchFamily="2" charset="-78"/>
              </a:rPr>
              <a:t>خود تنظیمی:</a:t>
            </a:r>
          </a:p>
          <a:p>
            <a:pPr marL="987425" lvl="3" indent="-276225" algn="r" rtl="1">
              <a:buNone/>
            </a:pPr>
            <a:r>
              <a:rPr lang="fa-IR" sz="1800" dirty="0" smtClean="0">
                <a:cs typeface="B Nazanin" panose="00000400000000000000" pitchFamily="2" charset="-78"/>
              </a:rPr>
              <a:t>     توانایی کودک در آرام و قرار گرفتن - تطبیق یافتن با شرایط فیزیولوژیک یا شرایط محیطی یا محرک ها</a:t>
            </a:r>
          </a:p>
          <a:p>
            <a:pPr marL="987425" lvl="2" indent="-276225" algn="r" rtl="1"/>
            <a:r>
              <a:rPr lang="fa-IR" sz="1800" b="1" dirty="0" smtClean="0">
                <a:cs typeface="B Nazanin" panose="00000400000000000000" pitchFamily="2" charset="-78"/>
              </a:rPr>
              <a:t>پیروی: </a:t>
            </a:r>
          </a:p>
          <a:p>
            <a:pPr marL="711200" lvl="3" indent="0" algn="r" rtl="1">
              <a:buNone/>
            </a:pPr>
            <a:r>
              <a:rPr lang="fa-IR" sz="1800" dirty="0" smtClean="0">
                <a:cs typeface="B Nazanin" panose="00000400000000000000" pitchFamily="2" charset="-78"/>
              </a:rPr>
              <a:t>     توانایی در منطبق شدن با هدایت دیگران یا پیروی از مقررات </a:t>
            </a:r>
          </a:p>
          <a:p>
            <a:pPr marL="987425" lvl="2" indent="-276225" algn="r" rtl="1"/>
            <a:r>
              <a:rPr lang="fa-IR" sz="1800" b="1" dirty="0" smtClean="0">
                <a:cs typeface="B Nazanin" panose="00000400000000000000" pitchFamily="2" charset="-78"/>
              </a:rPr>
              <a:t>عملکرد تطبیقی: </a:t>
            </a:r>
          </a:p>
          <a:p>
            <a:pPr marL="711200" lvl="3" indent="0" algn="r" rtl="1">
              <a:buNone/>
            </a:pPr>
            <a:r>
              <a:rPr lang="fa-IR" sz="1800" dirty="0" smtClean="0">
                <a:cs typeface="B Nazanin" panose="00000400000000000000" pitchFamily="2" charset="-78"/>
              </a:rPr>
              <a:t>     توانایی کودک در کنار آمدن با نیازهای فیزیولوژیک مثل خوابیدن، خوردن</a:t>
            </a:r>
          </a:p>
          <a:p>
            <a:pPr marL="987425" lvl="2" indent="-276225" algn="r" rtl="1"/>
            <a:r>
              <a:rPr lang="fa-IR" sz="1800" b="1" dirty="0" smtClean="0">
                <a:cs typeface="B Nazanin" panose="00000400000000000000" pitchFamily="2" charset="-78"/>
              </a:rPr>
              <a:t>استقلال: </a:t>
            </a:r>
          </a:p>
          <a:p>
            <a:pPr marL="711200" lvl="3" indent="0" algn="r" rtl="1">
              <a:buNone/>
            </a:pPr>
            <a:r>
              <a:rPr lang="fa-IR" sz="1800" dirty="0" smtClean="0">
                <a:cs typeface="B Nazanin" panose="00000400000000000000" pitchFamily="2" charset="-78"/>
              </a:rPr>
              <a:t>    توانایی کودک به شروع کاری یا واکنش بدون هدایت یعنی حرکت به سمت استقلال </a:t>
            </a:r>
          </a:p>
          <a:p>
            <a:pPr marL="987425" lvl="2" indent="-276225" algn="r" rtl="1"/>
            <a:r>
              <a:rPr lang="fa-IR" sz="1800" b="1" dirty="0" smtClean="0">
                <a:cs typeface="B Nazanin" panose="00000400000000000000" pitchFamily="2" charset="-78"/>
              </a:rPr>
              <a:t>عاطفه: </a:t>
            </a:r>
          </a:p>
          <a:p>
            <a:pPr marL="711200" lvl="3" indent="0" algn="r" rtl="1">
              <a:buNone/>
            </a:pPr>
            <a:r>
              <a:rPr lang="fa-IR" sz="1800" dirty="0" smtClean="0">
                <a:cs typeface="B Nazanin" panose="00000400000000000000" pitchFamily="2" charset="-78"/>
              </a:rPr>
              <a:t>     توانایی کودک در نشان دادن احساسات خود یا همدلی با دیگران</a:t>
            </a:r>
          </a:p>
          <a:p>
            <a:pPr marL="987425" lvl="2" indent="-276225" algn="r" rtl="1"/>
            <a:r>
              <a:rPr lang="fa-IR" sz="1800" b="1" dirty="0" smtClean="0">
                <a:cs typeface="B Nazanin" panose="00000400000000000000" pitchFamily="2" charset="-78"/>
              </a:rPr>
              <a:t>ارتباطات اجتماعی:</a:t>
            </a:r>
          </a:p>
          <a:p>
            <a:pPr marL="711200" lvl="3" indent="0" algn="r" rtl="1">
              <a:buNone/>
            </a:pPr>
            <a:r>
              <a:rPr lang="fa-IR" sz="1800" dirty="0" smtClean="0">
                <a:cs typeface="B Nazanin" panose="00000400000000000000" pitchFamily="2" charset="-78"/>
              </a:rPr>
              <a:t>     توانایی کودک به تعامل با دیگران، از طریق نشانه هایی دال بر علایق، نیازها و احساسات </a:t>
            </a:r>
          </a:p>
          <a:p>
            <a:pPr marL="987425" lvl="2" indent="-276225" algn="r" rtl="1"/>
            <a:r>
              <a:rPr lang="fa-IR" sz="1800" b="1" dirty="0" smtClean="0">
                <a:cs typeface="B Nazanin" panose="00000400000000000000" pitchFamily="2" charset="-78"/>
              </a:rPr>
              <a:t>تعامل با دیگران: </a:t>
            </a:r>
          </a:p>
          <a:p>
            <a:pPr marL="711200" lvl="3" indent="0" algn="r" rtl="1">
              <a:buNone/>
            </a:pPr>
            <a:r>
              <a:rPr lang="fa-IR" sz="1800" dirty="0" smtClean="0">
                <a:cs typeface="B Nazanin" panose="00000400000000000000" pitchFamily="2" charset="-78"/>
              </a:rPr>
              <a:t>      توانایی کودک در پاسخ به واکنش های اجتماعی نسبت به والدین، کودکان هم سن و سال، سایر بزرگسالان </a:t>
            </a:r>
          </a:p>
          <a:p>
            <a:pPr marL="987425" lvl="3" indent="-276225" algn="r" rtl="1"/>
            <a:endParaRPr lang="en-US" sz="18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174" y="420335"/>
            <a:ext cx="1453243" cy="1187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3247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74" y="420334"/>
            <a:ext cx="9601202" cy="868137"/>
          </a:xfrm>
        </p:spPr>
        <p:txBody>
          <a:bodyPr>
            <a:noAutofit/>
          </a:bodyPr>
          <a:lstStyle/>
          <a:p>
            <a:pPr algn="ctr"/>
            <a:r>
              <a:rPr lang="fa-IR" b="1" dirty="0" smtClean="0">
                <a:solidFill>
                  <a:schemeClr val="accent4">
                    <a:lumMod val="75000"/>
                  </a:schemeClr>
                </a:solidFill>
                <a:cs typeface="B Nazanin" panose="00000400000000000000" pitchFamily="2" charset="-78"/>
              </a:rPr>
              <a:t/>
            </a:r>
            <a:br>
              <a:rPr lang="fa-IR" b="1" dirty="0" smtClean="0">
                <a:solidFill>
                  <a:schemeClr val="accent4">
                    <a:lumMod val="75000"/>
                  </a:schemeClr>
                </a:solidFill>
                <a:cs typeface="B Nazanin" panose="00000400000000000000" pitchFamily="2" charset="-78"/>
              </a:rPr>
            </a:br>
            <a:r>
              <a:rPr lang="fa-IR" b="1" dirty="0" smtClean="0">
                <a:solidFill>
                  <a:schemeClr val="accent4">
                    <a:lumMod val="75000"/>
                  </a:schemeClr>
                </a:solidFill>
                <a:cs typeface="B Nazanin" panose="00000400000000000000" pitchFamily="2" charset="-78"/>
              </a:rPr>
              <a:t>    </a:t>
            </a:r>
            <a:br>
              <a:rPr lang="fa-IR" b="1" dirty="0" smtClean="0">
                <a:solidFill>
                  <a:schemeClr val="accent4">
                    <a:lumMod val="75000"/>
                  </a:schemeClr>
                </a:solidFill>
                <a:cs typeface="B Nazanin" panose="00000400000000000000" pitchFamily="2" charset="-78"/>
              </a:rPr>
            </a:br>
            <a:r>
              <a:rPr lang="fa-IR" b="1" dirty="0">
                <a:solidFill>
                  <a:schemeClr val="accent4">
                    <a:lumMod val="75000"/>
                  </a:schemeClr>
                </a:solidFill>
                <a:cs typeface="B Nazanin" panose="00000400000000000000" pitchFamily="2" charset="-78"/>
              </a:rPr>
              <a:t> </a:t>
            </a:r>
            <a:r>
              <a:rPr lang="en-US" b="1" dirty="0">
                <a:solidFill>
                  <a:schemeClr val="accent4">
                    <a:lumMod val="75000"/>
                  </a:schemeClr>
                </a:solidFill>
                <a:cs typeface="B Nazanin" panose="00000400000000000000" pitchFamily="2" charset="-78"/>
              </a:rPr>
              <a:t>ASQ:SE-2</a:t>
            </a:r>
            <a:r>
              <a:rPr lang="en-US" b="1" dirty="0">
                <a:solidFill>
                  <a:schemeClr val="accent4">
                    <a:lumMod val="75000"/>
                  </a:schemeClr>
                </a:solidFill>
              </a:rPr>
              <a:t/>
            </a:r>
            <a:br>
              <a:rPr lang="en-US" b="1" dirty="0">
                <a:solidFill>
                  <a:schemeClr val="accent4">
                    <a:lumMod val="75000"/>
                  </a:schemeClr>
                </a:solidFill>
              </a:rPr>
            </a:br>
            <a:r>
              <a:rPr lang="fa-IR" b="1" dirty="0" smtClean="0">
                <a:solidFill>
                  <a:schemeClr val="accent4">
                    <a:lumMod val="75000"/>
                  </a:schemeClr>
                </a:solidFill>
                <a:cs typeface="B Nazanin" panose="00000400000000000000" pitchFamily="2" charset="-78"/>
              </a:rPr>
              <a:t> حیطه هیجانی- اجتماعی</a:t>
            </a:r>
            <a:endParaRPr lang="en-US" b="1" dirty="0">
              <a:solidFill>
                <a:schemeClr val="accent4">
                  <a:lumMod val="75000"/>
                </a:schemeClr>
              </a:solidFill>
            </a:endParaRPr>
          </a:p>
        </p:txBody>
      </p:sp>
      <p:sp>
        <p:nvSpPr>
          <p:cNvPr id="3" name="Content Placeholder 2"/>
          <p:cNvSpPr>
            <a:spLocks noGrp="1"/>
          </p:cNvSpPr>
          <p:nvPr>
            <p:ph idx="1"/>
          </p:nvPr>
        </p:nvSpPr>
        <p:spPr>
          <a:xfrm>
            <a:off x="1246475" y="1378857"/>
            <a:ext cx="9980326" cy="4907643"/>
          </a:xfrm>
        </p:spPr>
        <p:txBody>
          <a:bodyPr>
            <a:noAutofit/>
          </a:bodyPr>
          <a:lstStyle/>
          <a:p>
            <a:pPr marL="457200" indent="-457200" algn="r" rtl="1">
              <a:lnSpc>
                <a:spcPct val="150000"/>
              </a:lnSpc>
              <a:buFont typeface="+mj-lt"/>
              <a:buAutoNum type="arabicPeriod" startAt="8"/>
            </a:pPr>
            <a:r>
              <a:rPr lang="fa-IR" b="1" dirty="0">
                <a:cs typeface="B Nazanin" pitchFamily="2" charset="-78"/>
              </a:rPr>
              <a:t>دارای 9 پرسشنامه برای گروه های سنی 2، 6، 12، 18، 24، 30، 36، 48 و 60 ماهگی می باشد.</a:t>
            </a:r>
          </a:p>
          <a:p>
            <a:pPr marL="457200" indent="-457200" algn="r" rtl="1">
              <a:lnSpc>
                <a:spcPct val="150000"/>
              </a:lnSpc>
              <a:buFont typeface="+mj-lt"/>
              <a:buAutoNum type="arabicPeriod" startAt="8"/>
            </a:pPr>
            <a:r>
              <a:rPr lang="fa-IR" b="1" dirty="0" smtClean="0">
                <a:cs typeface="B Nazanin" pitchFamily="2" charset="-78"/>
              </a:rPr>
              <a:t>تعداد سوال های پرسشنامه متفاوت است: </a:t>
            </a:r>
          </a:p>
          <a:p>
            <a:pPr marL="623888" indent="-260350" algn="r" rtl="1">
              <a:lnSpc>
                <a:spcPct val="150000"/>
              </a:lnSpc>
            </a:pPr>
            <a:r>
              <a:rPr lang="fa-IR" dirty="0" smtClean="0">
                <a:solidFill>
                  <a:srgbClr val="00B050"/>
                </a:solidFill>
                <a:cs typeface="B Nazanin" panose="00000400000000000000" pitchFamily="2" charset="-78"/>
              </a:rPr>
              <a:t>پرسشنامه های سال اول: </a:t>
            </a:r>
            <a:r>
              <a:rPr lang="fa-IR" dirty="0">
                <a:cs typeface="B Nazanin" panose="00000400000000000000" pitchFamily="2" charset="-78"/>
              </a:rPr>
              <a:t>2 ماهگی: </a:t>
            </a:r>
            <a:r>
              <a:rPr lang="fa-IR" dirty="0" smtClean="0">
                <a:cs typeface="B Nazanin" panose="00000400000000000000" pitchFamily="2" charset="-78"/>
              </a:rPr>
              <a:t>16سوال  - 6ماهگی</a:t>
            </a:r>
            <a:r>
              <a:rPr lang="fa-IR" dirty="0">
                <a:cs typeface="B Nazanin" panose="00000400000000000000" pitchFamily="2" charset="-78"/>
              </a:rPr>
              <a:t>: 23 </a:t>
            </a:r>
            <a:r>
              <a:rPr lang="fa-IR" dirty="0" smtClean="0">
                <a:cs typeface="B Nazanin" panose="00000400000000000000" pitchFamily="2" charset="-78"/>
              </a:rPr>
              <a:t>سوال - </a:t>
            </a:r>
            <a:r>
              <a:rPr lang="fa-IR" dirty="0">
                <a:cs typeface="B Nazanin" panose="00000400000000000000" pitchFamily="2" charset="-78"/>
              </a:rPr>
              <a:t>12ماهگی:27 </a:t>
            </a:r>
            <a:r>
              <a:rPr lang="fa-IR" dirty="0" smtClean="0">
                <a:cs typeface="B Nazanin" panose="00000400000000000000" pitchFamily="2" charset="-78"/>
              </a:rPr>
              <a:t>سوال ( 3پرسشنامه)</a:t>
            </a:r>
            <a:endParaRPr lang="fa-IR" dirty="0">
              <a:cs typeface="B Nazanin" panose="00000400000000000000" pitchFamily="2" charset="-78"/>
            </a:endParaRPr>
          </a:p>
          <a:p>
            <a:pPr marL="623888" indent="-260350" algn="r" rtl="1">
              <a:lnSpc>
                <a:spcPct val="150000"/>
              </a:lnSpc>
            </a:pPr>
            <a:r>
              <a:rPr lang="fa-IR" dirty="0">
                <a:solidFill>
                  <a:srgbClr val="00B050"/>
                </a:solidFill>
                <a:cs typeface="B Nazanin" panose="00000400000000000000" pitchFamily="2" charset="-78"/>
              </a:rPr>
              <a:t>پرسشنامه سال دوم: </a:t>
            </a:r>
            <a:r>
              <a:rPr lang="fa-IR" dirty="0">
                <a:cs typeface="B Nazanin" panose="00000400000000000000" pitchFamily="2" charset="-78"/>
              </a:rPr>
              <a:t>18 و 24م</a:t>
            </a:r>
            <a:r>
              <a:rPr lang="fa-IR" dirty="0" smtClean="0">
                <a:cs typeface="B Nazanin" panose="00000400000000000000" pitchFamily="2" charset="-78"/>
              </a:rPr>
              <a:t>اهگی : 31 سوال   - 30 ماهگی : 33 سوال (3پرسشنامه)</a:t>
            </a:r>
          </a:p>
          <a:p>
            <a:pPr marL="623888" indent="-260350" algn="r" rtl="1">
              <a:lnSpc>
                <a:spcPct val="150000"/>
              </a:lnSpc>
            </a:pPr>
            <a:r>
              <a:rPr lang="fa-IR" dirty="0">
                <a:solidFill>
                  <a:srgbClr val="00B050"/>
                </a:solidFill>
                <a:cs typeface="B Nazanin" panose="00000400000000000000" pitchFamily="2" charset="-78"/>
              </a:rPr>
              <a:t>پرسشنامه سال سوم: </a:t>
            </a:r>
            <a:r>
              <a:rPr lang="fa-IR" dirty="0" smtClean="0">
                <a:cs typeface="B Nazanin" panose="00000400000000000000" pitchFamily="2" charset="-78"/>
              </a:rPr>
              <a:t>36 ماهگی : 35 سوال (</a:t>
            </a:r>
            <a:r>
              <a:rPr lang="fa-IR" dirty="0">
                <a:cs typeface="B Nazanin" panose="00000400000000000000" pitchFamily="2" charset="-78"/>
              </a:rPr>
              <a:t>1 پرسشنامه</a:t>
            </a:r>
            <a:r>
              <a:rPr lang="fa-IR" dirty="0" smtClean="0">
                <a:cs typeface="B Nazanin" panose="00000400000000000000" pitchFamily="2" charset="-78"/>
              </a:rPr>
              <a:t>)</a:t>
            </a:r>
          </a:p>
          <a:p>
            <a:pPr marL="623888" indent="-260350" algn="r" rtl="1">
              <a:lnSpc>
                <a:spcPct val="150000"/>
              </a:lnSpc>
            </a:pPr>
            <a:r>
              <a:rPr lang="fa-IR" dirty="0">
                <a:solidFill>
                  <a:srgbClr val="00B050"/>
                </a:solidFill>
                <a:cs typeface="B Nazanin" panose="00000400000000000000" pitchFamily="2" charset="-78"/>
              </a:rPr>
              <a:t>پرسشنامه سال چهارم: </a:t>
            </a:r>
            <a:r>
              <a:rPr lang="fa-IR" dirty="0" smtClean="0">
                <a:cs typeface="B Nazanin" panose="00000400000000000000" pitchFamily="2" charset="-78"/>
              </a:rPr>
              <a:t>48 ماهگی: 36 سوال (1پرسشنامه)</a:t>
            </a:r>
          </a:p>
          <a:p>
            <a:pPr marL="623888" indent="-260350" algn="r" rtl="1">
              <a:lnSpc>
                <a:spcPct val="150000"/>
              </a:lnSpc>
            </a:pPr>
            <a:r>
              <a:rPr lang="fa-IR" dirty="0">
                <a:solidFill>
                  <a:srgbClr val="00B050"/>
                </a:solidFill>
                <a:cs typeface="B Nazanin" panose="00000400000000000000" pitchFamily="2" charset="-78"/>
              </a:rPr>
              <a:t>پرسشنامه سال پنجم:</a:t>
            </a:r>
            <a:r>
              <a:rPr lang="fa-IR" dirty="0" smtClean="0">
                <a:cs typeface="B Nazanin" panose="00000400000000000000" pitchFamily="2" charset="-78"/>
              </a:rPr>
              <a:t> 60 ماهگی: 36 سوال </a:t>
            </a:r>
            <a:r>
              <a:rPr lang="fa-IR" dirty="0">
                <a:cs typeface="B Nazanin" panose="00000400000000000000" pitchFamily="2" charset="-78"/>
              </a:rPr>
              <a:t>(1 پرسشنامه</a:t>
            </a:r>
            <a:r>
              <a:rPr lang="fa-IR" dirty="0" smtClean="0">
                <a:cs typeface="B Nazanin" panose="00000400000000000000" pitchFamily="2" charset="-78"/>
              </a:rPr>
              <a:t>)</a:t>
            </a:r>
          </a:p>
          <a:p>
            <a:pPr marL="0" indent="0" algn="r" rtl="1">
              <a:lnSpc>
                <a:spcPct val="150000"/>
              </a:lnSpc>
              <a:buNone/>
            </a:pPr>
            <a:r>
              <a:rPr lang="fa-IR" b="1" dirty="0" smtClean="0">
                <a:cs typeface="B Nazanin" panose="00000400000000000000" pitchFamily="2" charset="-78"/>
              </a:rPr>
              <a:t>10 هر پرسشنامه 3 سوال کلی با پاسخ باز دارد که در امتیاز دهی تاثیری ندارد.</a:t>
            </a:r>
          </a:p>
          <a:p>
            <a:pPr marL="0" indent="0" algn="r" rtl="1">
              <a:lnSpc>
                <a:spcPct val="150000"/>
              </a:lnSpc>
              <a:buNone/>
            </a:pPr>
            <a:endParaRPr lang="fa-IR" b="1" dirty="0" smtClean="0">
              <a:cs typeface="B Nazanin" panose="00000400000000000000" pitchFamily="2" charset="-78"/>
            </a:endParaRPr>
          </a:p>
        </p:txBody>
      </p:sp>
    </p:spTree>
    <p:extLst>
      <p:ext uri="{BB962C8B-B14F-4D97-AF65-F5344CB8AC3E}">
        <p14:creationId xmlns:p14="http://schemas.microsoft.com/office/powerpoint/2010/main" val="75622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174" y="420334"/>
            <a:ext cx="9601202" cy="868137"/>
          </a:xfrm>
        </p:spPr>
        <p:txBody>
          <a:bodyPr>
            <a:noAutofit/>
          </a:bodyPr>
          <a:lstStyle/>
          <a:p>
            <a:pPr algn="ctr"/>
            <a:r>
              <a:rPr lang="fa-IR" b="1" dirty="0" smtClean="0">
                <a:solidFill>
                  <a:schemeClr val="accent4">
                    <a:lumMod val="75000"/>
                  </a:schemeClr>
                </a:solidFill>
                <a:cs typeface="B Nazanin" panose="00000400000000000000" pitchFamily="2" charset="-78"/>
              </a:rPr>
              <a:t/>
            </a:r>
            <a:br>
              <a:rPr lang="fa-IR" b="1" dirty="0" smtClean="0">
                <a:solidFill>
                  <a:schemeClr val="accent4">
                    <a:lumMod val="75000"/>
                  </a:schemeClr>
                </a:solidFill>
                <a:cs typeface="B Nazanin" panose="00000400000000000000" pitchFamily="2" charset="-78"/>
              </a:rPr>
            </a:br>
            <a:r>
              <a:rPr lang="fa-IR" b="1" dirty="0" smtClean="0">
                <a:solidFill>
                  <a:schemeClr val="accent4">
                    <a:lumMod val="75000"/>
                  </a:schemeClr>
                </a:solidFill>
                <a:cs typeface="B Nazanin" panose="00000400000000000000" pitchFamily="2" charset="-78"/>
              </a:rPr>
              <a:t>    </a:t>
            </a:r>
            <a:br>
              <a:rPr lang="fa-IR" b="1" dirty="0" smtClean="0">
                <a:solidFill>
                  <a:schemeClr val="accent4">
                    <a:lumMod val="75000"/>
                  </a:schemeClr>
                </a:solidFill>
                <a:cs typeface="B Nazanin" panose="00000400000000000000" pitchFamily="2" charset="-78"/>
              </a:rPr>
            </a:br>
            <a:r>
              <a:rPr lang="fa-IR" b="1" dirty="0">
                <a:solidFill>
                  <a:schemeClr val="accent4">
                    <a:lumMod val="75000"/>
                  </a:schemeClr>
                </a:solidFill>
                <a:cs typeface="B Nazanin" panose="00000400000000000000" pitchFamily="2" charset="-78"/>
              </a:rPr>
              <a:t> </a:t>
            </a:r>
            <a:r>
              <a:rPr lang="en-US" b="1" dirty="0">
                <a:solidFill>
                  <a:schemeClr val="accent4">
                    <a:lumMod val="75000"/>
                  </a:schemeClr>
                </a:solidFill>
                <a:cs typeface="B Nazanin" panose="00000400000000000000" pitchFamily="2" charset="-78"/>
              </a:rPr>
              <a:t>ASQ:SE-2</a:t>
            </a:r>
            <a:r>
              <a:rPr lang="en-US" b="1" dirty="0">
                <a:solidFill>
                  <a:schemeClr val="accent4">
                    <a:lumMod val="75000"/>
                  </a:schemeClr>
                </a:solidFill>
              </a:rPr>
              <a:t/>
            </a:r>
            <a:br>
              <a:rPr lang="en-US" b="1" dirty="0">
                <a:solidFill>
                  <a:schemeClr val="accent4">
                    <a:lumMod val="75000"/>
                  </a:schemeClr>
                </a:solidFill>
              </a:rPr>
            </a:br>
            <a:r>
              <a:rPr lang="fa-IR" b="1" dirty="0" smtClean="0">
                <a:solidFill>
                  <a:schemeClr val="accent4">
                    <a:lumMod val="75000"/>
                  </a:schemeClr>
                </a:solidFill>
                <a:cs typeface="B Nazanin" panose="00000400000000000000" pitchFamily="2" charset="-78"/>
              </a:rPr>
              <a:t> حیطه هیجانی- اجتماعی</a:t>
            </a:r>
            <a:endParaRPr lang="en-US" b="1" dirty="0">
              <a:solidFill>
                <a:schemeClr val="accent4">
                  <a:lumMod val="75000"/>
                </a:schemeClr>
              </a:solidFill>
            </a:endParaRPr>
          </a:p>
        </p:txBody>
      </p:sp>
      <p:sp>
        <p:nvSpPr>
          <p:cNvPr id="3" name="Content Placeholder 2"/>
          <p:cNvSpPr>
            <a:spLocks noGrp="1"/>
          </p:cNvSpPr>
          <p:nvPr>
            <p:ph idx="1"/>
          </p:nvPr>
        </p:nvSpPr>
        <p:spPr>
          <a:xfrm>
            <a:off x="6995887" y="1588066"/>
            <a:ext cx="4506004" cy="4412342"/>
          </a:xfrm>
        </p:spPr>
        <p:txBody>
          <a:bodyPr>
            <a:noAutofit/>
          </a:bodyPr>
          <a:lstStyle/>
          <a:p>
            <a:pPr marL="0" indent="0" algn="just" rtl="1">
              <a:lnSpc>
                <a:spcPct val="150000"/>
              </a:lnSpc>
              <a:buNone/>
            </a:pPr>
            <a:r>
              <a:rPr lang="fa-IR" b="1" dirty="0" smtClean="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ASQ:SE-2</a:t>
            </a:r>
            <a:r>
              <a:rPr lang="fa-IR" b="1" dirty="0" smtClean="0">
                <a:solidFill>
                  <a:schemeClr val="accent4">
                    <a:lumMod val="75000"/>
                  </a:schemeClr>
                </a:solidFill>
                <a:cs typeface="B Titr" pitchFamily="2" charset="-78"/>
              </a:rPr>
              <a:t> مناسب سن کودک:</a:t>
            </a:r>
          </a:p>
          <a:p>
            <a:pPr marL="0" indent="0" algn="just" rtl="1">
              <a:lnSpc>
                <a:spcPct val="150000"/>
              </a:lnSpc>
              <a:buNone/>
            </a:pPr>
            <a:r>
              <a:rPr lang="fa-IR" sz="2136" b="1" dirty="0" smtClean="0">
                <a:cs typeface="B Nazanin" panose="00000400000000000000" pitchFamily="2" charset="-78"/>
              </a:rPr>
              <a:t>هر </a:t>
            </a:r>
            <a:r>
              <a:rPr lang="fa-IR" sz="2136" b="1" dirty="0">
                <a:cs typeface="B Nazanin" panose="00000400000000000000" pitchFamily="2" charset="-78"/>
              </a:rPr>
              <a:t>پرسشنامه در طول یک طیف سنی مورد استفاده قرار می گیرد به این ترتیب هیچ فاصله ای بین گروه های سنی مختلف وجود ندارد. از سن 1 ماهگی تا 72 ماهگی پوشش می دهد</a:t>
            </a:r>
            <a:r>
              <a:rPr lang="fa-IR" sz="2400" b="1" dirty="0">
                <a:cs typeface="B Nazanin" panose="00000400000000000000" pitchFamily="2" charset="-78"/>
              </a:rPr>
              <a:t>.</a:t>
            </a:r>
            <a:endParaRPr lang="fa-IR" sz="2136" b="1" dirty="0" smtClean="0">
              <a:cs typeface="B Nazanin" panose="00000400000000000000" pitchFamily="2" charset="-78"/>
            </a:endParaRPr>
          </a:p>
          <a:p>
            <a:pPr algn="just" rtl="1"/>
            <a:endParaRPr lang="fa-IR" sz="2400" b="1" dirty="0" smtClean="0">
              <a:cs typeface="B Nazanin"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00251" y="1509486"/>
            <a:ext cx="6448892" cy="5041439"/>
          </a:xfrm>
          <a:prstGeom prst="rect">
            <a:avLst/>
          </a:prstGeom>
        </p:spPr>
      </p:pic>
    </p:spTree>
    <p:extLst>
      <p:ext uri="{BB962C8B-B14F-4D97-AF65-F5344CB8AC3E}">
        <p14:creationId xmlns:p14="http://schemas.microsoft.com/office/powerpoint/2010/main" val="158134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6" y="456330"/>
            <a:ext cx="5452157" cy="1067669"/>
          </a:xfrm>
        </p:spPr>
        <p:txBody>
          <a:bodyPr/>
          <a:lstStyle/>
          <a:p>
            <a:pPr algn="r"/>
            <a:r>
              <a:rPr lang="fa-IR" b="1" dirty="0" smtClean="0">
                <a:solidFill>
                  <a:schemeClr val="accent4">
                    <a:lumMod val="75000"/>
                  </a:schemeClr>
                </a:solidFill>
                <a:cs typeface="B Nazanin" pitchFamily="2" charset="-78"/>
              </a:rPr>
              <a:t>سوال هفتم :</a:t>
            </a:r>
            <a:endParaRPr lang="fa-IR" b="1" dirty="0">
              <a:solidFill>
                <a:schemeClr val="accent4">
                  <a:lumMod val="75000"/>
                </a:schemeClr>
              </a:solidFill>
              <a:cs typeface="B Nazanin" pitchFamily="2" charset="-78"/>
            </a:endParaRPr>
          </a:p>
        </p:txBody>
      </p:sp>
      <p:sp>
        <p:nvSpPr>
          <p:cNvPr id="3" name="Content Placeholder 2"/>
          <p:cNvSpPr>
            <a:spLocks noGrp="1"/>
          </p:cNvSpPr>
          <p:nvPr>
            <p:ph idx="1"/>
          </p:nvPr>
        </p:nvSpPr>
        <p:spPr>
          <a:xfrm>
            <a:off x="6032310" y="1676400"/>
            <a:ext cx="4862703" cy="4572000"/>
          </a:xfrm>
        </p:spPr>
        <p:txBody>
          <a:bodyPr>
            <a:normAutofit/>
          </a:bodyPr>
          <a:lstStyle/>
          <a:p>
            <a:pPr algn="just" rtl="1">
              <a:lnSpc>
                <a:spcPct val="150000"/>
              </a:lnSpc>
            </a:pPr>
            <a:r>
              <a:rPr lang="fa-IR" b="1" dirty="0" smtClean="0">
                <a:cs typeface="B Nazanin" pitchFamily="2" charset="-78"/>
              </a:rPr>
              <a:t>برای کودک متولد1399/11/2 که در تاریخ 1400/8/4 به پایگاه سلامت مراجعه نموده است پرسشنامه </a:t>
            </a:r>
            <a:r>
              <a:rPr lang="fa-IR" b="1" dirty="0">
                <a:solidFill>
                  <a:schemeClr val="accent4">
                    <a:lumMod val="75000"/>
                  </a:schemeClr>
                </a:solidFill>
                <a:cs typeface="B Nazanin" panose="00000400000000000000" pitchFamily="2" charset="-78"/>
              </a:rPr>
              <a:t>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a:t>
            </a:r>
            <a:r>
              <a:rPr lang="fa-IR" b="1" dirty="0" smtClean="0">
                <a:cs typeface="B Nazanin" pitchFamily="2" charset="-78"/>
              </a:rPr>
              <a:t>کدام گروه سنی تکمیل شود؟</a:t>
            </a:r>
          </a:p>
        </p:txBody>
      </p:sp>
      <p:pic>
        <p:nvPicPr>
          <p:cNvPr id="5" name="Picture 4"/>
          <p:cNvPicPr>
            <a:picLocks noChangeAspect="1"/>
          </p:cNvPicPr>
          <p:nvPr/>
        </p:nvPicPr>
        <p:blipFill>
          <a:blip r:embed="rId2"/>
          <a:stretch>
            <a:fillRect/>
          </a:stretch>
        </p:blipFill>
        <p:spPr>
          <a:xfrm>
            <a:off x="303641" y="1523999"/>
            <a:ext cx="5139215" cy="5041829"/>
          </a:xfrm>
          <a:prstGeom prst="rect">
            <a:avLst/>
          </a:prstGeom>
        </p:spPr>
      </p:pic>
    </p:spTree>
    <p:extLst>
      <p:ext uri="{BB962C8B-B14F-4D97-AF65-F5344CB8AC3E}">
        <p14:creationId xmlns:p14="http://schemas.microsoft.com/office/powerpoint/2010/main" val="298201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56" y="456330"/>
            <a:ext cx="5452157" cy="1067669"/>
          </a:xfrm>
        </p:spPr>
        <p:txBody>
          <a:bodyPr/>
          <a:lstStyle/>
          <a:p>
            <a:pPr algn="r"/>
            <a:r>
              <a:rPr lang="fa-IR" b="1" dirty="0" smtClean="0">
                <a:solidFill>
                  <a:schemeClr val="accent4">
                    <a:lumMod val="75000"/>
                  </a:schemeClr>
                </a:solidFill>
                <a:cs typeface="B Nazanin" pitchFamily="2" charset="-78"/>
              </a:rPr>
              <a:t>سوال و پاسخ هفتم :</a:t>
            </a:r>
            <a:endParaRPr lang="fa-IR" b="1" dirty="0">
              <a:solidFill>
                <a:schemeClr val="accent4">
                  <a:lumMod val="75000"/>
                </a:schemeClr>
              </a:solidFill>
              <a:cs typeface="B Nazanin" pitchFamily="2" charset="-78"/>
            </a:endParaRPr>
          </a:p>
        </p:txBody>
      </p:sp>
      <p:sp>
        <p:nvSpPr>
          <p:cNvPr id="3" name="Content Placeholder 2"/>
          <p:cNvSpPr>
            <a:spLocks noGrp="1"/>
          </p:cNvSpPr>
          <p:nvPr>
            <p:ph idx="1"/>
          </p:nvPr>
        </p:nvSpPr>
        <p:spPr>
          <a:xfrm>
            <a:off x="6032310" y="1676400"/>
            <a:ext cx="4862703" cy="4572000"/>
          </a:xfrm>
        </p:spPr>
        <p:txBody>
          <a:bodyPr>
            <a:normAutofit fontScale="92500" lnSpcReduction="10000"/>
          </a:bodyPr>
          <a:lstStyle/>
          <a:p>
            <a:pPr algn="just" rtl="1">
              <a:lnSpc>
                <a:spcPct val="150000"/>
              </a:lnSpc>
            </a:pPr>
            <a:r>
              <a:rPr lang="fa-IR" b="1" dirty="0" smtClean="0">
                <a:cs typeface="B Nazanin" pitchFamily="2" charset="-78"/>
              </a:rPr>
              <a:t>برای کودک متولد1399/11/2 که در تاریخ 1400/8/4 به پایگاه سلامت مراجعه نموده است پرسشنامه </a:t>
            </a:r>
            <a:r>
              <a:rPr lang="fa-IR" b="1" dirty="0">
                <a:solidFill>
                  <a:schemeClr val="accent4">
                    <a:lumMod val="75000"/>
                  </a:schemeClr>
                </a:solidFill>
                <a:cs typeface="B Nazanin" panose="00000400000000000000" pitchFamily="2" charset="-78"/>
              </a:rPr>
              <a:t> </a:t>
            </a:r>
            <a:r>
              <a:rPr lang="en-US" sz="2100" b="1" dirty="0">
                <a:cs typeface="B Nazanin" pitchFamily="2" charset="-78"/>
              </a:rPr>
              <a:t>ASQ:SE-2</a:t>
            </a:r>
            <a:r>
              <a:rPr lang="fa-IR" b="1" dirty="0" smtClean="0">
                <a:solidFill>
                  <a:schemeClr val="accent4">
                    <a:lumMod val="75000"/>
                  </a:schemeClr>
                </a:solidFill>
                <a:cs typeface="B Nazanin" panose="00000400000000000000" pitchFamily="2" charset="-78"/>
              </a:rPr>
              <a:t> </a:t>
            </a:r>
            <a:r>
              <a:rPr lang="fa-IR" b="1" dirty="0" smtClean="0">
                <a:cs typeface="B Nazanin" pitchFamily="2" charset="-78"/>
              </a:rPr>
              <a:t>کدام گروه سنی تکمیل شود؟</a:t>
            </a:r>
          </a:p>
          <a:p>
            <a:pPr algn="just" rtl="1">
              <a:lnSpc>
                <a:spcPct val="150000"/>
              </a:lnSpc>
            </a:pPr>
            <a:endParaRPr lang="fa-IR" b="1" dirty="0">
              <a:cs typeface="B Nazanin" pitchFamily="2" charset="-78"/>
            </a:endParaRPr>
          </a:p>
          <a:p>
            <a:pPr algn="just" rtl="1">
              <a:lnSpc>
                <a:spcPct val="150000"/>
              </a:lnSpc>
            </a:pPr>
            <a:endParaRPr lang="fa-IR" b="1" dirty="0" smtClean="0">
              <a:cs typeface="B Nazanin" pitchFamily="2" charset="-78"/>
            </a:endParaRPr>
          </a:p>
          <a:p>
            <a:pPr algn="just" rtl="1">
              <a:lnSpc>
                <a:spcPct val="150000"/>
              </a:lnSpc>
            </a:pPr>
            <a:endParaRPr lang="fa-IR" b="1" dirty="0">
              <a:cs typeface="B Nazanin" pitchFamily="2" charset="-78"/>
            </a:endParaRPr>
          </a:p>
          <a:p>
            <a:pPr algn="just" rtl="1">
              <a:lnSpc>
                <a:spcPct val="150000"/>
              </a:lnSpc>
            </a:pPr>
            <a:r>
              <a:rPr lang="fa-IR" sz="2100" b="1" dirty="0">
                <a:solidFill>
                  <a:schemeClr val="accent4">
                    <a:lumMod val="75000"/>
                  </a:schemeClr>
                </a:solidFill>
                <a:cs typeface="B Nazanin" panose="00000400000000000000" pitchFamily="2" charset="-78"/>
              </a:rPr>
              <a:t>طبق جدول تعیین پرسشنامه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مناسب سن کودک، پرسشنامه مناسب سن 9 ماه و 2 روز در پرسشنامه گروه سنی 12 ماهگی قرار می گیرد.</a:t>
            </a:r>
            <a:endParaRPr lang="fa-IR" b="1" dirty="0" smtClean="0">
              <a:cs typeface="B Nazanin" pitchFamily="2" charset="-78"/>
            </a:endParaRPr>
          </a:p>
          <a:p>
            <a:pPr algn="just" rtl="1">
              <a:lnSpc>
                <a:spcPct val="150000"/>
              </a:lnSpc>
            </a:pPr>
            <a:endParaRPr lang="fa-IR" b="1" dirty="0" smtClean="0">
              <a:cs typeface="B Nazanin" pitchFamily="2" charset="-78"/>
            </a:endParaRPr>
          </a:p>
        </p:txBody>
      </p:sp>
      <p:pic>
        <p:nvPicPr>
          <p:cNvPr id="5" name="Picture 4"/>
          <p:cNvPicPr>
            <a:picLocks noChangeAspect="1"/>
          </p:cNvPicPr>
          <p:nvPr/>
        </p:nvPicPr>
        <p:blipFill>
          <a:blip r:embed="rId2"/>
          <a:stretch>
            <a:fillRect/>
          </a:stretch>
        </p:blipFill>
        <p:spPr>
          <a:xfrm>
            <a:off x="303641" y="1523999"/>
            <a:ext cx="5139215" cy="504182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58162059"/>
              </p:ext>
            </p:extLst>
          </p:nvPr>
        </p:nvGraphicFramePr>
        <p:xfrm>
          <a:off x="6250675" y="3674073"/>
          <a:ext cx="4053386" cy="1010920"/>
        </p:xfrm>
        <a:graphic>
          <a:graphicData uri="http://schemas.openxmlformats.org/drawingml/2006/table">
            <a:tbl>
              <a:tblPr firstRow="1" bandRow="1">
                <a:tableStyleId>{5C22544A-7EE6-4342-B048-85BDC9FD1C3A}</a:tableStyleId>
              </a:tblPr>
              <a:tblGrid>
                <a:gridCol w="2026693">
                  <a:extLst>
                    <a:ext uri="{9D8B030D-6E8A-4147-A177-3AD203B41FA5}">
                      <a16:colId xmlns:a16="http://schemas.microsoft.com/office/drawing/2014/main" val="346810091"/>
                    </a:ext>
                  </a:extLst>
                </a:gridCol>
                <a:gridCol w="2026693">
                  <a:extLst>
                    <a:ext uri="{9D8B030D-6E8A-4147-A177-3AD203B41FA5}">
                      <a16:colId xmlns:a16="http://schemas.microsoft.com/office/drawing/2014/main" val="3196370281"/>
                    </a:ext>
                  </a:extLst>
                </a:gridCol>
              </a:tblGrid>
              <a:tr h="370840">
                <a:tc>
                  <a:txBody>
                    <a:bodyPr/>
                    <a:lstStyle/>
                    <a:p>
                      <a:r>
                        <a:rPr lang="fa-IR" dirty="0" smtClean="0">
                          <a:solidFill>
                            <a:schemeClr val="tx1"/>
                          </a:solidFill>
                          <a:cs typeface="B Mitra" panose="00000400000000000000" pitchFamily="2" charset="-78"/>
                        </a:rPr>
                        <a:t>  1400/8/4     </a:t>
                      </a:r>
                    </a:p>
                    <a:p>
                      <a:r>
                        <a:rPr lang="fa-IR" dirty="0" smtClean="0">
                          <a:solidFill>
                            <a:schemeClr val="tx1"/>
                          </a:solidFill>
                          <a:cs typeface="B Mitra" panose="00000400000000000000" pitchFamily="2" charset="-78"/>
                        </a:rPr>
                        <a:t> 1399/11/2 -</a:t>
                      </a:r>
                      <a:endParaRPr lang="en-US" dirty="0">
                        <a:solidFill>
                          <a:schemeClr val="tx1"/>
                        </a:solidFill>
                        <a:cs typeface="B Mitra"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a-IR" dirty="0" smtClean="0">
                          <a:solidFill>
                            <a:schemeClr val="tx1"/>
                          </a:solidFill>
                          <a:cs typeface="B Mitra" panose="00000400000000000000" pitchFamily="2" charset="-78"/>
                        </a:rPr>
                        <a:t> 1399/20/4     </a:t>
                      </a:r>
                    </a:p>
                    <a:p>
                      <a:r>
                        <a:rPr lang="fa-IR" dirty="0" smtClean="0">
                          <a:solidFill>
                            <a:schemeClr val="tx1"/>
                          </a:solidFill>
                          <a:cs typeface="B Mitra" panose="00000400000000000000" pitchFamily="2" charset="-78"/>
                        </a:rPr>
                        <a:t> 1399/11/2 -  </a:t>
                      </a:r>
                      <a:endParaRPr lang="en-US" dirty="0">
                        <a:solidFill>
                          <a:schemeClr val="tx1"/>
                        </a:solidFill>
                        <a:cs typeface="B Mitra"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1823288"/>
                  </a:ext>
                </a:extLst>
              </a:tr>
              <a:tr h="370840">
                <a:tc>
                  <a:txBody>
                    <a:bodyPr/>
                    <a:lstStyle/>
                    <a:p>
                      <a:r>
                        <a:rPr lang="fa-IR" dirty="0" smtClean="0">
                          <a:solidFill>
                            <a:schemeClr val="tx1"/>
                          </a:solidFill>
                          <a:cs typeface="B Mitra" panose="00000400000000000000" pitchFamily="2" charset="-78"/>
                        </a:rPr>
                        <a:t> </a:t>
                      </a:r>
                      <a:endParaRPr lang="en-US" dirty="0">
                        <a:solidFill>
                          <a:schemeClr val="tx1"/>
                        </a:solidFill>
                        <a:cs typeface="B Mitra"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fa-IR" b="1" dirty="0" smtClean="0">
                          <a:solidFill>
                            <a:schemeClr val="tx1"/>
                          </a:solidFill>
                          <a:cs typeface="B Mitra" panose="00000400000000000000" pitchFamily="2" charset="-78"/>
                        </a:rPr>
                        <a:t>     2 روز /9 ماه   </a:t>
                      </a:r>
                      <a:endParaRPr lang="en-US" b="1" dirty="0">
                        <a:solidFill>
                          <a:schemeClr val="tx1"/>
                        </a:solidFill>
                        <a:cs typeface="B Mitra" panose="00000400000000000000" pitchFamily="2" charset="-7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287406564"/>
                  </a:ext>
                </a:extLst>
              </a:tr>
            </a:tbl>
          </a:graphicData>
        </a:graphic>
      </p:graphicFrame>
    </p:spTree>
    <p:extLst>
      <p:ext uri="{BB962C8B-B14F-4D97-AF65-F5344CB8AC3E}">
        <p14:creationId xmlns:p14="http://schemas.microsoft.com/office/powerpoint/2010/main" val="9224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939" y="406453"/>
            <a:ext cx="9601202" cy="740703"/>
          </a:xfrm>
        </p:spPr>
        <p:txBody>
          <a:bodyPr>
            <a:normAutofit fontScale="90000"/>
          </a:bodyPr>
          <a:lstStyle/>
          <a:p>
            <a:pPr algn="r" rtl="1">
              <a:lnSpc>
                <a:spcPct val="150000"/>
              </a:lnSpc>
              <a:spcBef>
                <a:spcPts val="0"/>
              </a:spcBef>
            </a:pPr>
            <a:r>
              <a:rPr lang="fa-IR" b="1" dirty="0">
                <a:solidFill>
                  <a:schemeClr val="accent4">
                    <a:lumMod val="75000"/>
                  </a:schemeClr>
                </a:solidFill>
                <a:cs typeface="B Titr" pitchFamily="2" charset="-78"/>
              </a:rPr>
              <a:t>ابزار غربالگری تکامل کودکان </a:t>
            </a:r>
            <a:r>
              <a:rPr lang="en-US" b="1" dirty="0" smtClean="0">
                <a:solidFill>
                  <a:schemeClr val="accent4">
                    <a:lumMod val="75000"/>
                  </a:schemeClr>
                </a:solidFill>
                <a:cs typeface="B Titr" pitchFamily="2" charset="-78"/>
              </a:rPr>
              <a:t>ASQ-3</a:t>
            </a:r>
            <a:r>
              <a:rPr lang="fa-IR" b="1" dirty="0" smtClean="0">
                <a:solidFill>
                  <a:schemeClr val="accent4">
                    <a:lumMod val="75000"/>
                  </a:schemeClr>
                </a:solidFill>
                <a:cs typeface="B Titr" pitchFamily="2" charset="-78"/>
              </a:rPr>
              <a:t>:</a:t>
            </a:r>
            <a:endParaRPr lang="en-US" dirty="0">
              <a:solidFill>
                <a:schemeClr val="accent4">
                  <a:lumMod val="75000"/>
                </a:schemeClr>
              </a:solidFill>
              <a:cs typeface="B Titr" pitchFamily="2" charset="-78"/>
            </a:endParaRPr>
          </a:p>
        </p:txBody>
      </p:sp>
      <p:sp>
        <p:nvSpPr>
          <p:cNvPr id="3" name="Content Placeholder 2"/>
          <p:cNvSpPr>
            <a:spLocks noGrp="1"/>
          </p:cNvSpPr>
          <p:nvPr>
            <p:ph idx="1"/>
          </p:nvPr>
        </p:nvSpPr>
        <p:spPr>
          <a:xfrm>
            <a:off x="1295400" y="1230284"/>
            <a:ext cx="9599614" cy="5018116"/>
          </a:xfrm>
        </p:spPr>
        <p:txBody>
          <a:bodyPr>
            <a:normAutofit fontScale="85000" lnSpcReduction="10000"/>
          </a:bodyPr>
          <a:lstStyle/>
          <a:p>
            <a:pPr algn="just" rtl="1">
              <a:lnSpc>
                <a:spcPct val="150000"/>
              </a:lnSpc>
            </a:pPr>
            <a:r>
              <a:rPr lang="fa-IR" sz="2400" b="1" dirty="0" smtClean="0">
                <a:cs typeface="B Nazanin" pitchFamily="2" charset="-78"/>
              </a:rPr>
              <a:t>هر پرسشنامه حاوی 30 سوال در 5 حیطه تکاملی است.</a:t>
            </a:r>
          </a:p>
          <a:p>
            <a:pPr marL="514350" indent="-514350" algn="just" rtl="1">
              <a:lnSpc>
                <a:spcPct val="150000"/>
              </a:lnSpc>
              <a:buFont typeface="+mj-lt"/>
              <a:buAutoNum type="arabicPeriod"/>
            </a:pPr>
            <a:r>
              <a:rPr lang="fa-IR" sz="2400" b="1" dirty="0" smtClean="0">
                <a:solidFill>
                  <a:schemeClr val="accent4">
                    <a:lumMod val="75000"/>
                  </a:schemeClr>
                </a:solidFill>
                <a:cs typeface="B Nazanin" pitchFamily="2" charset="-78"/>
              </a:rPr>
              <a:t>حیطه ارتباطات: </a:t>
            </a:r>
            <a:r>
              <a:rPr lang="fa-IR" sz="2400" dirty="0" smtClean="0">
                <a:cs typeface="B Nazanin" pitchFamily="2" charset="-78"/>
              </a:rPr>
              <a:t>مربوط به آنچه کودک از گفتگوی اطرافیان درک می کند.</a:t>
            </a:r>
          </a:p>
          <a:p>
            <a:pPr marL="514350" indent="-514350" algn="just" rtl="1">
              <a:lnSpc>
                <a:spcPct val="150000"/>
              </a:lnSpc>
              <a:buFont typeface="+mj-lt"/>
              <a:buAutoNum type="arabicPeriod"/>
            </a:pPr>
            <a:r>
              <a:rPr lang="fa-IR" sz="2400" b="1" dirty="0">
                <a:solidFill>
                  <a:schemeClr val="accent4">
                    <a:lumMod val="75000"/>
                  </a:schemeClr>
                </a:solidFill>
                <a:cs typeface="B Nazanin" pitchFamily="2" charset="-78"/>
              </a:rPr>
              <a:t>حیطه حرکات درشت: </a:t>
            </a:r>
            <a:r>
              <a:rPr lang="fa-IR" sz="2400" dirty="0" smtClean="0">
                <a:cs typeface="B Nazanin" pitchFamily="2" charset="-78"/>
              </a:rPr>
              <a:t>مربوط به حرکات و هماهنگی های بین عضلات بزرگ بدن مثل تنه ، بازوان و پاها می باشد.</a:t>
            </a:r>
          </a:p>
          <a:p>
            <a:pPr marL="514350" indent="-514350" algn="just" rtl="1">
              <a:lnSpc>
                <a:spcPct val="150000"/>
              </a:lnSpc>
              <a:buFont typeface="+mj-lt"/>
              <a:buAutoNum type="arabicPeriod"/>
            </a:pPr>
            <a:r>
              <a:rPr lang="fa-IR" sz="2400" b="1" dirty="0">
                <a:solidFill>
                  <a:schemeClr val="accent4">
                    <a:lumMod val="75000"/>
                  </a:schemeClr>
                </a:solidFill>
                <a:cs typeface="B Nazanin" pitchFamily="2" charset="-78"/>
              </a:rPr>
              <a:t>حیطه حرکات ظریف: </a:t>
            </a:r>
            <a:r>
              <a:rPr lang="fa-IR" sz="2400" dirty="0">
                <a:cs typeface="B Nazanin" pitchFamily="2" charset="-78"/>
              </a:rPr>
              <a:t>مربوط به حرکات و هماهنگی های بین عضلات </a:t>
            </a:r>
            <a:r>
              <a:rPr lang="fa-IR" sz="2400" dirty="0" smtClean="0">
                <a:cs typeface="B Nazanin" pitchFamily="2" charset="-78"/>
              </a:rPr>
              <a:t>کوچک </a:t>
            </a:r>
            <a:r>
              <a:rPr lang="fa-IR" sz="2400" dirty="0">
                <a:cs typeface="B Nazanin" pitchFamily="2" charset="-78"/>
              </a:rPr>
              <a:t>بدن مثل </a:t>
            </a:r>
            <a:r>
              <a:rPr lang="fa-IR" sz="2400" dirty="0" smtClean="0">
                <a:cs typeface="B Nazanin" pitchFamily="2" charset="-78"/>
              </a:rPr>
              <a:t>حرکات درست و انگشت می </a:t>
            </a:r>
            <a:r>
              <a:rPr lang="fa-IR" sz="2400" dirty="0">
                <a:cs typeface="B Nazanin" pitchFamily="2" charset="-78"/>
              </a:rPr>
              <a:t>باشد</a:t>
            </a:r>
            <a:r>
              <a:rPr lang="fa-IR" sz="2400" dirty="0" smtClean="0">
                <a:cs typeface="B Nazanin" pitchFamily="2" charset="-78"/>
              </a:rPr>
              <a:t>.</a:t>
            </a:r>
          </a:p>
          <a:p>
            <a:pPr marL="514350" indent="-514350" algn="just" rtl="1">
              <a:lnSpc>
                <a:spcPct val="150000"/>
              </a:lnSpc>
              <a:buFont typeface="+mj-lt"/>
              <a:buAutoNum type="arabicPeriod"/>
            </a:pPr>
            <a:r>
              <a:rPr lang="fa-IR" sz="2400" b="1" dirty="0">
                <a:solidFill>
                  <a:schemeClr val="accent4">
                    <a:lumMod val="75000"/>
                  </a:schemeClr>
                </a:solidFill>
                <a:cs typeface="B Nazanin" pitchFamily="2" charset="-78"/>
              </a:rPr>
              <a:t>حیطه حل مسئله: </a:t>
            </a:r>
            <a:r>
              <a:rPr lang="fa-IR" sz="2400" dirty="0" smtClean="0">
                <a:cs typeface="B Nazanin" pitchFamily="2" charset="-78"/>
              </a:rPr>
              <a:t>مربوط به یادگیری و بازی با اسباب بازی</a:t>
            </a:r>
          </a:p>
          <a:p>
            <a:pPr marL="514350" indent="-514350" algn="just" rtl="1">
              <a:lnSpc>
                <a:spcPct val="150000"/>
              </a:lnSpc>
              <a:buFont typeface="+mj-lt"/>
              <a:buAutoNum type="arabicPeriod"/>
            </a:pPr>
            <a:r>
              <a:rPr lang="fa-IR" sz="2400" b="1" dirty="0">
                <a:solidFill>
                  <a:schemeClr val="accent4">
                    <a:lumMod val="75000"/>
                  </a:schemeClr>
                </a:solidFill>
                <a:cs typeface="B Nazanin" pitchFamily="2" charset="-78"/>
              </a:rPr>
              <a:t>حیطه شخصی و اجتماعی: </a:t>
            </a:r>
            <a:r>
              <a:rPr lang="fa-IR" sz="2400" dirty="0" smtClean="0">
                <a:cs typeface="B Nazanin" pitchFamily="2" charset="-78"/>
              </a:rPr>
              <a:t>مربوط به برقراری روابط و تعامل با اسباب بازهایش و سایرکودکان و بزرگ سالان</a:t>
            </a:r>
            <a:endParaRPr lang="en-US" sz="2400" dirty="0" smtClean="0">
              <a:cs typeface="B Nazanin" pitchFamily="2" charset="-78"/>
            </a:endParaRPr>
          </a:p>
          <a:p>
            <a:pPr marL="0" indent="0" algn="just" rtl="1">
              <a:lnSpc>
                <a:spcPct val="150000"/>
              </a:lnSpc>
              <a:buNone/>
            </a:pPr>
            <a:r>
              <a:rPr lang="fa-IR" sz="2400" dirty="0" smtClean="0">
                <a:cs typeface="B Nazanin" pitchFamily="2" charset="-78"/>
              </a:rPr>
              <a:t>در انتهای هر پرسشنامه یک بخش به نام « کلیات « برای درج برخی نگرانی های کلی والدین وجود دارد.</a:t>
            </a:r>
            <a:endParaRPr lang="fa-IR" sz="2400" dirty="0">
              <a:cs typeface="B Nazanin" pitchFamily="2" charset="-78"/>
            </a:endParaRPr>
          </a:p>
        </p:txBody>
      </p:sp>
    </p:spTree>
    <p:extLst>
      <p:ext uri="{BB962C8B-B14F-4D97-AF65-F5344CB8AC3E}">
        <p14:creationId xmlns:p14="http://schemas.microsoft.com/office/powerpoint/2010/main" val="133086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6343" y="1411969"/>
            <a:ext cx="5565547" cy="4701448"/>
          </a:xfrm>
        </p:spPr>
        <p:txBody>
          <a:bodyPr>
            <a:noAutofit/>
          </a:bodyPr>
          <a:lstStyle/>
          <a:p>
            <a:pPr algn="just" rtl="1">
              <a:lnSpc>
                <a:spcPct val="150000"/>
              </a:lnSpc>
            </a:pPr>
            <a:r>
              <a:rPr lang="fa-IR" sz="1800" b="1" dirty="0" smtClean="0">
                <a:cs typeface="B Nazanin" panose="00000400000000000000" pitchFamily="2" charset="-78"/>
              </a:rPr>
              <a:t>گزینه های پاسخ به هر سوال و امتیاز آن به صورت ذیل می باشد و برای هر پاسخ یک الی دو عدد رومی تعیین شده است:</a:t>
            </a:r>
          </a:p>
          <a:p>
            <a:pPr algn="just" rtl="1">
              <a:lnSpc>
                <a:spcPct val="150000"/>
              </a:lnSpc>
            </a:pPr>
            <a:r>
              <a:rPr lang="fa-IR" sz="1800" b="1" dirty="0" smtClean="0">
                <a:cs typeface="B Nazanin" panose="00000400000000000000" pitchFamily="2" charset="-78"/>
              </a:rPr>
              <a:t>اغلب یا همیشه :  </a:t>
            </a:r>
            <a:r>
              <a:rPr lang="en-US" sz="1800" b="1" dirty="0" smtClean="0">
                <a:cs typeface="B Nazanin" panose="00000400000000000000" pitchFamily="2" charset="-78"/>
              </a:rPr>
              <a:t>X=10           Z=0       </a:t>
            </a:r>
            <a:endParaRPr lang="fa-IR" sz="1800" b="1" dirty="0" smtClean="0">
              <a:cs typeface="B Nazanin" panose="00000400000000000000" pitchFamily="2" charset="-78"/>
            </a:endParaRPr>
          </a:p>
          <a:p>
            <a:pPr marL="228600" lvl="1" algn="just" rtl="1">
              <a:lnSpc>
                <a:spcPct val="150000"/>
              </a:lnSpc>
              <a:spcBef>
                <a:spcPts val="1200"/>
              </a:spcBef>
            </a:pPr>
            <a:r>
              <a:rPr lang="fa-IR" b="1" dirty="0">
                <a:cs typeface="B Nazanin" panose="00000400000000000000" pitchFamily="2" charset="-78"/>
              </a:rPr>
              <a:t>به ندرت یا هرگز:  </a:t>
            </a:r>
            <a:r>
              <a:rPr lang="en-US" b="1" dirty="0">
                <a:cs typeface="B Nazanin" panose="00000400000000000000" pitchFamily="2" charset="-78"/>
              </a:rPr>
              <a:t>X=10           Z=0       </a:t>
            </a:r>
            <a:endParaRPr lang="fa-IR" b="1" dirty="0" smtClean="0">
              <a:cs typeface="B Nazanin" panose="00000400000000000000" pitchFamily="2" charset="-78"/>
            </a:endParaRPr>
          </a:p>
          <a:p>
            <a:pPr algn="just" rtl="1">
              <a:lnSpc>
                <a:spcPct val="150000"/>
              </a:lnSpc>
            </a:pPr>
            <a:r>
              <a:rPr lang="fa-IR" sz="1800" b="1" dirty="0" smtClean="0">
                <a:cs typeface="B Nazanin" panose="00000400000000000000" pitchFamily="2" charset="-78"/>
              </a:rPr>
              <a:t>گاهی:  </a:t>
            </a:r>
            <a:r>
              <a:rPr lang="en-US" sz="1800" b="1" dirty="0" smtClean="0">
                <a:cs typeface="B Nazanin" panose="00000400000000000000" pitchFamily="2" charset="-78"/>
              </a:rPr>
              <a:t>V=5</a:t>
            </a:r>
            <a:r>
              <a:rPr lang="fa-IR" sz="1800" b="1" dirty="0" smtClean="0">
                <a:cs typeface="B Nazanin" panose="00000400000000000000" pitchFamily="2" charset="-78"/>
              </a:rPr>
              <a:t> </a:t>
            </a:r>
          </a:p>
          <a:p>
            <a:pPr algn="just" rtl="1">
              <a:lnSpc>
                <a:spcPct val="150000"/>
              </a:lnSpc>
            </a:pPr>
            <a:r>
              <a:rPr lang="fa-IR" sz="1800" b="1" dirty="0" smtClean="0">
                <a:cs typeface="B Nazanin" panose="00000400000000000000" pitchFamily="2" charset="-78"/>
              </a:rPr>
              <a:t>نگرانی درمورد رفتار کودک:  </a:t>
            </a:r>
            <a:r>
              <a:rPr lang="en-US" sz="1800" b="1" dirty="0">
                <a:cs typeface="B Nazanin" panose="00000400000000000000" pitchFamily="2" charset="-78"/>
              </a:rPr>
              <a:t>V=5</a:t>
            </a:r>
            <a:r>
              <a:rPr lang="fa-IR" sz="1800" b="1" dirty="0">
                <a:cs typeface="B Nazanin" panose="00000400000000000000" pitchFamily="2" charset="-78"/>
              </a:rPr>
              <a:t> </a:t>
            </a:r>
            <a:endParaRPr lang="fa-IR" sz="1800" b="1" dirty="0" smtClean="0">
              <a:cs typeface="B Nazanin" panose="00000400000000000000" pitchFamily="2" charset="-78"/>
            </a:endParaRPr>
          </a:p>
          <a:p>
            <a:pPr algn="just" rtl="1">
              <a:lnSpc>
                <a:spcPct val="150000"/>
              </a:lnSpc>
            </a:pPr>
            <a:r>
              <a:rPr lang="fa-IR" sz="1800" b="1" dirty="0">
                <a:cs typeface="B Nazanin" panose="00000400000000000000" pitchFamily="2" charset="-78"/>
              </a:rPr>
              <a:t>نهایتا امتیازات کسب شده در هر پرسشنامه جمع زده و با نطقه برش اعلام </a:t>
            </a:r>
            <a:r>
              <a:rPr lang="fa-IR" sz="1800" b="1" dirty="0" smtClean="0">
                <a:cs typeface="B Nazanin" panose="00000400000000000000" pitchFamily="2" charset="-78"/>
              </a:rPr>
              <a:t>شده </a:t>
            </a:r>
            <a:r>
              <a:rPr lang="fa-IR" sz="1800" b="1" dirty="0">
                <a:cs typeface="B Nazanin" panose="00000400000000000000" pitchFamily="2" charset="-78"/>
              </a:rPr>
              <a:t>برای هر گروه سنی مقایسه </a:t>
            </a:r>
            <a:r>
              <a:rPr lang="fa-IR" sz="1800" b="1" dirty="0" smtClean="0">
                <a:cs typeface="B Nazanin" panose="00000400000000000000" pitchFamily="2" charset="-78"/>
              </a:rPr>
              <a:t>می شود.</a:t>
            </a:r>
          </a:p>
          <a:p>
            <a:pPr algn="just" rtl="1">
              <a:lnSpc>
                <a:spcPct val="150000"/>
              </a:lnSpc>
            </a:pPr>
            <a:endParaRPr lang="fa-IR" sz="1800" b="1" dirty="0">
              <a:cs typeface="B Nazanin" panose="00000400000000000000" pitchFamily="2" charset="-78"/>
            </a:endParaRPr>
          </a:p>
          <a:p>
            <a:pPr algn="just" rtl="1">
              <a:lnSpc>
                <a:spcPct val="150000"/>
              </a:lnSpc>
            </a:pPr>
            <a:endParaRPr lang="fa-IR" sz="1800" b="1" dirty="0" smtClean="0">
              <a:cs typeface="B Nazanin" panose="00000400000000000000" pitchFamily="2" charset="-78"/>
            </a:endParaRPr>
          </a:p>
          <a:p>
            <a:pPr algn="just" rtl="1">
              <a:lnSpc>
                <a:spcPct val="150000"/>
              </a:lnSpc>
            </a:pPr>
            <a:endParaRPr lang="fa-IR" sz="1800" b="1" dirty="0" smtClean="0">
              <a:cs typeface="B Nazanin" panose="00000400000000000000" pitchFamily="2" charset="-78"/>
            </a:endParaRPr>
          </a:p>
          <a:p>
            <a:pPr algn="just" rtl="1"/>
            <a:endParaRPr lang="fa-IR" sz="1800" b="1" dirty="0" smtClean="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48" y="1411969"/>
            <a:ext cx="4655010" cy="4479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1293812" y="456331"/>
            <a:ext cx="9601202" cy="748356"/>
          </a:xfrm>
        </p:spPr>
        <p:txBody>
          <a:bodyPr/>
          <a:lstStyle/>
          <a:p>
            <a:pPr algn="r" rtl="1"/>
            <a:r>
              <a:rPr lang="fa-IR" b="1" dirty="0">
                <a:solidFill>
                  <a:schemeClr val="accent4">
                    <a:lumMod val="75000"/>
                  </a:schemeClr>
                </a:solidFill>
                <a:cs typeface="B Titr" pitchFamily="2" charset="-78"/>
              </a:rPr>
              <a:t>امتیاز دهی به هر سوال پرسشنامه </a:t>
            </a:r>
            <a:r>
              <a:rPr lang="en-US" b="1" dirty="0">
                <a:solidFill>
                  <a:schemeClr val="accent4">
                    <a:lumMod val="75000"/>
                  </a:schemeClr>
                </a:solidFill>
                <a:cs typeface="B Nazanin" panose="00000400000000000000" pitchFamily="2" charset="-78"/>
              </a:rPr>
              <a:t>ASQ:SE-2 </a:t>
            </a:r>
            <a:r>
              <a:rPr lang="fa-IR" b="1" dirty="0" smtClean="0">
                <a:cs typeface="B Titr" pitchFamily="2" charset="-78"/>
              </a:rPr>
              <a:t>:</a:t>
            </a:r>
            <a:endParaRPr lang="fa-IR" dirty="0"/>
          </a:p>
        </p:txBody>
      </p:sp>
    </p:spTree>
    <p:extLst>
      <p:ext uri="{BB962C8B-B14F-4D97-AF65-F5344CB8AC3E}">
        <p14:creationId xmlns:p14="http://schemas.microsoft.com/office/powerpoint/2010/main" val="375257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1514" y="377372"/>
            <a:ext cx="7035800" cy="827314"/>
          </a:xfrm>
        </p:spPr>
        <p:txBody>
          <a:bodyPr>
            <a:noAutofit/>
          </a:bodyPr>
          <a:lstStyle/>
          <a:p>
            <a:pPr marL="0" indent="0" algn="just" rtl="1">
              <a:lnSpc>
                <a:spcPct val="150000"/>
              </a:lnSpc>
              <a:buNone/>
            </a:pPr>
            <a:r>
              <a:rPr lang="fa-IR" sz="2136" b="1" dirty="0" smtClean="0">
                <a:solidFill>
                  <a:schemeClr val="accent4">
                    <a:lumMod val="75000"/>
                  </a:schemeClr>
                </a:solidFill>
                <a:cs typeface="B Titr" pitchFamily="2" charset="-78"/>
              </a:rPr>
              <a:t>امتیاز دهی به هر سوال پرسشنامه </a:t>
            </a:r>
            <a:r>
              <a:rPr lang="en-US" sz="2400" b="1" dirty="0">
                <a:solidFill>
                  <a:schemeClr val="accent4">
                    <a:lumMod val="75000"/>
                  </a:schemeClr>
                </a:solidFill>
                <a:cs typeface="B Nazanin" panose="00000400000000000000" pitchFamily="2" charset="-78"/>
              </a:rPr>
              <a:t>ASQ:SE-2 </a:t>
            </a:r>
            <a:r>
              <a:rPr lang="fa-IR" sz="2136" b="1" dirty="0" smtClean="0">
                <a:cs typeface="B Titr" pitchFamily="2" charset="-78"/>
              </a:rPr>
              <a:t>:</a:t>
            </a:r>
          </a:p>
          <a:p>
            <a:pPr algn="just" rtl="1">
              <a:lnSpc>
                <a:spcPct val="150000"/>
              </a:lnSpc>
            </a:pPr>
            <a:endParaRPr lang="fa-IR" sz="2136" b="1" dirty="0" smtClean="0">
              <a:cs typeface="B Titr" pitchFamily="2" charset="-78"/>
            </a:endParaRPr>
          </a:p>
          <a:p>
            <a:pPr algn="just" rtl="1"/>
            <a:endParaRPr lang="fa-IR" sz="2400" b="1" dirty="0" smtClean="0">
              <a:cs typeface="B Titr" pitchFamily="2" charset="-78"/>
            </a:endParaRPr>
          </a:p>
        </p:txBody>
      </p:sp>
      <p:sp>
        <p:nvSpPr>
          <p:cNvPr id="2" name="TextBox 1"/>
          <p:cNvSpPr txBox="1"/>
          <p:nvPr/>
        </p:nvSpPr>
        <p:spPr>
          <a:xfrm>
            <a:off x="8316686" y="1436914"/>
            <a:ext cx="2960915" cy="4201150"/>
          </a:xfrm>
          <a:prstGeom prst="rect">
            <a:avLst/>
          </a:prstGeom>
          <a:noFill/>
        </p:spPr>
        <p:txBody>
          <a:bodyPr wrap="square" rtlCol="1">
            <a:spAutoFit/>
          </a:bodyPr>
          <a:lstStyle/>
          <a:p>
            <a:pPr algn="just" rtl="1">
              <a:lnSpc>
                <a:spcPct val="150000"/>
              </a:lnSpc>
            </a:pPr>
            <a:r>
              <a:rPr lang="fa-IR" b="1" dirty="0">
                <a:cs typeface="B Nazanin" pitchFamily="2" charset="-78"/>
              </a:rPr>
              <a:t>پاسخ های مربوط به </a:t>
            </a:r>
            <a:r>
              <a:rPr lang="en-US" b="1" dirty="0" smtClean="0">
                <a:cs typeface="B Nazanin" pitchFamily="2" charset="-78"/>
              </a:rPr>
              <a:t>ASQ:SE-2</a:t>
            </a:r>
            <a:r>
              <a:rPr lang="fa-IR" b="1" dirty="0" smtClean="0">
                <a:cs typeface="B Nazanin" pitchFamily="2" charset="-78"/>
              </a:rPr>
              <a:t> پرسشنامه </a:t>
            </a:r>
            <a:r>
              <a:rPr lang="fa-IR" b="1" dirty="0">
                <a:cs typeface="B Nazanin" pitchFamily="2" charset="-78"/>
              </a:rPr>
              <a:t>6 ماهه به شرح ذیل </a:t>
            </a:r>
            <a:r>
              <a:rPr lang="fa-IR" b="1" dirty="0" smtClean="0">
                <a:cs typeface="B Nazanin" pitchFamily="2" charset="-78"/>
              </a:rPr>
              <a:t>     می </a:t>
            </a:r>
            <a:r>
              <a:rPr lang="fa-IR" b="1" dirty="0">
                <a:cs typeface="B Nazanin" pitchFamily="2" charset="-78"/>
              </a:rPr>
              <a:t>باشد امتیاز کل را محاسبه کنید؟</a:t>
            </a:r>
          </a:p>
          <a:p>
            <a:pPr algn="just" rtl="1">
              <a:lnSpc>
                <a:spcPct val="150000"/>
              </a:lnSpc>
            </a:pPr>
            <a:r>
              <a:rPr lang="fa-IR" b="1" dirty="0">
                <a:cs typeface="B Nazanin" pitchFamily="2" charset="-78"/>
              </a:rPr>
              <a:t>سوال1: </a:t>
            </a:r>
            <a:r>
              <a:rPr lang="fa-IR" b="1" dirty="0" smtClean="0">
                <a:cs typeface="B Nazanin" pitchFamily="2" charset="-78"/>
              </a:rPr>
              <a:t>اغلب        </a:t>
            </a:r>
            <a:r>
              <a:rPr lang="fa-IR" b="1" dirty="0">
                <a:cs typeface="B Nazanin" pitchFamily="2" charset="-78"/>
              </a:rPr>
              <a:t>سوال: 2 گاهی         سوال 3: گاهی  </a:t>
            </a:r>
            <a:r>
              <a:rPr lang="fa-IR" b="1" dirty="0" smtClean="0">
                <a:cs typeface="B Nazanin" pitchFamily="2" charset="-78"/>
              </a:rPr>
              <a:t> </a:t>
            </a:r>
            <a:r>
              <a:rPr lang="fa-IR" b="1" dirty="0">
                <a:cs typeface="B Nazanin" pitchFamily="2" charset="-78"/>
              </a:rPr>
              <a:t>سوال4: </a:t>
            </a:r>
            <a:r>
              <a:rPr lang="fa-IR" b="1" dirty="0" smtClean="0">
                <a:cs typeface="B Nazanin" pitchFamily="2" charset="-78"/>
              </a:rPr>
              <a:t>اغلب     سوال </a:t>
            </a:r>
            <a:r>
              <a:rPr lang="fa-IR" b="1" dirty="0">
                <a:cs typeface="B Nazanin" pitchFamily="2" charset="-78"/>
              </a:rPr>
              <a:t>5: گاهی    </a:t>
            </a:r>
            <a:r>
              <a:rPr lang="fa-IR" b="1" dirty="0" smtClean="0">
                <a:cs typeface="B Nazanin" pitchFamily="2" charset="-78"/>
              </a:rPr>
              <a:t>    </a:t>
            </a:r>
            <a:r>
              <a:rPr lang="fa-IR" b="1" dirty="0">
                <a:cs typeface="B Nazanin" pitchFamily="2" charset="-78"/>
              </a:rPr>
              <a:t>سوال 6: </a:t>
            </a:r>
            <a:r>
              <a:rPr lang="fa-IR" b="1" dirty="0" smtClean="0">
                <a:cs typeface="B Nazanin" pitchFamily="2" charset="-78"/>
              </a:rPr>
              <a:t>نگرانی</a:t>
            </a:r>
          </a:p>
          <a:p>
            <a:pPr algn="just" rtl="1">
              <a:lnSpc>
                <a:spcPct val="150000"/>
              </a:lnSpc>
            </a:pPr>
            <a:r>
              <a:rPr lang="fa-IR" b="1" dirty="0" smtClean="0">
                <a:cs typeface="B Nazanin" pitchFamily="2" charset="-78"/>
              </a:rPr>
              <a:t>سوال7: به ندرت        سوال8: کاهی</a:t>
            </a:r>
          </a:p>
          <a:p>
            <a:pPr algn="just" rtl="1">
              <a:lnSpc>
                <a:spcPct val="150000"/>
              </a:lnSpc>
            </a:pPr>
            <a:r>
              <a:rPr lang="fa-IR" b="1" dirty="0" smtClean="0">
                <a:cs typeface="B Nazanin" pitchFamily="2" charset="-78"/>
              </a:rPr>
              <a:t>سوال9:اغلب     سوال 10 :اغلب   سوال11: گاهی </a:t>
            </a:r>
          </a:p>
          <a:p>
            <a:pPr algn="just" rtl="1">
              <a:lnSpc>
                <a:spcPct val="150000"/>
              </a:lnSpc>
            </a:pPr>
            <a:r>
              <a:rPr lang="fa-IR" sz="1600" b="1" dirty="0" smtClean="0">
                <a:solidFill>
                  <a:srgbClr val="00B0F0"/>
                </a:solidFill>
                <a:cs typeface="B Nazanin" pitchFamily="2" charset="-78"/>
              </a:rPr>
              <a:t>جمع امتیاز تا سوال 11 برابر 60 می باشد.</a:t>
            </a:r>
            <a:endParaRPr lang="fa-IR" sz="1600" b="1" dirty="0">
              <a:solidFill>
                <a:srgbClr val="00B0F0"/>
              </a:solidFill>
              <a:cs typeface="B Nazanin" pitchFamily="2" charset="-78"/>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5475" y="1025422"/>
            <a:ext cx="7552381" cy="5571429"/>
          </a:xfrm>
          <a:prstGeom prst="rect">
            <a:avLst/>
          </a:prstGeom>
        </p:spPr>
      </p:pic>
    </p:spTree>
    <p:extLst>
      <p:ext uri="{BB962C8B-B14F-4D97-AF65-F5344CB8AC3E}">
        <p14:creationId xmlns:p14="http://schemas.microsoft.com/office/powerpoint/2010/main" val="102979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44673"/>
          </a:xfrm>
        </p:spPr>
        <p:txBody>
          <a:bodyPr/>
          <a:lstStyle/>
          <a:p>
            <a:pPr algn="r" rtl="1"/>
            <a:r>
              <a:rPr lang="fa-IR" b="1" dirty="0">
                <a:solidFill>
                  <a:schemeClr val="accent4">
                    <a:lumMod val="75000"/>
                  </a:schemeClr>
                </a:solidFill>
                <a:cs typeface="B Titr" pitchFamily="2" charset="-78"/>
              </a:rPr>
              <a:t>امتیاز دهی به هر سوال پرسشنامه </a:t>
            </a:r>
            <a:r>
              <a:rPr lang="en-US" b="1" dirty="0">
                <a:solidFill>
                  <a:schemeClr val="accent4">
                    <a:lumMod val="75000"/>
                  </a:schemeClr>
                </a:solidFill>
                <a:cs typeface="B Nazanin" panose="00000400000000000000" pitchFamily="2" charset="-78"/>
              </a:rPr>
              <a:t>ASQ:SE-2</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056212" y="1676400"/>
            <a:ext cx="8077989" cy="4572000"/>
          </a:xfrm>
        </p:spPr>
      </p:pic>
    </p:spTree>
    <p:extLst>
      <p:ext uri="{BB962C8B-B14F-4D97-AF65-F5344CB8AC3E}">
        <p14:creationId xmlns:p14="http://schemas.microsoft.com/office/powerpoint/2010/main" val="9907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1514" y="377372"/>
            <a:ext cx="7035800" cy="827314"/>
          </a:xfrm>
        </p:spPr>
        <p:txBody>
          <a:bodyPr>
            <a:noAutofit/>
          </a:bodyPr>
          <a:lstStyle/>
          <a:p>
            <a:pPr marL="0" indent="0" algn="just" rtl="1">
              <a:lnSpc>
                <a:spcPct val="150000"/>
              </a:lnSpc>
              <a:buNone/>
            </a:pPr>
            <a:r>
              <a:rPr lang="fa-IR" sz="2136" b="1" dirty="0" smtClean="0">
                <a:solidFill>
                  <a:schemeClr val="accent4">
                    <a:lumMod val="75000"/>
                  </a:schemeClr>
                </a:solidFill>
                <a:cs typeface="B Titr" pitchFamily="2" charset="-78"/>
              </a:rPr>
              <a:t>امتیاز دهی به هر سوال پرسشنامه </a:t>
            </a:r>
            <a:r>
              <a:rPr lang="en-US" sz="2400" b="1" dirty="0">
                <a:solidFill>
                  <a:schemeClr val="accent4">
                    <a:lumMod val="75000"/>
                  </a:schemeClr>
                </a:solidFill>
                <a:cs typeface="B Nazanin" panose="00000400000000000000" pitchFamily="2" charset="-78"/>
              </a:rPr>
              <a:t>ASQ:SE-2 </a:t>
            </a:r>
            <a:r>
              <a:rPr lang="fa-IR" sz="2136" b="1" dirty="0" smtClean="0">
                <a:cs typeface="B Titr" pitchFamily="2" charset="-78"/>
              </a:rPr>
              <a:t>:</a:t>
            </a:r>
          </a:p>
          <a:p>
            <a:pPr algn="just" rtl="1">
              <a:lnSpc>
                <a:spcPct val="150000"/>
              </a:lnSpc>
            </a:pPr>
            <a:endParaRPr lang="fa-IR" sz="2136" b="1" dirty="0" smtClean="0">
              <a:cs typeface="B Titr" pitchFamily="2" charset="-78"/>
            </a:endParaRPr>
          </a:p>
          <a:p>
            <a:pPr algn="just" rtl="1"/>
            <a:endParaRPr lang="fa-IR" sz="2400" b="1" dirty="0" smtClean="0">
              <a:cs typeface="B Titr" pitchFamily="2" charset="-78"/>
            </a:endParaRPr>
          </a:p>
        </p:txBody>
      </p:sp>
      <p:sp>
        <p:nvSpPr>
          <p:cNvPr id="2" name="TextBox 1"/>
          <p:cNvSpPr txBox="1"/>
          <p:nvPr/>
        </p:nvSpPr>
        <p:spPr>
          <a:xfrm>
            <a:off x="8316686" y="1436914"/>
            <a:ext cx="2960915" cy="4201150"/>
          </a:xfrm>
          <a:prstGeom prst="rect">
            <a:avLst/>
          </a:prstGeom>
          <a:noFill/>
        </p:spPr>
        <p:txBody>
          <a:bodyPr wrap="square" rtlCol="1">
            <a:spAutoFit/>
          </a:bodyPr>
          <a:lstStyle/>
          <a:p>
            <a:pPr algn="just" rtl="1">
              <a:lnSpc>
                <a:spcPct val="150000"/>
              </a:lnSpc>
            </a:pPr>
            <a:r>
              <a:rPr lang="fa-IR" b="1" dirty="0">
                <a:cs typeface="B Nazanin" pitchFamily="2" charset="-78"/>
              </a:rPr>
              <a:t>پاسخ های مربوط به </a:t>
            </a:r>
            <a:r>
              <a:rPr lang="en-US" b="1" dirty="0" smtClean="0">
                <a:cs typeface="B Nazanin" pitchFamily="2" charset="-78"/>
              </a:rPr>
              <a:t>ASQ:SE-2</a:t>
            </a:r>
            <a:r>
              <a:rPr lang="fa-IR" b="1" dirty="0" smtClean="0">
                <a:cs typeface="B Nazanin" pitchFamily="2" charset="-78"/>
              </a:rPr>
              <a:t> پرسشنامه </a:t>
            </a:r>
            <a:r>
              <a:rPr lang="fa-IR" b="1" dirty="0">
                <a:cs typeface="B Nazanin" pitchFamily="2" charset="-78"/>
              </a:rPr>
              <a:t>6 ماهه به شرح ذیل </a:t>
            </a:r>
            <a:r>
              <a:rPr lang="fa-IR" b="1" dirty="0" smtClean="0">
                <a:cs typeface="B Nazanin" pitchFamily="2" charset="-78"/>
              </a:rPr>
              <a:t>     می </a:t>
            </a:r>
            <a:r>
              <a:rPr lang="fa-IR" b="1" dirty="0">
                <a:cs typeface="B Nazanin" pitchFamily="2" charset="-78"/>
              </a:rPr>
              <a:t>باشد امتیاز کل را محاسبه کنید؟</a:t>
            </a:r>
          </a:p>
          <a:p>
            <a:pPr algn="just" rtl="1">
              <a:lnSpc>
                <a:spcPct val="150000"/>
              </a:lnSpc>
            </a:pPr>
            <a:r>
              <a:rPr lang="fa-IR" b="1" dirty="0">
                <a:cs typeface="B Nazanin" pitchFamily="2" charset="-78"/>
              </a:rPr>
              <a:t>سوال1: </a:t>
            </a:r>
            <a:r>
              <a:rPr lang="fa-IR" b="1" dirty="0" smtClean="0">
                <a:cs typeface="B Nazanin" pitchFamily="2" charset="-78"/>
              </a:rPr>
              <a:t>اغلب        </a:t>
            </a:r>
            <a:r>
              <a:rPr lang="fa-IR" b="1" dirty="0">
                <a:cs typeface="B Nazanin" pitchFamily="2" charset="-78"/>
              </a:rPr>
              <a:t>سوال: 2 گاهی         سوال 3: گاهی  </a:t>
            </a:r>
            <a:r>
              <a:rPr lang="fa-IR" b="1" dirty="0" smtClean="0">
                <a:cs typeface="B Nazanin" pitchFamily="2" charset="-78"/>
              </a:rPr>
              <a:t> </a:t>
            </a:r>
            <a:r>
              <a:rPr lang="fa-IR" b="1" dirty="0">
                <a:cs typeface="B Nazanin" pitchFamily="2" charset="-78"/>
              </a:rPr>
              <a:t>سوال4: </a:t>
            </a:r>
            <a:r>
              <a:rPr lang="fa-IR" b="1" dirty="0" smtClean="0">
                <a:cs typeface="B Nazanin" pitchFamily="2" charset="-78"/>
              </a:rPr>
              <a:t>اغلب     سوال </a:t>
            </a:r>
            <a:r>
              <a:rPr lang="fa-IR" b="1" dirty="0">
                <a:cs typeface="B Nazanin" pitchFamily="2" charset="-78"/>
              </a:rPr>
              <a:t>5: گاهی    </a:t>
            </a:r>
            <a:r>
              <a:rPr lang="fa-IR" b="1" dirty="0" smtClean="0">
                <a:cs typeface="B Nazanin" pitchFamily="2" charset="-78"/>
              </a:rPr>
              <a:t>    </a:t>
            </a:r>
            <a:r>
              <a:rPr lang="fa-IR" b="1" dirty="0">
                <a:cs typeface="B Nazanin" pitchFamily="2" charset="-78"/>
              </a:rPr>
              <a:t>سوال 6: </a:t>
            </a:r>
            <a:r>
              <a:rPr lang="fa-IR" b="1" dirty="0" smtClean="0">
                <a:cs typeface="B Nazanin" pitchFamily="2" charset="-78"/>
              </a:rPr>
              <a:t>نگرانی</a:t>
            </a:r>
          </a:p>
          <a:p>
            <a:pPr algn="just" rtl="1">
              <a:lnSpc>
                <a:spcPct val="150000"/>
              </a:lnSpc>
            </a:pPr>
            <a:r>
              <a:rPr lang="fa-IR" b="1" dirty="0" smtClean="0">
                <a:cs typeface="B Nazanin" pitchFamily="2" charset="-78"/>
              </a:rPr>
              <a:t>سوال7: به ندرت        سوال8: کاهی</a:t>
            </a:r>
          </a:p>
          <a:p>
            <a:pPr algn="just" rtl="1">
              <a:lnSpc>
                <a:spcPct val="150000"/>
              </a:lnSpc>
            </a:pPr>
            <a:r>
              <a:rPr lang="fa-IR" b="1" dirty="0" smtClean="0">
                <a:cs typeface="B Nazanin" pitchFamily="2" charset="-78"/>
              </a:rPr>
              <a:t>سوال9:اغلب     سوال 10 :اغلب   سوال11: گاهی </a:t>
            </a:r>
          </a:p>
          <a:p>
            <a:pPr algn="just" rtl="1">
              <a:lnSpc>
                <a:spcPct val="150000"/>
              </a:lnSpc>
            </a:pPr>
            <a:r>
              <a:rPr lang="fa-IR" sz="1600" b="1" dirty="0" smtClean="0">
                <a:solidFill>
                  <a:srgbClr val="00B0F0"/>
                </a:solidFill>
                <a:cs typeface="B Nazanin" pitchFamily="2" charset="-78"/>
              </a:rPr>
              <a:t>جمع امتیاز تا سوال 11 برابر 60 می باشد.</a:t>
            </a:r>
            <a:endParaRPr lang="fa-IR" sz="1600" b="1" dirty="0">
              <a:solidFill>
                <a:srgbClr val="00B0F0"/>
              </a:solidFill>
              <a:cs typeface="B Nazanin" pitchFamily="2" charset="-78"/>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83047" y="1072351"/>
            <a:ext cx="7361905" cy="5380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65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3401" y="459258"/>
            <a:ext cx="7035800" cy="827314"/>
          </a:xfrm>
        </p:spPr>
        <p:txBody>
          <a:bodyPr>
            <a:noAutofit/>
          </a:bodyPr>
          <a:lstStyle/>
          <a:p>
            <a:pPr marL="0" indent="0" algn="just" rtl="1">
              <a:lnSpc>
                <a:spcPct val="150000"/>
              </a:lnSpc>
              <a:buNone/>
            </a:pPr>
            <a:r>
              <a:rPr lang="fa-IR" sz="2136" b="1" dirty="0" smtClean="0">
                <a:solidFill>
                  <a:schemeClr val="accent4">
                    <a:lumMod val="75000"/>
                  </a:schemeClr>
                </a:solidFill>
                <a:cs typeface="B Titr" pitchFamily="2" charset="-78"/>
              </a:rPr>
              <a:t>امتیاز دهی به هر سوال پرسشنامه </a:t>
            </a:r>
            <a:r>
              <a:rPr lang="en-US" sz="2400" b="1" dirty="0">
                <a:solidFill>
                  <a:schemeClr val="accent4">
                    <a:lumMod val="75000"/>
                  </a:schemeClr>
                </a:solidFill>
                <a:cs typeface="B Nazanin" panose="00000400000000000000" pitchFamily="2" charset="-78"/>
              </a:rPr>
              <a:t>ASQ:SE-2 </a:t>
            </a:r>
            <a:r>
              <a:rPr lang="fa-IR" sz="2136" b="1" dirty="0" smtClean="0">
                <a:cs typeface="B Titr" pitchFamily="2" charset="-78"/>
              </a:rPr>
              <a:t>:</a:t>
            </a:r>
          </a:p>
          <a:p>
            <a:pPr algn="just" rtl="1">
              <a:lnSpc>
                <a:spcPct val="150000"/>
              </a:lnSpc>
            </a:pPr>
            <a:endParaRPr lang="fa-IR" sz="2136" b="1" dirty="0" smtClean="0">
              <a:cs typeface="B Titr" pitchFamily="2" charset="-78"/>
            </a:endParaRPr>
          </a:p>
          <a:p>
            <a:pPr algn="just" rtl="1"/>
            <a:endParaRPr lang="fa-IR" sz="2400" b="1" dirty="0" smtClean="0">
              <a:cs typeface="B Titr"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143" y="805190"/>
            <a:ext cx="9285714" cy="5247619"/>
          </a:xfrm>
          <a:prstGeom prst="rect">
            <a:avLst/>
          </a:prstGeom>
        </p:spPr>
      </p:pic>
    </p:spTree>
    <p:extLst>
      <p:ext uri="{BB962C8B-B14F-4D97-AF65-F5344CB8AC3E}">
        <p14:creationId xmlns:p14="http://schemas.microsoft.com/office/powerpoint/2010/main" val="172161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500" y="566057"/>
            <a:ext cx="10812461" cy="5695043"/>
          </a:xfrm>
        </p:spPr>
        <p:txBody>
          <a:bodyPr>
            <a:noAutofit/>
          </a:bodyPr>
          <a:lstStyle/>
          <a:p>
            <a:pPr algn="just" rtl="1">
              <a:lnSpc>
                <a:spcPct val="100000"/>
              </a:lnSpc>
            </a:pPr>
            <a:r>
              <a:rPr lang="fa-IR" b="1" dirty="0" smtClean="0">
                <a:cs typeface="B Titr" pitchFamily="2" charset="-78"/>
              </a:rPr>
              <a:t>        نحوه امتیاز دهی به پرسشنامه های ناقص تکمیل شده:</a:t>
            </a:r>
          </a:p>
          <a:p>
            <a:pPr marL="622300" indent="-266700" algn="just" rtl="1">
              <a:lnSpc>
                <a:spcPct val="100000"/>
              </a:lnSpc>
              <a:buNone/>
            </a:pPr>
            <a:r>
              <a:rPr lang="fa-IR" b="1" dirty="0" smtClean="0">
                <a:cs typeface="B Nazanin" pitchFamily="2" charset="-78"/>
              </a:rPr>
              <a:t>بعد از بررسی پرسشنامه در صورت مشاهده سوال های بدون پاسخ دلیل آن را بررسی و سعی کنید با همکاری والدین سوال ها پاسخ داده شده در غیر اینصورت:</a:t>
            </a:r>
          </a:p>
          <a:p>
            <a:pPr marL="622300" indent="-266700" algn="just" rtl="1">
              <a:lnSpc>
                <a:spcPct val="100000"/>
              </a:lnSpc>
            </a:pPr>
            <a:r>
              <a:rPr lang="fa-IR" b="1" dirty="0" smtClean="0">
                <a:solidFill>
                  <a:srgbClr val="00B0F0"/>
                </a:solidFill>
                <a:cs typeface="B Nazanin" pitchFamily="2" charset="-78"/>
              </a:rPr>
              <a:t>اگر 1 یا 2 سوال بی پاسخ ماند: </a:t>
            </a:r>
            <a:r>
              <a:rPr lang="fa-IR" b="1" dirty="0" smtClean="0">
                <a:cs typeface="B Nazanin" pitchFamily="2" charset="-78"/>
              </a:rPr>
              <a:t>نیاز به </a:t>
            </a:r>
            <a:r>
              <a:rPr lang="fa-IR" b="1" dirty="0">
                <a:cs typeface="B Nazanin" pitchFamily="2" charset="-78"/>
              </a:rPr>
              <a:t>انجام کار خاصی نیست و </a:t>
            </a:r>
            <a:r>
              <a:rPr lang="fa-IR" b="1" dirty="0" smtClean="0">
                <a:cs typeface="B Nazanin" pitchFamily="2" charset="-78"/>
              </a:rPr>
              <a:t>امتیاز بدست آمده از پرسشنامه را </a:t>
            </a:r>
            <a:r>
              <a:rPr lang="fa-IR" b="1" u="sng" dirty="0" smtClean="0">
                <a:solidFill>
                  <a:srgbClr val="00B050"/>
                </a:solidFill>
                <a:cs typeface="B Nazanin" pitchFamily="2" charset="-78"/>
              </a:rPr>
              <a:t>بدون تطبیق </a:t>
            </a:r>
            <a:r>
              <a:rPr lang="fa-IR" b="1" dirty="0" smtClean="0">
                <a:cs typeface="B Nazanin" pitchFamily="2" charset="-78"/>
              </a:rPr>
              <a:t>بانقطه برش مقایسه کنید. </a:t>
            </a:r>
            <a:endParaRPr lang="fa-IR" sz="800" b="1" dirty="0" smtClean="0">
              <a:cs typeface="B Nazanin" pitchFamily="2" charset="-78"/>
            </a:endParaRPr>
          </a:p>
          <a:p>
            <a:pPr marL="622300" indent="-266700" algn="just" rtl="1">
              <a:lnSpc>
                <a:spcPct val="100000"/>
              </a:lnSpc>
            </a:pPr>
            <a:r>
              <a:rPr lang="fa-IR" b="1" dirty="0" smtClean="0">
                <a:solidFill>
                  <a:srgbClr val="00B0F0"/>
                </a:solidFill>
                <a:cs typeface="B Nazanin" pitchFamily="2" charset="-78"/>
              </a:rPr>
              <a:t>اگر 3 سوال بی پاسخ ماند: </a:t>
            </a:r>
            <a:r>
              <a:rPr lang="fa-IR" b="1" dirty="0" smtClean="0">
                <a:cs typeface="B Nazanin" pitchFamily="2" charset="-78"/>
              </a:rPr>
              <a:t>امتیاز کل </a:t>
            </a:r>
            <a:r>
              <a:rPr lang="fa-IR" b="1" u="sng" dirty="0" smtClean="0">
                <a:solidFill>
                  <a:srgbClr val="00B050"/>
                </a:solidFill>
                <a:cs typeface="B Nazanin" pitchFamily="2" charset="-78"/>
              </a:rPr>
              <a:t>تطبیق داده </a:t>
            </a:r>
            <a:r>
              <a:rPr lang="fa-IR" b="1" dirty="0" smtClean="0">
                <a:cs typeface="B Nazanin" pitchFamily="2" charset="-78"/>
              </a:rPr>
              <a:t>شود مانند پرسشنامه </a:t>
            </a:r>
            <a:r>
              <a:rPr lang="en-US" b="1" dirty="0" smtClean="0">
                <a:cs typeface="B Nazanin" pitchFamily="2" charset="-78"/>
              </a:rPr>
              <a:t>ASQ-3</a:t>
            </a:r>
            <a:endParaRPr lang="fa-IR" b="1" dirty="0" smtClean="0">
              <a:cs typeface="B Nazanin" pitchFamily="2" charset="-78"/>
            </a:endParaRPr>
          </a:p>
          <a:p>
            <a:pPr marL="622300" indent="-266700" algn="just" rtl="1">
              <a:lnSpc>
                <a:spcPct val="100000"/>
              </a:lnSpc>
              <a:buNone/>
            </a:pPr>
            <a:r>
              <a:rPr lang="fa-IR" b="1" dirty="0" smtClean="0">
                <a:cs typeface="B Nazanin" pitchFamily="2" charset="-78"/>
              </a:rPr>
              <a:t>مرحله اول: امتیاز کل بدست آمده </a:t>
            </a:r>
            <a:r>
              <a:rPr lang="fa-IR" b="1" dirty="0" smtClean="0">
                <a:cs typeface="Aban Light"/>
              </a:rPr>
              <a:t>÷ </a:t>
            </a:r>
            <a:r>
              <a:rPr lang="fa-IR" b="1" dirty="0">
                <a:cs typeface="B Nazanin" pitchFamily="2" charset="-78"/>
              </a:rPr>
              <a:t>تعداد سوال های پاسخ داده شده </a:t>
            </a:r>
            <a:r>
              <a:rPr lang="fa-IR" sz="2400" b="1" dirty="0">
                <a:cs typeface="B Nazanin" pitchFamily="2" charset="-78"/>
              </a:rPr>
              <a:t>=</a:t>
            </a:r>
            <a:r>
              <a:rPr lang="fa-IR" b="1" dirty="0">
                <a:cs typeface="B Nazanin" pitchFamily="2" charset="-78"/>
              </a:rPr>
              <a:t> میانگین امتیاز سوالات پاسخ داده </a:t>
            </a:r>
            <a:r>
              <a:rPr lang="fa-IR" b="1" dirty="0" smtClean="0">
                <a:cs typeface="B Nazanin" pitchFamily="2" charset="-78"/>
              </a:rPr>
              <a:t>شده</a:t>
            </a:r>
            <a:endParaRPr lang="fa-IR" b="1" dirty="0">
              <a:cs typeface="B Nazanin" pitchFamily="2" charset="-78"/>
            </a:endParaRPr>
          </a:p>
          <a:p>
            <a:pPr marL="622300" indent="-266700" algn="just" rtl="1">
              <a:lnSpc>
                <a:spcPct val="100000"/>
              </a:lnSpc>
              <a:buNone/>
            </a:pPr>
            <a:r>
              <a:rPr lang="fa-IR" b="1" dirty="0" smtClean="0">
                <a:cs typeface="B Nazanin" pitchFamily="2" charset="-78"/>
              </a:rPr>
              <a:t>مرحل دوم: (میانگین </a:t>
            </a:r>
            <a:r>
              <a:rPr lang="fa-IR" b="1" dirty="0">
                <a:cs typeface="B Nazanin" pitchFamily="2" charset="-78"/>
              </a:rPr>
              <a:t>امتیاز سوالات پاسخ داده </a:t>
            </a:r>
            <a:r>
              <a:rPr lang="fa-IR" b="1" dirty="0" smtClean="0">
                <a:cs typeface="B Nazanin" pitchFamily="2" charset="-78"/>
              </a:rPr>
              <a:t>شده</a:t>
            </a:r>
            <a:r>
              <a:rPr lang="fa-IR" b="1" dirty="0" smtClean="0">
                <a:cs typeface="B Nazanin" pitchFamily="2" charset="-78"/>
                <a:sym typeface="Wingdings 2"/>
              </a:rPr>
              <a:t>3 ) + امتیاز کل بدست آمده </a:t>
            </a:r>
            <a:r>
              <a:rPr lang="fa-IR" sz="2400" b="1" dirty="0">
                <a:cs typeface="B Nazanin" pitchFamily="2" charset="-78"/>
              </a:rPr>
              <a:t>=</a:t>
            </a:r>
            <a:r>
              <a:rPr lang="fa-IR" b="1" dirty="0">
                <a:cs typeface="B Nazanin" pitchFamily="2" charset="-78"/>
              </a:rPr>
              <a:t> امتیاز کل تطبق داده </a:t>
            </a:r>
            <a:r>
              <a:rPr lang="fa-IR" b="1" dirty="0" smtClean="0">
                <a:cs typeface="B Nazanin" pitchFamily="2" charset="-78"/>
              </a:rPr>
              <a:t>شده</a:t>
            </a:r>
          </a:p>
          <a:p>
            <a:pPr marL="622300" indent="-266700" algn="just" rtl="1">
              <a:lnSpc>
                <a:spcPct val="100000"/>
              </a:lnSpc>
              <a:buNone/>
            </a:pPr>
            <a:r>
              <a:rPr lang="fa-IR" b="1" dirty="0" smtClean="0">
                <a:solidFill>
                  <a:srgbClr val="FF0000"/>
                </a:solidFill>
                <a:cs typeface="B Nazanin" pitchFamily="2" charset="-78"/>
              </a:rPr>
              <a:t>مثال :</a:t>
            </a:r>
            <a:r>
              <a:rPr lang="fa-IR" b="1" dirty="0" smtClean="0">
                <a:cs typeface="B Nazanin" pitchFamily="2" charset="-78"/>
              </a:rPr>
              <a:t> </a:t>
            </a:r>
            <a:r>
              <a:rPr lang="fa-IR" b="1" dirty="0" smtClean="0">
                <a:solidFill>
                  <a:schemeClr val="accent2">
                    <a:lumMod val="75000"/>
                  </a:schemeClr>
                </a:solidFill>
                <a:cs typeface="B Nazanin" pitchFamily="2" charset="-78"/>
              </a:rPr>
              <a:t>امتیاز بدست آمده برای 20 سوال پاسخ داده شده  پرسشنامه 6 ماهگی برابر است با 105 </a:t>
            </a:r>
          </a:p>
          <a:p>
            <a:pPr marL="622300" indent="-266700" algn="just" rtl="1">
              <a:lnSpc>
                <a:spcPct val="100000"/>
              </a:lnSpc>
              <a:buNone/>
            </a:pPr>
            <a:r>
              <a:rPr lang="fa-IR" b="1" dirty="0" smtClean="0">
                <a:solidFill>
                  <a:schemeClr val="tx1"/>
                </a:solidFill>
                <a:cs typeface="B Nazanin" pitchFamily="2" charset="-78"/>
              </a:rPr>
              <a:t>مرحله اول:         </a:t>
            </a:r>
            <a:r>
              <a:rPr lang="fa-IR" b="1" dirty="0" smtClean="0">
                <a:solidFill>
                  <a:schemeClr val="accent2">
                    <a:lumMod val="75000"/>
                  </a:schemeClr>
                </a:solidFill>
                <a:cs typeface="B Nazanin" pitchFamily="2" charset="-78"/>
              </a:rPr>
              <a:t>5/25  </a:t>
            </a:r>
            <a:r>
              <a:rPr lang="fa-IR" sz="2800" b="1" dirty="0" smtClean="0">
                <a:solidFill>
                  <a:schemeClr val="accent2">
                    <a:lumMod val="75000"/>
                  </a:schemeClr>
                </a:solidFill>
                <a:cs typeface="B Nazanin" pitchFamily="2" charset="-78"/>
              </a:rPr>
              <a:t>=</a:t>
            </a:r>
            <a:r>
              <a:rPr lang="fa-IR" b="1" dirty="0" smtClean="0">
                <a:solidFill>
                  <a:schemeClr val="accent2">
                    <a:lumMod val="75000"/>
                  </a:schemeClr>
                </a:solidFill>
                <a:cs typeface="B Nazanin" pitchFamily="2" charset="-78"/>
              </a:rPr>
              <a:t>20</a:t>
            </a:r>
            <a:r>
              <a:rPr lang="fa-IR" b="1" dirty="0" smtClean="0">
                <a:solidFill>
                  <a:schemeClr val="accent2">
                    <a:lumMod val="75000"/>
                  </a:schemeClr>
                </a:solidFill>
                <a:cs typeface="Aban Light"/>
              </a:rPr>
              <a:t>÷</a:t>
            </a:r>
            <a:r>
              <a:rPr lang="fa-IR" b="1" dirty="0">
                <a:solidFill>
                  <a:schemeClr val="accent2">
                    <a:lumMod val="75000"/>
                  </a:schemeClr>
                </a:solidFill>
                <a:cs typeface="B Nazanin" pitchFamily="2" charset="-78"/>
              </a:rPr>
              <a:t> </a:t>
            </a:r>
            <a:r>
              <a:rPr lang="fa-IR" b="1" dirty="0" smtClean="0">
                <a:solidFill>
                  <a:schemeClr val="accent2">
                    <a:lumMod val="75000"/>
                  </a:schemeClr>
                </a:solidFill>
                <a:cs typeface="B Nazanin" pitchFamily="2" charset="-78"/>
              </a:rPr>
              <a:t>105</a:t>
            </a:r>
          </a:p>
          <a:p>
            <a:pPr marL="622300" indent="-266700" algn="just" rtl="1">
              <a:lnSpc>
                <a:spcPct val="100000"/>
              </a:lnSpc>
              <a:buNone/>
            </a:pPr>
            <a:r>
              <a:rPr lang="fa-IR" b="1" dirty="0">
                <a:solidFill>
                  <a:schemeClr val="tx1"/>
                </a:solidFill>
                <a:cs typeface="B Nazanin" pitchFamily="2" charset="-78"/>
              </a:rPr>
              <a:t>مرحله </a:t>
            </a:r>
            <a:r>
              <a:rPr lang="fa-IR" b="1" dirty="0" smtClean="0">
                <a:solidFill>
                  <a:schemeClr val="tx1"/>
                </a:solidFill>
                <a:cs typeface="B Nazanin" pitchFamily="2" charset="-78"/>
              </a:rPr>
              <a:t>دوم</a:t>
            </a:r>
            <a:r>
              <a:rPr lang="fa-IR" b="1" dirty="0">
                <a:solidFill>
                  <a:schemeClr val="tx1"/>
                </a:solidFill>
                <a:cs typeface="B Nazanin" pitchFamily="2" charset="-78"/>
              </a:rPr>
              <a:t>: </a:t>
            </a:r>
            <a:r>
              <a:rPr lang="fa-IR" b="1" dirty="0" smtClean="0">
                <a:solidFill>
                  <a:schemeClr val="tx1"/>
                </a:solidFill>
                <a:cs typeface="B Nazanin" pitchFamily="2" charset="-78"/>
              </a:rPr>
              <a:t>        </a:t>
            </a:r>
            <a:r>
              <a:rPr lang="fa-IR" b="1" dirty="0" smtClean="0">
                <a:solidFill>
                  <a:schemeClr val="accent2">
                    <a:lumMod val="75000"/>
                  </a:schemeClr>
                </a:solidFill>
                <a:cs typeface="B Nazanin" pitchFamily="2" charset="-78"/>
              </a:rPr>
              <a:t>120/75</a:t>
            </a:r>
            <a:r>
              <a:rPr lang="fa-IR" sz="2800" b="1" dirty="0" smtClean="0">
                <a:solidFill>
                  <a:schemeClr val="accent2">
                    <a:lumMod val="75000"/>
                  </a:schemeClr>
                </a:solidFill>
                <a:cs typeface="B Nazanin" pitchFamily="2" charset="-78"/>
              </a:rPr>
              <a:t>=</a:t>
            </a:r>
            <a:r>
              <a:rPr lang="fa-IR" b="1" dirty="0" smtClean="0">
                <a:solidFill>
                  <a:schemeClr val="accent2">
                    <a:lumMod val="75000"/>
                  </a:schemeClr>
                </a:solidFill>
                <a:cs typeface="B Nazanin" pitchFamily="2" charset="-78"/>
              </a:rPr>
              <a:t> (5/25 </a:t>
            </a:r>
            <a:r>
              <a:rPr lang="fa-IR" b="1" dirty="0" smtClean="0">
                <a:solidFill>
                  <a:schemeClr val="accent2">
                    <a:lumMod val="75000"/>
                  </a:schemeClr>
                </a:solidFill>
                <a:cs typeface="B Nazanin" pitchFamily="2" charset="-78"/>
                <a:sym typeface="Wingdings 2"/>
              </a:rPr>
              <a:t> 3 )+ 105</a:t>
            </a:r>
            <a:endParaRPr lang="fa-IR" b="1" dirty="0" smtClean="0">
              <a:solidFill>
                <a:schemeClr val="accent2">
                  <a:lumMod val="75000"/>
                </a:schemeClr>
              </a:solidFill>
              <a:cs typeface="B Nazanin" pitchFamily="2" charset="-78"/>
            </a:endParaRPr>
          </a:p>
          <a:p>
            <a:pPr marL="622300" indent="-266700" algn="just" rtl="1">
              <a:lnSpc>
                <a:spcPct val="100000"/>
              </a:lnSpc>
            </a:pPr>
            <a:r>
              <a:rPr lang="fa-IR" b="1" dirty="0" smtClean="0">
                <a:solidFill>
                  <a:srgbClr val="00B0F0"/>
                </a:solidFill>
                <a:cs typeface="B Nazanin" pitchFamily="2" charset="-78"/>
              </a:rPr>
              <a:t>اگر 4 سوال و بیشتر بی پاسخ ماند: </a:t>
            </a:r>
            <a:r>
              <a:rPr lang="fa-IR" b="1" dirty="0" smtClean="0">
                <a:cs typeface="B Nazanin" pitchFamily="2" charset="-78"/>
              </a:rPr>
              <a:t>پرسشنامه باطل است و </a:t>
            </a:r>
            <a:r>
              <a:rPr lang="fa-IR" b="1" u="sng" dirty="0" smtClean="0">
                <a:solidFill>
                  <a:srgbClr val="00B050"/>
                </a:solidFill>
                <a:cs typeface="B Nazanin" pitchFamily="2" charset="-78"/>
              </a:rPr>
              <a:t>نمی توان امتیاز را محاسبه کرد.</a:t>
            </a:r>
          </a:p>
          <a:p>
            <a:pPr marL="622300" indent="-266700" algn="just" rtl="1">
              <a:lnSpc>
                <a:spcPct val="100000"/>
              </a:lnSpc>
            </a:pPr>
            <a:endParaRPr lang="fa-IR" b="1" dirty="0" smtClean="0">
              <a:cs typeface="B Nazanin" pitchFamily="2" charset="-78"/>
            </a:endParaRPr>
          </a:p>
          <a:p>
            <a:pPr marL="0" indent="0" algn="just" rtl="1">
              <a:lnSpc>
                <a:spcPct val="100000"/>
              </a:lnSpc>
              <a:buNone/>
            </a:pPr>
            <a:r>
              <a:rPr lang="fa-IR" b="1" dirty="0" smtClean="0">
                <a:cs typeface="B Nazanin" pitchFamily="2" charset="-78"/>
              </a:rPr>
              <a:t>     </a:t>
            </a:r>
          </a:p>
        </p:txBody>
      </p:sp>
    </p:spTree>
    <p:extLst>
      <p:ext uri="{BB962C8B-B14F-4D97-AF65-F5344CB8AC3E}">
        <p14:creationId xmlns:p14="http://schemas.microsoft.com/office/powerpoint/2010/main" val="53517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wheel(1)">
                                      <p:cBhvr>
                                        <p:cTn id="7" dur="2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heel(1)">
                                      <p:cBhvr>
                                        <p:cTn id="12" dur="20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heel(1)">
                                      <p:cBhvr>
                                        <p:cTn id="1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712070"/>
          </a:xfrm>
        </p:spPr>
        <p:txBody>
          <a:bodyPr/>
          <a:lstStyle/>
          <a:p>
            <a:pPr algn="r" rtl="1"/>
            <a:r>
              <a:rPr lang="fa-IR" sz="2800" b="1" dirty="0">
                <a:solidFill>
                  <a:schemeClr val="tx1"/>
                </a:solidFill>
                <a:cs typeface="B Titr" pitchFamily="2" charset="-78"/>
              </a:rPr>
              <a:t>مقایسه امتیاز با نقاط برش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a:t>
            </a:r>
            <a:r>
              <a:rPr lang="fa-IR" sz="2800" b="1" dirty="0" smtClean="0">
                <a:solidFill>
                  <a:schemeClr val="tx1"/>
                </a:solidFill>
                <a:cs typeface="B Titr" pitchFamily="2" charset="-78"/>
              </a:rPr>
              <a:t>و تصمیم گیری برای کودک:</a:t>
            </a:r>
            <a:endParaRPr lang="fa-IR" sz="2800" dirty="0">
              <a:solidFill>
                <a:schemeClr val="tx1"/>
              </a:solidFill>
              <a:cs typeface="B Titr" pitchFamily="2" charset="-78"/>
            </a:endParaRPr>
          </a:p>
        </p:txBody>
      </p:sp>
      <p:sp>
        <p:nvSpPr>
          <p:cNvPr id="3" name="Content Placeholder 2"/>
          <p:cNvSpPr>
            <a:spLocks noGrp="1"/>
          </p:cNvSpPr>
          <p:nvPr>
            <p:ph idx="1"/>
          </p:nvPr>
        </p:nvSpPr>
        <p:spPr>
          <a:xfrm>
            <a:off x="5965372" y="1371600"/>
            <a:ext cx="5399314" cy="4889500"/>
          </a:xfrm>
        </p:spPr>
        <p:txBody>
          <a:bodyPr>
            <a:noAutofit/>
          </a:bodyPr>
          <a:lstStyle/>
          <a:p>
            <a:pPr marL="0" indent="0" algn="just" rtl="1">
              <a:lnSpc>
                <a:spcPct val="150000"/>
              </a:lnSpc>
              <a:buNone/>
            </a:pPr>
            <a:r>
              <a:rPr lang="fa-IR" b="1" dirty="0" smtClean="0">
                <a:cs typeface="B Nazanin" pitchFamily="2" charset="-78"/>
              </a:rPr>
              <a:t>نتیجه نرمال: اگر امتیاز کودک </a:t>
            </a:r>
            <a:r>
              <a:rPr lang="fa-IR" b="1" u="sng" dirty="0">
                <a:solidFill>
                  <a:srgbClr val="00B050"/>
                </a:solidFill>
                <a:cs typeface="B Nazanin" pitchFamily="2" charset="-78"/>
              </a:rPr>
              <a:t>پایین تر </a:t>
            </a:r>
            <a:r>
              <a:rPr lang="fa-IR" b="1" dirty="0" smtClean="0">
                <a:cs typeface="B Nazanin" pitchFamily="2" charset="-78"/>
              </a:rPr>
              <a:t>از نقطه برش باشد، این نشان می دهد که تکامل هیجانی – اجتماعی کودک در زمان اندازه گیری، عادی است و در </a:t>
            </a:r>
            <a:r>
              <a:rPr lang="fa-IR" b="1" u="sng" dirty="0" smtClean="0">
                <a:solidFill>
                  <a:srgbClr val="00B050"/>
                </a:solidFill>
                <a:cs typeface="B Nazanin" pitchFamily="2" charset="-78"/>
              </a:rPr>
              <a:t>مسیر طبیعی </a:t>
            </a:r>
            <a:r>
              <a:rPr lang="fa-IR" b="1" dirty="0" smtClean="0">
                <a:cs typeface="B Nazanin" pitchFamily="2" charset="-78"/>
              </a:rPr>
              <a:t>قرار داد. مثال کودک 6 ماهه 29/9 نرمال است</a:t>
            </a:r>
          </a:p>
          <a:p>
            <a:pPr marL="0" indent="0" algn="just" rtl="1">
              <a:lnSpc>
                <a:spcPct val="150000"/>
              </a:lnSpc>
              <a:buNone/>
            </a:pPr>
            <a:r>
              <a:rPr lang="fa-IR" b="1" dirty="0" smtClean="0">
                <a:cs typeface="B Nazanin" pitchFamily="2" charset="-78"/>
              </a:rPr>
              <a:t>منطقه پایش: اگر </a:t>
            </a:r>
            <a:r>
              <a:rPr lang="fa-IR" b="1" dirty="0">
                <a:cs typeface="B Nazanin" pitchFamily="2" charset="-78"/>
              </a:rPr>
              <a:t>امتیاز کودک </a:t>
            </a:r>
            <a:r>
              <a:rPr lang="fa-IR" b="1" u="sng" dirty="0">
                <a:solidFill>
                  <a:srgbClr val="00B050"/>
                </a:solidFill>
                <a:cs typeface="B Nazanin" pitchFamily="2" charset="-78"/>
              </a:rPr>
              <a:t>در منطقه پایش </a:t>
            </a:r>
            <a:r>
              <a:rPr lang="fa-IR" b="1" dirty="0">
                <a:cs typeface="B Nazanin" pitchFamily="2" charset="-78"/>
              </a:rPr>
              <a:t> قرار گرفته باشد، کودک باید مورد ارزیابی مجدد قرارگیرد</a:t>
            </a:r>
            <a:r>
              <a:rPr lang="fa-IR" b="1" dirty="0" smtClean="0">
                <a:cs typeface="B Nazanin" pitchFamily="2" charset="-78"/>
              </a:rPr>
              <a:t>.</a:t>
            </a:r>
          </a:p>
          <a:p>
            <a:pPr marL="0" indent="0" algn="just" rtl="1">
              <a:lnSpc>
                <a:spcPct val="150000"/>
              </a:lnSpc>
              <a:buNone/>
            </a:pPr>
            <a:r>
              <a:rPr lang="fa-IR" b="1" dirty="0" smtClean="0">
                <a:cs typeface="B Nazanin" pitchFamily="2" charset="-78"/>
              </a:rPr>
              <a:t>نیازمند ارجاع: اگر </a:t>
            </a:r>
            <a:r>
              <a:rPr lang="fa-IR" b="1" dirty="0">
                <a:cs typeface="B Nazanin" pitchFamily="2" charset="-78"/>
              </a:rPr>
              <a:t>امتیاز کودک </a:t>
            </a:r>
            <a:r>
              <a:rPr lang="fa-IR" b="1" u="sng" dirty="0">
                <a:solidFill>
                  <a:srgbClr val="00B050"/>
                </a:solidFill>
                <a:cs typeface="B Nazanin" pitchFamily="2" charset="-78"/>
              </a:rPr>
              <a:t>بالا تر </a:t>
            </a:r>
            <a:r>
              <a:rPr lang="fa-IR" b="1" dirty="0">
                <a:cs typeface="B Nazanin" pitchFamily="2" charset="-78"/>
              </a:rPr>
              <a:t>از نقطه برش باشد، کودک باید برای ارزیابی تکمیلی و تشخیصی به پزشک معین تکامل ارجاع گردد. (مثال برا کودک 6 ماهه اگر امتیاز </a:t>
            </a:r>
            <a:r>
              <a:rPr lang="fa-IR" b="1" dirty="0" smtClean="0">
                <a:cs typeface="B Nazanin" pitchFamily="2" charset="-78"/>
              </a:rPr>
              <a:t>37/6 </a:t>
            </a:r>
            <a:r>
              <a:rPr lang="fa-IR" b="1" dirty="0">
                <a:cs typeface="B Nazanin" pitchFamily="2" charset="-78"/>
              </a:rPr>
              <a:t>باشد نیاز به ارجاع )</a:t>
            </a:r>
          </a:p>
          <a:p>
            <a:pPr marL="0" indent="0" algn="just" rtl="1">
              <a:lnSpc>
                <a:spcPct val="150000"/>
              </a:lnSpc>
              <a:buNone/>
            </a:pPr>
            <a:endParaRPr lang="fa-IR" b="1" dirty="0">
              <a:cs typeface="B Nazanin" pitchFamily="2" charset="-78"/>
            </a:endParaRPr>
          </a:p>
          <a:p>
            <a:pPr marL="0" indent="0" algn="just" rtl="1">
              <a:lnSpc>
                <a:spcPct val="150000"/>
              </a:lnSpc>
              <a:buNone/>
            </a:pPr>
            <a:endParaRPr lang="fa-IR" b="1" dirty="0" smtClean="0">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8" y="1596572"/>
            <a:ext cx="5551714" cy="493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46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chemeClr val="accent4">
                    <a:lumMod val="75000"/>
                  </a:schemeClr>
                </a:solidFill>
              </a:rPr>
              <a:t>سوال هشتم:</a:t>
            </a:r>
            <a:endParaRPr lang="en-US" dirty="0">
              <a:solidFill>
                <a:schemeClr val="accent4">
                  <a:lumMod val="75000"/>
                </a:schemeClr>
              </a:solidFill>
            </a:endParaRPr>
          </a:p>
        </p:txBody>
      </p:sp>
      <p:sp>
        <p:nvSpPr>
          <p:cNvPr id="3" name="Content Placeholder 2"/>
          <p:cNvSpPr>
            <a:spLocks noGrp="1"/>
          </p:cNvSpPr>
          <p:nvPr>
            <p:ph idx="1"/>
          </p:nvPr>
        </p:nvSpPr>
        <p:spPr/>
        <p:txBody>
          <a:bodyPr>
            <a:normAutofit/>
          </a:bodyPr>
          <a:lstStyle/>
          <a:p>
            <a:pPr algn="r"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6 ماهه برابر 120/75 می باشد وضعیت سلامت هیجانی-اجتماعی </a:t>
            </a:r>
            <a:r>
              <a:rPr lang="fa-IR" b="1" dirty="0" smtClean="0">
                <a:cs typeface="B Nazanin" pitchFamily="2" charset="-78"/>
              </a:rPr>
              <a:t>کودک </a:t>
            </a:r>
            <a:r>
              <a:rPr lang="fa-IR" b="1" dirty="0">
                <a:cs typeface="B Nazanin" pitchFamily="2" charset="-78"/>
              </a:rPr>
              <a:t>کدام و اقدام مناسب چیست؟</a:t>
            </a:r>
            <a:endParaRPr lang="en-US" b="1" dirty="0">
              <a:cs typeface="B Nazanin" pitchFamily="2" charset="-78"/>
            </a:endParaRPr>
          </a:p>
        </p:txBody>
      </p:sp>
    </p:spTree>
    <p:extLst>
      <p:ext uri="{BB962C8B-B14F-4D97-AF65-F5344CB8AC3E}">
        <p14:creationId xmlns:p14="http://schemas.microsoft.com/office/powerpoint/2010/main" val="367101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پاسخ سوال هفتم:</a:t>
            </a:r>
            <a:endParaRPr lang="en-US" dirty="0">
              <a:solidFill>
                <a:schemeClr val="accent4">
                  <a:lumMod val="75000"/>
                </a:schemeClr>
              </a:solidFill>
            </a:endParaRPr>
          </a:p>
        </p:txBody>
      </p:sp>
      <p:sp>
        <p:nvSpPr>
          <p:cNvPr id="3" name="Content Placeholder 2"/>
          <p:cNvSpPr>
            <a:spLocks noGrp="1"/>
          </p:cNvSpPr>
          <p:nvPr>
            <p:ph idx="1"/>
          </p:nvPr>
        </p:nvSpPr>
        <p:spPr>
          <a:xfrm>
            <a:off x="6318912" y="1173707"/>
            <a:ext cx="4576101" cy="5074693"/>
          </a:xfrm>
        </p:spPr>
        <p:txBody>
          <a:bodyPr>
            <a:normAutofit/>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6 ماهه برابر 120/75 می باشد وضعیت سلامت هیجانی-اجتماعی </a:t>
            </a:r>
            <a:r>
              <a:rPr lang="fa-IR" b="1" dirty="0" smtClean="0">
                <a:cs typeface="B Nazanin" pitchFamily="2" charset="-78"/>
              </a:rPr>
              <a:t>کودک </a:t>
            </a:r>
            <a:r>
              <a:rPr lang="fa-IR" b="1" dirty="0">
                <a:cs typeface="B Nazanin" pitchFamily="2" charset="-78"/>
              </a:rPr>
              <a:t>کدام و اقدام مناسب چیست</a:t>
            </a:r>
            <a:r>
              <a:rPr lang="fa-IR" b="1" dirty="0" smtClean="0">
                <a:cs typeface="B Nazanin" pitchFamily="2" charset="-78"/>
              </a:rPr>
              <a:t>؟</a:t>
            </a:r>
          </a:p>
          <a:p>
            <a:pPr algn="just" rtl="1">
              <a:lnSpc>
                <a:spcPct val="150000"/>
              </a:lnSpc>
            </a:pPr>
            <a:endParaRPr lang="fa-IR" b="1" dirty="0" smtClean="0">
              <a:cs typeface="B Nazanin" pitchFamily="2" charset="-78"/>
            </a:endParaRPr>
          </a:p>
          <a:p>
            <a:pPr algn="just" rtl="1">
              <a:lnSpc>
                <a:spcPct val="150000"/>
              </a:lnSpc>
            </a:pPr>
            <a:r>
              <a:rPr lang="fa-IR" sz="2400" dirty="0">
                <a:solidFill>
                  <a:schemeClr val="accent4">
                    <a:lumMod val="75000"/>
                  </a:schemeClr>
                </a:solidFill>
                <a:latin typeface="+mj-lt"/>
                <a:ea typeface="+mj-ea"/>
                <a:cs typeface="B Mitra" panose="00000400000000000000" pitchFamily="2" charset="-78"/>
              </a:rPr>
              <a:t>منطقه پایش کودک 6 ماهه برابر 37/5-30 </a:t>
            </a:r>
            <a:br>
              <a:rPr lang="fa-IR" sz="2400" dirty="0">
                <a:solidFill>
                  <a:schemeClr val="accent4">
                    <a:lumMod val="75000"/>
                  </a:schemeClr>
                </a:solidFill>
                <a:latin typeface="+mj-lt"/>
                <a:ea typeface="+mj-ea"/>
                <a:cs typeface="B Mitra" panose="00000400000000000000" pitchFamily="2" charset="-78"/>
              </a:rPr>
            </a:br>
            <a:r>
              <a:rPr lang="fa-IR" sz="2400" dirty="0">
                <a:solidFill>
                  <a:schemeClr val="accent4">
                    <a:lumMod val="75000"/>
                  </a:schemeClr>
                </a:solidFill>
                <a:latin typeface="+mj-lt"/>
                <a:ea typeface="+mj-ea"/>
                <a:cs typeface="B Mitra" panose="00000400000000000000" pitchFamily="2" charset="-78"/>
              </a:rPr>
              <a:t>می باشد و امتیاز بدست آماده برابر 120/75 که بیشتر از منطقه پایش است. بنابراین کودک نیازمند ارجاع و به پزشک معین تکامل ارجاع شود.</a:t>
            </a:r>
          </a:p>
          <a:p>
            <a:pPr algn="just" rtl="1">
              <a:lnSpc>
                <a:spcPct val="150000"/>
              </a:lnSpc>
            </a:pPr>
            <a:endParaRPr lang="en-US" b="1" dirty="0">
              <a:cs typeface="B Nazanin" pitchFamily="2" charset="-78"/>
            </a:endParaRP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41140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سوال نهم:</a:t>
            </a:r>
            <a:endParaRPr lang="en-US" dirty="0">
              <a:solidFill>
                <a:schemeClr val="accent4">
                  <a:lumMod val="75000"/>
                </a:schemeClr>
              </a:solidFill>
            </a:endParaRPr>
          </a:p>
        </p:txBody>
      </p:sp>
      <p:sp>
        <p:nvSpPr>
          <p:cNvPr id="3" name="Content Placeholder 2"/>
          <p:cNvSpPr>
            <a:spLocks noGrp="1"/>
          </p:cNvSpPr>
          <p:nvPr>
            <p:ph idx="1"/>
          </p:nvPr>
        </p:nvSpPr>
        <p:spPr>
          <a:xfrm>
            <a:off x="6318912" y="1173707"/>
            <a:ext cx="4576101" cy="5074693"/>
          </a:xfrm>
        </p:spPr>
        <p:txBody>
          <a:bodyPr>
            <a:normAutofit/>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a:t>
            </a:r>
            <a:r>
              <a:rPr lang="fa-IR" b="1" dirty="0" smtClean="0">
                <a:cs typeface="B Nazanin" pitchFamily="2" charset="-78"/>
              </a:rPr>
              <a:t>48 </a:t>
            </a:r>
            <a:r>
              <a:rPr lang="fa-IR" b="1" dirty="0">
                <a:cs typeface="B Nazanin" pitchFamily="2" charset="-78"/>
              </a:rPr>
              <a:t>ماهه برابر </a:t>
            </a:r>
            <a:r>
              <a:rPr lang="fa-IR" b="1" dirty="0" smtClean="0">
                <a:cs typeface="B Nazanin" pitchFamily="2" charset="-78"/>
              </a:rPr>
              <a:t>60 </a:t>
            </a:r>
            <a:br>
              <a:rPr lang="fa-IR" b="1" dirty="0" smtClean="0">
                <a:cs typeface="B Nazanin" pitchFamily="2" charset="-78"/>
              </a:rPr>
            </a:br>
            <a:r>
              <a:rPr lang="fa-IR" b="1" dirty="0" smtClean="0">
                <a:cs typeface="B Nazanin" pitchFamily="2" charset="-78"/>
              </a:rPr>
              <a:t>می </a:t>
            </a:r>
            <a:r>
              <a:rPr lang="fa-IR" b="1" dirty="0">
                <a:cs typeface="B Nazanin" pitchFamily="2" charset="-78"/>
              </a:rPr>
              <a:t>باشد وضعیت سلامت </a:t>
            </a:r>
            <a:r>
              <a:rPr lang="fa-IR" b="1" dirty="0" smtClean="0">
                <a:cs typeface="B Nazanin" pitchFamily="2" charset="-78"/>
              </a:rPr>
              <a:t>هیجانی-اجتماعی کودک </a:t>
            </a:r>
            <a:r>
              <a:rPr lang="fa-IR" b="1" dirty="0">
                <a:cs typeface="B Nazanin" pitchFamily="2" charset="-78"/>
              </a:rPr>
              <a:t>کدام و اقدام مناسب چیست</a:t>
            </a:r>
            <a:r>
              <a:rPr lang="fa-IR" b="1" dirty="0" smtClean="0">
                <a:cs typeface="B Nazanin" pitchFamily="2" charset="-78"/>
              </a:rPr>
              <a:t>؟</a:t>
            </a:r>
          </a:p>
          <a:p>
            <a:pPr algn="just" rtl="1">
              <a:lnSpc>
                <a:spcPct val="150000"/>
              </a:lnSpc>
            </a:pPr>
            <a:endParaRPr lang="en-US" b="1" dirty="0">
              <a:cs typeface="B Nazanin" pitchFamily="2" charset="-78"/>
            </a:endParaRP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14338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939" y="406453"/>
            <a:ext cx="9601202" cy="740703"/>
          </a:xfrm>
        </p:spPr>
        <p:txBody>
          <a:bodyPr>
            <a:normAutofit fontScale="90000"/>
          </a:bodyPr>
          <a:lstStyle/>
          <a:p>
            <a:pPr algn="r" rtl="1">
              <a:lnSpc>
                <a:spcPct val="150000"/>
              </a:lnSpc>
              <a:spcBef>
                <a:spcPts val="0"/>
              </a:spcBef>
            </a:pPr>
            <a:r>
              <a:rPr lang="fa-IR" b="1" dirty="0">
                <a:solidFill>
                  <a:schemeClr val="accent4">
                    <a:lumMod val="75000"/>
                  </a:schemeClr>
                </a:solidFill>
                <a:cs typeface="B Titr" pitchFamily="2" charset="-78"/>
              </a:rPr>
              <a:t>ابزار غربالگری تکامل کودکان </a:t>
            </a:r>
            <a:r>
              <a:rPr lang="en-US" b="1" dirty="0" smtClean="0">
                <a:solidFill>
                  <a:schemeClr val="accent4">
                    <a:lumMod val="75000"/>
                  </a:schemeClr>
                </a:solidFill>
                <a:cs typeface="B Titr" pitchFamily="2" charset="-78"/>
              </a:rPr>
              <a:t>ASQ-3</a:t>
            </a:r>
            <a:r>
              <a:rPr lang="fa-IR" b="1" dirty="0" smtClean="0">
                <a:solidFill>
                  <a:schemeClr val="accent4">
                    <a:lumMod val="75000"/>
                  </a:schemeClr>
                </a:solidFill>
                <a:cs typeface="B Titr" pitchFamily="2" charset="-78"/>
              </a:rPr>
              <a:t>:</a:t>
            </a:r>
            <a:endParaRPr lang="en-US" dirty="0">
              <a:solidFill>
                <a:schemeClr val="accent4">
                  <a:lumMod val="75000"/>
                </a:schemeClr>
              </a:solidFill>
              <a:cs typeface="B Titr" pitchFamily="2" charset="-78"/>
            </a:endParaRPr>
          </a:p>
        </p:txBody>
      </p:sp>
      <p:sp>
        <p:nvSpPr>
          <p:cNvPr id="3" name="Content Placeholder 2"/>
          <p:cNvSpPr>
            <a:spLocks noGrp="1"/>
          </p:cNvSpPr>
          <p:nvPr>
            <p:ph idx="1"/>
          </p:nvPr>
        </p:nvSpPr>
        <p:spPr>
          <a:xfrm>
            <a:off x="1295400" y="1230284"/>
            <a:ext cx="9599614" cy="5018116"/>
          </a:xfrm>
        </p:spPr>
        <p:txBody>
          <a:bodyPr>
            <a:normAutofit/>
          </a:bodyPr>
          <a:lstStyle/>
          <a:p>
            <a:pPr algn="just" rtl="1">
              <a:lnSpc>
                <a:spcPct val="150000"/>
              </a:lnSpc>
            </a:pPr>
            <a:r>
              <a:rPr lang="fa-IR" sz="2400" b="1" dirty="0" smtClean="0">
                <a:cs typeface="B Nazanin" pitchFamily="2" charset="-78"/>
              </a:rPr>
              <a:t>سوال های هر حیطه به ترتیب از فعالیت های آسان تر به فعالیت های سخت تر مرتب شده است. </a:t>
            </a:r>
            <a:endParaRPr lang="fa-IR" sz="2400" dirty="0">
              <a:cs typeface="B Nazanin"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538" y="2258950"/>
            <a:ext cx="9313748" cy="4127335"/>
          </a:xfrm>
          <a:prstGeom prst="rect">
            <a:avLst/>
          </a:prstGeom>
        </p:spPr>
      </p:pic>
    </p:spTree>
    <p:extLst>
      <p:ext uri="{BB962C8B-B14F-4D97-AF65-F5344CB8AC3E}">
        <p14:creationId xmlns:p14="http://schemas.microsoft.com/office/powerpoint/2010/main" val="2342939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پاسخ سوال نهم:</a:t>
            </a:r>
            <a:endParaRPr lang="en-US" dirty="0">
              <a:solidFill>
                <a:schemeClr val="accent4">
                  <a:lumMod val="75000"/>
                </a:schemeClr>
              </a:solidFill>
            </a:endParaRPr>
          </a:p>
        </p:txBody>
      </p:sp>
      <p:sp>
        <p:nvSpPr>
          <p:cNvPr id="3" name="Content Placeholder 2"/>
          <p:cNvSpPr>
            <a:spLocks noGrp="1"/>
          </p:cNvSpPr>
          <p:nvPr>
            <p:ph idx="1"/>
          </p:nvPr>
        </p:nvSpPr>
        <p:spPr>
          <a:xfrm>
            <a:off x="6318912" y="1173707"/>
            <a:ext cx="4576101" cy="5074693"/>
          </a:xfrm>
        </p:spPr>
        <p:txBody>
          <a:bodyPr>
            <a:normAutofit/>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a:t>
            </a:r>
            <a:r>
              <a:rPr lang="fa-IR" b="1" dirty="0" smtClean="0">
                <a:cs typeface="B Nazanin" pitchFamily="2" charset="-78"/>
              </a:rPr>
              <a:t>48 </a:t>
            </a:r>
            <a:r>
              <a:rPr lang="fa-IR" b="1" dirty="0">
                <a:cs typeface="B Nazanin" pitchFamily="2" charset="-78"/>
              </a:rPr>
              <a:t>ماهه برابر </a:t>
            </a:r>
            <a:r>
              <a:rPr lang="fa-IR" b="1" dirty="0" smtClean="0">
                <a:cs typeface="B Nazanin" pitchFamily="2" charset="-78"/>
              </a:rPr>
              <a:t>60  </a:t>
            </a:r>
            <a:r>
              <a:rPr lang="fa-IR" b="1" dirty="0">
                <a:cs typeface="B Nazanin" pitchFamily="2" charset="-78"/>
              </a:rPr>
              <a:t>می باشد وضعیت سلامت هیجانی-اجتماعی </a:t>
            </a:r>
            <a:r>
              <a:rPr lang="fa-IR" b="1" dirty="0" smtClean="0">
                <a:cs typeface="B Nazanin" pitchFamily="2" charset="-78"/>
              </a:rPr>
              <a:t>کودک </a:t>
            </a:r>
            <a:r>
              <a:rPr lang="fa-IR" b="1" dirty="0">
                <a:cs typeface="B Nazanin" pitchFamily="2" charset="-78"/>
              </a:rPr>
              <a:t>کدام و اقدام مناسب چیست</a:t>
            </a:r>
            <a:r>
              <a:rPr lang="fa-IR" b="1" dirty="0" smtClean="0">
                <a:cs typeface="B Nazanin" pitchFamily="2" charset="-78"/>
              </a:rPr>
              <a:t>؟</a:t>
            </a:r>
          </a:p>
          <a:p>
            <a:pPr algn="just" rtl="1">
              <a:lnSpc>
                <a:spcPct val="150000"/>
              </a:lnSpc>
            </a:pPr>
            <a:r>
              <a:rPr lang="fa-IR" b="1" dirty="0" smtClean="0">
                <a:solidFill>
                  <a:schemeClr val="accent4">
                    <a:lumMod val="75000"/>
                  </a:schemeClr>
                </a:solidFill>
                <a:cs typeface="B Nazanin" pitchFamily="2" charset="-78"/>
              </a:rPr>
              <a:t>منطقه پایش کودک 48 ماهه برابر 67/5-60 </a:t>
            </a:r>
            <a:br>
              <a:rPr lang="fa-IR" b="1" dirty="0" smtClean="0">
                <a:solidFill>
                  <a:schemeClr val="accent4">
                    <a:lumMod val="75000"/>
                  </a:schemeClr>
                </a:solidFill>
                <a:cs typeface="B Nazanin" pitchFamily="2" charset="-78"/>
              </a:rPr>
            </a:br>
            <a:r>
              <a:rPr lang="fa-IR" b="1" dirty="0" smtClean="0">
                <a:solidFill>
                  <a:schemeClr val="accent4">
                    <a:lumMod val="75000"/>
                  </a:schemeClr>
                </a:solidFill>
                <a:cs typeface="B Nazanin" pitchFamily="2" charset="-78"/>
              </a:rPr>
              <a:t>می باشد و چون امتیاز بدست آماده برابر 60 است و در منطقه پایش قرار دارد، بنابراین کودک نیازمند پیگیری بعد از 2 هفته جهت اطمینان از آموزش ها و 2 ماه بعد برای تکمیل مجدد پرسشنامه همین سن می باشد.</a:t>
            </a:r>
          </a:p>
          <a:p>
            <a:pPr algn="just" rtl="1">
              <a:lnSpc>
                <a:spcPct val="150000"/>
              </a:lnSpc>
            </a:pPr>
            <a:endParaRPr lang="en-US" b="1" dirty="0">
              <a:cs typeface="B Nazanin" pitchFamily="2" charset="-78"/>
            </a:endParaRP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203784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سوال دهم:</a:t>
            </a:r>
            <a:endParaRPr lang="en-US" dirty="0">
              <a:solidFill>
                <a:schemeClr val="accent4">
                  <a:lumMod val="75000"/>
                </a:schemeClr>
              </a:solidFill>
            </a:endParaRPr>
          </a:p>
        </p:txBody>
      </p:sp>
      <p:sp>
        <p:nvSpPr>
          <p:cNvPr id="3" name="Content Placeholder 2"/>
          <p:cNvSpPr>
            <a:spLocks noGrp="1"/>
          </p:cNvSpPr>
          <p:nvPr>
            <p:ph idx="1"/>
          </p:nvPr>
        </p:nvSpPr>
        <p:spPr>
          <a:xfrm>
            <a:off x="6318912" y="1173707"/>
            <a:ext cx="4576101" cy="5074693"/>
          </a:xfrm>
        </p:spPr>
        <p:txBody>
          <a:bodyPr>
            <a:normAutofit/>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a:t>
            </a:r>
            <a:r>
              <a:rPr lang="fa-IR" b="1" dirty="0" smtClean="0">
                <a:cs typeface="B Nazanin" pitchFamily="2" charset="-78"/>
              </a:rPr>
              <a:t>24 </a:t>
            </a:r>
            <a:r>
              <a:rPr lang="fa-IR" b="1" dirty="0">
                <a:cs typeface="B Nazanin" pitchFamily="2" charset="-78"/>
              </a:rPr>
              <a:t>ماهه برابر </a:t>
            </a:r>
            <a:r>
              <a:rPr lang="fa-IR" b="1" dirty="0" smtClean="0">
                <a:cs typeface="B Nazanin" pitchFamily="2" charset="-78"/>
              </a:rPr>
              <a:t>54/9  </a:t>
            </a:r>
            <a:r>
              <a:rPr lang="fa-IR" b="1" dirty="0">
                <a:cs typeface="B Nazanin" pitchFamily="2" charset="-78"/>
              </a:rPr>
              <a:t>می باشد وضعیت </a:t>
            </a:r>
            <a:r>
              <a:rPr lang="fa-IR" b="1" dirty="0" smtClean="0">
                <a:cs typeface="B Nazanin" pitchFamily="2" charset="-78"/>
              </a:rPr>
              <a:t>سلامت هیجانی-اجتماعی کودک </a:t>
            </a:r>
            <a:r>
              <a:rPr lang="fa-IR" b="1" dirty="0">
                <a:cs typeface="B Nazanin" pitchFamily="2" charset="-78"/>
              </a:rPr>
              <a:t>کدام و اقدام مناسب چیست</a:t>
            </a:r>
            <a:r>
              <a:rPr lang="fa-IR" b="1" dirty="0" smtClean="0">
                <a:cs typeface="B Nazanin" pitchFamily="2" charset="-78"/>
              </a:rPr>
              <a:t>؟</a:t>
            </a: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34713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717377"/>
          </a:xfrm>
        </p:spPr>
        <p:txBody>
          <a:bodyPr/>
          <a:lstStyle/>
          <a:p>
            <a:pPr algn="r"/>
            <a:r>
              <a:rPr lang="fa-IR" dirty="0" smtClean="0">
                <a:solidFill>
                  <a:schemeClr val="accent4">
                    <a:lumMod val="75000"/>
                  </a:schemeClr>
                </a:solidFill>
              </a:rPr>
              <a:t>پاسخ سوال دهم:</a:t>
            </a:r>
            <a:endParaRPr lang="en-US" dirty="0">
              <a:solidFill>
                <a:schemeClr val="accent4">
                  <a:lumMod val="75000"/>
                </a:schemeClr>
              </a:solidFill>
            </a:endParaRPr>
          </a:p>
        </p:txBody>
      </p:sp>
      <p:sp>
        <p:nvSpPr>
          <p:cNvPr id="3" name="Content Placeholder 2"/>
          <p:cNvSpPr>
            <a:spLocks noGrp="1"/>
          </p:cNvSpPr>
          <p:nvPr>
            <p:ph idx="1"/>
          </p:nvPr>
        </p:nvSpPr>
        <p:spPr>
          <a:xfrm>
            <a:off x="6318913" y="1473959"/>
            <a:ext cx="4576101" cy="4462817"/>
          </a:xfrm>
        </p:spPr>
        <p:txBody>
          <a:bodyPr>
            <a:normAutofit/>
          </a:bodyPr>
          <a:lstStyle/>
          <a:p>
            <a:pPr algn="just" rtl="1">
              <a:lnSpc>
                <a:spcPct val="150000"/>
              </a:lnSpc>
            </a:pPr>
            <a:r>
              <a:rPr lang="fa-IR" b="1" dirty="0">
                <a:cs typeface="B Nazanin" pitchFamily="2" charset="-78"/>
              </a:rPr>
              <a:t>امتیاز </a:t>
            </a:r>
            <a:r>
              <a:rPr lang="en-US" b="1" dirty="0">
                <a:cs typeface="B Nazanin" pitchFamily="2" charset="-78"/>
              </a:rPr>
              <a:t>ASQ:SE-2 </a:t>
            </a:r>
            <a:r>
              <a:rPr lang="fa-IR" b="1" dirty="0">
                <a:cs typeface="B Nazanin" pitchFamily="2" charset="-78"/>
              </a:rPr>
              <a:t> کودک </a:t>
            </a:r>
            <a:r>
              <a:rPr lang="fa-IR" b="1" dirty="0" smtClean="0">
                <a:cs typeface="B Nazanin" pitchFamily="2" charset="-78"/>
              </a:rPr>
              <a:t>24 </a:t>
            </a:r>
            <a:r>
              <a:rPr lang="fa-IR" b="1" dirty="0">
                <a:cs typeface="B Nazanin" pitchFamily="2" charset="-78"/>
              </a:rPr>
              <a:t>ماهه برابر </a:t>
            </a:r>
            <a:r>
              <a:rPr lang="fa-IR" b="1" dirty="0" smtClean="0">
                <a:cs typeface="B Nazanin" pitchFamily="2" charset="-78"/>
              </a:rPr>
              <a:t>54/9  </a:t>
            </a:r>
            <a:r>
              <a:rPr lang="fa-IR" b="1" dirty="0">
                <a:cs typeface="B Nazanin" pitchFamily="2" charset="-78"/>
              </a:rPr>
              <a:t>می باشد وضعیت </a:t>
            </a:r>
            <a:r>
              <a:rPr lang="fa-IR" b="1" dirty="0" smtClean="0">
                <a:cs typeface="B Nazanin" pitchFamily="2" charset="-78"/>
              </a:rPr>
              <a:t>سلامت هیجانی-اجتماعی کودک </a:t>
            </a:r>
            <a:r>
              <a:rPr lang="fa-IR" b="1" dirty="0">
                <a:cs typeface="B Nazanin" pitchFamily="2" charset="-78"/>
              </a:rPr>
              <a:t>کدام و اقدام مناسب چیست</a:t>
            </a:r>
            <a:r>
              <a:rPr lang="fa-IR" b="1" dirty="0" smtClean="0">
                <a:cs typeface="B Nazanin" pitchFamily="2" charset="-78"/>
              </a:rPr>
              <a:t>؟</a:t>
            </a:r>
          </a:p>
          <a:p>
            <a:pPr algn="just" rtl="1">
              <a:lnSpc>
                <a:spcPct val="150000"/>
              </a:lnSpc>
            </a:pPr>
            <a:r>
              <a:rPr lang="fa-IR" b="1" dirty="0" smtClean="0">
                <a:solidFill>
                  <a:schemeClr val="accent4">
                    <a:lumMod val="75000"/>
                  </a:schemeClr>
                </a:solidFill>
                <a:cs typeface="B Nazanin" pitchFamily="2" charset="-78"/>
              </a:rPr>
              <a:t>منطقه پایش کودک 24 ماهه برابر 60-55</a:t>
            </a:r>
            <a:br>
              <a:rPr lang="fa-IR" b="1" dirty="0" smtClean="0">
                <a:solidFill>
                  <a:schemeClr val="accent4">
                    <a:lumMod val="75000"/>
                  </a:schemeClr>
                </a:solidFill>
                <a:cs typeface="B Nazanin" pitchFamily="2" charset="-78"/>
              </a:rPr>
            </a:br>
            <a:r>
              <a:rPr lang="fa-IR" b="1" dirty="0" smtClean="0">
                <a:solidFill>
                  <a:schemeClr val="accent4">
                    <a:lumMod val="75000"/>
                  </a:schemeClr>
                </a:solidFill>
                <a:cs typeface="B Nazanin" pitchFamily="2" charset="-78"/>
              </a:rPr>
              <a:t>می باشد و چون امتیاز بدست آماده برابر 54/9 است و طبق دستورالعمل، وضعیت سلامت </a:t>
            </a:r>
            <a:r>
              <a:rPr lang="fa-IR" b="1" dirty="0">
                <a:solidFill>
                  <a:schemeClr val="accent4">
                    <a:lumMod val="75000"/>
                  </a:schemeClr>
                </a:solidFill>
                <a:cs typeface="B Nazanin" pitchFamily="2" charset="-78"/>
              </a:rPr>
              <a:t>هیجانی-اجتماعی </a:t>
            </a:r>
            <a:r>
              <a:rPr lang="fa-IR" b="1" dirty="0" smtClean="0">
                <a:solidFill>
                  <a:schemeClr val="accent4">
                    <a:lumMod val="75000"/>
                  </a:schemeClr>
                </a:solidFill>
                <a:cs typeface="B Nazanin" pitchFamily="2" charset="-78"/>
              </a:rPr>
              <a:t>کودک با امتیاز </a:t>
            </a:r>
            <a:r>
              <a:rPr lang="fa-IR" b="1" u="sng" dirty="0" smtClean="0">
                <a:solidFill>
                  <a:schemeClr val="accent4">
                    <a:lumMod val="75000"/>
                  </a:schemeClr>
                </a:solidFill>
                <a:cs typeface="B Nazanin" pitchFamily="2" charset="-78"/>
              </a:rPr>
              <a:t>کمتر</a:t>
            </a:r>
            <a:r>
              <a:rPr lang="fa-IR" b="1" dirty="0" smtClean="0">
                <a:solidFill>
                  <a:schemeClr val="accent4">
                    <a:lumMod val="75000"/>
                  </a:schemeClr>
                </a:solidFill>
                <a:cs typeface="B Nazanin" pitchFamily="2" charset="-78"/>
              </a:rPr>
              <a:t> از منطقه پایش نرمال می باشد.  بنابراین وضعیت هیجانی-اجتماعی کودک نرمال است.</a:t>
            </a:r>
            <a:endParaRPr lang="en-US" b="1" dirty="0">
              <a:solidFill>
                <a:schemeClr val="accent4">
                  <a:lumMod val="75000"/>
                </a:schemeClr>
              </a:solidFill>
              <a:cs typeface="B Nazanin" pitchFamily="2" charset="-78"/>
            </a:endParaRPr>
          </a:p>
        </p:txBody>
      </p:sp>
      <p:pic>
        <p:nvPicPr>
          <p:cNvPr id="4" name="Picture 3"/>
          <p:cNvPicPr>
            <a:picLocks noChangeAspect="1"/>
          </p:cNvPicPr>
          <p:nvPr/>
        </p:nvPicPr>
        <p:blipFill>
          <a:blip r:embed="rId2"/>
          <a:stretch>
            <a:fillRect/>
          </a:stretch>
        </p:blipFill>
        <p:spPr>
          <a:xfrm>
            <a:off x="1156548" y="1612921"/>
            <a:ext cx="4719501" cy="4196264"/>
          </a:xfrm>
          <a:prstGeom prst="rect">
            <a:avLst/>
          </a:prstGeom>
        </p:spPr>
      </p:pic>
    </p:spTree>
    <p:extLst>
      <p:ext uri="{BB962C8B-B14F-4D97-AF65-F5344CB8AC3E}">
        <p14:creationId xmlns:p14="http://schemas.microsoft.com/office/powerpoint/2010/main" val="90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712070"/>
          </a:xfrm>
        </p:spPr>
        <p:txBody>
          <a:bodyPr>
            <a:normAutofit/>
          </a:bodyPr>
          <a:lstStyle/>
          <a:p>
            <a:pPr algn="r" rtl="1"/>
            <a:r>
              <a:rPr lang="fa-IR" sz="2000" b="1" dirty="0">
                <a:solidFill>
                  <a:schemeClr val="tx1"/>
                </a:solidFill>
                <a:cs typeface="B Titr" pitchFamily="2" charset="-78"/>
              </a:rPr>
              <a:t>مقایسه امتیاز با نقاط برش  </a:t>
            </a:r>
            <a:r>
              <a:rPr lang="en-US" sz="2000" b="1" dirty="0" smtClean="0">
                <a:solidFill>
                  <a:schemeClr val="accent4">
                    <a:lumMod val="75000"/>
                  </a:schemeClr>
                </a:solidFill>
                <a:cs typeface="B Nazanin" panose="00000400000000000000" pitchFamily="2" charset="-78"/>
              </a:rPr>
              <a:t>ASQ:SE-2</a:t>
            </a:r>
            <a:r>
              <a:rPr lang="fa-IR" sz="2000" b="1" dirty="0" smtClean="0">
                <a:solidFill>
                  <a:schemeClr val="accent4">
                    <a:lumMod val="75000"/>
                  </a:schemeClr>
                </a:solidFill>
                <a:cs typeface="B Nazanin" panose="00000400000000000000" pitchFamily="2" charset="-78"/>
              </a:rPr>
              <a:t> </a:t>
            </a:r>
            <a:r>
              <a:rPr lang="fa-IR" sz="2000" b="1" dirty="0" smtClean="0">
                <a:solidFill>
                  <a:schemeClr val="tx1"/>
                </a:solidFill>
                <a:cs typeface="B Titr" pitchFamily="2" charset="-78"/>
              </a:rPr>
              <a:t>و تصمیم گیری برای کودک:</a:t>
            </a:r>
            <a:endParaRPr lang="fa-IR" sz="2000" dirty="0">
              <a:solidFill>
                <a:schemeClr val="tx1"/>
              </a:solidFill>
              <a:cs typeface="B Titr" pitchFamily="2" charset="-78"/>
            </a:endParaRPr>
          </a:p>
        </p:txBody>
      </p:sp>
      <p:sp>
        <p:nvSpPr>
          <p:cNvPr id="3" name="Content Placeholder 2"/>
          <p:cNvSpPr>
            <a:spLocks noGrp="1"/>
          </p:cNvSpPr>
          <p:nvPr>
            <p:ph idx="1"/>
          </p:nvPr>
        </p:nvSpPr>
        <p:spPr>
          <a:xfrm>
            <a:off x="1244600" y="1270000"/>
            <a:ext cx="10145714" cy="1138356"/>
          </a:xfrm>
        </p:spPr>
        <p:txBody>
          <a:bodyPr/>
          <a:lstStyle/>
          <a:p>
            <a:pPr algn="just" rtl="1">
              <a:lnSpc>
                <a:spcPct val="150000"/>
              </a:lnSpc>
            </a:pPr>
            <a:r>
              <a:rPr lang="fa-IR" b="1" dirty="0" smtClean="0">
                <a:solidFill>
                  <a:srgbClr val="FF0000"/>
                </a:solidFill>
                <a:cs typeface="B Nazanin" pitchFamily="2" charset="-78"/>
              </a:rPr>
              <a:t>نکته:</a:t>
            </a:r>
            <a:r>
              <a:rPr lang="fa-IR" b="1" dirty="0" smtClean="0">
                <a:cs typeface="B Nazanin" pitchFamily="2" charset="-78"/>
              </a:rPr>
              <a:t>چنانچه امتیاز در منطقه </a:t>
            </a:r>
            <a:r>
              <a:rPr lang="fa-IR" b="1" u="sng" dirty="0">
                <a:solidFill>
                  <a:srgbClr val="00B050"/>
                </a:solidFill>
                <a:cs typeface="B Nazanin" pitchFamily="2" charset="-78"/>
              </a:rPr>
              <a:t>طبیعی</a:t>
            </a:r>
            <a:r>
              <a:rPr lang="fa-IR" b="1" dirty="0" smtClean="0">
                <a:cs typeface="B Nazanin" pitchFamily="2" charset="-78"/>
              </a:rPr>
              <a:t> یا در </a:t>
            </a:r>
            <a:r>
              <a:rPr lang="fa-IR" b="1" u="sng" dirty="0">
                <a:solidFill>
                  <a:srgbClr val="00B050"/>
                </a:solidFill>
                <a:cs typeface="B Nazanin" pitchFamily="2" charset="-78"/>
              </a:rPr>
              <a:t>منطقه پایش </a:t>
            </a:r>
            <a:r>
              <a:rPr lang="fa-IR" b="1" dirty="0" smtClean="0">
                <a:cs typeface="B Nazanin" pitchFamily="2" charset="-78"/>
              </a:rPr>
              <a:t>قرار گیرد اما والدین در مورد هر یک از سوالات پرسشنامه یا در پاسخ به سوالات کلی آخر پرسشنامه، ابراز نگرانی کرده باشند. نتایج را با پزشک مرکز در میان بگذارید.</a:t>
            </a:r>
            <a:endParaRPr lang="fa-IR" b="1" dirty="0">
              <a:cs typeface="B Nazanin"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4534"/>
          <a:stretch/>
        </p:blipFill>
        <p:spPr>
          <a:xfrm>
            <a:off x="1841500" y="2421057"/>
            <a:ext cx="8191500" cy="18414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4364154"/>
            <a:ext cx="8191500" cy="2133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700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056" y="1727200"/>
            <a:ext cx="4232957" cy="4673600"/>
          </a:xfrm>
        </p:spPr>
        <p:txBody>
          <a:bodyPr>
            <a:normAutofit fontScale="92500" lnSpcReduction="20000"/>
          </a:bodyPr>
          <a:lstStyle/>
          <a:p>
            <a:pPr algn="just" rtl="1">
              <a:lnSpc>
                <a:spcPct val="150000"/>
              </a:lnSpc>
            </a:pPr>
            <a:r>
              <a:rPr lang="fa-IR" sz="2400" b="1" dirty="0" smtClean="0">
                <a:solidFill>
                  <a:srgbClr val="FF0000"/>
                </a:solidFill>
                <a:cs typeface="B Nazanin" pitchFamily="2" charset="-78"/>
              </a:rPr>
              <a:t>نکته: </a:t>
            </a:r>
          </a:p>
          <a:p>
            <a:pPr marL="0" indent="0" algn="just" rtl="1">
              <a:lnSpc>
                <a:spcPct val="150000"/>
              </a:lnSpc>
              <a:buNone/>
            </a:pPr>
            <a:r>
              <a:rPr lang="fa-IR" sz="2400" b="1" dirty="0" smtClean="0">
                <a:cs typeface="B Nazanin" pitchFamily="2" charset="-78"/>
              </a:rPr>
              <a:t>توجه داشته باشید که از سن 12 ماهگی به بعد به طور نرمال امتیاز دختر ها در </a:t>
            </a:r>
            <a:r>
              <a:rPr lang="en-US" sz="2400" b="1" dirty="0" smtClean="0">
                <a:cs typeface="B Nazanin" pitchFamily="2" charset="-78"/>
              </a:rPr>
              <a:t>ASQ:SE-2</a:t>
            </a:r>
            <a:r>
              <a:rPr lang="fa-IR" sz="2400" b="1" dirty="0" smtClean="0">
                <a:cs typeface="B Nazanin" pitchFamily="2" charset="-78"/>
              </a:rPr>
              <a:t> به طور معنی داری از امتیاز پسرها پایین تر قرا می گیرد.(یعنی دختر ها در وضعیت تکاملی اجتماعی- هیجانی بهتری قرار دارند) لذا زمانی که امتیاز دختر ها در منطقه پایش قرارگیرد، جای نگرانی بیشتری دارد و نیاز به توجه ویژه وجود خواهد داشت.</a:t>
            </a:r>
            <a:endParaRPr lang="fa-IR" sz="2400" b="1" dirty="0">
              <a:cs typeface="B Nazanin" pitchFamily="2" charset="-78"/>
            </a:endParaRPr>
          </a:p>
        </p:txBody>
      </p:sp>
      <p:sp>
        <p:nvSpPr>
          <p:cNvPr id="4" name="Title 1"/>
          <p:cNvSpPr>
            <a:spLocks noGrp="1"/>
          </p:cNvSpPr>
          <p:nvPr>
            <p:ph type="title"/>
          </p:nvPr>
        </p:nvSpPr>
        <p:spPr/>
        <p:txBody>
          <a:bodyPr/>
          <a:lstStyle/>
          <a:p>
            <a:pPr algn="r" rtl="1"/>
            <a:r>
              <a:rPr lang="fa-IR" sz="2800" b="1" dirty="0">
                <a:solidFill>
                  <a:schemeClr val="tx1"/>
                </a:solidFill>
                <a:cs typeface="B Titr" pitchFamily="2" charset="-78"/>
              </a:rPr>
              <a:t>مقایسه امتیاز با نقاط برش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a:t>
            </a:r>
            <a:r>
              <a:rPr lang="fa-IR" sz="2800" b="1" dirty="0" smtClean="0">
                <a:solidFill>
                  <a:schemeClr val="tx1"/>
                </a:solidFill>
                <a:cs typeface="B Titr" pitchFamily="2" charset="-78"/>
              </a:rPr>
              <a:t>و تصمیم گیری برای کودک:</a:t>
            </a:r>
            <a:endParaRPr lang="fa-IR" sz="2800" dirty="0">
              <a:solidFill>
                <a:schemeClr val="tx1"/>
              </a:solidFill>
              <a:cs typeface="B Titr" pitchFamily="2" charset="-7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72" y="1727200"/>
            <a:ext cx="5868359"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838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712070"/>
          </a:xfrm>
        </p:spPr>
        <p:txBody>
          <a:bodyPr>
            <a:normAutofit/>
          </a:bodyPr>
          <a:lstStyle/>
          <a:p>
            <a:pPr algn="r" rtl="1"/>
            <a:r>
              <a:rPr lang="fa-IR" sz="2800" b="1" dirty="0" smtClean="0">
                <a:solidFill>
                  <a:schemeClr val="tx1"/>
                </a:solidFill>
                <a:cs typeface="B Titr" pitchFamily="2" charset="-78"/>
              </a:rPr>
              <a:t>تعیین نوع اقدام بر اساس نتیجه پرسشنامه </a:t>
            </a:r>
            <a:r>
              <a:rPr lang="en-US" b="1" dirty="0" smtClean="0">
                <a:solidFill>
                  <a:schemeClr val="accent4">
                    <a:lumMod val="75000"/>
                  </a:schemeClr>
                </a:solidFill>
                <a:cs typeface="B Nazanin" panose="00000400000000000000" pitchFamily="2" charset="-78"/>
              </a:rPr>
              <a:t>ASQ:SE-2</a:t>
            </a:r>
            <a:r>
              <a:rPr lang="fa-IR" b="1" dirty="0" smtClean="0">
                <a:solidFill>
                  <a:schemeClr val="accent4">
                    <a:lumMod val="75000"/>
                  </a:schemeClr>
                </a:solidFill>
                <a:cs typeface="B Nazanin" panose="00000400000000000000" pitchFamily="2" charset="-78"/>
              </a:rPr>
              <a:t> </a:t>
            </a:r>
            <a:endParaRPr lang="fa-IR" sz="2800" dirty="0">
              <a:solidFill>
                <a:schemeClr val="tx1"/>
              </a:solidFill>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357476512"/>
              </p:ext>
            </p:extLst>
          </p:nvPr>
        </p:nvGraphicFramePr>
        <p:xfrm>
          <a:off x="638629" y="1503437"/>
          <a:ext cx="10784114" cy="4839306"/>
        </p:xfrm>
        <a:graphic>
          <a:graphicData uri="http://schemas.openxmlformats.org/drawingml/2006/table">
            <a:tbl>
              <a:tblPr rtl="1" firstRow="1" bandRow="1">
                <a:tableStyleId>{5C22544A-7EE6-4342-B048-85BDC9FD1C3A}</a:tableStyleId>
              </a:tblPr>
              <a:tblGrid>
                <a:gridCol w="5392057">
                  <a:extLst>
                    <a:ext uri="{9D8B030D-6E8A-4147-A177-3AD203B41FA5}">
                      <a16:colId xmlns:a16="http://schemas.microsoft.com/office/drawing/2014/main" val="20000"/>
                    </a:ext>
                  </a:extLst>
                </a:gridCol>
                <a:gridCol w="5392057">
                  <a:extLst>
                    <a:ext uri="{9D8B030D-6E8A-4147-A177-3AD203B41FA5}">
                      <a16:colId xmlns:a16="http://schemas.microsoft.com/office/drawing/2014/main" val="20001"/>
                    </a:ext>
                  </a:extLst>
                </a:gridCol>
              </a:tblGrid>
              <a:tr h="417083">
                <a:tc>
                  <a:txBody>
                    <a:bodyPr/>
                    <a:lstStyle/>
                    <a:p>
                      <a:pPr algn="ctr" rtl="1"/>
                      <a:r>
                        <a:rPr lang="fa-IR" b="1" dirty="0" smtClean="0">
                          <a:cs typeface="B Nazanin" pitchFamily="2" charset="-78"/>
                        </a:rPr>
                        <a:t>وضعیت کودک بر حسب نقاط برش </a:t>
                      </a:r>
                      <a:endParaRPr lang="fa-IR" b="1" dirty="0">
                        <a:cs typeface="B Nazanin" pitchFamily="2" charset="-78"/>
                      </a:endParaRPr>
                    </a:p>
                  </a:txBody>
                  <a:tcPr anchor="ctr"/>
                </a:tc>
                <a:tc>
                  <a:txBody>
                    <a:bodyPr/>
                    <a:lstStyle/>
                    <a:p>
                      <a:pPr algn="ctr" rtl="1"/>
                      <a:r>
                        <a:rPr lang="fa-IR" b="1" dirty="0" smtClean="0">
                          <a:cs typeface="B Nazanin" pitchFamily="2" charset="-78"/>
                        </a:rPr>
                        <a:t>اقدام مناسب</a:t>
                      </a:r>
                      <a:endParaRPr lang="fa-IR" b="1" dirty="0">
                        <a:cs typeface="B Nazanin" pitchFamily="2" charset="-78"/>
                      </a:endParaRPr>
                    </a:p>
                  </a:txBody>
                  <a:tcPr anchor="ctr"/>
                </a:tc>
                <a:extLst>
                  <a:ext uri="{0D108BD9-81ED-4DB2-BD59-A6C34878D82A}">
                    <a16:rowId xmlns:a16="http://schemas.microsoft.com/office/drawing/2014/main" val="10000"/>
                  </a:ext>
                </a:extLst>
              </a:tr>
              <a:tr h="1028424">
                <a:tc>
                  <a:txBody>
                    <a:bodyPr/>
                    <a:lstStyle/>
                    <a:p>
                      <a:pPr algn="just" rtl="1"/>
                      <a:r>
                        <a:rPr lang="fa-IR" sz="1800" b="1" kern="1200" dirty="0" smtClean="0">
                          <a:solidFill>
                            <a:schemeClr val="dk1"/>
                          </a:solidFill>
                          <a:latin typeface="+mn-lt"/>
                          <a:ea typeface="+mn-ea"/>
                          <a:cs typeface="B Nazanin" pitchFamily="2" charset="-78"/>
                        </a:rPr>
                        <a:t>کودکانی که امتیازشان در منطقه نرمال یا طبیعی قرار داد </a:t>
                      </a:r>
                      <a:endParaRPr lang="fa-IR" sz="1800" b="1" kern="1200" dirty="0">
                        <a:solidFill>
                          <a:schemeClr val="dk1"/>
                        </a:solidFill>
                        <a:latin typeface="+mn-lt"/>
                        <a:ea typeface="+mn-ea"/>
                        <a:cs typeface="B Nazanin" pitchFamily="2" charset="-78"/>
                      </a:endParaRPr>
                    </a:p>
                  </a:txBody>
                  <a:tcPr anchor="ctr"/>
                </a:tc>
                <a:tc>
                  <a:txBody>
                    <a:bodyPr/>
                    <a:lstStyle/>
                    <a:p>
                      <a:pPr algn="just" rtl="1"/>
                      <a:r>
                        <a:rPr lang="fa-IR" sz="1800" b="1" dirty="0" smtClean="0">
                          <a:cs typeface="B Nazanin" pitchFamily="2" charset="-78"/>
                        </a:rPr>
                        <a:t>فعالیت ها و بازهای تکاملی متناسب</a:t>
                      </a:r>
                      <a:r>
                        <a:rPr lang="fa-IR" sz="1800" b="1" baseline="0" dirty="0" smtClean="0">
                          <a:cs typeface="B Nazanin" pitchFamily="2" charset="-78"/>
                        </a:rPr>
                        <a:t> با سن کودک</a:t>
                      </a:r>
                      <a:r>
                        <a:rPr lang="fa-IR" sz="1800" b="1" dirty="0" smtClean="0">
                          <a:cs typeface="B Nazanin" pitchFamily="2" charset="-78"/>
                        </a:rPr>
                        <a:t> « بروشورهای آموزشی فعالیت هایی برای ارتقای تکامل کودک» به والدین ارائه شود </a:t>
                      </a:r>
                      <a:endParaRPr lang="fa-IR" dirty="0"/>
                    </a:p>
                  </a:txBody>
                  <a:tcPr anchor="ctr"/>
                </a:tc>
                <a:extLst>
                  <a:ext uri="{0D108BD9-81ED-4DB2-BD59-A6C34878D82A}">
                    <a16:rowId xmlns:a16="http://schemas.microsoft.com/office/drawing/2014/main" val="10001"/>
                  </a:ext>
                </a:extLst>
              </a:tr>
              <a:tr h="1645478">
                <a:tc>
                  <a:txBody>
                    <a:bodyPr/>
                    <a:lstStyle/>
                    <a:p>
                      <a:pPr algn="just" rtl="1">
                        <a:lnSpc>
                          <a:spcPct val="100000"/>
                        </a:lnSpc>
                      </a:pPr>
                      <a:r>
                        <a:rPr lang="fa-IR" b="1" dirty="0" smtClean="0">
                          <a:cs typeface="B Nazanin" pitchFamily="2" charset="-78"/>
                        </a:rPr>
                        <a:t>1- کودکانی که امتیازشان در </a:t>
                      </a:r>
                      <a:r>
                        <a:rPr lang="fa-IR" b="1" u="sng" dirty="0" smtClean="0">
                          <a:solidFill>
                            <a:srgbClr val="00B0F0"/>
                          </a:solidFill>
                          <a:cs typeface="B Nazanin" pitchFamily="2" charset="-78"/>
                        </a:rPr>
                        <a:t>منطقه پایش </a:t>
                      </a:r>
                      <a:r>
                        <a:rPr lang="fa-IR" b="1" dirty="0" smtClean="0">
                          <a:cs typeface="B Nazanin" pitchFamily="2" charset="-78"/>
                        </a:rPr>
                        <a:t>قراردارد.</a:t>
                      </a:r>
                    </a:p>
                    <a:p>
                      <a:pPr algn="just" rtl="1">
                        <a:lnSpc>
                          <a:spcPct val="100000"/>
                        </a:lnSpc>
                      </a:pPr>
                      <a:r>
                        <a:rPr lang="fa-IR" b="1" dirty="0" smtClean="0">
                          <a:cs typeface="B Nazanin" pitchFamily="2" charset="-78"/>
                        </a:rPr>
                        <a:t>2- کودکانی که در منطقه طبیعی قرار دارند ولی والدین شان در بخش </a:t>
                      </a:r>
                      <a:r>
                        <a:rPr lang="fa-IR" b="1" u="sng" dirty="0" smtClean="0">
                          <a:solidFill>
                            <a:srgbClr val="00B0F0"/>
                          </a:solidFill>
                          <a:cs typeface="B Nazanin" pitchFamily="2" charset="-78"/>
                        </a:rPr>
                        <a:t>کلیات</a:t>
                      </a:r>
                      <a:r>
                        <a:rPr lang="fa-IR" b="1" dirty="0" smtClean="0">
                          <a:cs typeface="B Nazanin" pitchFamily="2" charset="-78"/>
                        </a:rPr>
                        <a:t> پرسشنامه ابراز نگرانی کرده اند  </a:t>
                      </a:r>
                      <a:endParaRPr lang="fa-IR" dirty="0"/>
                    </a:p>
                  </a:txBody>
                  <a:tcPr anchor="ctr"/>
                </a:tc>
                <a:tc>
                  <a:txBody>
                    <a:bodyPr/>
                    <a:lstStyle/>
                    <a:p>
                      <a:pPr marL="363538" indent="-276225" algn="just" rtl="1">
                        <a:lnSpc>
                          <a:spcPct val="100000"/>
                        </a:lnSpc>
                        <a:buNone/>
                      </a:pPr>
                      <a:r>
                        <a:rPr lang="fa-IR" sz="1800" b="1" dirty="0" smtClean="0">
                          <a:cs typeface="B Nazanin" pitchFamily="2" charset="-78"/>
                        </a:rPr>
                        <a:t>1- فعالیت ها و بازهای تکاملی « بروشورهای آموزشی فعالیت هایی برای ارتقای تکامل کودک» به والدین ارائه شود و پس از</a:t>
                      </a:r>
                      <a:r>
                        <a:rPr lang="fa-IR" sz="1800" b="1" u="sng" dirty="0" smtClean="0">
                          <a:solidFill>
                            <a:srgbClr val="FF0000"/>
                          </a:solidFill>
                          <a:cs typeface="B Nazanin" pitchFamily="2" charset="-78"/>
                        </a:rPr>
                        <a:t> 2 هفته </a:t>
                      </a:r>
                      <a:r>
                        <a:rPr lang="fa-IR" sz="1800" b="1" dirty="0" smtClean="0">
                          <a:cs typeface="B Nazanin" pitchFamily="2" charset="-78"/>
                        </a:rPr>
                        <a:t>بررسی کنید که فعالیت ها و باز ها را به درستی انجام بدهد.</a:t>
                      </a:r>
                    </a:p>
                    <a:p>
                      <a:pPr marL="363538" indent="-276225" algn="just" rtl="1">
                        <a:lnSpc>
                          <a:spcPct val="100000"/>
                        </a:lnSpc>
                        <a:buNone/>
                      </a:pPr>
                      <a:r>
                        <a:rPr lang="fa-IR" sz="1800" b="1" dirty="0" smtClean="0">
                          <a:cs typeface="B Nazanin" pitchFamily="2" charset="-78"/>
                        </a:rPr>
                        <a:t>2- مجددا بعد از </a:t>
                      </a:r>
                      <a:r>
                        <a:rPr lang="fa-IR" sz="1800" b="1" u="sng" dirty="0" smtClean="0">
                          <a:solidFill>
                            <a:srgbClr val="FF0000"/>
                          </a:solidFill>
                          <a:cs typeface="B Nazanin" pitchFamily="2" charset="-78"/>
                        </a:rPr>
                        <a:t>2 ماه  </a:t>
                      </a:r>
                      <a:r>
                        <a:rPr lang="fa-IR" sz="1800" b="1" dirty="0" smtClean="0">
                          <a:cs typeface="B Nazanin" pitchFamily="2" charset="-78"/>
                        </a:rPr>
                        <a:t>غربالگری با استفاده از همان پرسشنامه تکرار گردد.</a:t>
                      </a:r>
                    </a:p>
                  </a:txBody>
                  <a:tcPr anchor="ctr"/>
                </a:tc>
                <a:extLst>
                  <a:ext uri="{0D108BD9-81ED-4DB2-BD59-A6C34878D82A}">
                    <a16:rowId xmlns:a16="http://schemas.microsoft.com/office/drawing/2014/main" val="10002"/>
                  </a:ext>
                </a:extLst>
              </a:tr>
              <a:tr h="719897">
                <a:tc>
                  <a:txBody>
                    <a:bodyPr/>
                    <a:lstStyle/>
                    <a:p>
                      <a:pPr algn="just" rtl="1">
                        <a:lnSpc>
                          <a:spcPct val="100000"/>
                        </a:lnSpc>
                      </a:pPr>
                      <a:r>
                        <a:rPr lang="fa-IR" sz="1800" b="1" dirty="0" smtClean="0">
                          <a:cs typeface="B Nazanin" pitchFamily="2" charset="-78"/>
                        </a:rPr>
                        <a:t>در صورتی که غربالگری مجدد اجتماعی- هیجانی یا غربالگری عمومی نگران کننده بود</a:t>
                      </a:r>
                      <a:endParaRPr lang="fa-IR" dirty="0"/>
                    </a:p>
                  </a:txBody>
                  <a:tcPr anchor="ctr"/>
                </a:tc>
                <a:tc>
                  <a:txBody>
                    <a:bodyPr/>
                    <a:lstStyle/>
                    <a:p>
                      <a:pPr marL="363538" indent="-276225" algn="just" rtl="1">
                        <a:lnSpc>
                          <a:spcPct val="100000"/>
                        </a:lnSpc>
                        <a:buNone/>
                      </a:pPr>
                      <a:r>
                        <a:rPr lang="fa-IR" sz="1800" b="1" dirty="0" smtClean="0">
                          <a:cs typeface="B Nazanin" pitchFamily="2" charset="-78"/>
                        </a:rPr>
                        <a:t>به پزشک معین تکامل ارجاع دهید</a:t>
                      </a:r>
                    </a:p>
                  </a:txBody>
                  <a:tcPr anchor="ctr"/>
                </a:tc>
                <a:extLst>
                  <a:ext uri="{0D108BD9-81ED-4DB2-BD59-A6C34878D82A}">
                    <a16:rowId xmlns:a16="http://schemas.microsoft.com/office/drawing/2014/main" val="10003"/>
                  </a:ext>
                </a:extLst>
              </a:tr>
              <a:tr h="1028424">
                <a:tc>
                  <a:txBody>
                    <a:bodyPr/>
                    <a:lstStyle/>
                    <a:p>
                      <a:pPr algn="just" rtl="1">
                        <a:lnSpc>
                          <a:spcPct val="100000"/>
                        </a:lnSpc>
                      </a:pPr>
                      <a:r>
                        <a:rPr lang="fa-IR" b="1" dirty="0" smtClean="0">
                          <a:cs typeface="B Nazanin" pitchFamily="2" charset="-78"/>
                        </a:rPr>
                        <a:t>کودکانی که امتیازشان در </a:t>
                      </a:r>
                      <a:r>
                        <a:rPr lang="fa-IR" b="1" u="sng" dirty="0" smtClean="0">
                          <a:solidFill>
                            <a:srgbClr val="00B0F0"/>
                          </a:solidFill>
                          <a:cs typeface="B Nazanin" pitchFamily="2" charset="-78"/>
                        </a:rPr>
                        <a:t>منطقه نیازمند ارجاع </a:t>
                      </a:r>
                      <a:r>
                        <a:rPr lang="fa-IR" b="1" dirty="0" smtClean="0">
                          <a:cs typeface="B Nazanin" pitchFamily="2" charset="-78"/>
                        </a:rPr>
                        <a:t>قرار دارد</a:t>
                      </a:r>
                      <a:endParaRPr lang="fa-IR" dirty="0"/>
                    </a:p>
                  </a:txBody>
                  <a:tcPr anchor="ctr"/>
                </a:tc>
                <a:tc>
                  <a:txBody>
                    <a:bodyPr/>
                    <a:lstStyle/>
                    <a:p>
                      <a:pPr marL="363538" marR="0" indent="-276225" algn="just" defTabSz="914400" rtl="1" eaLnBrk="1" fontAlgn="auto" latinLnBrk="0" hangingPunct="1">
                        <a:lnSpc>
                          <a:spcPct val="100000"/>
                        </a:lnSpc>
                        <a:spcBef>
                          <a:spcPts val="0"/>
                        </a:spcBef>
                        <a:spcAft>
                          <a:spcPts val="0"/>
                        </a:spcAft>
                        <a:buClrTx/>
                        <a:buSzTx/>
                        <a:buFontTx/>
                        <a:buNone/>
                        <a:tabLst/>
                        <a:defRPr/>
                      </a:pPr>
                      <a:r>
                        <a:rPr lang="fa-IR" b="1" dirty="0" smtClean="0">
                          <a:cs typeface="B Nazanin" pitchFamily="2" charset="-78"/>
                        </a:rPr>
                        <a:t>برای ارزیابی تکمیلی و تشخیصی به پزشک معین تکامل ارجاع گردد. </a:t>
                      </a:r>
                    </a:p>
                    <a:p>
                      <a:pPr marL="363538" indent="-276225" algn="just" rtl="1">
                        <a:lnSpc>
                          <a:spcPct val="100000"/>
                        </a:lnSpc>
                        <a:buNone/>
                      </a:pPr>
                      <a:endParaRPr lang="fa-IR" sz="1800" b="1" dirty="0" smtClean="0">
                        <a:cs typeface="B Nazanin" pitchFamily="2" charset="-78"/>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47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lnSpc>
                <a:spcPct val="150000"/>
              </a:lnSpc>
            </a:pPr>
            <a:r>
              <a:rPr lang="fa-IR" sz="2800" dirty="0" smtClean="0">
                <a:cs typeface="B Titr" pitchFamily="2" charset="-78"/>
              </a:rPr>
              <a:t>توصیه هایی برای مواردی که نتایج غربالگری نیاز به ارجاع جهت ارزیابی تکمیلی و تخصصی نشان دهد:</a:t>
            </a:r>
            <a:endParaRPr lang="fa-IR" sz="2800" dirty="0">
              <a:cs typeface="B Titr"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1935376"/>
            <a:ext cx="9359900" cy="4084424"/>
          </a:xfrm>
        </p:spPr>
      </p:pic>
    </p:spTree>
    <p:extLst>
      <p:ext uri="{BB962C8B-B14F-4D97-AF65-F5344CB8AC3E}">
        <p14:creationId xmlns:p14="http://schemas.microsoft.com/office/powerpoint/2010/main" val="46057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834" y="456331"/>
            <a:ext cx="3240180" cy="575636"/>
          </a:xfrm>
        </p:spPr>
        <p:txBody>
          <a:bodyPr>
            <a:normAutofit fontScale="90000"/>
          </a:bodyPr>
          <a:lstStyle/>
          <a:p>
            <a:pPr algn="ctr"/>
            <a:r>
              <a:rPr lang="en-US" sz="3600" b="1" dirty="0" smtClean="0">
                <a:solidFill>
                  <a:schemeClr val="accent2">
                    <a:lumMod val="75000"/>
                  </a:schemeClr>
                </a:solidFill>
              </a:rPr>
              <a:t>ASQ-3</a:t>
            </a:r>
            <a:endParaRPr lang="en-US" sz="3600" b="1" dirty="0">
              <a:solidFill>
                <a:schemeClr val="accent2">
                  <a:lumMod val="75000"/>
                </a:schemeClr>
              </a:solidFill>
            </a:endParaRPr>
          </a:p>
        </p:txBody>
      </p:sp>
      <p:sp>
        <p:nvSpPr>
          <p:cNvPr id="3" name="Content Placeholder 2"/>
          <p:cNvSpPr>
            <a:spLocks noGrp="1"/>
          </p:cNvSpPr>
          <p:nvPr>
            <p:ph idx="1"/>
          </p:nvPr>
        </p:nvSpPr>
        <p:spPr>
          <a:xfrm>
            <a:off x="6897189" y="1136469"/>
            <a:ext cx="4310742" cy="5111931"/>
          </a:xfrm>
          <a:ln>
            <a:solidFill>
              <a:schemeClr val="accent2">
                <a:lumMod val="75000"/>
              </a:schemeClr>
            </a:solidFill>
          </a:ln>
        </p:spPr>
        <p:txBody>
          <a:bodyPr>
            <a:normAutofit lnSpcReduction="10000"/>
          </a:bodyPr>
          <a:lstStyle/>
          <a:p>
            <a:pPr algn="just" rtl="1"/>
            <a:r>
              <a:rPr lang="fa-IR" dirty="0" smtClean="0">
                <a:cs typeface="B Nazanin" panose="00000400000000000000" pitchFamily="2" charset="-78"/>
              </a:rPr>
              <a:t>حیطه های:</a:t>
            </a:r>
          </a:p>
          <a:p>
            <a:pPr lvl="1" algn="just" rtl="1"/>
            <a:r>
              <a:rPr lang="fa-IR" sz="2000" dirty="0" smtClean="0">
                <a:cs typeface="B Nazanin" panose="00000400000000000000" pitchFamily="2" charset="-78"/>
              </a:rPr>
              <a:t>برقراری ارتباط</a:t>
            </a:r>
          </a:p>
          <a:p>
            <a:pPr lvl="1" algn="just" rtl="1"/>
            <a:r>
              <a:rPr lang="fa-IR" sz="2000" dirty="0" smtClean="0">
                <a:cs typeface="B Nazanin" panose="00000400000000000000" pitchFamily="2" charset="-78"/>
              </a:rPr>
              <a:t>حرکات درشت</a:t>
            </a:r>
          </a:p>
          <a:p>
            <a:pPr lvl="1" algn="just" rtl="1"/>
            <a:r>
              <a:rPr lang="fa-IR" sz="2000" dirty="0" smtClean="0">
                <a:cs typeface="B Nazanin" panose="00000400000000000000" pitchFamily="2" charset="-78"/>
              </a:rPr>
              <a:t>حرکات ظریف</a:t>
            </a:r>
          </a:p>
          <a:p>
            <a:pPr lvl="1" algn="just" rtl="1"/>
            <a:r>
              <a:rPr lang="fa-IR" sz="2000" dirty="0" smtClean="0">
                <a:cs typeface="B Nazanin" panose="00000400000000000000" pitchFamily="2" charset="-78"/>
              </a:rPr>
              <a:t>حل مسئله</a:t>
            </a:r>
          </a:p>
          <a:p>
            <a:pPr lvl="1" algn="just" rtl="1"/>
            <a:r>
              <a:rPr lang="fa-IR" sz="2000" dirty="0" smtClean="0">
                <a:cs typeface="B Nazanin" panose="00000400000000000000" pitchFamily="2" charset="-78"/>
              </a:rPr>
              <a:t>شخصی اجتماعی </a:t>
            </a:r>
          </a:p>
          <a:p>
            <a:pPr marL="457200" lvl="1" indent="0" algn="just" rtl="1">
              <a:buNone/>
            </a:pPr>
            <a:endParaRPr lang="fa-IR" sz="2000" dirty="0" smtClean="0">
              <a:cs typeface="B Nazanin" panose="00000400000000000000" pitchFamily="2" charset="-78"/>
            </a:endParaRPr>
          </a:p>
          <a:p>
            <a:pPr algn="just" rtl="1"/>
            <a:r>
              <a:rPr lang="fa-IR" dirty="0" smtClean="0">
                <a:cs typeface="B Nazanin" panose="00000400000000000000" pitchFamily="2" charset="-78"/>
              </a:rPr>
              <a:t>21 پرسشنامه برای سنین: </a:t>
            </a:r>
          </a:p>
          <a:p>
            <a:pPr lvl="1" algn="just" rtl="1"/>
            <a:r>
              <a:rPr lang="fa-IR" sz="2000"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2</a:t>
            </a:r>
            <a:r>
              <a:rPr lang="fa-IR" sz="2000" dirty="0" smtClean="0">
                <a:latin typeface="Calibri" panose="020F0502020204030204" pitchFamily="34" charset="0"/>
                <a:ea typeface="Calibri" panose="020F0502020204030204" pitchFamily="34" charset="0"/>
                <a:cs typeface="B Nazanin" panose="00000400000000000000" pitchFamily="2" charset="-78"/>
              </a:rPr>
              <a:t> </a:t>
            </a:r>
            <a:r>
              <a:rPr lang="fa-IR" sz="2000" dirty="0">
                <a:latin typeface="Calibri" panose="020F0502020204030204" pitchFamily="34" charset="0"/>
                <a:ea typeface="Calibri" panose="020F0502020204030204" pitchFamily="34" charset="0"/>
                <a:cs typeface="B Nazanin" panose="00000400000000000000" pitchFamily="2" charset="-78"/>
              </a:rPr>
              <a:t>، 4 ، 6 ، 8 ، </a:t>
            </a:r>
            <a:r>
              <a:rPr lang="fa-IR" sz="2000" dirty="0">
                <a:solidFill>
                  <a:srgbClr val="C00000"/>
                </a:solidFill>
                <a:latin typeface="Calibri" panose="020F0502020204030204" pitchFamily="34" charset="0"/>
                <a:ea typeface="Calibri" panose="020F0502020204030204" pitchFamily="34" charset="0"/>
                <a:cs typeface="B Nazanin" panose="00000400000000000000" pitchFamily="2" charset="-78"/>
              </a:rPr>
              <a:t>9</a:t>
            </a:r>
            <a:r>
              <a:rPr lang="fa-IR" sz="2000" dirty="0">
                <a:latin typeface="Calibri" panose="020F0502020204030204" pitchFamily="34" charset="0"/>
                <a:ea typeface="Calibri" panose="020F0502020204030204" pitchFamily="34" charset="0"/>
                <a:cs typeface="B Nazanin" panose="00000400000000000000" pitchFamily="2" charset="-78"/>
              </a:rPr>
              <a:t> ، 10 ، 12 ، </a:t>
            </a:r>
            <a:r>
              <a:rPr lang="fa-IR" sz="2000" dirty="0" smtClean="0">
                <a:latin typeface="Calibri" panose="020F0502020204030204" pitchFamily="34" charset="0"/>
                <a:ea typeface="Calibri" panose="020F0502020204030204" pitchFamily="34" charset="0"/>
                <a:cs typeface="B Nazanin" panose="00000400000000000000" pitchFamily="2" charset="-78"/>
              </a:rPr>
              <a:t>14، </a:t>
            </a:r>
            <a:r>
              <a:rPr lang="fa-IR" sz="2000" dirty="0">
                <a:latin typeface="Calibri" panose="020F0502020204030204" pitchFamily="34" charset="0"/>
                <a:ea typeface="Calibri" panose="020F0502020204030204" pitchFamily="34" charset="0"/>
                <a:cs typeface="B Nazanin" panose="00000400000000000000" pitchFamily="2" charset="-78"/>
              </a:rPr>
              <a:t>16 ، 18 ، 20 ، 22 ، 24 ، 30 ، 27 ، 33 ، 36 ، 42 ، 48 ، 54 و 60 </a:t>
            </a:r>
            <a:r>
              <a:rPr lang="fa-IR" sz="2000" dirty="0" err="1">
                <a:latin typeface="Calibri" panose="020F0502020204030204" pitchFamily="34" charset="0"/>
                <a:ea typeface="Calibri" panose="020F0502020204030204" pitchFamily="34" charset="0"/>
                <a:cs typeface="B Nazanin" panose="00000400000000000000" pitchFamily="2" charset="-78"/>
              </a:rPr>
              <a:t>ماهگی</a:t>
            </a:r>
            <a:r>
              <a:rPr lang="fa-IR" sz="2000" dirty="0">
                <a:latin typeface="Calibri" panose="020F0502020204030204" pitchFamily="34" charset="0"/>
                <a:ea typeface="Calibri" panose="020F0502020204030204" pitchFamily="34" charset="0"/>
                <a:cs typeface="B Nazanin" panose="00000400000000000000" pitchFamily="2" charset="-78"/>
              </a:rPr>
              <a:t> </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marL="457200" lvl="1" indent="0" algn="just" rtl="1">
              <a:buNone/>
            </a:pP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algn="just" rtl="1"/>
            <a:r>
              <a:rPr lang="fa-IR" dirty="0" smtClean="0">
                <a:cs typeface="B Nazanin" panose="00000400000000000000" pitchFamily="2" charset="-78"/>
              </a:rPr>
              <a:t>هر حیطه 6 سوال در مجموع هر پرسشنامه دارای30 سوال + سوال های باز انتهای پرسشنامه</a:t>
            </a:r>
            <a:endParaRPr lang="en-US" dirty="0">
              <a:cs typeface="B Nazanin" panose="00000400000000000000" pitchFamily="2" charset="-78"/>
            </a:endParaRPr>
          </a:p>
        </p:txBody>
      </p:sp>
      <p:sp>
        <p:nvSpPr>
          <p:cNvPr id="4" name="Content Placeholder 2"/>
          <p:cNvSpPr txBox="1">
            <a:spLocks/>
          </p:cNvSpPr>
          <p:nvPr/>
        </p:nvSpPr>
        <p:spPr>
          <a:xfrm>
            <a:off x="1345474" y="1136469"/>
            <a:ext cx="5147649" cy="5111931"/>
          </a:xfrm>
          <a:prstGeom prst="rect">
            <a:avLst/>
          </a:prstGeom>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algn="just" rtl="1">
              <a:lnSpc>
                <a:spcPct val="100000"/>
              </a:lnSpc>
            </a:pPr>
            <a:r>
              <a:rPr lang="fa-IR" dirty="0" smtClean="0">
                <a:cs typeface="B Nazanin" panose="00000400000000000000" pitchFamily="2" charset="-78"/>
              </a:rPr>
              <a:t>حیطه:</a:t>
            </a:r>
          </a:p>
          <a:p>
            <a:pPr lvl="1" algn="just" rtl="1">
              <a:lnSpc>
                <a:spcPct val="100000"/>
              </a:lnSpc>
            </a:pPr>
            <a:r>
              <a:rPr lang="fa-IR" sz="2000" dirty="0" smtClean="0">
                <a:cs typeface="B Nazanin" panose="00000400000000000000" pitchFamily="2" charset="-78"/>
              </a:rPr>
              <a:t>هیجانی- اجتماعی:</a:t>
            </a:r>
          </a:p>
          <a:p>
            <a:pPr lvl="2" algn="just" rtl="1">
              <a:lnSpc>
                <a:spcPct val="100000"/>
              </a:lnSpc>
            </a:pPr>
            <a:r>
              <a:rPr lang="fa-IR" sz="2000" dirty="0" smtClean="0">
                <a:cs typeface="B Nazanin" panose="00000400000000000000" pitchFamily="2" charset="-78"/>
              </a:rPr>
              <a:t>خود تنظیمی </a:t>
            </a:r>
            <a:endParaRPr lang="en-US" sz="2000" dirty="0" smtClean="0">
              <a:cs typeface="B Nazanin" panose="00000400000000000000" pitchFamily="2" charset="-78"/>
            </a:endParaRPr>
          </a:p>
          <a:p>
            <a:pPr lvl="2" algn="just" rtl="1">
              <a:lnSpc>
                <a:spcPct val="100000"/>
              </a:lnSpc>
            </a:pPr>
            <a:r>
              <a:rPr lang="fa-IR" sz="2000" dirty="0" smtClean="0">
                <a:cs typeface="B Nazanin" panose="00000400000000000000" pitchFamily="2" charset="-78"/>
              </a:rPr>
              <a:t>پیروی</a:t>
            </a:r>
            <a:endParaRPr lang="fa-IR" sz="2000" dirty="0">
              <a:cs typeface="B Nazanin" panose="00000400000000000000" pitchFamily="2" charset="-78"/>
            </a:endParaRPr>
          </a:p>
          <a:p>
            <a:pPr lvl="2" algn="just" rtl="1">
              <a:lnSpc>
                <a:spcPct val="100000"/>
              </a:lnSpc>
            </a:pPr>
            <a:r>
              <a:rPr lang="fa-IR" sz="2000" dirty="0" smtClean="0">
                <a:cs typeface="B Nazanin" panose="00000400000000000000" pitchFamily="2" charset="-78"/>
              </a:rPr>
              <a:t>عملکرد تطبیقی</a:t>
            </a:r>
            <a:endParaRPr lang="fa-IR" sz="2000" dirty="0">
              <a:cs typeface="B Nazanin" panose="00000400000000000000" pitchFamily="2" charset="-78"/>
            </a:endParaRPr>
          </a:p>
          <a:p>
            <a:pPr lvl="2" algn="just" rtl="1">
              <a:lnSpc>
                <a:spcPct val="100000"/>
              </a:lnSpc>
            </a:pPr>
            <a:r>
              <a:rPr lang="fa-IR" sz="2000" dirty="0" smtClean="0">
                <a:cs typeface="B Nazanin" panose="00000400000000000000" pitchFamily="2" charset="-78"/>
              </a:rPr>
              <a:t>استقلال </a:t>
            </a:r>
            <a:endParaRPr lang="fa-IR" sz="2000" dirty="0">
              <a:cs typeface="B Nazanin" panose="00000400000000000000" pitchFamily="2" charset="-78"/>
            </a:endParaRPr>
          </a:p>
          <a:p>
            <a:pPr lvl="2" algn="just" rtl="1">
              <a:lnSpc>
                <a:spcPct val="100000"/>
              </a:lnSpc>
            </a:pPr>
            <a:r>
              <a:rPr lang="fa-IR" sz="2000" dirty="0" smtClean="0">
                <a:cs typeface="B Nazanin" panose="00000400000000000000" pitchFamily="2" charset="-78"/>
              </a:rPr>
              <a:t>خلق</a:t>
            </a:r>
          </a:p>
          <a:p>
            <a:pPr lvl="2" algn="just" rtl="1">
              <a:lnSpc>
                <a:spcPct val="100000"/>
              </a:lnSpc>
            </a:pPr>
            <a:r>
              <a:rPr lang="fa-IR" sz="2000" dirty="0" smtClean="0">
                <a:cs typeface="B Nazanin" panose="00000400000000000000" pitchFamily="2" charset="-78"/>
              </a:rPr>
              <a:t>ارتباطات اجتماعی</a:t>
            </a:r>
          </a:p>
          <a:p>
            <a:pPr lvl="2" algn="just" rtl="1">
              <a:lnSpc>
                <a:spcPct val="100000"/>
              </a:lnSpc>
            </a:pPr>
            <a:r>
              <a:rPr lang="fa-IR" sz="2000" dirty="0" smtClean="0">
                <a:cs typeface="B Nazanin" panose="00000400000000000000" pitchFamily="2" charset="-78"/>
              </a:rPr>
              <a:t>تعامل با دیگران  </a:t>
            </a:r>
          </a:p>
          <a:p>
            <a:pPr algn="just" rtl="1">
              <a:lnSpc>
                <a:spcPct val="100000"/>
              </a:lnSpc>
            </a:pPr>
            <a:r>
              <a:rPr lang="fa-IR" dirty="0" smtClean="0">
                <a:cs typeface="B Nazanin" panose="00000400000000000000" pitchFamily="2" charset="-78"/>
              </a:rPr>
              <a:t>9 پرسشنامه برای سنین:</a:t>
            </a:r>
          </a:p>
          <a:p>
            <a:pPr lvl="1" algn="just" rtl="1">
              <a:lnSpc>
                <a:spcPct val="100000"/>
              </a:lnSpc>
            </a:pPr>
            <a:r>
              <a:rPr lang="fa-IR" sz="2000" dirty="0" smtClean="0">
                <a:solidFill>
                  <a:srgbClr val="C00000"/>
                </a:solidFill>
                <a:latin typeface="Calibri" panose="020F0502020204030204" pitchFamily="34" charset="0"/>
                <a:ea typeface="Calibri" panose="020F0502020204030204" pitchFamily="34" charset="0"/>
                <a:cs typeface="B Nazanin" panose="00000400000000000000" pitchFamily="2" charset="-78"/>
              </a:rPr>
              <a:t>2</a:t>
            </a:r>
            <a:r>
              <a:rPr lang="fa-IR" sz="2000" dirty="0">
                <a:solidFill>
                  <a:srgbClr val="C00000"/>
                </a:solidFill>
                <a:latin typeface="Calibri" panose="020F0502020204030204" pitchFamily="34" charset="0"/>
                <a:ea typeface="Calibri" panose="020F0502020204030204" pitchFamily="34" charset="0"/>
                <a:cs typeface="B Nazanin" panose="00000400000000000000" pitchFamily="2" charset="-78"/>
              </a:rPr>
              <a:t>، 6 ، 12 ، 18 ، 24 ، 30 ، 36 ، 48 و 60 </a:t>
            </a:r>
            <a:r>
              <a:rPr lang="fa-IR" sz="2000" dirty="0" err="1">
                <a:latin typeface="Calibri" panose="020F0502020204030204" pitchFamily="34" charset="0"/>
                <a:ea typeface="Calibri" panose="020F0502020204030204" pitchFamily="34" charset="0"/>
                <a:cs typeface="B Nazanin" panose="00000400000000000000" pitchFamily="2" charset="-78"/>
              </a:rPr>
              <a:t>ماهگی</a:t>
            </a:r>
            <a:r>
              <a:rPr lang="fa-IR" sz="2000" dirty="0">
                <a:latin typeface="Calibri" panose="020F0502020204030204" pitchFamily="34" charset="0"/>
                <a:ea typeface="Calibri" panose="020F0502020204030204" pitchFamily="34" charset="0"/>
                <a:cs typeface="B Nazanin" panose="00000400000000000000" pitchFamily="2" charset="-78"/>
              </a:rPr>
              <a:t> </a:t>
            </a:r>
            <a:endParaRPr lang="fa-IR" sz="2000"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100000"/>
              </a:lnSpc>
            </a:pPr>
            <a:r>
              <a:rPr lang="fa-IR" dirty="0" smtClean="0">
                <a:latin typeface="Calibri" panose="020F0502020204030204" pitchFamily="34" charset="0"/>
                <a:cs typeface="B Nazanin" panose="00000400000000000000" pitchFamily="2" charset="-78"/>
              </a:rPr>
              <a:t>هر پرسشنامه دارای 19 تا 36 سوال + سوال های باز انتهای پرسشنامه</a:t>
            </a:r>
            <a:endParaRPr lang="en-US" dirty="0">
              <a:cs typeface="B Nazanin" panose="00000400000000000000" pitchFamily="2" charset="-78"/>
            </a:endParaRPr>
          </a:p>
        </p:txBody>
      </p:sp>
      <p:sp>
        <p:nvSpPr>
          <p:cNvPr id="5" name="Title 1"/>
          <p:cNvSpPr txBox="1">
            <a:spLocks/>
          </p:cNvSpPr>
          <p:nvPr/>
        </p:nvSpPr>
        <p:spPr>
          <a:xfrm>
            <a:off x="1868577" y="491167"/>
            <a:ext cx="3240180" cy="540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r>
              <a:rPr lang="en-US" b="1" dirty="0" smtClean="0">
                <a:solidFill>
                  <a:schemeClr val="accent4">
                    <a:lumMod val="75000"/>
                  </a:schemeClr>
                </a:solidFill>
              </a:rPr>
              <a:t>ASQ:SE-2</a:t>
            </a:r>
            <a:endParaRPr lang="en-US" b="1" dirty="0">
              <a:solidFill>
                <a:schemeClr val="accent4">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9687" y="1222193"/>
            <a:ext cx="1403113" cy="1203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107" y="1222194"/>
            <a:ext cx="1453243" cy="1187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0432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7926" y="565186"/>
            <a:ext cx="3893324" cy="627887"/>
          </a:xfrm>
        </p:spPr>
        <p:txBody>
          <a:bodyPr>
            <a:normAutofit fontScale="90000"/>
          </a:bodyPr>
          <a:lstStyle/>
          <a:p>
            <a:pPr algn="ctr" rtl="1"/>
            <a:r>
              <a:rPr lang="fa-IR" sz="2800" b="1" dirty="0" smtClean="0">
                <a:solidFill>
                  <a:schemeClr val="accent2">
                    <a:lumMod val="75000"/>
                  </a:schemeClr>
                </a:solidFill>
                <a:cs typeface="B Nazanin" panose="00000400000000000000" pitchFamily="2" charset="-78"/>
              </a:rPr>
              <a:t>امتیاز دهی به پرسشنامه </a:t>
            </a:r>
            <a:r>
              <a:rPr lang="en-US" sz="2800" b="1" dirty="0" smtClean="0">
                <a:solidFill>
                  <a:schemeClr val="accent2">
                    <a:lumMod val="75000"/>
                  </a:schemeClr>
                </a:solidFill>
                <a:cs typeface="B Nazanin" panose="00000400000000000000" pitchFamily="2" charset="-78"/>
              </a:rPr>
              <a:t>ASQ-3</a:t>
            </a:r>
            <a:endParaRPr lang="en-US" sz="2800" b="1" dirty="0">
              <a:solidFill>
                <a:schemeClr val="accent2">
                  <a:lumMod val="75000"/>
                </a:schemeClr>
              </a:solidFill>
              <a:cs typeface="B Nazanin" panose="00000400000000000000" pitchFamily="2" charset="-78"/>
            </a:endParaRPr>
          </a:p>
        </p:txBody>
      </p:sp>
      <p:sp>
        <p:nvSpPr>
          <p:cNvPr id="3" name="Content Placeholder 2"/>
          <p:cNvSpPr>
            <a:spLocks noGrp="1"/>
          </p:cNvSpPr>
          <p:nvPr>
            <p:ph idx="1"/>
          </p:nvPr>
        </p:nvSpPr>
        <p:spPr>
          <a:xfrm>
            <a:off x="6505303" y="1297576"/>
            <a:ext cx="4898571" cy="4802777"/>
          </a:xfrm>
          <a:ln>
            <a:solidFill>
              <a:schemeClr val="accent2">
                <a:lumMod val="75000"/>
              </a:schemeClr>
            </a:solidFill>
          </a:ln>
        </p:spPr>
        <p:txBody>
          <a:bodyPr>
            <a:noAutofit/>
          </a:bodyPr>
          <a:lstStyle/>
          <a:p>
            <a:pPr algn="r" rtl="1">
              <a:lnSpc>
                <a:spcPct val="150000"/>
              </a:lnSpc>
            </a:pPr>
            <a:r>
              <a:rPr lang="fa-IR" dirty="0" smtClean="0">
                <a:cs typeface="B Nazanin" panose="00000400000000000000" pitchFamily="2" charset="-78"/>
              </a:rPr>
              <a:t>بلی= 10 </a:t>
            </a:r>
          </a:p>
          <a:p>
            <a:pPr algn="r" rtl="1">
              <a:lnSpc>
                <a:spcPct val="150000"/>
              </a:lnSpc>
            </a:pPr>
            <a:r>
              <a:rPr lang="fa-IR" dirty="0" smtClean="0">
                <a:cs typeface="B Nazanin" panose="00000400000000000000" pitchFamily="2" charset="-78"/>
              </a:rPr>
              <a:t>گاهی= 5</a:t>
            </a:r>
          </a:p>
          <a:p>
            <a:pPr algn="r" rtl="1">
              <a:lnSpc>
                <a:spcPct val="150000"/>
              </a:lnSpc>
            </a:pPr>
            <a:r>
              <a:rPr lang="fa-IR" dirty="0" smtClean="0">
                <a:cs typeface="B Nazanin" panose="00000400000000000000" pitchFamily="2" charset="-78"/>
              </a:rPr>
              <a:t>هنوز نه= 0 </a:t>
            </a:r>
          </a:p>
          <a:p>
            <a:pPr algn="r" rtl="1">
              <a:lnSpc>
                <a:spcPct val="150000"/>
              </a:lnSpc>
            </a:pPr>
            <a:r>
              <a:rPr lang="fa-IR" dirty="0" smtClean="0">
                <a:cs typeface="B Nazanin" panose="00000400000000000000" pitchFamily="2" charset="-78"/>
              </a:rPr>
              <a:t>1  یا 2 سوال بی پاسخ </a:t>
            </a:r>
          </a:p>
          <a:p>
            <a:pPr marL="463550" lvl="1" indent="-231775" algn="r" rtl="1">
              <a:lnSpc>
                <a:spcPct val="150000"/>
              </a:lnSpc>
            </a:pPr>
            <a:r>
              <a:rPr lang="fa-IR" sz="2000" dirty="0" smtClean="0">
                <a:cs typeface="B Nazanin" panose="00000400000000000000" pitchFamily="2" charset="-78"/>
              </a:rPr>
              <a:t>میانگین نمره سوالات پاسخ داده شده برای هر یک از سوالات پاسخ داده نشده گذاشته شود </a:t>
            </a:r>
          </a:p>
          <a:p>
            <a:pPr algn="r" rtl="1">
              <a:lnSpc>
                <a:spcPct val="150000"/>
              </a:lnSpc>
            </a:pPr>
            <a:r>
              <a:rPr lang="fa-IR" dirty="0" smtClean="0">
                <a:cs typeface="B Nazanin" panose="00000400000000000000" pitchFamily="2" charset="-78"/>
              </a:rPr>
              <a:t>3 سوال بی پاسخ یا بیشتر امتیاز آن حیطه تکاملی قابل محاسبه نیست </a:t>
            </a:r>
          </a:p>
          <a:p>
            <a:pPr algn="r" rtl="1">
              <a:lnSpc>
                <a:spcPct val="150000"/>
              </a:lnSpc>
            </a:pPr>
            <a:endParaRPr lang="en-US" dirty="0">
              <a:cs typeface="B Nazanin" panose="00000400000000000000" pitchFamily="2" charset="-78"/>
            </a:endParaRPr>
          </a:p>
        </p:txBody>
      </p:sp>
      <p:sp>
        <p:nvSpPr>
          <p:cNvPr id="4" name="Title 1"/>
          <p:cNvSpPr txBox="1">
            <a:spLocks/>
          </p:cNvSpPr>
          <p:nvPr/>
        </p:nvSpPr>
        <p:spPr>
          <a:xfrm>
            <a:off x="1498466" y="565186"/>
            <a:ext cx="4833257" cy="62788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rtl="1"/>
            <a:r>
              <a:rPr lang="fa-IR" sz="2800" b="1" dirty="0" smtClean="0">
                <a:solidFill>
                  <a:schemeClr val="accent4">
                    <a:lumMod val="75000"/>
                  </a:schemeClr>
                </a:solidFill>
                <a:cs typeface="B Nazanin" panose="00000400000000000000" pitchFamily="2" charset="-78"/>
              </a:rPr>
              <a:t>امتیاز دهی به پرسشنامه </a:t>
            </a:r>
            <a:r>
              <a:rPr lang="en-US" sz="2800" b="1" dirty="0" smtClean="0">
                <a:solidFill>
                  <a:schemeClr val="accent4">
                    <a:lumMod val="75000"/>
                  </a:schemeClr>
                </a:solidFill>
                <a:cs typeface="B Nazanin" panose="00000400000000000000" pitchFamily="2" charset="-78"/>
              </a:rPr>
              <a:t>ASQ:SE-2</a:t>
            </a:r>
            <a:endParaRPr lang="en-US" sz="2800" b="1" dirty="0">
              <a:solidFill>
                <a:schemeClr val="accent4">
                  <a:lumMod val="75000"/>
                </a:schemeClr>
              </a:solidFill>
              <a:cs typeface="B Nazanin" panose="00000400000000000000" pitchFamily="2" charset="-78"/>
            </a:endParaRPr>
          </a:p>
        </p:txBody>
      </p:sp>
      <p:sp>
        <p:nvSpPr>
          <p:cNvPr id="5" name="Content Placeholder 2"/>
          <p:cNvSpPr txBox="1">
            <a:spLocks/>
          </p:cNvSpPr>
          <p:nvPr/>
        </p:nvSpPr>
        <p:spPr>
          <a:xfrm>
            <a:off x="1371600" y="1297577"/>
            <a:ext cx="4960123" cy="4802777"/>
          </a:xfrm>
          <a:prstGeom prst="rect">
            <a:avLst/>
          </a:prstGeom>
          <a:ln>
            <a:solidFill>
              <a:schemeClr val="accent4">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algn="r" rtl="1"/>
            <a:r>
              <a:rPr lang="fa-IR" dirty="0">
                <a:cs typeface="B Nazanin" panose="00000400000000000000" pitchFamily="2" charset="-78"/>
              </a:rPr>
              <a:t>گاهی = 5 = </a:t>
            </a:r>
            <a:r>
              <a:rPr lang="en-US" dirty="0">
                <a:cs typeface="B Nazanin" panose="00000400000000000000" pitchFamily="2" charset="-78"/>
              </a:rPr>
              <a:t>V</a:t>
            </a:r>
            <a:r>
              <a:rPr lang="fa-IR" dirty="0">
                <a:cs typeface="B Nazanin" panose="00000400000000000000" pitchFamily="2" charset="-78"/>
              </a:rPr>
              <a:t> </a:t>
            </a:r>
          </a:p>
          <a:p>
            <a:pPr algn="r" rtl="1"/>
            <a:r>
              <a:rPr lang="fa-IR" dirty="0">
                <a:cs typeface="B Nazanin" panose="00000400000000000000" pitchFamily="2" charset="-78"/>
              </a:rPr>
              <a:t>نگرانی درمورد این رفتار = 5 = </a:t>
            </a:r>
            <a:r>
              <a:rPr lang="en-US" dirty="0">
                <a:cs typeface="B Nazanin" panose="00000400000000000000" pitchFamily="2" charset="-78"/>
              </a:rPr>
              <a:t>V</a:t>
            </a:r>
            <a:r>
              <a:rPr lang="fa-IR" dirty="0">
                <a:cs typeface="B Nazanin" panose="00000400000000000000" pitchFamily="2" charset="-78"/>
              </a:rPr>
              <a:t>  </a:t>
            </a:r>
          </a:p>
          <a:p>
            <a:pPr algn="r" rtl="1"/>
            <a:r>
              <a:rPr lang="fa-IR" dirty="0" smtClean="0">
                <a:cs typeface="B Nazanin" panose="00000400000000000000" pitchFamily="2" charset="-78"/>
              </a:rPr>
              <a:t>اغلب یا همیشه = 10 = </a:t>
            </a:r>
            <a:r>
              <a:rPr lang="en-US" dirty="0" smtClean="0">
                <a:cs typeface="B Nazanin" panose="00000400000000000000" pitchFamily="2" charset="-78"/>
              </a:rPr>
              <a:t>X</a:t>
            </a:r>
            <a:r>
              <a:rPr lang="fa-IR" dirty="0" smtClean="0">
                <a:cs typeface="B Nazanin" panose="00000400000000000000" pitchFamily="2" charset="-78"/>
              </a:rPr>
              <a:t> یا 0 = </a:t>
            </a:r>
            <a:r>
              <a:rPr lang="en-US" dirty="0" smtClean="0">
                <a:cs typeface="B Nazanin" panose="00000400000000000000" pitchFamily="2" charset="-78"/>
              </a:rPr>
              <a:t>Z</a:t>
            </a:r>
            <a:endParaRPr lang="fa-IR" dirty="0" smtClean="0">
              <a:cs typeface="B Nazanin" panose="00000400000000000000" pitchFamily="2" charset="-78"/>
            </a:endParaRPr>
          </a:p>
          <a:p>
            <a:pPr algn="r" rtl="1"/>
            <a:r>
              <a:rPr lang="fa-IR" dirty="0">
                <a:cs typeface="B Nazanin" panose="00000400000000000000" pitchFamily="2" charset="-78"/>
              </a:rPr>
              <a:t> </a:t>
            </a:r>
            <a:r>
              <a:rPr lang="fa-IR" dirty="0" smtClean="0">
                <a:cs typeface="B Nazanin" panose="00000400000000000000" pitchFamily="2" charset="-78"/>
              </a:rPr>
              <a:t>به ندرت یا هرگز = 0= </a:t>
            </a:r>
            <a:r>
              <a:rPr lang="en-US" dirty="0" smtClean="0">
                <a:cs typeface="B Nazanin" panose="00000400000000000000" pitchFamily="2" charset="-78"/>
              </a:rPr>
              <a:t>Z </a:t>
            </a:r>
            <a:r>
              <a:rPr lang="fa-IR" dirty="0" smtClean="0">
                <a:cs typeface="B Nazanin" panose="00000400000000000000" pitchFamily="2" charset="-78"/>
              </a:rPr>
              <a:t> یا 10= </a:t>
            </a:r>
            <a:r>
              <a:rPr lang="en-US" dirty="0" smtClean="0">
                <a:cs typeface="B Nazanin" panose="00000400000000000000" pitchFamily="2" charset="-78"/>
              </a:rPr>
              <a:t>X</a:t>
            </a:r>
            <a:r>
              <a:rPr lang="fa-IR" dirty="0" smtClean="0">
                <a:cs typeface="B Nazanin" panose="00000400000000000000" pitchFamily="2" charset="-78"/>
              </a:rPr>
              <a:t> </a:t>
            </a:r>
          </a:p>
          <a:p>
            <a:pPr algn="r" rtl="1"/>
            <a:r>
              <a:rPr lang="fa-IR" dirty="0" smtClean="0">
                <a:cs typeface="B Nazanin" panose="00000400000000000000" pitchFamily="2" charset="-78"/>
              </a:rPr>
              <a:t>1 یا 2 سوال بی پاسخ </a:t>
            </a:r>
          </a:p>
          <a:p>
            <a:pPr lvl="1" algn="r" rtl="1"/>
            <a:r>
              <a:rPr lang="fa-IR" sz="2000" dirty="0" smtClean="0">
                <a:cs typeface="B Nazanin" panose="00000400000000000000" pitchFamily="2" charset="-78"/>
              </a:rPr>
              <a:t>نیاز به کار خاصی نیست مقایسه امتیاز دریافتی با نقطه برش</a:t>
            </a:r>
          </a:p>
          <a:p>
            <a:pPr algn="r" rtl="1"/>
            <a:r>
              <a:rPr lang="fa-IR" dirty="0" smtClean="0">
                <a:cs typeface="B Nazanin" panose="00000400000000000000" pitchFamily="2" charset="-78"/>
              </a:rPr>
              <a:t>3 سوال بی پاسخ</a:t>
            </a:r>
          </a:p>
          <a:p>
            <a:pPr lvl="1" algn="r" rtl="1"/>
            <a:r>
              <a:rPr lang="fa-IR" sz="2000" dirty="0">
                <a:solidFill>
                  <a:srgbClr val="6A4520">
                    <a:lumMod val="75000"/>
                  </a:srgbClr>
                </a:solidFill>
                <a:cs typeface="B Nazanin" panose="00000400000000000000" pitchFamily="2" charset="-78"/>
              </a:rPr>
              <a:t>میانگین نمره سوالات پاسخ داده شده برای هر یک از سوالات پاسخ داده نشده گذاشته شود </a:t>
            </a:r>
          </a:p>
          <a:p>
            <a:pPr algn="r" rtl="1"/>
            <a:r>
              <a:rPr lang="fa-IR" dirty="0" smtClean="0">
                <a:cs typeface="B Nazanin" panose="00000400000000000000" pitchFamily="2" charset="-78"/>
              </a:rPr>
              <a:t>4 سوال یا بیشتر بی پاسخ </a:t>
            </a:r>
          </a:p>
          <a:p>
            <a:pPr lvl="1" algn="r" rtl="1"/>
            <a:r>
              <a:rPr lang="fa-IR" sz="2000" dirty="0" smtClean="0">
                <a:cs typeface="B Nazanin" panose="00000400000000000000" pitchFamily="2" charset="-78"/>
              </a:rPr>
              <a:t>پرسشنامه باطل است و امتیاز آن قابل محاسبه نیست </a:t>
            </a:r>
            <a:endParaRPr lang="en-US" sz="2000" dirty="0">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8616" y="1349193"/>
            <a:ext cx="1403113" cy="12031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666" y="1364842"/>
            <a:ext cx="1453243" cy="1187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8158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1104" y="456331"/>
            <a:ext cx="2991985" cy="431944"/>
          </a:xfrm>
        </p:spPr>
        <p:txBody>
          <a:bodyPr>
            <a:noAutofit/>
          </a:bodyPr>
          <a:lstStyle/>
          <a:p>
            <a:pPr algn="ctr"/>
            <a:r>
              <a:rPr lang="en-US" b="1" dirty="0" smtClean="0">
                <a:solidFill>
                  <a:schemeClr val="accent2">
                    <a:lumMod val="75000"/>
                  </a:schemeClr>
                </a:solidFill>
              </a:rPr>
              <a:t>ASQ-3</a:t>
            </a:r>
            <a:endParaRPr lang="en-US" b="1" dirty="0">
              <a:solidFill>
                <a:schemeClr val="accent2">
                  <a:lumMod val="75000"/>
                </a:schemeClr>
              </a:solidFill>
            </a:endParaRPr>
          </a:p>
        </p:txBody>
      </p:sp>
      <p:sp>
        <p:nvSpPr>
          <p:cNvPr id="3" name="Content Placeholder 2"/>
          <p:cNvSpPr>
            <a:spLocks noGrp="1"/>
          </p:cNvSpPr>
          <p:nvPr>
            <p:ph idx="1"/>
          </p:nvPr>
        </p:nvSpPr>
        <p:spPr>
          <a:xfrm>
            <a:off x="6361612" y="888276"/>
            <a:ext cx="5195387" cy="5394958"/>
          </a:xfrm>
          <a:ln>
            <a:solidFill>
              <a:schemeClr val="accent2">
                <a:lumMod val="75000"/>
              </a:schemeClr>
            </a:solidFill>
          </a:ln>
        </p:spPr>
        <p:txBody>
          <a:bodyPr>
            <a:noAutofit/>
          </a:bodyPr>
          <a:lstStyle/>
          <a:p>
            <a:pPr algn="just" rtl="1"/>
            <a:r>
              <a:rPr lang="fa-IR" sz="1600" b="1" dirty="0" smtClean="0">
                <a:cs typeface="B Nazanin" panose="00000400000000000000" pitchFamily="2" charset="-78"/>
              </a:rPr>
              <a:t>امتیاز </a:t>
            </a:r>
            <a:r>
              <a:rPr lang="fa-IR" sz="1600" b="1" u="sng" dirty="0" smtClean="0">
                <a:solidFill>
                  <a:schemeClr val="tx1"/>
                </a:solidFill>
                <a:cs typeface="B Nazanin" panose="00000400000000000000" pitchFamily="2" charset="-78"/>
              </a:rPr>
              <a:t> بالاتر </a:t>
            </a:r>
            <a:r>
              <a:rPr lang="fa-IR" sz="1600" b="1" dirty="0" smtClean="0">
                <a:cs typeface="B Nazanin" panose="00000400000000000000" pitchFamily="2" charset="-78"/>
              </a:rPr>
              <a:t>از نقطه برش:</a:t>
            </a:r>
          </a:p>
          <a:p>
            <a:pPr lvl="1" algn="just" rtl="1">
              <a:lnSpc>
                <a:spcPct val="100000"/>
              </a:lnSpc>
            </a:pPr>
            <a:r>
              <a:rPr lang="fa-IR" sz="1600" dirty="0" smtClean="0">
                <a:cs typeface="B Nazanin" panose="00000400000000000000" pitchFamily="2" charset="-78"/>
              </a:rPr>
              <a:t> تکامل تا این زمان </a:t>
            </a:r>
            <a:r>
              <a:rPr lang="fa-IR" sz="1600" b="1" dirty="0" smtClean="0">
                <a:solidFill>
                  <a:schemeClr val="bg2">
                    <a:lumMod val="50000"/>
                  </a:schemeClr>
                </a:solidFill>
                <a:cs typeface="B Nazanin" panose="00000400000000000000" pitchFamily="2" charset="-78"/>
              </a:rPr>
              <a:t>طبیعی</a:t>
            </a:r>
            <a:r>
              <a:rPr lang="fa-IR" sz="1600" dirty="0" smtClean="0">
                <a:solidFill>
                  <a:schemeClr val="bg2">
                    <a:lumMod val="50000"/>
                  </a:schemeClr>
                </a:solidFill>
                <a:cs typeface="B Nazanin" panose="00000400000000000000" pitchFamily="2" charset="-78"/>
              </a:rPr>
              <a:t> </a:t>
            </a:r>
          </a:p>
          <a:p>
            <a:pPr lvl="1" algn="just" rtl="1">
              <a:lnSpc>
                <a:spcPct val="100000"/>
              </a:lnSpc>
            </a:pPr>
            <a:r>
              <a:rPr lang="fa-IR" sz="1600" dirty="0" smtClean="0">
                <a:cs typeface="B Nazanin" panose="00000400000000000000" pitchFamily="2" charset="-78"/>
              </a:rPr>
              <a:t>ارائه بروشورهای </a:t>
            </a:r>
            <a:r>
              <a:rPr lang="en-US" sz="1600" dirty="0" smtClean="0">
                <a:cs typeface="B Nazanin" panose="00000400000000000000" pitchFamily="2" charset="-78"/>
              </a:rPr>
              <a:t>ASQ</a:t>
            </a:r>
            <a:r>
              <a:rPr lang="fa-IR" sz="1600" dirty="0" smtClean="0">
                <a:cs typeface="B Nazanin" panose="00000400000000000000" pitchFamily="2" charset="-78"/>
              </a:rPr>
              <a:t> مناسب سن کودک </a:t>
            </a:r>
            <a:r>
              <a:rPr lang="fa-IR" sz="1600" dirty="0">
                <a:solidFill>
                  <a:srgbClr val="6A4520">
                    <a:lumMod val="75000"/>
                  </a:srgbClr>
                </a:solidFill>
                <a:cs typeface="B Nazanin" panose="00000400000000000000" pitchFamily="2" charset="-78"/>
              </a:rPr>
              <a:t>و توضیح در مورد چگونگی استفاده از آن ها </a:t>
            </a:r>
          </a:p>
          <a:p>
            <a:pPr lvl="1" algn="just" rtl="1">
              <a:lnSpc>
                <a:spcPct val="100000"/>
              </a:lnSpc>
            </a:pPr>
            <a:r>
              <a:rPr lang="fa-IR" sz="1600" dirty="0" smtClean="0">
                <a:cs typeface="B Nazanin" panose="00000400000000000000" pitchFamily="2" charset="-78"/>
              </a:rPr>
              <a:t>ارزیابی تکامل در مراقبت دوره ای بعدی</a:t>
            </a:r>
          </a:p>
          <a:p>
            <a:pPr algn="just" rtl="1"/>
            <a:r>
              <a:rPr lang="fa-IR" sz="1600" b="1" dirty="0" smtClean="0">
                <a:solidFill>
                  <a:schemeClr val="tx1"/>
                </a:solidFill>
                <a:cs typeface="B Nazanin" panose="00000400000000000000" pitchFamily="2" charset="-78"/>
              </a:rPr>
              <a:t>امتیاز در </a:t>
            </a:r>
            <a:r>
              <a:rPr lang="fa-IR" sz="1600" b="1" u="sng" dirty="0" smtClean="0">
                <a:solidFill>
                  <a:schemeClr val="tx1"/>
                </a:solidFill>
                <a:cs typeface="B Nazanin" panose="00000400000000000000" pitchFamily="2" charset="-78"/>
              </a:rPr>
              <a:t>منطقه پایش</a:t>
            </a:r>
            <a:r>
              <a:rPr lang="fa-IR" sz="1600" b="1" dirty="0" smtClean="0">
                <a:solidFill>
                  <a:schemeClr val="tx1"/>
                </a:solidFill>
                <a:cs typeface="B Nazanin" panose="00000400000000000000" pitchFamily="2" charset="-78"/>
              </a:rPr>
              <a:t>:</a:t>
            </a:r>
          </a:p>
          <a:p>
            <a:pPr lvl="1" algn="just" rtl="1">
              <a:lnSpc>
                <a:spcPct val="100000"/>
              </a:lnSpc>
            </a:pPr>
            <a:r>
              <a:rPr lang="fa-IR" sz="1600" dirty="0">
                <a:solidFill>
                  <a:srgbClr val="6A4520">
                    <a:lumMod val="75000"/>
                  </a:srgbClr>
                </a:solidFill>
                <a:cs typeface="B Nazanin" panose="00000400000000000000" pitchFamily="2" charset="-78"/>
              </a:rPr>
              <a:t>ارائه بروشورهای </a:t>
            </a:r>
            <a:r>
              <a:rPr lang="en-US" sz="1600" dirty="0">
                <a:solidFill>
                  <a:srgbClr val="6A4520">
                    <a:lumMod val="75000"/>
                  </a:srgbClr>
                </a:solidFill>
                <a:cs typeface="B Nazanin" panose="00000400000000000000" pitchFamily="2" charset="-78"/>
              </a:rPr>
              <a:t>ASQ</a:t>
            </a:r>
            <a:r>
              <a:rPr lang="fa-IR" sz="1600" dirty="0">
                <a:solidFill>
                  <a:srgbClr val="6A4520">
                    <a:lumMod val="75000"/>
                  </a:srgbClr>
                </a:solidFill>
                <a:cs typeface="B Nazanin" panose="00000400000000000000" pitchFamily="2" charset="-78"/>
              </a:rPr>
              <a:t> مناسب سن کودک </a:t>
            </a:r>
            <a:r>
              <a:rPr lang="fa-IR" sz="1600" dirty="0" smtClean="0">
                <a:solidFill>
                  <a:srgbClr val="6A4520">
                    <a:lumMod val="75000"/>
                  </a:srgbClr>
                </a:solidFill>
                <a:cs typeface="B Nazanin" panose="00000400000000000000" pitchFamily="2" charset="-78"/>
              </a:rPr>
              <a:t>و توضیح در مورد چگونگی استفاده از آن ها </a:t>
            </a:r>
          </a:p>
          <a:p>
            <a:pPr lvl="1" algn="just" rtl="1">
              <a:lnSpc>
                <a:spcPct val="100000"/>
              </a:lnSpc>
            </a:pPr>
            <a:r>
              <a:rPr lang="fa-IR" sz="1600" b="1" dirty="0" smtClean="0">
                <a:solidFill>
                  <a:schemeClr val="bg2">
                    <a:lumMod val="50000"/>
                  </a:schemeClr>
                </a:solidFill>
                <a:cs typeface="B Nazanin" panose="00000400000000000000" pitchFamily="2" charset="-78"/>
              </a:rPr>
              <a:t>پیگیری 2 هفته بعد </a:t>
            </a:r>
            <a:r>
              <a:rPr lang="fa-IR" sz="1600" dirty="0" smtClean="0">
                <a:solidFill>
                  <a:srgbClr val="6A4520">
                    <a:lumMod val="75000"/>
                  </a:srgbClr>
                </a:solidFill>
                <a:cs typeface="B Nazanin" panose="00000400000000000000" pitchFamily="2" charset="-78"/>
              </a:rPr>
              <a:t>برای اطمینان از نحوه درست انجام این فعالیت ها و بازی ها </a:t>
            </a:r>
          </a:p>
          <a:p>
            <a:pPr lvl="1" algn="just" rtl="1">
              <a:lnSpc>
                <a:spcPct val="100000"/>
              </a:lnSpc>
            </a:pPr>
            <a:r>
              <a:rPr lang="fa-IR" sz="1600" b="1" dirty="0" smtClean="0">
                <a:solidFill>
                  <a:schemeClr val="bg2">
                    <a:lumMod val="50000"/>
                  </a:schemeClr>
                </a:solidFill>
                <a:cs typeface="B Nazanin" panose="00000400000000000000" pitchFamily="2" charset="-78"/>
              </a:rPr>
              <a:t>2 هفته بعدتر </a:t>
            </a:r>
            <a:r>
              <a:rPr lang="fa-IR" sz="1600" dirty="0" smtClean="0">
                <a:solidFill>
                  <a:srgbClr val="6A4520">
                    <a:lumMod val="75000"/>
                  </a:srgbClr>
                </a:solidFill>
                <a:cs typeface="B Nazanin" panose="00000400000000000000" pitchFamily="2" charset="-78"/>
              </a:rPr>
              <a:t>تکمیل پرسشنامه همان سن مراجعه اول اگر مجددا در منطقه پایش باشد یا امتیاز کودک کمتر از نقطه برش باشد کودک ارجاع شود</a:t>
            </a:r>
          </a:p>
          <a:p>
            <a:pPr algn="just" rtl="1"/>
            <a:r>
              <a:rPr lang="fa-IR" sz="1600" b="1" dirty="0" smtClean="0">
                <a:solidFill>
                  <a:schemeClr val="tx1"/>
                </a:solidFill>
                <a:cs typeface="B Nazanin" panose="00000400000000000000" pitchFamily="2" charset="-78"/>
              </a:rPr>
              <a:t>امتیاز  </a:t>
            </a:r>
            <a:r>
              <a:rPr lang="fa-IR" sz="1600" b="1" u="sng" dirty="0" smtClean="0">
                <a:solidFill>
                  <a:schemeClr val="tx1"/>
                </a:solidFill>
                <a:cs typeface="B Nazanin" panose="00000400000000000000" pitchFamily="2" charset="-78"/>
              </a:rPr>
              <a:t>کمتر</a:t>
            </a:r>
            <a:r>
              <a:rPr lang="fa-IR" sz="1600" b="1" dirty="0" smtClean="0">
                <a:solidFill>
                  <a:schemeClr val="tx1"/>
                </a:solidFill>
                <a:cs typeface="B Nazanin" panose="00000400000000000000" pitchFamily="2" charset="-78"/>
              </a:rPr>
              <a:t> از نقطه برش: </a:t>
            </a:r>
          </a:p>
          <a:p>
            <a:pPr lvl="1" algn="just" rtl="1"/>
            <a:r>
              <a:rPr lang="fa-IR" sz="1600" b="1" dirty="0" smtClean="0">
                <a:solidFill>
                  <a:schemeClr val="bg2">
                    <a:lumMod val="50000"/>
                  </a:schemeClr>
                </a:solidFill>
                <a:cs typeface="B Nazanin" panose="00000400000000000000" pitchFamily="2" charset="-78"/>
              </a:rPr>
              <a:t>نیازمند ارجاع</a:t>
            </a:r>
          </a:p>
          <a:p>
            <a:pPr algn="just" rtl="1"/>
            <a:r>
              <a:rPr lang="fa-IR" sz="1600" b="1" dirty="0" smtClean="0">
                <a:solidFill>
                  <a:schemeClr val="tx1"/>
                </a:solidFill>
                <a:cs typeface="B Nazanin" panose="00000400000000000000" pitchFamily="2" charset="-78"/>
              </a:rPr>
              <a:t>ابراز </a:t>
            </a:r>
            <a:r>
              <a:rPr lang="fa-IR" sz="1600" b="1" dirty="0">
                <a:solidFill>
                  <a:schemeClr val="tx1"/>
                </a:solidFill>
                <a:cs typeface="B Nazanin" panose="00000400000000000000" pitchFamily="2" charset="-78"/>
              </a:rPr>
              <a:t>ن</a:t>
            </a:r>
            <a:r>
              <a:rPr lang="fa-IR" sz="1600" b="1" u="sng" dirty="0">
                <a:solidFill>
                  <a:schemeClr val="tx1"/>
                </a:solidFill>
                <a:cs typeface="B Nazanin" panose="00000400000000000000" pitchFamily="2" charset="-78"/>
              </a:rPr>
              <a:t>گرانی</a:t>
            </a:r>
            <a:r>
              <a:rPr lang="fa-IR" sz="1600" b="1" dirty="0">
                <a:solidFill>
                  <a:schemeClr val="tx1"/>
                </a:solidFill>
                <a:cs typeface="B Nazanin" panose="00000400000000000000" pitchFamily="2" charset="-78"/>
              </a:rPr>
              <a:t> والدین در مورد </a:t>
            </a:r>
            <a:r>
              <a:rPr lang="fa-IR" sz="1600" b="1" u="sng" dirty="0">
                <a:solidFill>
                  <a:schemeClr val="tx1"/>
                </a:solidFill>
                <a:cs typeface="B Nazanin" panose="00000400000000000000" pitchFamily="2" charset="-78"/>
              </a:rPr>
              <a:t>سوالات کلی </a:t>
            </a:r>
            <a:r>
              <a:rPr lang="fa-IR" sz="1600" b="1" dirty="0">
                <a:solidFill>
                  <a:schemeClr val="tx1"/>
                </a:solidFill>
                <a:cs typeface="B Nazanin" panose="00000400000000000000" pitchFamily="2" charset="-78"/>
              </a:rPr>
              <a:t>آخر پرسشنامه: </a:t>
            </a:r>
          </a:p>
          <a:p>
            <a:pPr marL="457200" lvl="1" indent="0" algn="just" rtl="1">
              <a:lnSpc>
                <a:spcPct val="100000"/>
              </a:lnSpc>
              <a:spcBef>
                <a:spcPts val="0"/>
              </a:spcBef>
              <a:buNone/>
            </a:pPr>
            <a:r>
              <a:rPr lang="fa-IR" sz="1600" b="1" dirty="0">
                <a:solidFill>
                  <a:schemeClr val="accent1">
                    <a:lumMod val="75000"/>
                  </a:schemeClr>
                </a:solidFill>
                <a:cs typeface="B Nazanin" panose="00000400000000000000" pitchFamily="2" charset="-78"/>
              </a:rPr>
              <a:t>نیازمند ارجاع</a:t>
            </a:r>
          </a:p>
          <a:p>
            <a:pPr algn="just" rtl="1"/>
            <a:endParaRPr lang="fa-IR" sz="1600" b="1" dirty="0">
              <a:solidFill>
                <a:schemeClr val="bg2">
                  <a:lumMod val="50000"/>
                </a:schemeClr>
              </a:solidFill>
              <a:cs typeface="B Nazanin" panose="00000400000000000000" pitchFamily="2" charset="-78"/>
            </a:endParaRPr>
          </a:p>
          <a:p>
            <a:pPr lvl="1" algn="just" rtl="1"/>
            <a:endParaRPr lang="fa-IR" sz="1600" dirty="0" smtClean="0">
              <a:cs typeface="B Nazanin" panose="00000400000000000000" pitchFamily="2" charset="-78"/>
            </a:endParaRPr>
          </a:p>
          <a:p>
            <a:pPr lvl="1" algn="just" rtl="1"/>
            <a:endParaRPr lang="en-US" sz="1600" dirty="0">
              <a:cs typeface="B Nazanin" panose="00000400000000000000" pitchFamily="2" charset="-78"/>
            </a:endParaRPr>
          </a:p>
        </p:txBody>
      </p:sp>
      <p:sp>
        <p:nvSpPr>
          <p:cNvPr id="4" name="Title 1"/>
          <p:cNvSpPr txBox="1">
            <a:spLocks/>
          </p:cNvSpPr>
          <p:nvPr/>
        </p:nvSpPr>
        <p:spPr>
          <a:xfrm>
            <a:off x="2233452" y="456331"/>
            <a:ext cx="2991985" cy="43194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a:lstStyle>
          <a:p>
            <a:pPr algn="ctr"/>
            <a:r>
              <a:rPr lang="en-US" b="1" dirty="0" smtClean="0">
                <a:solidFill>
                  <a:schemeClr val="accent4">
                    <a:lumMod val="75000"/>
                  </a:schemeClr>
                </a:solidFill>
              </a:rPr>
              <a:t>ASQ:SE-2</a:t>
            </a:r>
            <a:endParaRPr lang="en-US" b="1" dirty="0">
              <a:solidFill>
                <a:schemeClr val="accent4">
                  <a:lumMod val="75000"/>
                </a:schemeClr>
              </a:solidFill>
            </a:endParaRPr>
          </a:p>
        </p:txBody>
      </p:sp>
      <p:sp>
        <p:nvSpPr>
          <p:cNvPr id="5" name="Content Placeholder 2"/>
          <p:cNvSpPr txBox="1">
            <a:spLocks/>
          </p:cNvSpPr>
          <p:nvPr/>
        </p:nvSpPr>
        <p:spPr>
          <a:xfrm>
            <a:off x="914401" y="888275"/>
            <a:ext cx="5185952" cy="5442858"/>
          </a:xfrm>
          <a:prstGeom prst="rect">
            <a:avLst/>
          </a:prstGeom>
          <a:ln>
            <a:solidFill>
              <a:schemeClr val="accent4">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a:lstStyle>
          <a:p>
            <a:pPr algn="just" rtl="1"/>
            <a:r>
              <a:rPr lang="fa-IR" sz="1600" b="1" dirty="0">
                <a:cs typeface="B Nazanin" panose="00000400000000000000" pitchFamily="2" charset="-78"/>
              </a:rPr>
              <a:t>امتیاز </a:t>
            </a:r>
            <a:r>
              <a:rPr lang="fa-IR" sz="1600" b="1" u="sng" dirty="0">
                <a:solidFill>
                  <a:schemeClr val="tx1"/>
                </a:solidFill>
                <a:cs typeface="B Nazanin" panose="00000400000000000000" pitchFamily="2" charset="-78"/>
              </a:rPr>
              <a:t> بالاتر </a:t>
            </a:r>
            <a:r>
              <a:rPr lang="fa-IR" sz="1600" b="1" dirty="0">
                <a:cs typeface="B Nazanin" panose="00000400000000000000" pitchFamily="2" charset="-78"/>
              </a:rPr>
              <a:t>از نقطه </a:t>
            </a:r>
            <a:r>
              <a:rPr lang="fa-IR" sz="1600" b="1" dirty="0" smtClean="0">
                <a:cs typeface="B Nazanin" panose="00000400000000000000" pitchFamily="2" charset="-78"/>
              </a:rPr>
              <a:t>برش: </a:t>
            </a:r>
            <a:r>
              <a:rPr lang="fa-IR" sz="1600" b="1" dirty="0">
                <a:solidFill>
                  <a:schemeClr val="bg2">
                    <a:lumMod val="50000"/>
                  </a:schemeClr>
                </a:solidFill>
                <a:cs typeface="B Nazanin" panose="00000400000000000000" pitchFamily="2" charset="-78"/>
              </a:rPr>
              <a:t>نیازمند</a:t>
            </a:r>
            <a:r>
              <a:rPr lang="fa-IR" sz="1600" b="1" dirty="0" smtClean="0">
                <a:solidFill>
                  <a:schemeClr val="bg2">
                    <a:lumMod val="50000"/>
                  </a:schemeClr>
                </a:solidFill>
                <a:cs typeface="B Nazanin" panose="00000400000000000000" pitchFamily="2" charset="-78"/>
              </a:rPr>
              <a:t> </a:t>
            </a:r>
            <a:r>
              <a:rPr lang="fa-IR" sz="1600" b="1" dirty="0">
                <a:solidFill>
                  <a:schemeClr val="bg2">
                    <a:lumMod val="50000"/>
                  </a:schemeClr>
                </a:solidFill>
                <a:cs typeface="B Nazanin" panose="00000400000000000000" pitchFamily="2" charset="-78"/>
              </a:rPr>
              <a:t>ارجاع</a:t>
            </a:r>
            <a:r>
              <a:rPr lang="en-US" sz="1600" b="1" dirty="0">
                <a:solidFill>
                  <a:schemeClr val="bg2">
                    <a:lumMod val="50000"/>
                  </a:schemeClr>
                </a:solidFill>
                <a:cs typeface="B Nazanin" panose="00000400000000000000" pitchFamily="2" charset="-78"/>
              </a:rPr>
              <a:t> </a:t>
            </a:r>
            <a:endParaRPr lang="fa-IR" sz="1600" b="1" dirty="0" smtClean="0">
              <a:solidFill>
                <a:schemeClr val="bg2">
                  <a:lumMod val="50000"/>
                </a:schemeClr>
              </a:solidFill>
              <a:cs typeface="B Nazanin" panose="00000400000000000000" pitchFamily="2" charset="-78"/>
            </a:endParaRPr>
          </a:p>
          <a:p>
            <a:pPr algn="just" rtl="1"/>
            <a:r>
              <a:rPr lang="fa-IR" sz="1600" b="1" dirty="0">
                <a:solidFill>
                  <a:schemeClr val="tx1"/>
                </a:solidFill>
                <a:cs typeface="B Nazanin" panose="00000400000000000000" pitchFamily="2" charset="-78"/>
              </a:rPr>
              <a:t>امتیاز در </a:t>
            </a:r>
            <a:r>
              <a:rPr lang="fa-IR" sz="1600" b="1" u="sng" dirty="0">
                <a:solidFill>
                  <a:schemeClr val="tx1"/>
                </a:solidFill>
                <a:cs typeface="B Nazanin" panose="00000400000000000000" pitchFamily="2" charset="-78"/>
              </a:rPr>
              <a:t>منطقه پایش</a:t>
            </a:r>
            <a:r>
              <a:rPr lang="fa-IR" sz="1600" b="1" dirty="0">
                <a:solidFill>
                  <a:schemeClr val="tx1"/>
                </a:solidFill>
                <a:cs typeface="B Nazanin" panose="00000400000000000000" pitchFamily="2" charset="-78"/>
              </a:rPr>
              <a:t>:</a:t>
            </a:r>
          </a:p>
          <a:p>
            <a:pPr lvl="1" algn="just" rtl="1">
              <a:lnSpc>
                <a:spcPct val="120000"/>
              </a:lnSpc>
            </a:pPr>
            <a:r>
              <a:rPr lang="fa-IR" sz="1600" dirty="0" smtClean="0">
                <a:solidFill>
                  <a:srgbClr val="6A4520">
                    <a:lumMod val="75000"/>
                  </a:srgbClr>
                </a:solidFill>
                <a:cs typeface="B Nazanin" panose="00000400000000000000" pitchFamily="2" charset="-78"/>
              </a:rPr>
              <a:t>ارائه بروشورهای </a:t>
            </a:r>
            <a:r>
              <a:rPr lang="en-US" sz="1600" dirty="0" smtClean="0">
                <a:solidFill>
                  <a:srgbClr val="6A4520">
                    <a:lumMod val="75000"/>
                  </a:srgbClr>
                </a:solidFill>
                <a:cs typeface="B Nazanin" panose="00000400000000000000" pitchFamily="2" charset="-78"/>
              </a:rPr>
              <a:t>ASQ</a:t>
            </a:r>
            <a:r>
              <a:rPr lang="fa-IR" sz="1600" dirty="0" smtClean="0">
                <a:solidFill>
                  <a:srgbClr val="6A4520">
                    <a:lumMod val="75000"/>
                  </a:srgbClr>
                </a:solidFill>
                <a:cs typeface="B Nazanin" panose="00000400000000000000" pitchFamily="2" charset="-78"/>
              </a:rPr>
              <a:t> مناسب سن کودک و توضیح در مورد چگونگی استفاده از آن ها </a:t>
            </a:r>
          </a:p>
          <a:p>
            <a:pPr lvl="1" algn="just" rtl="1">
              <a:lnSpc>
                <a:spcPct val="110000"/>
              </a:lnSpc>
            </a:pPr>
            <a:r>
              <a:rPr lang="fa-IR" sz="1600" b="1" dirty="0" smtClean="0">
                <a:solidFill>
                  <a:schemeClr val="bg2">
                    <a:lumMod val="50000"/>
                  </a:schemeClr>
                </a:solidFill>
                <a:cs typeface="B Nazanin" panose="00000400000000000000" pitchFamily="2" charset="-78"/>
              </a:rPr>
              <a:t>پیگیری 2 هفته </a:t>
            </a:r>
            <a:r>
              <a:rPr lang="fa-IR" sz="1600" dirty="0" smtClean="0">
                <a:solidFill>
                  <a:schemeClr val="bg2">
                    <a:lumMod val="50000"/>
                  </a:schemeClr>
                </a:solidFill>
                <a:cs typeface="B Nazanin" panose="00000400000000000000" pitchFamily="2" charset="-78"/>
              </a:rPr>
              <a:t>بعد </a:t>
            </a:r>
            <a:r>
              <a:rPr lang="fa-IR" sz="1600" dirty="0" smtClean="0">
                <a:solidFill>
                  <a:srgbClr val="6A4520">
                    <a:lumMod val="75000"/>
                  </a:srgbClr>
                </a:solidFill>
                <a:cs typeface="B Nazanin" panose="00000400000000000000" pitchFamily="2" charset="-78"/>
              </a:rPr>
              <a:t>برای اطمینان از نحوه درست انجام این فعالیت ها و بازی ها </a:t>
            </a:r>
          </a:p>
          <a:p>
            <a:pPr lvl="1" algn="just" rtl="1">
              <a:lnSpc>
                <a:spcPct val="120000"/>
              </a:lnSpc>
            </a:pPr>
            <a:r>
              <a:rPr lang="fa-IR" sz="1600" b="1" dirty="0" smtClean="0">
                <a:solidFill>
                  <a:schemeClr val="bg2">
                    <a:lumMod val="50000"/>
                  </a:schemeClr>
                </a:solidFill>
                <a:cs typeface="B Nazanin" panose="00000400000000000000" pitchFamily="2" charset="-78"/>
              </a:rPr>
              <a:t>طی 2 ماه آینده </a:t>
            </a:r>
            <a:r>
              <a:rPr lang="fa-IR" sz="1600" dirty="0" smtClean="0">
                <a:solidFill>
                  <a:srgbClr val="6A4520">
                    <a:lumMod val="75000"/>
                  </a:srgbClr>
                </a:solidFill>
                <a:cs typeface="B Nazanin" panose="00000400000000000000" pitchFamily="2" charset="-78"/>
              </a:rPr>
              <a:t>تکمیل پرسشنامه همان سن مراجعه اول اگر مجددا در منطقه پایش باشد یا امتیاز کودک بالاتر از نقطه برش باشد کودک ارجاع شود</a:t>
            </a:r>
          </a:p>
          <a:p>
            <a:pPr algn="just" rtl="1"/>
            <a:r>
              <a:rPr lang="fa-IR" sz="1600" b="1" dirty="0">
                <a:solidFill>
                  <a:schemeClr val="tx1"/>
                </a:solidFill>
                <a:cs typeface="B Nazanin" panose="00000400000000000000" pitchFamily="2" charset="-78"/>
              </a:rPr>
              <a:t>امتیاز  </a:t>
            </a:r>
            <a:r>
              <a:rPr lang="fa-IR" sz="1600" b="1" u="sng" dirty="0">
                <a:solidFill>
                  <a:schemeClr val="tx1"/>
                </a:solidFill>
                <a:cs typeface="B Nazanin" panose="00000400000000000000" pitchFamily="2" charset="-78"/>
              </a:rPr>
              <a:t>کمتر</a:t>
            </a:r>
            <a:r>
              <a:rPr lang="fa-IR" sz="1600" b="1" dirty="0">
                <a:solidFill>
                  <a:schemeClr val="tx1"/>
                </a:solidFill>
                <a:cs typeface="B Nazanin" panose="00000400000000000000" pitchFamily="2" charset="-78"/>
              </a:rPr>
              <a:t> از نقطه برش: </a:t>
            </a:r>
          </a:p>
          <a:p>
            <a:pPr lvl="1" algn="just" rtl="1"/>
            <a:r>
              <a:rPr lang="fa-IR" sz="1600" dirty="0" smtClean="0">
                <a:cs typeface="B Nazanin" panose="00000400000000000000" pitchFamily="2" charset="-78"/>
              </a:rPr>
              <a:t>تکامل </a:t>
            </a:r>
            <a:r>
              <a:rPr lang="fa-IR" sz="1600" dirty="0">
                <a:cs typeface="B Nazanin" panose="00000400000000000000" pitchFamily="2" charset="-78"/>
              </a:rPr>
              <a:t>تا این زمان</a:t>
            </a:r>
            <a:r>
              <a:rPr lang="fa-IR" sz="1600" b="1" dirty="0">
                <a:solidFill>
                  <a:schemeClr val="bg2">
                    <a:lumMod val="50000"/>
                  </a:schemeClr>
                </a:solidFill>
                <a:cs typeface="B Nazanin" panose="00000400000000000000" pitchFamily="2" charset="-78"/>
              </a:rPr>
              <a:t> طبیعی </a:t>
            </a:r>
          </a:p>
          <a:p>
            <a:pPr lvl="1" algn="just" rtl="1">
              <a:lnSpc>
                <a:spcPct val="120000"/>
              </a:lnSpc>
            </a:pPr>
            <a:r>
              <a:rPr lang="fa-IR" sz="1600" dirty="0">
                <a:cs typeface="B Nazanin" panose="00000400000000000000" pitchFamily="2" charset="-78"/>
              </a:rPr>
              <a:t>ارائه بروشورهای </a:t>
            </a:r>
            <a:r>
              <a:rPr lang="en-US" sz="1600" dirty="0">
                <a:cs typeface="B Nazanin" panose="00000400000000000000" pitchFamily="2" charset="-78"/>
              </a:rPr>
              <a:t>ASQ</a:t>
            </a:r>
            <a:r>
              <a:rPr lang="fa-IR" sz="1600" dirty="0">
                <a:cs typeface="B Nazanin" panose="00000400000000000000" pitchFamily="2" charset="-78"/>
              </a:rPr>
              <a:t> مناسب سن کودک </a:t>
            </a:r>
            <a:r>
              <a:rPr lang="fa-IR" sz="1600" dirty="0">
                <a:solidFill>
                  <a:srgbClr val="6A4520">
                    <a:lumMod val="75000"/>
                  </a:srgbClr>
                </a:solidFill>
                <a:cs typeface="B Nazanin" panose="00000400000000000000" pitchFamily="2" charset="-78"/>
              </a:rPr>
              <a:t>و توضیح در مورد چگونگی استفاده از آن ها </a:t>
            </a:r>
          </a:p>
          <a:p>
            <a:pPr lvl="1" algn="just" rtl="1"/>
            <a:r>
              <a:rPr lang="fa-IR" sz="1600" dirty="0">
                <a:cs typeface="B Nazanin" panose="00000400000000000000" pitchFamily="2" charset="-78"/>
              </a:rPr>
              <a:t>ارزیابی تکامل در مراقبت دوره ای </a:t>
            </a:r>
            <a:r>
              <a:rPr lang="fa-IR" sz="1600" dirty="0" smtClean="0">
                <a:cs typeface="B Nazanin" panose="00000400000000000000" pitchFamily="2" charset="-78"/>
              </a:rPr>
              <a:t>بعدی</a:t>
            </a:r>
          </a:p>
          <a:p>
            <a:pPr algn="just" rtl="1"/>
            <a:r>
              <a:rPr lang="fa-IR" sz="1600" b="1" dirty="0">
                <a:solidFill>
                  <a:schemeClr val="tx1"/>
                </a:solidFill>
                <a:cs typeface="B Nazanin" panose="00000400000000000000" pitchFamily="2" charset="-78"/>
              </a:rPr>
              <a:t>ابراز ن</a:t>
            </a:r>
            <a:r>
              <a:rPr lang="fa-IR" sz="1600" b="1" u="sng" dirty="0">
                <a:solidFill>
                  <a:schemeClr val="tx1"/>
                </a:solidFill>
                <a:cs typeface="B Nazanin" panose="00000400000000000000" pitchFamily="2" charset="-78"/>
              </a:rPr>
              <a:t>گرانی</a:t>
            </a:r>
            <a:r>
              <a:rPr lang="fa-IR" sz="1600" b="1" dirty="0">
                <a:solidFill>
                  <a:schemeClr val="tx1"/>
                </a:solidFill>
                <a:cs typeface="B Nazanin" panose="00000400000000000000" pitchFamily="2" charset="-78"/>
              </a:rPr>
              <a:t> والدین در مورد </a:t>
            </a:r>
            <a:r>
              <a:rPr lang="fa-IR" sz="1600" b="1" u="sng" dirty="0">
                <a:solidFill>
                  <a:schemeClr val="tx1"/>
                </a:solidFill>
                <a:cs typeface="B Nazanin" panose="00000400000000000000" pitchFamily="2" charset="-78"/>
              </a:rPr>
              <a:t>سوالات کلی </a:t>
            </a:r>
            <a:r>
              <a:rPr lang="fa-IR" sz="1600" b="1" dirty="0">
                <a:solidFill>
                  <a:schemeClr val="tx1"/>
                </a:solidFill>
                <a:cs typeface="B Nazanin" panose="00000400000000000000" pitchFamily="2" charset="-78"/>
              </a:rPr>
              <a:t>آخر پرسشنامه: </a:t>
            </a:r>
            <a:endParaRPr lang="fa-IR" sz="1600" b="1" dirty="0" smtClean="0">
              <a:solidFill>
                <a:schemeClr val="tx1"/>
              </a:solidFill>
              <a:cs typeface="B Nazanin" panose="00000400000000000000" pitchFamily="2" charset="-78"/>
            </a:endParaRPr>
          </a:p>
          <a:p>
            <a:pPr marL="457200" lvl="1" indent="0" algn="just" rtl="1">
              <a:buNone/>
            </a:pPr>
            <a:r>
              <a:rPr lang="fa-IR" sz="1600" b="1" dirty="0" smtClean="0">
                <a:solidFill>
                  <a:schemeClr val="accent1">
                    <a:lumMod val="75000"/>
                  </a:schemeClr>
                </a:solidFill>
                <a:cs typeface="B Nazanin" panose="00000400000000000000" pitchFamily="2" charset="-78"/>
              </a:rPr>
              <a:t>نیازمند ارجاع به پزشک مرکز و سپس مطابق منطقه پایش</a:t>
            </a:r>
          </a:p>
          <a:p>
            <a:pPr lvl="1" algn="just" rtl="1"/>
            <a:endParaRPr lang="fa-IR" sz="1600" dirty="0" smtClean="0">
              <a:solidFill>
                <a:srgbClr val="6A4520">
                  <a:lumMod val="75000"/>
                </a:srgbClr>
              </a:solidFill>
              <a:cs typeface="B Nazanin" panose="00000400000000000000" pitchFamily="2" charset="-78"/>
            </a:endParaRPr>
          </a:p>
          <a:p>
            <a:pPr lvl="1" algn="just" rtl="1"/>
            <a:endParaRPr lang="fa-IR" sz="1600" dirty="0" smtClean="0">
              <a:cs typeface="B Nazanin" panose="00000400000000000000" pitchFamily="2" charset="-78"/>
            </a:endParaRPr>
          </a:p>
          <a:p>
            <a:pPr lvl="1" algn="just" rtl="1"/>
            <a:endParaRPr lang="en-US" sz="1600" dirty="0">
              <a:cs typeface="B Nazanin" panose="00000400000000000000" pitchFamily="2" charset="-78"/>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7995" y="919901"/>
            <a:ext cx="703109" cy="602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55" y="904088"/>
            <a:ext cx="776531" cy="6345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5025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3185" y="1014153"/>
            <a:ext cx="4560716" cy="1472223"/>
          </a:xfrm>
        </p:spPr>
        <p:txBody>
          <a:bodyPr>
            <a:normAutofit fontScale="90000"/>
          </a:bodyPr>
          <a:lstStyle/>
          <a:p>
            <a:pPr algn="r" rtl="1">
              <a:lnSpc>
                <a:spcPct val="150000"/>
              </a:lnSpc>
            </a:pPr>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7115694" y="2656114"/>
            <a:ext cx="4460963" cy="3046417"/>
          </a:xfrm>
        </p:spPr>
        <p:txBody>
          <a:bodyPr>
            <a:normAutofit fontScale="92500" lnSpcReduction="20000"/>
          </a:bodyPr>
          <a:lstStyle/>
          <a:p>
            <a:pPr algn="just" rtl="1">
              <a:lnSpc>
                <a:spcPct val="150000"/>
              </a:lnSpc>
            </a:pPr>
            <a:r>
              <a:rPr lang="fa-IR" sz="2400" b="1" dirty="0" smtClean="0">
                <a:cs typeface="B Nazanin" pitchFamily="2" charset="-78"/>
              </a:rPr>
              <a:t>برای دستیابی به نتیجه صحیح باید پرسشنامه مناسب </a:t>
            </a:r>
            <a:r>
              <a:rPr lang="fa-IR" sz="2400" b="1" u="sng" dirty="0" smtClean="0">
                <a:cs typeface="B Nazanin" pitchFamily="2" charset="-78"/>
              </a:rPr>
              <a:t>برای سن کودک </a:t>
            </a:r>
            <a:r>
              <a:rPr lang="fa-IR" sz="2400" b="1" dirty="0" smtClean="0">
                <a:cs typeface="B Nazanin" pitchFamily="2" charset="-78"/>
              </a:rPr>
              <a:t>انتخاب شود. لذا محاسبه سن دقیق کودک مهم است.</a:t>
            </a:r>
          </a:p>
          <a:p>
            <a:pPr algn="just" rtl="1">
              <a:lnSpc>
                <a:spcPct val="150000"/>
              </a:lnSpc>
            </a:pPr>
            <a:r>
              <a:rPr lang="fa-IR" sz="2400" b="1" dirty="0" smtClean="0">
                <a:cs typeface="B Nazanin" pitchFamily="2" charset="-78"/>
              </a:rPr>
              <a:t>بطور مثال برای سن 25 ماه 17 روز :</a:t>
            </a:r>
          </a:p>
          <a:p>
            <a:pPr algn="just" rtl="1">
              <a:lnSpc>
                <a:spcPct val="150000"/>
              </a:lnSpc>
            </a:pPr>
            <a:r>
              <a:rPr lang="fa-IR" sz="2400" b="1" dirty="0" smtClean="0">
                <a:cs typeface="B Nazanin" pitchFamily="2" charset="-78"/>
              </a:rPr>
              <a:t>پرسشنامه </a:t>
            </a:r>
            <a:r>
              <a:rPr lang="fa-IR" sz="2400" b="1" dirty="0">
                <a:cs typeface="B Nazanin" pitchFamily="2" charset="-78"/>
              </a:rPr>
              <a:t>مناسب </a:t>
            </a:r>
            <a:r>
              <a:rPr lang="fa-IR" sz="2400" b="1" dirty="0" smtClean="0">
                <a:cs typeface="B Nazanin" pitchFamily="2" charset="-78"/>
              </a:rPr>
              <a:t>27 ماهگی است</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72012" y="1014153"/>
            <a:ext cx="5345166" cy="5000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2397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1220070"/>
          </a:xfrm>
        </p:spPr>
        <p:txBody>
          <a:bodyPr>
            <a:normAutofit fontScale="90000"/>
          </a:bodyPr>
          <a:lstStyle/>
          <a:p>
            <a:pPr algn="r" rtl="1">
              <a:lnSpc>
                <a:spcPct val="150000"/>
              </a:lnSpc>
            </a:pPr>
            <a:r>
              <a:rPr lang="fa-IR" sz="2800" dirty="0" smtClean="0">
                <a:cs typeface="B Titr" panose="00000700000000000000" pitchFamily="2" charset="-78"/>
              </a:rPr>
              <a:t>تست غربالگری تکامل  </a:t>
            </a:r>
            <a:r>
              <a:rPr lang="en-US" sz="2800" dirty="0" smtClean="0">
                <a:solidFill>
                  <a:schemeClr val="accent4">
                    <a:lumMod val="75000"/>
                  </a:schemeClr>
                </a:solidFill>
                <a:cs typeface="B Titr" panose="00000700000000000000" pitchFamily="2" charset="-78"/>
              </a:rPr>
              <a:t>ASQ-3</a:t>
            </a:r>
            <a:r>
              <a:rPr lang="fa-IR" sz="2800" dirty="0" smtClean="0">
                <a:solidFill>
                  <a:schemeClr val="accent4">
                    <a:lumMod val="75000"/>
                  </a:schemeClr>
                </a:solidFill>
                <a:cs typeface="B Titr" panose="00000700000000000000" pitchFamily="2" charset="-78"/>
              </a:rPr>
              <a:t> و </a:t>
            </a:r>
            <a:r>
              <a:rPr lang="en-US" sz="2800" dirty="0" smtClean="0">
                <a:solidFill>
                  <a:schemeClr val="accent4">
                    <a:lumMod val="75000"/>
                  </a:schemeClr>
                </a:solidFill>
                <a:cs typeface="B Titr" panose="00000700000000000000" pitchFamily="2" charset="-78"/>
              </a:rPr>
              <a:t>ASQ:SE-2</a:t>
            </a:r>
            <a:r>
              <a:rPr lang="fa-IR" sz="2800" dirty="0" smtClean="0">
                <a:solidFill>
                  <a:schemeClr val="accent4">
                    <a:lumMod val="75000"/>
                  </a:schemeClr>
                </a:solidFill>
                <a:cs typeface="B Titr" panose="00000700000000000000" pitchFamily="2" charset="-78"/>
              </a:rPr>
              <a:t> </a:t>
            </a:r>
            <a:r>
              <a:rPr lang="fa-IR" sz="2800" dirty="0" smtClean="0">
                <a:cs typeface="B Titr" panose="00000700000000000000" pitchFamily="2" charset="-78"/>
              </a:rPr>
              <a:t>در مراقبت های دوره ای کودک سالم به شرح ذیل انجام می شود:</a:t>
            </a:r>
            <a:endParaRPr lang="en-US" sz="2800" dirty="0">
              <a:cs typeface="B Titr" panose="00000700000000000000" pitchFamily="2" charset="-78"/>
            </a:endParaRPr>
          </a:p>
        </p:txBody>
      </p:sp>
      <p:sp>
        <p:nvSpPr>
          <p:cNvPr id="3" name="Content Placeholder 2"/>
          <p:cNvSpPr>
            <a:spLocks noGrp="1"/>
          </p:cNvSpPr>
          <p:nvPr>
            <p:ph idx="1"/>
          </p:nvPr>
        </p:nvSpPr>
        <p:spPr>
          <a:xfrm>
            <a:off x="1295400" y="1985554"/>
            <a:ext cx="9599614" cy="4262846"/>
          </a:xfrm>
        </p:spPr>
        <p:txBody>
          <a:bodyPr>
            <a:normAutofit/>
          </a:bodyPr>
          <a:lstStyle/>
          <a:p>
            <a:pPr marL="0" indent="0" algn="r" rtl="1">
              <a:lnSpc>
                <a:spcPct val="150000"/>
              </a:lnSpc>
              <a:buNone/>
            </a:pPr>
            <a:r>
              <a:rPr lang="fa-IR" sz="2400" dirty="0" smtClean="0">
                <a:cs typeface="B Nazanin" panose="00000400000000000000" pitchFamily="2" charset="-78"/>
              </a:rPr>
              <a:t>1- </a:t>
            </a:r>
            <a:r>
              <a:rPr lang="fa-IR" u="sng" dirty="0" smtClean="0">
                <a:solidFill>
                  <a:schemeClr val="accent1">
                    <a:lumMod val="75000"/>
                  </a:schemeClr>
                </a:solidFill>
                <a:cs typeface="B Titr" panose="00000700000000000000" pitchFamily="2" charset="-78"/>
              </a:rPr>
              <a:t>کودکان ترم: </a:t>
            </a:r>
            <a:r>
              <a:rPr lang="fa-IR" sz="2400" dirty="0" smtClean="0">
                <a:cs typeface="B Nazanin" panose="00000400000000000000" pitchFamily="2" charset="-78"/>
              </a:rPr>
              <a:t>برای همه کودکان ترم که جهت مراقبت های روتین کودک سالم در سنین 6، 12، 24، 36 و 60 ماهگی مراجعه می کنند هر دو پرسشنامه تکمیل گردد.</a:t>
            </a:r>
          </a:p>
          <a:p>
            <a:pPr marL="0" indent="0" algn="r" rtl="1">
              <a:lnSpc>
                <a:spcPct val="150000"/>
              </a:lnSpc>
              <a:buNone/>
            </a:pPr>
            <a:r>
              <a:rPr lang="fa-IR" sz="2400" dirty="0" smtClean="0">
                <a:cs typeface="B Nazanin" panose="00000400000000000000" pitchFamily="2" charset="-78"/>
              </a:rPr>
              <a:t>2- </a:t>
            </a:r>
            <a:r>
              <a:rPr lang="fa-IR" u="sng" dirty="0">
                <a:solidFill>
                  <a:schemeClr val="accent1">
                    <a:lumMod val="75000"/>
                  </a:schemeClr>
                </a:solidFill>
                <a:cs typeface="B Titr" panose="00000700000000000000" pitchFamily="2" charset="-78"/>
              </a:rPr>
              <a:t>کودکانی که نارس بدنیا آمده اند: </a:t>
            </a:r>
            <a:r>
              <a:rPr lang="fa-IR" sz="2400" dirty="0" smtClean="0">
                <a:cs typeface="B Nazanin" panose="00000400000000000000" pitchFamily="2" charset="-78"/>
              </a:rPr>
              <a:t>برای تمام کودکان با سن تولد </a:t>
            </a:r>
            <a:r>
              <a:rPr lang="fa-IR" sz="2400" u="sng" dirty="0" smtClean="0">
                <a:cs typeface="B Nazanin" panose="00000400000000000000" pitchFamily="2" charset="-78"/>
              </a:rPr>
              <a:t>کمتر از 37 هفته </a:t>
            </a:r>
            <a:r>
              <a:rPr lang="fa-IR" sz="2400" dirty="0" smtClean="0">
                <a:cs typeface="B Nazanin" panose="00000400000000000000" pitchFamily="2" charset="-78"/>
              </a:rPr>
              <a:t>که جهت مراقبت های روتین کودک سالم در سنین</a:t>
            </a:r>
            <a:r>
              <a:rPr lang="fa-IR" sz="2400" u="sng" dirty="0" smtClean="0">
                <a:cs typeface="B Nazanin" panose="00000400000000000000" pitchFamily="2" charset="-78"/>
              </a:rPr>
              <a:t> 2، </a:t>
            </a:r>
            <a:r>
              <a:rPr lang="fa-IR" sz="2400" dirty="0" smtClean="0">
                <a:cs typeface="B Nazanin" panose="00000400000000000000" pitchFamily="2" charset="-78"/>
              </a:rPr>
              <a:t>6، </a:t>
            </a:r>
            <a:r>
              <a:rPr lang="fa-IR" sz="2400" u="sng" dirty="0" smtClean="0">
                <a:cs typeface="B Nazanin" panose="00000400000000000000" pitchFamily="2" charset="-78"/>
              </a:rPr>
              <a:t>9، </a:t>
            </a:r>
            <a:r>
              <a:rPr lang="fa-IR" sz="2400" dirty="0" smtClean="0">
                <a:cs typeface="B Nazanin" panose="00000400000000000000" pitchFamily="2" charset="-78"/>
              </a:rPr>
              <a:t>12، </a:t>
            </a:r>
            <a:r>
              <a:rPr lang="fa-IR" sz="2400" u="sng" dirty="0" smtClean="0">
                <a:cs typeface="B Nazanin" panose="00000400000000000000" pitchFamily="2" charset="-78"/>
              </a:rPr>
              <a:t>18، </a:t>
            </a:r>
            <a:r>
              <a:rPr lang="fa-IR" sz="2400" dirty="0" smtClean="0">
                <a:cs typeface="B Nazanin" panose="00000400000000000000" pitchFamily="2" charset="-78"/>
              </a:rPr>
              <a:t>24، 36، </a:t>
            </a:r>
            <a:r>
              <a:rPr lang="fa-IR" sz="2400" u="sng" dirty="0" smtClean="0">
                <a:cs typeface="B Nazanin" panose="00000400000000000000" pitchFamily="2" charset="-78"/>
              </a:rPr>
              <a:t>48</a:t>
            </a:r>
            <a:r>
              <a:rPr lang="fa-IR" sz="2400" dirty="0" smtClean="0">
                <a:cs typeface="B Nazanin" panose="00000400000000000000" pitchFamily="2" charset="-78"/>
              </a:rPr>
              <a:t> و 60 ماهگی </a:t>
            </a:r>
          </a:p>
          <a:p>
            <a:pPr marL="0" indent="0" algn="r" rtl="1">
              <a:lnSpc>
                <a:spcPct val="150000"/>
              </a:lnSpc>
              <a:buNone/>
            </a:pPr>
            <a:r>
              <a:rPr lang="fa-IR" sz="2400" dirty="0" smtClean="0">
                <a:cs typeface="B Nazanin" panose="00000400000000000000" pitchFamily="2" charset="-78"/>
              </a:rPr>
              <a:t>3- کودکان ترم که در مراقبت های دوره ای کودک سالم طبق ارزیابی تکامل (</a:t>
            </a:r>
            <a:r>
              <a:rPr lang="en-US" sz="2400" dirty="0" smtClean="0">
                <a:cs typeface="B Nazanin" panose="00000400000000000000" pitchFamily="2" charset="-78"/>
              </a:rPr>
              <a:t>Red flag</a:t>
            </a:r>
            <a:r>
              <a:rPr lang="fa-IR" sz="2400" dirty="0" smtClean="0">
                <a:cs typeface="B Nazanin" panose="00000400000000000000" pitchFamily="2" charset="-78"/>
              </a:rPr>
              <a:t>) در سنین 2، 9، 18 و 48 ماهگی در طبقه بندی </a:t>
            </a:r>
            <a:r>
              <a:rPr lang="fa-IR" u="sng" dirty="0">
                <a:solidFill>
                  <a:schemeClr val="accent1">
                    <a:lumMod val="75000"/>
                  </a:schemeClr>
                </a:solidFill>
                <a:cs typeface="B Titr" panose="00000700000000000000" pitchFamily="2" charset="-78"/>
              </a:rPr>
              <a:t>" نیازمند بررسی بیشتر از نظر تکامل " </a:t>
            </a:r>
            <a:r>
              <a:rPr lang="fa-IR" sz="2400" dirty="0" smtClean="0">
                <a:cs typeface="B Nazanin" panose="00000400000000000000" pitchFamily="2" charset="-78"/>
              </a:rPr>
              <a:t>قرار می گیرند. </a:t>
            </a:r>
            <a:endParaRPr lang="en-US" sz="2400" dirty="0">
              <a:cs typeface="B Nazanin" panose="00000400000000000000" pitchFamily="2" charset="-78"/>
            </a:endParaRPr>
          </a:p>
        </p:txBody>
      </p:sp>
    </p:spTree>
    <p:extLst>
      <p:ext uri="{BB962C8B-B14F-4D97-AF65-F5344CB8AC3E}">
        <p14:creationId xmlns:p14="http://schemas.microsoft.com/office/powerpoint/2010/main" val="17492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1"/>
            <a:ext cx="9601202" cy="484196"/>
          </a:xfrm>
        </p:spPr>
        <p:txBody>
          <a:bodyPr>
            <a:normAutofit fontScale="90000"/>
          </a:bodyPr>
          <a:lstStyle/>
          <a:p>
            <a:pPr algn="r" rtl="1"/>
            <a:r>
              <a:rPr lang="fa-IR" dirty="0" smtClean="0">
                <a:cs typeface="B Titr" panose="00000700000000000000" pitchFamily="2" charset="-78"/>
              </a:rPr>
              <a:t>فلوچارت اجرایی مدیریت اختلالات تکاملی کودکان</a:t>
            </a:r>
            <a:endParaRPr lang="en-US" dirty="0">
              <a:cs typeface="B Titr" panose="00000700000000000000" pitchFamily="2" charset="-78"/>
            </a:endParaRPr>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0544" t="10762" r="16861" b="8096"/>
          <a:stretch/>
        </p:blipFill>
        <p:spPr>
          <a:xfrm>
            <a:off x="1116044" y="1195645"/>
            <a:ext cx="4827555" cy="4878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7842" y="1146412"/>
            <a:ext cx="5295332" cy="4927817"/>
          </a:xfrm>
          <a:prstGeom prst="rect">
            <a:avLst/>
          </a:prstGeom>
        </p:spPr>
      </p:pic>
    </p:spTree>
    <p:extLst>
      <p:ext uri="{BB962C8B-B14F-4D97-AF65-F5344CB8AC3E}">
        <p14:creationId xmlns:p14="http://schemas.microsoft.com/office/powerpoint/2010/main" val="13711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accent4">
                    <a:lumMod val="75000"/>
                  </a:schemeClr>
                </a:solidFill>
                <a:cs typeface="B Titr" panose="00000700000000000000" pitchFamily="2" charset="-78"/>
              </a:rPr>
              <a:t>نکته:</a:t>
            </a:r>
            <a:endParaRPr lang="en-US" dirty="0">
              <a:solidFill>
                <a:schemeClr val="accent4">
                  <a:lumMod val="75000"/>
                </a:schemeClr>
              </a:solidFill>
              <a:cs typeface="B Titr" panose="00000700000000000000" pitchFamily="2" charset="-78"/>
            </a:endParaRPr>
          </a:p>
        </p:txBody>
      </p:sp>
      <p:sp>
        <p:nvSpPr>
          <p:cNvPr id="3" name="Content Placeholder 2"/>
          <p:cNvSpPr>
            <a:spLocks noGrp="1"/>
          </p:cNvSpPr>
          <p:nvPr>
            <p:ph idx="1"/>
          </p:nvPr>
        </p:nvSpPr>
        <p:spPr/>
        <p:txBody>
          <a:bodyPr/>
          <a:lstStyle/>
          <a:p>
            <a:pPr marL="0" indent="0" algn="r" rtl="1">
              <a:lnSpc>
                <a:spcPct val="150000"/>
              </a:lnSpc>
              <a:buNone/>
            </a:pPr>
            <a:r>
              <a:rPr lang="fa-IR" dirty="0" smtClean="0">
                <a:cs typeface="B Mitra" panose="00000400000000000000" pitchFamily="2" charset="-78"/>
              </a:rPr>
              <a:t>با توجه به دستورالعمل</a:t>
            </a:r>
            <a:r>
              <a:rPr lang="fa-IR" dirty="0">
                <a:cs typeface="B Mitra" panose="00000400000000000000" pitchFamily="2" charset="-78"/>
              </a:rPr>
              <a:t>،</a:t>
            </a:r>
            <a:r>
              <a:rPr lang="fa-IR" dirty="0" smtClean="0">
                <a:cs typeface="B Mitra" panose="00000400000000000000" pitchFamily="2" charset="-78"/>
              </a:rPr>
              <a:t> گروه سنی مناسب برای انجام تست </a:t>
            </a:r>
            <a:r>
              <a:rPr lang="en-US" dirty="0" err="1" smtClean="0">
                <a:cs typeface="B Mitra" panose="00000400000000000000" pitchFamily="2" charset="-78"/>
              </a:rPr>
              <a:t>bayley</a:t>
            </a:r>
            <a:r>
              <a:rPr lang="en-US" dirty="0" smtClean="0">
                <a:cs typeface="B Mitra" panose="00000400000000000000" pitchFamily="2" charset="-78"/>
              </a:rPr>
              <a:t> </a:t>
            </a:r>
            <a:r>
              <a:rPr lang="fa-IR" dirty="0" smtClean="0">
                <a:cs typeface="B Mitra" panose="00000400000000000000" pitchFamily="2" charset="-78"/>
              </a:rPr>
              <a:t> از 1 تا 42 ماه  و </a:t>
            </a:r>
            <a:r>
              <a:rPr lang="en-US" dirty="0" smtClean="0">
                <a:cs typeface="B Mitra" panose="00000400000000000000" pitchFamily="2" charset="-78"/>
              </a:rPr>
              <a:t>m-chat</a:t>
            </a:r>
            <a:r>
              <a:rPr lang="fa-IR" dirty="0" smtClean="0">
                <a:cs typeface="B Mitra" panose="00000400000000000000" pitchFamily="2" charset="-78"/>
              </a:rPr>
              <a:t> از 30 ماه و بیشتر می باشد. بنابراین طبق فلوچارت اگر نتیجه غربالگری </a:t>
            </a:r>
            <a:r>
              <a:rPr lang="en-US" dirty="0" smtClean="0">
                <a:cs typeface="B Mitra" panose="00000400000000000000" pitchFamily="2" charset="-78"/>
              </a:rPr>
              <a:t>ASQ-3</a:t>
            </a:r>
            <a:r>
              <a:rPr lang="fa-IR" dirty="0">
                <a:cs typeface="B Mitra" panose="00000400000000000000" pitchFamily="2" charset="-78"/>
              </a:rPr>
              <a:t> </a:t>
            </a:r>
            <a:r>
              <a:rPr lang="fa-IR" dirty="0" smtClean="0">
                <a:cs typeface="B Mitra" panose="00000400000000000000" pitchFamily="2" charset="-78"/>
              </a:rPr>
              <a:t>یا </a:t>
            </a:r>
            <a:r>
              <a:rPr lang="en-US" b="1" dirty="0" smtClean="0">
                <a:solidFill>
                  <a:schemeClr val="accent4">
                    <a:lumMod val="75000"/>
                  </a:schemeClr>
                </a:solidFill>
                <a:cs typeface="B Mitra" panose="00000400000000000000" pitchFamily="2" charset="-78"/>
              </a:rPr>
              <a:t>ASQ:SE-2</a:t>
            </a:r>
            <a:r>
              <a:rPr lang="fa-IR" b="1" dirty="0" smtClean="0">
                <a:solidFill>
                  <a:schemeClr val="accent4">
                    <a:lumMod val="75000"/>
                  </a:schemeClr>
                </a:solidFill>
                <a:cs typeface="B Mitra" panose="00000400000000000000" pitchFamily="2" charset="-78"/>
              </a:rPr>
              <a:t> </a:t>
            </a:r>
            <a:r>
              <a:rPr lang="fa-IR" dirty="0" smtClean="0">
                <a:cs typeface="B Mitra" panose="00000400000000000000" pitchFamily="2" charset="-78"/>
              </a:rPr>
              <a:t>نیازمند ارجاع باشد ضروری است قبل از ارجاع به پزشک معین تکامل ، تست </a:t>
            </a:r>
            <a:r>
              <a:rPr lang="en-US" dirty="0" err="1" smtClean="0">
                <a:cs typeface="B Mitra" panose="00000400000000000000" pitchFamily="2" charset="-78"/>
              </a:rPr>
              <a:t>bayley</a:t>
            </a:r>
            <a:r>
              <a:rPr lang="fa-IR" dirty="0" smtClean="0">
                <a:cs typeface="B Mitra" panose="00000400000000000000" pitchFamily="2" charset="-78"/>
              </a:rPr>
              <a:t> و</a:t>
            </a:r>
            <a:r>
              <a:rPr lang="en-US" dirty="0" smtClean="0">
                <a:cs typeface="B Mitra" panose="00000400000000000000" pitchFamily="2" charset="-78"/>
              </a:rPr>
              <a:t> </a:t>
            </a:r>
            <a:r>
              <a:rPr lang="en-US" dirty="0">
                <a:cs typeface="B Mitra" panose="00000400000000000000" pitchFamily="2" charset="-78"/>
              </a:rPr>
              <a:t>m-chat</a:t>
            </a:r>
            <a:r>
              <a:rPr lang="fa-IR" dirty="0" smtClean="0">
                <a:cs typeface="B Mitra" panose="00000400000000000000" pitchFamily="2" charset="-78"/>
              </a:rPr>
              <a:t> برای کودک به صورت زیر انجام شود :</a:t>
            </a:r>
          </a:p>
          <a:p>
            <a:pPr algn="r" rtl="1">
              <a:lnSpc>
                <a:spcPct val="150000"/>
              </a:lnSpc>
            </a:pPr>
            <a:r>
              <a:rPr lang="fa-IR" dirty="0" smtClean="0">
                <a:cs typeface="B Mitra" panose="00000400000000000000" pitchFamily="2" charset="-78"/>
              </a:rPr>
              <a:t> کودکان گروه سنی 1 تا 30 ماه : تست </a:t>
            </a:r>
            <a:r>
              <a:rPr lang="en-US" dirty="0" err="1" smtClean="0">
                <a:cs typeface="B Mitra" panose="00000400000000000000" pitchFamily="2" charset="-78"/>
              </a:rPr>
              <a:t>bayley</a:t>
            </a:r>
            <a:endParaRPr lang="fa-IR" dirty="0" smtClean="0">
              <a:cs typeface="B Mitra" panose="00000400000000000000" pitchFamily="2" charset="-78"/>
            </a:endParaRPr>
          </a:p>
          <a:p>
            <a:pPr algn="r" rtl="1">
              <a:lnSpc>
                <a:spcPct val="150000"/>
              </a:lnSpc>
            </a:pPr>
            <a:r>
              <a:rPr lang="fa-IR" dirty="0">
                <a:cs typeface="B Mitra" panose="00000400000000000000" pitchFamily="2" charset="-78"/>
              </a:rPr>
              <a:t>کودکان گروه سنی </a:t>
            </a:r>
            <a:r>
              <a:rPr lang="fa-IR" dirty="0" smtClean="0">
                <a:cs typeface="B Mitra" panose="00000400000000000000" pitchFamily="2" charset="-78"/>
              </a:rPr>
              <a:t>30 </a:t>
            </a:r>
            <a:r>
              <a:rPr lang="fa-IR" dirty="0">
                <a:cs typeface="B Mitra" panose="00000400000000000000" pitchFamily="2" charset="-78"/>
              </a:rPr>
              <a:t>تا </a:t>
            </a:r>
            <a:r>
              <a:rPr lang="fa-IR" dirty="0" smtClean="0">
                <a:cs typeface="B Mitra" panose="00000400000000000000" pitchFamily="2" charset="-78"/>
              </a:rPr>
              <a:t>42 ماه و 15 روز </a:t>
            </a:r>
            <a:r>
              <a:rPr lang="fa-IR" dirty="0">
                <a:cs typeface="B Mitra" panose="00000400000000000000" pitchFamily="2" charset="-78"/>
              </a:rPr>
              <a:t>: تست </a:t>
            </a:r>
            <a:r>
              <a:rPr lang="en-US" dirty="0" err="1">
                <a:cs typeface="B Mitra" panose="00000400000000000000" pitchFamily="2" charset="-78"/>
              </a:rPr>
              <a:t>bayley</a:t>
            </a:r>
            <a:r>
              <a:rPr lang="fa-IR" dirty="0">
                <a:cs typeface="B Mitra" panose="00000400000000000000" pitchFamily="2" charset="-78"/>
              </a:rPr>
              <a:t> و</a:t>
            </a:r>
            <a:r>
              <a:rPr lang="en-US" dirty="0">
                <a:cs typeface="B Mitra" panose="00000400000000000000" pitchFamily="2" charset="-78"/>
              </a:rPr>
              <a:t> m-chat</a:t>
            </a:r>
            <a:r>
              <a:rPr lang="fa-IR" dirty="0">
                <a:cs typeface="B Mitra" panose="00000400000000000000" pitchFamily="2" charset="-78"/>
              </a:rPr>
              <a:t> </a:t>
            </a:r>
            <a:endParaRPr lang="fa-IR" dirty="0" smtClean="0">
              <a:cs typeface="B Mitra" panose="00000400000000000000" pitchFamily="2" charset="-78"/>
            </a:endParaRPr>
          </a:p>
          <a:p>
            <a:pPr algn="r" rtl="1">
              <a:lnSpc>
                <a:spcPct val="150000"/>
              </a:lnSpc>
            </a:pPr>
            <a:r>
              <a:rPr lang="fa-IR" dirty="0">
                <a:cs typeface="B Mitra" panose="00000400000000000000" pitchFamily="2" charset="-78"/>
              </a:rPr>
              <a:t>کودکان گروه سنی </a:t>
            </a:r>
            <a:r>
              <a:rPr lang="fa-IR" smtClean="0">
                <a:cs typeface="B Mitra" panose="00000400000000000000" pitchFamily="2" charset="-78"/>
              </a:rPr>
              <a:t>بیشتر از 42 </a:t>
            </a:r>
            <a:r>
              <a:rPr lang="fa-IR" dirty="0">
                <a:cs typeface="B Mitra" panose="00000400000000000000" pitchFamily="2" charset="-78"/>
              </a:rPr>
              <a:t>ماه </a:t>
            </a:r>
            <a:r>
              <a:rPr lang="fa-IR" dirty="0" smtClean="0">
                <a:cs typeface="B Mitra" panose="00000400000000000000" pitchFamily="2" charset="-78"/>
              </a:rPr>
              <a:t>و 15 روز: </a:t>
            </a:r>
            <a:r>
              <a:rPr lang="fa-IR" dirty="0">
                <a:cs typeface="B Mitra" panose="00000400000000000000" pitchFamily="2" charset="-78"/>
              </a:rPr>
              <a:t>تست </a:t>
            </a:r>
            <a:r>
              <a:rPr lang="en-US" dirty="0" smtClean="0">
                <a:cs typeface="B Mitra" panose="00000400000000000000" pitchFamily="2" charset="-78"/>
              </a:rPr>
              <a:t>M-chat</a:t>
            </a:r>
            <a:endParaRPr lang="fa-IR" dirty="0">
              <a:cs typeface="B Mitra" panose="00000400000000000000" pitchFamily="2" charset="-78"/>
            </a:endParaRPr>
          </a:p>
          <a:p>
            <a:pPr algn="r" rtl="1">
              <a:lnSpc>
                <a:spcPct val="150000"/>
              </a:lnSpc>
            </a:pPr>
            <a:endParaRPr lang="fa-IR" dirty="0" smtClean="0">
              <a:cs typeface="B Mitra" panose="00000400000000000000" pitchFamily="2" charset="-78"/>
            </a:endParaRPr>
          </a:p>
        </p:txBody>
      </p:sp>
    </p:spTree>
    <p:extLst>
      <p:ext uri="{BB962C8B-B14F-4D97-AF65-F5344CB8AC3E}">
        <p14:creationId xmlns:p14="http://schemas.microsoft.com/office/powerpoint/2010/main" val="103214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821959" y="2299064"/>
            <a:ext cx="4342327" cy="2338250"/>
          </a:xfrm>
          <a:prstGeom prst="rect">
            <a:avLst/>
          </a:prstGeom>
        </p:spPr>
      </p:pic>
      <p:sp>
        <p:nvSpPr>
          <p:cNvPr id="9" name="TextBox 8"/>
          <p:cNvSpPr txBox="1"/>
          <p:nvPr/>
        </p:nvSpPr>
        <p:spPr>
          <a:xfrm>
            <a:off x="4715691" y="3009744"/>
            <a:ext cx="2651760" cy="707886"/>
          </a:xfrm>
          <a:prstGeom prst="rect">
            <a:avLst/>
          </a:prstGeom>
          <a:noFill/>
          <a:ln>
            <a:noFill/>
          </a:ln>
        </p:spPr>
        <p:txBody>
          <a:bodyPr wrap="square" rtlCol="0">
            <a:spAutoFit/>
          </a:bodyPr>
          <a:lstStyle/>
          <a:p>
            <a:pPr algn="ctr" rtl="1"/>
            <a:r>
              <a:rPr lang="fa-IR" sz="4000" b="1" dirty="0" smtClean="0">
                <a:solidFill>
                  <a:schemeClr val="accent3">
                    <a:lumMod val="60000"/>
                    <a:lumOff val="40000"/>
                  </a:schemeClr>
                </a:solidFill>
                <a:cs typeface="B Nazanin" panose="00000400000000000000" pitchFamily="2" charset="-78"/>
              </a:rPr>
              <a:t>موفق باشید</a:t>
            </a:r>
            <a:endParaRPr lang="en-US" sz="4000" b="1" dirty="0">
              <a:solidFill>
                <a:schemeClr val="accent3">
                  <a:lumMod val="60000"/>
                  <a:lumOff val="40000"/>
                </a:schemeClr>
              </a:solidFill>
              <a:cs typeface="B Nazanin" panose="00000400000000000000" pitchFamily="2" charset="-78"/>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1669" y="2364379"/>
            <a:ext cx="1906768" cy="190676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6732" y="2206144"/>
            <a:ext cx="2071536" cy="2071536"/>
          </a:xfrm>
          <a:prstGeom prst="ellipse">
            <a:avLst/>
          </a:prstGeom>
          <a:ln>
            <a:noFill/>
          </a:ln>
          <a:effectLst>
            <a:softEdge rad="112500"/>
          </a:effectLst>
        </p:spPr>
      </p:pic>
    </p:spTree>
    <p:extLst>
      <p:ext uri="{BB962C8B-B14F-4D97-AF65-F5344CB8AC3E}">
        <p14:creationId xmlns:p14="http://schemas.microsoft.com/office/powerpoint/2010/main" val="36932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r>
              <a:rPr lang="fa-IR" sz="2400" b="1" dirty="0" smtClean="0">
                <a:solidFill>
                  <a:schemeClr val="accent4">
                    <a:lumMod val="75000"/>
                  </a:schemeClr>
                </a:solidFill>
                <a:cs typeface="B Nazanin" pitchFamily="2" charset="-78"/>
              </a:rPr>
              <a:t>سوال اول </a:t>
            </a:r>
          </a:p>
          <a:p>
            <a:pPr algn="just" rtl="1">
              <a:lnSpc>
                <a:spcPct val="150000"/>
              </a:lnSpc>
            </a:pPr>
            <a:r>
              <a:rPr lang="fa-IR" sz="2400" b="1" dirty="0" smtClean="0">
                <a:cs typeface="B Nazanin" pitchFamily="2" charset="-78"/>
              </a:rPr>
              <a:t>در تاریخ 1400/8/4  کودک متولد 1398/3/2 به پایگاه سلامت مراجعه کرده است،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spTree>
    <p:extLst>
      <p:ext uri="{BB962C8B-B14F-4D97-AF65-F5344CB8AC3E}">
        <p14:creationId xmlns:p14="http://schemas.microsoft.com/office/powerpoint/2010/main" val="355072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r>
              <a:rPr lang="fa-IR" sz="2400" b="1" dirty="0" smtClean="0">
                <a:solidFill>
                  <a:schemeClr val="accent4">
                    <a:lumMod val="75000"/>
                  </a:schemeClr>
                </a:solidFill>
                <a:cs typeface="B Nazanin" pitchFamily="2" charset="-78"/>
              </a:rPr>
              <a:t>سوال و پاسخ اول </a:t>
            </a:r>
          </a:p>
          <a:p>
            <a:pPr algn="just" rtl="1">
              <a:lnSpc>
                <a:spcPct val="150000"/>
              </a:lnSpc>
            </a:pPr>
            <a:r>
              <a:rPr lang="fa-IR" sz="2400" b="1" dirty="0" smtClean="0">
                <a:cs typeface="B Nazanin" pitchFamily="2" charset="-78"/>
              </a:rPr>
              <a:t>در تاریخ 1400/8/4  کودک متولد 1398/3/2 به پایگاه سلامت مراجعه کرده است،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233167891"/>
              </p:ext>
            </p:extLst>
          </p:nvPr>
        </p:nvGraphicFramePr>
        <p:xfrm>
          <a:off x="2966482" y="3196859"/>
          <a:ext cx="5835534" cy="1371600"/>
        </p:xfrm>
        <a:graphic>
          <a:graphicData uri="http://schemas.openxmlformats.org/drawingml/2006/table">
            <a:tbl>
              <a:tblPr rtl="1" firstRow="1" bandRow="1">
                <a:tableStyleId>{5940675A-B579-460E-94D1-54222C63F5DA}</a:tableStyleId>
              </a:tblPr>
              <a:tblGrid>
                <a:gridCol w="5835534">
                  <a:extLst>
                    <a:ext uri="{9D8B030D-6E8A-4147-A177-3AD203B41FA5}">
                      <a16:colId xmlns:a16="http://schemas.microsoft.com/office/drawing/2014/main" val="20000"/>
                    </a:ext>
                  </a:extLst>
                </a:gridCol>
              </a:tblGrid>
              <a:tr h="370840">
                <a:tc>
                  <a:txBody>
                    <a:bodyPr/>
                    <a:lstStyle/>
                    <a:p>
                      <a:pPr algn="ctr" rtl="1"/>
                      <a:r>
                        <a:rPr lang="fa-IR" sz="2400" b="1" dirty="0" smtClean="0">
                          <a:cs typeface="B Nazanin" pitchFamily="2" charset="-78"/>
                        </a:rPr>
                        <a:t>1400/8/4</a:t>
                      </a:r>
                      <a:endParaRPr lang="fa-IR" sz="2400" b="1" dirty="0">
                        <a:cs typeface="B Nazanin"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rtl="1"/>
                      <a:r>
                        <a:rPr lang="fa-IR" sz="2400" b="1" dirty="0" smtClean="0">
                          <a:cs typeface="B Nazanin" pitchFamily="2" charset="-78"/>
                        </a:rPr>
                        <a:t>     1398/3/2  -</a:t>
                      </a:r>
                      <a:endParaRPr lang="fa-IR" sz="2400" b="1" dirty="0">
                        <a:cs typeface="B Nazanin"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rtl="1"/>
                      <a:r>
                        <a:rPr lang="fa-IR" sz="2400" b="1" dirty="0" smtClean="0">
                          <a:cs typeface="B Nazanin" pitchFamily="2" charset="-78"/>
                        </a:rPr>
                        <a:t>2 روز /5 ماه /2 سال =</a:t>
                      </a:r>
                      <a:r>
                        <a:rPr lang="fa-IR" sz="2400" b="1" baseline="0" dirty="0" smtClean="0">
                          <a:cs typeface="B Nazanin" pitchFamily="2" charset="-78"/>
                        </a:rPr>
                        <a:t> 24+5=29 ماه 2 روز </a:t>
                      </a:r>
                      <a:endParaRPr lang="fa-IR" sz="2400" b="1" dirty="0">
                        <a:cs typeface="B Nazanin" pitchFamily="2" charset="-7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523" y="4954275"/>
            <a:ext cx="6380953" cy="1047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210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456330"/>
            <a:ext cx="9601202" cy="624325"/>
          </a:xfrm>
        </p:spPr>
        <p:txBody>
          <a:bodyPr/>
          <a:lstStyle/>
          <a:p>
            <a:pPr algn="r" rtl="1"/>
            <a:r>
              <a:rPr lang="fa-IR" b="1" dirty="0">
                <a:solidFill>
                  <a:schemeClr val="accent4">
                    <a:lumMod val="75000"/>
                  </a:schemeClr>
                </a:solidFill>
                <a:cs typeface="B Titr" pitchFamily="2" charset="-78"/>
              </a:rPr>
              <a:t>انتخاب پرسشنامه </a:t>
            </a:r>
            <a:r>
              <a:rPr lang="en-US" b="1" dirty="0" smtClean="0">
                <a:solidFill>
                  <a:schemeClr val="accent4">
                    <a:lumMod val="75000"/>
                  </a:schemeClr>
                </a:solidFill>
                <a:cs typeface="B Titr" pitchFamily="2" charset="-78"/>
              </a:rPr>
              <a:t>ASQ-3 </a:t>
            </a:r>
            <a:r>
              <a:rPr lang="fa-IR" b="1" dirty="0" smtClean="0">
                <a:solidFill>
                  <a:schemeClr val="accent4">
                    <a:lumMod val="75000"/>
                  </a:schemeClr>
                </a:solidFill>
                <a:cs typeface="B Titr" pitchFamily="2" charset="-78"/>
              </a:rPr>
              <a:t> مناسب سن کودک:</a:t>
            </a:r>
            <a:endParaRPr lang="fa-IR" dirty="0"/>
          </a:p>
        </p:txBody>
      </p:sp>
      <p:sp>
        <p:nvSpPr>
          <p:cNvPr id="3" name="Content Placeholder 2"/>
          <p:cNvSpPr>
            <a:spLocks noGrp="1"/>
          </p:cNvSpPr>
          <p:nvPr>
            <p:ph idx="1"/>
          </p:nvPr>
        </p:nvSpPr>
        <p:spPr>
          <a:xfrm>
            <a:off x="914400" y="1313411"/>
            <a:ext cx="9980614" cy="4934989"/>
          </a:xfrm>
        </p:spPr>
        <p:txBody>
          <a:bodyPr>
            <a:normAutofit/>
          </a:bodyPr>
          <a:lstStyle/>
          <a:p>
            <a:pPr algn="r" rtl="1"/>
            <a:r>
              <a:rPr lang="fa-IR" sz="2400" b="1" dirty="0" smtClean="0">
                <a:solidFill>
                  <a:schemeClr val="accent4">
                    <a:lumMod val="75000"/>
                  </a:schemeClr>
                </a:solidFill>
                <a:cs typeface="B Nazanin" pitchFamily="2" charset="-78"/>
              </a:rPr>
              <a:t>سوال دوم</a:t>
            </a:r>
          </a:p>
          <a:p>
            <a:pPr algn="just" rtl="1">
              <a:lnSpc>
                <a:spcPct val="150000"/>
              </a:lnSpc>
            </a:pPr>
            <a:r>
              <a:rPr lang="fa-IR" sz="2400" b="1" dirty="0" smtClean="0">
                <a:cs typeface="B Nazanin" pitchFamily="2" charset="-78"/>
              </a:rPr>
              <a:t>در تاریخ 1400/8/4  کودک متولد 1396/9/16 به پایگاه سلامت مراجعه کرده است، پرسشنامه </a:t>
            </a:r>
            <a:r>
              <a:rPr lang="en-US" sz="2400" b="1" dirty="0" smtClean="0">
                <a:cs typeface="B Nazanin" pitchFamily="2" charset="-78"/>
              </a:rPr>
              <a:t>ASQ-3</a:t>
            </a:r>
            <a:r>
              <a:rPr lang="fa-IR" sz="2400" b="1" dirty="0" smtClean="0">
                <a:cs typeface="B Nazanin" pitchFamily="2" charset="-78"/>
              </a:rPr>
              <a:t> مناسب سن کودک کدام است؟</a:t>
            </a:r>
            <a:endParaRPr lang="fa-IR" sz="2400" b="1" dirty="0">
              <a:cs typeface="B Nazanin" pitchFamily="2" charset="-78"/>
            </a:endParaRPr>
          </a:p>
        </p:txBody>
      </p:sp>
    </p:spTree>
    <p:extLst>
      <p:ext uri="{BB962C8B-B14F-4D97-AF65-F5344CB8AC3E}">
        <p14:creationId xmlns:p14="http://schemas.microsoft.com/office/powerpoint/2010/main" val="169446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mily Photo Album 16x9">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0_NEW.potx" id="{9803BD3A-0B45-41E6-A2F4-67A9741975B0}" vid="{91138E99-C523-4318-B34A-44467EDD2E6E}"/>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Free ppt 45-Ghalamo (4)</Template>
  <TotalTime>2279</TotalTime>
  <Words>4450</Words>
  <Application>Microsoft Office PowerPoint</Application>
  <PresentationFormat>Widescreen</PresentationFormat>
  <Paragraphs>386</Paragraphs>
  <Slides>63</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Aban</vt:lpstr>
      <vt:lpstr>Aban Light</vt:lpstr>
      <vt:lpstr>Arial</vt:lpstr>
      <vt:lpstr>B Mitra</vt:lpstr>
      <vt:lpstr>B Nazanin</vt:lpstr>
      <vt:lpstr>B Titr</vt:lpstr>
      <vt:lpstr>Calibri</vt:lpstr>
      <vt:lpstr>Cambria</vt:lpstr>
      <vt:lpstr>Times New Roman</vt:lpstr>
      <vt:lpstr>Wingdings 2</vt:lpstr>
      <vt:lpstr>Family Photo Album 16x9</vt:lpstr>
      <vt:lpstr>PowerPoint Presentation</vt:lpstr>
      <vt:lpstr> </vt:lpstr>
      <vt:lpstr>ابزار غربالگری تکامل کودکان ASQ-3:</vt:lpstr>
      <vt:lpstr>ابزار غربالگری تکامل کودکان ASQ-3:</vt:lpstr>
      <vt:lpstr>ابزار غربالگری تکامل کودکان ASQ-3:</vt:lpstr>
      <vt:lpstr>انتخاب پرسشنامه ASQ-3  مناسب سن کودک:</vt:lpstr>
      <vt:lpstr>انتخاب پرسشنامه ASQ-3  مناسب سن کودک:</vt:lpstr>
      <vt:lpstr>انتخاب پرسشنامه ASQ-3  مناسب سن کودک:</vt:lpstr>
      <vt:lpstr>انتخاب پرسشنامه ASQ-3  مناسب سن کودک:</vt:lpstr>
      <vt:lpstr>انتخاب پرسشنامه ASQ-3  مناسب سن کودک:</vt:lpstr>
      <vt:lpstr>تطبیق دادن سن برای کودکانی که نارس بدنیا آمده اند:</vt:lpstr>
      <vt:lpstr>تطبیق دادن سن برای کودکانی که نارس بدنیا آمده اند:</vt:lpstr>
      <vt:lpstr>تطبیق دادن سن برای کودکانی که نارس بدنیا آمده اند:</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نحوه امتیاز دهی نهایی به پرسشنامه های تکمیل شده ASQ-3 :</vt:lpstr>
      <vt:lpstr>نقاط برش ASQ-3 :</vt:lpstr>
      <vt:lpstr>نقاط برش ASQ-3 ، اقدام ها و  ملاک های ارجاع:</vt:lpstr>
      <vt:lpstr>سوال ششم :</vt:lpstr>
      <vt:lpstr>سوال و پاسخ ششم :</vt:lpstr>
      <vt:lpstr>نمونه ایی از محتوای آموزشی جهت آموزش بازی و فعالیت متناسب تکامل کودکان </vt:lpstr>
      <vt:lpstr>بخش آموزش تکامل مربوط به نکات کلیدی مراقبت کودک 6 ماهه:</vt:lpstr>
      <vt:lpstr>نمونه ایی دیگر از محتوای آموزشی جهت آموزش بازی و فعالیت متناسب تکامل کودکان </vt:lpstr>
      <vt:lpstr>نمونه ایی دیگر از محتوای آموزشی جهت آموزش بازی و فعالیت متناسب تکامل کودکان </vt:lpstr>
      <vt:lpstr> </vt:lpstr>
      <vt:lpstr> بومی سازی، اعتباریابی و هنجاریابی ابزارها </vt:lpstr>
      <vt:lpstr> ASQ:SE-2 غربالگری هیجانی- اجتماعی </vt:lpstr>
      <vt:lpstr>       ASQ:SE-2  حیطه هیجانی- اجتماعی</vt:lpstr>
      <vt:lpstr>       ASQ:SE-2  حیطه هیجانی- اجتماعی</vt:lpstr>
      <vt:lpstr>       ASQ:SE-2  حیطه هیجانی- اجتماعی</vt:lpstr>
      <vt:lpstr>سوال هفتم :</vt:lpstr>
      <vt:lpstr>سوال و پاسخ هفتم :</vt:lpstr>
      <vt:lpstr>امتیاز دهی به هر سوال پرسشنامه ASQ:SE-2 :</vt:lpstr>
      <vt:lpstr>PowerPoint Presentation</vt:lpstr>
      <vt:lpstr>امتیاز دهی به هر سوال پرسشنامه ASQ:SE-2</vt:lpstr>
      <vt:lpstr>PowerPoint Presentation</vt:lpstr>
      <vt:lpstr>PowerPoint Presentation</vt:lpstr>
      <vt:lpstr>PowerPoint Presentation</vt:lpstr>
      <vt:lpstr>مقایسه امتیاز با نقاط برش  ASQ:SE-2 و تصمیم گیری برای کودک:</vt:lpstr>
      <vt:lpstr>سوال هشتم:</vt:lpstr>
      <vt:lpstr>پاسخ سوال هفتم:</vt:lpstr>
      <vt:lpstr>سوال نهم:</vt:lpstr>
      <vt:lpstr>پاسخ سوال نهم:</vt:lpstr>
      <vt:lpstr>سوال دهم:</vt:lpstr>
      <vt:lpstr>پاسخ سوال دهم:</vt:lpstr>
      <vt:lpstr>مقایسه امتیاز با نقاط برش  ASQ:SE-2 و تصمیم گیری برای کودک:</vt:lpstr>
      <vt:lpstr>مقایسه امتیاز با نقاط برش  ASQ:SE-2 و تصمیم گیری برای کودک:</vt:lpstr>
      <vt:lpstr>تعیین نوع اقدام بر اساس نتیجه پرسشنامه ASQ:SE-2 </vt:lpstr>
      <vt:lpstr>توصیه هایی برای مواردی که نتایج غربالگری نیاز به ارجاع جهت ارزیابی تکمیلی و تخصصی نشان دهد:</vt:lpstr>
      <vt:lpstr>ASQ-3</vt:lpstr>
      <vt:lpstr>امتیاز دهی به پرسشنامه ASQ-3</vt:lpstr>
      <vt:lpstr>ASQ-3</vt:lpstr>
      <vt:lpstr>تست غربالگری تکامل  ASQ-3 و ASQ:SE-2 در مراقبت های دوره ای کودک سالم به شرح ذیل انجام می شود:</vt:lpstr>
      <vt:lpstr>فلوچارت اجرایی مدیریت اختلالات تکاملی کودکان</vt:lpstr>
      <vt:lpstr>نکته:</vt:lpstr>
      <vt:lpstr>PowerPoint Presentation</vt:lpstr>
    </vt:vector>
  </TitlesOfParts>
  <Company>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Picture with Caption layout</dc:title>
  <dc:creator>ابوالقاسمي دكتر ناريا</dc:creator>
  <cp:lastModifiedBy>user</cp:lastModifiedBy>
  <cp:revision>309</cp:revision>
  <dcterms:created xsi:type="dcterms:W3CDTF">2021-08-02T08:27:54Z</dcterms:created>
  <dcterms:modified xsi:type="dcterms:W3CDTF">2021-12-11T08:52:23Z</dcterms:modified>
</cp:coreProperties>
</file>