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0" r:id="rId1"/>
  </p:sldMasterIdLst>
  <p:sldIdLst>
    <p:sldId id="289" r:id="rId2"/>
    <p:sldId id="304" r:id="rId3"/>
    <p:sldId id="292" r:id="rId4"/>
    <p:sldId id="293" r:id="rId5"/>
    <p:sldId id="294" r:id="rId6"/>
    <p:sldId id="295" r:id="rId7"/>
    <p:sldId id="284" r:id="rId8"/>
    <p:sldId id="305" r:id="rId9"/>
    <p:sldId id="259" r:id="rId10"/>
    <p:sldId id="309" r:id="rId11"/>
    <p:sldId id="261" r:id="rId12"/>
    <p:sldId id="285" r:id="rId13"/>
    <p:sldId id="307" r:id="rId14"/>
    <p:sldId id="262" r:id="rId15"/>
    <p:sldId id="312" r:id="rId16"/>
    <p:sldId id="286" r:id="rId17"/>
    <p:sldId id="263" r:id="rId18"/>
    <p:sldId id="310" r:id="rId19"/>
    <p:sldId id="264" r:id="rId20"/>
    <p:sldId id="265" r:id="rId21"/>
    <p:sldId id="288" r:id="rId22"/>
    <p:sldId id="266" r:id="rId23"/>
    <p:sldId id="297" r:id="rId24"/>
    <p:sldId id="269" r:id="rId25"/>
    <p:sldId id="270" r:id="rId26"/>
    <p:sldId id="298" r:id="rId27"/>
    <p:sldId id="271" r:id="rId28"/>
    <p:sldId id="272" r:id="rId29"/>
    <p:sldId id="302" r:id="rId30"/>
    <p:sldId id="273" r:id="rId31"/>
    <p:sldId id="274" r:id="rId32"/>
    <p:sldId id="296" r:id="rId33"/>
    <p:sldId id="277" r:id="rId34"/>
    <p:sldId id="276" r:id="rId35"/>
    <p:sldId id="300" r:id="rId36"/>
    <p:sldId id="299" r:id="rId37"/>
    <p:sldId id="278" r:id="rId38"/>
    <p:sldId id="282" r:id="rId39"/>
    <p:sldId id="283" r:id="rId40"/>
    <p:sldId id="291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5995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50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4328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3537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30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905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95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450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2581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6839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3/13/2019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9051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r" defTabSz="914400" rtl="1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r" defTabSz="914400" rtl="1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483" y="0"/>
            <a:ext cx="105734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4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4021" y="1524000"/>
            <a:ext cx="9872871" cy="4319752"/>
          </a:xfrm>
        </p:spPr>
        <p:txBody>
          <a:bodyPr/>
          <a:lstStyle/>
          <a:p>
            <a:pPr marL="45720" indent="0">
              <a:buNone/>
            </a:pPr>
            <a:endParaRPr lang="fa-IR" sz="3200" dirty="0">
              <a:solidFill>
                <a:schemeClr val="tx1"/>
              </a:solidFill>
              <a:cs typeface="B Zar" panose="00000400000000000000" pitchFamily="2" charset="-78"/>
            </a:endParaRPr>
          </a:p>
          <a:p>
            <a:r>
              <a:rPr lang="fa-IR" sz="3200" dirty="0" smtClean="0">
                <a:solidFill>
                  <a:schemeClr val="tx1"/>
                </a:solidFill>
                <a:cs typeface="B Zar" panose="00000400000000000000" pitchFamily="2" charset="-78"/>
              </a:rPr>
              <a:t>برای </a:t>
            </a:r>
            <a:r>
              <a:rPr lang="fa-IR" sz="3200" dirty="0">
                <a:solidFill>
                  <a:schemeClr val="tx1"/>
                </a:solidFill>
                <a:cs typeface="B Zar" panose="00000400000000000000" pitchFamily="2" charset="-78"/>
              </a:rPr>
              <a:t>بدست آوردن تعداد بیماران مبتلا به دیابت</a:t>
            </a:r>
          </a:p>
          <a:p>
            <a:pPr marL="45720" indent="0">
              <a:buNone/>
            </a:pPr>
            <a:r>
              <a:rPr lang="fa-IR" sz="2400" dirty="0">
                <a:solidFill>
                  <a:schemeClr val="accent2"/>
                </a:solidFill>
                <a:cs typeface="B Zar" panose="00000400000000000000" pitchFamily="2" charset="-78"/>
              </a:rPr>
              <a:t>1)مدیریت سامانه   2)ساخت گزارش افراد تحت پوشش     3)عنوان(بیماران مبتلا به دیابت)       4)انتخاب سن      5)انتخاب واحد       6)انتخاب کد </a:t>
            </a:r>
            <a:r>
              <a:rPr lang="en-US" sz="2400" dirty="0">
                <a:solidFill>
                  <a:schemeClr val="accent2"/>
                </a:solidFill>
                <a:cs typeface="B Zar" panose="00000400000000000000" pitchFamily="2" charset="-78"/>
              </a:rPr>
              <a:t>e11</a:t>
            </a:r>
            <a:r>
              <a:rPr lang="fa-IR" sz="2400" dirty="0">
                <a:solidFill>
                  <a:schemeClr val="accent2"/>
                </a:solidFill>
                <a:cs typeface="B Zar" panose="00000400000000000000" pitchFamily="2" charset="-78"/>
              </a:rPr>
              <a:t>     7)مشاهده گزارش</a:t>
            </a:r>
          </a:p>
        </p:txBody>
      </p:sp>
    </p:spTree>
    <p:extLst>
      <p:ext uri="{BB962C8B-B14F-4D97-AF65-F5344CB8AC3E}">
        <p14:creationId xmlns:p14="http://schemas.microsoft.com/office/powerpoint/2010/main" val="7536495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57655"/>
            <a:ext cx="9875520" cy="1187669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بیماران مبتلا به دیابت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068" y="1271752"/>
            <a:ext cx="11235560" cy="531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464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986" y="515007"/>
            <a:ext cx="11161985" cy="582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60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2870" y="1051034"/>
            <a:ext cx="10615448" cy="499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24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198179"/>
            <a:ext cx="10768432" cy="4843183"/>
          </a:xfrm>
        </p:spPr>
        <p:txBody>
          <a:bodyPr/>
          <a:lstStyle/>
          <a:p>
            <a:endParaRPr lang="fa-IR" dirty="0" smtClean="0"/>
          </a:p>
          <a:p>
            <a:endParaRPr lang="fa-IR" dirty="0"/>
          </a:p>
          <a:p>
            <a:endParaRPr lang="fa-IR" dirty="0" smtClean="0"/>
          </a:p>
          <a:p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تعداد </a:t>
            </a:r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بیماران مبتلا به دیابت مورد انتظار</a:t>
            </a:r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:</a:t>
            </a:r>
          </a:p>
          <a:p>
            <a:pPr marL="0" indent="0">
              <a:buNone/>
            </a:pPr>
            <a:endParaRPr lang="fa-IR" sz="3600" dirty="0">
              <a:solidFill>
                <a:schemeClr val="accent5"/>
              </a:solidFill>
              <a:cs typeface="B Zar" panose="00000400000000000000" pitchFamily="2" charset="-78"/>
            </a:endParaRPr>
          </a:p>
          <a:p>
            <a:pPr marL="0" indent="0">
              <a:buNone/>
            </a:pP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11/69 %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جمعیت بالای 30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سال شهرستان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 که غربالگری شده اند.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07387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4021" y="1061545"/>
            <a:ext cx="9872871" cy="4782207"/>
          </a:xfrm>
        </p:spPr>
        <p:txBody>
          <a:bodyPr/>
          <a:lstStyle/>
          <a:p>
            <a:pPr marL="45720" indent="0">
              <a:buNone/>
            </a:pPr>
            <a:endParaRPr lang="fa-IR" sz="3200" dirty="0" smtClean="0">
              <a:solidFill>
                <a:schemeClr val="tx1"/>
              </a:solidFill>
              <a:cs typeface="B Zar" panose="00000400000000000000" pitchFamily="2" charset="-78"/>
            </a:endParaRPr>
          </a:p>
          <a:p>
            <a:pPr marL="45720" indent="0">
              <a:buNone/>
            </a:pPr>
            <a:endParaRPr lang="fa-IR" sz="3200" dirty="0">
              <a:solidFill>
                <a:schemeClr val="tx1"/>
              </a:solidFill>
              <a:cs typeface="B Zar" panose="00000400000000000000" pitchFamily="2" charset="-78"/>
            </a:endParaRPr>
          </a:p>
          <a:p>
            <a:r>
              <a:rPr lang="fa-IR" sz="3200" dirty="0" smtClean="0">
                <a:solidFill>
                  <a:schemeClr val="tx1"/>
                </a:solidFill>
                <a:cs typeface="B Zar" panose="00000400000000000000" pitchFamily="2" charset="-78"/>
              </a:rPr>
              <a:t>برای </a:t>
            </a:r>
            <a:r>
              <a:rPr lang="fa-IR" sz="3200" dirty="0">
                <a:solidFill>
                  <a:schemeClr val="tx1"/>
                </a:solidFill>
                <a:cs typeface="B Zar" panose="00000400000000000000" pitchFamily="2" charset="-78"/>
              </a:rPr>
              <a:t>بدست آوردن تعداد بیماران مبتلا به </a:t>
            </a:r>
            <a:r>
              <a:rPr lang="fa-IR" sz="3200" dirty="0" smtClean="0">
                <a:solidFill>
                  <a:schemeClr val="tx1"/>
                </a:solidFill>
                <a:cs typeface="B Zar" panose="00000400000000000000" pitchFamily="2" charset="-78"/>
              </a:rPr>
              <a:t>فشار خون بالا</a:t>
            </a:r>
            <a:endParaRPr lang="fa-IR" sz="3200" dirty="0">
              <a:solidFill>
                <a:schemeClr val="tx1"/>
              </a:solidFill>
              <a:cs typeface="B Zar" panose="00000400000000000000" pitchFamily="2" charset="-78"/>
            </a:endParaRPr>
          </a:p>
          <a:p>
            <a:pPr marL="45720" indent="0">
              <a:buNone/>
            </a:pPr>
            <a:r>
              <a:rPr lang="fa-IR" sz="2400" dirty="0">
                <a:solidFill>
                  <a:schemeClr val="accent2"/>
                </a:solidFill>
                <a:cs typeface="B Zar" panose="00000400000000000000" pitchFamily="2" charset="-78"/>
              </a:rPr>
              <a:t>1)مدیریت سامانه   2)ساخت گزارش افراد تحت پوشش     3)عنوان(بیماران مبتلا به </a:t>
            </a:r>
            <a:r>
              <a:rPr lang="fa-IR" sz="2400" dirty="0" smtClean="0">
                <a:solidFill>
                  <a:schemeClr val="accent2"/>
                </a:solidFill>
                <a:cs typeface="B Zar" panose="00000400000000000000" pitchFamily="2" charset="-78"/>
              </a:rPr>
              <a:t>فشارخون بالا)       </a:t>
            </a:r>
            <a:r>
              <a:rPr lang="fa-IR" sz="2400" dirty="0">
                <a:solidFill>
                  <a:schemeClr val="accent2"/>
                </a:solidFill>
                <a:cs typeface="B Zar" panose="00000400000000000000" pitchFamily="2" charset="-78"/>
              </a:rPr>
              <a:t>4)انتخاب سن      5)انتخاب واحد       6)انتخاب کد </a:t>
            </a:r>
            <a:r>
              <a:rPr lang="en-US" sz="2400" dirty="0" smtClean="0">
                <a:solidFill>
                  <a:schemeClr val="accent2"/>
                </a:solidFill>
                <a:cs typeface="B Zar" panose="00000400000000000000" pitchFamily="2" charset="-78"/>
              </a:rPr>
              <a:t>i10</a:t>
            </a:r>
            <a:r>
              <a:rPr lang="fa-IR" sz="2400" dirty="0" smtClean="0">
                <a:solidFill>
                  <a:schemeClr val="accent2"/>
                </a:solidFill>
                <a:cs typeface="B Zar" panose="00000400000000000000" pitchFamily="2" charset="-78"/>
              </a:rPr>
              <a:t>    </a:t>
            </a:r>
            <a:r>
              <a:rPr lang="fa-IR" sz="2400" dirty="0">
                <a:solidFill>
                  <a:schemeClr val="accent2"/>
                </a:solidFill>
                <a:cs typeface="B Zar" panose="00000400000000000000" pitchFamily="2" charset="-78"/>
              </a:rPr>
              <a:t>7)مشاهده گزارش</a:t>
            </a:r>
          </a:p>
        </p:txBody>
      </p:sp>
    </p:spTree>
    <p:extLst>
      <p:ext uri="{BB962C8B-B14F-4D97-AF65-F5344CB8AC3E}">
        <p14:creationId xmlns:p14="http://schemas.microsoft.com/office/powerpoint/2010/main" val="2903667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3475" y="1256249"/>
            <a:ext cx="11193517" cy="5165572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143000" y="294290"/>
            <a:ext cx="9875520" cy="961959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بیماران مبتلا به فشار خون</a:t>
            </a:r>
          </a:p>
        </p:txBody>
      </p:sp>
    </p:spTree>
    <p:extLst>
      <p:ext uri="{BB962C8B-B14F-4D97-AF65-F5344CB8AC3E}">
        <p14:creationId xmlns:p14="http://schemas.microsoft.com/office/powerpoint/2010/main" val="176916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94290"/>
            <a:ext cx="9875520" cy="961959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بیماران مبتلا به فشار خون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069" y="1256249"/>
            <a:ext cx="10993821" cy="511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3634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0317" y="809296"/>
            <a:ext cx="10752083" cy="536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079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97877"/>
            <a:ext cx="10736900" cy="4172606"/>
          </a:xfrm>
        </p:spPr>
        <p:txBody>
          <a:bodyPr/>
          <a:lstStyle/>
          <a:p>
            <a:endParaRPr lang="fa-IR" sz="3600" dirty="0" smtClean="0">
              <a:solidFill>
                <a:schemeClr val="tx1"/>
              </a:solidFill>
              <a:cs typeface="B Zar" panose="00000400000000000000" pitchFamily="2" charset="-78"/>
            </a:endParaRPr>
          </a:p>
          <a:p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تعداد </a:t>
            </a:r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بیماران مبتلا به فشار خون مورد انتظار: </a:t>
            </a:r>
          </a:p>
          <a:p>
            <a:pPr marL="0" indent="0">
              <a:buNone/>
            </a:pPr>
            <a:endParaRPr lang="fa-IR" sz="2800" dirty="0"/>
          </a:p>
          <a:p>
            <a:pPr marL="0" indent="0">
              <a:buNone/>
            </a:pP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25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% جمعیت بالای 30 سال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شهرستان که غربالگری برای آنها انجام شده است.</a:t>
            </a:r>
            <a:endParaRPr lang="fa-IR" sz="3600" dirty="0">
              <a:solidFill>
                <a:schemeClr val="accent2"/>
              </a:solidFill>
              <a:cs typeface="B Zar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9225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579" y="651641"/>
            <a:ext cx="11130455" cy="5444359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en-US" b="1" dirty="0" smtClean="0">
              <a:solidFill>
                <a:srgbClr val="FF0000"/>
              </a:solidFill>
              <a:cs typeface="B Lotus" panose="00000400000000000000" pitchFamily="2" charset="-78"/>
            </a:endParaRPr>
          </a:p>
          <a:p>
            <a:r>
              <a:rPr lang="fa-IR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نحوه محاسبه تعداد </a:t>
            </a:r>
            <a:r>
              <a:rPr lang="fa-IR" b="1" dirty="0">
                <a:solidFill>
                  <a:srgbClr val="FF0000"/>
                </a:solidFill>
                <a:cs typeface="B Lotus" panose="00000400000000000000" pitchFamily="2" charset="-78"/>
              </a:rPr>
              <a:t>افراد </a:t>
            </a:r>
            <a:r>
              <a:rPr lang="fa-IR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خطرسنجی شده </a:t>
            </a:r>
            <a:r>
              <a:rPr lang="fa-IR" b="1" dirty="0">
                <a:solidFill>
                  <a:srgbClr val="FF0000"/>
                </a:solidFill>
                <a:cs typeface="B Lotus" panose="00000400000000000000" pitchFamily="2" charset="-78"/>
              </a:rPr>
              <a:t>بالای </a:t>
            </a:r>
            <a:r>
              <a:rPr lang="fa-IR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30سال </a:t>
            </a:r>
            <a:r>
              <a:rPr lang="en-US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=</a:t>
            </a:r>
            <a:endParaRPr lang="fa-IR" b="1" dirty="0">
              <a:solidFill>
                <a:srgbClr val="FF0000"/>
              </a:solidFill>
              <a:cs typeface="B Lotus" panose="00000400000000000000" pitchFamily="2" charset="-78"/>
            </a:endParaRPr>
          </a:p>
          <a:p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تعداد </a:t>
            </a:r>
            <a:r>
              <a:rPr lang="fa-IR" b="1" dirty="0">
                <a:solidFill>
                  <a:schemeClr val="tx1"/>
                </a:solidFill>
                <a:cs typeface="B Lotus" panose="00000400000000000000" pitchFamily="2" charset="-78"/>
              </a:rPr>
              <a:t>افراد </a:t>
            </a:r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خطر سنجی از ابتدای برنامه تا تاریخ 1396/10/28 + تعداد افراد خطر سنجی شده از تاریخ 1396/10/29 تا کنون</a:t>
            </a:r>
          </a:p>
          <a:p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بدین منظور دو مسیر متفاوت وجود دارد که عبارتند از :</a:t>
            </a:r>
            <a:endParaRPr lang="fa-IR" b="1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1-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1)گزارش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ها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   2)گزارش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مراقبت های انجام شده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  3)گزارش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تشخیص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ها   4)پیشگیری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از سکته های قلبی و مغزی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   </a:t>
            </a:r>
            <a:r>
              <a:rPr lang="fa-IR" sz="2000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5)جستجو</a:t>
            </a:r>
            <a:endParaRPr lang="en-US" sz="2000" b="1" dirty="0">
              <a:solidFill>
                <a:srgbClr val="FF0000"/>
              </a:solidFill>
              <a:cs typeface="B Lotus" panose="00000400000000000000" pitchFamily="2" charset="-78"/>
            </a:endParaRPr>
          </a:p>
          <a:p>
            <a:endParaRPr lang="fa-IR" b="1" dirty="0" smtClean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2-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1)</a:t>
            </a:r>
            <a:r>
              <a:rPr lang="fa-IR" sz="2000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شبکه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خدمت        </a:t>
            </a:r>
            <a:r>
              <a:rPr lang="fa-IR" sz="2000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2)فعالیت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کاربران سامانه        </a:t>
            </a:r>
            <a:r>
              <a:rPr lang="fa-IR" sz="2000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3)پیشگیری </a:t>
            </a:r>
            <a:r>
              <a:rPr lang="fa-IR" sz="2000" b="1" dirty="0">
                <a:solidFill>
                  <a:srgbClr val="FF0000"/>
                </a:solidFill>
                <a:cs typeface="B Lotus" panose="00000400000000000000" pitchFamily="2" charset="-78"/>
              </a:rPr>
              <a:t>از سکته های قلبی و مغزی        </a:t>
            </a:r>
            <a:r>
              <a:rPr lang="fa-IR" sz="2000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4)جستجو</a:t>
            </a:r>
            <a:endParaRPr lang="en-US" sz="2000" b="1" dirty="0">
              <a:solidFill>
                <a:srgbClr val="FF0000"/>
              </a:solidFill>
              <a:cs typeface="B Lotus" panose="00000400000000000000" pitchFamily="2" charset="-78"/>
            </a:endParaRPr>
          </a:p>
          <a:p>
            <a:endParaRPr lang="fa-IR" b="1" dirty="0" smtClean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marL="45720" indent="0">
              <a:buNone/>
            </a:pPr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نکته : تعداد افراد خطرسنجی شده تاتاریخ 1396/10/28 یک عدد ثابتی است و لازم است یکبار این محاسبه انجام و بایگانی گردد.</a:t>
            </a:r>
            <a:endParaRPr lang="fa-IR" b="1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09535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607" y="367862"/>
            <a:ext cx="9869214" cy="1240221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بیماران مبتلا به اختلالات چربی خون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7333" y="1450428"/>
            <a:ext cx="10968129" cy="517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66407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986" y="620110"/>
            <a:ext cx="11225048" cy="582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444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7159" y="1650125"/>
            <a:ext cx="10142482" cy="3962399"/>
          </a:xfrm>
        </p:spPr>
        <p:txBody>
          <a:bodyPr/>
          <a:lstStyle/>
          <a:p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تعداد بیماران مبتلا به چربی خون مورد انتظار: 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24%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جمعیت بالای 30 سال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شهرستان که غربالگری برای آنها انجام شده است.</a:t>
            </a:r>
            <a:endParaRPr lang="fa-IR" sz="3600" dirty="0">
              <a:solidFill>
                <a:schemeClr val="accent2"/>
              </a:solidFill>
              <a:cs typeface="B Zar" panose="00000400000000000000" pitchFamily="2" charset="-78"/>
            </a:endParaRPr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986267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788276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فشارخون بالا پزشک در طی سه ماه</a:t>
            </a:r>
            <a:endParaRPr lang="fa-IR" sz="3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318" y="1555531"/>
            <a:ext cx="10710042" cy="47506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04325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872359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فشارخون بالا پزشک در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طی سه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ماه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51641" y="1408386"/>
            <a:ext cx="11077903" cy="4981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2063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397877"/>
            <a:ext cx="10810474" cy="4643486"/>
          </a:xfrm>
        </p:spPr>
        <p:txBody>
          <a:bodyPr>
            <a:normAutofit/>
          </a:bodyPr>
          <a:lstStyle/>
          <a:p>
            <a:r>
              <a:rPr lang="fa-IR" sz="3200" dirty="0">
                <a:solidFill>
                  <a:schemeClr val="tx1"/>
                </a:solidFill>
                <a:cs typeface="B Zar" panose="00000400000000000000" pitchFamily="2" charset="-78"/>
              </a:rPr>
              <a:t>تعداد مراقبت بیماران مبتلا به فشارخون بالا پزشک(مورد انتظار در طی سه ماه): </a:t>
            </a:r>
          </a:p>
          <a:p>
            <a:r>
              <a:rPr lang="fa-IR" sz="3200" dirty="0">
                <a:solidFill>
                  <a:schemeClr val="accent2"/>
                </a:solidFill>
                <a:cs typeface="B Zar" panose="00000400000000000000" pitchFamily="2" charset="-78"/>
              </a:rPr>
              <a:t>هر پزشک باید 100% بیماران مبتلا به فشارخون خود را در طی 3 </a:t>
            </a:r>
            <a:r>
              <a:rPr lang="fa-IR" sz="3200" dirty="0" smtClean="0">
                <a:solidFill>
                  <a:schemeClr val="accent2"/>
                </a:solidFill>
                <a:cs typeface="B Zar" panose="00000400000000000000" pitchFamily="2" charset="-78"/>
              </a:rPr>
              <a:t>ماه </a:t>
            </a:r>
            <a:r>
              <a:rPr lang="fa-IR" sz="3200" dirty="0">
                <a:solidFill>
                  <a:schemeClr val="accent2"/>
                </a:solidFill>
                <a:cs typeface="B Zar" panose="00000400000000000000" pitchFamily="2" charset="-78"/>
              </a:rPr>
              <a:t>مراقبت نماید</a:t>
            </a:r>
            <a:r>
              <a:rPr lang="fa-IR" sz="3200" dirty="0" smtClean="0">
                <a:solidFill>
                  <a:schemeClr val="accent2"/>
                </a:solidFill>
                <a:cs typeface="B Zar" panose="00000400000000000000" pitchFamily="2" charset="-78"/>
              </a:rPr>
              <a:t>.</a:t>
            </a:r>
          </a:p>
          <a:p>
            <a:endParaRPr lang="fa-IR" sz="3200" dirty="0">
              <a:solidFill>
                <a:schemeClr val="accent5"/>
              </a:solidFill>
              <a:cs typeface="B Zar" panose="00000400000000000000" pitchFamily="2" charset="-78"/>
            </a:endParaRPr>
          </a:p>
          <a:p>
            <a:r>
              <a:rPr lang="fa-IR" sz="3200" dirty="0" smtClean="0">
                <a:solidFill>
                  <a:srgbClr val="0070C0"/>
                </a:solidFill>
                <a:cs typeface="B Zar" panose="00000400000000000000" pitchFamily="2" charset="-78"/>
              </a:rPr>
              <a:t>برای رسیدن به این حد انتظار، </a:t>
            </a:r>
            <a:r>
              <a:rPr lang="fa-IR" sz="3200" dirty="0" smtClean="0">
                <a:solidFill>
                  <a:srgbClr val="0070C0"/>
                </a:solidFill>
                <a:cs typeface="B Zar" panose="00000400000000000000" pitchFamily="2" charset="-78"/>
              </a:rPr>
              <a:t>هر پزشک </a:t>
            </a:r>
            <a:r>
              <a:rPr lang="fa-IR" sz="3200" dirty="0" smtClean="0">
                <a:solidFill>
                  <a:srgbClr val="0070C0"/>
                </a:solidFill>
                <a:cs typeface="B Zar" panose="00000400000000000000" pitchFamily="2" charset="-78"/>
              </a:rPr>
              <a:t>باید در هر روز حداقل 4 بیمار مبتلا به فشار خون بالا را مراقبت نماید.</a:t>
            </a:r>
            <a:endParaRPr lang="fa-IR" sz="3200" dirty="0">
              <a:solidFill>
                <a:srgbClr val="0070C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97240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317" y="609600"/>
            <a:ext cx="10615449" cy="1356360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فشارخون بالا غیر پزشک در طی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یک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ماه</a:t>
            </a:r>
            <a:endParaRPr lang="fa-IR" sz="3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5" y="1734208"/>
            <a:ext cx="10689021" cy="46771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9563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008993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فشارخون بالا غیر پزشک در طی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یک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ماه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6367" y="1495313"/>
            <a:ext cx="11101892" cy="494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4308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313793"/>
            <a:ext cx="10505674" cy="4727570"/>
          </a:xfrm>
        </p:spPr>
        <p:txBody>
          <a:bodyPr/>
          <a:lstStyle/>
          <a:p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تعداد مراقبت بیماران مبتلا به فشارخون بالا غیر پزشک(مورد </a:t>
            </a:r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انتظار </a:t>
            </a:r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در طی یک ماه):</a:t>
            </a:r>
          </a:p>
          <a:p>
            <a:pPr marL="0" indent="0">
              <a:buNone/>
            </a:pP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هر مراقب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باید 100% بیماران مبتلا به فشارخون خود را در طی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یک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ماه مراقبت نماید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.</a:t>
            </a:r>
          </a:p>
          <a:p>
            <a:pPr marL="0" indent="0">
              <a:buNone/>
            </a:pPr>
            <a:endParaRPr lang="fa-IR" sz="3600" dirty="0">
              <a:solidFill>
                <a:schemeClr val="accent5"/>
              </a:solidFill>
              <a:cs typeface="B Zar" panose="00000400000000000000" pitchFamily="2" charset="-78"/>
            </a:endParaRPr>
          </a:p>
          <a:p>
            <a:pPr marL="0" indent="0">
              <a:buNone/>
            </a:pP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برای رسیدن به این حد انتظار، </a:t>
            </a:r>
            <a:r>
              <a:rPr lang="fa-IR" sz="3600" dirty="0" smtClean="0">
                <a:solidFill>
                  <a:srgbClr val="0070C0"/>
                </a:solidFill>
                <a:cs typeface="B Zar" panose="00000400000000000000" pitchFamily="2" charset="-78"/>
              </a:rPr>
              <a:t>مراقب سلامت </a:t>
            </a: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باید در هر روز حداقل </a:t>
            </a:r>
            <a:r>
              <a:rPr lang="fa-IR" sz="3600" dirty="0" smtClean="0">
                <a:solidFill>
                  <a:srgbClr val="0070C0"/>
                </a:solidFill>
                <a:cs typeface="B Zar" panose="00000400000000000000" pitchFamily="2" charset="-78"/>
              </a:rPr>
              <a:t>3 </a:t>
            </a: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بیمار مبتلا به فشار خون </a:t>
            </a:r>
            <a:r>
              <a:rPr lang="fa-IR" sz="3600" dirty="0" smtClean="0">
                <a:solidFill>
                  <a:srgbClr val="0070C0"/>
                </a:solidFill>
                <a:cs typeface="B Zar" panose="00000400000000000000" pitchFamily="2" charset="-78"/>
              </a:rPr>
              <a:t>بالا را </a:t>
            </a: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مراقبت نماید.</a:t>
            </a:r>
          </a:p>
          <a:p>
            <a:pPr marL="0" indent="0">
              <a:buNone/>
            </a:pPr>
            <a:endParaRPr lang="fa-IR" sz="3600" dirty="0">
              <a:solidFill>
                <a:schemeClr val="accent5"/>
              </a:solidFill>
              <a:cs typeface="B Zar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6206782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10376338" cy="935422"/>
          </a:xfrm>
        </p:spPr>
        <p:txBody>
          <a:bodyPr>
            <a:noAutofit/>
          </a:bodyPr>
          <a:lstStyle/>
          <a:p>
            <a:pPr algn="ctr"/>
            <a:r>
              <a:rPr lang="fa-IR" sz="36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</a:t>
            </a:r>
            <a:r>
              <a:rPr lang="fa-IR" sz="36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دیابت پزشک </a:t>
            </a:r>
            <a:r>
              <a:rPr lang="fa-IR" sz="3600" b="1" dirty="0">
                <a:solidFill>
                  <a:schemeClr val="accent2"/>
                </a:solidFill>
                <a:cs typeface="2  Nazanin" panose="00000400000000000000" pitchFamily="2" charset="-78"/>
              </a:rPr>
              <a:t>در طی </a:t>
            </a:r>
            <a:r>
              <a:rPr lang="fa-IR" sz="36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3 </a:t>
            </a:r>
            <a:r>
              <a:rPr lang="fa-IR" sz="3600" b="1" dirty="0">
                <a:solidFill>
                  <a:schemeClr val="accent2"/>
                </a:solidFill>
                <a:cs typeface="2  Nazanin" panose="00000400000000000000" pitchFamily="2" charset="-78"/>
              </a:rPr>
              <a:t>ماه</a:t>
            </a:r>
            <a:r>
              <a:rPr lang="fa-IR" sz="3600" dirty="0"/>
              <a:t/>
            </a:r>
            <a:br>
              <a:rPr lang="fa-IR" sz="3600" dirty="0"/>
            </a:br>
            <a:r>
              <a:rPr lang="fa-IR" sz="2000" dirty="0">
                <a:solidFill>
                  <a:srgbClr val="00B0F0"/>
                </a:solidFill>
              </a:rPr>
              <a:t>فرمت جدید مراقبت دیابت از تاریخ 97/10/27 در سامانه سیب بارگذاری شده است.</a:t>
            </a:r>
            <a:endParaRPr lang="fa-IR" sz="20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5" y="1702676"/>
            <a:ext cx="10836165" cy="49608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7684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255" y="609600"/>
            <a:ext cx="10720553" cy="9669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خطر سنجی انجام </a:t>
            </a:r>
            <a:r>
              <a:rPr lang="fa-IR" sz="36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شده 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( از ابتدا برنامه تا </a:t>
            </a:r>
            <a:r>
              <a:rPr lang="fa-IR" sz="24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تاریخ 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1396/10/28)</a:t>
            </a:r>
            <a:endParaRPr lang="fa-IR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7255" y="2036379"/>
            <a:ext cx="10794124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1811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09903"/>
            <a:ext cx="10610776" cy="1177159"/>
          </a:xfrm>
        </p:spPr>
        <p:txBody>
          <a:bodyPr>
            <a:noAutofit/>
          </a:bodyPr>
          <a:lstStyle/>
          <a:p>
            <a:pPr algn="ctr"/>
            <a:r>
              <a:rPr lang="fa-IR" sz="40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دیابت پزشک در </a:t>
            </a:r>
            <a:r>
              <a:rPr lang="fa-IR" sz="40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3 </a:t>
            </a:r>
            <a:r>
              <a:rPr lang="fa-IR" sz="4000" b="1" dirty="0">
                <a:solidFill>
                  <a:schemeClr val="accent2"/>
                </a:solidFill>
                <a:cs typeface="2  Nazanin" panose="00000400000000000000" pitchFamily="2" charset="-78"/>
              </a:rPr>
              <a:t>ماه</a:t>
            </a:r>
            <a:r>
              <a:rPr lang="fa-IR" sz="2000" dirty="0" smtClean="0"/>
              <a:t/>
            </a:r>
            <a:br>
              <a:rPr lang="fa-IR" sz="2000" dirty="0" smtClean="0"/>
            </a:br>
            <a:r>
              <a:rPr lang="fa-IR" sz="2000" dirty="0" smtClean="0"/>
              <a:t/>
            </a:r>
            <a:br>
              <a:rPr lang="fa-IR" sz="2000" dirty="0" smtClean="0"/>
            </a:br>
            <a:r>
              <a:rPr lang="fa-IR" sz="2000" dirty="0" smtClean="0">
                <a:solidFill>
                  <a:srgbClr val="00B0F0"/>
                </a:solidFill>
              </a:rPr>
              <a:t>فرمت جدید مراقبت دیابت از تاریخ 97/10/27 در سامانه سیب بارگذاری شده است.</a:t>
            </a:r>
            <a:endParaRPr lang="fa-IR" sz="2000" dirty="0">
              <a:solidFill>
                <a:srgbClr val="00B0F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5453" y="1587062"/>
            <a:ext cx="11354092" cy="4740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109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914400"/>
            <a:ext cx="10905066" cy="5349765"/>
          </a:xfrm>
        </p:spPr>
        <p:txBody>
          <a:bodyPr/>
          <a:lstStyle/>
          <a:p>
            <a:endParaRPr lang="fa-IR" sz="3600" dirty="0" smtClean="0">
              <a:solidFill>
                <a:schemeClr val="tx1"/>
              </a:solidFill>
              <a:cs typeface="B Zar" panose="00000400000000000000" pitchFamily="2" charset="-78"/>
            </a:endParaRPr>
          </a:p>
          <a:p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تعداد </a:t>
            </a:r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مراقبت بیماران مبتلا به دیابت پزشک(مورد انتظار در طی </a:t>
            </a:r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3 </a:t>
            </a:r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ماه): </a:t>
            </a:r>
          </a:p>
          <a:p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هر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پزشک باید 100% بیماران مبتلا به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دیابت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خود را در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طی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3ماه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مراقبت نماید.</a:t>
            </a:r>
          </a:p>
          <a:p>
            <a:pPr marL="0" indent="0">
              <a:buNone/>
            </a:pPr>
            <a:endParaRPr lang="fa-IR" dirty="0" smtClean="0"/>
          </a:p>
          <a:p>
            <a:pPr marL="0" indent="0">
              <a:buNone/>
            </a:pPr>
            <a:r>
              <a:rPr lang="fa-IR" sz="3600" dirty="0" smtClean="0">
                <a:solidFill>
                  <a:srgbClr val="0070C0"/>
                </a:solidFill>
                <a:cs typeface="B Zar" panose="00000400000000000000" pitchFamily="2" charset="-78"/>
              </a:rPr>
              <a:t>برای </a:t>
            </a: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رسیدن به این حد انتظار، پزشک باید در هر روز حداقل 3 بیمار مبتلا به دیابت را مراقبت نماید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8735976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10376338" cy="935422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دیابت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غیر پزشک در طی یک ماه</a:t>
            </a:r>
            <a:r>
              <a:rPr lang="fa-IR" sz="3200" dirty="0"/>
              <a:t/>
            </a:r>
            <a:br>
              <a:rPr lang="fa-IR" sz="3200" dirty="0"/>
            </a:br>
            <a:r>
              <a:rPr lang="fa-IR" sz="1800" dirty="0">
                <a:solidFill>
                  <a:srgbClr val="00B0F0"/>
                </a:solidFill>
              </a:rPr>
              <a:t>فرمت جدید مراقبت دیابت از تاریخ 97/10/27 در سامانه سیب بارگذاری شده است.</a:t>
            </a:r>
            <a:endParaRPr lang="fa-IR" sz="18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5" y="1702676"/>
            <a:ext cx="10836165" cy="49608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89234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1339" y="1355833"/>
            <a:ext cx="10783614" cy="5192111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10376338" cy="599090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دیابت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غیر پزشک در طی یک ماه</a:t>
            </a:r>
            <a:r>
              <a:rPr lang="fa-IR" sz="3200" dirty="0"/>
              <a:t/>
            </a:r>
            <a:br>
              <a:rPr lang="fa-IR" sz="3200" dirty="0"/>
            </a:br>
            <a:r>
              <a:rPr lang="fa-IR" sz="1800" dirty="0">
                <a:solidFill>
                  <a:srgbClr val="00B0F0"/>
                </a:solidFill>
              </a:rPr>
              <a:t>فرمت جدید مراقبت دیابت از تاریخ 97/10/27 در سامانه سیب بارگذاری شده است.</a:t>
            </a:r>
            <a:endParaRPr lang="fa-IR" sz="1800" dirty="0"/>
          </a:p>
        </p:txBody>
      </p:sp>
    </p:spTree>
    <p:extLst>
      <p:ext uri="{BB962C8B-B14F-4D97-AF65-F5344CB8AC3E}">
        <p14:creationId xmlns:p14="http://schemas.microsoft.com/office/powerpoint/2010/main" val="184369382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34815"/>
            <a:ext cx="10778942" cy="4706548"/>
          </a:xfrm>
        </p:spPr>
        <p:txBody>
          <a:bodyPr/>
          <a:lstStyle/>
          <a:p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تعداد مراقبت بیماران مبتلا به دیابت غیر پزشک(مورد انتظار در طی یک ماه): </a:t>
            </a:r>
          </a:p>
          <a:p>
            <a:pPr marL="0" indent="0">
              <a:buNone/>
            </a:pP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هر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مراقب باید 100% بیماران مبتلا به دیابت خود را در طی یک ماه مراقبت نماید.</a:t>
            </a:r>
          </a:p>
          <a:p>
            <a:pPr marL="0" indent="0">
              <a:buNone/>
            </a:pPr>
            <a:endParaRPr lang="fa-IR" dirty="0"/>
          </a:p>
          <a:p>
            <a:pPr marL="0" indent="0">
              <a:buNone/>
            </a:pP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برای رسیدن به این حد انتظار، مراقب سلامت باید در هر روز حداقل 2 بیمار مبتلا به دیابت را مراقبت نماید.</a:t>
            </a:r>
          </a:p>
          <a:p>
            <a:pPr marL="0" indent="0">
              <a:buNone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06791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45" y="1702676"/>
            <a:ext cx="10836165" cy="496088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56745" y="609600"/>
            <a:ext cx="10836165" cy="880242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پره دیابت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غیر پزشک در طی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3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ماه</a:t>
            </a:r>
            <a:r>
              <a:rPr lang="fa-IR" sz="4000" dirty="0"/>
              <a:t/>
            </a:r>
            <a:br>
              <a:rPr lang="fa-IR" sz="4000" dirty="0"/>
            </a:br>
            <a:r>
              <a:rPr lang="fa-IR" sz="2000" dirty="0">
                <a:solidFill>
                  <a:srgbClr val="00B0F0"/>
                </a:solidFill>
              </a:rPr>
              <a:t>فرمت جدید مراقبت دیابت از تاریخ 97/10/27 در سامانه سیب بارگذاری شده است.</a:t>
            </a:r>
            <a:endParaRPr lang="fa-IR" sz="2000" dirty="0"/>
          </a:p>
        </p:txBody>
      </p:sp>
    </p:spTree>
    <p:extLst>
      <p:ext uri="{BB962C8B-B14F-4D97-AF65-F5344CB8AC3E}">
        <p14:creationId xmlns:p14="http://schemas.microsoft.com/office/powerpoint/2010/main" val="8772959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208690"/>
          </a:xfrm>
        </p:spPr>
        <p:txBody>
          <a:bodyPr>
            <a:noAutofit/>
          </a:bodyPr>
          <a:lstStyle/>
          <a:p>
            <a:pPr algn="ctr"/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مراقبت بیماران مبتلا به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پره دیابت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غیر پزشک در طی </a:t>
            </a:r>
            <a:r>
              <a:rPr lang="fa-IR" sz="32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3 </a:t>
            </a:r>
            <a:r>
              <a:rPr lang="fa-IR" sz="3200" b="1" dirty="0">
                <a:solidFill>
                  <a:schemeClr val="accent2"/>
                </a:solidFill>
                <a:cs typeface="2  Nazanin" panose="00000400000000000000" pitchFamily="2" charset="-78"/>
              </a:rPr>
              <a:t>ماه</a:t>
            </a:r>
            <a:r>
              <a:rPr lang="fa-IR" sz="4000" dirty="0"/>
              <a:t/>
            </a:r>
            <a:br>
              <a:rPr lang="fa-IR" sz="4000" dirty="0"/>
            </a:br>
            <a:r>
              <a:rPr lang="fa-IR" sz="2000" dirty="0">
                <a:solidFill>
                  <a:srgbClr val="00B0F0"/>
                </a:solidFill>
              </a:rPr>
              <a:t>فرمت جدید مراقبت دیابت از تاریخ 97/10/27 در سامانه سیب بارگذاری شده است.</a:t>
            </a:r>
            <a:endParaRPr lang="fa-IR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0110" y="1818290"/>
            <a:ext cx="11098924" cy="4519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7963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6745" y="735725"/>
            <a:ext cx="10541876" cy="5412828"/>
          </a:xfrm>
        </p:spPr>
        <p:txBody>
          <a:bodyPr/>
          <a:lstStyle/>
          <a:p>
            <a:endParaRPr lang="fa-IR" sz="3600" dirty="0" smtClean="0">
              <a:solidFill>
                <a:schemeClr val="tx1"/>
              </a:solidFill>
              <a:cs typeface="B Zar" panose="00000400000000000000" pitchFamily="2" charset="-78"/>
            </a:endParaRPr>
          </a:p>
          <a:p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تعداد </a:t>
            </a:r>
            <a:r>
              <a:rPr lang="fa-IR" sz="3600" dirty="0">
                <a:solidFill>
                  <a:schemeClr val="tx1"/>
                </a:solidFill>
                <a:cs typeface="B Zar" panose="00000400000000000000" pitchFamily="2" charset="-78"/>
              </a:rPr>
              <a:t>مراقبت بیماران مبتلا به پره دیابت غیر پزشک در طی </a:t>
            </a:r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3 </a:t>
            </a:r>
            <a:r>
              <a:rPr lang="fa-IR" sz="3600" dirty="0" smtClean="0">
                <a:solidFill>
                  <a:schemeClr val="tx1"/>
                </a:solidFill>
                <a:cs typeface="B Zar" panose="00000400000000000000" pitchFamily="2" charset="-78"/>
              </a:rPr>
              <a:t>ماه:</a:t>
            </a:r>
            <a:endParaRPr lang="fa-IR" sz="3600" dirty="0">
              <a:solidFill>
                <a:schemeClr val="tx1"/>
              </a:solidFill>
              <a:cs typeface="B Zar" panose="00000400000000000000" pitchFamily="2" charset="-78"/>
            </a:endParaRPr>
          </a:p>
          <a:p>
            <a:pPr marL="0" indent="0">
              <a:buNone/>
            </a:pP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 هر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مراقب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باید100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% بیماران مبتلا به دیابت خود را در طی 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3 </a:t>
            </a:r>
            <a:r>
              <a:rPr lang="fa-IR" sz="3600" dirty="0">
                <a:solidFill>
                  <a:schemeClr val="accent2"/>
                </a:solidFill>
                <a:cs typeface="B Zar" panose="00000400000000000000" pitchFamily="2" charset="-78"/>
              </a:rPr>
              <a:t>ماه مراقبت نماید</a:t>
            </a:r>
            <a:r>
              <a:rPr lang="fa-IR" sz="3600" dirty="0" smtClean="0">
                <a:solidFill>
                  <a:schemeClr val="accent2"/>
                </a:solidFill>
                <a:cs typeface="B Zar" panose="00000400000000000000" pitchFamily="2" charset="-78"/>
              </a:rPr>
              <a:t>.</a:t>
            </a:r>
          </a:p>
          <a:p>
            <a:pPr marL="0" indent="0">
              <a:buNone/>
            </a:pPr>
            <a:endParaRPr lang="fa-IR" sz="3600" dirty="0">
              <a:solidFill>
                <a:schemeClr val="accent5"/>
              </a:solidFill>
              <a:cs typeface="B Zar" panose="00000400000000000000" pitchFamily="2" charset="-78"/>
            </a:endParaRPr>
          </a:p>
          <a:p>
            <a:pPr marL="0" indent="0">
              <a:buNone/>
            </a:pP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برای رسیدن به این حد انتظار، مراقب سلامت باید در هر روز حداقل </a:t>
            </a:r>
            <a:r>
              <a:rPr lang="fa-IR" sz="3600" dirty="0" smtClean="0">
                <a:solidFill>
                  <a:srgbClr val="0070C0"/>
                </a:solidFill>
                <a:cs typeface="B Zar" panose="00000400000000000000" pitchFamily="2" charset="-78"/>
              </a:rPr>
              <a:t>یک </a:t>
            </a: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بیمار مبتلا به </a:t>
            </a:r>
            <a:r>
              <a:rPr lang="fa-IR" sz="3600" dirty="0" smtClean="0">
                <a:solidFill>
                  <a:srgbClr val="0070C0"/>
                </a:solidFill>
                <a:cs typeface="B Zar" panose="00000400000000000000" pitchFamily="2" charset="-78"/>
              </a:rPr>
              <a:t>پره دیابت </a:t>
            </a:r>
            <a:r>
              <a:rPr lang="fa-IR" sz="3600" dirty="0">
                <a:solidFill>
                  <a:srgbClr val="0070C0"/>
                </a:solidFill>
                <a:cs typeface="B Zar" panose="00000400000000000000" pitchFamily="2" charset="-78"/>
              </a:rPr>
              <a:t>را مراقبت نماید.</a:t>
            </a:r>
          </a:p>
          <a:p>
            <a:pPr marL="0" indent="0">
              <a:buNone/>
            </a:pPr>
            <a:endParaRPr lang="fa-IR" sz="3600" dirty="0">
              <a:solidFill>
                <a:schemeClr val="accent5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54498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0982974"/>
              </p:ext>
            </p:extLst>
          </p:nvPr>
        </p:nvGraphicFramePr>
        <p:xfrm>
          <a:off x="315310" y="1366348"/>
          <a:ext cx="11613930" cy="5312493"/>
        </p:xfrm>
        <a:graphic>
          <a:graphicData uri="http://schemas.openxmlformats.org/drawingml/2006/table">
            <a:tbl>
              <a:tblPr rtl="1" firstRow="1" firstCol="1" bandRow="1"/>
              <a:tblGrid>
                <a:gridCol w="89545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9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74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109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شاخص ها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درصد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2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تعداد</a:t>
                      </a:r>
                      <a:endParaRPr lang="en-US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جمعیت کل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4500000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جمعیت بالای 30 سال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2300000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خطرسنجی انجام شده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56 %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1001379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خطرسنجی مورد انتظار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70 %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1782299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 هر مراقب/بهورز در هر روز باید چه تعداد خطرسنجی انجام دهد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3 نفر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دیابت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9/7%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97501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دیابت مورد انتظار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11/69 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117061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فشار خون بالا</a:t>
                      </a:r>
                      <a:r>
                        <a:rPr lang="en-US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16 %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159833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فشار خون بالا مورد انتظار</a:t>
                      </a:r>
                      <a:r>
                        <a:rPr lang="en-US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   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25 %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250344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اختلالات چربی خون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8/5 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85902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اختلالات چربی خون مورد انتظار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24 %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240330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بیماران مبتلا به بیماری های قلبی عروقی                                                                                  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49412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182870" algn="r"/>
                        </a:tabLs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افراد مبتلا به پره دیابت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14/7 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82749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6846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5182870" algn="r"/>
                        </a:tabLs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افراد مبتلا به پره دیابت مورد انتظار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19 %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115387 (</a:t>
                      </a:r>
                      <a:r>
                        <a:rPr lang="fa-IR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607300</a:t>
                      </a:r>
                      <a:r>
                        <a:rPr lang="fa-IR" sz="105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2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نفر خطرسنجی)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پزشک در سه ماه ( از ابتدای آذر تا پایان بهمن)                  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34 %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54726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769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پزشک مورد انتظار در سه ماه ( از ابتدای آذر تا پایان بهمن)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159833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4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پزشک باید در هر روز چه تعداد بیمار مبتلا به فشار خون بالا مراقبت کند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4 نفر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1421" y="369217"/>
            <a:ext cx="1201822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183188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83188" algn="r"/>
              </a:tabLst>
            </a:pPr>
            <a:r>
              <a:rPr kumimoji="0" lang="fa-IR" alt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گزارش خطرسنجی و غربالگری و مراقبت بیماری ها</a:t>
            </a:r>
            <a:endParaRPr kumimoji="0" lang="en-US" alt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83188" algn="r"/>
              </a:tabLst>
            </a:pPr>
            <a:r>
              <a:rPr kumimoji="0" lang="fa-IR" altLang="fa-I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پزشک، مراقب سلامت / بهورز</a:t>
            </a:r>
            <a:endParaRPr kumimoji="0" lang="en-US" alt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83188" algn="r"/>
              </a:tabLst>
            </a:pPr>
            <a:r>
              <a:rPr kumimoji="0" lang="fa-IR" altLang="fa-I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مرکز سلامت ............    پایگاه ...........     خانه ...........     تعداد پزشک .........     تعداد مراقب سلامت / بهورز .........    تاریخ تا پایان بهمن 97</a:t>
            </a:r>
            <a:endParaRPr kumimoji="0" lang="en-US" alt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83188" algn="r"/>
              </a:tabLst>
            </a:pPr>
            <a:endParaRPr kumimoji="0" lang="en-US" altLang="fa-I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696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806920"/>
              </p:ext>
            </p:extLst>
          </p:nvPr>
        </p:nvGraphicFramePr>
        <p:xfrm>
          <a:off x="441435" y="225571"/>
          <a:ext cx="11424744" cy="6192407"/>
        </p:xfrm>
        <a:graphic>
          <a:graphicData uri="http://schemas.openxmlformats.org/drawingml/2006/table">
            <a:tbl>
              <a:tblPr rtl="1" firstRow="1" firstCol="1" bandRow="1"/>
              <a:tblGrid>
                <a:gridCol w="8808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27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3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697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غیر پزشک در یک ماه (بهمن)             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در سه ماه آذر تا بهمن                                                                                           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31 %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63 %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49606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101216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فشار خون بالا غیر پزشک مورد انتظار در یک ماه ( از ابتدای آذر تا پایان</a:t>
                      </a:r>
                      <a:r>
                        <a:rPr lang="fa-IR" sz="1600" b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بهمن )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159833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غیر پزشک باید در هر روز چه تعداد بیمار مبتلا به فشار خون بالا مراقبت کند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3 نفر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19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پزشک در یک ماه بهمن ( چون فورمت جدید مراقبت دیابت از 27 دی ماه 97 در سامانه سیب بارگذاری شد)                                                                         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32 %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10449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پزشک مورد انتظار در یک ماه بهمن                                             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32500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پزشک مورد انتظار در یک ماه دی                      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16 %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4985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پزشک باید در هر روز چه تعداد بیمار مبتلا به دیابت را مراقبت کند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3 نفر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697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ماهانه بیماران مبتلا به دیابت غیرپزشک در یک ماه بهمن                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اگر یک سوم بیماران در نظر گرفته شود                                                             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12/2 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36/6 </a:t>
                      </a: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%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11917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32500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دیابت غیر پزشک مورد انتظار در یک ماه بهمن          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97501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غیر پزشک باید در هر روز چه تعداد بیمار مبتلا به دیابت را مراقبت کند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2 نفر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5198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ماهانه افراد مبتلا به پره دیابت غیرپزشک در یک ماه بهمن( چون فورمت جدید مراقبت پره دیابت از 27 دی ماه 97 در سامانه سیب بارگذاری شد)                                                                                  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8/7%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2410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تعداد مراقبت بیماران مبتلا به پره دیابت غیر پزشک مورد انتظار در یک ماه بهمن                          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100 %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27583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599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رسیدن به حد انتظار، غیر پزشک باید در هر روز چه تعداد بیمار مبتلا به پره دیابت را مراقبت کند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حداقل یک نفر 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60769">
                <a:tc gridSpan="3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اگر به حد انتظار نرسیده اید علت را بیان کنید؟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710566">
                <a:tc gridSpan="3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16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برای بهتر شدن نتایج چه مداخله ای را طراحی می کنید</a:t>
                      </a:r>
                      <a:r>
                        <a:rPr lang="fa-IR" sz="16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؟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250" marR="512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74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3683" y="662152"/>
            <a:ext cx="10888717" cy="555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5133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75" y="430924"/>
            <a:ext cx="11298621" cy="60119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83118" y="4782147"/>
            <a:ext cx="32897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7200" b="1" dirty="0" smtClean="0">
                <a:latin typeface="B Titr"/>
                <a:cs typeface="_MRT_Khodkar" panose="00000700000000000000" pitchFamily="2" charset="-78"/>
              </a:rPr>
              <a:t>خسته نباشید</a:t>
            </a:r>
            <a:endParaRPr lang="en-US" sz="7200" b="1" dirty="0">
              <a:latin typeface="B Titr"/>
              <a:cs typeface="_MRT_Khodka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7901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:\Users\pcpc\Desktop\Untitled5.p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972" y="567559"/>
            <a:ext cx="10573407" cy="59068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3366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8579" y="651641"/>
            <a:ext cx="11130455" cy="5444359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endParaRPr lang="en-US" b="1" dirty="0" smtClean="0">
              <a:solidFill>
                <a:srgbClr val="FF0000"/>
              </a:solidFill>
              <a:cs typeface="B Lotus" panose="00000400000000000000" pitchFamily="2" charset="-78"/>
            </a:endParaRPr>
          </a:p>
          <a:p>
            <a:r>
              <a:rPr lang="fa-IR" b="1" dirty="0">
                <a:solidFill>
                  <a:srgbClr val="FF0000"/>
                </a:solidFill>
                <a:cs typeface="B Lotus" panose="00000400000000000000" pitchFamily="2" charset="-78"/>
              </a:rPr>
              <a:t>تعداد افراد </a:t>
            </a:r>
            <a:r>
              <a:rPr lang="fa-IR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خطرسنجی شده </a:t>
            </a:r>
            <a:r>
              <a:rPr lang="fa-IR" b="1" dirty="0">
                <a:solidFill>
                  <a:srgbClr val="FF0000"/>
                </a:solidFill>
                <a:cs typeface="B Lotus" panose="00000400000000000000" pitchFamily="2" charset="-78"/>
              </a:rPr>
              <a:t>بالای </a:t>
            </a:r>
            <a:r>
              <a:rPr lang="fa-IR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30سال </a:t>
            </a:r>
            <a:r>
              <a:rPr lang="en-US" b="1" dirty="0" smtClean="0">
                <a:solidFill>
                  <a:srgbClr val="FF0000"/>
                </a:solidFill>
                <a:cs typeface="B Lotus" panose="00000400000000000000" pitchFamily="2" charset="-78"/>
              </a:rPr>
              <a:t>=</a:t>
            </a:r>
            <a:endParaRPr lang="fa-IR" b="1" dirty="0">
              <a:solidFill>
                <a:srgbClr val="FF0000"/>
              </a:solidFill>
              <a:cs typeface="B Lotus" panose="00000400000000000000" pitchFamily="2" charset="-78"/>
            </a:endParaRPr>
          </a:p>
          <a:p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تعداد </a:t>
            </a:r>
            <a:r>
              <a:rPr lang="fa-IR" b="1" dirty="0">
                <a:solidFill>
                  <a:schemeClr val="tx1"/>
                </a:solidFill>
                <a:cs typeface="B Lotus" panose="00000400000000000000" pitchFamily="2" charset="-78"/>
              </a:rPr>
              <a:t>افراد آیتم "سطح خطر 30 درصد به بالا است" + تعداد افراد آیتم "</a:t>
            </a:r>
            <a:r>
              <a:rPr lang="en-US" b="1" dirty="0">
                <a:solidFill>
                  <a:schemeClr val="tx1"/>
                </a:solidFill>
                <a:cs typeface="B Lotus" panose="00000400000000000000" pitchFamily="2" charset="-78"/>
              </a:rPr>
              <a:t>BMI=$BMI</a:t>
            </a:r>
            <a:r>
              <a:rPr lang="fa-IR" b="1" dirty="0">
                <a:solidFill>
                  <a:schemeClr val="tx1"/>
                </a:solidFill>
                <a:cs typeface="B Lotus" panose="00000400000000000000" pitchFamily="2" charset="-78"/>
              </a:rPr>
              <a:t>"  + مجموع کل افراد با سطح های خطر </a:t>
            </a:r>
            <a:endParaRPr lang="fa-IR" b="1" dirty="0" smtClean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lvl="0"/>
            <a:r>
              <a:rPr lang="ar-SA" sz="1700" dirty="0">
                <a:solidFill>
                  <a:srgbClr val="FF0000"/>
                </a:solidFill>
              </a:rPr>
              <a:t>جهت تعیین تعداد افراد با سطح خطر کمتر از 10 % ، تعداد افراد با کد 7377 مد نظر </a:t>
            </a:r>
            <a:r>
              <a:rPr lang="ar-SA" sz="1700" dirty="0" smtClean="0">
                <a:solidFill>
                  <a:srgbClr val="FF0000"/>
                </a:solidFill>
              </a:rPr>
              <a:t>است.</a:t>
            </a:r>
            <a:endParaRPr lang="fa-IR" sz="1700" dirty="0">
              <a:solidFill>
                <a:srgbClr val="FF0000"/>
              </a:solidFill>
            </a:endParaRPr>
          </a:p>
          <a:p>
            <a:pPr lvl="0"/>
            <a:r>
              <a:rPr lang="ar-SA" sz="1700" dirty="0" smtClean="0">
                <a:solidFill>
                  <a:srgbClr val="FF0000"/>
                </a:solidFill>
              </a:rPr>
              <a:t>جهت </a:t>
            </a:r>
            <a:r>
              <a:rPr lang="ar-SA" sz="1700" dirty="0">
                <a:solidFill>
                  <a:srgbClr val="FF0000"/>
                </a:solidFill>
              </a:rPr>
              <a:t>تعیین تعداد افراد با سطح خطر 19-10 % ، تعداد افراد با کد 7378 </a:t>
            </a:r>
            <a:r>
              <a:rPr lang="fa-IR" sz="1700" dirty="0">
                <a:solidFill>
                  <a:srgbClr val="FF0000"/>
                </a:solidFill>
              </a:rPr>
              <a:t>مد نظر است.</a:t>
            </a:r>
            <a:endParaRPr lang="en-US" sz="1700" dirty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ar-SA" sz="1700" dirty="0" smtClean="0">
                <a:solidFill>
                  <a:srgbClr val="FF0000"/>
                </a:solidFill>
              </a:rPr>
              <a:t>جهت </a:t>
            </a:r>
            <a:r>
              <a:rPr lang="ar-SA" sz="1700" dirty="0">
                <a:solidFill>
                  <a:srgbClr val="FF0000"/>
                </a:solidFill>
              </a:rPr>
              <a:t>تعیین تعداد افراد با سطح خطر 29-20 % ، تعداد افراد با کد 7379 مد نظر </a:t>
            </a:r>
            <a:r>
              <a:rPr lang="ar-SA" sz="1700" dirty="0" smtClean="0">
                <a:solidFill>
                  <a:srgbClr val="FF0000"/>
                </a:solidFill>
              </a:rPr>
              <a:t>است.</a:t>
            </a:r>
            <a:endParaRPr lang="fa-IR" sz="1700" dirty="0">
              <a:solidFill>
                <a:srgbClr val="FF0000"/>
              </a:solidFill>
            </a:endParaRPr>
          </a:p>
          <a:p>
            <a:pPr marL="45720" indent="0">
              <a:buNone/>
            </a:pPr>
            <a:r>
              <a:rPr lang="ar-SA" sz="1700" dirty="0" smtClean="0">
                <a:solidFill>
                  <a:srgbClr val="FF0000"/>
                </a:solidFill>
              </a:rPr>
              <a:t>جهت </a:t>
            </a:r>
            <a:r>
              <a:rPr lang="ar-SA" sz="1700" dirty="0">
                <a:solidFill>
                  <a:srgbClr val="FF0000"/>
                </a:solidFill>
              </a:rPr>
              <a:t>تعیین تعداد افراد با سطح خطر 39-30 % ، تعداد افراد با کد 7380 مدنظر است.</a:t>
            </a:r>
            <a:endParaRPr lang="en-US" sz="1700" dirty="0">
              <a:solidFill>
                <a:srgbClr val="FF0000"/>
              </a:solidFill>
            </a:endParaRPr>
          </a:p>
          <a:p>
            <a:pPr marL="45720" indent="0">
              <a:buNone/>
            </a:pPr>
            <a:endParaRPr lang="fa-IR" b="1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در </a:t>
            </a:r>
            <a:r>
              <a:rPr lang="fa-IR" b="1" dirty="0">
                <a:solidFill>
                  <a:schemeClr val="tx1"/>
                </a:solidFill>
                <a:cs typeface="B Lotus" panose="00000400000000000000" pitchFamily="2" charset="-78"/>
              </a:rPr>
              <a:t>اینجا منظور از "</a:t>
            </a:r>
            <a:r>
              <a:rPr lang="en-US" b="1" dirty="0">
                <a:solidFill>
                  <a:schemeClr val="tx1"/>
                </a:solidFill>
                <a:cs typeface="B Lotus" panose="00000400000000000000" pitchFamily="2" charset="-78"/>
              </a:rPr>
              <a:t>BMI=$BMI</a:t>
            </a:r>
            <a:r>
              <a:rPr lang="fa-IR" b="1" dirty="0">
                <a:solidFill>
                  <a:schemeClr val="tx1"/>
                </a:solidFill>
                <a:cs typeface="B Lotus" panose="00000400000000000000" pitchFamily="2" charset="-78"/>
              </a:rPr>
              <a:t>"  تعداد </a:t>
            </a:r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افرادی است </a:t>
            </a:r>
            <a:r>
              <a:rPr lang="fa-IR" b="1" dirty="0">
                <a:solidFill>
                  <a:schemeClr val="tx1"/>
                </a:solidFill>
                <a:cs typeface="B Lotus" panose="00000400000000000000" pitchFamily="2" charset="-78"/>
              </a:rPr>
              <a:t>که در برنامه ارزیابی خطر وارد شده اند ولی به دلیل نداشتن فاکتور خطر ، سطح خطر برای آنها تعیین نمی شود و در برنامه ارزیابی خطر مراقبت آنها به صورت دوره ای هر 3 سال یکبار مشخص می شود.</a:t>
            </a:r>
            <a:endParaRPr lang="en-US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endParaRPr lang="en-US" dirty="0"/>
          </a:p>
          <a:p>
            <a:r>
              <a:rPr lang="fa-IR" b="1" dirty="0">
                <a:solidFill>
                  <a:schemeClr val="tx1"/>
                </a:solidFill>
                <a:cs typeface="B Lotus" panose="00000400000000000000" pitchFamily="2" charset="-78"/>
              </a:rPr>
              <a:t>همچنین گزینه  "سطح خطر 30 درصد به بالا است"  عبارت است از : تعداد افرادی که در ابتدای ارزیابی خطر طبق اولین سوال سابقه بیماری قلبی عروقی ، سکته قلبی ، بالون گذاری ، بای پس قلبی عروقی ، علائم گرفتگی شریان های اندام تحتانی را از قبل داشته و تحت درمان می باشند</a:t>
            </a:r>
            <a:r>
              <a:rPr lang="fa-IR" b="1" dirty="0" smtClean="0">
                <a:solidFill>
                  <a:schemeClr val="tx1"/>
                </a:solidFill>
                <a:cs typeface="B Lotus" panose="00000400000000000000" pitchFamily="2" charset="-78"/>
              </a:rPr>
              <a:t>.</a:t>
            </a:r>
            <a:endParaRPr lang="en-US" dirty="0"/>
          </a:p>
          <a:p>
            <a:endParaRPr lang="fa-IR" sz="1600" dirty="0"/>
          </a:p>
        </p:txBody>
      </p:sp>
    </p:spTree>
    <p:extLst>
      <p:ext uri="{BB962C8B-B14F-4D97-AF65-F5344CB8AC3E}">
        <p14:creationId xmlns:p14="http://schemas.microsoft.com/office/powerpoint/2010/main" val="3942358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08863" y="346841"/>
            <a:ext cx="10789453" cy="966952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تعداد خطر سنجی انجام شده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(از تاریخ 1396/10/29 تا کنون)</a:t>
            </a:r>
            <a:endParaRPr lang="fa-IR" sz="2400" b="1" dirty="0">
              <a:solidFill>
                <a:schemeClr val="accent2"/>
              </a:solidFill>
              <a:cs typeface="2  Nazanin" panose="00000400000000000000" pitchFamily="2" charset="-78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47" y="1429407"/>
            <a:ext cx="11109436" cy="49503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66600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0924" y="336332"/>
            <a:ext cx="11403724" cy="616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688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455" y="767255"/>
            <a:ext cx="9774621" cy="735724"/>
          </a:xfrm>
        </p:spPr>
        <p:txBody>
          <a:bodyPr>
            <a:normAutofit/>
          </a:bodyPr>
          <a:lstStyle/>
          <a:p>
            <a:pPr algn="ctr"/>
            <a:r>
              <a:rPr lang="fa-IR" sz="4000" b="1" dirty="0">
                <a:solidFill>
                  <a:schemeClr val="accent2"/>
                </a:solidFill>
                <a:cs typeface="2  Nazanin" panose="00000400000000000000" pitchFamily="2" charset="-78"/>
              </a:rPr>
              <a:t>تعداد خطرسنجی مورد انتظار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6029" y="1166648"/>
            <a:ext cx="11151474" cy="5255173"/>
          </a:xfrm>
        </p:spPr>
        <p:txBody>
          <a:bodyPr/>
          <a:lstStyle/>
          <a:p>
            <a:pPr marL="0" indent="0">
              <a:buNone/>
            </a:pPr>
            <a:endParaRPr lang="fa-IR" sz="2400" b="1" dirty="0">
              <a:solidFill>
                <a:schemeClr val="tx1"/>
              </a:solidFill>
              <a:cs typeface="2  Nazanin" panose="00000400000000000000" pitchFamily="2" charset="-78"/>
            </a:endParaRPr>
          </a:p>
          <a:p>
            <a:r>
              <a:rPr lang="fa-IR" sz="2400" b="1" dirty="0" smtClean="0">
                <a:solidFill>
                  <a:schemeClr val="tx1"/>
                </a:solidFill>
                <a:cs typeface="2  Nazanin" panose="00000400000000000000" pitchFamily="2" charset="-78"/>
              </a:rPr>
              <a:t>تعداد </a:t>
            </a:r>
            <a:r>
              <a:rPr lang="fa-IR" sz="2400" b="1" dirty="0">
                <a:solidFill>
                  <a:schemeClr val="tx1"/>
                </a:solidFill>
                <a:cs typeface="2  Nazanin" panose="00000400000000000000" pitchFamily="2" charset="-78"/>
              </a:rPr>
              <a:t>خطرسنجی مورد </a:t>
            </a:r>
            <a:r>
              <a:rPr lang="fa-IR" sz="2400" b="1" dirty="0" smtClean="0">
                <a:solidFill>
                  <a:schemeClr val="tx1"/>
                </a:solidFill>
                <a:cs typeface="2  Nazanin" panose="00000400000000000000" pitchFamily="2" charset="-78"/>
              </a:rPr>
              <a:t>انتظار : 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40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% جمعیت 30سال به بالا تا پایان سال 96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40% </a:t>
            </a:r>
            <a:r>
              <a:rPr lang="fa-IR" sz="2400" b="1" dirty="0">
                <a:solidFill>
                  <a:schemeClr val="accent2"/>
                </a:solidFill>
                <a:cs typeface="2  Nazanin" panose="00000400000000000000" pitchFamily="2" charset="-78"/>
              </a:rPr>
              <a:t>جمعیت 30سال به بالا 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تا پایان سال 97</a:t>
            </a:r>
          </a:p>
          <a:p>
            <a:pPr marL="0" indent="0">
              <a:buNone/>
            </a:pP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 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20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% </a:t>
            </a:r>
            <a:r>
              <a:rPr lang="fa-IR" sz="2400" b="1" dirty="0">
                <a:solidFill>
                  <a:schemeClr val="accent2"/>
                </a:solidFill>
                <a:cs typeface="2  Nazanin" panose="00000400000000000000" pitchFamily="2" charset="-78"/>
              </a:rPr>
              <a:t>جمعیت 30سال به بالا 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تا پایان سال </a:t>
            </a:r>
            <a:r>
              <a:rPr lang="fa-IR" sz="2400" b="1" dirty="0" smtClean="0">
                <a:solidFill>
                  <a:schemeClr val="accent2"/>
                </a:solidFill>
                <a:cs typeface="2  Nazanin" panose="00000400000000000000" pitchFamily="2" charset="-78"/>
              </a:rPr>
              <a:t>98</a:t>
            </a:r>
            <a:endParaRPr lang="fa-IR" sz="2400" b="1" dirty="0">
              <a:solidFill>
                <a:schemeClr val="accent5"/>
              </a:solidFill>
              <a:cs typeface="2  Nazanin" panose="00000400000000000000" pitchFamily="2" charset="-78"/>
            </a:endParaRPr>
          </a:p>
          <a:p>
            <a:r>
              <a:rPr lang="fa-IR" sz="2400" b="1" dirty="0">
                <a:solidFill>
                  <a:schemeClr val="tx1"/>
                </a:solidFill>
                <a:cs typeface="2  Nazanin" panose="00000400000000000000" pitchFamily="2" charset="-78"/>
              </a:rPr>
              <a:t>حد انتظار </a:t>
            </a:r>
            <a:r>
              <a:rPr lang="fa-IR" sz="2400" b="1" dirty="0" smtClean="0">
                <a:solidFill>
                  <a:schemeClr val="tx1"/>
                </a:solidFill>
                <a:cs typeface="2  Nazanin" panose="00000400000000000000" pitchFamily="2" charset="-78"/>
              </a:rPr>
              <a:t>جهت </a:t>
            </a:r>
            <a:r>
              <a:rPr lang="fa-IR" sz="2400" b="1" dirty="0">
                <a:solidFill>
                  <a:schemeClr val="tx1"/>
                </a:solidFill>
                <a:cs typeface="2  Nazanin" panose="00000400000000000000" pitchFamily="2" charset="-78"/>
              </a:rPr>
              <a:t>انجام </a:t>
            </a:r>
            <a:r>
              <a:rPr lang="fa-IR" sz="2400" b="1" dirty="0" smtClean="0">
                <a:solidFill>
                  <a:schemeClr val="tx1"/>
                </a:solidFill>
                <a:cs typeface="2  Nazanin" panose="00000400000000000000" pitchFamily="2" charset="-78"/>
              </a:rPr>
              <a:t>خطرسنجی برای هر </a:t>
            </a:r>
            <a:r>
              <a:rPr lang="fa-IR" sz="2400" b="1" dirty="0">
                <a:solidFill>
                  <a:schemeClr val="tx1"/>
                </a:solidFill>
                <a:cs typeface="2  Nazanin" panose="00000400000000000000" pitchFamily="2" charset="-78"/>
              </a:rPr>
              <a:t>مراقب </a:t>
            </a:r>
            <a:r>
              <a:rPr lang="fa-IR" sz="2400" b="1" dirty="0" smtClean="0">
                <a:solidFill>
                  <a:schemeClr val="tx1"/>
                </a:solidFill>
                <a:cs typeface="2  Nazanin" panose="00000400000000000000" pitchFamily="2" charset="-78"/>
              </a:rPr>
              <a:t> : </a:t>
            </a:r>
            <a:endParaRPr lang="fa-IR" sz="2400" b="1" dirty="0" smtClean="0">
              <a:solidFill>
                <a:schemeClr val="tx1"/>
              </a:solidFill>
              <a:cs typeface="2  Nazanin" panose="00000400000000000000" pitchFamily="2" charset="-78"/>
            </a:endParaRPr>
          </a:p>
          <a:p>
            <a:pPr marL="45720" indent="0">
              <a:buNone/>
            </a:pPr>
            <a:r>
              <a:rPr lang="fa-IR" sz="1800" b="1" u="sng" dirty="0" smtClean="0">
                <a:solidFill>
                  <a:srgbClr val="002060"/>
                </a:solidFill>
                <a:cs typeface="2  Nazanin" panose="00000400000000000000" pitchFamily="2" charset="-78"/>
              </a:rPr>
              <a:t>تعداد افراد بالای 30 سال تحت پوشش در هر سال                                  </a:t>
            </a:r>
          </a:p>
          <a:p>
            <a:pPr marL="45720" indent="0">
              <a:buNone/>
            </a:pPr>
            <a:r>
              <a:rPr lang="fa-IR" sz="1800" b="1" dirty="0" smtClean="0">
                <a:solidFill>
                  <a:srgbClr val="002060"/>
                </a:solidFill>
                <a:cs typeface="2  Nazanin" panose="00000400000000000000" pitchFamily="2" charset="-78"/>
              </a:rPr>
              <a:t>تعداد کل مراقب سلامت تحت پوشش                         </a:t>
            </a:r>
            <a:endParaRPr lang="fa-IR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762223"/>
      </p:ext>
    </p:extLst>
  </p:cSld>
  <p:clrMapOvr>
    <a:masterClrMapping/>
  </p:clrMapOvr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TM03457444[[fn=Basis]]</Template>
  <TotalTime>526</TotalTime>
  <Words>1540</Words>
  <Application>Microsoft Office PowerPoint</Application>
  <PresentationFormat>Widescreen</PresentationFormat>
  <Paragraphs>192</Paragraphs>
  <Slides>40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51" baseType="lpstr">
      <vt:lpstr>_MRT_Khodkar</vt:lpstr>
      <vt:lpstr>2  Nazanin</vt:lpstr>
      <vt:lpstr>Arial</vt:lpstr>
      <vt:lpstr>B Lotus</vt:lpstr>
      <vt:lpstr>B Mitra</vt:lpstr>
      <vt:lpstr>B Titr</vt:lpstr>
      <vt:lpstr>B Zar</vt:lpstr>
      <vt:lpstr>Calibri</vt:lpstr>
      <vt:lpstr>Corbel</vt:lpstr>
      <vt:lpstr>Tahoma</vt:lpstr>
      <vt:lpstr>Basis</vt:lpstr>
      <vt:lpstr>PowerPoint Presentation</vt:lpstr>
      <vt:lpstr>PowerPoint Presentation</vt:lpstr>
      <vt:lpstr>تعداد خطر سنجی انجام شده ( از ابتدا برنامه تا تاریخ 1396/10/28)</vt:lpstr>
      <vt:lpstr>PowerPoint Presentation</vt:lpstr>
      <vt:lpstr>PowerPoint Presentation</vt:lpstr>
      <vt:lpstr>PowerPoint Presentation</vt:lpstr>
      <vt:lpstr>تعداد خطر سنجی انجام شده(از تاریخ 1396/10/29 تا کنون)</vt:lpstr>
      <vt:lpstr>PowerPoint Presentation</vt:lpstr>
      <vt:lpstr>تعداد خطرسنجی مورد انتظار</vt:lpstr>
      <vt:lpstr>PowerPoint Presentation</vt:lpstr>
      <vt:lpstr>تعداد بیماران مبتلا به دیابت</vt:lpstr>
      <vt:lpstr>PowerPoint Presentation</vt:lpstr>
      <vt:lpstr>PowerPoint Presentation</vt:lpstr>
      <vt:lpstr>PowerPoint Presentation</vt:lpstr>
      <vt:lpstr>PowerPoint Presentation</vt:lpstr>
      <vt:lpstr>تعداد بیماران مبتلا به فشار خون</vt:lpstr>
      <vt:lpstr>تعداد بیماران مبتلا به فشار خون</vt:lpstr>
      <vt:lpstr>PowerPoint Presentation</vt:lpstr>
      <vt:lpstr>PowerPoint Presentation</vt:lpstr>
      <vt:lpstr>تعداد بیماران مبتلا به اختلالات چربی خون</vt:lpstr>
      <vt:lpstr>PowerPoint Presentation</vt:lpstr>
      <vt:lpstr>PowerPoint Presentation</vt:lpstr>
      <vt:lpstr>تعداد مراقبت بیماران مبتلا به فشارخون بالا پزشک در طی سه ماه</vt:lpstr>
      <vt:lpstr>تعداد مراقبت بیماران مبتلا به فشارخون بالا پزشک در طی سه ماه</vt:lpstr>
      <vt:lpstr>PowerPoint Presentation</vt:lpstr>
      <vt:lpstr>تعداد مراقبت بیماران مبتلا به فشارخون بالا غیر پزشک در طی یک ماه</vt:lpstr>
      <vt:lpstr>تعداد مراقبت بیماران مبتلا به فشارخون بالا غیر پزشک در طی یک ماه</vt:lpstr>
      <vt:lpstr>PowerPoint Presentation</vt:lpstr>
      <vt:lpstr>تعداد مراقبت بیماران مبتلا به دیابت پزشک در طی 3 ماه فرمت جدید مراقبت دیابت از تاریخ 97/10/27 در سامانه سیب بارگذاری شده است.</vt:lpstr>
      <vt:lpstr>تعداد مراقبت بیماران مبتلا به دیابت پزشک در 3 ماه  فرمت جدید مراقبت دیابت از تاریخ 97/10/27 در سامانه سیب بارگذاری شده است.</vt:lpstr>
      <vt:lpstr>PowerPoint Presentation</vt:lpstr>
      <vt:lpstr>تعداد مراقبت بیماران مبتلا به دیابت غیر پزشک در طی یک ماه فرمت جدید مراقبت دیابت از تاریخ 97/10/27 در سامانه سیب بارگذاری شده است.</vt:lpstr>
      <vt:lpstr>تعداد مراقبت بیماران مبتلا به دیابت غیر پزشک در طی یک ماه فرمت جدید مراقبت دیابت از تاریخ 97/10/27 در سامانه سیب بارگذاری شده است.</vt:lpstr>
      <vt:lpstr>PowerPoint Presentation</vt:lpstr>
      <vt:lpstr>تعداد مراقبت بیماران مبتلا به پره دیابت غیر پزشک در طی 3 ماه فرمت جدید مراقبت دیابت از تاریخ 97/10/27 در سامانه سیب بارگذاری شده است.</vt:lpstr>
      <vt:lpstr>تعداد مراقبت بیماران مبتلا به پره دیابت غیر پزشک در طی 3 ماه فرمت جدید مراقبت دیابت از تاریخ 97/10/27 در سامانه سیب بارگذاری شده است.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gheir vagir</dc:creator>
  <cp:lastModifiedBy>gheir vagir</cp:lastModifiedBy>
  <cp:revision>75</cp:revision>
  <dcterms:created xsi:type="dcterms:W3CDTF">2019-03-03T08:12:27Z</dcterms:created>
  <dcterms:modified xsi:type="dcterms:W3CDTF">2019-03-13T06:55:00Z</dcterms:modified>
</cp:coreProperties>
</file>