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316" r:id="rId2"/>
    <p:sldId id="369" r:id="rId3"/>
    <p:sldId id="276" r:id="rId4"/>
    <p:sldId id="256" r:id="rId5"/>
    <p:sldId id="277" r:id="rId6"/>
    <p:sldId id="280" r:id="rId7"/>
    <p:sldId id="349" r:id="rId8"/>
    <p:sldId id="300" r:id="rId9"/>
    <p:sldId id="332" r:id="rId10"/>
    <p:sldId id="340" r:id="rId11"/>
    <p:sldId id="342" r:id="rId12"/>
    <p:sldId id="344" r:id="rId13"/>
    <p:sldId id="343" r:id="rId14"/>
    <p:sldId id="341" r:id="rId15"/>
    <p:sldId id="320" r:id="rId16"/>
    <p:sldId id="345" r:id="rId17"/>
    <p:sldId id="304" r:id="rId18"/>
    <p:sldId id="259" r:id="rId19"/>
    <p:sldId id="350" r:id="rId20"/>
    <p:sldId id="351" r:id="rId21"/>
    <p:sldId id="352" r:id="rId22"/>
    <p:sldId id="263" r:id="rId23"/>
    <p:sldId id="264" r:id="rId24"/>
    <p:sldId id="353" r:id="rId25"/>
    <p:sldId id="354" r:id="rId26"/>
    <p:sldId id="355" r:id="rId27"/>
    <p:sldId id="356" r:id="rId28"/>
    <p:sldId id="357" r:id="rId29"/>
    <p:sldId id="371" r:id="rId30"/>
    <p:sldId id="370" r:id="rId31"/>
    <p:sldId id="358" r:id="rId32"/>
    <p:sldId id="360" r:id="rId33"/>
    <p:sldId id="361" r:id="rId34"/>
    <p:sldId id="359" r:id="rId35"/>
    <p:sldId id="268" r:id="rId36"/>
    <p:sldId id="269" r:id="rId37"/>
    <p:sldId id="306" r:id="rId38"/>
    <p:sldId id="290" r:id="rId39"/>
    <p:sldId id="364" r:id="rId40"/>
    <p:sldId id="284" r:id="rId41"/>
    <p:sldId id="363" r:id="rId42"/>
    <p:sldId id="372" r:id="rId43"/>
    <p:sldId id="288" r:id="rId44"/>
    <p:sldId id="365" r:id="rId45"/>
    <p:sldId id="271" r:id="rId46"/>
    <p:sldId id="307" r:id="rId47"/>
    <p:sldId id="273" r:id="rId48"/>
    <p:sldId id="366" r:id="rId49"/>
    <p:sldId id="308" r:id="rId50"/>
    <p:sldId id="309" r:id="rId51"/>
    <p:sldId id="310" r:id="rId52"/>
    <p:sldId id="311" r:id="rId53"/>
    <p:sldId id="272" r:id="rId54"/>
    <p:sldId id="313" r:id="rId55"/>
    <p:sldId id="274" r:id="rId56"/>
    <p:sldId id="314" r:id="rId57"/>
    <p:sldId id="318" r:id="rId58"/>
  </p:sldIdLst>
  <p:sldSz cx="9144000" cy="6858000" type="screen4x3"/>
  <p:notesSz cx="6858000" cy="9144000"/>
  <p:custDataLst>
    <p:tags r:id="rId6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  <a:srgbClr val="FF0066"/>
    <a:srgbClr val="71B9B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B9A71-DF56-4101-9629-CB9A1D0EA539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30F6F-CB75-4EB7-965F-78407C2737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1222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0F6F-CB75-4EB7-965F-78407C2737C8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2435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0F6F-CB75-4EB7-965F-78407C2737C8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3849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0F6F-CB75-4EB7-965F-78407C2737C8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35299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0F6F-CB75-4EB7-965F-78407C2737C8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5736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0F6F-CB75-4EB7-965F-78407C2737C8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78500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8FC376-6B33-4C80-91FF-F5ABFE43DE36}" type="slidenum">
              <a:rPr lang="ar-SA" smtClean="0">
                <a:latin typeface="Arial" charset="0"/>
                <a:cs typeface="Arial" charset="0"/>
              </a:rPr>
              <a:pPr/>
              <a:t>57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1742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B4742-5353-4FAF-9484-ED35AFBBC618}" type="datetimeFigureOut">
              <a:rPr lang="en-US" smtClean="0"/>
              <a:pPr/>
              <a:t>7/19/2018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pic>
        <p:nvPicPr>
          <p:cNvPr id="5" name="Picture 2" descr="BSM0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82000" contrast="-96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2239164" y="718201"/>
            <a:ext cx="502324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6" name="Picture 2" descr="BSM0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82000" contrast="-96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2353464" y="870600"/>
            <a:ext cx="502324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19669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</a:rPr>
              <a:t>L4  Treatment in preterm with THOP born at 25–28 weeks of gestation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None/>
            </a:pPr>
            <a:r>
              <a:rPr lang="en-US" b="1" dirty="0" smtClean="0">
                <a:solidFill>
                  <a:srgbClr val="3333FF"/>
                </a:solidFill>
              </a:rPr>
              <a:t>Systematic review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No effects weight, length, or head circumference, psychomotor development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No effect on </a:t>
            </a:r>
            <a:r>
              <a:rPr lang="en-US" dirty="0" err="1" smtClean="0"/>
              <a:t>Bayley</a:t>
            </a:r>
            <a:r>
              <a:rPr lang="en-US" dirty="0" smtClean="0"/>
              <a:t> developmental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Improved  </a:t>
            </a:r>
            <a:r>
              <a:rPr lang="en-US" dirty="0" err="1" smtClean="0"/>
              <a:t>Bayley</a:t>
            </a:r>
            <a:r>
              <a:rPr lang="en-US" dirty="0" smtClean="0"/>
              <a:t> mental development and psychomotor development index, better motor outcome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Correlation found between TH and neurological outcome</a:t>
            </a:r>
          </a:p>
          <a:p>
            <a:pPr>
              <a:buNone/>
            </a:pPr>
            <a:r>
              <a:rPr lang="en-US" sz="1900" dirty="0" smtClean="0"/>
              <a:t>The Journal of Maternal-Fetal &amp; Neonatal Medicine2018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T4  Treatment in preterm with THOP born at 25–28 weeks of gestation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No significant differences in the incidence of developmental delay, CP, and visual impairment or hearing impairment ,Braine size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increasing the metabolic infants with NTI or subclinical hyperthyroidism may be potentially harmful</a:t>
            </a:r>
          </a:p>
          <a:p>
            <a:r>
              <a:rPr lang="en-US" sz="1800" dirty="0" smtClean="0"/>
              <a:t>The Journal of Maternal-Fetal &amp; Neonatal Medicine2018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</a:rPr>
              <a:t>T4  Treatment in preterm with THOP born at 25–28 weeks of gestation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Circulatory dysfunction  in VLBW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Relative adrenal insufficiency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increased risk of NEC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unexplained tachycardia or arrhythmias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 weight loss or fever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Neurobehavioral disorders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1600" dirty="0" smtClean="0"/>
              <a:t>The Journal of Maternal-Fetal &amp; Neonatal Medicine2018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700" b="1" dirty="0" smtClean="0">
                <a:solidFill>
                  <a:srgbClr val="00B050"/>
                </a:solidFill>
              </a:rPr>
              <a:t>Is T4 potentially dangerous in VLBW with  THOP who</a:t>
            </a:r>
            <a:br>
              <a:rPr lang="en-US" sz="2700" b="1" dirty="0" smtClean="0">
                <a:solidFill>
                  <a:srgbClr val="00B050"/>
                </a:solidFill>
              </a:rPr>
            </a:br>
            <a:r>
              <a:rPr lang="en-US" sz="2700" b="1" dirty="0" smtClean="0">
                <a:solidFill>
                  <a:srgbClr val="00B050"/>
                </a:solidFill>
              </a:rPr>
              <a:t>were born after 26 weeks?</a:t>
            </a:r>
            <a:endParaRPr lang="en-US" sz="27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HPT axis was fully developed in most of these infants so treatment disturbed the physiological balance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HPT axis was appropriately regulated in infants with THOP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Higher FT4 levels over the first 6 weeks of life were associated with poorer cognitive function at 7 years of age</a:t>
            </a:r>
          </a:p>
          <a:p>
            <a:pPr>
              <a:buClr>
                <a:srgbClr val="FF0000"/>
              </a:buCl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sz="1600" dirty="0" smtClean="0"/>
              <a:t>The Journal of Maternal-Fetal &amp; Neonatal Medicine2018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L4  Treatment in preterm with THOP born after 29 weeks of gestation</a:t>
            </a:r>
            <a:endParaRPr lang="en-US" sz="28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worse </a:t>
            </a:r>
            <a:r>
              <a:rPr lang="en-US" dirty="0" err="1" smtClean="0"/>
              <a:t>Bayley</a:t>
            </a:r>
            <a:r>
              <a:rPr lang="en-US" dirty="0" smtClean="0"/>
              <a:t> developmental score and higher cerebral palsy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1600" dirty="0" smtClean="0"/>
              <a:t>The Journal of Maternal-Fetal &amp; Neonatal Medicine2018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TSH concentration </a:t>
            </a:r>
            <a:r>
              <a:rPr lang="en-US" dirty="0" smtClean="0"/>
              <a:t>in extremely premature infants is not a reliable indicator of thyroid</a:t>
            </a:r>
          </a:p>
          <a:p>
            <a:pPr>
              <a:buNone/>
            </a:pPr>
            <a:r>
              <a:rPr lang="en-US" dirty="0" smtClean="0"/>
              <a:t>hormone therapy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sz="1100" dirty="0" smtClean="0">
                <a:solidFill>
                  <a:srgbClr val="C00000"/>
                </a:solidFill>
              </a:rPr>
              <a:t>Clinical Endocrinology2012</a:t>
            </a:r>
            <a:endParaRPr lang="fa-IR" sz="1100" dirty="0" smtClean="0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60922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1524000"/>
            <a:ext cx="8077200" cy="3429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Recommendation is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          </a:t>
            </a:r>
            <a:r>
              <a:rPr lang="en-US" sz="2400" b="1" dirty="0" smtClean="0">
                <a:solidFill>
                  <a:schemeClr val="tx1"/>
                </a:solidFill>
              </a:rPr>
              <a:t>To supplement TH in infants with THOP only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        if the condition is associated with elevated TSH levels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5334000"/>
            <a:ext cx="7848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The Journal of Maternal-Fetal &amp; Neonatal Medicine2018</a:t>
            </a:r>
          </a:p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Transient </a:t>
            </a:r>
            <a:r>
              <a:rPr lang="en-US" dirty="0" err="1" smtClean="0"/>
              <a:t>Hypothyroxinemia</a:t>
            </a:r>
            <a:r>
              <a:rPr lang="en-US" dirty="0" smtClean="0"/>
              <a:t> of prematurity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A self-limiting condition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T4 Then return to normal levels after </a:t>
            </a:r>
            <a:r>
              <a:rPr lang="en-US" b="1" dirty="0" smtClean="0">
                <a:solidFill>
                  <a:srgbClr val="FF00FF"/>
                </a:solidFill>
              </a:rPr>
              <a:t>2-12 weeks</a:t>
            </a:r>
          </a:p>
          <a:p>
            <a:r>
              <a:rPr lang="en-US" dirty="0" smtClean="0"/>
              <a:t>low T4 values have to be  interpreted as normal for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Preterm Babies </a:t>
            </a:r>
            <a:r>
              <a:rPr lang="en-US" sz="2400" dirty="0" smtClean="0"/>
              <a:t>  </a:t>
            </a:r>
          </a:p>
          <a:p>
            <a:pPr>
              <a:buNone/>
            </a:pPr>
            <a:r>
              <a:rPr lang="en-US" sz="2400" dirty="0" smtClean="0"/>
              <a:t>                 </a:t>
            </a:r>
            <a:r>
              <a:rPr lang="en-US" sz="3600" b="1" dirty="0" smtClean="0">
                <a:solidFill>
                  <a:srgbClr val="3333FF"/>
                </a:solidFill>
              </a:rPr>
              <a:t>who do not require any treatment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10547" t="38437" r="50195" b="25000"/>
          <a:stretch>
            <a:fillRect/>
          </a:stretch>
        </p:blipFill>
        <p:spPr bwMode="auto">
          <a:xfrm flipH="1">
            <a:off x="9143999" y="0"/>
            <a:ext cx="45719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Sick </a:t>
            </a:r>
            <a:r>
              <a:rPr lang="en-US" smtClean="0"/>
              <a:t>euthyroid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38294" t="49688" r="34058" b="19374"/>
          <a:stretch>
            <a:fillRect/>
          </a:stretch>
        </p:blipFill>
        <p:spPr bwMode="auto">
          <a:xfrm>
            <a:off x="852894" y="1857364"/>
            <a:ext cx="679094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Down Arrow 3"/>
          <p:cNvSpPr/>
          <p:nvPr/>
        </p:nvSpPr>
        <p:spPr>
          <a:xfrm flipV="1">
            <a:off x="8028384" y="2420888"/>
            <a:ext cx="360040" cy="3456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Hypothyroxinemia</a:t>
            </a:r>
            <a:r>
              <a:rPr lang="en-US" dirty="0" smtClean="0"/>
              <a:t> of prematurity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4400" dirty="0" smtClean="0"/>
              <a:t>Low TBG During the First 2 Weeks of Life</a:t>
            </a:r>
            <a:r>
              <a:rPr lang="ar-SA" sz="14400" dirty="0" smtClean="0"/>
              <a:t>  </a:t>
            </a:r>
            <a:endParaRPr lang="en-US" sz="14400" dirty="0" smtClean="0"/>
          </a:p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4400" dirty="0" smtClean="0"/>
              <a:t>Decreased T4 Binding Affinity to  TBG</a:t>
            </a:r>
          </a:p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4400" dirty="0" smtClean="0"/>
              <a:t>Limited Thyroid Gland Reserve </a:t>
            </a:r>
          </a:p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4400" dirty="0" smtClean="0"/>
              <a:t>Reduced Neonatal TSH Surge</a:t>
            </a:r>
          </a:p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4400" dirty="0" smtClean="0"/>
              <a:t>Minimal T4 to T3 Conversion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rtl="0">
              <a:buFontTx/>
              <a:buNone/>
            </a:pPr>
            <a:r>
              <a:rPr lang="en-US" sz="5400" b="1" dirty="0" smtClean="0">
                <a:solidFill>
                  <a:srgbClr val="00B050"/>
                </a:solidFill>
              </a:rPr>
              <a:t>Thyroid  function &amp; Dysfunction</a:t>
            </a:r>
          </a:p>
          <a:p>
            <a:pPr algn="ctr" rtl="0">
              <a:buFontTx/>
              <a:buNone/>
            </a:pPr>
            <a:r>
              <a:rPr lang="en-US" sz="5400" b="1" dirty="0" smtClean="0">
                <a:solidFill>
                  <a:srgbClr val="00B050"/>
                </a:solidFill>
              </a:rPr>
              <a:t>in Premature Infants</a:t>
            </a:r>
          </a:p>
          <a:p>
            <a:pPr algn="l" rtl="0">
              <a:buFontTx/>
              <a:buNone/>
            </a:pPr>
            <a:r>
              <a:rPr lang="en-US" dirty="0" smtClean="0"/>
              <a:t>                </a:t>
            </a:r>
          </a:p>
          <a:p>
            <a:pPr algn="ctr" rtl="0">
              <a:buFontTx/>
              <a:buNone/>
            </a:pPr>
            <a:r>
              <a:rPr lang="en-US" dirty="0" smtClean="0">
                <a:solidFill>
                  <a:srgbClr val="FF0000"/>
                </a:solidFill>
              </a:rPr>
              <a:t>An Update</a:t>
            </a:r>
          </a:p>
          <a:p>
            <a:pPr algn="l" rtl="0">
              <a:buFontTx/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                      </a:t>
            </a:r>
            <a:r>
              <a:rPr lang="en-US" b="1" dirty="0" smtClean="0"/>
              <a:t>M. </a:t>
            </a:r>
            <a:r>
              <a:rPr lang="en-US" b="1" dirty="0" err="1" smtClean="0"/>
              <a:t>Hashemipour</a:t>
            </a:r>
            <a:endParaRPr lang="en-US" b="1" dirty="0" smtClean="0"/>
          </a:p>
          <a:p>
            <a:pPr algn="l" rt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Hypothyroxinemia</a:t>
            </a:r>
            <a:r>
              <a:rPr lang="en-US" dirty="0" smtClean="0"/>
              <a:t> of prematurity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8600" b="1" dirty="0" smtClean="0">
                <a:solidFill>
                  <a:srgbClr val="00B050"/>
                </a:solidFill>
              </a:rPr>
              <a:t>Dopamine, and </a:t>
            </a:r>
            <a:r>
              <a:rPr lang="en-US" sz="8600" b="1" dirty="0" err="1" smtClean="0">
                <a:solidFill>
                  <a:srgbClr val="00B050"/>
                </a:solidFill>
              </a:rPr>
              <a:t>Dexamethasone</a:t>
            </a:r>
            <a:r>
              <a:rPr lang="en-US" sz="8600" b="1" dirty="0" smtClean="0">
                <a:solidFill>
                  <a:srgbClr val="00B050"/>
                </a:solidFill>
              </a:rPr>
              <a:t> </a:t>
            </a:r>
            <a:r>
              <a:rPr lang="en-US" sz="8600" b="1" dirty="0" err="1" smtClean="0">
                <a:solidFill>
                  <a:srgbClr val="00B050"/>
                </a:solidFill>
              </a:rPr>
              <a:t>Aminophylline</a:t>
            </a:r>
            <a:r>
              <a:rPr lang="en-US" sz="8600" b="1" dirty="0" smtClean="0">
                <a:solidFill>
                  <a:srgbClr val="00B050"/>
                </a:solidFill>
              </a:rPr>
              <a:t> </a:t>
            </a:r>
          </a:p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4400" dirty="0" smtClean="0"/>
              <a:t>Respiratory Distress Syndrome </a:t>
            </a:r>
          </a:p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4400" dirty="0" err="1" smtClean="0"/>
              <a:t>Septisemia</a:t>
            </a:r>
            <a:endParaRPr lang="en-US" sz="14400" dirty="0" smtClean="0"/>
          </a:p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4400" dirty="0" smtClean="0"/>
              <a:t>Necrotizing </a:t>
            </a:r>
            <a:r>
              <a:rPr lang="en-US" sz="14400" dirty="0" err="1" smtClean="0"/>
              <a:t>Entrocolitis</a:t>
            </a:r>
            <a:r>
              <a:rPr lang="en-US" sz="14400" dirty="0" smtClean="0"/>
              <a:t> </a:t>
            </a:r>
          </a:p>
          <a:p>
            <a:pPr lvl="0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14400" dirty="0" smtClean="0"/>
              <a:t>Non-Thyroidal Illness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Hypothyroxinemia</a:t>
            </a:r>
            <a:r>
              <a:rPr lang="en-US" dirty="0" smtClean="0"/>
              <a:t> of prematurity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lvl="0">
              <a:buClr>
                <a:srgbClr val="FF0066"/>
              </a:buClr>
              <a:buFont typeface="Wingdings" pitchFamily="2" charset="2"/>
              <a:buChar char="§"/>
            </a:pPr>
            <a:r>
              <a:rPr lang="en-US" sz="9000" dirty="0" smtClean="0"/>
              <a:t>Iodine Deficiency</a:t>
            </a:r>
          </a:p>
          <a:p>
            <a:pPr lvl="0">
              <a:buClr>
                <a:srgbClr val="FF0066"/>
              </a:buClr>
              <a:buFont typeface="Wingdings" pitchFamily="2" charset="2"/>
              <a:buChar char="§"/>
            </a:pPr>
            <a:r>
              <a:rPr lang="en-US" sz="9000" dirty="0" smtClean="0"/>
              <a:t>Transfer withdrawal of Maternal-Placental T4</a:t>
            </a:r>
          </a:p>
          <a:p>
            <a:pPr lvl="0">
              <a:buClr>
                <a:srgbClr val="FF0066"/>
              </a:buClr>
              <a:buFont typeface="Wingdings" pitchFamily="2" charset="2"/>
              <a:buChar char="§"/>
            </a:pPr>
            <a:r>
              <a:rPr lang="en-US" sz="9000" dirty="0" err="1" smtClean="0"/>
              <a:t>Perinatal</a:t>
            </a:r>
            <a:r>
              <a:rPr lang="en-US" sz="9000" dirty="0" smtClean="0"/>
              <a:t> Asphyxia</a:t>
            </a:r>
          </a:p>
          <a:p>
            <a:pPr lvl="0">
              <a:buClr>
                <a:srgbClr val="FF0066"/>
              </a:buClr>
              <a:buFont typeface="Wingdings" pitchFamily="2" charset="2"/>
              <a:buChar char="§"/>
            </a:pPr>
            <a:r>
              <a:rPr lang="en-US" sz="9000" dirty="0" smtClean="0"/>
              <a:t>limited </a:t>
            </a:r>
            <a:r>
              <a:rPr lang="en-US" sz="9000" dirty="0" err="1" smtClean="0"/>
              <a:t>Thyroglobulin</a:t>
            </a:r>
            <a:r>
              <a:rPr lang="en-US" sz="9000" dirty="0" smtClean="0"/>
              <a:t> Iodine Stores</a:t>
            </a:r>
          </a:p>
          <a:p>
            <a:pPr>
              <a:buClr>
                <a:srgbClr val="FF0066"/>
              </a:buClr>
              <a:buFont typeface="Wingdings" pitchFamily="2" charset="2"/>
              <a:buChar char="§"/>
            </a:pPr>
            <a:r>
              <a:rPr lang="en-US" sz="9000" dirty="0" smtClean="0"/>
              <a:t>Immaturity of the Hypothalamic-Pituitary-Thyroid  </a:t>
            </a:r>
          </a:p>
          <a:p>
            <a:pPr lvl="0"/>
            <a:endParaRPr lang="en-US" sz="96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dirty="0" smtClean="0">
                <a:latin typeface="Times New Roman"/>
                <a:ea typeface="Times New Roman"/>
                <a:cs typeface="B Mitra"/>
              </a:rPr>
              <a:t>Normal  range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89534404"/>
              </p:ext>
            </p:extLst>
          </p:nvPr>
        </p:nvGraphicFramePr>
        <p:xfrm>
          <a:off x="457200" y="1142985"/>
          <a:ext cx="8229600" cy="321470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14800"/>
                <a:gridCol w="4114800"/>
              </a:tblGrid>
              <a:tr h="1439718">
                <a:tc gridSpan="2">
                  <a:txBody>
                    <a:bodyPr/>
                    <a:lstStyle/>
                    <a:p>
                      <a:pPr marL="0" marR="0" indent="18034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B Mitra"/>
                        </a:rPr>
                        <a:t>Normal  range free T4 (Based on gestational age )</a:t>
                      </a:r>
                      <a:endParaRPr lang="en-US" sz="1600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indent="18034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endParaRPr lang="en-US" sz="1600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1774991">
                <a:tc>
                  <a:txBody>
                    <a:bodyPr/>
                    <a:lstStyle/>
                    <a:p>
                      <a:pPr marL="0" marR="0" indent="18034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2000" dirty="0" smtClean="0"/>
                        <a:t>1-2 weeks after birth</a:t>
                      </a:r>
                      <a:endParaRPr lang="en-US" sz="1600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034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2000" dirty="0"/>
                        <a:t>.0.8-2.6ng/dl</a:t>
                      </a:r>
                      <a:endParaRPr lang="en-US" sz="1600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214285"/>
          <a:ext cx="8715435" cy="60083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43087"/>
                <a:gridCol w="1743087"/>
                <a:gridCol w="1743087"/>
                <a:gridCol w="1743087"/>
                <a:gridCol w="1743087"/>
              </a:tblGrid>
              <a:tr h="49533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100" b="1" dirty="0"/>
                        <a:t>TSH(mu/l)</a:t>
                      </a:r>
                      <a:endParaRPr lang="en-US" sz="1400" b="1" dirty="0"/>
                    </a:p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100" b="1" dirty="0"/>
                        <a:t>±</a:t>
                      </a:r>
                      <a:r>
                        <a:rPr lang="en-US" sz="1100" b="1" dirty="0" err="1"/>
                        <a:t>sd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100" b="1"/>
                        <a:t>T4(µg/dl)</a:t>
                      </a:r>
                      <a:endParaRPr lang="en-US" sz="1400" b="1"/>
                    </a:p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100" b="1"/>
                        <a:t>±sd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FreeT4(ng/dl) ±sd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Age of specimen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Gestation(week)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6.8±2.9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5.4±2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1.28±0.4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cord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23-27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3.5±2.6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4±1.8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1.47±0.6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3.9±2.7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4.7±2.6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1.45±0.5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3.8±4.7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6.1±2.3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1.5±0.4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7±3.7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6.3±2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1.45±0.4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cord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28-30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3.6±2.5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6.3±2.1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1.82±0.7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4.9±11.2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6.6±2.3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1.65±0.4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3.6±2.5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7.5±2.3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1.71±0.4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7.9±5.2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7.6±2.3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1.49±0.3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cord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30-34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3.6±4.8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9.4±3.4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2.14±0.6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7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3.8±9.3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9.1±3.6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1.98±0.4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3.5±3.4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8.9±3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1.88±0.5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28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6.7±4.8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9.2±1.8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1.41±0.3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cord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&gt;37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2.6±1.8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12.7±2.9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2.7±0.6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7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2.5±2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10.7±1.4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2.03±0.3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14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1.8±0.9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9.7±2.2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1.65±0.3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28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2910" y="6286520"/>
            <a:ext cx="2286016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Normal range±2SD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6324600"/>
            <a:ext cx="2286016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Normal range±2SD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TSH&gt;20 with any level of T4    </a:t>
            </a:r>
            <a:r>
              <a:rPr lang="en-US" sz="2800" b="1" dirty="0" smtClean="0">
                <a:solidFill>
                  <a:srgbClr val="FF0000"/>
                </a:solidFill>
              </a:rPr>
              <a:t>should be treated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/>
              <a:t>10&lt;TSH&lt;20</a:t>
            </a:r>
            <a:r>
              <a:rPr lang="ar-SA" sz="2800" b="1" dirty="0" smtClean="0"/>
              <a:t>،</a:t>
            </a:r>
            <a:r>
              <a:rPr lang="en-US" sz="2800" b="1" dirty="0" smtClean="0"/>
              <a:t>   LOW free T4</a:t>
            </a:r>
            <a:r>
              <a:rPr lang="en-US" sz="2800" b="1" dirty="0" smtClean="0">
                <a:solidFill>
                  <a:srgbClr val="FF0000"/>
                </a:solidFill>
              </a:rPr>
              <a:t>                start treatment   </a:t>
            </a:r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b="1" dirty="0" smtClean="0"/>
              <a:t>10&lt;TSH&lt;20                      </a:t>
            </a:r>
            <a:r>
              <a:rPr lang="en-US" b="1" dirty="0" smtClean="0">
                <a:solidFill>
                  <a:srgbClr val="FF0000"/>
                </a:solidFill>
              </a:rPr>
              <a:t>Normal T4  or free T4 </a:t>
            </a:r>
            <a:r>
              <a:rPr lang="en-US" b="1" dirty="0" smtClean="0">
                <a:solidFill>
                  <a:srgbClr val="00B050"/>
                </a:solidFill>
              </a:rPr>
              <a:t>recheck after 2 weeks  </a:t>
            </a: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if   result was the  same       </a:t>
            </a:r>
            <a:r>
              <a:rPr lang="en-US" b="1" dirty="0" smtClean="0"/>
              <a:t>start treatment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00B050"/>
                </a:solidFill>
              </a:rPr>
              <a:t>if  result was normal             </a:t>
            </a:r>
          </a:p>
          <a:p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we follow up</a:t>
            </a:r>
            <a:r>
              <a:rPr lang="en-US" b="1" dirty="0" smtClean="0"/>
              <a:t>  </a:t>
            </a:r>
            <a:r>
              <a:rPr lang="en-US" b="1" dirty="0" smtClean="0">
                <a:solidFill>
                  <a:srgbClr val="FF0000"/>
                </a:solidFill>
              </a:rPr>
              <a:t>at 6 and 10 weeks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b="1" dirty="0" smtClean="0"/>
              <a:t>TSH&lt;10                          LOW T4  or free T4             </a:t>
            </a:r>
            <a:r>
              <a:rPr lang="en-US" b="1" dirty="0" smtClean="0">
                <a:solidFill>
                  <a:srgbClr val="00B050"/>
                </a:solidFill>
              </a:rPr>
              <a:t>recheck after 2 weeks  </a:t>
            </a: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r>
              <a:rPr lang="en-US" b="1" dirty="0" smtClean="0">
                <a:solidFill>
                  <a:srgbClr val="3333FF"/>
                </a:solidFill>
              </a:rPr>
              <a:t>if free T4 was low and TSH&gt;10 </a:t>
            </a:r>
          </a:p>
          <a:p>
            <a:pPr>
              <a:buNone/>
            </a:pPr>
            <a:r>
              <a:rPr lang="en-US" b="1" dirty="0" smtClean="0"/>
              <a:t>       </a:t>
            </a:r>
          </a:p>
          <a:p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Start treatment   as primary  hypothyroidism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b="1" dirty="0" smtClean="0"/>
              <a:t>TSH&lt;10                            LOW T4  or free T4</a:t>
            </a:r>
          </a:p>
          <a:p>
            <a:pPr algn="ctr">
              <a:buNone/>
            </a:pPr>
            <a:r>
              <a:rPr lang="en-US" b="1" dirty="0" smtClean="0"/>
              <a:t>                  </a:t>
            </a:r>
            <a:r>
              <a:rPr lang="en-US" b="1" dirty="0" smtClean="0">
                <a:solidFill>
                  <a:srgbClr val="3333FF"/>
                </a:solidFill>
              </a:rPr>
              <a:t>Recheck after 2 weeks 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if   result was the  same    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              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 Start treatment as central   hypothyroidism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/>
              <a:t>TSH&lt;10  with  normal T4 &amp;free T4                   </a:t>
            </a:r>
            <a:r>
              <a:rPr lang="en-US" b="1" dirty="0" smtClean="0">
                <a:solidFill>
                  <a:srgbClr val="00B050"/>
                </a:solidFill>
              </a:rPr>
              <a:t>Recheck at 4, 6 and 10                                 </a:t>
            </a: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en-US" b="1" dirty="0" smtClean="0"/>
              <a:t>TSH&lt;6: with   normal T4 &amp;free T4</a:t>
            </a:r>
            <a:r>
              <a:rPr lang="en-US" b="1" dirty="0" smtClean="0">
                <a:solidFill>
                  <a:srgbClr val="FF0000"/>
                </a:solidFill>
              </a:rPr>
              <a:t>                             follow up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controversy of the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6&lt;TSH&lt;10</a:t>
            </a:r>
            <a:r>
              <a:rPr lang="en-US" b="1" dirty="0" smtClean="0"/>
              <a:t>  </a:t>
            </a:r>
          </a:p>
          <a:p>
            <a:r>
              <a:rPr lang="en-US" b="1" dirty="0" smtClean="0"/>
              <a:t>Treatment was started  based on  Clinical symptom and ultrasound by </a:t>
            </a:r>
            <a:r>
              <a:rPr lang="en-US" b="1" dirty="0" smtClean="0">
                <a:solidFill>
                  <a:srgbClr val="00B050"/>
                </a:solidFill>
              </a:rPr>
              <a:t>Endocrinologist if needed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Why is it critical to screen CH in preterm infant?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40" y="1705921"/>
            <a:ext cx="5543560" cy="4420242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Rate of CH was higher in pre-term and low-birth weight(LBW) newborns than normal ones due to</a:t>
            </a:r>
          </a:p>
          <a:p>
            <a:r>
              <a:rPr lang="en-US" sz="2200" b="1" dirty="0" smtClean="0"/>
              <a:t> insufficient development of hypothalamic-pituitary axis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1/400 </a:t>
            </a:r>
            <a:r>
              <a:rPr lang="en-US" sz="2200" b="1" dirty="0" err="1" smtClean="0">
                <a:solidFill>
                  <a:srgbClr val="C00000"/>
                </a:solidFill>
              </a:rPr>
              <a:t>vs</a:t>
            </a:r>
            <a:r>
              <a:rPr lang="en-US" sz="2200" b="1" dirty="0" smtClean="0">
                <a:solidFill>
                  <a:srgbClr val="C00000"/>
                </a:solidFill>
              </a:rPr>
              <a:t>  1/4000</a:t>
            </a:r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 smtClean="0"/>
          </a:p>
          <a:p>
            <a:r>
              <a:rPr lang="nl-NL" sz="1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4062" t="39375" r="62500" b="35312"/>
          <a:stretch>
            <a:fillRect/>
          </a:stretch>
        </p:blipFill>
        <p:spPr bwMode="auto">
          <a:xfrm>
            <a:off x="343982" y="1705921"/>
            <a:ext cx="285752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2929" t="35625" r="52539" b="27812"/>
          <a:stretch>
            <a:fillRect/>
          </a:stretch>
        </p:blipFill>
        <p:spPr bwMode="auto">
          <a:xfrm>
            <a:off x="343982" y="4380851"/>
            <a:ext cx="1120481" cy="102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13476" t="33750" r="61914" b="24062"/>
          <a:stretch>
            <a:fillRect/>
          </a:stretch>
        </p:blipFill>
        <p:spPr bwMode="auto">
          <a:xfrm>
            <a:off x="1981717" y="4245320"/>
            <a:ext cx="1434456" cy="115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78579" y="5874711"/>
            <a:ext cx="128588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1/400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57356" y="5897567"/>
            <a:ext cx="1428760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1/4000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smtClean="0"/>
              <a:t>What level of free T4 represent Hypothyroxinemia in VLBW infants</a:t>
            </a:r>
            <a:r>
              <a:rPr lang="en-US" smtClean="0"/>
              <a:t> 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endParaRPr lang="en-US" smtClean="0"/>
          </a:p>
          <a:p>
            <a:pPr algn="l" rtl="0"/>
            <a:endParaRPr lang="en-US" smtClean="0"/>
          </a:p>
          <a:p>
            <a:pPr algn="ctr" rtl="0">
              <a:buFontTx/>
              <a:buNone/>
            </a:pPr>
            <a:r>
              <a:rPr lang="en-US" b="1" smtClean="0">
                <a:solidFill>
                  <a:srgbClr val="00B050"/>
                </a:solidFill>
              </a:rPr>
              <a:t>&lt;0.78-0.93 ng /ml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b="1" dirty="0" err="1" smtClean="0"/>
              <a:t>Persistant</a:t>
            </a:r>
            <a:r>
              <a:rPr lang="en-US" b="1" dirty="0" smtClean="0"/>
              <a:t> TSH&gt;10 at six weeks of age                 </a:t>
            </a:r>
            <a:r>
              <a:rPr lang="en-US" b="1" dirty="0" smtClean="0">
                <a:solidFill>
                  <a:srgbClr val="00B050"/>
                </a:solidFill>
              </a:rPr>
              <a:t>Treatment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Before 2 wk of age                  TSH &gt;20 </a:t>
            </a:r>
            <a:r>
              <a:rPr lang="en-US" dirty="0" err="1" smtClean="0"/>
              <a:t>mIU</a:t>
            </a:r>
            <a:r>
              <a:rPr lang="en-US" dirty="0" smtClean="0"/>
              <a:t>/L  After 2 wk of age                      TSH &gt;10 </a:t>
            </a:r>
            <a:r>
              <a:rPr lang="en-US" dirty="0" err="1" smtClean="0"/>
              <a:t>mIU</a:t>
            </a:r>
            <a:r>
              <a:rPr lang="en-US" dirty="0" smtClean="0"/>
              <a:t>/L 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indicative of primary CH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7030A0"/>
                </a:solidFill>
              </a:rPr>
              <a:t> </a:t>
            </a:r>
          </a:p>
          <a:p>
            <a:pPr>
              <a:buNone/>
            </a:pPr>
            <a:r>
              <a:rPr lang="en-US" dirty="0" smtClean="0"/>
              <a:t>Indian J </a:t>
            </a:r>
            <a:r>
              <a:rPr lang="en-US" dirty="0" err="1" smtClean="0"/>
              <a:t>Pediatr</a:t>
            </a:r>
            <a:r>
              <a:rPr lang="en-US" dirty="0" smtClean="0"/>
              <a:t> 2018</a:t>
            </a:r>
          </a:p>
          <a:p>
            <a:pPr>
              <a:buNone/>
            </a:pPr>
            <a:endParaRPr lang="en-US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term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Normal T4/FT4 with</a:t>
            </a:r>
          </a:p>
          <a:p>
            <a:r>
              <a:rPr lang="en-US" dirty="0" smtClean="0"/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persistently elevated TSH &gt;10 </a:t>
            </a:r>
            <a:r>
              <a:rPr lang="en-US" sz="2800" dirty="0" err="1" smtClean="0">
                <a:solidFill>
                  <a:srgbClr val="FF0000"/>
                </a:solidFill>
              </a:rPr>
              <a:t>mIU</a:t>
            </a:r>
            <a:r>
              <a:rPr lang="en-US" sz="2800" dirty="0" smtClean="0">
                <a:solidFill>
                  <a:srgbClr val="FF0000"/>
                </a:solidFill>
              </a:rPr>
              <a:t>/L at age &gt; 3 wk</a:t>
            </a:r>
            <a:r>
              <a:rPr lang="en-US" dirty="0" smtClean="0"/>
              <a:t>.</a:t>
            </a:r>
          </a:p>
          <a:p>
            <a:r>
              <a:rPr lang="en-US" dirty="0" smtClean="0"/>
              <a:t>Start treatment</a:t>
            </a:r>
          </a:p>
          <a:p>
            <a:r>
              <a:rPr lang="en-US" dirty="0" smtClean="0"/>
              <a:t>Reassess at 3 y of  age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1600" dirty="0" smtClean="0"/>
              <a:t>Indian J </a:t>
            </a:r>
            <a:r>
              <a:rPr lang="en-US" sz="1600" dirty="0" err="1" smtClean="0"/>
              <a:t>Pediatr</a:t>
            </a:r>
            <a:r>
              <a:rPr lang="en-US" sz="1600" dirty="0" smtClean="0"/>
              <a:t> 2018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controversy of the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Newborn&lt;1000gr                    </a:t>
            </a:r>
            <a:r>
              <a:rPr lang="en-US" b="1" dirty="0" smtClean="0">
                <a:solidFill>
                  <a:srgbClr val="00B050"/>
                </a:solidFill>
              </a:rPr>
              <a:t>&lt;28week</a:t>
            </a:r>
          </a:p>
          <a:p>
            <a:endParaRPr lang="en-US" dirty="0" smtClean="0">
              <a:solidFill>
                <a:srgbClr val="00B050"/>
              </a:solidFill>
            </a:endParaRPr>
          </a:p>
          <a:p>
            <a:r>
              <a:rPr lang="en-US" b="1" dirty="0" smtClean="0">
                <a:solidFill>
                  <a:srgbClr val="00B050"/>
                </a:solidFill>
              </a:rPr>
              <a:t>6 weeks </a:t>
            </a:r>
            <a:r>
              <a:rPr lang="en-US" b="1" dirty="0" smtClean="0"/>
              <a:t>treatment with dose of 4µg/kg/ day</a:t>
            </a:r>
          </a:p>
          <a:p>
            <a:endParaRPr lang="en-US" b="1" dirty="0" smtClean="0"/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Moreover, it is possible that infants who had no or fewer risk  factors mentioned before are candidates for early trial off-therapy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5723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071547"/>
            <a:ext cx="8543956" cy="3071834"/>
          </a:xfrm>
        </p:spPr>
        <p:txBody>
          <a:bodyPr>
            <a:normAutofit fontScale="62500" lnSpcReduction="20000"/>
          </a:bodyPr>
          <a:lstStyle/>
          <a:p>
            <a:pPr rtl="1"/>
            <a:r>
              <a:rPr lang="ar-SA" sz="4000" b="1" dirty="0"/>
              <a:t>نوزاد 10روزه ای پرماچور32 هفته با وزن1400 گرم با تست تیروئید زیر </a:t>
            </a:r>
            <a:r>
              <a:rPr lang="fa-IR" sz="4000" b="1" dirty="0" smtClean="0"/>
              <a:t> در بخش نوزادان مشاوره شده است </a:t>
            </a:r>
            <a:r>
              <a:rPr lang="ar-SA" sz="4000" b="1" dirty="0" smtClean="0"/>
              <a:t>چه تشخیصی</a:t>
            </a:r>
            <a:r>
              <a:rPr lang="fa-IR" sz="4000" b="1" dirty="0" smtClean="0"/>
              <a:t> برای بیمار </a:t>
            </a:r>
            <a:r>
              <a:rPr lang="ar-SA" sz="4000" b="1" dirty="0" smtClean="0"/>
              <a:t> </a:t>
            </a:r>
            <a:r>
              <a:rPr lang="ar-SA" sz="4000" b="1" dirty="0"/>
              <a:t>مطرح </a:t>
            </a:r>
            <a:r>
              <a:rPr lang="ar-SA" b="1" dirty="0"/>
              <a:t>است؟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Free </a:t>
            </a:r>
            <a:r>
              <a:rPr lang="en-US" dirty="0"/>
              <a:t>T4= 0.5 </a:t>
            </a:r>
            <a:r>
              <a:rPr lang="en-US" dirty="0" err="1"/>
              <a:t>ng</a:t>
            </a:r>
            <a:r>
              <a:rPr lang="en-US" dirty="0"/>
              <a:t> /dl </a:t>
            </a:r>
            <a:r>
              <a:rPr lang="en-US" dirty="0" smtClean="0"/>
              <a:t>                </a:t>
            </a:r>
            <a:r>
              <a:rPr lang="en-US" dirty="0">
                <a:solidFill>
                  <a:srgbClr val="FF0000"/>
                </a:solidFill>
              </a:rPr>
              <a:t>( 0.8 to 2.6 )</a:t>
            </a:r>
          </a:p>
          <a:p>
            <a:r>
              <a:rPr lang="en-US" dirty="0"/>
              <a:t>TSH= 3miu/l </a:t>
            </a:r>
          </a:p>
          <a:p>
            <a:r>
              <a:rPr lang="en-US" dirty="0"/>
              <a:t>T4 =</a:t>
            </a:r>
            <a:r>
              <a:rPr lang="ar-SA" dirty="0"/>
              <a:t>1.5</a:t>
            </a:r>
            <a:r>
              <a:rPr lang="en-US" dirty="0"/>
              <a:t>mcg/ </a:t>
            </a:r>
            <a:r>
              <a:rPr lang="en-US" dirty="0" err="1" smtClean="0"/>
              <a:t>dL</a:t>
            </a:r>
            <a:r>
              <a:rPr lang="en-US" dirty="0" smtClean="0"/>
              <a:t>                       </a:t>
            </a:r>
            <a:r>
              <a:rPr lang="en-US" dirty="0">
                <a:solidFill>
                  <a:srgbClr val="FF0000"/>
                </a:solidFill>
              </a:rPr>
              <a:t>( 9.1± 3.6)</a:t>
            </a:r>
          </a:p>
          <a:p>
            <a:pPr rtl="1">
              <a:buNone/>
            </a:pPr>
            <a:endParaRPr lang="en-US" dirty="0" smtClean="0"/>
          </a:p>
          <a:p>
            <a:pPr rtl="1">
              <a:buNone/>
            </a:pPr>
            <a:r>
              <a:rPr lang="en-US" dirty="0"/>
              <a:t> </a:t>
            </a:r>
          </a:p>
          <a:p>
            <a:pPr rtl="1"/>
            <a:r>
              <a:rPr lang="en-US" dirty="0"/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71902" y="4286256"/>
            <a:ext cx="5072098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>
              <a:buNone/>
            </a:pPr>
            <a:r>
              <a:rPr lang="ar-SA" sz="2800" b="1" dirty="0" smtClean="0"/>
              <a:t>تفس</a:t>
            </a:r>
            <a:r>
              <a:rPr lang="fa-IR" sz="2800" b="1" dirty="0" smtClean="0"/>
              <a:t>ی</a:t>
            </a:r>
            <a:r>
              <a:rPr lang="ar-SA" sz="2800" b="1" dirty="0" smtClean="0"/>
              <a:t>ر آزمایشات بیمار</a:t>
            </a:r>
            <a:r>
              <a:rPr lang="fa-IR" sz="2800" b="1" dirty="0" smtClean="0"/>
              <a:t>؟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071902" y="4929198"/>
            <a:ext cx="5072098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SA" sz="2800" b="1" dirty="0" smtClean="0"/>
              <a:t>برای بیمار چه تشخیصی مطرح می شود؟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071902" y="5572140"/>
            <a:ext cx="5072098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SA" sz="2800" b="1" dirty="0"/>
              <a:t>چه درمانی برای این بیمار توصیه </a:t>
            </a:r>
            <a:r>
              <a:rPr lang="ar-SA" sz="2800" b="1" dirty="0" smtClean="0"/>
              <a:t>می</a:t>
            </a:r>
            <a:r>
              <a:rPr lang="fa-IR" sz="2800" b="1" dirty="0" smtClean="0"/>
              <a:t>شود؟</a:t>
            </a:r>
            <a:r>
              <a:rPr lang="ar-SA" sz="2800" b="1" dirty="0" smtClean="0"/>
              <a:t> ؟ </a:t>
            </a:r>
            <a:r>
              <a:rPr lang="ar-SA" sz="2800" b="1" dirty="0"/>
              <a:t>کنید</a:t>
            </a:r>
            <a:r>
              <a:rPr lang="ar-SA" sz="2800" b="1" dirty="0" smtClean="0"/>
              <a:t>؟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071902" y="6143644"/>
            <a:ext cx="5072098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SA" sz="2800" b="1" dirty="0" smtClean="0"/>
              <a:t>برای بیمار چه </a:t>
            </a:r>
            <a:r>
              <a:rPr lang="fa-IR" sz="2800" b="1" dirty="0" smtClean="0"/>
              <a:t>پی گیری توصیه</a:t>
            </a:r>
            <a:r>
              <a:rPr lang="ar-SA" sz="2800" b="1" dirty="0" smtClean="0"/>
              <a:t> می شود؟</a:t>
            </a:r>
            <a:endParaRPr lang="en-US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b="1" dirty="0"/>
              <a:t>بیمار فوق در سن 2 ماهگی وزن  4 کیلوگرم و تست تیروئید به شرح ذیل دارد </a:t>
            </a:r>
            <a:endParaRPr lang="en-US" dirty="0"/>
          </a:p>
          <a:p>
            <a:r>
              <a:rPr lang="en-US" dirty="0"/>
              <a:t>Free T4=1.9 </a:t>
            </a:r>
            <a:r>
              <a:rPr lang="en-US" dirty="0" err="1"/>
              <a:t>ng</a:t>
            </a:r>
            <a:r>
              <a:rPr lang="en-US" dirty="0"/>
              <a:t> /</a:t>
            </a:r>
            <a:r>
              <a:rPr lang="en-US" dirty="0" smtClean="0"/>
              <a:t>ml                  </a:t>
            </a:r>
            <a:r>
              <a:rPr lang="en-US" dirty="0"/>
              <a:t>( 0.8 to 2.6 )</a:t>
            </a:r>
          </a:p>
          <a:p>
            <a:r>
              <a:rPr lang="en-US" dirty="0"/>
              <a:t>TSH=5miu/l</a:t>
            </a:r>
          </a:p>
          <a:p>
            <a:r>
              <a:rPr lang="en-US" dirty="0"/>
              <a:t>T4 =7mcg/ </a:t>
            </a:r>
            <a:r>
              <a:rPr lang="en-US" dirty="0" smtClean="0"/>
              <a:t>dl                                  ( 9.1± 3.6)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71902" y="4929198"/>
            <a:ext cx="5072098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SA" sz="2800" b="1" dirty="0" smtClean="0"/>
              <a:t>برای بیمار چه تشخیصی مطرح می شود؟</a:t>
            </a:r>
            <a:endParaRPr lang="en-US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Transient </a:t>
            </a:r>
            <a:r>
              <a:rPr lang="en-US" dirty="0" err="1" smtClean="0"/>
              <a:t>Hypothyroxinemia</a:t>
            </a:r>
            <a:r>
              <a:rPr lang="en-US" dirty="0" smtClean="0"/>
              <a:t> of prematurity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self-limiting condition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T4 Then return to normal levels after </a:t>
            </a:r>
            <a:r>
              <a:rPr lang="en-US" b="1" dirty="0" smtClean="0">
                <a:solidFill>
                  <a:srgbClr val="FF00FF"/>
                </a:solidFill>
              </a:rPr>
              <a:t>2-12 weeks</a:t>
            </a:r>
          </a:p>
          <a:p>
            <a:r>
              <a:rPr lang="en-US" dirty="0" smtClean="0"/>
              <a:t>low T4 values have to be  interpreted as normal for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Preterm Babies </a:t>
            </a:r>
            <a:r>
              <a:rPr lang="en-US" sz="2400" dirty="0" smtClean="0"/>
              <a:t>  </a:t>
            </a:r>
          </a:p>
          <a:p>
            <a:pPr>
              <a:buNone/>
            </a:pPr>
            <a:r>
              <a:rPr lang="en-US" sz="2400" dirty="0" smtClean="0"/>
              <a:t>                 </a:t>
            </a:r>
            <a:r>
              <a:rPr lang="en-US" sz="3600" b="1" dirty="0" smtClean="0">
                <a:solidFill>
                  <a:srgbClr val="3333FF"/>
                </a:solidFill>
              </a:rPr>
              <a:t>who do not require any treatment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10547" t="38437" r="50195" b="25000"/>
          <a:stretch>
            <a:fillRect/>
          </a:stretch>
        </p:blipFill>
        <p:spPr bwMode="auto">
          <a:xfrm flipH="1">
            <a:off x="9143999" y="0"/>
            <a:ext cx="45719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b="1" dirty="0"/>
              <a:t>نوزاد ده</a:t>
            </a:r>
            <a:r>
              <a:rPr lang="ar-SA" dirty="0"/>
              <a:t> </a:t>
            </a:r>
            <a:r>
              <a:rPr lang="ar-SA" b="1" dirty="0"/>
              <a:t>روزه ای </a:t>
            </a:r>
            <a:r>
              <a:rPr lang="ar-SA" b="1" dirty="0" smtClean="0"/>
              <a:t>سن </a:t>
            </a:r>
            <a:r>
              <a:rPr lang="ar-SA" b="1" dirty="0"/>
              <a:t>حاملگی 34 هفته با وزن1500 گرم با تست تیروئید</a:t>
            </a:r>
            <a:r>
              <a:rPr lang="ar-SA" dirty="0"/>
              <a:t> </a:t>
            </a:r>
            <a:r>
              <a:rPr lang="ar-SA" b="1" dirty="0"/>
              <a:t>زیر </a:t>
            </a:r>
            <a:r>
              <a:rPr lang="fa-IR" b="1" dirty="0" smtClean="0"/>
              <a:t>در بخش نوزادان با ازمایشات زیر با  ما مشاوره </a:t>
            </a:r>
            <a:r>
              <a:rPr lang="ar-SA" b="1" dirty="0" smtClean="0"/>
              <a:t> </a:t>
            </a:r>
            <a:r>
              <a:rPr lang="ar-SA" b="1" dirty="0"/>
              <a:t>داده شده است نظر شما چیست؟</a:t>
            </a:r>
            <a:endParaRPr lang="en-US" dirty="0"/>
          </a:p>
          <a:p>
            <a:pPr lvl="0"/>
            <a:r>
              <a:rPr lang="en-US" dirty="0"/>
              <a:t>Free T4=0.4 </a:t>
            </a:r>
            <a:r>
              <a:rPr lang="en-US" dirty="0" err="1"/>
              <a:t>ng</a:t>
            </a:r>
            <a:r>
              <a:rPr lang="en-US" dirty="0"/>
              <a:t> /dl </a:t>
            </a:r>
            <a:r>
              <a:rPr lang="en-US" dirty="0" smtClean="0"/>
              <a:t>                 (</a:t>
            </a:r>
            <a:r>
              <a:rPr lang="en-US" dirty="0"/>
              <a:t>0.8 to 2.6)</a:t>
            </a:r>
          </a:p>
          <a:p>
            <a:pPr lvl="0"/>
            <a:r>
              <a:rPr lang="en-US" dirty="0" smtClean="0"/>
              <a:t>T4=1mcg/dl                             (</a:t>
            </a:r>
            <a:r>
              <a:rPr lang="en-US" dirty="0"/>
              <a:t>9.1±3.6)</a:t>
            </a:r>
          </a:p>
          <a:p>
            <a:pPr lvl="0"/>
            <a:r>
              <a:rPr lang="en-US" dirty="0" smtClean="0"/>
              <a:t>TSH=1miu/l</a:t>
            </a:r>
            <a:endParaRPr lang="fa-IR" dirty="0" smtClean="0"/>
          </a:p>
          <a:p>
            <a:pPr algn="r" rtl="1"/>
            <a:r>
              <a:rPr lang="ar-SA" b="1" dirty="0" smtClean="0"/>
              <a:t>در چه سنی انتظار داریم </a:t>
            </a:r>
            <a:r>
              <a:rPr lang="en-US" b="1" dirty="0" smtClean="0"/>
              <a:t>TSH </a:t>
            </a:r>
            <a:r>
              <a:rPr lang="ar-SA" b="1" dirty="0" smtClean="0"/>
              <a:t>بیمار افزایش می‌یابد؟</a:t>
            </a:r>
            <a:endParaRPr lang="en-US" dirty="0" smtClean="0"/>
          </a:p>
          <a:p>
            <a:pPr lvl="0" algn="r"/>
            <a:endParaRPr lang="fa-IR" dirty="0"/>
          </a:p>
          <a:p>
            <a:pPr algn="r" rtl="1"/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15404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افزایش اولیه  </a:t>
            </a:r>
            <a:r>
              <a:rPr lang="en-US" dirty="0" smtClean="0"/>
              <a:t>TSH </a:t>
            </a:r>
            <a:r>
              <a:rPr lang="ar-SA" dirty="0" smtClean="0"/>
              <a:t> معمولا سه تا پنج هفته وقت نیاز دارد </a:t>
            </a:r>
            <a:endParaRPr lang="en-US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9375" t="34687" r="48437" b="16562"/>
          <a:stretch>
            <a:fillRect/>
          </a:stretch>
        </p:blipFill>
        <p:spPr bwMode="auto">
          <a:xfrm>
            <a:off x="0" y="1785926"/>
            <a:ext cx="428624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00562" y="1928802"/>
            <a:ext cx="4643438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76200">
            <a:noFill/>
            <a:prstDash val="lgDashDotDot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b="1" dirty="0" smtClean="0"/>
              <a:t>↓T4pre</a:t>
            </a:r>
            <a:r>
              <a:rPr lang="el-GR" b="1" dirty="0" smtClean="0"/>
              <a:t>Ξ</a:t>
            </a:r>
            <a:r>
              <a:rPr lang="en-US" b="1" dirty="0" smtClean="0"/>
              <a:t>Gestational age, ↓ TBG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1999" y="3000372"/>
            <a:ext cx="4572001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↓Rate of surge TSH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 T4 ,T3</a:t>
            </a:r>
            <a:r>
              <a:rPr lang="en-US" sz="1200" b="1" dirty="0" smtClean="0">
                <a:solidFill>
                  <a:srgbClr val="C00000"/>
                </a:solidFill>
              </a:rPr>
              <a:t>pre</a:t>
            </a:r>
            <a:r>
              <a:rPr lang="el-GR" b="1" dirty="0" smtClean="0">
                <a:solidFill>
                  <a:srgbClr val="C00000"/>
                </a:solidFill>
              </a:rPr>
              <a:t> </a:t>
            </a:r>
            <a:r>
              <a:rPr lang="el-GR" b="1" dirty="0" smtClean="0"/>
              <a:t>Ξ</a:t>
            </a:r>
            <a:r>
              <a:rPr lang="en-US" b="1" dirty="0" err="1" smtClean="0"/>
              <a:t>nutrion</a:t>
            </a:r>
            <a:r>
              <a:rPr lang="en-US" b="1" dirty="0" smtClean="0"/>
              <a:t> , ↓ TBG</a:t>
            </a:r>
          </a:p>
          <a:p>
            <a:r>
              <a:rPr lang="en-US" b="1" dirty="0" smtClean="0"/>
              <a:t>immaturity </a:t>
            </a:r>
            <a:r>
              <a:rPr lang="en-US" b="1" dirty="0" err="1" smtClean="0"/>
              <a:t>hypotalamus</a:t>
            </a:r>
            <a:r>
              <a:rPr lang="en-US" b="1" dirty="0" smtClean="0"/>
              <a:t> </a:t>
            </a:r>
            <a:r>
              <a:rPr lang="en-US" b="1" dirty="0" err="1" smtClean="0"/>
              <a:t>hypophyse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Disease such as </a:t>
            </a:r>
            <a:r>
              <a:rPr lang="en-US" b="1" dirty="0" smtClean="0">
                <a:solidFill>
                  <a:srgbClr val="C00000"/>
                </a:solidFill>
              </a:rPr>
              <a:t>RDS, </a:t>
            </a:r>
            <a:r>
              <a:rPr lang="en-US" b="1" dirty="0" err="1" smtClean="0">
                <a:solidFill>
                  <a:srgbClr val="C00000"/>
                </a:solidFill>
              </a:rPr>
              <a:t>Nonthyroidal</a:t>
            </a:r>
            <a:r>
              <a:rPr lang="en-US" b="1" dirty="0" smtClean="0">
                <a:solidFill>
                  <a:srgbClr val="C00000"/>
                </a:solidFill>
              </a:rPr>
              <a:t> illness</a:t>
            </a:r>
            <a:r>
              <a:rPr lang="ar-SA" b="1" dirty="0" smtClean="0">
                <a:solidFill>
                  <a:srgbClr val="C00000"/>
                </a:solidFill>
              </a:rPr>
              <a:t> 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343400"/>
            <a:ext cx="4572000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↓ T4 pr</a:t>
            </a:r>
            <a:r>
              <a:rPr lang="en-US" sz="1200" dirty="0" smtClean="0"/>
              <a:t>e</a:t>
            </a:r>
            <a:r>
              <a:rPr lang="el-GR" b="1" dirty="0" smtClean="0"/>
              <a:t> Ξ</a:t>
            </a:r>
            <a:r>
              <a:rPr lang="en-US" b="1" dirty="0" smtClean="0">
                <a:solidFill>
                  <a:srgbClr val="C00000"/>
                </a:solidFill>
              </a:rPr>
              <a:t>first 10-14birth</a:t>
            </a:r>
          </a:p>
          <a:p>
            <a:r>
              <a:rPr lang="en-US" dirty="0"/>
              <a:t>N</a:t>
            </a:r>
            <a:r>
              <a:rPr lang="en-US" dirty="0" smtClean="0"/>
              <a:t>T4 pr</a:t>
            </a:r>
            <a:r>
              <a:rPr lang="en-US" sz="1200" dirty="0" smtClean="0"/>
              <a:t>e</a:t>
            </a:r>
            <a:r>
              <a:rPr lang="el-GR" b="1" dirty="0" smtClean="0"/>
              <a:t> </a:t>
            </a:r>
            <a:r>
              <a:rPr lang="el-GR" dirty="0" smtClean="0">
                <a:solidFill>
                  <a:srgbClr val="00B050"/>
                </a:solidFill>
              </a:rPr>
              <a:t>Ξ</a:t>
            </a:r>
            <a:r>
              <a:rPr lang="en-US" dirty="0" smtClean="0">
                <a:solidFill>
                  <a:srgbClr val="00B050"/>
                </a:solidFill>
              </a:rPr>
              <a:t>2-12 weeks after birth</a:t>
            </a:r>
          </a:p>
          <a:p>
            <a:r>
              <a:rPr lang="en-US" dirty="0" smtClean="0"/>
              <a:t>NfreeT4 pr</a:t>
            </a:r>
            <a:r>
              <a:rPr lang="en-US" sz="1200" dirty="0" smtClean="0"/>
              <a:t>e</a:t>
            </a:r>
            <a:r>
              <a:rPr lang="el-GR" b="1" dirty="0" smtClean="0"/>
              <a:t> </a:t>
            </a:r>
            <a:r>
              <a:rPr lang="el-GR" b="1" dirty="0" smtClean="0">
                <a:solidFill>
                  <a:srgbClr val="00B050"/>
                </a:solidFill>
              </a:rPr>
              <a:t>Ξ</a:t>
            </a:r>
            <a:r>
              <a:rPr lang="en-US" b="1" dirty="0" smtClean="0">
                <a:solidFill>
                  <a:srgbClr val="00B050"/>
                </a:solidFill>
              </a:rPr>
              <a:t>1-2 weeks after birth </a:t>
            </a:r>
            <a:r>
              <a:rPr lang="en-US" b="1" dirty="0" smtClean="0"/>
              <a:t>	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noFill/>
          <a:ln w="9525">
            <a:solidFill>
              <a:srgbClr val="FF0066"/>
            </a:solidFill>
          </a:ln>
        </p:spPr>
        <p:txBody>
          <a:bodyPr/>
          <a:lstStyle/>
          <a:p>
            <a:r>
              <a:rPr lang="en-US" dirty="0" smtClean="0"/>
              <a:t>Physiology thyroid in prematurity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5286388"/>
            <a:ext cx="45720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b="1" dirty="0" smtClean="0"/>
              <a:t>Postnatal surge of thyroid hormones do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smtClean="0"/>
              <a:t>not occur in preterm infants as same as term infants </a:t>
            </a:r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r" rtl="1">
              <a:buNone/>
            </a:pPr>
            <a:endParaRPr lang="en-US" dirty="0"/>
          </a:p>
          <a:p>
            <a:pPr algn="r" rtl="1"/>
            <a:r>
              <a:rPr lang="fa-IR" b="1" dirty="0" smtClean="0"/>
              <a:t>شیر خوار </a:t>
            </a:r>
            <a:r>
              <a:rPr lang="ar-SA" b="1" dirty="0" smtClean="0"/>
              <a:t>  </a:t>
            </a:r>
            <a:r>
              <a:rPr lang="ar-SA" b="1" dirty="0"/>
              <a:t>فوق در سن </a:t>
            </a:r>
            <a:r>
              <a:rPr lang="en-US" b="1" dirty="0" smtClean="0"/>
              <a:t>  </a:t>
            </a:r>
            <a:r>
              <a:rPr lang="en-US" b="1" dirty="0" smtClean="0">
                <a:solidFill>
                  <a:srgbClr val="FF0000"/>
                </a:solidFill>
              </a:rPr>
              <a:t>40</a:t>
            </a:r>
            <a:r>
              <a:rPr lang="en-US" b="1" dirty="0" smtClean="0"/>
              <a:t> </a:t>
            </a:r>
            <a:r>
              <a:rPr lang="ar-SA" b="1" dirty="0" smtClean="0"/>
              <a:t>روزگی </a:t>
            </a:r>
            <a:r>
              <a:rPr lang="en-US" b="1" dirty="0" smtClean="0"/>
              <a:t> </a:t>
            </a:r>
            <a:r>
              <a:rPr lang="fa-IR" b="1" dirty="0" smtClean="0"/>
              <a:t>مجددا </a:t>
            </a:r>
            <a:r>
              <a:rPr lang="ar-SA" b="1" dirty="0" smtClean="0"/>
              <a:t>با </a:t>
            </a:r>
            <a:r>
              <a:rPr lang="ar-SA" b="1" dirty="0"/>
              <a:t>تست تیروئید زیر ارجاع شده است نظر شما چیست؟</a:t>
            </a:r>
            <a:endParaRPr lang="en-US" dirty="0"/>
          </a:p>
          <a:p>
            <a:pPr lvl="0"/>
            <a:r>
              <a:rPr lang="en-US" dirty="0"/>
              <a:t>TSH=8miu/l</a:t>
            </a:r>
          </a:p>
          <a:p>
            <a:r>
              <a:rPr lang="en-US" dirty="0"/>
              <a:t>T4 =7mcg/ </a:t>
            </a:r>
            <a:r>
              <a:rPr lang="en-US" dirty="0" smtClean="0"/>
              <a:t>dl( 9.1± 3.6)</a:t>
            </a:r>
            <a:endParaRPr lang="en-US" dirty="0"/>
          </a:p>
          <a:p>
            <a:pPr lvl="0"/>
            <a:r>
              <a:rPr lang="en-US" dirty="0" smtClean="0"/>
              <a:t>Free </a:t>
            </a:r>
            <a:r>
              <a:rPr lang="en-US" dirty="0"/>
              <a:t>T4=1.3ng /</a:t>
            </a:r>
            <a:r>
              <a:rPr lang="en-US" dirty="0" smtClean="0"/>
              <a:t>dl ( 0.8 to 2.6 )      </a:t>
            </a:r>
            <a:endParaRPr lang="en-US" dirty="0"/>
          </a:p>
          <a:p>
            <a:pPr marL="0" indent="0" algn="r" rtl="1">
              <a:buNone/>
            </a:pPr>
            <a:endParaRPr lang="en-US" dirty="0"/>
          </a:p>
          <a:p>
            <a:pPr algn="r" rtl="1"/>
            <a:r>
              <a:rPr lang="ar-SA" b="1" dirty="0" smtClean="0"/>
              <a:t>چه درمانی برای این بیمار توصیه می کنید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15404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controversy of the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en-US" dirty="0" smtClean="0"/>
              <a:t>TSH</a:t>
            </a:r>
            <a:r>
              <a:rPr lang="fa-IR" dirty="0" smtClean="0"/>
              <a:t>بین 6تا ده را بر اساس علایم کلینیکی وسونوگرافی درمان شروع می کنیم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928662" y="1857364"/>
            <a:ext cx="7072362" cy="328614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If  T4 or FT4  was  normal 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TSH   =6-10</a:t>
            </a: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Perform thyroid </a:t>
            </a:r>
            <a:r>
              <a:rPr lang="en-US" sz="3600" b="1" dirty="0" err="1" smtClean="0">
                <a:solidFill>
                  <a:schemeClr val="tx1"/>
                </a:solidFill>
              </a:rPr>
              <a:t>sono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If   we have abnormal  </a:t>
            </a:r>
            <a:r>
              <a:rPr lang="en-US" sz="3600" b="1" dirty="0" err="1" smtClean="0">
                <a:solidFill>
                  <a:srgbClr val="FF0000"/>
                </a:solidFill>
              </a:rPr>
              <a:t>sono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Treatment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شیر خوار </a:t>
            </a:r>
            <a:r>
              <a:rPr lang="ar-SA" b="1" dirty="0" smtClean="0"/>
              <a:t> </a:t>
            </a:r>
            <a:r>
              <a:rPr lang="ar-SA" b="1" dirty="0"/>
              <a:t>فوق در سن 70روزگی با تست تیروئیدزیر مراجعه کرده، نظر شما چیست؟</a:t>
            </a:r>
            <a:endParaRPr lang="en-US" dirty="0"/>
          </a:p>
          <a:p>
            <a:pPr lvl="0"/>
            <a:r>
              <a:rPr lang="en-US" dirty="0"/>
              <a:t>TSH=16miu/l</a:t>
            </a:r>
          </a:p>
          <a:p>
            <a:pPr lvl="0"/>
            <a:r>
              <a:rPr lang="en-US" dirty="0"/>
              <a:t>T4 =8mcg/ dl</a:t>
            </a:r>
          </a:p>
          <a:p>
            <a:pPr lvl="0"/>
            <a:r>
              <a:rPr lang="en-US" dirty="0"/>
              <a:t>Free T4=1.7 </a:t>
            </a:r>
            <a:r>
              <a:rPr lang="en-US" dirty="0" err="1"/>
              <a:t>ng</a:t>
            </a:r>
            <a:r>
              <a:rPr lang="en-US" dirty="0"/>
              <a:t> /</a:t>
            </a:r>
            <a:r>
              <a:rPr lang="en-US" dirty="0" smtClean="0"/>
              <a:t>dl    </a:t>
            </a:r>
            <a:endParaRPr lang="en-US" dirty="0"/>
          </a:p>
          <a:p>
            <a:pPr algn="r" rtl="1"/>
            <a:r>
              <a:rPr lang="ar-SA" b="1" dirty="0"/>
              <a:t>چه درمانی برای این بیمار توصیه می‌کنید؟ </a:t>
            </a:r>
            <a:endParaRPr lang="en-US" dirty="0"/>
          </a:p>
          <a:p>
            <a:pPr rtl="1"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15404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چون بیمار هفتاد روزه است و </a:t>
            </a:r>
            <a:r>
              <a:rPr lang="en-US" dirty="0" smtClean="0"/>
              <a:t>TSH=16miu/l </a:t>
            </a:r>
            <a:r>
              <a:rPr lang="ar-SA" dirty="0" smtClean="0"/>
              <a:t>دارد باید درمان با دوز 10-15 مایکروگرم به ازای هر کیلو وزن بیمار شروع شود</a:t>
            </a:r>
            <a:endParaRPr lang="en-US" dirty="0" smtClean="0"/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rtl="1"/>
            <a:r>
              <a:rPr lang="ar-SA" b="1" dirty="0"/>
              <a:t>نوزاد </a:t>
            </a:r>
            <a:r>
              <a:rPr lang="ar-SA" b="1" dirty="0" smtClean="0"/>
              <a:t>ه</a:t>
            </a:r>
            <a:r>
              <a:rPr lang="fa-IR" b="1" dirty="0" smtClean="0"/>
              <a:t>ی</a:t>
            </a:r>
            <a:r>
              <a:rPr lang="ar-SA" b="1" dirty="0" smtClean="0"/>
              <a:t>جده </a:t>
            </a:r>
            <a:r>
              <a:rPr lang="ar-SA" b="1" dirty="0"/>
              <a:t>روزه‌ای با سن حاملگی </a:t>
            </a:r>
            <a:r>
              <a:rPr lang="ar-SA" b="1" dirty="0" smtClean="0"/>
              <a:t>32</a:t>
            </a:r>
            <a:r>
              <a:rPr lang="fa-IR" b="1" dirty="0" smtClean="0"/>
              <a:t>هفته</a:t>
            </a:r>
            <a:r>
              <a:rPr lang="ar-SA" b="1" dirty="0" smtClean="0"/>
              <a:t> </a:t>
            </a:r>
            <a:r>
              <a:rPr lang="ar-SA" b="1" dirty="0"/>
              <a:t>با تست تیروئید زیر  ارجاع شده است نظر شما چیست</a:t>
            </a:r>
            <a:endParaRPr lang="en-US" dirty="0"/>
          </a:p>
          <a:p>
            <a:pPr lvl="0"/>
            <a:r>
              <a:rPr lang="en-US" dirty="0" smtClean="0"/>
              <a:t>Free T4=1.5ng /dl                  0.8 to 2.6</a:t>
            </a:r>
          </a:p>
          <a:p>
            <a:pPr lvl="0"/>
            <a:r>
              <a:rPr lang="en-US" dirty="0" smtClean="0"/>
              <a:t>T4 =7mcg/ dl                         (9.1±3.6</a:t>
            </a:r>
            <a:r>
              <a:rPr lang="fa-IR" dirty="0" smtClean="0"/>
              <a:t> (</a:t>
            </a:r>
          </a:p>
          <a:p>
            <a:pPr lvl="0"/>
            <a:r>
              <a:rPr lang="en-US" dirty="0" smtClean="0"/>
              <a:t>TSH=12miu/l </a:t>
            </a:r>
          </a:p>
          <a:p>
            <a:pPr algn="r" rtl="1"/>
            <a:r>
              <a:rPr lang="ar-SA" b="1" dirty="0" smtClean="0">
                <a:solidFill>
                  <a:srgbClr val="00B050"/>
                </a:solidFill>
              </a:rPr>
              <a:t>چه </a:t>
            </a:r>
            <a:r>
              <a:rPr lang="ar-SA" b="1" dirty="0">
                <a:solidFill>
                  <a:srgbClr val="00B050"/>
                </a:solidFill>
              </a:rPr>
              <a:t>درمانی برای این بیمار توصیه می کنید</a:t>
            </a:r>
            <a:r>
              <a:rPr lang="ar-SA" b="1" dirty="0" smtClean="0"/>
              <a:t>؟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7175" t="67239" r="7581" b="12241"/>
          <a:stretch>
            <a:fillRect/>
          </a:stretch>
        </p:blipFill>
        <p:spPr bwMode="auto">
          <a:xfrm>
            <a:off x="2214546" y="1500174"/>
            <a:ext cx="5388279" cy="19288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38603" y="1600200"/>
            <a:ext cx="8229600" cy="4525963"/>
          </a:xfrm>
        </p:spPr>
        <p:txBody>
          <a:bodyPr>
            <a:normAutofit/>
          </a:bodyPr>
          <a:lstStyle/>
          <a:p>
            <a:pPr algn="r" rtl="1"/>
            <a:r>
              <a:rPr lang="ar-SA" b="1" dirty="0"/>
              <a:t>نوزاد14روزه ای پرماچور30 هفته با وزن1400 گرم با تست تیروئید زیر </a:t>
            </a:r>
            <a:r>
              <a:rPr lang="fa-IR" b="1" dirty="0" smtClean="0"/>
              <a:t>در بخش نوزادان با ازمایشات زیر با  ما مشاوره </a:t>
            </a:r>
            <a:r>
              <a:rPr lang="ar-SA" b="1" dirty="0" smtClean="0"/>
              <a:t> داده شده است</a:t>
            </a:r>
            <a:r>
              <a:rPr lang="fa-IR" b="1" dirty="0" smtClean="0"/>
              <a:t> </a:t>
            </a:r>
            <a:r>
              <a:rPr lang="fa-IR" b="1" dirty="0" smtClean="0">
                <a:solidFill>
                  <a:srgbClr val="FF0000"/>
                </a:solidFill>
              </a:rPr>
              <a:t>برای بیمار چه اقدامی می کنید 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/>
              <a:t>Free </a:t>
            </a:r>
            <a:r>
              <a:rPr lang="en-US" dirty="0" smtClean="0"/>
              <a:t>T4=0.5ng /dl</a:t>
            </a:r>
            <a:r>
              <a:rPr lang="fa-IR" dirty="0" smtClean="0"/>
              <a:t>            </a:t>
            </a:r>
            <a:r>
              <a:rPr lang="en-US" dirty="0" smtClean="0"/>
              <a:t>( </a:t>
            </a:r>
            <a:r>
              <a:rPr lang="en-US" dirty="0"/>
              <a:t>0.8 to 2.6 )</a:t>
            </a:r>
          </a:p>
          <a:p>
            <a:pPr lvl="0"/>
            <a:r>
              <a:rPr lang="en-US" dirty="0"/>
              <a:t>TSH=1miu/l </a:t>
            </a:r>
          </a:p>
          <a:p>
            <a:pPr lvl="0"/>
            <a:r>
              <a:rPr lang="en-US" dirty="0"/>
              <a:t>T4 </a:t>
            </a:r>
            <a:r>
              <a:rPr lang="en-US" dirty="0" smtClean="0"/>
              <a:t>=</a:t>
            </a:r>
            <a:r>
              <a:rPr lang="fa-IR" dirty="0" smtClean="0"/>
              <a:t>1.5</a:t>
            </a:r>
            <a:r>
              <a:rPr lang="en-US" dirty="0" smtClean="0"/>
              <a:t>mcg</a:t>
            </a:r>
            <a:r>
              <a:rPr lang="en-US" dirty="0"/>
              <a:t>/ </a:t>
            </a:r>
            <a:r>
              <a:rPr lang="en-US" dirty="0" err="1" smtClean="0"/>
              <a:t>dL</a:t>
            </a:r>
            <a:r>
              <a:rPr lang="fa-IR" dirty="0" smtClean="0"/>
              <a:t>                    </a:t>
            </a:r>
            <a:r>
              <a:rPr lang="en-US" dirty="0" smtClean="0"/>
              <a:t>(7.7 </a:t>
            </a:r>
            <a:r>
              <a:rPr lang="en-US" dirty="0"/>
              <a:t>±  2.7 )</a:t>
            </a:r>
          </a:p>
          <a:p>
            <a:pPr>
              <a:buNone/>
            </a:pP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چون </a:t>
            </a:r>
            <a:r>
              <a:rPr lang="en-US" dirty="0" smtClean="0"/>
              <a:t>free t4</a:t>
            </a:r>
            <a:r>
              <a:rPr lang="fa-IR" dirty="0" smtClean="0"/>
              <a:t> پایین است دو هفته بعد مجددا  چک می کنیم  اگر مجددا پایین بود و </a:t>
            </a:r>
            <a:r>
              <a:rPr lang="en-US" dirty="0" smtClean="0"/>
              <a:t>TSH</a:t>
            </a:r>
            <a:r>
              <a:rPr lang="fa-IR" dirty="0" smtClean="0"/>
              <a:t>همچنان زیر 10 بود با شک به سنترال هایپوتیروییدیسم زیر نظر فوق غدد درمان شود ولی اگرنرمال بو د بر اساس پروتوکل کشوری بیمار را پی گیری می کنیم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42976" y="1928802"/>
            <a:ext cx="5929354" cy="30003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After  2 weeks   recheck 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48" y="1785925"/>
            <a:ext cx="4400552" cy="22399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Some studies suggest that </a:t>
            </a:r>
            <a:r>
              <a:rPr lang="en-US" sz="2800" dirty="0" smtClean="0">
                <a:solidFill>
                  <a:srgbClr val="C00000"/>
                </a:solidFill>
              </a:rPr>
              <a:t>screening in VLBW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      should be repeated</a:t>
            </a:r>
          </a:p>
          <a:p>
            <a:pPr>
              <a:buNone/>
            </a:pPr>
            <a:r>
              <a:rPr lang="en-US" sz="2800" dirty="0" smtClean="0"/>
              <a:t> 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12891" t="45000" r="58984" b="30625"/>
          <a:stretch>
            <a:fillRect/>
          </a:stretch>
        </p:blipFill>
        <p:spPr bwMode="auto">
          <a:xfrm>
            <a:off x="214282" y="142852"/>
            <a:ext cx="86439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107521" y="2031550"/>
            <a:ext cx="1071570" cy="369332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repeat</a:t>
            </a:r>
            <a:endParaRPr lang="en-US" dirty="0"/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6406" t="39375" r="64258" b="28750"/>
          <a:stretch>
            <a:fillRect/>
          </a:stretch>
        </p:blipFill>
        <p:spPr bwMode="auto">
          <a:xfrm>
            <a:off x="285720" y="1868463"/>
            <a:ext cx="2571768" cy="1989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714348" y="1643050"/>
            <a:ext cx="7786742" cy="371477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FT4    =    0.6ng/ml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TSH=   6miu/L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T4= 2ug/dl 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428728" y="2071678"/>
            <a:ext cx="7286676" cy="364333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What's your planning ?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 Same Side Corner Rectangle 3"/>
          <p:cNvSpPr/>
          <p:nvPr/>
        </p:nvSpPr>
        <p:spPr>
          <a:xfrm>
            <a:off x="1357290" y="2000240"/>
            <a:ext cx="6858048" cy="3571900"/>
          </a:xfrm>
          <a:prstGeom prst="round2Same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Suspicious to central hypothyroidism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And 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Treatment 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شیرخوار</a:t>
            </a:r>
            <a:r>
              <a:rPr lang="ar-SA" b="1" dirty="0" smtClean="0"/>
              <a:t> </a:t>
            </a:r>
            <a:r>
              <a:rPr lang="ar-SA" b="1" dirty="0"/>
              <a:t>36روزه ای با سن حاملگی30 هفته با وزن1400 گرم در </a:t>
            </a:r>
            <a:r>
              <a:rPr lang="en-US" dirty="0"/>
              <a:t>NICU</a:t>
            </a:r>
            <a:r>
              <a:rPr lang="ar-SA" b="1" dirty="0"/>
              <a:t> به علت مشکل قلبی بستری است با توجه به تست تیروئید وی چه تصمیمی می گیرید</a:t>
            </a:r>
            <a:endParaRPr lang="en-US" dirty="0"/>
          </a:p>
          <a:p>
            <a:pPr lvl="0"/>
            <a:r>
              <a:rPr lang="en-US" dirty="0"/>
              <a:t>Free T4=0.9 </a:t>
            </a:r>
            <a:r>
              <a:rPr lang="en-US" dirty="0" err="1"/>
              <a:t>ng</a:t>
            </a:r>
            <a:r>
              <a:rPr lang="en-US" dirty="0"/>
              <a:t> /</a:t>
            </a:r>
            <a:r>
              <a:rPr lang="en-US" dirty="0" smtClean="0"/>
              <a:t>ml</a:t>
            </a:r>
            <a:r>
              <a:rPr lang="fa-IR" dirty="0" smtClean="0">
                <a:solidFill>
                  <a:srgbClr val="FF0000"/>
                </a:solidFill>
              </a:rPr>
              <a:t>)</a:t>
            </a:r>
            <a:r>
              <a:rPr lang="en-US" dirty="0" smtClean="0">
                <a:solidFill>
                  <a:srgbClr val="FF0000"/>
                </a:solidFill>
              </a:rPr>
              <a:t> 0.8 </a:t>
            </a:r>
            <a:r>
              <a:rPr lang="en-US" dirty="0">
                <a:solidFill>
                  <a:srgbClr val="FF0000"/>
                </a:solidFill>
              </a:rPr>
              <a:t>to 2.6)</a:t>
            </a:r>
          </a:p>
          <a:p>
            <a:pPr lvl="0"/>
            <a:r>
              <a:rPr lang="en-US" dirty="0" smtClean="0"/>
              <a:t>TSH=22miu/l</a:t>
            </a:r>
            <a:endParaRPr lang="en-US" dirty="0"/>
          </a:p>
          <a:p>
            <a:pPr lvl="0"/>
            <a:r>
              <a:rPr lang="en-US" dirty="0"/>
              <a:t>T4 =4mcg/ </a:t>
            </a:r>
            <a:r>
              <a:rPr lang="en-US" dirty="0" smtClean="0"/>
              <a:t>dl</a:t>
            </a:r>
            <a:r>
              <a:rPr lang="en-US" dirty="0" smtClean="0">
                <a:solidFill>
                  <a:srgbClr val="FF0000"/>
                </a:solidFill>
              </a:rPr>
              <a:t> ( 9.1± 3.6)</a:t>
            </a:r>
            <a:endParaRPr lang="en-US" dirty="0"/>
          </a:p>
          <a:p>
            <a:pPr algn="r" rtl="1">
              <a:buNone/>
            </a:pPr>
            <a:endParaRPr lang="en-US" dirty="0"/>
          </a:p>
          <a:p>
            <a:pPr rtl="1">
              <a:buNone/>
            </a:pPr>
            <a:r>
              <a:rPr lang="ar-SA" b="1" dirty="0"/>
              <a:t> </a:t>
            </a:r>
            <a:endParaRPr lang="en-US" dirty="0"/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071538" y="1928802"/>
            <a:ext cx="7000924" cy="314327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3200" b="1" dirty="0" smtClean="0">
                <a:solidFill>
                  <a:schemeClr val="tx1"/>
                </a:solidFill>
              </a:rPr>
              <a:t>در نوزادان پرماچور اگر </a:t>
            </a:r>
            <a:r>
              <a:rPr lang="en-US" sz="3200" b="1" dirty="0" smtClean="0">
                <a:solidFill>
                  <a:schemeClr val="tx1"/>
                </a:solidFill>
              </a:rPr>
              <a:t>TSH</a:t>
            </a:r>
            <a:r>
              <a:rPr lang="ar-SA" sz="3200" b="1" dirty="0" smtClean="0">
                <a:solidFill>
                  <a:schemeClr val="tx1"/>
                </a:solidFill>
              </a:rPr>
              <a:t> بالای </a:t>
            </a:r>
            <a:r>
              <a:rPr lang="en-US" sz="3200" b="1" dirty="0" smtClean="0">
                <a:solidFill>
                  <a:schemeClr val="tx1"/>
                </a:solidFill>
              </a:rPr>
              <a:t>20</a:t>
            </a:r>
            <a:r>
              <a:rPr lang="ar-SA" sz="3200" b="1" dirty="0" smtClean="0">
                <a:solidFill>
                  <a:schemeClr val="tx1"/>
                </a:solidFill>
              </a:rPr>
              <a:t>بود بدون وقفه درمان را شروع می‌کنیم 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شیر خوار پنجاه 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b="1" dirty="0"/>
              <a:t>روزه ای سن حاملگی 30هفته با وزن</a:t>
            </a:r>
            <a:r>
              <a:rPr lang="ar-SA" dirty="0"/>
              <a:t> </a:t>
            </a:r>
            <a:r>
              <a:rPr lang="ar-SA" b="1" dirty="0"/>
              <a:t>1200 گرم با تست تیروئید </a:t>
            </a:r>
            <a:r>
              <a:rPr lang="ar-SA" b="1" dirty="0" smtClean="0"/>
              <a:t>زیر </a:t>
            </a:r>
            <a:r>
              <a:rPr lang="fa-IR" b="1" dirty="0" smtClean="0"/>
              <a:t>در بخش نوزادان با </a:t>
            </a:r>
          </a:p>
          <a:p>
            <a:pPr algn="r" rtl="1"/>
            <a:r>
              <a:rPr lang="fa-IR" b="1" dirty="0" smtClean="0"/>
              <a:t>ازمایشات زیر با  ما مشاوره </a:t>
            </a:r>
            <a:r>
              <a:rPr lang="ar-SA" b="1" dirty="0" smtClean="0"/>
              <a:t> داده شده است</a:t>
            </a:r>
            <a:endParaRPr lang="fa-IR" b="1" dirty="0" smtClean="0"/>
          </a:p>
          <a:p>
            <a:pPr algn="r" rtl="1"/>
            <a:r>
              <a:rPr lang="fa-IR" b="1" dirty="0" smtClean="0"/>
              <a:t>تشخیص ؟</a:t>
            </a:r>
          </a:p>
          <a:p>
            <a:pPr algn="r" rtl="1"/>
            <a:r>
              <a:rPr lang="fa-IR" b="1" dirty="0" smtClean="0"/>
              <a:t>تصمیم ؟</a:t>
            </a:r>
            <a:endParaRPr lang="en-US" dirty="0"/>
          </a:p>
          <a:p>
            <a:pPr lvl="0"/>
            <a:r>
              <a:rPr lang="en-US" dirty="0"/>
              <a:t>Free T4=0.6 </a:t>
            </a:r>
            <a:r>
              <a:rPr lang="en-US" dirty="0" err="1"/>
              <a:t>ng</a:t>
            </a:r>
            <a:r>
              <a:rPr lang="en-US" dirty="0"/>
              <a:t> /</a:t>
            </a:r>
            <a:r>
              <a:rPr lang="en-US" dirty="0" smtClean="0"/>
              <a:t>ml</a:t>
            </a:r>
            <a:r>
              <a:rPr lang="fa-IR" dirty="0" smtClean="0"/>
              <a:t> </a:t>
            </a:r>
            <a:r>
              <a:rPr lang="en-US" dirty="0" smtClean="0"/>
              <a:t>( </a:t>
            </a:r>
            <a:r>
              <a:rPr lang="en-US" dirty="0"/>
              <a:t>0.8 to </a:t>
            </a:r>
            <a:r>
              <a:rPr lang="en-US" dirty="0" smtClean="0"/>
              <a:t>2.6)</a:t>
            </a:r>
            <a:endParaRPr lang="en-US" dirty="0"/>
          </a:p>
          <a:p>
            <a:pPr lvl="0"/>
            <a:r>
              <a:rPr lang="en-US" dirty="0" smtClean="0"/>
              <a:t>TSH=7miu/l</a:t>
            </a:r>
            <a:endParaRPr lang="en-US" dirty="0"/>
          </a:p>
          <a:p>
            <a:pPr lvl="0"/>
            <a:r>
              <a:rPr lang="en-US" dirty="0" smtClean="0"/>
              <a:t>T4 =</a:t>
            </a:r>
            <a:r>
              <a:rPr lang="fa-IR" dirty="0" smtClean="0"/>
              <a:t>1.8</a:t>
            </a:r>
            <a:r>
              <a:rPr lang="en-US" dirty="0" smtClean="0"/>
              <a:t>mcg</a:t>
            </a:r>
            <a:r>
              <a:rPr lang="en-US" dirty="0"/>
              <a:t>/ </a:t>
            </a:r>
            <a:r>
              <a:rPr lang="en-US" dirty="0" smtClean="0"/>
              <a:t>dl</a:t>
            </a:r>
            <a:r>
              <a:rPr lang="en-US" dirty="0" smtClean="0">
                <a:solidFill>
                  <a:srgbClr val="FF0000"/>
                </a:solidFill>
              </a:rPr>
              <a:t> ( 9.1± 3.6) 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28596" y="1857364"/>
            <a:ext cx="7358114" cy="35719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3600" b="1" dirty="0" smtClean="0">
                <a:solidFill>
                  <a:srgbClr val="FF0000"/>
                </a:solidFill>
              </a:rPr>
              <a:t>با شک به </a:t>
            </a:r>
            <a:r>
              <a:rPr lang="fa-IR" sz="3600" b="1" smtClean="0">
                <a:solidFill>
                  <a:srgbClr val="FF0000"/>
                </a:solidFill>
              </a:rPr>
              <a:t>هیپو تیروئیدی ثانویه زیر </a:t>
            </a:r>
            <a:r>
              <a:rPr lang="fa-IR" sz="3600" b="1" dirty="0" smtClean="0">
                <a:solidFill>
                  <a:srgbClr val="FF0000"/>
                </a:solidFill>
              </a:rPr>
              <a:t>نظر فوق تخصص غدد درمان را شروع می کنیم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62670C-A5CF-40CD-AA5A-51C7F3E3D455}" type="slidenum">
              <a:rPr lang="ar-SA"/>
              <a:pPr>
                <a:defRPr/>
              </a:pPr>
              <a:t>57</a:t>
            </a:fld>
            <a:endParaRPr lang="en-GB"/>
          </a:p>
        </p:txBody>
      </p:sp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04453" name="Picture 4" descr="1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6181" name="WordArt 5"/>
          <p:cNvSpPr>
            <a:spLocks noChangeArrowheads="1" noChangeShapeType="1" noTextEdit="1"/>
          </p:cNvSpPr>
          <p:nvPr/>
        </p:nvSpPr>
        <p:spPr bwMode="auto">
          <a:xfrm>
            <a:off x="1524000" y="228600"/>
            <a:ext cx="5181600" cy="2209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85847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THANK YOU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8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621" t="37250" r="43094" b="24868"/>
          <a:stretch>
            <a:fillRect/>
          </a:stretch>
        </p:blipFill>
        <p:spPr bwMode="auto">
          <a:xfrm>
            <a:off x="214282" y="3071810"/>
            <a:ext cx="378621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143372" y="1981200"/>
            <a:ext cx="3786214" cy="280076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physiologic </a:t>
            </a:r>
            <a:r>
              <a:rPr lang="en-US" sz="3600" dirty="0" err="1" smtClean="0">
                <a:solidFill>
                  <a:srgbClr val="FF0000"/>
                </a:solidFill>
              </a:rPr>
              <a:t>Hypothyroxinemia</a:t>
            </a:r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en-US" sz="3600" dirty="0" smtClean="0"/>
              <a:t>             &amp;</a:t>
            </a:r>
          </a:p>
          <a:p>
            <a:r>
              <a:rPr lang="en-US" sz="3600" dirty="0" smtClean="0"/>
              <a:t> </a:t>
            </a:r>
            <a:r>
              <a:rPr lang="en-US" sz="3600" b="1" dirty="0" smtClean="0">
                <a:solidFill>
                  <a:srgbClr val="00B050"/>
                </a:solidFill>
              </a:rPr>
              <a:t>D</a:t>
            </a:r>
            <a:r>
              <a:rPr lang="en-US" sz="3200" b="1" dirty="0" smtClean="0">
                <a:solidFill>
                  <a:srgbClr val="00B050"/>
                </a:solidFill>
              </a:rPr>
              <a:t>elay hyper </a:t>
            </a:r>
            <a:r>
              <a:rPr lang="en-US" sz="3200" b="1" dirty="0" err="1" smtClean="0">
                <a:solidFill>
                  <a:srgbClr val="00B050"/>
                </a:solidFill>
              </a:rPr>
              <a:t>thyrothyotropinemia</a:t>
            </a:r>
            <a:endParaRPr lang="en-US" sz="3200" b="1" dirty="0">
              <a:solidFill>
                <a:srgbClr val="00B05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when transfusion is warranted</a:t>
            </a:r>
          </a:p>
          <a:p>
            <a:r>
              <a:rPr lang="en-US" dirty="0" smtClean="0"/>
              <a:t>screened before 24–48 h of </a:t>
            </a:r>
            <a:r>
              <a:rPr lang="en-US" dirty="0" smtClean="0"/>
              <a:t>birth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en-US" dirty="0" smtClean="0"/>
          </a:p>
          <a:p>
            <a:r>
              <a:rPr lang="en-US" b="1" dirty="0" smtClean="0">
                <a:solidFill>
                  <a:srgbClr val="00B0F0"/>
                </a:solidFill>
              </a:rPr>
              <a:t>With sick infants in NICUs</a:t>
            </a:r>
          </a:p>
          <a:p>
            <a:r>
              <a:rPr lang="en-US" dirty="0" smtClean="0"/>
              <a:t>screening at least by 7 d</a:t>
            </a:r>
          </a:p>
          <a:p>
            <a:endParaRPr lang="en-US" dirty="0" smtClean="0"/>
          </a:p>
          <a:p>
            <a:pPr>
              <a:buNone/>
            </a:pPr>
            <a:r>
              <a:rPr lang="en-US" sz="1400" dirty="0" smtClean="0"/>
              <a:t>The Indian Journal of Pediatrics 2018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sz="3600" b="1" dirty="0" smtClean="0"/>
              <a:t> </a:t>
            </a:r>
            <a:r>
              <a:rPr lang="en-US" sz="2400" dirty="0" smtClean="0"/>
              <a:t>Does  low T4 affect  the  developmental outcome?</a:t>
            </a:r>
          </a:p>
        </p:txBody>
      </p:sp>
      <p:sp>
        <p:nvSpPr>
          <p:cNvPr id="10445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>
            <a:normAutofit fontScale="92500" lnSpcReduction="10000"/>
          </a:bodyPr>
          <a:lstStyle/>
          <a:p>
            <a:pPr algn="l" rtl="0">
              <a:buFontTx/>
              <a:buNone/>
            </a:pPr>
            <a:r>
              <a:rPr lang="en-US" dirty="0" smtClean="0"/>
              <a:t>           </a:t>
            </a:r>
            <a:r>
              <a:rPr lang="en-US" dirty="0" smtClean="0">
                <a:solidFill>
                  <a:srgbClr val="00B050"/>
                </a:solidFill>
              </a:rPr>
              <a:t>Three cohorts  study   confirmed</a:t>
            </a:r>
          </a:p>
          <a:p>
            <a:pPr algn="l" rtl="0">
              <a:buClr>
                <a:srgbClr val="00B050"/>
              </a:buClr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4.4 fold </a:t>
            </a:r>
            <a:r>
              <a:rPr lang="en-US" dirty="0" smtClean="0"/>
              <a:t>increase in risk of disabling cerebral palsy at </a:t>
            </a:r>
            <a:r>
              <a:rPr lang="en-US" dirty="0" smtClean="0">
                <a:solidFill>
                  <a:srgbClr val="C00000"/>
                </a:solidFill>
              </a:rPr>
              <a:t>2-5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years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</a:p>
          <a:p>
            <a:pPr algn="l" rtl="0">
              <a:buClr>
                <a:srgbClr val="00B050"/>
              </a:buClr>
              <a:buFont typeface="Wingdings" pitchFamily="2" charset="2"/>
              <a:buChar char="Ø"/>
            </a:pPr>
            <a:r>
              <a:rPr lang="en-US" sz="2800" dirty="0" smtClean="0"/>
              <a:t>An increased risk of school failure at </a:t>
            </a:r>
            <a:r>
              <a:rPr lang="en-US" sz="2800" dirty="0" smtClean="0">
                <a:solidFill>
                  <a:srgbClr val="C00000"/>
                </a:solidFill>
              </a:rPr>
              <a:t>nine year</a:t>
            </a:r>
          </a:p>
          <a:p>
            <a:pPr algn="l" rtl="0">
              <a:buClr>
                <a:srgbClr val="00B050"/>
              </a:buClr>
              <a:buFontTx/>
              <a:buNone/>
            </a:pPr>
            <a:endParaRPr lang="en-US" sz="2800" dirty="0" smtClean="0">
              <a:solidFill>
                <a:srgbClr val="C00000"/>
              </a:solidFill>
            </a:endParaRPr>
          </a:p>
          <a:p>
            <a:pPr algn="l" rtl="0">
              <a:buClr>
                <a:srgbClr val="00B050"/>
              </a:buClr>
              <a:buFont typeface="Wingdings" pitchFamily="2" charset="2"/>
              <a:buChar char="Ø"/>
            </a:pPr>
            <a:r>
              <a:rPr lang="en-US" sz="2800" dirty="0" smtClean="0"/>
              <a:t>low thyroid  hormone levels may be associated with </a:t>
            </a:r>
            <a:r>
              <a:rPr lang="en-US" sz="2800" dirty="0" err="1" smtClean="0"/>
              <a:t>neurodevelopmental</a:t>
            </a:r>
            <a:r>
              <a:rPr lang="en-US" sz="2800" dirty="0" smtClean="0"/>
              <a:t>  impairment in preterm infants</a:t>
            </a:r>
            <a:endParaRPr lang="fa-IR" sz="2800" dirty="0" smtClean="0"/>
          </a:p>
          <a:p>
            <a:r>
              <a:rPr lang="en-US" sz="2800" dirty="0" smtClean="0"/>
              <a:t>some of the unfavorable outcomes</a:t>
            </a:r>
            <a:r>
              <a:rPr lang="fa-IR" sz="2800" dirty="0" smtClean="0"/>
              <a:t> </a:t>
            </a:r>
            <a:r>
              <a:rPr lang="en-US" sz="2800" dirty="0" smtClean="0"/>
              <a:t>that are not explained by usual prematurity</a:t>
            </a:r>
            <a:r>
              <a:rPr lang="fa-IR" sz="2800" dirty="0" smtClean="0"/>
              <a:t> </a:t>
            </a:r>
            <a:r>
              <a:rPr lang="en-US" sz="2800" dirty="0" smtClean="0"/>
              <a:t>morbidity factors</a:t>
            </a:r>
          </a:p>
          <a:p>
            <a:pPr algn="l" rtl="0">
              <a:buClr>
                <a:srgbClr val="00B050"/>
              </a:buClr>
              <a:buFont typeface="Wingdings" pitchFamily="2" charset="2"/>
              <a:buChar char="Ø"/>
            </a:pPr>
            <a:endParaRPr lang="en-US" sz="1200" dirty="0" smtClean="0">
              <a:solidFill>
                <a:srgbClr val="92D050"/>
              </a:solidFill>
            </a:endParaRPr>
          </a:p>
          <a:p>
            <a:pPr algn="l" rtl="0">
              <a:buFontTx/>
              <a:buNone/>
            </a:pPr>
            <a:endParaRPr lang="es-ES" sz="1100" dirty="0" smtClean="0">
              <a:solidFill>
                <a:srgbClr val="FF0000"/>
              </a:solidFill>
            </a:endParaRPr>
          </a:p>
          <a:p>
            <a:pPr algn="l" rtl="0">
              <a:buFontTx/>
              <a:buNone/>
            </a:pPr>
            <a:r>
              <a:rPr lang="es-ES" sz="1100" dirty="0" err="1" smtClean="0">
                <a:solidFill>
                  <a:srgbClr val="FF0000"/>
                </a:solidFill>
              </a:rPr>
              <a:t>Korean</a:t>
            </a:r>
            <a:r>
              <a:rPr lang="es-ES" sz="1100" dirty="0" smtClean="0">
                <a:solidFill>
                  <a:srgbClr val="FF0000"/>
                </a:solidFill>
              </a:rPr>
              <a:t> J </a:t>
            </a:r>
            <a:r>
              <a:rPr lang="es-ES" sz="1100" dirty="0" err="1" smtClean="0">
                <a:solidFill>
                  <a:srgbClr val="FF0000"/>
                </a:solidFill>
              </a:rPr>
              <a:t>Pediatr</a:t>
            </a:r>
            <a:r>
              <a:rPr lang="es-ES" sz="1100" dirty="0" smtClean="0">
                <a:solidFill>
                  <a:srgbClr val="FF0000"/>
                </a:solidFill>
              </a:rPr>
              <a:t> 2015;58(6):224-229</a:t>
            </a:r>
            <a:endParaRPr lang="en-US" sz="1100" dirty="0" smtClean="0">
              <a:solidFill>
                <a:srgbClr val="FF0000"/>
              </a:solidFill>
            </a:endParaRPr>
          </a:p>
          <a:p>
            <a:pPr algn="l" rtl="0">
              <a:buFontTx/>
              <a:buNone/>
            </a:pPr>
            <a:r>
              <a:rPr lang="en-US" sz="1200" dirty="0" err="1" smtClean="0">
                <a:solidFill>
                  <a:srgbClr val="FF0000"/>
                </a:solidFill>
              </a:rPr>
              <a:t>european</a:t>
            </a:r>
            <a:r>
              <a:rPr lang="en-US" sz="1200" dirty="0" smtClean="0">
                <a:solidFill>
                  <a:srgbClr val="FF0000"/>
                </a:solidFill>
              </a:rPr>
              <a:t> journal of endocrinology 2013</a:t>
            </a:r>
            <a:endParaRPr lang="fa-IR" sz="12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1200" dirty="0" smtClean="0"/>
              <a:t>The Journal of Maternal-Fetal &amp; Neonatal Medicine2018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100" b="1" dirty="0" smtClean="0">
                <a:solidFill>
                  <a:srgbClr val="00B050"/>
                </a:solidFill>
              </a:rPr>
              <a:t>Does  low T4 affect  the  developmental outcome</a:t>
            </a:r>
            <a:r>
              <a:rPr lang="en-US" b="1" dirty="0" smtClean="0">
                <a:solidFill>
                  <a:srgbClr val="00B050"/>
                </a:solidFill>
              </a:rPr>
              <a:t>?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No causal relationship has been established between THOP and neurodevelopment disability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en-US" dirty="0" smtClean="0"/>
              <a:t>Current evidence does not indicate benefit from therapy in the absence of raised TSH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Indian J </a:t>
            </a:r>
            <a:r>
              <a:rPr lang="en-US" dirty="0" err="1" smtClean="0"/>
              <a:t>Pediatr</a:t>
            </a:r>
            <a:r>
              <a:rPr lang="en-US" dirty="0" smtClean="0"/>
              <a:t> 2018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37"/>
  <p:tag name="ISPRING_RESOURCE_PATHS_HASH_2" val="b03fd6b37ee1568867becd5b7d85811bbbf1be3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</TotalTime>
  <Words>1730</Words>
  <Application>Microsoft Office PowerPoint</Application>
  <PresentationFormat>On-screen Show (4:3)</PresentationFormat>
  <Paragraphs>359</Paragraphs>
  <Slides>57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Slide 1</vt:lpstr>
      <vt:lpstr>Slide 2</vt:lpstr>
      <vt:lpstr>Why is it critical to screen CH in preterm infant?</vt:lpstr>
      <vt:lpstr>Physiology thyroid in prematurity</vt:lpstr>
      <vt:lpstr>Slide 5</vt:lpstr>
      <vt:lpstr>Challenge</vt:lpstr>
      <vt:lpstr>Challenge</vt:lpstr>
      <vt:lpstr> Does  low T4 affect  the  developmental outcome?</vt:lpstr>
      <vt:lpstr> Does  low T4 affect  the  developmental outcome?</vt:lpstr>
      <vt:lpstr>L4  Treatment in preterm with THOP born at 25–28 weeks of gestation</vt:lpstr>
      <vt:lpstr>T4  Treatment in preterm with THOP born at 25–28 weeks of gestation</vt:lpstr>
      <vt:lpstr>T4  Treatment in preterm with THOP born at 25–28 weeks of gestation</vt:lpstr>
      <vt:lpstr>Is T4 potentially dangerous in VLBW with  THOP who were born after 26 weeks?</vt:lpstr>
      <vt:lpstr>L4  Treatment in preterm with THOP born after 29 weeks of gestation</vt:lpstr>
      <vt:lpstr>Slide 15</vt:lpstr>
      <vt:lpstr>Slide 16</vt:lpstr>
      <vt:lpstr>Transient Hypothyroxinemia of prematurity </vt:lpstr>
      <vt:lpstr>Sick euthyroid</vt:lpstr>
      <vt:lpstr>Hypothyroxinemia of prematurity </vt:lpstr>
      <vt:lpstr>Hypothyroxinemia of prematurity </vt:lpstr>
      <vt:lpstr>Hypothyroxinemia of prematurity </vt:lpstr>
      <vt:lpstr>Normal  range </vt:lpstr>
      <vt:lpstr>Slide 23</vt:lpstr>
      <vt:lpstr>Treatment</vt:lpstr>
      <vt:lpstr>Treatment</vt:lpstr>
      <vt:lpstr>Treatment</vt:lpstr>
      <vt:lpstr>Treatment</vt:lpstr>
      <vt:lpstr>Treatment</vt:lpstr>
      <vt:lpstr>The controversy of the treatment</vt:lpstr>
      <vt:lpstr>What level of free T4 represent Hypothyroxinemia in VLBW infants </vt:lpstr>
      <vt:lpstr>Treatment</vt:lpstr>
      <vt:lpstr>Full term</vt:lpstr>
      <vt:lpstr>Full term </vt:lpstr>
      <vt:lpstr>The controversy of the treatment</vt:lpstr>
      <vt:lpstr>Slide 35</vt:lpstr>
      <vt:lpstr>Slide 36</vt:lpstr>
      <vt:lpstr>Transient Hypothyroxinemia of prematurity </vt:lpstr>
      <vt:lpstr>Slide 38</vt:lpstr>
      <vt:lpstr>Slide 39</vt:lpstr>
      <vt:lpstr>Slide 40</vt:lpstr>
      <vt:lpstr>The controversy of the treatment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</vt:vector>
  </TitlesOfParts>
  <Company>F.M.Co.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administrator</cp:lastModifiedBy>
  <cp:revision>77</cp:revision>
  <cp:lastPrinted>2018-04-28T06:57:04Z</cp:lastPrinted>
  <dcterms:created xsi:type="dcterms:W3CDTF">2018-03-28T06:04:35Z</dcterms:created>
  <dcterms:modified xsi:type="dcterms:W3CDTF">2018-07-18T20:45:04Z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DCE42B2C-1141-469D-A6FE-A6E0F08E7A37</vt:lpwstr>
  </property>
  <property fmtid="{D5CDD505-2E9C-101B-9397-08002B2CF9AE}" pid="3" name="ArticulatePath">
    <vt:lpwstr>پرماچور هیپو</vt:lpwstr>
  </property>
</Properties>
</file>