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711" r:id="rId3"/>
    <p:sldMasterId id="2147483723" r:id="rId4"/>
    <p:sldMasterId id="2147483735" r:id="rId5"/>
    <p:sldMasterId id="2147483747" r:id="rId6"/>
    <p:sldMasterId id="2147483759" r:id="rId7"/>
  </p:sldMasterIdLst>
  <p:sldIdLst>
    <p:sldId id="368" r:id="rId8"/>
    <p:sldId id="256" r:id="rId9"/>
    <p:sldId id="373" r:id="rId10"/>
    <p:sldId id="374" r:id="rId11"/>
    <p:sldId id="379" r:id="rId12"/>
    <p:sldId id="382" r:id="rId13"/>
    <p:sldId id="380" r:id="rId14"/>
    <p:sldId id="383" r:id="rId15"/>
    <p:sldId id="376" r:id="rId16"/>
    <p:sldId id="358" r:id="rId17"/>
    <p:sldId id="359" r:id="rId18"/>
    <p:sldId id="298" r:id="rId19"/>
    <p:sldId id="314" r:id="rId20"/>
    <p:sldId id="315" r:id="rId21"/>
    <p:sldId id="323" r:id="rId22"/>
    <p:sldId id="324" r:id="rId23"/>
    <p:sldId id="386" r:id="rId24"/>
    <p:sldId id="326" r:id="rId25"/>
    <p:sldId id="325" r:id="rId26"/>
    <p:sldId id="361" r:id="rId27"/>
    <p:sldId id="299" r:id="rId28"/>
    <p:sldId id="257" r:id="rId29"/>
    <p:sldId id="360" r:id="rId30"/>
    <p:sldId id="327" r:id="rId31"/>
    <p:sldId id="316" r:id="rId32"/>
    <p:sldId id="292" r:id="rId33"/>
    <p:sldId id="317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78" r:id="rId43"/>
    <p:sldId id="340" r:id="rId44"/>
    <p:sldId id="341" r:id="rId45"/>
    <p:sldId id="342" r:id="rId46"/>
    <p:sldId id="343" r:id="rId47"/>
    <p:sldId id="344" r:id="rId48"/>
    <p:sldId id="362" r:id="rId49"/>
    <p:sldId id="293" r:id="rId50"/>
    <p:sldId id="269" r:id="rId51"/>
    <p:sldId id="295" r:id="rId52"/>
    <p:sldId id="270" r:id="rId53"/>
    <p:sldId id="271" r:id="rId54"/>
    <p:sldId id="366" r:id="rId55"/>
    <p:sldId id="370" r:id="rId56"/>
    <p:sldId id="371" r:id="rId57"/>
    <p:sldId id="369" r:id="rId58"/>
    <p:sldId id="372" r:id="rId59"/>
    <p:sldId id="384" r:id="rId60"/>
    <p:sldId id="385" r:id="rId61"/>
    <p:sldId id="365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02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99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828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31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717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7391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342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2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348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1251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940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4710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2908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5338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9503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6711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9706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23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9325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1207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926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4603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62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327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2844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7467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2027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527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1415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548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3297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3838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0177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645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52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0699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4161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66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4407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7692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2252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104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429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8376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6681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534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2795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30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0464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66188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41590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659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083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8235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4723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40360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6345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658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1527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86015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1938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6159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5973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46913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81942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78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4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90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42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01F4EB03-7B7F-4124-A126-B204D540F385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1439/11/06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7F827741-137C-463D-80FC-6B63B0DE199A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18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6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9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375199" y="2967335"/>
            <a:ext cx="23936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fa-IR" sz="5400" b="1" dirty="0" smtClean="0">
                <a:ln w="50800"/>
                <a:solidFill>
                  <a:srgbClr val="FFC000"/>
                </a:solidFill>
              </a:rPr>
              <a:t>به نام خدا</a:t>
            </a:r>
            <a:endParaRPr lang="en-US" sz="5400" b="1" dirty="0">
              <a:ln w="50800"/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26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9900"/>
                </a:solidFill>
              </a:rPr>
              <a:t>Case presentation 1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 eaLnBrk="1" hangingPunct="1">
              <a:defRPr/>
            </a:pPr>
            <a:r>
              <a:rPr lang="fa-IR" dirty="0" smtClean="0">
                <a:solidFill>
                  <a:srgbClr val="002060"/>
                </a:solidFill>
                <a:cs typeface="Times New Roman" pitchFamily="18" charset="0"/>
              </a:rPr>
              <a:t>دختر 12 ساله ای به علت احساس توده در قسمت قدامی گردن مراجعه</a:t>
            </a:r>
            <a:r>
              <a:rPr lang="en-US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fa-IR" dirty="0" smtClean="0">
                <a:solidFill>
                  <a:srgbClr val="002060"/>
                </a:solidFill>
                <a:cs typeface="Times New Roman" pitchFamily="18" charset="0"/>
              </a:rPr>
              <a:t>کرده است.</a:t>
            </a:r>
          </a:p>
          <a:p>
            <a:pPr algn="r" rtl="1" eaLnBrk="1" hangingPunct="1">
              <a:defRPr/>
            </a:pPr>
            <a:r>
              <a:rPr lang="fa-IR" dirty="0" smtClean="0">
                <a:solidFill>
                  <a:schemeClr val="accent6"/>
                </a:solidFill>
                <a:cs typeface="Times New Roman" pitchFamily="18" charset="0"/>
              </a:rPr>
              <a:t> در لمس به چه نکاتی توجه می کنید؟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8100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24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9900"/>
                </a:solidFill>
              </a:rPr>
              <a:t>Examination </a:t>
            </a:r>
            <a:endParaRPr lang="en-US" b="0" dirty="0" smtClean="0">
              <a:solidFill>
                <a:srgbClr val="FF9900"/>
              </a:solidFill>
            </a:endParaRPr>
          </a:p>
        </p:txBody>
      </p:sp>
      <p:sp>
        <p:nvSpPr>
          <p:cNvPr id="256003" name="Rectangle 3"/>
          <p:cNvSpPr>
            <a:spLocks noGrp="1" noChangeArrowheads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pPr lvl="1" eaLnBrk="1" hangingPunct="1">
              <a:buClr>
                <a:srgbClr val="00B05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Size</a:t>
            </a:r>
          </a:p>
          <a:p>
            <a:pPr lvl="1" eaLnBrk="1" hangingPunct="1">
              <a:buClr>
                <a:srgbClr val="00B05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Asymmetry</a:t>
            </a:r>
            <a:endParaRPr lang="fa-IR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B050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Consistency</a:t>
            </a:r>
            <a:endParaRPr lang="en-GB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Clr>
                <a:srgbClr val="00B05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How quickly has it developed?</a:t>
            </a:r>
          </a:p>
          <a:p>
            <a:pPr lvl="1" eaLnBrk="1" hangingPunct="1">
              <a:buClr>
                <a:srgbClr val="00B05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Smooth or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nodular</a:t>
            </a:r>
          </a:p>
          <a:p>
            <a:pPr lvl="1" eaLnBrk="1" hangingPunct="1">
              <a:buClr>
                <a:srgbClr val="00B05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Painful?</a:t>
            </a:r>
          </a:p>
          <a:p>
            <a:pPr lvl="1" eaLnBrk="1" hangingPunct="1">
              <a:buClr>
                <a:srgbClr val="00B05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Lymph node involvement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246418"/>
            <a:ext cx="27241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95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dirty="0" smtClean="0">
                <a:solidFill>
                  <a:srgbClr val="FF9900"/>
                </a:solidFill>
              </a:rPr>
              <a:t>Case presentation 1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 dirty="0" smtClean="0">
                <a:solidFill>
                  <a:srgbClr val="002060"/>
                </a:solidFill>
                <a:cs typeface="Times New Roman" pitchFamily="18" charset="0"/>
              </a:rPr>
              <a:t>دختر </a:t>
            </a:r>
            <a:r>
              <a:rPr lang="en-US" dirty="0" smtClean="0">
                <a:solidFill>
                  <a:srgbClr val="002060"/>
                </a:solidFill>
                <a:cs typeface="Times New Roman" pitchFamily="18" charset="0"/>
              </a:rPr>
              <a:t>12</a:t>
            </a:r>
            <a:r>
              <a:rPr lang="fa-IR" dirty="0" smtClean="0">
                <a:solidFill>
                  <a:srgbClr val="002060"/>
                </a:solidFill>
                <a:cs typeface="Times New Roman" pitchFamily="18" charset="0"/>
              </a:rPr>
              <a:t> ساله ای به علت احساس توده در قسمت قدامی گردن مراجعه کرده است</a:t>
            </a:r>
            <a:r>
              <a:rPr lang="en-US" dirty="0" smtClean="0">
                <a:solidFill>
                  <a:srgbClr val="002060"/>
                </a:solidFill>
                <a:cs typeface="Times New Roman" pitchFamily="18" charset="0"/>
              </a:rPr>
              <a:t> .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fa-IR" dirty="0" smtClean="0">
                <a:solidFill>
                  <a:srgbClr val="00B050"/>
                </a:solidFill>
                <a:cs typeface="Times New Roman" pitchFamily="18" charset="0"/>
              </a:rPr>
              <a:t>انتظار دارید اندازه طبیعی تیروئید در این  کودک چقدر  باشد؟</a:t>
            </a:r>
            <a:endParaRPr lang="en-US" dirty="0" smtClean="0">
              <a:solidFill>
                <a:srgbClr val="00B05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91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THYROID SIZE IN INFANTS AND CHILDREN </a:t>
            </a:r>
            <a:r>
              <a:rPr lang="en-US" sz="4000" dirty="0"/>
              <a:t/>
            </a:r>
            <a:br>
              <a:rPr lang="en-US" sz="40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Thyroid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size correlates with body surface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area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Children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to 14 years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upper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95th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6.2 mL per m2 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62400"/>
            <a:ext cx="302895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85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THYROID SIZE IN INFANTS AND CHILDREN </a:t>
            </a:r>
            <a:r>
              <a:rPr lang="en-US" sz="4000" dirty="0"/>
              <a:t/>
            </a:r>
            <a:br>
              <a:rPr lang="en-US" sz="40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Clinically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we use the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"rule of thumb"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evaluate thyroid size in older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children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Each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lobe of the normal thyroid gland is approximately the size of the terminal phalanx of the child's thumb.</a:t>
            </a:r>
          </a:p>
        </p:txBody>
      </p:sp>
    </p:spTree>
    <p:extLst>
      <p:ext uri="{BB962C8B-B14F-4D97-AF65-F5344CB8AC3E}">
        <p14:creationId xmlns:p14="http://schemas.microsoft.com/office/powerpoint/2010/main" val="28625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Thyroid volume in children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6998815" cy="45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95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Goiter</a:t>
            </a:r>
            <a:endParaRPr lang="fa-IR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43494" cy="304324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l" rtl="0">
              <a:buNone/>
            </a:pPr>
            <a:endParaRPr lang="en-US" altLang="ko-KR" sz="2800" dirty="0" smtClean="0">
              <a:ea typeface="Gulim" pitchFamily="34" charset="-127"/>
              <a:cs typeface="Arial" pitchFamily="34" charset="0"/>
            </a:endParaRPr>
          </a:p>
          <a:p>
            <a:pPr algn="l" rtl="0"/>
            <a:r>
              <a:rPr lang="en-US" altLang="ko-KR" sz="2800" dirty="0" smtClean="0"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Goiter is an enlargement of the thyroid gland.</a:t>
            </a:r>
            <a:endParaRPr lang="fa-I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goi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2786058"/>
            <a:ext cx="2676175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70C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8721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Goiter grading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1a:Palpable, invisible even in full extension of neck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1b:Palpable,visible in upright position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2: Visible in normal position , no palpation required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3: Very large</a:t>
            </a:r>
            <a:r>
              <a:rPr lang="fa-IR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fa-IR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visible from distance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10000"/>
            <a:ext cx="699135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34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Diffuse</a:t>
            </a:r>
          </a:p>
          <a:p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l" rtl="0">
              <a:buNone/>
            </a:pPr>
            <a:r>
              <a:rPr lang="en-US" dirty="0" smtClean="0">
                <a:cs typeface="+mj-cs"/>
              </a:rPr>
              <a:t>Nodular</a:t>
            </a:r>
            <a:endParaRPr lang="fa-IR" dirty="0" smtClean="0">
              <a:cs typeface="+mj-cs"/>
            </a:endParaRPr>
          </a:p>
          <a:p>
            <a:pPr algn="l" rtl="0"/>
            <a:endParaRPr lang="fa-I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Types of goiter</a:t>
            </a:r>
            <a:endParaRPr lang="fa-IR" dirty="0">
              <a:solidFill>
                <a:schemeClr val="bg1"/>
              </a:solidFill>
            </a:endParaRPr>
          </a:p>
        </p:txBody>
      </p:sp>
      <p:pic>
        <p:nvPicPr>
          <p:cNvPr id="6" name="Picture 5" descr="GOITE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500306"/>
            <a:ext cx="2133600" cy="2857500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 descr="GOITER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3000372"/>
            <a:ext cx="2857500" cy="2143125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50880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 rtl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Thyroid function :</a:t>
            </a:r>
          </a:p>
          <a:p>
            <a:pPr algn="l" rtl="0"/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Normal (nontoxic goiter)</a:t>
            </a:r>
          </a:p>
          <a:p>
            <a:pPr algn="l" rtl="0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Overactive (toxic goiter) </a:t>
            </a:r>
          </a:p>
          <a:p>
            <a:pPr algn="l" rtl="0"/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Underactive (hypothyroid goiter)</a:t>
            </a:r>
            <a:endParaRPr lang="fa-IR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Types of goiter</a:t>
            </a:r>
            <a:endParaRPr lang="fa-IR" dirty="0">
              <a:solidFill>
                <a:schemeClr val="bg1"/>
              </a:solidFill>
            </a:endParaRPr>
          </a:p>
        </p:txBody>
      </p:sp>
      <p:pic>
        <p:nvPicPr>
          <p:cNvPr id="5" name="Picture 4" descr="goiter1.ht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1928802"/>
            <a:ext cx="2857500" cy="371477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9159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Noushin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Rostampour</a:t>
            </a:r>
            <a:endParaRPr lang="en-US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Pediatric endocrinologist and metabolic consultant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80686" y="2967335"/>
            <a:ext cx="5182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Goiter in children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838200"/>
            <a:ext cx="3200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58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</a:rPr>
              <a:t>Simple </a:t>
            </a:r>
            <a:r>
              <a:rPr lang="en-US" altLang="zh-CN" dirty="0" smtClean="0">
                <a:solidFill>
                  <a:schemeClr val="bg1"/>
                </a:solidFill>
                <a:ea typeface="SimSun" pitchFamily="2" charset="-122"/>
              </a:rPr>
              <a:t>goiter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Diffuse or nodular enlargement of the thyroid</a:t>
            </a:r>
          </a:p>
          <a:p>
            <a:pPr eaLnBrk="1" hangingPunct="1">
              <a:defRPr/>
            </a:pP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Not result from an inflammatory or </a:t>
            </a:r>
            <a:r>
              <a:rPr lang="en-US" altLang="zh-CN" dirty="0" err="1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neoplastic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process</a:t>
            </a:r>
          </a:p>
          <a:p>
            <a:pPr eaLnBrk="1" hangingPunct="1">
              <a:defRPr/>
            </a:pP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Not associated with abnormal thyroid function</a:t>
            </a:r>
          </a:p>
        </p:txBody>
      </p:sp>
    </p:spTree>
    <p:extLst>
      <p:ext uri="{BB962C8B-B14F-4D97-AF65-F5344CB8AC3E}">
        <p14:creationId xmlns:p14="http://schemas.microsoft.com/office/powerpoint/2010/main" val="14405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dirty="0" smtClean="0">
                <a:solidFill>
                  <a:srgbClr val="FF9900"/>
                </a:solidFill>
              </a:rPr>
              <a:t>Case presentation 1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 dirty="0" smtClean="0">
                <a:cs typeface="Times New Roman" pitchFamily="18" charset="0"/>
              </a:rPr>
              <a:t>دختر </a:t>
            </a:r>
            <a:r>
              <a:rPr lang="en-US" dirty="0" smtClean="0">
                <a:cs typeface="Times New Roman" pitchFamily="18" charset="0"/>
              </a:rPr>
              <a:t>2</a:t>
            </a:r>
            <a:r>
              <a:rPr lang="fa-IR" dirty="0" smtClean="0">
                <a:cs typeface="Times New Roman" pitchFamily="18" charset="0"/>
              </a:rPr>
              <a:t>1 ساله ای به علت احساس توده در قسمت قدامی گردن مراجعه کرده است.در بررسی گواتر دارد. </a:t>
            </a:r>
            <a:endParaRPr lang="en-US" dirty="0" smtClean="0">
              <a:cs typeface="Times New Roman" pitchFamily="18" charset="0"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fa-IR" dirty="0" smtClean="0">
                <a:solidFill>
                  <a:srgbClr val="FFCC00"/>
                </a:solidFill>
                <a:cs typeface="Times New Roman" pitchFamily="18" charset="0"/>
              </a:rPr>
              <a:t>چه عللی جهت وی مطرح می باشد؟</a:t>
            </a:r>
            <a:endParaRPr lang="en-US" dirty="0" smtClean="0">
              <a:solidFill>
                <a:srgbClr val="FFCC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09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Causes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causes of goiter in children and adults are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similar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Their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relative frequency varies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substantially</a:t>
            </a:r>
            <a:endParaRPr lang="fa-IR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7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DDx</a:t>
            </a:r>
            <a:r>
              <a:rPr lang="en-US" dirty="0" smtClean="0">
                <a:solidFill>
                  <a:srgbClr val="FF0000"/>
                </a:solidFill>
              </a:rPr>
              <a:t> of </a:t>
            </a:r>
            <a:r>
              <a:rPr lang="en-US" dirty="0" err="1" smtClean="0">
                <a:solidFill>
                  <a:srgbClr val="FF0000"/>
                </a:solidFill>
              </a:rPr>
              <a:t>thyromegaly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Hashimoto's thyroiditis </a:t>
            </a:r>
            <a:endParaRPr lang="en-US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Colloid goiter</a:t>
            </a:r>
          </a:p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Iodine-deficiency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goiter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Subacute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granulomatous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thyroiditis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Acute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suppurative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thyroiditis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Thyroid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infiltrative disease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Graves' disease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Toxic adenoma</a:t>
            </a:r>
          </a:p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Thyroid cysts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Malignancy</a:t>
            </a:r>
            <a:endParaRPr lang="fa-IR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65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FF0000"/>
                </a:solidFill>
              </a:rPr>
              <a:t>Goiter Clinical Presentation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fa-IR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l" rtl="0"/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Incidentally</a:t>
            </a:r>
          </a:p>
          <a:p>
            <a:pPr algn="l" rtl="0"/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Imaging studies</a:t>
            </a:r>
          </a:p>
          <a:p>
            <a:pPr algn="l" rtl="0"/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Dysphagia</a:t>
            </a:r>
            <a:endParaRPr lang="en-US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Dyspnea</a:t>
            </a:r>
            <a:endParaRPr lang="en-US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Stridor</a:t>
            </a:r>
            <a:endParaRPr lang="en-US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Plethora </a:t>
            </a:r>
          </a:p>
          <a:p>
            <a:pPr algn="l" rtl="0"/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Hoarseness </a:t>
            </a:r>
          </a:p>
          <a:p>
            <a:pPr algn="l" rtl="0"/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Pain (hemorrhage, inflammation, necrosis)</a:t>
            </a:r>
          </a:p>
          <a:p>
            <a:pPr algn="l" rtl="0"/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Signs and symptoms of hyper or hypothyroidism 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3629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CASE Presentation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fa-I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دختر 12 ساله ای به علت احساس توده در قسمت قدامی گردن مراجعه کرده است. این مشکل از 6 ماه قبل شروع شده است .</a:t>
            </a:r>
          </a:p>
          <a:p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در معا ینه تیروئید بزرگ ، نسبتا سفت و غیر قرینه دارد. سایر معاینات طبیعی است .</a:t>
            </a:r>
          </a:p>
          <a:p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چگونه پیگیری می کنید؟ </a:t>
            </a:r>
          </a:p>
          <a:p>
            <a:pPr marL="0" indent="0">
              <a:buNone/>
            </a:pPr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97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Diagnostic evaluation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Identifying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underlying cause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Assessing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thyroid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function</a:t>
            </a:r>
          </a:p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Serum TSH and free T4</a:t>
            </a:r>
          </a:p>
          <a:p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Antithyroid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antibodies</a:t>
            </a:r>
          </a:p>
          <a:p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8100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90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TSH         T4 or FT4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Anti TPO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Anti TG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algn="l" rtl="0"/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CASE 2</a:t>
            </a:r>
            <a:r>
              <a:rPr lang="en-US" dirty="0" smtClean="0"/>
              <a:t> </a:t>
            </a:r>
            <a:endParaRPr lang="fa-IR" dirty="0"/>
          </a:p>
        </p:txBody>
      </p:sp>
      <p:sp>
        <p:nvSpPr>
          <p:cNvPr id="5" name="Right Arrow 4"/>
          <p:cNvSpPr/>
          <p:nvPr/>
        </p:nvSpPr>
        <p:spPr>
          <a:xfrm>
            <a:off x="1643042" y="1857364"/>
            <a:ext cx="79535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endParaRPr lang="fa-IR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971800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086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186238" cy="3257560"/>
          </a:xfr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fa-IR" sz="2800" dirty="0" smtClean="0"/>
              <a:t>    </a:t>
            </a:r>
            <a:r>
              <a:rPr lang="fa-IR" sz="2800" dirty="0" smtClean="0">
                <a:solidFill>
                  <a:srgbClr val="002060"/>
                </a:solidFill>
              </a:rPr>
              <a:t>در چه صورتی وی را با لوتیروکسین درمان می کنید ؟ </a:t>
            </a:r>
            <a:endParaRPr lang="fa-IR" sz="2800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CASE 2</a:t>
            </a:r>
            <a:endParaRPr lang="fa-I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363932"/>
            <a:ext cx="2105025" cy="2171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08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57150">
            <a:solidFill>
              <a:srgbClr val="00B0F0"/>
            </a:solidFill>
          </a:ln>
        </p:spPr>
        <p:txBody>
          <a:bodyPr/>
          <a:lstStyle/>
          <a:p>
            <a:pPr algn="l" rtl="0">
              <a:buClr>
                <a:srgbClr val="C00000"/>
              </a:buClr>
              <a:buFont typeface="Wingdings" pitchFamily="2" charset="2"/>
              <a:buChar char="Ø"/>
            </a:pPr>
            <a:r>
              <a:rPr lang="de-D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Elevated </a:t>
            </a:r>
            <a:r>
              <a:rPr lang="de-DE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serum TSH (&gt;10 mU/L</a:t>
            </a:r>
            <a:r>
              <a:rPr lang="de-DE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 rtl="0">
              <a:buClr>
                <a:srgbClr val="C00000"/>
              </a:buClr>
              <a:buFont typeface="Wingdings" pitchFamily="2" charset="2"/>
              <a:buChar char="Ø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Large goiter </a:t>
            </a:r>
          </a:p>
          <a:p>
            <a:pPr algn="l" rtl="0">
              <a:buClr>
                <a:srgbClr val="C00000"/>
              </a:buClr>
              <a:buFont typeface="Wingdings" pitchFamily="2" charset="2"/>
              <a:buChar char="Ø"/>
            </a:pPr>
            <a:endParaRPr lang="fa-IR" dirty="0" smtClean="0">
              <a:cs typeface="Times New Roman" pitchFamily="18" charset="0"/>
            </a:endParaRPr>
          </a:p>
          <a:p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CASE 2</a:t>
            </a:r>
            <a:endParaRPr lang="fa-I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81400"/>
            <a:ext cx="2619375" cy="1752600"/>
          </a:xfrm>
          <a:prstGeom prst="ellipse">
            <a:avLst/>
          </a:prstGeom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72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Out line  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r" rtl="1"/>
            <a:r>
              <a:rPr lang="fa-IR" dirty="0" smtClean="0">
                <a:solidFill>
                  <a:srgbClr val="002060"/>
                </a:solidFill>
              </a:rPr>
              <a:t>معاینه تیروئید</a:t>
            </a:r>
            <a:endParaRPr lang="en-US" dirty="0" smtClean="0">
              <a:solidFill>
                <a:srgbClr val="002060"/>
              </a:solidFill>
            </a:endParaRPr>
          </a:p>
          <a:p>
            <a:pPr algn="r" rtl="1"/>
            <a:r>
              <a:rPr lang="fa-IR" dirty="0" smtClean="0">
                <a:solidFill>
                  <a:srgbClr val="002060"/>
                </a:solidFill>
              </a:rPr>
              <a:t>اندازه </a:t>
            </a:r>
            <a:r>
              <a:rPr lang="fa-IR" dirty="0">
                <a:solidFill>
                  <a:srgbClr val="002060"/>
                </a:solidFill>
              </a:rPr>
              <a:t>طبیعی تیروئید</a:t>
            </a:r>
          </a:p>
          <a:p>
            <a:pPr algn="r" rtl="1"/>
            <a:r>
              <a:rPr lang="fa-IR" dirty="0">
                <a:solidFill>
                  <a:srgbClr val="002060"/>
                </a:solidFill>
              </a:rPr>
              <a:t>تعریف گواتر</a:t>
            </a:r>
            <a:r>
              <a:rPr lang="en-US" dirty="0">
                <a:solidFill>
                  <a:srgbClr val="002060"/>
                </a:solidFill>
              </a:rPr>
              <a:t> </a:t>
            </a:r>
            <a:endParaRPr lang="fa-IR" dirty="0" smtClean="0">
              <a:solidFill>
                <a:srgbClr val="002060"/>
              </a:solidFill>
            </a:endParaRPr>
          </a:p>
          <a:p>
            <a:pPr algn="r" rtl="1"/>
            <a:r>
              <a:rPr lang="fa-IR" dirty="0" smtClean="0">
                <a:solidFill>
                  <a:srgbClr val="002060"/>
                </a:solidFill>
              </a:rPr>
              <a:t>علل گواتر</a:t>
            </a:r>
          </a:p>
          <a:p>
            <a:pPr algn="r" rtl="1"/>
            <a:r>
              <a:rPr lang="fa-IR" dirty="0" smtClean="0">
                <a:solidFill>
                  <a:srgbClr val="002060"/>
                </a:solidFill>
              </a:rPr>
              <a:t>درمان</a:t>
            </a:r>
          </a:p>
          <a:p>
            <a:pPr algn="r" rtl="1"/>
            <a:r>
              <a:rPr lang="fa-IR" dirty="0" smtClean="0">
                <a:solidFill>
                  <a:srgbClr val="002060"/>
                </a:solidFill>
              </a:rPr>
              <a:t>پیگیری 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19400"/>
            <a:ext cx="2276475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L-T4 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indicated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children with a goiter and elevated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TSH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(&gt;10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/L)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L-T4 may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also decrease goiter size in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euthyroid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children</a:t>
            </a:r>
          </a:p>
        </p:txBody>
      </p:sp>
    </p:spTree>
    <p:extLst>
      <p:ext uri="{BB962C8B-B14F-4D97-AF65-F5344CB8AC3E}">
        <p14:creationId xmlns:p14="http://schemas.microsoft.com/office/powerpoint/2010/main" val="18283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a-IR" sz="2800" dirty="0" smtClean="0">
                <a:solidFill>
                  <a:srgbClr val="002060"/>
                </a:solidFill>
              </a:rPr>
              <a:t>دوز لوتیروکسین چقدر است ؟</a:t>
            </a:r>
          </a:p>
          <a:p>
            <a:r>
              <a:rPr lang="fa-IR" sz="2800" dirty="0" smtClean="0">
                <a:solidFill>
                  <a:srgbClr val="002060"/>
                </a:solidFill>
              </a:rPr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2-4 </a:t>
            </a:r>
            <a:r>
              <a:rPr lang="el-GR" sz="2800" dirty="0" smtClean="0">
                <a:solidFill>
                  <a:srgbClr val="002060"/>
                </a:solidFill>
              </a:rPr>
              <a:t>μ</a:t>
            </a:r>
            <a:r>
              <a:rPr lang="en-US" sz="2800" dirty="0" smtClean="0">
                <a:solidFill>
                  <a:srgbClr val="002060"/>
                </a:solidFill>
              </a:rPr>
              <a:t>/kg/day</a:t>
            </a:r>
          </a:p>
          <a:p>
            <a:r>
              <a:rPr lang="fa-IR" sz="2800" dirty="0" smtClean="0">
                <a:solidFill>
                  <a:srgbClr val="002060"/>
                </a:solidFill>
              </a:rPr>
              <a:t>چگونه می توان متوجه شد مقدار دارو مناسب است ؟</a:t>
            </a:r>
          </a:p>
          <a:p>
            <a:r>
              <a:rPr lang="en-US" sz="2800" dirty="0" smtClean="0">
                <a:solidFill>
                  <a:srgbClr val="002060"/>
                </a:solidFill>
              </a:rPr>
              <a:t>TSH = 0.1-0.5</a:t>
            </a:r>
          </a:p>
          <a:p>
            <a:endParaRPr lang="fa-IR" sz="2800" dirty="0" smtClean="0"/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CASE 2</a:t>
            </a:r>
            <a:endParaRPr lang="fa-IR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13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57150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algn="r"/>
            <a:r>
              <a:rPr lang="fa-IR" dirty="0" smtClean="0">
                <a:cs typeface="+mj-cs"/>
              </a:rPr>
              <a:t>پیگیری آزمایشگاهی بیمار چگونه است ؟</a:t>
            </a:r>
            <a:endParaRPr lang="en-US" dirty="0" smtClean="0">
              <a:cs typeface="+mj-cs"/>
            </a:endParaRPr>
          </a:p>
          <a:p>
            <a:pPr algn="l" rtl="0">
              <a:lnSpc>
                <a:spcPct val="80000"/>
              </a:lnSpc>
              <a:buClr>
                <a:srgbClr val="C00000"/>
              </a:buClr>
              <a:buFont typeface="Wingdings" pitchFamily="2" charset="2"/>
              <a:buChar char="ü"/>
            </a:pPr>
            <a:endParaRPr lang="en-US" dirty="0" smtClean="0">
              <a:cs typeface="+mj-cs"/>
            </a:endParaRPr>
          </a:p>
          <a:p>
            <a:pPr algn="l" rtl="0">
              <a:lnSpc>
                <a:spcPct val="8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800" b="1" dirty="0" smtClean="0">
                <a:solidFill>
                  <a:srgbClr val="002060"/>
                </a:solidFill>
                <a:cs typeface="+mj-cs"/>
              </a:rPr>
              <a:t>TSH measurement</a:t>
            </a:r>
            <a:r>
              <a:rPr lang="en-US" sz="2800" dirty="0" smtClean="0">
                <a:solidFill>
                  <a:srgbClr val="002060"/>
                </a:solidFill>
                <a:cs typeface="+mj-cs"/>
              </a:rPr>
              <a:t> :</a:t>
            </a:r>
          </a:p>
          <a:p>
            <a:pPr algn="l" rtl="0">
              <a:lnSpc>
                <a:spcPct val="8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At first  :  6 weeks</a:t>
            </a:r>
          </a:p>
          <a:p>
            <a:pPr algn="l" rtl="0">
              <a:lnSpc>
                <a:spcPct val="8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Every 4–6 mo in the growing child</a:t>
            </a:r>
            <a:endParaRPr lang="fa-IR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8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Yearly once final height has been attained</a:t>
            </a:r>
          </a:p>
          <a:p>
            <a:pPr algn="l" rtl="0">
              <a:lnSpc>
                <a:spcPct val="80000"/>
              </a:lnSpc>
              <a:buClr>
                <a:srgbClr val="C00000"/>
              </a:buClr>
              <a:buNone/>
            </a:pPr>
            <a:r>
              <a:rPr lang="en-US" sz="2800" dirty="0" smtClean="0">
                <a:solidFill>
                  <a:srgbClr val="002060"/>
                </a:solidFill>
                <a:cs typeface="+mj-cs"/>
              </a:rPr>
              <a:t> </a:t>
            </a:r>
            <a:endParaRPr lang="fa-IR" sz="2800" dirty="0" smtClean="0">
              <a:solidFill>
                <a:srgbClr val="002060"/>
              </a:solidFill>
              <a:cs typeface="+mj-cs"/>
            </a:endParaRPr>
          </a:p>
          <a:p>
            <a:pPr algn="r"/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CASE 2</a:t>
            </a:r>
            <a:endParaRPr lang="fa-IR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70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a-IR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طول مدت درمان چقدر است ؟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sz="2800" dirty="0" smtClean="0">
              <a:cs typeface="Times New Roman" pitchFamily="18" charset="0"/>
            </a:endParaRPr>
          </a:p>
          <a:p>
            <a:pPr algn="l" rtl="0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Once T4 therapy is started it is best to continue treatment until growth and pubertal development are complete.</a:t>
            </a:r>
            <a:endParaRPr lang="fa-IR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At that time, the question of permanency of hypothyroidism can be addressed by discontinuing T4 and measuring serum TSH one month later.</a:t>
            </a:r>
          </a:p>
          <a:p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CASE 2</a:t>
            </a:r>
            <a:endParaRPr lang="fa-IR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8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Case 3</a:t>
            </a:r>
            <a:endParaRPr lang="fa-IR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نوجوان  14 ساله ای به علت گواتربه درمانگاه غدد ارجاع شده است . در سونوگرافی انجام شده از بیمار حجم تیروئید بزرگتر از نرمال و ندول 1/5 × 1 سانتی متری در لوب راست تیروئید گزارش شده است . عملکرد تیروئید طبیعی است . اقدام بعدی چیست ؟ </a:t>
            </a:r>
          </a:p>
          <a:p>
            <a:pPr marL="0" indent="0">
              <a:buNone/>
            </a:pPr>
            <a:endParaRPr lang="fa-IR" dirty="0" smtClean="0"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429000"/>
            <a:ext cx="238125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33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8" cy="482919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>
              <a:buNone/>
            </a:pPr>
            <a:r>
              <a:rPr lang="en-US" b="1" dirty="0" smtClean="0">
                <a:solidFill>
                  <a:srgbClr val="002060"/>
                </a:solidFill>
                <a:cs typeface="Times New Roman" pitchFamily="18" charset="0"/>
              </a:rPr>
              <a:t>FNA 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Markedly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asymmetric goiter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Prominent nodule</a:t>
            </a:r>
            <a:r>
              <a:rPr lang="en-US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Smaller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nodule that enlarges during follow-up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0">
              <a:buNone/>
            </a:pPr>
            <a:r>
              <a:rPr lang="en-US" sz="2800" i="1" u="sng" dirty="0" smtClean="0">
                <a:solidFill>
                  <a:srgbClr val="002060"/>
                </a:solidFill>
                <a:cs typeface="Times New Roman" pitchFamily="18" charset="0"/>
              </a:rPr>
              <a:t>Diffuse or nodular goiters without a dominant nodule do not require a biopsy</a:t>
            </a:r>
          </a:p>
          <a:p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Refer for FNA</a:t>
            </a:r>
            <a:endParaRPr lang="fa-IR" dirty="0">
              <a:solidFill>
                <a:schemeClr val="bg1"/>
              </a:solidFill>
            </a:endParaRPr>
          </a:p>
        </p:txBody>
      </p:sp>
      <p:pic>
        <p:nvPicPr>
          <p:cNvPr id="1026" name="Picture 2" descr="FINE NEEDLE ASPIRATION BIOPSY (FNA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000240"/>
            <a:ext cx="3000396" cy="407196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2978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8" cy="482919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بیمار باید ارجاع شود</a:t>
            </a:r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Case3</a:t>
            </a:r>
            <a:endParaRPr lang="fa-IR" dirty="0">
              <a:solidFill>
                <a:schemeClr val="bg1"/>
              </a:solidFill>
            </a:endParaRPr>
          </a:p>
        </p:txBody>
      </p:sp>
      <p:pic>
        <p:nvPicPr>
          <p:cNvPr id="1026" name="Picture 2" descr="FINE NEEDLE ASPIRATION BIOPSY (FNA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000240"/>
            <a:ext cx="3000396" cy="407196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66658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Case 4</a:t>
            </a:r>
            <a:endParaRPr lang="fa-IR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57560"/>
          </a:xfrm>
          <a:ln w="57150">
            <a:noFill/>
          </a:ln>
        </p:spPr>
        <p:txBody>
          <a:bodyPr>
            <a:normAutofit/>
          </a:bodyPr>
          <a:lstStyle/>
          <a:p>
            <a:r>
              <a:rPr lang="fa-IR" sz="2800" dirty="0" smtClean="0">
                <a:solidFill>
                  <a:srgbClr val="002060"/>
                </a:solidFill>
              </a:rPr>
              <a:t>دختر</a:t>
            </a:r>
            <a:r>
              <a:rPr lang="en-US" sz="2800" dirty="0" smtClean="0">
                <a:solidFill>
                  <a:srgbClr val="002060"/>
                </a:solidFill>
              </a:rPr>
              <a:t>12 </a:t>
            </a:r>
            <a:r>
              <a:rPr lang="fa-IR" sz="2800" dirty="0" smtClean="0">
                <a:solidFill>
                  <a:srgbClr val="002060"/>
                </a:solidFill>
              </a:rPr>
              <a:t>ساله ای که از 2 سال قبل به گواتر مبتلا است . </a:t>
            </a:r>
          </a:p>
          <a:p>
            <a:pPr>
              <a:buNone/>
            </a:pPr>
            <a:r>
              <a:rPr lang="fa-IR" sz="2800" dirty="0" smtClean="0">
                <a:solidFill>
                  <a:srgbClr val="002060"/>
                </a:solidFill>
              </a:rPr>
              <a:t>اخیرا به علت بزرگتر شدن تیروئید ، خشونت صدا پیدا کرده است .</a:t>
            </a:r>
          </a:p>
          <a:p>
            <a:r>
              <a:rPr lang="fa-IR" sz="2800" dirty="0" smtClean="0">
                <a:solidFill>
                  <a:srgbClr val="002060"/>
                </a:solidFill>
              </a:rPr>
              <a:t> تصمیم شما برای درمان وی چیست ؟ </a:t>
            </a:r>
            <a:endParaRPr lang="fa-IR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41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 rtl="0">
              <a:buNone/>
            </a:pPr>
            <a:r>
              <a:rPr lang="en-US" b="1" dirty="0" smtClean="0"/>
              <a:t>Surgery</a:t>
            </a:r>
            <a:endParaRPr lang="en-US" dirty="0" smtClean="0"/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Large goiters with compression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Malignancy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When other forms of therapy are not practical or ineffective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Cosmetic</a:t>
            </a:r>
          </a:p>
          <a:p>
            <a:pPr algn="l" rtl="0"/>
            <a:endParaRPr lang="fa-IR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Case 4</a:t>
            </a:r>
            <a:r>
              <a:rPr lang="fa-IR" dirty="0" smtClean="0">
                <a:solidFill>
                  <a:srgbClr val="002060"/>
                </a:solidFill>
              </a:rPr>
              <a:t> </a:t>
            </a:r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 rtl="0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Goiter after radiation to head and neck</a:t>
            </a:r>
          </a:p>
          <a:p>
            <a:pPr algn="l" rtl="0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Fibrotic goiter</a:t>
            </a:r>
          </a:p>
          <a:p>
            <a:pPr algn="l" rtl="0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Thyroid enlargement during medical treatment</a:t>
            </a:r>
          </a:p>
          <a:p>
            <a:pPr algn="l" rtl="0"/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Multinodular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goiter with large nodule (risk of malignancy is 5%)</a:t>
            </a:r>
          </a:p>
          <a:p>
            <a:endParaRPr lang="fa-I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Case 4</a:t>
            </a:r>
            <a:endParaRPr lang="fa-I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208318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419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Thyroid exam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Stand behind the patient and ask them to slightly flex their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neck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Place your hands either side of the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neck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038600"/>
            <a:ext cx="2362200" cy="18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Case 5</a:t>
            </a:r>
            <a:endParaRPr lang="fa-IR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0562" y="1600200"/>
            <a:ext cx="4186238" cy="4525963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fa-IR" sz="2800" dirty="0" smtClean="0">
                <a:solidFill>
                  <a:srgbClr val="002060"/>
                </a:solidFill>
              </a:rPr>
              <a:t>علی پسری است که از 3 سال قبل به گواترمبتلا است ولی از خوردن لوتیروکسین امتناع می کند . </a:t>
            </a:r>
          </a:p>
          <a:p>
            <a:r>
              <a:rPr lang="fa-IR" sz="2800" dirty="0" smtClean="0">
                <a:solidFill>
                  <a:srgbClr val="002060"/>
                </a:solidFill>
              </a:rPr>
              <a:t>چه مشکلاتی ممکن است برای وی در آینده ایجاد گردد؟ </a:t>
            </a:r>
            <a:endParaRPr lang="fa-IR" sz="2800" dirty="0">
              <a:solidFill>
                <a:srgbClr val="002060"/>
              </a:solidFill>
            </a:endParaRPr>
          </a:p>
        </p:txBody>
      </p:sp>
      <p:pic>
        <p:nvPicPr>
          <p:cNvPr id="5" name="Picture 4" descr="mo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000240"/>
            <a:ext cx="3500462" cy="264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4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90037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 rtl="0">
              <a:buClr>
                <a:schemeClr val="accent6">
                  <a:lumMod val="75000"/>
                </a:schemeClr>
              </a:buClr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Dysphagia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chemeClr val="accent6">
                  <a:lumMod val="75000"/>
                </a:schemeClr>
              </a:buClr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Dyspnoea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chemeClr val="accent6">
                  <a:lumMod val="75000"/>
                </a:schemeClr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Hoarseness</a:t>
            </a:r>
          </a:p>
          <a:p>
            <a:pPr algn="l" rtl="0">
              <a:buClr>
                <a:schemeClr val="accent6">
                  <a:lumMod val="75000"/>
                </a:schemeClr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Toxic goiter(30%)</a:t>
            </a:r>
          </a:p>
          <a:p>
            <a:endParaRPr lang="fa-I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900370"/>
          </a:xfr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 rtl="0">
              <a:buClr>
                <a:schemeClr val="accent6">
                  <a:lumMod val="75000"/>
                </a:schemeClr>
              </a:buClr>
            </a:pP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Nodularity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chemeClr val="accent6">
                  <a:lumMod val="75000"/>
                </a:schemeClr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Lymphoma</a:t>
            </a:r>
          </a:p>
          <a:p>
            <a:pPr algn="l" rtl="0">
              <a:buClr>
                <a:schemeClr val="accent6">
                  <a:lumMod val="75000"/>
                </a:schemeClr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Malignancy ( 1-10%)</a:t>
            </a:r>
          </a:p>
          <a:p>
            <a:endParaRPr lang="fa-I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Case 5</a:t>
            </a:r>
            <a:endParaRPr lang="fa-I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20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CASE Presentation 6</a:t>
            </a:r>
            <a:endParaRPr lang="fa-I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دختر 1</a:t>
            </a:r>
            <a:r>
              <a:rPr lang="fa-IR" sz="2800" dirty="0">
                <a:solidFill>
                  <a:srgbClr val="002060"/>
                </a:solidFill>
                <a:cs typeface="Times New Roman" pitchFamily="18" charset="0"/>
              </a:rPr>
              <a:t>4</a:t>
            </a:r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 ساله ای به علت احساس توده در قسمت قدامی گردن مراجعه کرده است. این مشکل از 6 ماه قبل شروع شده است .</a:t>
            </a:r>
          </a:p>
          <a:p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در معا ینه تیروئید بزرگ منتشر،بدون درد - نسبتا سفت و غیر قرینه دارد. سایر معاینات طبیعی است .آزمایش عملکرد تیروئید طبیعی است.آنتی بادی </a:t>
            </a:r>
            <a:r>
              <a:rPr lang="en-US" sz="2800" dirty="0" smtClean="0">
                <a:solidFill>
                  <a:srgbClr val="002060"/>
                </a:solidFill>
                <a:cs typeface="Times New Roman" pitchFamily="18" charset="0"/>
              </a:rPr>
              <a:t>TPO,TG</a:t>
            </a:r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مثبت است.</a:t>
            </a:r>
          </a:p>
          <a:p>
            <a:r>
              <a:rPr lang="fa-IR" sz="2800" dirty="0" smtClean="0">
                <a:solidFill>
                  <a:srgbClr val="002060"/>
                </a:solidFill>
                <a:cs typeface="Times New Roman" pitchFamily="18" charset="0"/>
              </a:rPr>
              <a:t>چه تشخیصی را مطرح می کنید؟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95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Hashimoto's </a:t>
            </a:r>
            <a:r>
              <a:rPr lang="en-US" dirty="0">
                <a:solidFill>
                  <a:srgbClr val="00B050"/>
                </a:solidFill>
              </a:rPr>
              <a:t>thyroiditis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en-US" dirty="0"/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Approximately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to 2 percent of school-aged children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6 percent have serologic evidence of this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disorder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It is more common in girls than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boys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55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Clinical presentation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Firm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bosselated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(bumpy),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nontender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goiter discovered incidentally </a:t>
            </a:r>
            <a:endParaRPr lang="fa-IR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goiter is usually diffuse, but may be irregular or even nodular.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814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661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Clinical presentation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most common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manifestations: 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Decreased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height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velocity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Short stature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Delayed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pubertal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development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56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Initial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laboratory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evaluation: 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Serum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TSH and free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T4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Antithyroid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antibodies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733800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186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Routine imaging, either by ultrasonography or radionuclide scan is generally not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indicated.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thyroid ultrasound is performed, this typically shows heterogeneity of the echo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pattern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47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Treatment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those with TSH levels &gt;10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/L, there is general agreement to treat.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There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some controversy about the need to treat children with mild subclinical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hypothyroidism(TSH :6 -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/L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91000"/>
            <a:ext cx="25336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4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Treatment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there are clinical features likely to be associated with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hypothyroidism: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Decreasing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growth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velocity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Presence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of a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goiter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Positive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antithyroid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antibodies</a:t>
            </a:r>
          </a:p>
        </p:txBody>
      </p:sp>
    </p:spTree>
    <p:extLst>
      <p:ext uri="{BB962C8B-B14F-4D97-AF65-F5344CB8AC3E}">
        <p14:creationId xmlns:p14="http://schemas.microsoft.com/office/powerpoint/2010/main" val="86432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Thyroid exam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Place the three middle fingers of each hand along the midline of the neck below the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chin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Locate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upper edge of the thyroid cartilage 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Move inferiorly until you reach the cricoid cartilage 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38600"/>
            <a:ext cx="24638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13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Treatment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Regardless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these patients should be monitored periodically, and treatment initiated if greater abnormalities in thyroid hormones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develop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97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Levothyroxine dose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3 years – 4 to 6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mcg/kg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10 years – 3 to 5 mcg/kg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16 years – 2 to 4 mcg/kg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10000"/>
            <a:ext cx="185157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97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Treatment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dose at any age is approximately 100 mcg/m2/day.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Children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clear T4 more rapidly than </a:t>
            </a:r>
            <a:r>
              <a:rPr lang="en-US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adults: daily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replacement dose on a weight basis </a:t>
            </a:r>
            <a:r>
              <a:rPr 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higher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10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Summary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"rule of thumb" can be used to evaluate thyroid size in older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children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Most common cause of goiter in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children :Hashimoto's thyroiditis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Treatment with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L-T4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indicated in children with a goiter and elevated serum TSH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value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Treatment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likely will result in a decrease in goiter size</a:t>
            </a:r>
          </a:p>
        </p:txBody>
      </p:sp>
    </p:spTree>
    <p:extLst>
      <p:ext uri="{BB962C8B-B14F-4D97-AF65-F5344CB8AC3E}">
        <p14:creationId xmlns:p14="http://schemas.microsoft.com/office/powerpoint/2010/main" val="221802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Summary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Continue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treatment until growth and pubertal development are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At that time,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discontinue 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T4 and measuring serum TSH one month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later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92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11454" y="2967335"/>
            <a:ext cx="2121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a-I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با سپاس</a:t>
            </a:r>
            <a:endParaRPr lang="en-US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161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Thyroid exam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first two rings of the trachea are located below the cricoid cartilage and the thyroid isthmus overlies this area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57600"/>
            <a:ext cx="225742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500437"/>
            <a:ext cx="1952625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83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Thyroid exam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Palpate the thyroid isthmus using the pads of your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fingers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Palpate each lobe of the thyroid in turn by </a:t>
            </a:r>
            <a:r>
              <a:rPr lang="fa-IR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moving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your fingers out laterally from the isthmus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14800"/>
            <a:ext cx="39433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12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Thyroid exam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Ask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patient to swallow some water, whilst you feel for symmetrical elevation of the thyroid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lobes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29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>
                <a:solidFill>
                  <a:schemeClr val="accent6"/>
                </a:solidFill>
              </a:rPr>
              <a:t>DDx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Short thick neck in patients, seen most commonly in the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obese underestimate thyroid size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More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easily palpable thyroid in a thin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patient overestimate thyroid size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1175</TotalTime>
  <Words>1371</Words>
  <Application>Microsoft Office PowerPoint</Application>
  <PresentationFormat>On-screen Show (4:3)</PresentationFormat>
  <Paragraphs>232</Paragraphs>
  <Slides>55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Office Theme</vt:lpstr>
      <vt:lpstr>1_Office Theme</vt:lpstr>
      <vt:lpstr>4_Office Theme</vt:lpstr>
      <vt:lpstr>5_Office Theme</vt:lpstr>
      <vt:lpstr>6_Office Theme</vt:lpstr>
      <vt:lpstr>7_Office Theme</vt:lpstr>
      <vt:lpstr>2_Office Theme</vt:lpstr>
      <vt:lpstr>PowerPoint Presentation</vt:lpstr>
      <vt:lpstr>PowerPoint Presentation</vt:lpstr>
      <vt:lpstr>Out line  </vt:lpstr>
      <vt:lpstr>Thyroid exam</vt:lpstr>
      <vt:lpstr>Thyroid exam</vt:lpstr>
      <vt:lpstr>Thyroid exam</vt:lpstr>
      <vt:lpstr>Thyroid exam</vt:lpstr>
      <vt:lpstr>Thyroid exam</vt:lpstr>
      <vt:lpstr>DDx</vt:lpstr>
      <vt:lpstr>Case presentation 1</vt:lpstr>
      <vt:lpstr>Examination </vt:lpstr>
      <vt:lpstr>Case presentation 1</vt:lpstr>
      <vt:lpstr>THYROID SIZE IN INFANTS AND CHILDREN  </vt:lpstr>
      <vt:lpstr>THYROID SIZE IN INFANTS AND CHILDREN  </vt:lpstr>
      <vt:lpstr>Thyroid volume in children</vt:lpstr>
      <vt:lpstr>Goiter</vt:lpstr>
      <vt:lpstr>Goiter grading</vt:lpstr>
      <vt:lpstr>Types of goiter</vt:lpstr>
      <vt:lpstr>Types of goiter</vt:lpstr>
      <vt:lpstr>Simple goiter</vt:lpstr>
      <vt:lpstr>Case presentation 1</vt:lpstr>
      <vt:lpstr>Causes</vt:lpstr>
      <vt:lpstr>DDx of thyromegaly</vt:lpstr>
      <vt:lpstr> Goiter Clinical Presentation </vt:lpstr>
      <vt:lpstr>CASE Presentation 2</vt:lpstr>
      <vt:lpstr>Diagnostic evaluation</vt:lpstr>
      <vt:lpstr>CASE 2 </vt:lpstr>
      <vt:lpstr>CASE 2</vt:lpstr>
      <vt:lpstr>CASE 2</vt:lpstr>
      <vt:lpstr>Treatment</vt:lpstr>
      <vt:lpstr>CASE 2</vt:lpstr>
      <vt:lpstr>CASE 2</vt:lpstr>
      <vt:lpstr>CASE 2</vt:lpstr>
      <vt:lpstr>Case 3</vt:lpstr>
      <vt:lpstr>Refer for FNA</vt:lpstr>
      <vt:lpstr>Case3</vt:lpstr>
      <vt:lpstr>Case 4</vt:lpstr>
      <vt:lpstr>Case 4 </vt:lpstr>
      <vt:lpstr>Case 4</vt:lpstr>
      <vt:lpstr>Case 5</vt:lpstr>
      <vt:lpstr>Case 5</vt:lpstr>
      <vt:lpstr>CASE Presentation 6</vt:lpstr>
      <vt:lpstr>Hashimoto's thyroiditis </vt:lpstr>
      <vt:lpstr>Clinical presentation </vt:lpstr>
      <vt:lpstr>Clinical presentation </vt:lpstr>
      <vt:lpstr>Evaluation</vt:lpstr>
      <vt:lpstr>Evaluation</vt:lpstr>
      <vt:lpstr>Treatment</vt:lpstr>
      <vt:lpstr>Treatment</vt:lpstr>
      <vt:lpstr>Treatment</vt:lpstr>
      <vt:lpstr>Levothyroxine dose</vt:lpstr>
      <vt:lpstr>Treatment</vt:lpstr>
      <vt:lpstr>Summary</vt:lpstr>
      <vt:lpstr>Summary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Bamdad</dc:creator>
  <cp:lastModifiedBy>Bamdad</cp:lastModifiedBy>
  <cp:revision>78</cp:revision>
  <dcterms:created xsi:type="dcterms:W3CDTF">2006-08-16T00:00:00Z</dcterms:created>
  <dcterms:modified xsi:type="dcterms:W3CDTF">2018-07-18T18:06:09Z</dcterms:modified>
</cp:coreProperties>
</file>