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318" r:id="rId2"/>
    <p:sldId id="396" r:id="rId3"/>
    <p:sldId id="406" r:id="rId4"/>
    <p:sldId id="384" r:id="rId5"/>
    <p:sldId id="398" r:id="rId6"/>
    <p:sldId id="399" r:id="rId7"/>
    <p:sldId id="400" r:id="rId8"/>
    <p:sldId id="401" r:id="rId9"/>
    <p:sldId id="411" r:id="rId10"/>
    <p:sldId id="325" r:id="rId11"/>
    <p:sldId id="258" r:id="rId12"/>
    <p:sldId id="327" r:id="rId13"/>
    <p:sldId id="331" r:id="rId14"/>
    <p:sldId id="409" r:id="rId15"/>
    <p:sldId id="407" r:id="rId16"/>
    <p:sldId id="408" r:id="rId17"/>
    <p:sldId id="410" r:id="rId18"/>
    <p:sldId id="340" r:id="rId19"/>
    <p:sldId id="415" r:id="rId20"/>
    <p:sldId id="354" r:id="rId21"/>
    <p:sldId id="359" r:id="rId22"/>
    <p:sldId id="361" r:id="rId23"/>
    <p:sldId id="362" r:id="rId24"/>
    <p:sldId id="363" r:id="rId25"/>
    <p:sldId id="364" r:id="rId26"/>
    <p:sldId id="366" r:id="rId27"/>
    <p:sldId id="383" r:id="rId28"/>
    <p:sldId id="382" r:id="rId29"/>
    <p:sldId id="367" r:id="rId30"/>
    <p:sldId id="368" r:id="rId31"/>
    <p:sldId id="369" r:id="rId32"/>
    <p:sldId id="320" r:id="rId33"/>
    <p:sldId id="414" r:id="rId34"/>
    <p:sldId id="385" r:id="rId35"/>
    <p:sldId id="397" r:id="rId36"/>
    <p:sldId id="405" r:id="rId37"/>
    <p:sldId id="321" r:id="rId38"/>
    <p:sldId id="260" r:id="rId39"/>
    <p:sldId id="262" r:id="rId40"/>
    <p:sldId id="263" r:id="rId41"/>
    <p:sldId id="264" r:id="rId42"/>
    <p:sldId id="287" r:id="rId43"/>
    <p:sldId id="288" r:id="rId44"/>
    <p:sldId id="289" r:id="rId45"/>
    <p:sldId id="402" r:id="rId46"/>
    <p:sldId id="403" r:id="rId47"/>
    <p:sldId id="413" r:id="rId48"/>
    <p:sldId id="412" r:id="rId49"/>
    <p:sldId id="416" r:id="rId50"/>
    <p:sldId id="319" r:id="rId5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386" y="6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8" name="Freeform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1D8BD707-D9CF-40AE-B4C6-C98DA3205C09}" type="datetimeFigureOut">
              <a:rPr lang="en-US" smtClean="0"/>
              <a:pPr/>
              <a:t>7/5/2017</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7/5/2017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7/5/2017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7/5/2017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9" name="Freeform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2" name="Title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7/5/2017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7/5/2017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1D8BD707-D9CF-40AE-B4C6-C98DA3205C09}" type="datetimeFigureOut">
              <a:rPr lang="en-US" smtClean="0"/>
              <a:pPr/>
              <a:t>7/5/2017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7470648" cy="1143000"/>
          </a:xfrm>
        </p:spPr>
        <p:txBody>
          <a:bodyPr anchor="ctr"/>
          <a:lstStyle>
            <a:lvl1pPr algn="l">
              <a:defRPr sz="4600"/>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1D8BD707-D9CF-40AE-B4C6-C98DA3205C09}" type="datetimeFigureOut">
              <a:rPr lang="en-US" smtClean="0"/>
              <a:pPr/>
              <a:t>7/5/2017</a:t>
            </a:fld>
            <a:endParaRPr lang="en-US"/>
          </a:p>
        </p:txBody>
      </p:sp>
      <p:sp>
        <p:nvSpPr>
          <p:cNvPr id="8" name="Slide Number Placeholder 7"/>
          <p:cNvSpPr>
            <a:spLocks noGrp="1"/>
          </p:cNvSpPr>
          <p:nvPr>
            <p:ph type="sldNum" sz="quarter" idx="11"/>
          </p:nvPr>
        </p:nvSpPr>
        <p:spPr/>
        <p:txBody>
          <a:bodyPr/>
          <a:lstStyle/>
          <a:p>
            <a:fld id="{B6F15528-21DE-4FAA-801E-634DDDAF4B2B}" type="slidenum">
              <a:rPr lang="en-US" smtClean="0"/>
              <a:pPr/>
              <a:t>‹#›</a:t>
            </a:fld>
            <a:endParaRPr lang="en-US"/>
          </a:p>
        </p:txBody>
      </p:sp>
      <p:sp>
        <p:nvSpPr>
          <p:cNvPr id="9" name="Footer Placeholder 8"/>
          <p:cNvSpPr>
            <a:spLocks noGrp="1"/>
          </p:cNvSpPr>
          <p:nvPr>
            <p:ph type="ftr" sz="quarter" idx="12"/>
          </p:nvPr>
        </p:nvSpPr>
        <p:spPr/>
        <p:txBody>
          <a:bodyPr/>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7/5/2017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7/5/2017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156448" y="6422064"/>
            <a:ext cx="762000" cy="365125"/>
          </a:xfrm>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457200" y="6422064"/>
            <a:ext cx="2133600" cy="365125"/>
          </a:xfrm>
        </p:spPr>
        <p:txBody>
          <a:bodyPr/>
          <a:lstStyle/>
          <a:p>
            <a:fld id="{1D8BD707-D9CF-40AE-B4C6-C98DA3205C09}" type="datetimeFigureOut">
              <a:rPr lang="en-US" smtClean="0"/>
              <a:pPr/>
              <a:t>7/5/2017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Freeform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16" name="Freeform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Placeholder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1D8BD707-D9CF-40AE-B4C6-C98DA3205C09}" type="datetimeFigureOut">
              <a:rPr lang="en-US" smtClean="0"/>
              <a:pPr/>
              <a:t>7/5/2017</a:t>
            </a:fld>
            <a:endParaRPr lang="en-US"/>
          </a:p>
        </p:txBody>
      </p:sp>
      <p:sp>
        <p:nvSpPr>
          <p:cNvPr id="22" name="Footer Placeholder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en-US"/>
          </a:p>
        </p:txBody>
      </p:sp>
      <p:sp>
        <p:nvSpPr>
          <p:cNvPr id="18" name="Slide Number Placeholder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B6F15528-21DE-4FAA-801E-634DDDAF4B2B}"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95800" y="1219199"/>
            <a:ext cx="4114800" cy="1143001"/>
          </a:xfrm>
          <a:solidFill>
            <a:schemeClr val="accent2"/>
          </a:solidFill>
        </p:spPr>
        <p:txBody>
          <a:bodyPr>
            <a:normAutofit/>
          </a:bodyPr>
          <a:lstStyle/>
          <a:p>
            <a:r>
              <a:rPr lang="en-US" sz="2400" i="1" dirty="0" smtClean="0">
                <a:solidFill>
                  <a:schemeClr val="bg1"/>
                </a:solidFill>
              </a:rPr>
              <a:t>         hypothyroidism </a:t>
            </a:r>
            <a:r>
              <a:rPr lang="en-US" sz="2000" i="1" dirty="0" smtClean="0">
                <a:solidFill>
                  <a:schemeClr val="bg1"/>
                </a:solidFill>
              </a:rPr>
              <a:t/>
            </a:r>
            <a:br>
              <a:rPr lang="en-US" sz="2000" i="1" dirty="0" smtClean="0">
                <a:solidFill>
                  <a:schemeClr val="bg1"/>
                </a:solidFill>
              </a:rPr>
            </a:br>
            <a:r>
              <a:rPr lang="en-US" sz="2000" i="1" dirty="0" smtClean="0"/>
              <a:t/>
            </a:r>
            <a:br>
              <a:rPr lang="en-US" sz="2000" i="1" dirty="0" smtClean="0"/>
            </a:br>
            <a:endParaRPr lang="en-US" sz="2000" i="1" dirty="0"/>
          </a:p>
        </p:txBody>
      </p:sp>
      <p:sp>
        <p:nvSpPr>
          <p:cNvPr id="4" name="Text Placeholder 3"/>
          <p:cNvSpPr>
            <a:spLocks noGrp="1"/>
          </p:cNvSpPr>
          <p:nvPr>
            <p:ph type="body" sz="half" idx="2"/>
          </p:nvPr>
        </p:nvSpPr>
        <p:spPr>
          <a:xfrm>
            <a:off x="4495800" y="2998765"/>
            <a:ext cx="4114800" cy="2663482"/>
          </a:xfrm>
          <a:solidFill>
            <a:schemeClr val="accent2"/>
          </a:solidFill>
        </p:spPr>
        <p:txBody>
          <a:bodyPr>
            <a:noAutofit/>
          </a:bodyPr>
          <a:lstStyle/>
          <a:p>
            <a:r>
              <a:rPr lang="en-US" sz="2000" b="1" i="1" dirty="0" smtClean="0"/>
              <a:t>           </a:t>
            </a:r>
            <a:r>
              <a:rPr lang="en-US" sz="2000" b="1" i="1" dirty="0" smtClean="0">
                <a:solidFill>
                  <a:schemeClr val="bg1"/>
                </a:solidFill>
              </a:rPr>
              <a:t>Dr Neda </a:t>
            </a:r>
            <a:r>
              <a:rPr lang="en-US" sz="2000" b="1" i="1" dirty="0" err="1" smtClean="0">
                <a:solidFill>
                  <a:schemeClr val="bg1"/>
                </a:solidFill>
              </a:rPr>
              <a:t>Mostofizadeh</a:t>
            </a:r>
            <a:endParaRPr lang="en-US" sz="2000" b="1" i="1" dirty="0" smtClean="0">
              <a:solidFill>
                <a:schemeClr val="bg1"/>
              </a:solidFill>
            </a:endParaRPr>
          </a:p>
          <a:p>
            <a:endParaRPr lang="en-US" sz="2000" b="1" i="1" dirty="0" smtClean="0">
              <a:solidFill>
                <a:schemeClr val="bg1"/>
              </a:solidFill>
            </a:endParaRPr>
          </a:p>
          <a:p>
            <a:r>
              <a:rPr lang="en-US" sz="2000" b="1" i="1" dirty="0" smtClean="0">
                <a:solidFill>
                  <a:schemeClr val="bg1"/>
                </a:solidFill>
              </a:rPr>
              <a:t>         Pediatric Endocrinologist</a:t>
            </a:r>
          </a:p>
          <a:p>
            <a:endParaRPr lang="en-US" sz="2000" b="1" i="1" dirty="0" smtClean="0">
              <a:solidFill>
                <a:schemeClr val="bg1"/>
              </a:solidFill>
            </a:endParaRPr>
          </a:p>
          <a:p>
            <a:endParaRPr lang="en-US" sz="2000" b="1" i="1" dirty="0" smtClean="0">
              <a:solidFill>
                <a:schemeClr val="bg1"/>
              </a:solidFill>
            </a:endParaRPr>
          </a:p>
          <a:p>
            <a:r>
              <a:rPr lang="en-US" sz="2000" b="1" i="1" dirty="0" smtClean="0">
                <a:solidFill>
                  <a:schemeClr val="bg1"/>
                </a:solidFill>
              </a:rPr>
              <a:t>         Isfahan Medical university</a:t>
            </a:r>
            <a:endParaRPr lang="en-US" sz="2000" b="1" i="1" dirty="0">
              <a:solidFill>
                <a:schemeClr val="bg1"/>
              </a:solidFill>
            </a:endParaRPr>
          </a:p>
        </p:txBody>
      </p:sp>
      <p:pic>
        <p:nvPicPr>
          <p:cNvPr id="1026" name="Picture 2"/>
          <p:cNvPicPr>
            <a:picLocks noGrp="1" noChangeAspect="1" noChangeArrowheads="1"/>
          </p:cNvPicPr>
          <p:nvPr>
            <p:ph type="pic" idx="1"/>
          </p:nvPr>
        </p:nvPicPr>
        <p:blipFill>
          <a:blip r:embed="rId2" cstate="print"/>
          <a:srcRect l="11291" r="11291"/>
          <a:stretch>
            <a:fillRect/>
          </a:stretch>
        </p:blipFill>
        <p:spPr bwMode="auto">
          <a:xfrm>
            <a:off x="1065213" y="1019174"/>
            <a:ext cx="3278187" cy="461962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2">
              <a:lumMod val="40000"/>
              <a:lumOff val="60000"/>
            </a:schemeClr>
          </a:solidFill>
        </p:spPr>
        <p:txBody>
          <a:bodyPr/>
          <a:lstStyle/>
          <a:p>
            <a:r>
              <a:rPr lang="en-US" dirty="0" smtClean="0">
                <a:solidFill>
                  <a:schemeClr val="tx2">
                    <a:lumMod val="10000"/>
                  </a:schemeClr>
                </a:solidFill>
              </a:rPr>
              <a:t>                </a:t>
            </a:r>
            <a:r>
              <a:rPr lang="en-US" sz="3200" b="1" i="1" dirty="0" smtClean="0">
                <a:solidFill>
                  <a:schemeClr val="tx2">
                    <a:lumMod val="10000"/>
                  </a:schemeClr>
                </a:solidFill>
              </a:rPr>
              <a:t>Hypothyroidism</a:t>
            </a:r>
            <a:endParaRPr lang="fa-IR" sz="3200" b="1" i="1" dirty="0"/>
          </a:p>
        </p:txBody>
      </p:sp>
      <p:sp>
        <p:nvSpPr>
          <p:cNvPr id="3" name="Content Placeholder 2"/>
          <p:cNvSpPr>
            <a:spLocks noGrp="1"/>
          </p:cNvSpPr>
          <p:nvPr>
            <p:ph idx="1"/>
          </p:nvPr>
        </p:nvSpPr>
        <p:spPr>
          <a:solidFill>
            <a:schemeClr val="accent5"/>
          </a:solidFill>
        </p:spPr>
        <p:txBody>
          <a:bodyPr>
            <a:normAutofit/>
          </a:bodyPr>
          <a:lstStyle/>
          <a:p>
            <a:r>
              <a:rPr lang="en-US" sz="2000" dirty="0">
                <a:solidFill>
                  <a:srgbClr val="C00000"/>
                </a:solidFill>
              </a:rPr>
              <a:t>M</a:t>
            </a:r>
            <a:r>
              <a:rPr lang="en-US" sz="2000" dirty="0" smtClean="0">
                <a:solidFill>
                  <a:srgbClr val="C00000"/>
                </a:solidFill>
              </a:rPr>
              <a:t>ost </a:t>
            </a:r>
            <a:r>
              <a:rPr lang="en-US" sz="2000" dirty="0">
                <a:solidFill>
                  <a:srgbClr val="C00000"/>
                </a:solidFill>
              </a:rPr>
              <a:t>common </a:t>
            </a:r>
            <a:r>
              <a:rPr lang="en-US" sz="2000" dirty="0">
                <a:solidFill>
                  <a:schemeClr val="tx2">
                    <a:lumMod val="10000"/>
                  </a:schemeClr>
                </a:solidFill>
              </a:rPr>
              <a:t>disturbance of thyroid function in </a:t>
            </a:r>
            <a:r>
              <a:rPr lang="en-US" sz="2000" dirty="0" smtClean="0">
                <a:solidFill>
                  <a:schemeClr val="tx2">
                    <a:lumMod val="10000"/>
                  </a:schemeClr>
                </a:solidFill>
              </a:rPr>
              <a:t>children</a:t>
            </a:r>
            <a:r>
              <a:rPr lang="en-US" sz="2000" dirty="0">
                <a:solidFill>
                  <a:schemeClr val="tx2">
                    <a:lumMod val="10000"/>
                  </a:schemeClr>
                </a:solidFill>
              </a:rPr>
              <a:t>.</a:t>
            </a:r>
            <a:r>
              <a:rPr lang="en-US" sz="2000" dirty="0" smtClean="0">
                <a:solidFill>
                  <a:schemeClr val="tx2">
                    <a:lumMod val="10000"/>
                  </a:schemeClr>
                </a:solidFill>
              </a:rPr>
              <a:t> </a:t>
            </a:r>
          </a:p>
          <a:p>
            <a:endParaRPr lang="en-US" sz="2000" dirty="0" smtClean="0">
              <a:solidFill>
                <a:schemeClr val="tx2">
                  <a:lumMod val="10000"/>
                </a:schemeClr>
              </a:solidFill>
            </a:endParaRPr>
          </a:p>
          <a:p>
            <a:r>
              <a:rPr lang="en-US" sz="2000" dirty="0">
                <a:solidFill>
                  <a:srgbClr val="C00000"/>
                </a:solidFill>
              </a:rPr>
              <a:t>A</a:t>
            </a:r>
            <a:r>
              <a:rPr lang="en-US" sz="2000" dirty="0" smtClean="0">
                <a:solidFill>
                  <a:srgbClr val="C00000"/>
                </a:solidFill>
              </a:rPr>
              <a:t>cquired</a:t>
            </a:r>
            <a:r>
              <a:rPr lang="en-US" sz="2000" dirty="0" smtClean="0">
                <a:solidFill>
                  <a:schemeClr val="tx2">
                    <a:lumMod val="10000"/>
                  </a:schemeClr>
                </a:solidFill>
              </a:rPr>
              <a:t> </a:t>
            </a:r>
            <a:r>
              <a:rPr lang="en-US" sz="2000" dirty="0">
                <a:solidFill>
                  <a:schemeClr val="tx2">
                    <a:lumMod val="10000"/>
                  </a:schemeClr>
                </a:solidFill>
              </a:rPr>
              <a:t>hypothyroidism </a:t>
            </a:r>
            <a:r>
              <a:rPr lang="en-US" sz="2000" dirty="0" smtClean="0">
                <a:solidFill>
                  <a:schemeClr val="tx2">
                    <a:lumMod val="10000"/>
                  </a:schemeClr>
                </a:solidFill>
              </a:rPr>
              <a:t>: </a:t>
            </a:r>
            <a:r>
              <a:rPr lang="en-US" sz="2000" dirty="0" smtClean="0">
                <a:solidFill>
                  <a:srgbClr val="C00000"/>
                </a:solidFill>
              </a:rPr>
              <a:t>Autoimmune.</a:t>
            </a:r>
          </a:p>
          <a:p>
            <a:pPr marL="36576" indent="0">
              <a:buNone/>
            </a:pPr>
            <a:r>
              <a:rPr lang="en-US" sz="2000" dirty="0" smtClean="0">
                <a:solidFill>
                  <a:schemeClr val="tx2">
                    <a:lumMod val="10000"/>
                  </a:schemeClr>
                </a:solidFill>
              </a:rPr>
              <a:t> </a:t>
            </a:r>
          </a:p>
          <a:p>
            <a:r>
              <a:rPr lang="en-US" sz="2000" dirty="0" smtClean="0">
                <a:solidFill>
                  <a:srgbClr val="C00000"/>
                </a:solidFill>
              </a:rPr>
              <a:t>Primary</a:t>
            </a:r>
            <a:r>
              <a:rPr lang="en-US" sz="2000" dirty="0" smtClean="0">
                <a:solidFill>
                  <a:schemeClr val="tx2">
                    <a:lumMod val="10000"/>
                  </a:schemeClr>
                </a:solidFill>
              </a:rPr>
              <a:t>(subclinical /Overt). </a:t>
            </a:r>
          </a:p>
          <a:p>
            <a:endParaRPr lang="en-US" sz="2000" dirty="0" smtClean="0">
              <a:solidFill>
                <a:schemeClr val="tx2">
                  <a:lumMod val="10000"/>
                </a:schemeClr>
              </a:solidFill>
            </a:endParaRPr>
          </a:p>
          <a:p>
            <a:r>
              <a:rPr lang="en-US" sz="2000" dirty="0">
                <a:solidFill>
                  <a:srgbClr val="C00000"/>
                </a:solidFill>
              </a:rPr>
              <a:t>C</a:t>
            </a:r>
            <a:r>
              <a:rPr lang="en-US" sz="2000" dirty="0" smtClean="0">
                <a:solidFill>
                  <a:srgbClr val="C00000"/>
                </a:solidFill>
              </a:rPr>
              <a:t>entral </a:t>
            </a:r>
          </a:p>
          <a:p>
            <a:endParaRPr lang="en-US" sz="2000" dirty="0" smtClean="0">
              <a:solidFill>
                <a:schemeClr val="tx2">
                  <a:lumMod val="10000"/>
                </a:schemeClr>
              </a:solidFill>
            </a:endParaRPr>
          </a:p>
          <a:p>
            <a:r>
              <a:rPr lang="en-US" sz="2000" dirty="0">
                <a:solidFill>
                  <a:schemeClr val="tx2">
                    <a:lumMod val="10000"/>
                  </a:schemeClr>
                </a:solidFill>
              </a:rPr>
              <a:t>D</a:t>
            </a:r>
            <a:r>
              <a:rPr lang="en-US" sz="2000" dirty="0" smtClean="0">
                <a:solidFill>
                  <a:schemeClr val="tx2">
                    <a:lumMod val="10000"/>
                  </a:schemeClr>
                </a:solidFill>
              </a:rPr>
              <a:t>eleterious </a:t>
            </a:r>
            <a:r>
              <a:rPr lang="en-US" sz="2000" dirty="0">
                <a:solidFill>
                  <a:schemeClr val="tx2">
                    <a:lumMod val="10000"/>
                  </a:schemeClr>
                </a:solidFill>
              </a:rPr>
              <a:t>effects on </a:t>
            </a:r>
            <a:r>
              <a:rPr lang="en-US" sz="2000" dirty="0">
                <a:solidFill>
                  <a:srgbClr val="C00000"/>
                </a:solidFill>
              </a:rPr>
              <a:t>growth</a:t>
            </a:r>
            <a:r>
              <a:rPr lang="en-US" sz="2000" dirty="0">
                <a:solidFill>
                  <a:schemeClr val="tx2">
                    <a:lumMod val="10000"/>
                  </a:schemeClr>
                </a:solidFill>
              </a:rPr>
              <a:t>, </a:t>
            </a:r>
            <a:r>
              <a:rPr lang="en-US" sz="2000" dirty="0">
                <a:solidFill>
                  <a:srgbClr val="C00000"/>
                </a:solidFill>
              </a:rPr>
              <a:t>pubertal</a:t>
            </a:r>
            <a:r>
              <a:rPr lang="en-US" sz="2000" dirty="0">
                <a:solidFill>
                  <a:schemeClr val="tx2">
                    <a:lumMod val="10000"/>
                  </a:schemeClr>
                </a:solidFill>
              </a:rPr>
              <a:t> development and </a:t>
            </a:r>
            <a:r>
              <a:rPr lang="en-US" sz="2000" dirty="0">
                <a:solidFill>
                  <a:srgbClr val="C00000"/>
                </a:solidFill>
              </a:rPr>
              <a:t>school performance</a:t>
            </a:r>
            <a:endParaRPr lang="fa-IR" sz="2000" dirty="0">
              <a:solidFill>
                <a:srgbClr val="C00000"/>
              </a:solidFill>
            </a:endParaRPr>
          </a:p>
        </p:txBody>
      </p:sp>
    </p:spTree>
    <p:extLst>
      <p:ext uri="{BB962C8B-B14F-4D97-AF65-F5344CB8AC3E}">
        <p14:creationId xmlns:p14="http://schemas.microsoft.com/office/powerpoint/2010/main" val="245583307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20000"/>
              <a:lumOff val="80000"/>
            </a:schemeClr>
          </a:solidFill>
        </p:spPr>
        <p:txBody>
          <a:bodyPr/>
          <a:lstStyle/>
          <a:p>
            <a:r>
              <a:rPr lang="en-US" dirty="0" smtClean="0">
                <a:solidFill>
                  <a:schemeClr val="accent2">
                    <a:lumMod val="75000"/>
                  </a:schemeClr>
                </a:solidFill>
              </a:rPr>
              <a:t>           </a:t>
            </a:r>
            <a:r>
              <a:rPr lang="en-US" sz="2800" b="1" i="1" dirty="0" smtClean="0">
                <a:solidFill>
                  <a:schemeClr val="tx2">
                    <a:lumMod val="10000"/>
                  </a:schemeClr>
                </a:solidFill>
              </a:rPr>
              <a:t>CLINICAL </a:t>
            </a:r>
            <a:r>
              <a:rPr lang="en-US" sz="2800" b="1" i="1" dirty="0">
                <a:solidFill>
                  <a:schemeClr val="tx2">
                    <a:lumMod val="10000"/>
                  </a:schemeClr>
                </a:solidFill>
              </a:rPr>
              <a:t>MANIFESTATIONS</a:t>
            </a:r>
            <a:endParaRPr lang="en-US" sz="2800" b="1" i="1" dirty="0">
              <a:solidFill>
                <a:schemeClr val="accent2">
                  <a:lumMod val="75000"/>
                </a:schemeClr>
              </a:solidFill>
            </a:endParaRPr>
          </a:p>
        </p:txBody>
      </p:sp>
      <p:sp>
        <p:nvSpPr>
          <p:cNvPr id="3" name="Content Placeholder 2"/>
          <p:cNvSpPr>
            <a:spLocks noGrp="1"/>
          </p:cNvSpPr>
          <p:nvPr>
            <p:ph idx="1"/>
          </p:nvPr>
        </p:nvSpPr>
        <p:spPr>
          <a:solidFill>
            <a:schemeClr val="accent5">
              <a:lumMod val="60000"/>
              <a:lumOff val="40000"/>
            </a:schemeClr>
          </a:solidFill>
        </p:spPr>
        <p:txBody>
          <a:bodyPr>
            <a:normAutofit fontScale="85000" lnSpcReduction="20000"/>
          </a:bodyPr>
          <a:lstStyle/>
          <a:p>
            <a:pPr marL="342900" indent="-342900" algn="just">
              <a:lnSpc>
                <a:spcPct val="80000"/>
              </a:lnSpc>
              <a:buFont typeface="Wingdings" panose="05000000000000000000" pitchFamily="2" charset="2"/>
              <a:buChar char="q"/>
            </a:pPr>
            <a:r>
              <a:rPr lang="en-US" sz="2000" b="1" i="1" dirty="0" smtClean="0">
                <a:solidFill>
                  <a:schemeClr val="tx2">
                    <a:lumMod val="10000"/>
                  </a:schemeClr>
                </a:solidFill>
              </a:rPr>
              <a:t>Declining </a:t>
            </a:r>
            <a:r>
              <a:rPr lang="en-US" sz="2000" b="1" i="1" dirty="0">
                <a:solidFill>
                  <a:schemeClr val="tx2">
                    <a:lumMod val="10000"/>
                  </a:schemeClr>
                </a:solidFill>
              </a:rPr>
              <a:t>height velocity(Common and </a:t>
            </a:r>
            <a:r>
              <a:rPr lang="en-US" sz="2000" b="1" i="1" dirty="0" smtClean="0">
                <a:solidFill>
                  <a:schemeClr val="tx2">
                    <a:lumMod val="10000"/>
                  </a:schemeClr>
                </a:solidFill>
              </a:rPr>
              <a:t>insidious).</a:t>
            </a:r>
          </a:p>
          <a:p>
            <a:pPr marL="342900" indent="-342900" algn="just">
              <a:lnSpc>
                <a:spcPct val="80000"/>
              </a:lnSpc>
              <a:buFont typeface="Wingdings" panose="05000000000000000000" pitchFamily="2" charset="2"/>
              <a:buChar char="q"/>
            </a:pPr>
            <a:endParaRPr lang="en-US" sz="2000" b="1" i="1" dirty="0" smtClean="0">
              <a:solidFill>
                <a:schemeClr val="tx2">
                  <a:lumMod val="10000"/>
                </a:schemeClr>
              </a:solidFill>
            </a:endParaRPr>
          </a:p>
          <a:p>
            <a:pPr marL="342900" indent="-342900" algn="just">
              <a:lnSpc>
                <a:spcPct val="80000"/>
              </a:lnSpc>
              <a:buFont typeface="Wingdings" panose="05000000000000000000" pitchFamily="2" charset="2"/>
              <a:buChar char="q"/>
            </a:pPr>
            <a:r>
              <a:rPr lang="en-US" sz="2000" b="1" i="1" dirty="0" smtClean="0">
                <a:solidFill>
                  <a:schemeClr val="tx2">
                    <a:lumMod val="10000"/>
                  </a:schemeClr>
                </a:solidFill>
              </a:rPr>
              <a:t>Altered </a:t>
            </a:r>
            <a:r>
              <a:rPr lang="en-US" sz="2000" b="1" i="1" dirty="0">
                <a:solidFill>
                  <a:schemeClr val="tx2">
                    <a:lumMod val="10000"/>
                  </a:schemeClr>
                </a:solidFill>
              </a:rPr>
              <a:t>school performance</a:t>
            </a:r>
            <a:r>
              <a:rPr lang="en-US" sz="2000" b="1" i="1" dirty="0" smtClean="0">
                <a:solidFill>
                  <a:schemeClr val="tx2">
                    <a:lumMod val="10000"/>
                  </a:schemeClr>
                </a:solidFill>
              </a:rPr>
              <a:t>.</a:t>
            </a:r>
          </a:p>
          <a:p>
            <a:pPr marL="0" indent="0" algn="just">
              <a:lnSpc>
                <a:spcPct val="80000"/>
              </a:lnSpc>
              <a:buNone/>
            </a:pPr>
            <a:r>
              <a:rPr lang="en-US" sz="2000" b="1" i="1" dirty="0" smtClean="0">
                <a:solidFill>
                  <a:schemeClr val="tx2">
                    <a:lumMod val="10000"/>
                  </a:schemeClr>
                </a:solidFill>
              </a:rPr>
              <a:t> </a:t>
            </a:r>
          </a:p>
          <a:p>
            <a:pPr marL="342900" indent="-342900" algn="just">
              <a:lnSpc>
                <a:spcPct val="80000"/>
              </a:lnSpc>
              <a:buFont typeface="Wingdings" panose="05000000000000000000" pitchFamily="2" charset="2"/>
              <a:buChar char="q"/>
            </a:pPr>
            <a:r>
              <a:rPr lang="en-US" sz="2000" b="1" i="1" dirty="0" smtClean="0">
                <a:solidFill>
                  <a:schemeClr val="tx2">
                    <a:lumMod val="10000"/>
                  </a:schemeClr>
                </a:solidFill>
              </a:rPr>
              <a:t>Sluggishness/Lethargy. </a:t>
            </a:r>
          </a:p>
          <a:p>
            <a:pPr marL="342900" indent="-342900" algn="just">
              <a:lnSpc>
                <a:spcPct val="80000"/>
              </a:lnSpc>
              <a:buFont typeface="Wingdings" panose="05000000000000000000" pitchFamily="2" charset="2"/>
              <a:buChar char="q"/>
            </a:pPr>
            <a:endParaRPr lang="en-US" sz="2000" b="1" i="1" dirty="0" smtClean="0">
              <a:solidFill>
                <a:schemeClr val="tx2">
                  <a:lumMod val="10000"/>
                </a:schemeClr>
              </a:solidFill>
            </a:endParaRPr>
          </a:p>
          <a:p>
            <a:pPr marL="342900" indent="-342900" algn="just">
              <a:lnSpc>
                <a:spcPct val="80000"/>
              </a:lnSpc>
              <a:buFont typeface="Wingdings" panose="05000000000000000000" pitchFamily="2" charset="2"/>
              <a:buChar char="q"/>
            </a:pPr>
            <a:r>
              <a:rPr lang="en-US" sz="2000" b="1" i="1" dirty="0">
                <a:solidFill>
                  <a:schemeClr val="tx2">
                    <a:lumMod val="10000"/>
                  </a:schemeClr>
                </a:solidFill>
              </a:rPr>
              <a:t>C</a:t>
            </a:r>
            <a:r>
              <a:rPr lang="en-US" sz="2000" b="1" i="1" dirty="0" smtClean="0">
                <a:solidFill>
                  <a:schemeClr val="tx2">
                    <a:lumMod val="10000"/>
                  </a:schemeClr>
                </a:solidFill>
              </a:rPr>
              <a:t>old intolerance.</a:t>
            </a:r>
          </a:p>
          <a:p>
            <a:pPr marL="342900" indent="-342900" algn="just">
              <a:lnSpc>
                <a:spcPct val="80000"/>
              </a:lnSpc>
              <a:buFont typeface="Wingdings" panose="05000000000000000000" pitchFamily="2" charset="2"/>
              <a:buChar char="q"/>
            </a:pPr>
            <a:endParaRPr lang="en-US" sz="2000" b="1" i="1" dirty="0" smtClean="0">
              <a:solidFill>
                <a:schemeClr val="tx2">
                  <a:lumMod val="10000"/>
                </a:schemeClr>
              </a:solidFill>
            </a:endParaRPr>
          </a:p>
          <a:p>
            <a:pPr marL="342900" indent="-342900" algn="just">
              <a:lnSpc>
                <a:spcPct val="80000"/>
              </a:lnSpc>
              <a:buFont typeface="Wingdings" panose="05000000000000000000" pitchFamily="2" charset="2"/>
              <a:buChar char="q"/>
            </a:pPr>
            <a:r>
              <a:rPr lang="en-US" sz="2000" b="1" i="1" dirty="0" smtClean="0">
                <a:solidFill>
                  <a:schemeClr val="tx2">
                    <a:lumMod val="10000"/>
                  </a:schemeClr>
                </a:solidFill>
              </a:rPr>
              <a:t>Constipation.</a:t>
            </a:r>
          </a:p>
          <a:p>
            <a:pPr marL="0" indent="0" algn="just">
              <a:lnSpc>
                <a:spcPct val="80000"/>
              </a:lnSpc>
              <a:buNone/>
            </a:pPr>
            <a:r>
              <a:rPr lang="en-US" sz="2000" b="1" i="1" dirty="0" smtClean="0">
                <a:solidFill>
                  <a:schemeClr val="tx2">
                    <a:lumMod val="10000"/>
                  </a:schemeClr>
                </a:solidFill>
              </a:rPr>
              <a:t> </a:t>
            </a:r>
          </a:p>
          <a:p>
            <a:pPr marL="342900" indent="-342900" algn="just">
              <a:lnSpc>
                <a:spcPct val="80000"/>
              </a:lnSpc>
              <a:buFont typeface="Wingdings" panose="05000000000000000000" pitchFamily="2" charset="2"/>
              <a:buChar char="q"/>
            </a:pPr>
            <a:r>
              <a:rPr lang="en-US" sz="2000" b="1" i="1" dirty="0">
                <a:solidFill>
                  <a:schemeClr val="tx2">
                    <a:lumMod val="10000"/>
                  </a:schemeClr>
                </a:solidFill>
              </a:rPr>
              <a:t>D</a:t>
            </a:r>
            <a:r>
              <a:rPr lang="en-US" sz="2000" b="1" i="1" dirty="0" smtClean="0">
                <a:solidFill>
                  <a:schemeClr val="tx2">
                    <a:lumMod val="10000"/>
                  </a:schemeClr>
                </a:solidFill>
              </a:rPr>
              <a:t>ry skin. </a:t>
            </a:r>
          </a:p>
          <a:p>
            <a:pPr marL="342900" indent="-342900" algn="just">
              <a:lnSpc>
                <a:spcPct val="80000"/>
              </a:lnSpc>
              <a:buFont typeface="Wingdings" panose="05000000000000000000" pitchFamily="2" charset="2"/>
              <a:buChar char="q"/>
            </a:pPr>
            <a:endParaRPr lang="en-US" sz="2000" b="1" i="1" dirty="0" smtClean="0">
              <a:solidFill>
                <a:schemeClr val="tx2">
                  <a:lumMod val="10000"/>
                </a:schemeClr>
              </a:solidFill>
            </a:endParaRPr>
          </a:p>
          <a:p>
            <a:pPr marL="342900" indent="-342900" algn="just">
              <a:lnSpc>
                <a:spcPct val="80000"/>
              </a:lnSpc>
              <a:buFont typeface="Wingdings" panose="05000000000000000000" pitchFamily="2" charset="2"/>
              <a:buChar char="q"/>
            </a:pPr>
            <a:r>
              <a:rPr lang="en-US" sz="2000" b="1" i="1" dirty="0">
                <a:solidFill>
                  <a:schemeClr val="tx2">
                    <a:lumMod val="10000"/>
                  </a:schemeClr>
                </a:solidFill>
              </a:rPr>
              <a:t>B</a:t>
            </a:r>
            <a:r>
              <a:rPr lang="en-US" sz="2000" b="1" i="1" dirty="0" smtClean="0">
                <a:solidFill>
                  <a:schemeClr val="tx2">
                    <a:lumMod val="10000"/>
                  </a:schemeClr>
                </a:solidFill>
              </a:rPr>
              <a:t>rittle hair. </a:t>
            </a:r>
          </a:p>
          <a:p>
            <a:pPr marL="342900" indent="-342900" algn="just">
              <a:lnSpc>
                <a:spcPct val="80000"/>
              </a:lnSpc>
              <a:buFont typeface="Wingdings" panose="05000000000000000000" pitchFamily="2" charset="2"/>
              <a:buChar char="q"/>
            </a:pPr>
            <a:endParaRPr lang="en-US" sz="2000" b="1" i="1" dirty="0" smtClean="0">
              <a:solidFill>
                <a:schemeClr val="tx2">
                  <a:lumMod val="10000"/>
                </a:schemeClr>
              </a:solidFill>
            </a:endParaRPr>
          </a:p>
          <a:p>
            <a:pPr marL="342900" indent="-342900" algn="just">
              <a:lnSpc>
                <a:spcPct val="80000"/>
              </a:lnSpc>
              <a:buFont typeface="Wingdings" panose="05000000000000000000" pitchFamily="2" charset="2"/>
              <a:buChar char="q"/>
            </a:pPr>
            <a:r>
              <a:rPr lang="en-US" sz="2000" b="1" i="1" dirty="0">
                <a:solidFill>
                  <a:schemeClr val="tx2">
                    <a:lumMod val="10000"/>
                  </a:schemeClr>
                </a:solidFill>
              </a:rPr>
              <a:t>F</a:t>
            </a:r>
            <a:r>
              <a:rPr lang="en-US" sz="2000" b="1" i="1" dirty="0" smtClean="0">
                <a:solidFill>
                  <a:schemeClr val="tx2">
                    <a:lumMod val="10000"/>
                  </a:schemeClr>
                </a:solidFill>
              </a:rPr>
              <a:t>acial puffiness.</a:t>
            </a:r>
          </a:p>
          <a:p>
            <a:pPr marL="342900" indent="-342900" algn="just">
              <a:lnSpc>
                <a:spcPct val="80000"/>
              </a:lnSpc>
              <a:buFont typeface="Wingdings" panose="05000000000000000000" pitchFamily="2" charset="2"/>
              <a:buChar char="q"/>
            </a:pPr>
            <a:endParaRPr lang="en-US" sz="2000" b="1" i="1" dirty="0" smtClean="0">
              <a:solidFill>
                <a:schemeClr val="tx2">
                  <a:lumMod val="10000"/>
                </a:schemeClr>
              </a:solidFill>
            </a:endParaRPr>
          </a:p>
          <a:p>
            <a:pPr marL="342900" indent="-342900" algn="just">
              <a:lnSpc>
                <a:spcPct val="80000"/>
              </a:lnSpc>
              <a:buFont typeface="Wingdings" panose="05000000000000000000" pitchFamily="2" charset="2"/>
              <a:buChar char="q"/>
            </a:pPr>
            <a:r>
              <a:rPr lang="en-US" sz="2000" b="1" i="1" dirty="0" smtClean="0">
                <a:solidFill>
                  <a:schemeClr val="tx2">
                    <a:lumMod val="10000"/>
                  </a:schemeClr>
                </a:solidFill>
              </a:rPr>
              <a:t>Muscle </a:t>
            </a:r>
            <a:r>
              <a:rPr lang="en-US" sz="2000" b="1" i="1" dirty="0">
                <a:solidFill>
                  <a:schemeClr val="tx2">
                    <a:lumMod val="10000"/>
                  </a:schemeClr>
                </a:solidFill>
              </a:rPr>
              <a:t>aches and </a:t>
            </a:r>
            <a:r>
              <a:rPr lang="en-US" sz="2000" b="1" i="1" dirty="0" smtClean="0">
                <a:solidFill>
                  <a:schemeClr val="tx2">
                    <a:lumMod val="10000"/>
                  </a:schemeClr>
                </a:solidFill>
              </a:rPr>
              <a:t>pains </a:t>
            </a:r>
          </a:p>
          <a:p>
            <a:pPr marL="0" indent="0" algn="just">
              <a:lnSpc>
                <a:spcPct val="80000"/>
              </a:lnSpc>
              <a:buNone/>
            </a:pPr>
            <a:r>
              <a:rPr lang="en-US" sz="2000" b="1" i="1" dirty="0" smtClean="0">
                <a:solidFill>
                  <a:schemeClr val="tx2">
                    <a:lumMod val="10000"/>
                  </a:schemeClr>
                </a:solidFill>
              </a:rPr>
              <a:t>.</a:t>
            </a:r>
          </a:p>
          <a:p>
            <a:pPr marL="342900" indent="-342900" algn="just">
              <a:lnSpc>
                <a:spcPct val="80000"/>
              </a:lnSpc>
              <a:buFont typeface="Wingdings" panose="05000000000000000000" pitchFamily="2" charset="2"/>
              <a:buChar char="q"/>
            </a:pPr>
            <a:r>
              <a:rPr lang="en-US" sz="2000" b="1" i="1" dirty="0">
                <a:solidFill>
                  <a:schemeClr val="tx2">
                    <a:lumMod val="10000"/>
                  </a:schemeClr>
                </a:solidFill>
              </a:rPr>
              <a:t>H</a:t>
            </a:r>
            <a:r>
              <a:rPr lang="en-US" sz="2000" b="1" i="1" dirty="0" smtClean="0">
                <a:solidFill>
                  <a:schemeClr val="tx2">
                    <a:lumMod val="10000"/>
                  </a:schemeClr>
                </a:solidFill>
              </a:rPr>
              <a:t>eadaches</a:t>
            </a:r>
            <a:r>
              <a:rPr lang="en-US" sz="2000" b="1" i="1" dirty="0">
                <a:solidFill>
                  <a:schemeClr val="tx2">
                    <a:lumMod val="10000"/>
                  </a:schemeClr>
                </a:solidFill>
              </a:rPr>
              <a:t>, visual </a:t>
            </a:r>
            <a:r>
              <a:rPr lang="en-US" sz="2000" b="1" i="1" dirty="0" smtClean="0">
                <a:solidFill>
                  <a:schemeClr val="tx2">
                    <a:lumMod val="10000"/>
                  </a:schemeClr>
                </a:solidFill>
              </a:rPr>
              <a:t>symptoms(central).</a:t>
            </a:r>
          </a:p>
          <a:p>
            <a:pPr marL="342900" indent="-342900" algn="just">
              <a:lnSpc>
                <a:spcPct val="80000"/>
              </a:lnSpc>
              <a:buFont typeface="Wingdings" panose="05000000000000000000" pitchFamily="2" charset="2"/>
              <a:buChar char="q"/>
            </a:pPr>
            <a:endParaRPr lang="en-US" sz="2000" b="1" i="1" dirty="0" smtClean="0">
              <a:solidFill>
                <a:schemeClr val="tx2">
                  <a:lumMod val="10000"/>
                </a:schemeClr>
              </a:solidFill>
            </a:endParaRPr>
          </a:p>
          <a:p>
            <a:pPr marL="342900" indent="-342900" algn="just">
              <a:lnSpc>
                <a:spcPct val="80000"/>
              </a:lnSpc>
              <a:buFont typeface="Wingdings" panose="05000000000000000000" pitchFamily="2" charset="2"/>
              <a:buChar char="q"/>
            </a:pPr>
            <a:r>
              <a:rPr lang="en-US" sz="2000" b="1" i="1" dirty="0" smtClean="0">
                <a:solidFill>
                  <a:schemeClr val="tx2">
                    <a:lumMod val="10000"/>
                  </a:schemeClr>
                </a:solidFill>
              </a:rPr>
              <a:t> </a:t>
            </a:r>
            <a:r>
              <a:rPr lang="en-US" sz="2000" b="1" i="1" dirty="0" err="1" smtClean="0">
                <a:solidFill>
                  <a:schemeClr val="tx2">
                    <a:lumMod val="10000"/>
                  </a:schemeClr>
                </a:solidFill>
              </a:rPr>
              <a:t>Pseudoprecocios</a:t>
            </a:r>
            <a:r>
              <a:rPr lang="en-US" sz="2000" b="1" i="1" dirty="0" smtClean="0">
                <a:solidFill>
                  <a:schemeClr val="tx2">
                    <a:lumMod val="10000"/>
                  </a:schemeClr>
                </a:solidFill>
              </a:rPr>
              <a:t> puberty</a:t>
            </a:r>
          </a:p>
          <a:p>
            <a:pPr marL="342900" indent="-342900" algn="just">
              <a:lnSpc>
                <a:spcPct val="80000"/>
              </a:lnSpc>
              <a:buFont typeface="Wingdings" panose="05000000000000000000" pitchFamily="2" charset="2"/>
              <a:buChar char="q"/>
            </a:pPr>
            <a:endParaRPr lang="en-US" sz="2000" b="1" i="1" dirty="0">
              <a:solidFill>
                <a:schemeClr val="tx2">
                  <a:lumMod val="10000"/>
                </a:schemeClr>
              </a:solidFill>
            </a:endParaRPr>
          </a:p>
          <a:p>
            <a:pPr marL="342900" indent="-342900" algn="just">
              <a:lnSpc>
                <a:spcPct val="80000"/>
              </a:lnSpc>
              <a:buFont typeface="Wingdings" panose="05000000000000000000" pitchFamily="2" charset="2"/>
              <a:buChar char="q"/>
            </a:pPr>
            <a:endParaRPr lang="fa-IR" sz="2000" b="1" i="1" dirty="0">
              <a:solidFill>
                <a:schemeClr val="tx2">
                  <a:lumMod val="10000"/>
                </a:schemeClr>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20000"/>
              <a:lumOff val="80000"/>
            </a:schemeClr>
          </a:solidFill>
        </p:spPr>
        <p:txBody>
          <a:bodyPr/>
          <a:lstStyle/>
          <a:p>
            <a:r>
              <a:rPr lang="en-US" dirty="0" smtClean="0">
                <a:solidFill>
                  <a:schemeClr val="accent2">
                    <a:lumMod val="75000"/>
                  </a:schemeClr>
                </a:solidFill>
              </a:rPr>
              <a:t>                      </a:t>
            </a:r>
            <a:r>
              <a:rPr lang="en-US" sz="3200" b="1" i="1" dirty="0" smtClean="0">
                <a:solidFill>
                  <a:schemeClr val="accent2">
                    <a:lumMod val="75000"/>
                  </a:schemeClr>
                </a:solidFill>
              </a:rPr>
              <a:t>Causes</a:t>
            </a:r>
            <a:r>
              <a:rPr lang="en-US" sz="3200" dirty="0" smtClean="0">
                <a:solidFill>
                  <a:schemeClr val="accent2">
                    <a:lumMod val="75000"/>
                  </a:schemeClr>
                </a:solidFill>
              </a:rPr>
              <a:t> </a:t>
            </a:r>
            <a:endParaRPr lang="en-US" sz="3200" b="1" i="1" dirty="0">
              <a:solidFill>
                <a:schemeClr val="accent2">
                  <a:lumMod val="75000"/>
                </a:schemeClr>
              </a:solidFill>
            </a:endParaRPr>
          </a:p>
        </p:txBody>
      </p:sp>
      <p:sp>
        <p:nvSpPr>
          <p:cNvPr id="3" name="Content Placeholder 2"/>
          <p:cNvSpPr>
            <a:spLocks noGrp="1"/>
          </p:cNvSpPr>
          <p:nvPr>
            <p:ph idx="1"/>
          </p:nvPr>
        </p:nvSpPr>
        <p:spPr>
          <a:solidFill>
            <a:schemeClr val="accent5">
              <a:lumMod val="60000"/>
              <a:lumOff val="40000"/>
            </a:schemeClr>
          </a:solidFill>
        </p:spPr>
        <p:txBody>
          <a:bodyPr>
            <a:normAutofit/>
          </a:bodyPr>
          <a:lstStyle/>
          <a:p>
            <a:pPr marL="36576" indent="0">
              <a:buNone/>
            </a:pPr>
            <a:r>
              <a:rPr lang="en-US" sz="2000" b="1" dirty="0" smtClean="0">
                <a:solidFill>
                  <a:schemeClr val="tx2">
                    <a:lumMod val="10000"/>
                  </a:schemeClr>
                </a:solidFill>
              </a:rPr>
              <a:t>     </a:t>
            </a:r>
            <a:r>
              <a:rPr lang="en-US" sz="2000" b="1" i="1" dirty="0" smtClean="0">
                <a:solidFill>
                  <a:srgbClr val="C00000"/>
                </a:solidFill>
              </a:rPr>
              <a:t>Chronic </a:t>
            </a:r>
            <a:r>
              <a:rPr lang="en-US" sz="2000" b="1" i="1" dirty="0">
                <a:solidFill>
                  <a:srgbClr val="C00000"/>
                </a:solidFill>
              </a:rPr>
              <a:t>autoimmune (Hashimoto’s) thyroiditis</a:t>
            </a:r>
            <a:r>
              <a:rPr lang="en-US" sz="2000" dirty="0">
                <a:solidFill>
                  <a:srgbClr val="C00000"/>
                </a:solidFill>
              </a:rPr>
              <a:t> </a:t>
            </a:r>
            <a:r>
              <a:rPr lang="en-US" sz="2000" dirty="0" smtClean="0">
                <a:solidFill>
                  <a:srgbClr val="C00000"/>
                </a:solidFill>
              </a:rPr>
              <a:t>:</a:t>
            </a:r>
          </a:p>
          <a:p>
            <a:pPr marL="36576" indent="0">
              <a:buNone/>
            </a:pPr>
            <a:endParaRPr lang="en-US" sz="2000" dirty="0">
              <a:solidFill>
                <a:schemeClr val="tx2">
                  <a:lumMod val="10000"/>
                </a:schemeClr>
              </a:solidFill>
            </a:endParaRPr>
          </a:p>
          <a:p>
            <a:pPr>
              <a:buFont typeface="Wingdings" panose="05000000000000000000" pitchFamily="2" charset="2"/>
              <a:buChar char="q"/>
            </a:pPr>
            <a:r>
              <a:rPr lang="en-US" sz="2000" dirty="0" smtClean="0">
                <a:solidFill>
                  <a:schemeClr val="tx2">
                    <a:lumMod val="10000"/>
                  </a:schemeClr>
                </a:solidFill>
              </a:rPr>
              <a:t> </a:t>
            </a:r>
            <a:r>
              <a:rPr lang="en-US" sz="2400" b="1" i="1" dirty="0" smtClean="0">
                <a:solidFill>
                  <a:schemeClr val="tx2">
                    <a:lumMod val="10000"/>
                  </a:schemeClr>
                </a:solidFill>
              </a:rPr>
              <a:t>Most  common.</a:t>
            </a:r>
            <a:r>
              <a:rPr lang="fa-IR" sz="2400" b="1" i="1" dirty="0" smtClean="0">
                <a:solidFill>
                  <a:schemeClr val="tx2">
                    <a:lumMod val="10000"/>
                  </a:schemeClr>
                </a:solidFill>
              </a:rPr>
              <a:t> </a:t>
            </a:r>
            <a:endParaRPr lang="en-US" sz="2400" b="1" i="1" dirty="0" smtClean="0">
              <a:solidFill>
                <a:schemeClr val="tx2">
                  <a:lumMod val="10000"/>
                </a:schemeClr>
              </a:solidFill>
            </a:endParaRPr>
          </a:p>
          <a:p>
            <a:pPr>
              <a:buFont typeface="Wingdings" panose="05000000000000000000" pitchFamily="2" charset="2"/>
              <a:buChar char="q"/>
            </a:pPr>
            <a:r>
              <a:rPr lang="en-US" sz="2400" b="1" i="1" dirty="0" smtClean="0">
                <a:solidFill>
                  <a:schemeClr val="tx2">
                    <a:lumMod val="10000"/>
                  </a:schemeClr>
                </a:solidFill>
              </a:rPr>
              <a:t>Girls. </a:t>
            </a:r>
          </a:p>
          <a:p>
            <a:pPr>
              <a:buFont typeface="Wingdings" panose="05000000000000000000" pitchFamily="2" charset="2"/>
              <a:buChar char="q"/>
            </a:pPr>
            <a:r>
              <a:rPr lang="en-US" sz="2400" b="1" i="1" dirty="0" smtClean="0">
                <a:solidFill>
                  <a:schemeClr val="tx2">
                    <a:lumMod val="10000"/>
                  </a:schemeClr>
                </a:solidFill>
              </a:rPr>
              <a:t>whites .</a:t>
            </a:r>
          </a:p>
          <a:p>
            <a:pPr>
              <a:buFont typeface="Wingdings" panose="05000000000000000000" pitchFamily="2" charset="2"/>
              <a:buChar char="q"/>
            </a:pPr>
            <a:r>
              <a:rPr lang="en-US" sz="2400" b="1" i="1" dirty="0" err="1" smtClean="0">
                <a:solidFill>
                  <a:schemeClr val="tx2">
                    <a:lumMod val="10000"/>
                  </a:schemeClr>
                </a:solidFill>
              </a:rPr>
              <a:t>Euthyroid</a:t>
            </a:r>
            <a:r>
              <a:rPr lang="en-US" sz="2400" b="1" i="1" dirty="0" smtClean="0">
                <a:solidFill>
                  <a:schemeClr val="tx2">
                    <a:lumMod val="10000"/>
                  </a:schemeClr>
                </a:solidFill>
              </a:rPr>
              <a:t> goiter.</a:t>
            </a:r>
            <a:endParaRPr lang="fa-IR" sz="2400" b="1" i="1" dirty="0" smtClean="0">
              <a:solidFill>
                <a:schemeClr val="tx2">
                  <a:lumMod val="10000"/>
                </a:schemeClr>
              </a:solidFill>
            </a:endParaRPr>
          </a:p>
          <a:p>
            <a:pPr marL="36576" indent="0">
              <a:buNone/>
            </a:pPr>
            <a:endParaRPr lang="fa-IR" sz="2400" b="1" i="1" dirty="0" smtClean="0">
              <a:solidFill>
                <a:schemeClr val="tx2">
                  <a:lumMod val="10000"/>
                </a:schemeClr>
              </a:solidFill>
            </a:endParaRPr>
          </a:p>
        </p:txBody>
      </p:sp>
    </p:spTree>
    <p:extLst>
      <p:ext uri="{BB962C8B-B14F-4D97-AF65-F5344CB8AC3E}">
        <p14:creationId xmlns:p14="http://schemas.microsoft.com/office/powerpoint/2010/main" val="293705366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20000"/>
              <a:lumOff val="80000"/>
            </a:schemeClr>
          </a:solidFill>
        </p:spPr>
        <p:txBody>
          <a:bodyPr>
            <a:normAutofit fontScale="90000"/>
          </a:bodyPr>
          <a:lstStyle/>
          <a:p>
            <a:r>
              <a:rPr lang="en-US" dirty="0" smtClean="0">
                <a:solidFill>
                  <a:schemeClr val="accent2">
                    <a:lumMod val="75000"/>
                  </a:schemeClr>
                </a:solidFill>
              </a:rPr>
              <a:t> </a:t>
            </a:r>
            <a:r>
              <a:rPr lang="en-US" sz="2700" b="1" i="1" dirty="0">
                <a:solidFill>
                  <a:schemeClr val="tx2">
                    <a:lumMod val="10000"/>
                  </a:schemeClr>
                </a:solidFill>
              </a:rPr>
              <a:t>Disorders associated with autoimmune thyroid disease</a:t>
            </a:r>
            <a:endParaRPr lang="en-US" sz="2700" b="1" i="1" dirty="0">
              <a:solidFill>
                <a:schemeClr val="accent2">
                  <a:lumMod val="75000"/>
                </a:schemeClr>
              </a:solidFill>
            </a:endParaRPr>
          </a:p>
        </p:txBody>
      </p:sp>
      <p:sp>
        <p:nvSpPr>
          <p:cNvPr id="3" name="Content Placeholder 2"/>
          <p:cNvSpPr>
            <a:spLocks noGrp="1"/>
          </p:cNvSpPr>
          <p:nvPr>
            <p:ph idx="1"/>
          </p:nvPr>
        </p:nvSpPr>
        <p:spPr>
          <a:solidFill>
            <a:schemeClr val="accent5">
              <a:lumMod val="60000"/>
              <a:lumOff val="40000"/>
            </a:schemeClr>
          </a:solidFill>
        </p:spPr>
        <p:txBody>
          <a:bodyPr>
            <a:normAutofit/>
          </a:bodyPr>
          <a:lstStyle/>
          <a:p>
            <a:pPr marL="342900" indent="-342900" algn="just">
              <a:lnSpc>
                <a:spcPct val="80000"/>
              </a:lnSpc>
              <a:buFont typeface="Wingdings" panose="05000000000000000000" pitchFamily="2" charset="2"/>
              <a:buChar char="q"/>
            </a:pPr>
            <a:r>
              <a:rPr lang="en-US" sz="2000" b="1" i="1" dirty="0" smtClean="0">
                <a:solidFill>
                  <a:schemeClr val="tx2">
                    <a:lumMod val="10000"/>
                  </a:schemeClr>
                </a:solidFill>
              </a:rPr>
              <a:t>Down </a:t>
            </a:r>
            <a:r>
              <a:rPr lang="en-US" sz="2000" b="1" i="1" dirty="0">
                <a:solidFill>
                  <a:schemeClr val="tx2">
                    <a:lumMod val="10000"/>
                  </a:schemeClr>
                </a:solidFill>
              </a:rPr>
              <a:t>syndrome </a:t>
            </a:r>
            <a:endParaRPr lang="en-US" sz="2000" b="1" i="1" dirty="0" smtClean="0">
              <a:solidFill>
                <a:schemeClr val="tx2">
                  <a:lumMod val="10000"/>
                </a:schemeClr>
              </a:solidFill>
            </a:endParaRPr>
          </a:p>
          <a:p>
            <a:pPr marL="342900" indent="-342900" algn="just">
              <a:lnSpc>
                <a:spcPct val="80000"/>
              </a:lnSpc>
              <a:buFont typeface="Wingdings" panose="05000000000000000000" pitchFamily="2" charset="2"/>
              <a:buChar char="q"/>
            </a:pPr>
            <a:endParaRPr lang="en-US" sz="2000" b="1" i="1" dirty="0" smtClean="0">
              <a:solidFill>
                <a:schemeClr val="tx2">
                  <a:lumMod val="10000"/>
                </a:schemeClr>
              </a:solidFill>
            </a:endParaRPr>
          </a:p>
          <a:p>
            <a:pPr marL="342900" indent="-342900" algn="just">
              <a:lnSpc>
                <a:spcPct val="80000"/>
              </a:lnSpc>
              <a:buFont typeface="Wingdings" panose="05000000000000000000" pitchFamily="2" charset="2"/>
              <a:buChar char="q"/>
            </a:pPr>
            <a:r>
              <a:rPr lang="en-US" sz="2000" b="1" i="1" dirty="0" smtClean="0">
                <a:solidFill>
                  <a:schemeClr val="tx2">
                    <a:lumMod val="10000"/>
                  </a:schemeClr>
                </a:solidFill>
              </a:rPr>
              <a:t>Turner syndrome</a:t>
            </a:r>
          </a:p>
          <a:p>
            <a:pPr marL="342900" indent="-342900" algn="just">
              <a:lnSpc>
                <a:spcPct val="80000"/>
              </a:lnSpc>
              <a:buFont typeface="Wingdings" panose="05000000000000000000" pitchFamily="2" charset="2"/>
              <a:buChar char="q"/>
            </a:pPr>
            <a:endParaRPr lang="en-US" sz="2000" b="1" i="1" dirty="0" smtClean="0">
              <a:solidFill>
                <a:schemeClr val="tx2">
                  <a:lumMod val="10000"/>
                </a:schemeClr>
              </a:solidFill>
            </a:endParaRPr>
          </a:p>
          <a:p>
            <a:pPr marL="342900" indent="-342900" algn="just">
              <a:lnSpc>
                <a:spcPct val="80000"/>
              </a:lnSpc>
              <a:buFont typeface="Wingdings" panose="05000000000000000000" pitchFamily="2" charset="2"/>
              <a:buChar char="q"/>
            </a:pPr>
            <a:r>
              <a:rPr lang="en-US" sz="2000" b="1" i="1" dirty="0" smtClean="0">
                <a:solidFill>
                  <a:schemeClr val="tx2">
                    <a:lumMod val="10000"/>
                  </a:schemeClr>
                </a:solidFill>
              </a:rPr>
              <a:t>Type 1 DM</a:t>
            </a:r>
          </a:p>
          <a:p>
            <a:pPr marL="0" indent="0" algn="just">
              <a:lnSpc>
                <a:spcPct val="80000"/>
              </a:lnSpc>
              <a:buNone/>
            </a:pPr>
            <a:r>
              <a:rPr lang="en-US" sz="2000" b="1" i="1" dirty="0" smtClean="0">
                <a:solidFill>
                  <a:schemeClr val="tx2">
                    <a:lumMod val="10000"/>
                  </a:schemeClr>
                </a:solidFill>
              </a:rPr>
              <a:t> </a:t>
            </a:r>
          </a:p>
          <a:p>
            <a:pPr marL="342900" indent="-342900" algn="just">
              <a:lnSpc>
                <a:spcPct val="80000"/>
              </a:lnSpc>
              <a:buFont typeface="Wingdings" panose="05000000000000000000" pitchFamily="2" charset="2"/>
              <a:buChar char="q"/>
            </a:pPr>
            <a:r>
              <a:rPr lang="en-US" sz="2000" b="1" i="1" dirty="0">
                <a:solidFill>
                  <a:schemeClr val="tx2">
                    <a:lumMod val="10000"/>
                  </a:schemeClr>
                </a:solidFill>
              </a:rPr>
              <a:t>C</a:t>
            </a:r>
            <a:r>
              <a:rPr lang="en-US" sz="2000" b="1" i="1" dirty="0" smtClean="0">
                <a:solidFill>
                  <a:schemeClr val="tx2">
                    <a:lumMod val="10000"/>
                  </a:schemeClr>
                </a:solidFill>
              </a:rPr>
              <a:t>eliac disease</a:t>
            </a:r>
          </a:p>
          <a:p>
            <a:pPr marL="0" indent="0" algn="just">
              <a:lnSpc>
                <a:spcPct val="80000"/>
              </a:lnSpc>
              <a:buNone/>
            </a:pPr>
            <a:endParaRPr lang="en-US" sz="2000" b="1" i="1" dirty="0" smtClean="0">
              <a:solidFill>
                <a:schemeClr val="tx2">
                  <a:lumMod val="10000"/>
                </a:schemeClr>
              </a:solidFill>
            </a:endParaRPr>
          </a:p>
          <a:p>
            <a:pPr marL="342900" indent="-342900" algn="just">
              <a:lnSpc>
                <a:spcPct val="80000"/>
              </a:lnSpc>
              <a:buFont typeface="Wingdings" panose="05000000000000000000" pitchFamily="2" charset="2"/>
              <a:buChar char="q"/>
            </a:pPr>
            <a:r>
              <a:rPr lang="en-US" sz="2000" b="1" i="1" dirty="0" smtClean="0">
                <a:solidFill>
                  <a:schemeClr val="tx2">
                    <a:lumMod val="10000"/>
                  </a:schemeClr>
                </a:solidFill>
              </a:rPr>
              <a:t> </a:t>
            </a:r>
            <a:r>
              <a:rPr lang="en-US" sz="2000" b="1" i="1" dirty="0" err="1">
                <a:solidFill>
                  <a:schemeClr val="tx2">
                    <a:lumMod val="10000"/>
                  </a:schemeClr>
                </a:solidFill>
              </a:rPr>
              <a:t>Klinefelter</a:t>
            </a:r>
            <a:r>
              <a:rPr lang="en-US" sz="2000" b="1" i="1" dirty="0">
                <a:solidFill>
                  <a:schemeClr val="tx2">
                    <a:lumMod val="10000"/>
                  </a:schemeClr>
                </a:solidFill>
              </a:rPr>
              <a:t> </a:t>
            </a:r>
            <a:r>
              <a:rPr lang="en-US" sz="2000" b="1" i="1" dirty="0" smtClean="0">
                <a:solidFill>
                  <a:schemeClr val="tx2">
                    <a:lumMod val="10000"/>
                  </a:schemeClr>
                </a:solidFill>
              </a:rPr>
              <a:t>syndrome</a:t>
            </a:r>
          </a:p>
          <a:p>
            <a:pPr marL="342900" indent="-342900" algn="just">
              <a:lnSpc>
                <a:spcPct val="80000"/>
              </a:lnSpc>
              <a:buFont typeface="Wingdings" panose="05000000000000000000" pitchFamily="2" charset="2"/>
              <a:buChar char="q"/>
            </a:pPr>
            <a:endParaRPr lang="en-US" sz="2000" b="1" i="1" dirty="0">
              <a:solidFill>
                <a:schemeClr val="tx2">
                  <a:lumMod val="10000"/>
                </a:schemeClr>
              </a:solidFill>
            </a:endParaRPr>
          </a:p>
          <a:p>
            <a:pPr marL="0" indent="0" algn="just">
              <a:lnSpc>
                <a:spcPct val="80000"/>
              </a:lnSpc>
              <a:buNone/>
            </a:pPr>
            <a:r>
              <a:rPr lang="en-US" sz="2000" b="1" i="1" dirty="0" smtClean="0">
                <a:solidFill>
                  <a:schemeClr val="tx2">
                    <a:lumMod val="10000"/>
                  </a:schemeClr>
                </a:solidFill>
              </a:rPr>
              <a:t>Should be screened </a:t>
            </a:r>
            <a:r>
              <a:rPr lang="en-US" sz="2000" dirty="0" smtClean="0">
                <a:solidFill>
                  <a:schemeClr val="bg1"/>
                </a:solidFill>
              </a:rPr>
              <a:t>  </a:t>
            </a:r>
            <a:r>
              <a:rPr lang="en-US" sz="2000" b="1" i="1" dirty="0">
                <a:solidFill>
                  <a:srgbClr val="C00000"/>
                </a:solidFill>
              </a:rPr>
              <a:t>annually</a:t>
            </a:r>
            <a:r>
              <a:rPr lang="en-US" sz="2000" b="1" i="1" dirty="0">
                <a:solidFill>
                  <a:schemeClr val="bg1"/>
                </a:solidFill>
              </a:rPr>
              <a:t> for </a:t>
            </a:r>
            <a:r>
              <a:rPr lang="en-US" sz="2000" b="1" i="1" dirty="0" smtClean="0">
                <a:solidFill>
                  <a:schemeClr val="bg1"/>
                </a:solidFill>
              </a:rPr>
              <a:t>hypothyroidism</a:t>
            </a:r>
            <a:endParaRPr lang="fa-IR" sz="2000" b="1" i="1" dirty="0" smtClean="0">
              <a:solidFill>
                <a:schemeClr val="bg1"/>
              </a:solidFill>
            </a:endParaRPr>
          </a:p>
          <a:p>
            <a:pPr marL="0" indent="0" algn="just">
              <a:lnSpc>
                <a:spcPct val="80000"/>
              </a:lnSpc>
              <a:buNone/>
            </a:pPr>
            <a:endParaRPr lang="fa-IR" sz="2000" b="1" i="1" dirty="0" smtClean="0">
              <a:solidFill>
                <a:schemeClr val="bg1"/>
              </a:solidFill>
            </a:endParaRPr>
          </a:p>
          <a:p>
            <a:pPr marL="342900" indent="-342900" algn="just">
              <a:lnSpc>
                <a:spcPct val="80000"/>
              </a:lnSpc>
              <a:buFont typeface="Wingdings" panose="05000000000000000000" pitchFamily="2" charset="2"/>
              <a:buChar char="q"/>
            </a:pPr>
            <a:endParaRPr lang="en-US" sz="2000" b="1" i="1" dirty="0">
              <a:solidFill>
                <a:schemeClr val="tx2">
                  <a:lumMod val="10000"/>
                </a:schemeClr>
              </a:solidFill>
            </a:endParaRPr>
          </a:p>
          <a:p>
            <a:pPr marL="0" indent="0" algn="just">
              <a:lnSpc>
                <a:spcPct val="80000"/>
              </a:lnSpc>
              <a:buNone/>
            </a:pPr>
            <a:r>
              <a:rPr lang="en-US" sz="2000" b="1" i="1" dirty="0" smtClean="0">
                <a:solidFill>
                  <a:schemeClr val="tx2">
                    <a:lumMod val="10000"/>
                  </a:schemeClr>
                </a:solidFill>
              </a:rPr>
              <a:t> </a:t>
            </a:r>
            <a:endParaRPr lang="fa-IR" sz="2000" b="1" i="1" dirty="0" smtClean="0">
              <a:solidFill>
                <a:schemeClr val="tx2">
                  <a:lumMod val="10000"/>
                </a:schemeClr>
              </a:solidFill>
            </a:endParaRPr>
          </a:p>
        </p:txBody>
      </p:sp>
    </p:spTree>
    <p:extLst>
      <p:ext uri="{BB962C8B-B14F-4D97-AF65-F5344CB8AC3E}">
        <p14:creationId xmlns:p14="http://schemas.microsoft.com/office/powerpoint/2010/main" val="264683230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20000"/>
              <a:lumOff val="80000"/>
            </a:schemeClr>
          </a:solidFill>
        </p:spPr>
        <p:txBody>
          <a:bodyPr>
            <a:normAutofit/>
          </a:bodyPr>
          <a:lstStyle/>
          <a:p>
            <a:r>
              <a:rPr lang="en-US" sz="3200" b="1" i="1" dirty="0" smtClean="0">
                <a:solidFill>
                  <a:schemeClr val="accent2">
                    <a:lumMod val="75000"/>
                  </a:schemeClr>
                </a:solidFill>
              </a:rPr>
              <a:t>             Subclinical hypothyroidism</a:t>
            </a:r>
            <a:endParaRPr lang="en-US" sz="3200" b="1" i="1" dirty="0">
              <a:solidFill>
                <a:schemeClr val="accent2">
                  <a:lumMod val="75000"/>
                </a:schemeClr>
              </a:solidFill>
            </a:endParaRPr>
          </a:p>
        </p:txBody>
      </p:sp>
      <p:sp>
        <p:nvSpPr>
          <p:cNvPr id="3" name="Content Placeholder 2"/>
          <p:cNvSpPr>
            <a:spLocks noGrp="1"/>
          </p:cNvSpPr>
          <p:nvPr>
            <p:ph idx="1"/>
          </p:nvPr>
        </p:nvSpPr>
        <p:spPr>
          <a:solidFill>
            <a:schemeClr val="accent5">
              <a:lumMod val="60000"/>
              <a:lumOff val="40000"/>
            </a:schemeClr>
          </a:solidFill>
        </p:spPr>
        <p:txBody>
          <a:bodyPr>
            <a:normAutofit/>
          </a:bodyPr>
          <a:lstStyle/>
          <a:p>
            <a:pPr defTabSz="863600"/>
            <a:r>
              <a:rPr lang="de-DE" sz="2000" b="1" i="1" dirty="0">
                <a:solidFill>
                  <a:srgbClr val="C00000"/>
                </a:solidFill>
              </a:rPr>
              <a:t>Serum </a:t>
            </a:r>
            <a:r>
              <a:rPr lang="de-DE" sz="2000" b="1" i="1" dirty="0"/>
              <a:t> </a:t>
            </a:r>
            <a:r>
              <a:rPr lang="de-DE" sz="2000" b="1" i="1" dirty="0">
                <a:solidFill>
                  <a:schemeClr val="bg1"/>
                </a:solidFill>
              </a:rPr>
              <a:t>TSH  5-10m</a:t>
            </a:r>
            <a:r>
              <a:rPr lang="en-US" sz="2000" b="1" i="1" dirty="0">
                <a:solidFill>
                  <a:schemeClr val="bg1"/>
                </a:solidFill>
              </a:rPr>
              <a:t>IU/l  </a:t>
            </a:r>
            <a:r>
              <a:rPr lang="en-US" sz="2000" b="1" i="1" dirty="0">
                <a:solidFill>
                  <a:srgbClr val="C00000"/>
                </a:solidFill>
              </a:rPr>
              <a:t>on  two consecutive measurements </a:t>
            </a:r>
            <a:r>
              <a:rPr lang="en-US" sz="2000" b="1" i="1" dirty="0" smtClean="0">
                <a:solidFill>
                  <a:srgbClr val="C00000"/>
                </a:solidFill>
              </a:rPr>
              <a:t>.</a:t>
            </a:r>
          </a:p>
          <a:p>
            <a:pPr defTabSz="863600"/>
            <a:endParaRPr lang="en-US" sz="2000" b="1" i="1" dirty="0"/>
          </a:p>
          <a:p>
            <a:pPr defTabSz="863600"/>
            <a:endParaRPr lang="en-US" sz="2000" b="1" i="1" dirty="0"/>
          </a:p>
          <a:p>
            <a:pPr defTabSz="863600"/>
            <a:r>
              <a:rPr lang="de-DE" sz="2000" b="1" i="1" dirty="0">
                <a:solidFill>
                  <a:schemeClr val="bg1"/>
                </a:solidFill>
              </a:rPr>
              <a:t>Normal </a:t>
            </a:r>
            <a:r>
              <a:rPr lang="de-DE" sz="2000" b="1" i="1" dirty="0">
                <a:solidFill>
                  <a:srgbClr val="C00000"/>
                </a:solidFill>
              </a:rPr>
              <a:t>peripheral</a:t>
            </a:r>
            <a:r>
              <a:rPr lang="de-DE" sz="2000" b="1" i="1" dirty="0"/>
              <a:t> </a:t>
            </a:r>
            <a:r>
              <a:rPr lang="de-DE" sz="2000" b="1" i="1" dirty="0">
                <a:solidFill>
                  <a:schemeClr val="bg1"/>
                </a:solidFill>
              </a:rPr>
              <a:t>thyroid hormones</a:t>
            </a:r>
            <a:r>
              <a:rPr lang="de-DE" sz="2000" b="1" i="1" dirty="0"/>
              <a:t>. </a:t>
            </a:r>
            <a:endParaRPr lang="de-DE" sz="2000" b="1" i="1" dirty="0" smtClean="0"/>
          </a:p>
          <a:p>
            <a:pPr defTabSz="863600"/>
            <a:endParaRPr lang="de-DE" sz="2000" b="1" i="1" dirty="0"/>
          </a:p>
          <a:p>
            <a:pPr defTabSz="863600"/>
            <a:endParaRPr lang="de-DE" sz="2000" b="1" i="1" dirty="0"/>
          </a:p>
          <a:p>
            <a:pPr defTabSz="863600"/>
            <a:r>
              <a:rPr lang="de-DE" sz="2000" b="1" i="1" dirty="0">
                <a:solidFill>
                  <a:schemeClr val="bg1"/>
                </a:solidFill>
              </a:rPr>
              <a:t>No</a:t>
            </a:r>
            <a:r>
              <a:rPr lang="de-DE" sz="2000" b="1" i="1" dirty="0"/>
              <a:t> </a:t>
            </a:r>
            <a:r>
              <a:rPr lang="de-DE" sz="2000" b="1" i="1" dirty="0">
                <a:solidFill>
                  <a:schemeClr val="bg1"/>
                </a:solidFill>
              </a:rPr>
              <a:t>clinical </a:t>
            </a:r>
            <a:r>
              <a:rPr lang="de-DE" sz="2000" b="1" i="1" dirty="0">
                <a:solidFill>
                  <a:srgbClr val="C00000"/>
                </a:solidFill>
              </a:rPr>
              <a:t>symptoms.</a:t>
            </a:r>
          </a:p>
        </p:txBody>
      </p:sp>
    </p:spTree>
    <p:extLst>
      <p:ext uri="{BB962C8B-B14F-4D97-AF65-F5344CB8AC3E}">
        <p14:creationId xmlns:p14="http://schemas.microsoft.com/office/powerpoint/2010/main" val="333448215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20000"/>
              <a:lumOff val="80000"/>
            </a:schemeClr>
          </a:solidFill>
        </p:spPr>
        <p:txBody>
          <a:bodyPr>
            <a:normAutofit/>
          </a:bodyPr>
          <a:lstStyle/>
          <a:p>
            <a:r>
              <a:rPr lang="en-US" sz="3200" b="1" i="1" dirty="0" smtClean="0">
                <a:solidFill>
                  <a:schemeClr val="accent2">
                    <a:lumMod val="75000"/>
                  </a:schemeClr>
                </a:solidFill>
              </a:rPr>
              <a:t>             Subclinical hypothyroidism</a:t>
            </a:r>
            <a:endParaRPr lang="en-US" sz="3200" b="1" i="1" dirty="0">
              <a:solidFill>
                <a:schemeClr val="accent2">
                  <a:lumMod val="75000"/>
                </a:schemeClr>
              </a:solidFill>
            </a:endParaRPr>
          </a:p>
        </p:txBody>
      </p:sp>
      <p:sp>
        <p:nvSpPr>
          <p:cNvPr id="3" name="Content Placeholder 2"/>
          <p:cNvSpPr>
            <a:spLocks noGrp="1"/>
          </p:cNvSpPr>
          <p:nvPr>
            <p:ph idx="1"/>
          </p:nvPr>
        </p:nvSpPr>
        <p:spPr>
          <a:solidFill>
            <a:schemeClr val="accent5">
              <a:lumMod val="60000"/>
              <a:lumOff val="40000"/>
            </a:schemeClr>
          </a:solidFill>
        </p:spPr>
        <p:txBody>
          <a:bodyPr>
            <a:normAutofit/>
          </a:bodyPr>
          <a:lstStyle/>
          <a:p>
            <a:pPr>
              <a:buClr>
                <a:srgbClr val="C00000"/>
              </a:buClr>
              <a:buFont typeface="Wingdings" pitchFamily="2" charset="2"/>
              <a:buChar char="Ø"/>
            </a:pPr>
            <a:r>
              <a:rPr lang="en-US" sz="2400" b="1" i="1" dirty="0">
                <a:solidFill>
                  <a:schemeClr val="bg1"/>
                </a:solidFill>
              </a:rPr>
              <a:t>Normal   T4   </a:t>
            </a:r>
            <a:r>
              <a:rPr lang="en-US" sz="2400" b="1" i="1" dirty="0">
                <a:solidFill>
                  <a:schemeClr val="bg1">
                    <a:lumMod val="85000"/>
                    <a:lumOff val="15000"/>
                  </a:schemeClr>
                </a:solidFill>
              </a:rPr>
              <a:t>with   a  TSH   of   </a:t>
            </a:r>
            <a:r>
              <a:rPr lang="en-US" sz="2400" b="1" i="1" dirty="0">
                <a:solidFill>
                  <a:srgbClr val="C00000"/>
                </a:solidFill>
              </a:rPr>
              <a:t>5–10mU/L</a:t>
            </a:r>
            <a:r>
              <a:rPr lang="en-US" sz="2400" b="1" i="1" dirty="0"/>
              <a:t>  </a:t>
            </a:r>
            <a:r>
              <a:rPr lang="en-US" sz="2400" b="1" i="1" dirty="0">
                <a:solidFill>
                  <a:schemeClr val="bg1">
                    <a:lumMod val="85000"/>
                    <a:lumOff val="15000"/>
                  </a:schemeClr>
                </a:solidFill>
              </a:rPr>
              <a:t>is  not associated   with   hypothyroid  </a:t>
            </a:r>
            <a:r>
              <a:rPr lang="en-US" sz="2400" b="1" i="1" dirty="0" smtClean="0">
                <a:solidFill>
                  <a:schemeClr val="bg1">
                    <a:lumMod val="85000"/>
                    <a:lumOff val="15000"/>
                  </a:schemeClr>
                </a:solidFill>
              </a:rPr>
              <a:t>symptoms.</a:t>
            </a:r>
          </a:p>
          <a:p>
            <a:pPr>
              <a:buClr>
                <a:srgbClr val="C00000"/>
              </a:buClr>
              <a:buFont typeface="Wingdings" pitchFamily="2" charset="2"/>
              <a:buChar char="Ø"/>
            </a:pPr>
            <a:endParaRPr lang="en-US" sz="2400" b="1" i="1" dirty="0">
              <a:solidFill>
                <a:schemeClr val="bg1">
                  <a:lumMod val="85000"/>
                  <a:lumOff val="15000"/>
                </a:schemeClr>
              </a:solidFill>
            </a:endParaRPr>
          </a:p>
          <a:p>
            <a:pPr>
              <a:buClr>
                <a:srgbClr val="C00000"/>
              </a:buClr>
              <a:buFont typeface="Wingdings" pitchFamily="2" charset="2"/>
              <a:buChar char="Ø"/>
            </a:pPr>
            <a:endParaRPr lang="en-US" sz="2400" b="1" i="1" dirty="0" smtClean="0">
              <a:solidFill>
                <a:schemeClr val="bg1">
                  <a:lumMod val="85000"/>
                  <a:lumOff val="15000"/>
                </a:schemeClr>
              </a:solidFill>
            </a:endParaRPr>
          </a:p>
          <a:p>
            <a:pPr>
              <a:buClr>
                <a:srgbClr val="C00000"/>
              </a:buClr>
              <a:buFont typeface="Wingdings" pitchFamily="2" charset="2"/>
              <a:buChar char="Ø"/>
            </a:pPr>
            <a:endParaRPr lang="en-US" sz="2400" b="1" i="1" dirty="0">
              <a:solidFill>
                <a:schemeClr val="bg1">
                  <a:lumMod val="85000"/>
                  <a:lumOff val="15000"/>
                </a:schemeClr>
              </a:solidFill>
            </a:endParaRPr>
          </a:p>
          <a:p>
            <a:pPr>
              <a:buClr>
                <a:srgbClr val="C00000"/>
              </a:buClr>
              <a:buNone/>
            </a:pPr>
            <a:endParaRPr lang="en-US" sz="2400" b="1" i="1" dirty="0">
              <a:solidFill>
                <a:schemeClr val="bg1">
                  <a:lumMod val="85000"/>
                  <a:lumOff val="15000"/>
                </a:schemeClr>
              </a:solidFill>
            </a:endParaRPr>
          </a:p>
          <a:p>
            <a:pPr>
              <a:buClr>
                <a:srgbClr val="C00000"/>
              </a:buClr>
              <a:buFont typeface="Wingdings" pitchFamily="2" charset="2"/>
              <a:buChar char="Ø"/>
            </a:pPr>
            <a:r>
              <a:rPr lang="en-US" sz="2400" b="1" i="1" dirty="0">
                <a:solidFill>
                  <a:srgbClr val="C00000"/>
                </a:solidFill>
              </a:rPr>
              <a:t>Decrease free T4  </a:t>
            </a:r>
            <a:r>
              <a:rPr lang="en-US" sz="2400" b="1" i="1" dirty="0">
                <a:solidFill>
                  <a:schemeClr val="bg1">
                    <a:lumMod val="85000"/>
                    <a:lumOff val="15000"/>
                  </a:schemeClr>
                </a:solidFill>
              </a:rPr>
              <a:t>not  increased  </a:t>
            </a:r>
            <a:r>
              <a:rPr lang="en-US" sz="2400" b="1" i="1" dirty="0" smtClean="0">
                <a:solidFill>
                  <a:schemeClr val="bg1">
                    <a:lumMod val="85000"/>
                    <a:lumOff val="15000"/>
                  </a:schemeClr>
                </a:solidFill>
              </a:rPr>
              <a:t>TSH results </a:t>
            </a:r>
            <a:r>
              <a:rPr lang="en-US" sz="2400" b="1" i="1" dirty="0">
                <a:solidFill>
                  <a:schemeClr val="bg1">
                    <a:lumMod val="85000"/>
                    <a:lumOff val="15000"/>
                  </a:schemeClr>
                </a:solidFill>
              </a:rPr>
              <a:t>in   hypothyroid   symptoms.</a:t>
            </a:r>
          </a:p>
          <a:p>
            <a:pPr>
              <a:buClr>
                <a:srgbClr val="C00000"/>
              </a:buClr>
              <a:buFont typeface="Wingdings" pitchFamily="2" charset="2"/>
              <a:buChar char="Ø"/>
            </a:pPr>
            <a:endParaRPr lang="en-US" sz="2400" b="1" i="1" dirty="0"/>
          </a:p>
        </p:txBody>
      </p:sp>
    </p:spTree>
    <p:extLst>
      <p:ext uri="{BB962C8B-B14F-4D97-AF65-F5344CB8AC3E}">
        <p14:creationId xmlns:p14="http://schemas.microsoft.com/office/powerpoint/2010/main" val="226542431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20000"/>
              <a:lumOff val="80000"/>
            </a:schemeClr>
          </a:solidFill>
        </p:spPr>
        <p:txBody>
          <a:bodyPr>
            <a:normAutofit/>
          </a:bodyPr>
          <a:lstStyle/>
          <a:p>
            <a:r>
              <a:rPr lang="en-US" sz="3200" b="1" i="1" dirty="0" smtClean="0">
                <a:solidFill>
                  <a:schemeClr val="accent2">
                    <a:lumMod val="75000"/>
                  </a:schemeClr>
                </a:solidFill>
              </a:rPr>
              <a:t>             Subclinical hypothyroidism</a:t>
            </a:r>
            <a:endParaRPr lang="en-US" sz="3200" b="1" i="1" dirty="0">
              <a:solidFill>
                <a:schemeClr val="accent2">
                  <a:lumMod val="75000"/>
                </a:schemeClr>
              </a:solidFill>
            </a:endParaRPr>
          </a:p>
        </p:txBody>
      </p:sp>
      <p:sp>
        <p:nvSpPr>
          <p:cNvPr id="3" name="Content Placeholder 2"/>
          <p:cNvSpPr>
            <a:spLocks noGrp="1"/>
          </p:cNvSpPr>
          <p:nvPr>
            <p:ph idx="1"/>
          </p:nvPr>
        </p:nvSpPr>
        <p:spPr>
          <a:solidFill>
            <a:schemeClr val="accent5">
              <a:lumMod val="60000"/>
              <a:lumOff val="40000"/>
            </a:schemeClr>
          </a:solidFill>
        </p:spPr>
        <p:txBody>
          <a:bodyPr>
            <a:normAutofit/>
          </a:bodyPr>
          <a:lstStyle/>
          <a:p>
            <a:r>
              <a:rPr lang="en-US" sz="2000" b="1" i="1" dirty="0">
                <a:solidFill>
                  <a:schemeClr val="bg1"/>
                </a:solidFill>
              </a:rPr>
              <a:t>If   there   is   a   </a:t>
            </a:r>
            <a:r>
              <a:rPr lang="en-US" sz="2000" b="1" i="1" dirty="0">
                <a:solidFill>
                  <a:srgbClr val="C00000"/>
                </a:solidFill>
              </a:rPr>
              <a:t>goiter</a:t>
            </a:r>
            <a:r>
              <a:rPr lang="en-US" sz="2000" b="1" i="1" dirty="0">
                <a:solidFill>
                  <a:schemeClr val="bg1"/>
                </a:solidFill>
              </a:rPr>
              <a:t>   or   the  </a:t>
            </a:r>
            <a:r>
              <a:rPr lang="en-US" sz="2000" b="1" i="1" dirty="0">
                <a:solidFill>
                  <a:srgbClr val="C00000"/>
                </a:solidFill>
              </a:rPr>
              <a:t>TSH</a:t>
            </a:r>
            <a:r>
              <a:rPr lang="en-US" sz="2000" b="1" i="1" dirty="0">
                <a:solidFill>
                  <a:schemeClr val="bg1"/>
                </a:solidFill>
              </a:rPr>
              <a:t>  is </a:t>
            </a:r>
            <a:r>
              <a:rPr lang="en-US" sz="2000" b="1" i="1" dirty="0">
                <a:solidFill>
                  <a:srgbClr val="C00000"/>
                </a:solidFill>
              </a:rPr>
              <a:t>&gt; 10 </a:t>
            </a:r>
            <a:r>
              <a:rPr lang="en-US" sz="2000" b="1" i="1" dirty="0" err="1">
                <a:solidFill>
                  <a:srgbClr val="C00000"/>
                </a:solidFill>
              </a:rPr>
              <a:t>mU</a:t>
            </a:r>
            <a:r>
              <a:rPr lang="en-US" sz="2000" b="1" i="1" dirty="0">
                <a:solidFill>
                  <a:srgbClr val="C00000"/>
                </a:solidFill>
              </a:rPr>
              <a:t>/L</a:t>
            </a:r>
            <a:r>
              <a:rPr lang="en-US" sz="2000" b="1" i="1" dirty="0">
                <a:solidFill>
                  <a:schemeClr val="bg1"/>
                </a:solidFill>
              </a:rPr>
              <a:t>, treatment is </a:t>
            </a:r>
            <a:r>
              <a:rPr lang="en-US" sz="2000" b="1" i="1" dirty="0" smtClean="0">
                <a:solidFill>
                  <a:schemeClr val="bg1"/>
                </a:solidFill>
              </a:rPr>
              <a:t>indicated.</a:t>
            </a:r>
          </a:p>
          <a:p>
            <a:endParaRPr lang="en-US" sz="2000" b="1" i="1" dirty="0">
              <a:solidFill>
                <a:schemeClr val="bg1"/>
              </a:solidFill>
            </a:endParaRPr>
          </a:p>
          <a:p>
            <a:endParaRPr lang="en-US" sz="2000" b="1" i="1" dirty="0" smtClean="0">
              <a:solidFill>
                <a:schemeClr val="bg1"/>
              </a:solidFill>
            </a:endParaRPr>
          </a:p>
          <a:p>
            <a:r>
              <a:rPr lang="en-US" sz="2000" b="1" i="1" dirty="0" smtClean="0"/>
              <a:t> </a:t>
            </a:r>
            <a:r>
              <a:rPr lang="en-US" sz="2000" b="1" i="1" dirty="0" smtClean="0">
                <a:solidFill>
                  <a:schemeClr val="bg1"/>
                </a:solidFill>
              </a:rPr>
              <a:t>If </a:t>
            </a:r>
            <a:r>
              <a:rPr lang="en-US" sz="2000" b="1" i="1" dirty="0">
                <a:solidFill>
                  <a:schemeClr val="bg1"/>
                </a:solidFill>
              </a:rPr>
              <a:t>there is </a:t>
            </a:r>
            <a:r>
              <a:rPr lang="en-US" sz="2000" b="1" i="1" dirty="0">
                <a:solidFill>
                  <a:srgbClr val="C00000"/>
                </a:solidFill>
              </a:rPr>
              <a:t>no </a:t>
            </a:r>
            <a:r>
              <a:rPr lang="en-US" sz="2000" b="1" i="1" dirty="0" smtClean="0">
                <a:solidFill>
                  <a:srgbClr val="C00000"/>
                </a:solidFill>
              </a:rPr>
              <a:t>goiter  </a:t>
            </a:r>
            <a:r>
              <a:rPr lang="en-US" sz="2000" b="1" i="1" dirty="0" smtClean="0">
                <a:solidFill>
                  <a:schemeClr val="bg1"/>
                </a:solidFill>
              </a:rPr>
              <a:t>and   </a:t>
            </a:r>
            <a:r>
              <a:rPr lang="en-US" sz="2000" b="1" i="1" dirty="0">
                <a:solidFill>
                  <a:srgbClr val="C00000"/>
                </a:solidFill>
              </a:rPr>
              <a:t>TSH is &lt;</a:t>
            </a:r>
            <a:r>
              <a:rPr lang="en-US" sz="2000" b="1" i="1" dirty="0" smtClean="0">
                <a:solidFill>
                  <a:srgbClr val="C00000"/>
                </a:solidFill>
              </a:rPr>
              <a:t>10 </a:t>
            </a:r>
            <a:r>
              <a:rPr lang="en-US" sz="2000" b="1" i="1" dirty="0" smtClean="0">
                <a:solidFill>
                  <a:schemeClr val="bg1"/>
                </a:solidFill>
              </a:rPr>
              <a:t>repeated   </a:t>
            </a:r>
            <a:r>
              <a:rPr lang="en-US" sz="2000" b="1" i="1" dirty="0">
                <a:solidFill>
                  <a:schemeClr val="bg1"/>
                </a:solidFill>
              </a:rPr>
              <a:t>test is suggested in </a:t>
            </a:r>
            <a:r>
              <a:rPr lang="en-US" sz="2000" b="1" i="1" dirty="0">
                <a:solidFill>
                  <a:srgbClr val="C00000"/>
                </a:solidFill>
              </a:rPr>
              <a:t>6–12 months</a:t>
            </a:r>
            <a:r>
              <a:rPr lang="en-US" sz="2000" b="1" i="1" dirty="0" smtClean="0">
                <a:solidFill>
                  <a:schemeClr val="bg1"/>
                </a:solidFill>
              </a:rPr>
              <a:t>.</a:t>
            </a:r>
          </a:p>
          <a:p>
            <a:endParaRPr lang="en-US" sz="2000" b="1" i="1" dirty="0">
              <a:solidFill>
                <a:schemeClr val="bg1"/>
              </a:solidFill>
            </a:endParaRPr>
          </a:p>
          <a:p>
            <a:r>
              <a:rPr lang="en-US" sz="2000" b="1" i="1" dirty="0">
                <a:solidFill>
                  <a:schemeClr val="bg1"/>
                </a:solidFill>
              </a:rPr>
              <a:t>Repeating  the  tests within </a:t>
            </a:r>
            <a:r>
              <a:rPr lang="en-US" sz="2000" b="1" i="1" dirty="0">
                <a:solidFill>
                  <a:srgbClr val="C00000"/>
                </a:solidFill>
              </a:rPr>
              <a:t>a month</a:t>
            </a:r>
            <a:r>
              <a:rPr lang="en-US" sz="2000" b="1" i="1" dirty="0">
                <a:solidFill>
                  <a:schemeClr val="bg1"/>
                </a:solidFill>
              </a:rPr>
              <a:t>, as is often done, usually results in </a:t>
            </a:r>
            <a:r>
              <a:rPr lang="en-US" sz="2000" b="1" i="1" dirty="0" smtClean="0">
                <a:solidFill>
                  <a:schemeClr val="bg1"/>
                </a:solidFill>
              </a:rPr>
              <a:t> a   </a:t>
            </a:r>
            <a:r>
              <a:rPr lang="en-US" sz="2000" b="1" i="1" dirty="0">
                <a:solidFill>
                  <a:schemeClr val="bg1"/>
                </a:solidFill>
              </a:rPr>
              <a:t>TSH  similar  to  the  initial  one</a:t>
            </a:r>
          </a:p>
          <a:p>
            <a:pPr>
              <a:buNone/>
            </a:pPr>
            <a:r>
              <a:rPr lang="en-US" sz="2000" b="1" i="1" dirty="0">
                <a:solidFill>
                  <a:schemeClr val="bg1"/>
                </a:solidFill>
              </a:rPr>
              <a:t>       </a:t>
            </a:r>
            <a:r>
              <a:rPr lang="en-US" sz="2000" b="1" i="1" dirty="0" smtClean="0">
                <a:solidFill>
                  <a:schemeClr val="bg1"/>
                </a:solidFill>
              </a:rPr>
              <a:t>and  </a:t>
            </a:r>
            <a:r>
              <a:rPr lang="en-US" sz="2000" b="1" i="1" dirty="0">
                <a:solidFill>
                  <a:schemeClr val="bg1"/>
                </a:solidFill>
              </a:rPr>
              <a:t>provide   no  new  </a:t>
            </a:r>
            <a:r>
              <a:rPr lang="en-US" sz="2000" b="1" i="1" dirty="0" smtClean="0">
                <a:solidFill>
                  <a:schemeClr val="bg1"/>
                </a:solidFill>
              </a:rPr>
              <a:t>information.</a:t>
            </a:r>
            <a:endParaRPr lang="en-US" sz="2000" b="1" i="1" dirty="0">
              <a:solidFill>
                <a:schemeClr val="bg1"/>
              </a:solidFill>
            </a:endParaRPr>
          </a:p>
          <a:p>
            <a:endParaRPr lang="fa-IR" sz="2000" dirty="0" smtClean="0">
              <a:solidFill>
                <a:schemeClr val="bg1"/>
              </a:solidFill>
            </a:endParaRPr>
          </a:p>
        </p:txBody>
      </p:sp>
    </p:spTree>
    <p:extLst>
      <p:ext uri="{BB962C8B-B14F-4D97-AF65-F5344CB8AC3E}">
        <p14:creationId xmlns:p14="http://schemas.microsoft.com/office/powerpoint/2010/main" val="376941261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20000"/>
              <a:lumOff val="80000"/>
            </a:schemeClr>
          </a:solidFill>
        </p:spPr>
        <p:txBody>
          <a:bodyPr>
            <a:normAutofit/>
          </a:bodyPr>
          <a:lstStyle/>
          <a:p>
            <a:r>
              <a:rPr lang="en-US" sz="3200" b="1" i="1" dirty="0" smtClean="0">
                <a:solidFill>
                  <a:schemeClr val="accent2">
                    <a:lumMod val="75000"/>
                  </a:schemeClr>
                </a:solidFill>
              </a:rPr>
              <a:t>             Subclinical hypothyroidism</a:t>
            </a:r>
            <a:endParaRPr lang="en-US" sz="3200" b="1" i="1" dirty="0">
              <a:solidFill>
                <a:schemeClr val="accent2">
                  <a:lumMod val="75000"/>
                </a:schemeClr>
              </a:solidFill>
            </a:endParaRPr>
          </a:p>
        </p:txBody>
      </p:sp>
      <p:sp>
        <p:nvSpPr>
          <p:cNvPr id="3" name="Content Placeholder 2"/>
          <p:cNvSpPr>
            <a:spLocks noGrp="1"/>
          </p:cNvSpPr>
          <p:nvPr>
            <p:ph idx="1"/>
          </p:nvPr>
        </p:nvSpPr>
        <p:spPr>
          <a:solidFill>
            <a:schemeClr val="accent5">
              <a:lumMod val="60000"/>
              <a:lumOff val="40000"/>
            </a:schemeClr>
          </a:solidFill>
        </p:spPr>
        <p:txBody>
          <a:bodyPr>
            <a:normAutofit/>
          </a:bodyPr>
          <a:lstStyle/>
          <a:p>
            <a:pPr marL="36576" indent="0">
              <a:buNone/>
            </a:pPr>
            <a:endParaRPr lang="en-US" sz="2000" b="1" i="1" dirty="0">
              <a:solidFill>
                <a:schemeClr val="bg1"/>
              </a:solidFill>
            </a:endParaRPr>
          </a:p>
          <a:p>
            <a:pPr>
              <a:buNone/>
            </a:pPr>
            <a:r>
              <a:rPr lang="en-US" sz="2000" b="1" i="1" dirty="0">
                <a:solidFill>
                  <a:schemeClr val="bg1"/>
                </a:solidFill>
              </a:rPr>
              <a:t>Risk of </a:t>
            </a:r>
            <a:r>
              <a:rPr lang="en-US" sz="2000" b="1" i="1" dirty="0">
                <a:solidFill>
                  <a:srgbClr val="C00000"/>
                </a:solidFill>
              </a:rPr>
              <a:t>progression </a:t>
            </a:r>
            <a:r>
              <a:rPr lang="en-US" sz="2000" b="1" i="1" dirty="0">
                <a:solidFill>
                  <a:schemeClr val="bg1"/>
                </a:solidFill>
              </a:rPr>
              <a:t>to </a:t>
            </a:r>
            <a:r>
              <a:rPr lang="en-US" sz="2000" b="1" i="1" dirty="0">
                <a:solidFill>
                  <a:srgbClr val="C00000"/>
                </a:solidFill>
              </a:rPr>
              <a:t>overt </a:t>
            </a:r>
            <a:r>
              <a:rPr lang="en-US" sz="2000" b="1" i="1" dirty="0">
                <a:solidFill>
                  <a:schemeClr val="bg1"/>
                </a:solidFill>
              </a:rPr>
              <a:t>hypothyroidism</a:t>
            </a:r>
            <a:r>
              <a:rPr lang="en-US" sz="2000" b="1" dirty="0" smtClean="0">
                <a:solidFill>
                  <a:schemeClr val="bg1"/>
                </a:solidFill>
              </a:rPr>
              <a:t>:</a:t>
            </a:r>
          </a:p>
          <a:p>
            <a:pPr>
              <a:buNone/>
            </a:pPr>
            <a:endParaRPr lang="en-US" sz="2000" b="1" dirty="0">
              <a:solidFill>
                <a:schemeClr val="bg1"/>
              </a:solidFill>
            </a:endParaRPr>
          </a:p>
          <a:p>
            <a:r>
              <a:rPr lang="en-US" sz="2000" b="1" i="1" dirty="0">
                <a:solidFill>
                  <a:schemeClr val="bg1"/>
                </a:solidFill>
              </a:rPr>
              <a:t>Presence of goiter</a:t>
            </a:r>
          </a:p>
          <a:p>
            <a:r>
              <a:rPr lang="en-US" sz="2000" b="1" i="1" dirty="0">
                <a:solidFill>
                  <a:schemeClr val="bg1"/>
                </a:solidFill>
              </a:rPr>
              <a:t>Higher baseline TSH </a:t>
            </a:r>
          </a:p>
          <a:p>
            <a:r>
              <a:rPr lang="en-US" sz="2000" b="1" i="1" dirty="0">
                <a:solidFill>
                  <a:schemeClr val="bg1"/>
                </a:solidFill>
              </a:rPr>
              <a:t>Elevated </a:t>
            </a:r>
            <a:r>
              <a:rPr lang="en-US" sz="2000" b="1" i="1" dirty="0" err="1">
                <a:solidFill>
                  <a:schemeClr val="bg1"/>
                </a:solidFill>
              </a:rPr>
              <a:t>antithyroid</a:t>
            </a:r>
            <a:r>
              <a:rPr lang="en-US" sz="2000" b="1" i="1" dirty="0">
                <a:solidFill>
                  <a:schemeClr val="bg1"/>
                </a:solidFill>
              </a:rPr>
              <a:t> </a:t>
            </a:r>
            <a:r>
              <a:rPr lang="en-US" sz="2000" b="1" i="1" dirty="0" err="1">
                <a:solidFill>
                  <a:schemeClr val="bg1"/>
                </a:solidFill>
              </a:rPr>
              <a:t>ab</a:t>
            </a:r>
            <a:endParaRPr lang="en-US" sz="2000" b="1" i="1" dirty="0">
              <a:solidFill>
                <a:schemeClr val="bg1"/>
              </a:solidFill>
            </a:endParaRPr>
          </a:p>
          <a:p>
            <a:r>
              <a:rPr lang="en-US" sz="2000" b="1" i="1" dirty="0">
                <a:solidFill>
                  <a:schemeClr val="bg1"/>
                </a:solidFill>
              </a:rPr>
              <a:t>Higher degree of </a:t>
            </a:r>
            <a:r>
              <a:rPr lang="en-US" sz="2000" b="1" i="1" dirty="0" err="1">
                <a:solidFill>
                  <a:schemeClr val="bg1"/>
                </a:solidFill>
              </a:rPr>
              <a:t>hypoechogenicity</a:t>
            </a:r>
            <a:endParaRPr lang="en-US" sz="2000" b="1" i="1" dirty="0">
              <a:solidFill>
                <a:schemeClr val="bg1"/>
              </a:solidFill>
            </a:endParaRPr>
          </a:p>
          <a:p>
            <a:r>
              <a:rPr lang="en-US" sz="2000" b="1" i="1" dirty="0">
                <a:solidFill>
                  <a:schemeClr val="bg1"/>
                </a:solidFill>
              </a:rPr>
              <a:t>Progressive increase in TPO-Abs and TSH</a:t>
            </a:r>
          </a:p>
          <a:p>
            <a:r>
              <a:rPr lang="en-US" sz="2000" b="1" i="1" dirty="0">
                <a:solidFill>
                  <a:schemeClr val="bg1"/>
                </a:solidFill>
              </a:rPr>
              <a:t>Initial TSH &gt;7.5 mIU/l</a:t>
            </a:r>
          </a:p>
          <a:p>
            <a:r>
              <a:rPr lang="en-US" sz="2000" b="1" i="1" dirty="0">
                <a:solidFill>
                  <a:schemeClr val="bg1"/>
                </a:solidFill>
              </a:rPr>
              <a:t>Female gender</a:t>
            </a:r>
          </a:p>
          <a:p>
            <a:pPr>
              <a:buNone/>
            </a:pPr>
            <a:r>
              <a:rPr lang="en-US" sz="1800" b="1" i="1" dirty="0">
                <a:solidFill>
                  <a:srgbClr val="7030A0"/>
                </a:solidFill>
              </a:rPr>
              <a:t>EUROPEAN JOURNAL OF ENDOCRINOLOGY 2013</a:t>
            </a:r>
          </a:p>
          <a:p>
            <a:endParaRPr lang="en-US" sz="2000" b="1" dirty="0">
              <a:solidFill>
                <a:srgbClr val="00B050"/>
              </a:solidFill>
            </a:endParaRPr>
          </a:p>
          <a:p>
            <a:endParaRPr lang="fa-IR" sz="2000" dirty="0" smtClean="0">
              <a:solidFill>
                <a:schemeClr val="bg1"/>
              </a:solidFill>
            </a:endParaRPr>
          </a:p>
        </p:txBody>
      </p:sp>
    </p:spTree>
    <p:extLst>
      <p:ext uri="{BB962C8B-B14F-4D97-AF65-F5344CB8AC3E}">
        <p14:creationId xmlns:p14="http://schemas.microsoft.com/office/powerpoint/2010/main" val="267130221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20000"/>
              <a:lumOff val="80000"/>
            </a:schemeClr>
          </a:solidFill>
        </p:spPr>
        <p:txBody>
          <a:bodyPr>
            <a:normAutofit/>
          </a:bodyPr>
          <a:lstStyle/>
          <a:p>
            <a:r>
              <a:rPr lang="en-US" dirty="0" smtClean="0">
                <a:solidFill>
                  <a:schemeClr val="accent2">
                    <a:lumMod val="75000"/>
                  </a:schemeClr>
                </a:solidFill>
              </a:rPr>
              <a:t>           </a:t>
            </a:r>
            <a:r>
              <a:rPr lang="en-US" sz="3200" b="1" i="1" dirty="0" smtClean="0">
                <a:solidFill>
                  <a:schemeClr val="accent2">
                    <a:lumMod val="75000"/>
                  </a:schemeClr>
                </a:solidFill>
              </a:rPr>
              <a:t>Obesity and thyroid function        </a:t>
            </a:r>
            <a:endParaRPr lang="en-US" sz="3200" b="1" i="1" dirty="0">
              <a:solidFill>
                <a:schemeClr val="accent2">
                  <a:lumMod val="75000"/>
                </a:schemeClr>
              </a:solidFill>
            </a:endParaRPr>
          </a:p>
        </p:txBody>
      </p:sp>
      <p:sp>
        <p:nvSpPr>
          <p:cNvPr id="3" name="Content Placeholder 2"/>
          <p:cNvSpPr>
            <a:spLocks noGrp="1"/>
          </p:cNvSpPr>
          <p:nvPr>
            <p:ph idx="1"/>
          </p:nvPr>
        </p:nvSpPr>
        <p:spPr>
          <a:solidFill>
            <a:schemeClr val="accent5">
              <a:lumMod val="60000"/>
              <a:lumOff val="40000"/>
            </a:schemeClr>
          </a:solidFill>
        </p:spPr>
        <p:txBody>
          <a:bodyPr>
            <a:normAutofit fontScale="92500"/>
          </a:bodyPr>
          <a:lstStyle/>
          <a:p>
            <a:r>
              <a:rPr lang="en-US" sz="2000" b="1" i="1" dirty="0" smtClean="0">
                <a:solidFill>
                  <a:schemeClr val="bg1"/>
                </a:solidFill>
              </a:rPr>
              <a:t> </a:t>
            </a:r>
            <a:r>
              <a:rPr lang="en-US" sz="2000" b="1" i="1" dirty="0">
                <a:solidFill>
                  <a:srgbClr val="C00000"/>
                </a:solidFill>
              </a:rPr>
              <a:t>Mild elevation </a:t>
            </a:r>
            <a:r>
              <a:rPr lang="en-US" sz="2000" b="1" i="1" dirty="0">
                <a:solidFill>
                  <a:schemeClr val="bg1"/>
                </a:solidFill>
              </a:rPr>
              <a:t>of serum </a:t>
            </a:r>
            <a:r>
              <a:rPr lang="en-US" sz="2000" b="1" i="1" dirty="0">
                <a:solidFill>
                  <a:srgbClr val="C00000"/>
                </a:solidFill>
              </a:rPr>
              <a:t>TSH</a:t>
            </a:r>
            <a:r>
              <a:rPr lang="en-US" sz="2000" b="1" i="1" dirty="0">
                <a:solidFill>
                  <a:schemeClr val="bg1"/>
                </a:solidFill>
              </a:rPr>
              <a:t> concentration </a:t>
            </a:r>
            <a:r>
              <a:rPr lang="en-US" sz="2000" b="1" i="1" dirty="0" smtClean="0">
                <a:solidFill>
                  <a:schemeClr val="bg1"/>
                </a:solidFill>
              </a:rPr>
              <a:t>(5 </a:t>
            </a:r>
            <a:r>
              <a:rPr lang="en-US" sz="2000" b="1" i="1" dirty="0">
                <a:solidFill>
                  <a:schemeClr val="bg1"/>
                </a:solidFill>
              </a:rPr>
              <a:t>to 10 </a:t>
            </a:r>
            <a:r>
              <a:rPr lang="en-US" sz="2000" b="1" i="1" dirty="0" err="1">
                <a:solidFill>
                  <a:schemeClr val="bg1"/>
                </a:solidFill>
              </a:rPr>
              <a:t>mU</a:t>
            </a:r>
            <a:r>
              <a:rPr lang="en-US" sz="2000" b="1" i="1" dirty="0">
                <a:solidFill>
                  <a:schemeClr val="bg1"/>
                </a:solidFill>
              </a:rPr>
              <a:t>/L) occurs in 10 to 23 percent of obese </a:t>
            </a:r>
            <a:r>
              <a:rPr lang="en-US" sz="2000" b="1" i="1" dirty="0" smtClean="0">
                <a:solidFill>
                  <a:schemeClr val="bg1"/>
                </a:solidFill>
              </a:rPr>
              <a:t>children.</a:t>
            </a:r>
          </a:p>
          <a:p>
            <a:endParaRPr lang="en-US" sz="2000" b="1" i="1" dirty="0" smtClean="0">
              <a:solidFill>
                <a:schemeClr val="bg1"/>
              </a:solidFill>
            </a:endParaRPr>
          </a:p>
          <a:p>
            <a:r>
              <a:rPr lang="en-US" sz="2000" b="1" i="1" dirty="0" smtClean="0">
                <a:solidFill>
                  <a:schemeClr val="bg1"/>
                </a:solidFill>
              </a:rPr>
              <a:t> A  </a:t>
            </a:r>
            <a:r>
              <a:rPr lang="en-US" sz="2000" b="1" i="1" dirty="0" smtClean="0">
                <a:solidFill>
                  <a:srgbClr val="C00000"/>
                </a:solidFill>
              </a:rPr>
              <a:t>consequence</a:t>
            </a:r>
            <a:r>
              <a:rPr lang="en-US" sz="2000" b="1" i="1" dirty="0" smtClean="0">
                <a:solidFill>
                  <a:schemeClr val="bg1"/>
                </a:solidFill>
              </a:rPr>
              <a:t> </a:t>
            </a:r>
            <a:r>
              <a:rPr lang="en-US" sz="2000" b="1" i="1" dirty="0">
                <a:solidFill>
                  <a:schemeClr val="bg1"/>
                </a:solidFill>
              </a:rPr>
              <a:t>rather than a cause of obesity. </a:t>
            </a:r>
            <a:endParaRPr lang="en-US" sz="2000" b="1" i="1" dirty="0" smtClean="0">
              <a:solidFill>
                <a:schemeClr val="bg1"/>
              </a:solidFill>
            </a:endParaRPr>
          </a:p>
          <a:p>
            <a:endParaRPr lang="en-US" sz="2000" b="1" i="1" dirty="0" smtClean="0">
              <a:solidFill>
                <a:schemeClr val="bg1"/>
              </a:solidFill>
            </a:endParaRPr>
          </a:p>
          <a:p>
            <a:r>
              <a:rPr lang="en-US" sz="2000" b="1" i="1" dirty="0" smtClean="0">
                <a:solidFill>
                  <a:schemeClr val="bg1"/>
                </a:solidFill>
              </a:rPr>
              <a:t>The </a:t>
            </a:r>
            <a:r>
              <a:rPr lang="en-US" sz="2000" b="1" i="1" dirty="0">
                <a:solidFill>
                  <a:schemeClr val="bg1"/>
                </a:solidFill>
              </a:rPr>
              <a:t>elevated TSH levels return to normal after </a:t>
            </a:r>
            <a:r>
              <a:rPr lang="en-US" sz="2000" b="1" i="1" dirty="0">
                <a:solidFill>
                  <a:srgbClr val="C00000"/>
                </a:solidFill>
              </a:rPr>
              <a:t>weight </a:t>
            </a:r>
            <a:r>
              <a:rPr lang="en-US" sz="2000" b="1" i="1" dirty="0" smtClean="0">
                <a:solidFill>
                  <a:srgbClr val="C00000"/>
                </a:solidFill>
              </a:rPr>
              <a:t>loss.</a:t>
            </a:r>
          </a:p>
          <a:p>
            <a:endParaRPr lang="en-US" sz="2000" b="1" i="1" dirty="0">
              <a:solidFill>
                <a:schemeClr val="bg1"/>
              </a:solidFill>
            </a:endParaRPr>
          </a:p>
          <a:p>
            <a:r>
              <a:rPr lang="en-US" sz="2000" b="1" i="1" dirty="0">
                <a:solidFill>
                  <a:schemeClr val="bg1"/>
                </a:solidFill>
              </a:rPr>
              <a:t>S</a:t>
            </a:r>
            <a:r>
              <a:rPr lang="en-US" sz="2000" b="1" i="1" dirty="0" smtClean="0">
                <a:solidFill>
                  <a:schemeClr val="bg1"/>
                </a:solidFill>
              </a:rPr>
              <a:t>hould </a:t>
            </a:r>
            <a:r>
              <a:rPr lang="en-US" sz="2000" b="1" i="1" dirty="0">
                <a:solidFill>
                  <a:schemeClr val="bg1"/>
                </a:solidFill>
              </a:rPr>
              <a:t>be managed by lifestyle changes rather than T4 </a:t>
            </a:r>
            <a:r>
              <a:rPr lang="en-US" sz="2000" b="1" i="1" dirty="0" smtClean="0">
                <a:solidFill>
                  <a:schemeClr val="bg1"/>
                </a:solidFill>
              </a:rPr>
              <a:t>treatment</a:t>
            </a:r>
            <a:endParaRPr lang="fa-IR" sz="2000" b="1" i="1" dirty="0" smtClean="0">
              <a:solidFill>
                <a:schemeClr val="bg1"/>
              </a:solidFill>
            </a:endParaRPr>
          </a:p>
          <a:p>
            <a:endParaRPr lang="fa-IR" sz="2000" b="1" i="1" dirty="0" smtClean="0">
              <a:solidFill>
                <a:schemeClr val="bg1"/>
              </a:solidFill>
            </a:endParaRPr>
          </a:p>
          <a:p>
            <a:endParaRPr lang="en-US" sz="2000" dirty="0">
              <a:solidFill>
                <a:schemeClr val="bg1"/>
              </a:solidFill>
            </a:endParaRPr>
          </a:p>
          <a:p>
            <a:endParaRPr lang="en-US" sz="2000" dirty="0" smtClean="0">
              <a:solidFill>
                <a:schemeClr val="bg1"/>
              </a:solidFill>
            </a:endParaRPr>
          </a:p>
          <a:p>
            <a:pPr marL="36576" indent="0">
              <a:buNone/>
            </a:pPr>
            <a:r>
              <a:rPr lang="en-US" sz="2000" dirty="0" smtClean="0">
                <a:solidFill>
                  <a:schemeClr val="bg1"/>
                </a:solidFill>
              </a:rPr>
              <a:t> </a:t>
            </a:r>
            <a:endParaRPr lang="fa-IR" sz="2000" dirty="0" smtClean="0">
              <a:solidFill>
                <a:schemeClr val="bg1"/>
              </a:solidFill>
            </a:endParaRPr>
          </a:p>
        </p:txBody>
      </p:sp>
    </p:spTree>
    <p:extLst>
      <p:ext uri="{BB962C8B-B14F-4D97-AF65-F5344CB8AC3E}">
        <p14:creationId xmlns:p14="http://schemas.microsoft.com/office/powerpoint/2010/main" val="116889514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20000"/>
              <a:lumOff val="80000"/>
            </a:schemeClr>
          </a:solidFill>
        </p:spPr>
        <p:txBody>
          <a:bodyPr>
            <a:normAutofit/>
          </a:bodyPr>
          <a:lstStyle/>
          <a:p>
            <a:r>
              <a:rPr lang="en-US" dirty="0" smtClean="0">
                <a:solidFill>
                  <a:schemeClr val="accent2">
                    <a:lumMod val="75000"/>
                  </a:schemeClr>
                </a:solidFill>
              </a:rPr>
              <a:t>           </a:t>
            </a:r>
            <a:r>
              <a:rPr lang="en-US" sz="3200" b="1" i="1" dirty="0" smtClean="0">
                <a:solidFill>
                  <a:schemeClr val="accent2">
                    <a:lumMod val="75000"/>
                  </a:schemeClr>
                </a:solidFill>
              </a:rPr>
              <a:t>Obesity and thyroid function        </a:t>
            </a:r>
            <a:endParaRPr lang="en-US" sz="3200" b="1" i="1" dirty="0">
              <a:solidFill>
                <a:schemeClr val="accent2">
                  <a:lumMod val="75000"/>
                </a:schemeClr>
              </a:solidFill>
            </a:endParaRPr>
          </a:p>
        </p:txBody>
      </p:sp>
      <p:sp>
        <p:nvSpPr>
          <p:cNvPr id="3" name="Content Placeholder 2"/>
          <p:cNvSpPr>
            <a:spLocks noGrp="1"/>
          </p:cNvSpPr>
          <p:nvPr>
            <p:ph idx="1"/>
          </p:nvPr>
        </p:nvSpPr>
        <p:spPr>
          <a:solidFill>
            <a:schemeClr val="accent5">
              <a:lumMod val="60000"/>
              <a:lumOff val="40000"/>
            </a:schemeClr>
          </a:solidFill>
        </p:spPr>
        <p:txBody>
          <a:bodyPr>
            <a:normAutofit fontScale="92500" lnSpcReduction="10000"/>
          </a:bodyPr>
          <a:lstStyle/>
          <a:p>
            <a:pPr>
              <a:buNone/>
            </a:pPr>
            <a:r>
              <a:rPr lang="en-US" sz="2000" b="1" i="1" dirty="0" smtClean="0">
                <a:solidFill>
                  <a:schemeClr val="bg1"/>
                </a:solidFill>
              </a:rPr>
              <a:t>In </a:t>
            </a:r>
            <a:r>
              <a:rPr lang="en-US" sz="2000" b="1" i="1" dirty="0">
                <a:solidFill>
                  <a:schemeClr val="bg1"/>
                </a:solidFill>
              </a:rPr>
              <a:t>obese children</a:t>
            </a:r>
            <a:r>
              <a:rPr lang="en-US" sz="2000" b="1" i="1" dirty="0" smtClean="0">
                <a:solidFill>
                  <a:schemeClr val="bg1"/>
                </a:solidFill>
              </a:rPr>
              <a:t>:</a:t>
            </a:r>
          </a:p>
          <a:p>
            <a:pPr>
              <a:buNone/>
            </a:pPr>
            <a:endParaRPr lang="en-US" sz="2000" b="1" i="1" dirty="0">
              <a:solidFill>
                <a:schemeClr val="bg1"/>
              </a:solidFill>
            </a:endParaRPr>
          </a:p>
          <a:p>
            <a:r>
              <a:rPr lang="en-US" sz="2000" b="1" i="1" dirty="0">
                <a:solidFill>
                  <a:schemeClr val="bg1"/>
                </a:solidFill>
              </a:rPr>
              <a:t>Increased  </a:t>
            </a:r>
            <a:r>
              <a:rPr lang="en-US" sz="2000" b="1" i="1" dirty="0" err="1">
                <a:solidFill>
                  <a:srgbClr val="C00000"/>
                </a:solidFill>
              </a:rPr>
              <a:t>leptin</a:t>
            </a:r>
            <a:r>
              <a:rPr lang="en-US" sz="2000" b="1" i="1" dirty="0">
                <a:solidFill>
                  <a:srgbClr val="C00000"/>
                </a:solidFill>
              </a:rPr>
              <a:t>-</a:t>
            </a:r>
            <a:r>
              <a:rPr lang="en-US" sz="2000" b="1" i="1" dirty="0">
                <a:solidFill>
                  <a:schemeClr val="bg1"/>
                </a:solidFill>
              </a:rPr>
              <a:t>mediated  production  of  </a:t>
            </a:r>
            <a:r>
              <a:rPr lang="en-US" sz="2000" b="1" i="1" dirty="0">
                <a:solidFill>
                  <a:srgbClr val="C00000"/>
                </a:solidFill>
              </a:rPr>
              <a:t>pro-TRH </a:t>
            </a:r>
            <a:r>
              <a:rPr lang="en-US" sz="2000" b="1" i="1" dirty="0" smtClean="0">
                <a:solidFill>
                  <a:srgbClr val="C00000"/>
                </a:solidFill>
              </a:rPr>
              <a:t>.</a:t>
            </a:r>
          </a:p>
          <a:p>
            <a:endParaRPr lang="en-US" sz="2000" b="1" i="1" dirty="0">
              <a:solidFill>
                <a:srgbClr val="C00000"/>
              </a:solidFill>
            </a:endParaRPr>
          </a:p>
          <a:p>
            <a:r>
              <a:rPr lang="en-US" sz="2000" b="1" i="1" dirty="0">
                <a:solidFill>
                  <a:schemeClr val="bg1"/>
                </a:solidFill>
              </a:rPr>
              <a:t>Impaired  </a:t>
            </a:r>
            <a:r>
              <a:rPr lang="en-US" sz="2000" b="1" i="1" dirty="0">
                <a:solidFill>
                  <a:srgbClr val="C00000"/>
                </a:solidFill>
              </a:rPr>
              <a:t>feedback </a:t>
            </a:r>
            <a:r>
              <a:rPr lang="en-US" sz="2000" b="1" i="1" dirty="0">
                <a:solidFill>
                  <a:schemeClr val="bg1"/>
                </a:solidFill>
              </a:rPr>
              <a:t> due  to  a  lowered number of T</a:t>
            </a:r>
            <a:r>
              <a:rPr lang="en-US" sz="2000" b="1" i="1" baseline="-25000" dirty="0">
                <a:solidFill>
                  <a:schemeClr val="bg1"/>
                </a:solidFill>
              </a:rPr>
              <a:t>3</a:t>
            </a:r>
            <a:r>
              <a:rPr lang="en-US" sz="2000" b="1" i="1" dirty="0">
                <a:solidFill>
                  <a:schemeClr val="bg1"/>
                </a:solidFill>
              </a:rPr>
              <a:t> receptors  in  the  hypothalamus </a:t>
            </a:r>
            <a:r>
              <a:rPr lang="en-US" sz="2000" b="1" i="1" dirty="0" smtClean="0">
                <a:solidFill>
                  <a:schemeClr val="bg1"/>
                </a:solidFill>
              </a:rPr>
              <a:t>.</a:t>
            </a:r>
          </a:p>
          <a:p>
            <a:endParaRPr lang="en-US" sz="2000" b="1" i="1" dirty="0">
              <a:solidFill>
                <a:schemeClr val="bg1"/>
              </a:solidFill>
            </a:endParaRPr>
          </a:p>
          <a:p>
            <a:r>
              <a:rPr lang="en-US" sz="2000" b="1" i="1" dirty="0">
                <a:solidFill>
                  <a:srgbClr val="C00000"/>
                </a:solidFill>
              </a:rPr>
              <a:t>Decrease</a:t>
            </a:r>
            <a:r>
              <a:rPr lang="en-US" sz="2000" b="1" i="1" dirty="0">
                <a:solidFill>
                  <a:schemeClr val="bg1"/>
                </a:solidFill>
              </a:rPr>
              <a:t>  in  peripheral  </a:t>
            </a:r>
            <a:r>
              <a:rPr lang="en-US" sz="2000" b="1" i="1" dirty="0" err="1">
                <a:solidFill>
                  <a:srgbClr val="C00000"/>
                </a:solidFill>
              </a:rPr>
              <a:t>deiodinase</a:t>
            </a:r>
            <a:r>
              <a:rPr lang="en-US" sz="2000" b="1" i="1" dirty="0">
                <a:solidFill>
                  <a:srgbClr val="C00000"/>
                </a:solidFill>
              </a:rPr>
              <a:t> </a:t>
            </a:r>
            <a:r>
              <a:rPr lang="en-US" sz="2000" b="1" i="1" dirty="0">
                <a:solidFill>
                  <a:schemeClr val="bg1"/>
                </a:solidFill>
              </a:rPr>
              <a:t> activity</a:t>
            </a:r>
            <a:r>
              <a:rPr lang="en-US" sz="2000" b="1" i="1" dirty="0" smtClean="0">
                <a:solidFill>
                  <a:schemeClr val="bg1"/>
                </a:solidFill>
              </a:rPr>
              <a:t>.</a:t>
            </a:r>
          </a:p>
          <a:p>
            <a:endParaRPr lang="en-US" sz="2000" b="1" i="1" dirty="0">
              <a:solidFill>
                <a:schemeClr val="bg1"/>
              </a:solidFill>
            </a:endParaRPr>
          </a:p>
          <a:p>
            <a:r>
              <a:rPr lang="en-US" sz="2000" b="1" i="1" dirty="0">
                <a:solidFill>
                  <a:schemeClr val="bg1"/>
                </a:solidFill>
              </a:rPr>
              <a:t>Adipose  tissue  secretes  </a:t>
            </a:r>
            <a:r>
              <a:rPr lang="en-US" sz="2000" b="1" i="1" dirty="0">
                <a:solidFill>
                  <a:srgbClr val="C00000"/>
                </a:solidFill>
              </a:rPr>
              <a:t>inflammatory  cytokines </a:t>
            </a:r>
            <a:r>
              <a:rPr lang="en-US" sz="2000" b="1" i="1" dirty="0">
                <a:solidFill>
                  <a:schemeClr val="bg1"/>
                </a:solidFill>
              </a:rPr>
              <a:t>and that  some  of  these,  like  TNF-α,  IL-1,  and  IL-6</a:t>
            </a:r>
            <a:r>
              <a:rPr lang="en-US" sz="2000" b="1" i="1" dirty="0" smtClean="0">
                <a:solidFill>
                  <a:schemeClr val="bg1"/>
                </a:solidFill>
              </a:rPr>
              <a:t>.</a:t>
            </a:r>
          </a:p>
          <a:p>
            <a:endParaRPr lang="en-US" sz="2000" b="1" i="1" dirty="0">
              <a:solidFill>
                <a:schemeClr val="bg1"/>
              </a:solidFill>
            </a:endParaRPr>
          </a:p>
          <a:p>
            <a:r>
              <a:rPr lang="en-US" sz="2000" b="1" i="1" dirty="0">
                <a:solidFill>
                  <a:schemeClr val="bg1"/>
                </a:solidFill>
              </a:rPr>
              <a:t> These  cytokines  inhibit  </a:t>
            </a:r>
            <a:r>
              <a:rPr lang="en-US" sz="2000" b="1" i="1" dirty="0">
                <a:solidFill>
                  <a:srgbClr val="C00000"/>
                </a:solidFill>
              </a:rPr>
              <a:t>sodium  iodide  </a:t>
            </a:r>
            <a:r>
              <a:rPr lang="en-US" sz="2000" b="1" i="1" dirty="0" err="1">
                <a:solidFill>
                  <a:srgbClr val="C00000"/>
                </a:solidFill>
              </a:rPr>
              <a:t>symporter</a:t>
            </a:r>
            <a:r>
              <a:rPr lang="en-US" sz="2000" b="1" i="1" dirty="0">
                <a:solidFill>
                  <a:srgbClr val="C00000"/>
                </a:solidFill>
              </a:rPr>
              <a:t> </a:t>
            </a:r>
            <a:r>
              <a:rPr lang="en-US" sz="2000" b="1" i="1" dirty="0">
                <a:solidFill>
                  <a:schemeClr val="bg1"/>
                </a:solidFill>
              </a:rPr>
              <a:t>mRNA   expression  and  iodide  uptake  activity   in human.</a:t>
            </a:r>
          </a:p>
          <a:p>
            <a:pPr marL="36576" indent="0">
              <a:buNone/>
            </a:pPr>
            <a:endParaRPr lang="fa-IR" sz="2000" dirty="0" smtClean="0">
              <a:solidFill>
                <a:schemeClr val="bg1"/>
              </a:solidFill>
            </a:endParaRPr>
          </a:p>
        </p:txBody>
      </p:sp>
    </p:spTree>
    <p:extLst>
      <p:ext uri="{BB962C8B-B14F-4D97-AF65-F5344CB8AC3E}">
        <p14:creationId xmlns:p14="http://schemas.microsoft.com/office/powerpoint/2010/main" val="351529807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2">
              <a:lumMod val="40000"/>
              <a:lumOff val="60000"/>
            </a:schemeClr>
          </a:solidFill>
        </p:spPr>
        <p:txBody>
          <a:bodyPr/>
          <a:lstStyle/>
          <a:p>
            <a:r>
              <a:rPr lang="en-US" dirty="0" smtClean="0">
                <a:solidFill>
                  <a:schemeClr val="tx2">
                    <a:lumMod val="10000"/>
                  </a:schemeClr>
                </a:solidFill>
              </a:rPr>
              <a:t>                     </a:t>
            </a:r>
            <a:r>
              <a:rPr lang="en-US" sz="3200" b="1" i="1" dirty="0" smtClean="0">
                <a:solidFill>
                  <a:srgbClr val="FF0000"/>
                </a:solidFill>
              </a:rPr>
              <a:t>Case </a:t>
            </a:r>
            <a:endParaRPr lang="fa-IR" sz="3200" b="1" i="1" dirty="0">
              <a:solidFill>
                <a:srgbClr val="FF0000"/>
              </a:solidFill>
            </a:endParaRPr>
          </a:p>
        </p:txBody>
      </p:sp>
      <p:sp>
        <p:nvSpPr>
          <p:cNvPr id="3" name="Content Placeholder 2"/>
          <p:cNvSpPr>
            <a:spLocks noGrp="1"/>
          </p:cNvSpPr>
          <p:nvPr>
            <p:ph idx="1"/>
          </p:nvPr>
        </p:nvSpPr>
        <p:spPr>
          <a:solidFill>
            <a:schemeClr val="bg2">
              <a:lumMod val="20000"/>
              <a:lumOff val="80000"/>
            </a:schemeClr>
          </a:solidFill>
        </p:spPr>
        <p:txBody>
          <a:bodyPr>
            <a:normAutofit/>
          </a:bodyPr>
          <a:lstStyle/>
          <a:p>
            <a:pPr marL="609600" indent="-609600" algn="just" rtl="1">
              <a:lnSpc>
                <a:spcPct val="80000"/>
              </a:lnSpc>
              <a:buNone/>
            </a:pPr>
            <a:r>
              <a:rPr lang="fa-IR" sz="2000" dirty="0" smtClean="0">
                <a:solidFill>
                  <a:schemeClr val="bg1"/>
                </a:solidFill>
              </a:rPr>
              <a:t>1-برای دختر6 </a:t>
            </a:r>
            <a:r>
              <a:rPr lang="fa-IR" sz="2000" dirty="0">
                <a:solidFill>
                  <a:schemeClr val="bg1"/>
                </a:solidFill>
              </a:rPr>
              <a:t>ساله </a:t>
            </a:r>
            <a:r>
              <a:rPr lang="fa-IR" sz="2000" dirty="0" smtClean="0">
                <a:solidFill>
                  <a:schemeClr val="bg1"/>
                </a:solidFill>
              </a:rPr>
              <a:t>ای به علت اختلال رشدازمایش تیروییدانجام شده است.نتایج  ازمایشات وی </a:t>
            </a:r>
            <a:r>
              <a:rPr lang="fa-IR" sz="2000" dirty="0">
                <a:solidFill>
                  <a:schemeClr val="bg1"/>
                </a:solidFill>
              </a:rPr>
              <a:t>به قرارزیر است:</a:t>
            </a:r>
          </a:p>
          <a:p>
            <a:pPr marL="609600" indent="-609600" algn="just" rtl="1">
              <a:lnSpc>
                <a:spcPct val="80000"/>
              </a:lnSpc>
              <a:buNone/>
            </a:pPr>
            <a:endParaRPr lang="fa-IR" sz="2000" dirty="0">
              <a:solidFill>
                <a:schemeClr val="bg1"/>
              </a:solidFill>
            </a:endParaRPr>
          </a:p>
          <a:p>
            <a:pPr marL="609600" indent="-609600" rtl="1">
              <a:lnSpc>
                <a:spcPct val="80000"/>
              </a:lnSpc>
              <a:buNone/>
            </a:pPr>
            <a:endParaRPr lang="fa-IR" sz="2000" dirty="0">
              <a:solidFill>
                <a:schemeClr val="bg1"/>
              </a:solidFill>
            </a:endParaRPr>
          </a:p>
          <a:p>
            <a:pPr marL="609600" indent="-609600" rtl="1">
              <a:lnSpc>
                <a:spcPct val="80000"/>
              </a:lnSpc>
              <a:buNone/>
            </a:pPr>
            <a:r>
              <a:rPr lang="en-US" sz="2000" dirty="0">
                <a:solidFill>
                  <a:schemeClr val="bg1"/>
                </a:solidFill>
              </a:rPr>
              <a:t>TSH:22 </a:t>
            </a:r>
            <a:r>
              <a:rPr lang="en-US" sz="2000" dirty="0" err="1">
                <a:solidFill>
                  <a:schemeClr val="bg1"/>
                </a:solidFill>
              </a:rPr>
              <a:t>mIU</a:t>
            </a:r>
            <a:r>
              <a:rPr lang="en-US" sz="2000" dirty="0">
                <a:solidFill>
                  <a:schemeClr val="bg1"/>
                </a:solidFill>
              </a:rPr>
              <a:t>/L  T4:6 mcg/dl</a:t>
            </a:r>
          </a:p>
          <a:p>
            <a:pPr marL="609600" indent="-609600" rtl="1">
              <a:lnSpc>
                <a:spcPct val="80000"/>
              </a:lnSpc>
              <a:buNone/>
            </a:pPr>
            <a:endParaRPr lang="en-US" sz="2000" dirty="0">
              <a:solidFill>
                <a:schemeClr val="bg1"/>
              </a:solidFill>
            </a:endParaRPr>
          </a:p>
          <a:p>
            <a:pPr marL="609600" indent="-609600" algn="r" rtl="1">
              <a:lnSpc>
                <a:spcPct val="80000"/>
              </a:lnSpc>
              <a:buNone/>
            </a:pPr>
            <a:r>
              <a:rPr lang="fa-IR" sz="2000" dirty="0">
                <a:solidFill>
                  <a:schemeClr val="bg1"/>
                </a:solidFill>
              </a:rPr>
              <a:t>نظر شما درمورددرمان وی چیست؟</a:t>
            </a:r>
          </a:p>
          <a:p>
            <a:pPr marL="36576" indent="0">
              <a:buNone/>
            </a:pPr>
            <a:endParaRPr lang="en-US" sz="2000" dirty="0" smtClean="0">
              <a:solidFill>
                <a:schemeClr val="tx2">
                  <a:lumMod val="10000"/>
                </a:schemeClr>
              </a:solidFill>
            </a:endParaRPr>
          </a:p>
        </p:txBody>
      </p:sp>
    </p:spTree>
    <p:extLst>
      <p:ext uri="{BB962C8B-B14F-4D97-AF65-F5344CB8AC3E}">
        <p14:creationId xmlns:p14="http://schemas.microsoft.com/office/powerpoint/2010/main" val="103730224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20000"/>
              <a:lumOff val="80000"/>
            </a:schemeClr>
          </a:solidFill>
        </p:spPr>
        <p:txBody>
          <a:bodyPr/>
          <a:lstStyle/>
          <a:p>
            <a:r>
              <a:rPr lang="en-US" dirty="0" smtClean="0">
                <a:solidFill>
                  <a:schemeClr val="accent2">
                    <a:lumMod val="75000"/>
                  </a:schemeClr>
                </a:solidFill>
              </a:rPr>
              <a:t>                 </a:t>
            </a:r>
            <a:r>
              <a:rPr lang="en-US" sz="3200" b="1" i="1" dirty="0">
                <a:solidFill>
                  <a:srgbClr val="C00000"/>
                </a:solidFill>
              </a:rPr>
              <a:t>DIAGNOSIS</a:t>
            </a:r>
            <a:r>
              <a:rPr lang="en-US" sz="3200" i="1" dirty="0">
                <a:solidFill>
                  <a:srgbClr val="C00000"/>
                </a:solidFill>
              </a:rPr>
              <a:t> </a:t>
            </a:r>
            <a:r>
              <a:rPr lang="en-US" sz="3200" i="1" dirty="0" smtClean="0">
                <a:solidFill>
                  <a:srgbClr val="C00000"/>
                </a:solidFill>
              </a:rPr>
              <a:t>  </a:t>
            </a:r>
            <a:endParaRPr lang="en-US" sz="3200" b="1" i="1" dirty="0">
              <a:solidFill>
                <a:srgbClr val="C00000"/>
              </a:solidFill>
            </a:endParaRPr>
          </a:p>
        </p:txBody>
      </p:sp>
      <p:sp>
        <p:nvSpPr>
          <p:cNvPr id="3" name="Content Placeholder 2"/>
          <p:cNvSpPr>
            <a:spLocks noGrp="1"/>
          </p:cNvSpPr>
          <p:nvPr>
            <p:ph idx="1"/>
          </p:nvPr>
        </p:nvSpPr>
        <p:spPr>
          <a:solidFill>
            <a:schemeClr val="accent5">
              <a:lumMod val="60000"/>
              <a:lumOff val="40000"/>
            </a:schemeClr>
          </a:solidFill>
        </p:spPr>
        <p:txBody>
          <a:bodyPr>
            <a:normAutofit/>
          </a:bodyPr>
          <a:lstStyle/>
          <a:p>
            <a:pPr>
              <a:buFont typeface="Wingdings" panose="05000000000000000000" pitchFamily="2" charset="2"/>
              <a:buChar char="q"/>
            </a:pPr>
            <a:r>
              <a:rPr lang="en-US" sz="2000" b="1" i="1" dirty="0">
                <a:solidFill>
                  <a:schemeClr val="bg1"/>
                </a:solidFill>
              </a:rPr>
              <a:t>TSH levels have </a:t>
            </a:r>
            <a:r>
              <a:rPr lang="en-US" sz="2000" b="1" i="1" dirty="0">
                <a:solidFill>
                  <a:srgbClr val="C00000"/>
                </a:solidFill>
              </a:rPr>
              <a:t>diurnal </a:t>
            </a:r>
            <a:r>
              <a:rPr lang="en-US" sz="2000" b="1" i="1" dirty="0" smtClean="0">
                <a:solidFill>
                  <a:srgbClr val="C00000"/>
                </a:solidFill>
              </a:rPr>
              <a:t>variation</a:t>
            </a:r>
            <a:r>
              <a:rPr lang="en-US" sz="2000" b="1" i="1" dirty="0" smtClean="0">
                <a:solidFill>
                  <a:schemeClr val="bg1"/>
                </a:solidFill>
              </a:rPr>
              <a:t>.</a:t>
            </a:r>
          </a:p>
          <a:p>
            <a:pPr>
              <a:buFont typeface="Wingdings" panose="05000000000000000000" pitchFamily="2" charset="2"/>
              <a:buChar char="q"/>
            </a:pPr>
            <a:endParaRPr lang="en-US" sz="2000" b="1" i="1" dirty="0">
              <a:solidFill>
                <a:schemeClr val="bg1"/>
              </a:solidFill>
            </a:endParaRPr>
          </a:p>
          <a:p>
            <a:pPr>
              <a:buFont typeface="Wingdings" panose="05000000000000000000" pitchFamily="2" charset="2"/>
              <a:buChar char="q"/>
            </a:pPr>
            <a:endParaRPr lang="en-US" sz="2000" b="1" i="1" dirty="0" smtClean="0">
              <a:solidFill>
                <a:schemeClr val="bg1"/>
              </a:solidFill>
            </a:endParaRPr>
          </a:p>
          <a:p>
            <a:pPr marL="36576" indent="0">
              <a:buNone/>
            </a:pPr>
            <a:endParaRPr lang="en-US" sz="2000" b="1" i="1" dirty="0" smtClean="0">
              <a:solidFill>
                <a:schemeClr val="bg1"/>
              </a:solidFill>
            </a:endParaRPr>
          </a:p>
          <a:p>
            <a:pPr>
              <a:buFont typeface="Wingdings" panose="05000000000000000000" pitchFamily="2" charset="2"/>
              <a:buChar char="q"/>
            </a:pPr>
            <a:endParaRPr lang="en-US" sz="2000" b="1" i="1" dirty="0">
              <a:solidFill>
                <a:schemeClr val="bg1"/>
              </a:solidFill>
            </a:endParaRPr>
          </a:p>
          <a:p>
            <a:pPr>
              <a:buFont typeface="Wingdings" panose="05000000000000000000" pitchFamily="2" charset="2"/>
              <a:buChar char="q"/>
            </a:pPr>
            <a:r>
              <a:rPr lang="en-US" sz="2000" b="1" i="1" dirty="0" smtClean="0">
                <a:solidFill>
                  <a:schemeClr val="bg1"/>
                </a:solidFill>
              </a:rPr>
              <a:t>TSH </a:t>
            </a:r>
            <a:r>
              <a:rPr lang="en-US" sz="2000" b="1" i="1" dirty="0">
                <a:solidFill>
                  <a:schemeClr val="bg1"/>
                </a:solidFill>
              </a:rPr>
              <a:t>values measured at </a:t>
            </a:r>
            <a:r>
              <a:rPr lang="en-US" sz="2000" b="1" i="1" dirty="0">
                <a:solidFill>
                  <a:srgbClr val="C00000"/>
                </a:solidFill>
              </a:rPr>
              <a:t>8 AM </a:t>
            </a:r>
            <a:r>
              <a:rPr lang="en-US" sz="2000" b="1" i="1" dirty="0">
                <a:solidFill>
                  <a:schemeClr val="bg1"/>
                </a:solidFill>
              </a:rPr>
              <a:t>are more </a:t>
            </a:r>
            <a:r>
              <a:rPr lang="en-US" sz="2000" b="1" i="1" dirty="0">
                <a:solidFill>
                  <a:srgbClr val="C00000"/>
                </a:solidFill>
              </a:rPr>
              <a:t>sensitive</a:t>
            </a:r>
            <a:r>
              <a:rPr lang="en-US" sz="2000" b="1" i="1" dirty="0">
                <a:solidFill>
                  <a:schemeClr val="bg1"/>
                </a:solidFill>
              </a:rPr>
              <a:t> for the diagnosis of mild primary hypothyroidism as compared with measurements at 4 </a:t>
            </a:r>
            <a:r>
              <a:rPr lang="en-US" sz="2000" b="1" i="1" dirty="0" smtClean="0">
                <a:solidFill>
                  <a:schemeClr val="bg1"/>
                </a:solidFill>
              </a:rPr>
              <a:t>PM.</a:t>
            </a:r>
            <a:endParaRPr lang="fa-IR" sz="2000" b="1" i="1" dirty="0" smtClean="0">
              <a:solidFill>
                <a:schemeClr val="bg1"/>
              </a:solidFill>
            </a:endParaRPr>
          </a:p>
          <a:p>
            <a:pPr marL="36576" indent="0">
              <a:buNone/>
            </a:pPr>
            <a:endParaRPr lang="fa-IR" sz="2000" b="1" i="1" dirty="0" smtClean="0">
              <a:solidFill>
                <a:schemeClr val="bg1"/>
              </a:solidFill>
            </a:endParaRPr>
          </a:p>
        </p:txBody>
      </p:sp>
    </p:spTree>
    <p:extLst>
      <p:ext uri="{BB962C8B-B14F-4D97-AF65-F5344CB8AC3E}">
        <p14:creationId xmlns:p14="http://schemas.microsoft.com/office/powerpoint/2010/main" val="126778540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20000"/>
              <a:lumOff val="80000"/>
            </a:schemeClr>
          </a:solidFill>
        </p:spPr>
        <p:txBody>
          <a:bodyPr/>
          <a:lstStyle/>
          <a:p>
            <a:r>
              <a:rPr lang="en-US" sz="4800" b="1" i="1" dirty="0" smtClean="0">
                <a:solidFill>
                  <a:srgbClr val="C00000"/>
                </a:solidFill>
              </a:rPr>
              <a:t>                 </a:t>
            </a:r>
            <a:r>
              <a:rPr lang="en-US" sz="3200" b="1" i="1" dirty="0" smtClean="0">
                <a:solidFill>
                  <a:srgbClr val="C00000"/>
                </a:solidFill>
              </a:rPr>
              <a:t>DIAGNOSIS</a:t>
            </a:r>
            <a:endParaRPr lang="en-US" sz="3200" b="1" i="1" dirty="0">
              <a:solidFill>
                <a:schemeClr val="accent2">
                  <a:lumMod val="75000"/>
                </a:schemeClr>
              </a:solidFill>
            </a:endParaRPr>
          </a:p>
        </p:txBody>
      </p:sp>
      <p:sp>
        <p:nvSpPr>
          <p:cNvPr id="3" name="Content Placeholder 2"/>
          <p:cNvSpPr>
            <a:spLocks noGrp="1"/>
          </p:cNvSpPr>
          <p:nvPr>
            <p:ph idx="1"/>
          </p:nvPr>
        </p:nvSpPr>
        <p:spPr>
          <a:solidFill>
            <a:schemeClr val="accent5">
              <a:lumMod val="60000"/>
              <a:lumOff val="40000"/>
            </a:schemeClr>
          </a:solidFill>
        </p:spPr>
        <p:txBody>
          <a:bodyPr>
            <a:normAutofit/>
          </a:bodyPr>
          <a:lstStyle/>
          <a:p>
            <a:r>
              <a:rPr lang="en-US" sz="2000" b="1" i="1" dirty="0" smtClean="0">
                <a:solidFill>
                  <a:schemeClr val="bg1"/>
                </a:solidFill>
              </a:rPr>
              <a:t>Measuring    </a:t>
            </a:r>
            <a:r>
              <a:rPr lang="en-US" sz="2000" b="1" i="1" dirty="0" err="1" smtClean="0">
                <a:solidFill>
                  <a:srgbClr val="C00000"/>
                </a:solidFill>
              </a:rPr>
              <a:t>antithyroid</a:t>
            </a:r>
            <a:r>
              <a:rPr lang="en-US" sz="2000" b="1" i="1" dirty="0" smtClean="0">
                <a:solidFill>
                  <a:srgbClr val="C00000"/>
                </a:solidFill>
              </a:rPr>
              <a:t>       antibodies</a:t>
            </a:r>
            <a:r>
              <a:rPr lang="en-US" sz="2000" b="1" i="1" dirty="0" smtClean="0">
                <a:solidFill>
                  <a:schemeClr val="bg1"/>
                </a:solidFill>
              </a:rPr>
              <a:t>(confirms autoimmunity), best done by measuring TPO Ab. </a:t>
            </a:r>
          </a:p>
          <a:p>
            <a:endParaRPr lang="en-US" sz="2000" b="1" i="1" dirty="0">
              <a:solidFill>
                <a:schemeClr val="bg1"/>
              </a:solidFill>
            </a:endParaRPr>
          </a:p>
          <a:p>
            <a:endParaRPr lang="en-US" sz="2000" b="1" i="1" dirty="0" smtClean="0">
              <a:solidFill>
                <a:schemeClr val="bg1"/>
              </a:solidFill>
            </a:endParaRPr>
          </a:p>
          <a:p>
            <a:r>
              <a:rPr lang="en-US" sz="2000" b="1" i="1" dirty="0" smtClean="0">
                <a:solidFill>
                  <a:schemeClr val="bg1"/>
                </a:solidFill>
              </a:rPr>
              <a:t>Positive anti TPO </a:t>
            </a:r>
            <a:r>
              <a:rPr lang="en-US" sz="2000" b="1" i="1" dirty="0" err="1" smtClean="0">
                <a:solidFill>
                  <a:schemeClr val="bg1"/>
                </a:solidFill>
              </a:rPr>
              <a:t>Ab</a:t>
            </a:r>
            <a:r>
              <a:rPr lang="en-US" sz="2000" b="1" i="1" dirty="0" smtClean="0">
                <a:solidFill>
                  <a:schemeClr val="bg1"/>
                </a:solidFill>
              </a:rPr>
              <a:t> (85-90%)</a:t>
            </a:r>
          </a:p>
          <a:p>
            <a:endParaRPr lang="en-US" sz="2000" b="1" i="1" dirty="0">
              <a:solidFill>
                <a:schemeClr val="bg1"/>
              </a:solidFill>
            </a:endParaRPr>
          </a:p>
          <a:p>
            <a:pPr marL="36576" indent="0">
              <a:buNone/>
            </a:pPr>
            <a:endParaRPr lang="en-US" sz="2000" b="1" i="1" dirty="0">
              <a:solidFill>
                <a:schemeClr val="bg1"/>
              </a:solidFill>
            </a:endParaRPr>
          </a:p>
          <a:p>
            <a:r>
              <a:rPr lang="en-US" sz="2000" b="1" i="1" dirty="0" smtClean="0">
                <a:solidFill>
                  <a:schemeClr val="bg1"/>
                </a:solidFill>
              </a:rPr>
              <a:t> </a:t>
            </a:r>
            <a:r>
              <a:rPr lang="en-US" sz="2000" b="1" i="1" dirty="0">
                <a:solidFill>
                  <a:schemeClr val="bg1"/>
                </a:solidFill>
              </a:rPr>
              <a:t>P</a:t>
            </a:r>
            <a:r>
              <a:rPr lang="en-US" sz="2000" b="1" i="1" dirty="0" smtClean="0">
                <a:solidFill>
                  <a:schemeClr val="bg1"/>
                </a:solidFill>
              </a:rPr>
              <a:t>ositive </a:t>
            </a:r>
            <a:r>
              <a:rPr lang="en-US" sz="2000" b="1" i="1" dirty="0" err="1" smtClean="0">
                <a:solidFill>
                  <a:schemeClr val="bg1"/>
                </a:solidFill>
              </a:rPr>
              <a:t>Tg</a:t>
            </a:r>
            <a:r>
              <a:rPr lang="en-US" sz="2000" b="1" i="1" dirty="0" smtClean="0">
                <a:solidFill>
                  <a:schemeClr val="bg1"/>
                </a:solidFill>
              </a:rPr>
              <a:t> </a:t>
            </a:r>
            <a:r>
              <a:rPr lang="en-US" sz="2000" b="1" i="1" dirty="0" err="1" smtClean="0">
                <a:solidFill>
                  <a:schemeClr val="bg1"/>
                </a:solidFill>
              </a:rPr>
              <a:t>Ab</a:t>
            </a:r>
            <a:r>
              <a:rPr lang="en-US" sz="2000" b="1" i="1" dirty="0">
                <a:solidFill>
                  <a:schemeClr val="bg1"/>
                </a:solidFill>
              </a:rPr>
              <a:t> levels </a:t>
            </a:r>
            <a:r>
              <a:rPr lang="en-US" sz="2000" b="1" i="1" dirty="0" smtClean="0">
                <a:solidFill>
                  <a:schemeClr val="bg1"/>
                </a:solidFill>
              </a:rPr>
              <a:t>(30 </a:t>
            </a:r>
            <a:r>
              <a:rPr lang="en-US" sz="2000" b="1" i="1" dirty="0">
                <a:solidFill>
                  <a:schemeClr val="bg1"/>
                </a:solidFill>
              </a:rPr>
              <a:t>to </a:t>
            </a:r>
            <a:r>
              <a:rPr lang="en-US" sz="2000" b="1" i="1" dirty="0" smtClean="0">
                <a:solidFill>
                  <a:schemeClr val="bg1"/>
                </a:solidFill>
              </a:rPr>
              <a:t>50% </a:t>
            </a:r>
            <a:r>
              <a:rPr lang="en-US" sz="2000" b="1" i="1" dirty="0">
                <a:solidFill>
                  <a:schemeClr val="bg1"/>
                </a:solidFill>
              </a:rPr>
              <a:t>)</a:t>
            </a:r>
            <a:endParaRPr lang="fa-IR" sz="2000" b="1" i="1" dirty="0" smtClean="0">
              <a:solidFill>
                <a:schemeClr val="bg1"/>
              </a:solidFill>
            </a:endParaRPr>
          </a:p>
        </p:txBody>
      </p:sp>
    </p:spTree>
    <p:extLst>
      <p:ext uri="{BB962C8B-B14F-4D97-AF65-F5344CB8AC3E}">
        <p14:creationId xmlns:p14="http://schemas.microsoft.com/office/powerpoint/2010/main" val="293351827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20000"/>
              <a:lumOff val="80000"/>
            </a:schemeClr>
          </a:solidFill>
        </p:spPr>
        <p:txBody>
          <a:bodyPr/>
          <a:lstStyle/>
          <a:p>
            <a:r>
              <a:rPr lang="en-US" dirty="0" smtClean="0">
                <a:solidFill>
                  <a:schemeClr val="accent2">
                    <a:lumMod val="75000"/>
                  </a:schemeClr>
                </a:solidFill>
              </a:rPr>
              <a:t>                   </a:t>
            </a:r>
            <a:r>
              <a:rPr lang="en-US" sz="3200" b="1" i="1" dirty="0" smtClean="0">
                <a:solidFill>
                  <a:schemeClr val="accent2">
                    <a:lumMod val="75000"/>
                  </a:schemeClr>
                </a:solidFill>
              </a:rPr>
              <a:t>Diagnosis</a:t>
            </a:r>
            <a:r>
              <a:rPr lang="en-US" i="1" dirty="0" smtClean="0">
                <a:solidFill>
                  <a:schemeClr val="accent2">
                    <a:lumMod val="75000"/>
                  </a:schemeClr>
                </a:solidFill>
              </a:rPr>
              <a:t>  </a:t>
            </a:r>
            <a:endParaRPr lang="en-US" sz="4000" b="1" i="1" dirty="0">
              <a:solidFill>
                <a:schemeClr val="accent2">
                  <a:lumMod val="75000"/>
                </a:schemeClr>
              </a:solidFill>
            </a:endParaRPr>
          </a:p>
        </p:txBody>
      </p:sp>
      <p:sp>
        <p:nvSpPr>
          <p:cNvPr id="3" name="Content Placeholder 2"/>
          <p:cNvSpPr>
            <a:spLocks noGrp="1"/>
          </p:cNvSpPr>
          <p:nvPr>
            <p:ph idx="1"/>
          </p:nvPr>
        </p:nvSpPr>
        <p:spPr>
          <a:solidFill>
            <a:schemeClr val="accent5">
              <a:lumMod val="60000"/>
              <a:lumOff val="40000"/>
            </a:schemeClr>
          </a:solidFill>
        </p:spPr>
        <p:txBody>
          <a:bodyPr>
            <a:normAutofit/>
          </a:bodyPr>
          <a:lstStyle/>
          <a:p>
            <a:r>
              <a:rPr lang="en-US" sz="2000" b="1" i="1" dirty="0" smtClean="0">
                <a:solidFill>
                  <a:schemeClr val="bg1"/>
                </a:solidFill>
              </a:rPr>
              <a:t> Skeletal </a:t>
            </a:r>
            <a:r>
              <a:rPr lang="en-US" sz="2000" b="1" i="1" dirty="0">
                <a:solidFill>
                  <a:schemeClr val="bg1"/>
                </a:solidFill>
              </a:rPr>
              <a:t>maturation is </a:t>
            </a:r>
            <a:r>
              <a:rPr lang="en-US" sz="2000" b="1" i="1" dirty="0" smtClean="0">
                <a:solidFill>
                  <a:srgbClr val="C00000"/>
                </a:solidFill>
              </a:rPr>
              <a:t>delayed.</a:t>
            </a:r>
          </a:p>
          <a:p>
            <a:endParaRPr lang="en-US" sz="2000" b="1" i="1" dirty="0">
              <a:solidFill>
                <a:schemeClr val="bg1"/>
              </a:solidFill>
            </a:endParaRPr>
          </a:p>
          <a:p>
            <a:endParaRPr lang="en-US" sz="2000" b="1" i="1" dirty="0" smtClean="0">
              <a:solidFill>
                <a:schemeClr val="bg1"/>
              </a:solidFill>
            </a:endParaRPr>
          </a:p>
          <a:p>
            <a:r>
              <a:rPr lang="en-US" sz="2000" b="1" i="1" dirty="0" smtClean="0">
                <a:solidFill>
                  <a:schemeClr val="bg1"/>
                </a:solidFill>
              </a:rPr>
              <a:t> Bone   </a:t>
            </a:r>
            <a:r>
              <a:rPr lang="en-US" sz="2000" b="1" i="1" dirty="0">
                <a:solidFill>
                  <a:schemeClr val="bg1"/>
                </a:solidFill>
              </a:rPr>
              <a:t>age </a:t>
            </a:r>
            <a:r>
              <a:rPr lang="en-US" sz="2000" b="1" i="1" dirty="0" smtClean="0">
                <a:solidFill>
                  <a:schemeClr val="bg1"/>
                </a:solidFill>
              </a:rPr>
              <a:t>  increases   little   after   </a:t>
            </a:r>
            <a:r>
              <a:rPr lang="en-US" sz="2000" b="1" i="1" dirty="0">
                <a:solidFill>
                  <a:schemeClr val="bg1"/>
                </a:solidFill>
              </a:rPr>
              <a:t>the </a:t>
            </a:r>
            <a:r>
              <a:rPr lang="en-US" sz="2000" b="1" i="1" dirty="0" smtClean="0">
                <a:solidFill>
                  <a:schemeClr val="bg1"/>
                </a:solidFill>
              </a:rPr>
              <a:t>  onset   of </a:t>
            </a:r>
            <a:r>
              <a:rPr lang="en-US" sz="2000" b="1" i="1" dirty="0" err="1" smtClean="0">
                <a:solidFill>
                  <a:schemeClr val="bg1"/>
                </a:solidFill>
              </a:rPr>
              <a:t>hypothyroidism,so</a:t>
            </a:r>
            <a:r>
              <a:rPr lang="en-US" sz="2000" b="1" i="1" dirty="0" smtClean="0">
                <a:solidFill>
                  <a:schemeClr val="bg1"/>
                </a:solidFill>
              </a:rPr>
              <a:t> </a:t>
            </a:r>
            <a:r>
              <a:rPr lang="en-US" sz="2000" b="1" i="1" dirty="0">
                <a:solidFill>
                  <a:schemeClr val="bg1"/>
                </a:solidFill>
              </a:rPr>
              <a:t>it may indicate the </a:t>
            </a:r>
            <a:r>
              <a:rPr lang="en-US" sz="2000" b="1" i="1" dirty="0">
                <a:solidFill>
                  <a:srgbClr val="C00000"/>
                </a:solidFill>
              </a:rPr>
              <a:t>age of </a:t>
            </a:r>
            <a:r>
              <a:rPr lang="en-US" sz="2000" b="1" i="1" dirty="0" smtClean="0">
                <a:solidFill>
                  <a:srgbClr val="C00000"/>
                </a:solidFill>
              </a:rPr>
              <a:t>onset.</a:t>
            </a:r>
            <a:endParaRPr lang="fa-IR" sz="2000" b="1" i="1" dirty="0" smtClean="0">
              <a:solidFill>
                <a:srgbClr val="C00000"/>
              </a:solidFill>
            </a:endParaRPr>
          </a:p>
        </p:txBody>
      </p:sp>
    </p:spTree>
    <p:extLst>
      <p:ext uri="{BB962C8B-B14F-4D97-AF65-F5344CB8AC3E}">
        <p14:creationId xmlns:p14="http://schemas.microsoft.com/office/powerpoint/2010/main" val="25834833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20000"/>
              <a:lumOff val="80000"/>
            </a:schemeClr>
          </a:solidFill>
        </p:spPr>
        <p:txBody>
          <a:bodyPr/>
          <a:lstStyle/>
          <a:p>
            <a:r>
              <a:rPr lang="en-US" dirty="0" smtClean="0">
                <a:solidFill>
                  <a:schemeClr val="accent2">
                    <a:lumMod val="75000"/>
                  </a:schemeClr>
                </a:solidFill>
              </a:rPr>
              <a:t>                  </a:t>
            </a:r>
            <a:r>
              <a:rPr lang="en-US" sz="3200" b="1" i="1" dirty="0" smtClean="0">
                <a:solidFill>
                  <a:srgbClr val="C00000"/>
                </a:solidFill>
              </a:rPr>
              <a:t>TREATMENT</a:t>
            </a:r>
            <a:endParaRPr lang="en-US" sz="3200" b="1" i="1" dirty="0">
              <a:solidFill>
                <a:srgbClr val="C00000"/>
              </a:solidFill>
            </a:endParaRPr>
          </a:p>
        </p:txBody>
      </p:sp>
      <p:sp>
        <p:nvSpPr>
          <p:cNvPr id="3" name="Content Placeholder 2"/>
          <p:cNvSpPr>
            <a:spLocks noGrp="1"/>
          </p:cNvSpPr>
          <p:nvPr>
            <p:ph idx="1"/>
          </p:nvPr>
        </p:nvSpPr>
        <p:spPr>
          <a:solidFill>
            <a:schemeClr val="accent5">
              <a:lumMod val="60000"/>
              <a:lumOff val="40000"/>
            </a:schemeClr>
          </a:solidFill>
        </p:spPr>
        <p:txBody>
          <a:bodyPr>
            <a:normAutofit/>
          </a:bodyPr>
          <a:lstStyle/>
          <a:p>
            <a:r>
              <a:rPr lang="en-US" sz="2000" b="1" i="1" dirty="0">
                <a:solidFill>
                  <a:srgbClr val="C00000"/>
                </a:solidFill>
              </a:rPr>
              <a:t>C</a:t>
            </a:r>
            <a:r>
              <a:rPr lang="en-US" sz="2000" b="1" i="1" dirty="0" smtClean="0">
                <a:solidFill>
                  <a:srgbClr val="C00000"/>
                </a:solidFill>
              </a:rPr>
              <a:t>ontroversy</a:t>
            </a:r>
            <a:r>
              <a:rPr lang="en-US" sz="2000" b="1" i="1" dirty="0" smtClean="0">
                <a:solidFill>
                  <a:schemeClr val="bg1"/>
                </a:solidFill>
              </a:rPr>
              <a:t> </a:t>
            </a:r>
            <a:r>
              <a:rPr lang="en-US" sz="2000" b="1" i="1" dirty="0">
                <a:solidFill>
                  <a:schemeClr val="bg1"/>
                </a:solidFill>
              </a:rPr>
              <a:t>about the need to treat children with mild subclinical </a:t>
            </a:r>
            <a:r>
              <a:rPr lang="en-US" sz="2000" b="1" i="1" dirty="0" smtClean="0">
                <a:solidFill>
                  <a:schemeClr val="bg1"/>
                </a:solidFill>
              </a:rPr>
              <a:t>hypothyroidism (</a:t>
            </a:r>
            <a:r>
              <a:rPr lang="en-US" sz="2000" b="1" i="1" dirty="0" smtClean="0">
                <a:solidFill>
                  <a:srgbClr val="C00000"/>
                </a:solidFill>
              </a:rPr>
              <a:t>6 and 10</a:t>
            </a:r>
            <a:r>
              <a:rPr lang="en-US" sz="2000" b="1" i="1" dirty="0">
                <a:solidFill>
                  <a:srgbClr val="C00000"/>
                </a:solidFill>
              </a:rPr>
              <a:t> </a:t>
            </a:r>
            <a:r>
              <a:rPr lang="en-US" sz="2000" b="1" i="1" dirty="0" err="1" smtClean="0">
                <a:solidFill>
                  <a:srgbClr val="C00000"/>
                </a:solidFill>
              </a:rPr>
              <a:t>mU</a:t>
            </a:r>
            <a:r>
              <a:rPr lang="en-US" sz="2000" b="1" i="1" dirty="0" smtClean="0">
                <a:solidFill>
                  <a:srgbClr val="C00000"/>
                </a:solidFill>
              </a:rPr>
              <a:t>/L</a:t>
            </a:r>
            <a:r>
              <a:rPr lang="en-US" sz="2000" b="1" i="1" dirty="0" smtClean="0">
                <a:solidFill>
                  <a:schemeClr val="bg1"/>
                </a:solidFill>
              </a:rPr>
              <a:t>). </a:t>
            </a:r>
          </a:p>
          <a:p>
            <a:endParaRPr lang="en-US" sz="2000" b="1" i="1" dirty="0">
              <a:solidFill>
                <a:schemeClr val="bg1"/>
              </a:solidFill>
            </a:endParaRPr>
          </a:p>
          <a:p>
            <a:pPr marL="36576" indent="0">
              <a:buNone/>
            </a:pPr>
            <a:endParaRPr lang="en-US" sz="2000" b="1" i="1" dirty="0" smtClean="0">
              <a:solidFill>
                <a:schemeClr val="bg1"/>
              </a:solidFill>
            </a:endParaRPr>
          </a:p>
          <a:p>
            <a:endParaRPr lang="en-US" sz="2000" b="1" i="1" dirty="0">
              <a:solidFill>
                <a:schemeClr val="bg1"/>
              </a:solidFill>
            </a:endParaRPr>
          </a:p>
          <a:p>
            <a:r>
              <a:rPr lang="en-US" sz="2000" b="1" i="1" dirty="0" smtClean="0">
                <a:solidFill>
                  <a:schemeClr val="bg1"/>
                </a:solidFill>
              </a:rPr>
              <a:t>Treat </a:t>
            </a:r>
            <a:r>
              <a:rPr lang="en-US" sz="2000" b="1" i="1" dirty="0">
                <a:solidFill>
                  <a:schemeClr val="bg1"/>
                </a:solidFill>
              </a:rPr>
              <a:t>children with subclinical hypothyroidism and </a:t>
            </a:r>
            <a:r>
              <a:rPr lang="en-US" sz="2000" b="1" i="1" dirty="0">
                <a:solidFill>
                  <a:srgbClr val="C00000"/>
                </a:solidFill>
              </a:rPr>
              <a:t>TSH </a:t>
            </a:r>
            <a:r>
              <a:rPr lang="en-US" sz="2000" b="1" i="1" dirty="0" smtClean="0">
                <a:solidFill>
                  <a:srgbClr val="C00000"/>
                </a:solidFill>
              </a:rPr>
              <a:t>&gt;10</a:t>
            </a:r>
            <a:r>
              <a:rPr lang="en-US" sz="2000" b="1" i="1" dirty="0">
                <a:solidFill>
                  <a:srgbClr val="C00000"/>
                </a:solidFill>
              </a:rPr>
              <a:t> </a:t>
            </a:r>
            <a:r>
              <a:rPr lang="en-US" sz="2000" b="1" i="1" dirty="0" err="1">
                <a:solidFill>
                  <a:srgbClr val="C00000"/>
                </a:solidFill>
              </a:rPr>
              <a:t>mU</a:t>
            </a:r>
            <a:r>
              <a:rPr lang="en-US" sz="2000" b="1" i="1" dirty="0">
                <a:solidFill>
                  <a:srgbClr val="C00000"/>
                </a:solidFill>
              </a:rPr>
              <a:t>/L</a:t>
            </a:r>
            <a:r>
              <a:rPr lang="en-US" sz="2000" b="1" i="1" dirty="0">
                <a:solidFill>
                  <a:schemeClr val="bg1"/>
                </a:solidFill>
              </a:rPr>
              <a:t>, to prevent any subtle effects on growth and development</a:t>
            </a:r>
            <a:r>
              <a:rPr lang="en-US" sz="2000" b="1" i="1" dirty="0"/>
              <a:t>.</a:t>
            </a:r>
            <a:endParaRPr lang="fa-IR" sz="2000" b="1" i="1" dirty="0" smtClean="0">
              <a:solidFill>
                <a:schemeClr val="bg1"/>
              </a:solidFill>
            </a:endParaRPr>
          </a:p>
        </p:txBody>
      </p:sp>
    </p:spTree>
    <p:extLst>
      <p:ext uri="{BB962C8B-B14F-4D97-AF65-F5344CB8AC3E}">
        <p14:creationId xmlns:p14="http://schemas.microsoft.com/office/powerpoint/2010/main" val="103074890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20000"/>
              <a:lumOff val="80000"/>
            </a:schemeClr>
          </a:solidFill>
        </p:spPr>
        <p:txBody>
          <a:bodyPr/>
          <a:lstStyle/>
          <a:p>
            <a:r>
              <a:rPr lang="en-US" dirty="0" smtClean="0">
                <a:solidFill>
                  <a:schemeClr val="accent2">
                    <a:lumMod val="75000"/>
                  </a:schemeClr>
                </a:solidFill>
              </a:rPr>
              <a:t>                    </a:t>
            </a:r>
            <a:r>
              <a:rPr lang="en-US" sz="3200" b="1" i="1" dirty="0" smtClean="0">
                <a:solidFill>
                  <a:srgbClr val="C00000"/>
                </a:solidFill>
              </a:rPr>
              <a:t>T4 </a:t>
            </a:r>
            <a:r>
              <a:rPr lang="en-US" sz="3200" b="1" i="1" dirty="0">
                <a:solidFill>
                  <a:srgbClr val="C00000"/>
                </a:solidFill>
              </a:rPr>
              <a:t>dose</a:t>
            </a:r>
            <a:r>
              <a:rPr lang="en-US" sz="3200" i="1" dirty="0" smtClean="0">
                <a:solidFill>
                  <a:srgbClr val="C00000"/>
                </a:solidFill>
              </a:rPr>
              <a:t> </a:t>
            </a:r>
            <a:endParaRPr lang="en-US" sz="3200" b="1" i="1" dirty="0">
              <a:solidFill>
                <a:srgbClr val="C00000"/>
              </a:solidFill>
            </a:endParaRPr>
          </a:p>
        </p:txBody>
      </p:sp>
      <p:sp>
        <p:nvSpPr>
          <p:cNvPr id="3" name="Content Placeholder 2"/>
          <p:cNvSpPr>
            <a:spLocks noGrp="1"/>
          </p:cNvSpPr>
          <p:nvPr>
            <p:ph idx="1"/>
          </p:nvPr>
        </p:nvSpPr>
        <p:spPr>
          <a:solidFill>
            <a:schemeClr val="accent5">
              <a:lumMod val="60000"/>
              <a:lumOff val="40000"/>
            </a:schemeClr>
          </a:solidFill>
        </p:spPr>
        <p:txBody>
          <a:bodyPr>
            <a:normAutofit/>
          </a:bodyPr>
          <a:lstStyle/>
          <a:p>
            <a:pPr marL="36576" indent="0">
              <a:buNone/>
            </a:pPr>
            <a:endParaRPr lang="en-US" sz="2000" dirty="0">
              <a:solidFill>
                <a:schemeClr val="bg1"/>
              </a:solidFill>
            </a:endParaRPr>
          </a:p>
          <a:p>
            <a:r>
              <a:rPr lang="en-US" sz="2000" dirty="0">
                <a:solidFill>
                  <a:schemeClr val="bg1"/>
                </a:solidFill>
              </a:rPr>
              <a:t>●</a:t>
            </a:r>
            <a:r>
              <a:rPr lang="en-US" sz="2000" b="1" i="1" dirty="0">
                <a:solidFill>
                  <a:schemeClr val="bg1"/>
                </a:solidFill>
              </a:rPr>
              <a:t>Age </a:t>
            </a:r>
            <a:r>
              <a:rPr lang="en-US" sz="2000" b="1" i="1" dirty="0">
                <a:solidFill>
                  <a:srgbClr val="C00000"/>
                </a:solidFill>
              </a:rPr>
              <a:t>1 to 3 </a:t>
            </a:r>
            <a:r>
              <a:rPr lang="en-US" sz="2000" b="1" i="1" dirty="0">
                <a:solidFill>
                  <a:schemeClr val="bg1"/>
                </a:solidFill>
              </a:rPr>
              <a:t>years — </a:t>
            </a:r>
            <a:r>
              <a:rPr lang="en-US" sz="2000" b="1" i="1" dirty="0">
                <a:solidFill>
                  <a:srgbClr val="C00000"/>
                </a:solidFill>
              </a:rPr>
              <a:t>4 to 6</a:t>
            </a:r>
            <a:r>
              <a:rPr lang="en-US" sz="2000" b="1" i="1" dirty="0">
                <a:solidFill>
                  <a:schemeClr val="bg1"/>
                </a:solidFill>
              </a:rPr>
              <a:t> mcg/kg body weight</a:t>
            </a:r>
          </a:p>
          <a:p>
            <a:r>
              <a:rPr lang="en-US" sz="2000" b="1" i="1" dirty="0">
                <a:solidFill>
                  <a:schemeClr val="bg1"/>
                </a:solidFill>
              </a:rPr>
              <a:t>●Age </a:t>
            </a:r>
            <a:r>
              <a:rPr lang="en-US" sz="2000" b="1" i="1" dirty="0">
                <a:solidFill>
                  <a:srgbClr val="C00000"/>
                </a:solidFill>
              </a:rPr>
              <a:t>3 to 10 </a:t>
            </a:r>
            <a:r>
              <a:rPr lang="en-US" sz="2000" b="1" i="1" dirty="0">
                <a:solidFill>
                  <a:schemeClr val="bg1"/>
                </a:solidFill>
              </a:rPr>
              <a:t>years — </a:t>
            </a:r>
            <a:r>
              <a:rPr lang="en-US" sz="2000" b="1" i="1" dirty="0">
                <a:solidFill>
                  <a:srgbClr val="C00000"/>
                </a:solidFill>
              </a:rPr>
              <a:t>3 to 5</a:t>
            </a:r>
            <a:r>
              <a:rPr lang="en-US" sz="2000" b="1" i="1" dirty="0">
                <a:solidFill>
                  <a:schemeClr val="bg1"/>
                </a:solidFill>
              </a:rPr>
              <a:t> mcg/kg</a:t>
            </a:r>
          </a:p>
          <a:p>
            <a:r>
              <a:rPr lang="en-US" sz="2000" b="1" i="1" dirty="0">
                <a:solidFill>
                  <a:schemeClr val="bg1"/>
                </a:solidFill>
              </a:rPr>
              <a:t>●Age </a:t>
            </a:r>
            <a:r>
              <a:rPr lang="en-US" sz="2000" b="1" i="1" dirty="0">
                <a:solidFill>
                  <a:srgbClr val="C00000"/>
                </a:solidFill>
              </a:rPr>
              <a:t>10 to 16 </a:t>
            </a:r>
            <a:r>
              <a:rPr lang="en-US" sz="2000" b="1" i="1" dirty="0">
                <a:solidFill>
                  <a:schemeClr val="bg1"/>
                </a:solidFill>
              </a:rPr>
              <a:t>years — </a:t>
            </a:r>
            <a:r>
              <a:rPr lang="en-US" sz="2000" b="1" i="1" dirty="0">
                <a:solidFill>
                  <a:srgbClr val="C00000"/>
                </a:solidFill>
              </a:rPr>
              <a:t>2 to 4</a:t>
            </a:r>
            <a:r>
              <a:rPr lang="en-US" sz="2000" b="1" i="1" dirty="0">
                <a:solidFill>
                  <a:schemeClr val="bg1"/>
                </a:solidFill>
              </a:rPr>
              <a:t> </a:t>
            </a:r>
            <a:r>
              <a:rPr lang="en-US" sz="2000" b="1" i="1" dirty="0" smtClean="0">
                <a:solidFill>
                  <a:schemeClr val="bg1"/>
                </a:solidFill>
              </a:rPr>
              <a:t>mcg/kg</a:t>
            </a:r>
          </a:p>
          <a:p>
            <a:endParaRPr lang="en-US" sz="2000" b="1" i="1" dirty="0">
              <a:solidFill>
                <a:schemeClr val="bg1"/>
              </a:solidFill>
            </a:endParaRPr>
          </a:p>
          <a:p>
            <a:pPr marL="36576" indent="0">
              <a:buNone/>
            </a:pPr>
            <a:r>
              <a:rPr lang="en-US" sz="2000" b="1" i="1" dirty="0" smtClean="0">
                <a:solidFill>
                  <a:schemeClr val="bg1"/>
                </a:solidFill>
              </a:rPr>
              <a:t>                                               Or</a:t>
            </a:r>
          </a:p>
          <a:p>
            <a:pPr marL="36576" indent="0">
              <a:buNone/>
            </a:pPr>
            <a:endParaRPr lang="en-US" sz="2000" b="1" i="1" dirty="0">
              <a:solidFill>
                <a:schemeClr val="bg1"/>
              </a:solidFill>
            </a:endParaRPr>
          </a:p>
          <a:p>
            <a:r>
              <a:rPr lang="en-US" sz="2000" b="1" i="1" dirty="0" smtClean="0">
                <a:solidFill>
                  <a:srgbClr val="C00000"/>
                </a:solidFill>
              </a:rPr>
              <a:t>100</a:t>
            </a:r>
            <a:r>
              <a:rPr lang="en-US" sz="2000" b="1" i="1" dirty="0">
                <a:solidFill>
                  <a:srgbClr val="C00000"/>
                </a:solidFill>
              </a:rPr>
              <a:t> mcg/m2/day</a:t>
            </a:r>
            <a:r>
              <a:rPr lang="en-US" sz="2000" b="1" i="1" dirty="0">
                <a:solidFill>
                  <a:schemeClr val="bg1"/>
                </a:solidFill>
              </a:rPr>
              <a:t>. </a:t>
            </a:r>
            <a:r>
              <a:rPr lang="en-US" sz="2000" b="1" i="1" dirty="0" smtClean="0">
                <a:solidFill>
                  <a:schemeClr val="bg1"/>
                </a:solidFill>
              </a:rPr>
              <a:t>(at any age).</a:t>
            </a:r>
          </a:p>
          <a:p>
            <a:endParaRPr lang="en-US" sz="2000" b="1" i="1" dirty="0">
              <a:solidFill>
                <a:schemeClr val="bg1"/>
              </a:solidFill>
            </a:endParaRPr>
          </a:p>
          <a:p>
            <a:r>
              <a:rPr lang="en-US" sz="2000" b="1" i="1" dirty="0" smtClean="0">
                <a:solidFill>
                  <a:schemeClr val="bg1"/>
                </a:solidFill>
              </a:rPr>
              <a:t>Repeat TFT(TSH ,FT4,T3)  2 to 4 weeks later</a:t>
            </a:r>
            <a:endParaRPr lang="fa-IR" sz="2000" b="1" i="1" dirty="0" smtClean="0">
              <a:solidFill>
                <a:schemeClr val="bg1"/>
              </a:solidFill>
            </a:endParaRPr>
          </a:p>
          <a:p>
            <a:pPr marL="36576" indent="0">
              <a:buNone/>
            </a:pPr>
            <a:endParaRPr lang="fa-IR" sz="2000" b="1" i="1" dirty="0" smtClean="0">
              <a:solidFill>
                <a:schemeClr val="bg1"/>
              </a:solidFill>
            </a:endParaRPr>
          </a:p>
        </p:txBody>
      </p:sp>
    </p:spTree>
    <p:extLst>
      <p:ext uri="{BB962C8B-B14F-4D97-AF65-F5344CB8AC3E}">
        <p14:creationId xmlns:p14="http://schemas.microsoft.com/office/powerpoint/2010/main" val="194385537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20000"/>
              <a:lumOff val="80000"/>
            </a:schemeClr>
          </a:solidFill>
        </p:spPr>
        <p:txBody>
          <a:bodyPr>
            <a:normAutofit/>
          </a:bodyPr>
          <a:lstStyle/>
          <a:p>
            <a:r>
              <a:rPr lang="en-US" sz="3200" b="1" i="1" dirty="0" smtClean="0">
                <a:solidFill>
                  <a:schemeClr val="accent2">
                    <a:lumMod val="75000"/>
                  </a:schemeClr>
                </a:solidFill>
              </a:rPr>
              <a:t>                   Targets and monitoring</a:t>
            </a:r>
            <a:endParaRPr lang="en-US" sz="3200" b="1" i="1" dirty="0">
              <a:solidFill>
                <a:schemeClr val="accent2">
                  <a:lumMod val="75000"/>
                </a:schemeClr>
              </a:solidFill>
            </a:endParaRPr>
          </a:p>
        </p:txBody>
      </p:sp>
      <p:sp>
        <p:nvSpPr>
          <p:cNvPr id="3" name="Content Placeholder 2"/>
          <p:cNvSpPr>
            <a:spLocks noGrp="1"/>
          </p:cNvSpPr>
          <p:nvPr>
            <p:ph idx="1"/>
          </p:nvPr>
        </p:nvSpPr>
        <p:spPr>
          <a:solidFill>
            <a:schemeClr val="accent5">
              <a:lumMod val="60000"/>
              <a:lumOff val="40000"/>
            </a:schemeClr>
          </a:solidFill>
        </p:spPr>
        <p:txBody>
          <a:bodyPr>
            <a:normAutofit/>
          </a:bodyPr>
          <a:lstStyle/>
          <a:p>
            <a:r>
              <a:rPr lang="en-US" sz="2000" b="1" i="1" dirty="0" smtClean="0">
                <a:solidFill>
                  <a:schemeClr val="bg1"/>
                </a:solidFill>
              </a:rPr>
              <a:t>TSH </a:t>
            </a:r>
            <a:r>
              <a:rPr lang="en-US" sz="2000" b="1" i="1" dirty="0">
                <a:solidFill>
                  <a:schemeClr val="bg1"/>
                </a:solidFill>
              </a:rPr>
              <a:t>:</a:t>
            </a:r>
            <a:r>
              <a:rPr lang="en-US" sz="2000" b="1" i="1" dirty="0" smtClean="0">
                <a:solidFill>
                  <a:schemeClr val="bg1"/>
                </a:solidFill>
              </a:rPr>
              <a:t> </a:t>
            </a:r>
            <a:r>
              <a:rPr lang="en-US" sz="2000" b="1" i="1" dirty="0">
                <a:solidFill>
                  <a:schemeClr val="bg1"/>
                </a:solidFill>
              </a:rPr>
              <a:t>in the </a:t>
            </a:r>
            <a:r>
              <a:rPr lang="en-US" sz="2000" b="1" i="1" dirty="0">
                <a:solidFill>
                  <a:srgbClr val="C00000"/>
                </a:solidFill>
              </a:rPr>
              <a:t>lower half </a:t>
            </a:r>
            <a:r>
              <a:rPr lang="en-US" sz="2000" b="1" i="1" dirty="0">
                <a:solidFill>
                  <a:schemeClr val="bg1"/>
                </a:solidFill>
              </a:rPr>
              <a:t>of the reference range </a:t>
            </a:r>
            <a:r>
              <a:rPr lang="en-US" sz="2000" b="1" i="1" dirty="0" smtClean="0">
                <a:solidFill>
                  <a:schemeClr val="bg1"/>
                </a:solidFill>
              </a:rPr>
              <a:t>(</a:t>
            </a:r>
            <a:r>
              <a:rPr lang="en-US" sz="2000" b="1" i="1" dirty="0" smtClean="0">
                <a:solidFill>
                  <a:srgbClr val="C00000"/>
                </a:solidFill>
              </a:rPr>
              <a:t>0.5 </a:t>
            </a:r>
            <a:r>
              <a:rPr lang="en-US" sz="2000" b="1" i="1" dirty="0">
                <a:solidFill>
                  <a:srgbClr val="C00000"/>
                </a:solidFill>
              </a:rPr>
              <a:t>to 2.0</a:t>
            </a:r>
            <a:r>
              <a:rPr lang="en-US" sz="2000" b="1" i="1" dirty="0">
                <a:solidFill>
                  <a:schemeClr val="bg1"/>
                </a:solidFill>
              </a:rPr>
              <a:t> </a:t>
            </a:r>
            <a:r>
              <a:rPr lang="en-US" sz="2000" b="1" i="1" dirty="0" err="1">
                <a:solidFill>
                  <a:schemeClr val="bg1"/>
                </a:solidFill>
              </a:rPr>
              <a:t>mU</a:t>
            </a:r>
            <a:r>
              <a:rPr lang="en-US" sz="2000" b="1" i="1" dirty="0">
                <a:solidFill>
                  <a:schemeClr val="bg1"/>
                </a:solidFill>
              </a:rPr>
              <a:t>/L) </a:t>
            </a:r>
            <a:endParaRPr lang="en-US" sz="2000" b="1" i="1" dirty="0" smtClean="0">
              <a:solidFill>
                <a:schemeClr val="bg1"/>
              </a:solidFill>
            </a:endParaRPr>
          </a:p>
          <a:p>
            <a:endParaRPr lang="en-US" sz="2000" b="1" i="1" dirty="0">
              <a:solidFill>
                <a:schemeClr val="bg1"/>
              </a:solidFill>
            </a:endParaRPr>
          </a:p>
          <a:p>
            <a:endParaRPr lang="en-US" sz="2000" b="1" i="1" dirty="0" smtClean="0">
              <a:solidFill>
                <a:schemeClr val="bg1"/>
              </a:solidFill>
            </a:endParaRPr>
          </a:p>
          <a:p>
            <a:r>
              <a:rPr lang="en-US" sz="2000" b="1" i="1" dirty="0" smtClean="0">
                <a:solidFill>
                  <a:schemeClr val="bg1"/>
                </a:solidFill>
              </a:rPr>
              <a:t> </a:t>
            </a:r>
            <a:r>
              <a:rPr lang="en-US" sz="2000" b="1" i="1" dirty="0">
                <a:solidFill>
                  <a:schemeClr val="bg1"/>
                </a:solidFill>
              </a:rPr>
              <a:t>T4 or free T4 </a:t>
            </a:r>
            <a:r>
              <a:rPr lang="en-US" sz="2000" b="1" i="1" dirty="0" smtClean="0">
                <a:solidFill>
                  <a:schemeClr val="bg1"/>
                </a:solidFill>
              </a:rPr>
              <a:t>(in </a:t>
            </a:r>
            <a:r>
              <a:rPr lang="en-US" sz="2000" b="1" i="1" dirty="0">
                <a:solidFill>
                  <a:schemeClr val="bg1"/>
                </a:solidFill>
              </a:rPr>
              <a:t>the </a:t>
            </a:r>
            <a:r>
              <a:rPr lang="en-US" sz="2000" b="1" i="1" dirty="0">
                <a:solidFill>
                  <a:srgbClr val="C00000"/>
                </a:solidFill>
              </a:rPr>
              <a:t>upper half </a:t>
            </a:r>
            <a:r>
              <a:rPr lang="en-US" sz="2000" b="1" i="1" dirty="0">
                <a:solidFill>
                  <a:schemeClr val="bg1"/>
                </a:solidFill>
              </a:rPr>
              <a:t>of the reference range </a:t>
            </a:r>
            <a:r>
              <a:rPr lang="en-US" sz="2000" b="1" i="1" dirty="0" smtClean="0">
                <a:solidFill>
                  <a:schemeClr val="bg1"/>
                </a:solidFill>
              </a:rPr>
              <a:t>.)</a:t>
            </a:r>
          </a:p>
          <a:p>
            <a:endParaRPr lang="en-US" sz="2000" b="1" i="1" dirty="0">
              <a:solidFill>
                <a:schemeClr val="bg1"/>
              </a:solidFill>
            </a:endParaRPr>
          </a:p>
          <a:p>
            <a:endParaRPr lang="en-US" sz="2000" b="1" i="1" dirty="0" smtClean="0">
              <a:solidFill>
                <a:schemeClr val="bg1"/>
              </a:solidFill>
            </a:endParaRPr>
          </a:p>
          <a:p>
            <a:r>
              <a:rPr lang="en-US" sz="2000" b="1" i="1" dirty="0" smtClean="0">
                <a:solidFill>
                  <a:schemeClr val="bg1"/>
                </a:solidFill>
              </a:rPr>
              <a:t>The </a:t>
            </a:r>
            <a:r>
              <a:rPr lang="en-US" sz="2000" b="1" i="1" dirty="0">
                <a:solidFill>
                  <a:schemeClr val="bg1"/>
                </a:solidFill>
              </a:rPr>
              <a:t>optimal T4 range is between </a:t>
            </a:r>
            <a:r>
              <a:rPr lang="en-US" sz="2000" b="1" i="1" dirty="0">
                <a:solidFill>
                  <a:srgbClr val="C00000"/>
                </a:solidFill>
              </a:rPr>
              <a:t>9 and 13 </a:t>
            </a:r>
            <a:r>
              <a:rPr lang="en-US" sz="2000" b="1" i="1" dirty="0" err="1" smtClean="0">
                <a:solidFill>
                  <a:srgbClr val="C00000"/>
                </a:solidFill>
              </a:rPr>
              <a:t>ug</a:t>
            </a:r>
            <a:r>
              <a:rPr lang="en-US" sz="2000" b="1" i="1" dirty="0" smtClean="0">
                <a:solidFill>
                  <a:srgbClr val="C00000"/>
                </a:solidFill>
              </a:rPr>
              <a:t>/</a:t>
            </a:r>
            <a:r>
              <a:rPr lang="en-US" sz="2000" b="1" i="1" dirty="0" err="1" smtClean="0">
                <a:solidFill>
                  <a:srgbClr val="C00000"/>
                </a:solidFill>
              </a:rPr>
              <a:t>dL</a:t>
            </a:r>
            <a:r>
              <a:rPr lang="en-US" sz="2000" b="1" i="1" dirty="0" smtClean="0">
                <a:solidFill>
                  <a:srgbClr val="C00000"/>
                </a:solidFill>
              </a:rPr>
              <a:t>.</a:t>
            </a:r>
          </a:p>
          <a:p>
            <a:endParaRPr lang="en-US" sz="2000" b="1" i="1" dirty="0">
              <a:solidFill>
                <a:srgbClr val="C00000"/>
              </a:solidFill>
            </a:endParaRPr>
          </a:p>
          <a:p>
            <a:r>
              <a:rPr lang="en-US" sz="2000" dirty="0" smtClean="0">
                <a:solidFill>
                  <a:schemeClr val="bg1"/>
                </a:solidFill>
              </a:rPr>
              <a:t> </a:t>
            </a:r>
            <a:r>
              <a:rPr lang="en-US" sz="2000" b="1" i="1" dirty="0">
                <a:solidFill>
                  <a:schemeClr val="bg1"/>
                </a:solidFill>
              </a:rPr>
              <a:t>In </a:t>
            </a:r>
            <a:r>
              <a:rPr lang="en-US" sz="2000" b="1" i="1" dirty="0" smtClean="0">
                <a:solidFill>
                  <a:schemeClr val="bg1"/>
                </a:solidFill>
              </a:rPr>
              <a:t>  children   with   </a:t>
            </a:r>
            <a:r>
              <a:rPr lang="en-US" sz="2000" b="1" i="1" dirty="0" smtClean="0">
                <a:solidFill>
                  <a:srgbClr val="C00000"/>
                </a:solidFill>
              </a:rPr>
              <a:t>central</a:t>
            </a:r>
            <a:r>
              <a:rPr lang="en-US" sz="2000" b="1" i="1" dirty="0" smtClean="0">
                <a:solidFill>
                  <a:schemeClr val="bg1"/>
                </a:solidFill>
              </a:rPr>
              <a:t>   hypothyroidism,   </a:t>
            </a:r>
            <a:r>
              <a:rPr lang="en-US" sz="2000" b="1" i="1" dirty="0">
                <a:solidFill>
                  <a:schemeClr val="bg1"/>
                </a:solidFill>
              </a:rPr>
              <a:t>only </a:t>
            </a:r>
            <a:r>
              <a:rPr lang="en-US" sz="2000" b="1" i="1" dirty="0" smtClean="0">
                <a:solidFill>
                  <a:srgbClr val="C00000"/>
                </a:solidFill>
              </a:rPr>
              <a:t>free </a:t>
            </a:r>
            <a:r>
              <a:rPr lang="en-US" sz="2000" b="1" i="1" dirty="0">
                <a:solidFill>
                  <a:srgbClr val="C00000"/>
                </a:solidFill>
              </a:rPr>
              <a:t>T4 or T4 </a:t>
            </a:r>
            <a:r>
              <a:rPr lang="en-US" sz="2000" b="1" i="1" dirty="0">
                <a:solidFill>
                  <a:schemeClr val="bg1"/>
                </a:solidFill>
              </a:rPr>
              <a:t>is useful for dosage monitoring</a:t>
            </a:r>
            <a:endParaRPr lang="en-US" sz="2000" b="1" i="1" dirty="0" smtClean="0">
              <a:solidFill>
                <a:srgbClr val="C00000"/>
              </a:solidFill>
            </a:endParaRPr>
          </a:p>
          <a:p>
            <a:endParaRPr lang="en-US" sz="2000" b="1" i="1" dirty="0">
              <a:solidFill>
                <a:srgbClr val="C00000"/>
              </a:solidFill>
            </a:endParaRPr>
          </a:p>
          <a:p>
            <a:endParaRPr lang="fa-IR" sz="2000" b="1" i="1" dirty="0" smtClean="0">
              <a:solidFill>
                <a:srgbClr val="C00000"/>
              </a:solidFill>
            </a:endParaRPr>
          </a:p>
        </p:txBody>
      </p:sp>
    </p:spTree>
    <p:extLst>
      <p:ext uri="{BB962C8B-B14F-4D97-AF65-F5344CB8AC3E}">
        <p14:creationId xmlns:p14="http://schemas.microsoft.com/office/powerpoint/2010/main" val="146782570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20000"/>
              <a:lumOff val="80000"/>
            </a:schemeClr>
          </a:solidFill>
        </p:spPr>
        <p:txBody>
          <a:bodyPr>
            <a:normAutofit/>
          </a:bodyPr>
          <a:lstStyle/>
          <a:p>
            <a:r>
              <a:rPr lang="en-US" dirty="0" smtClean="0">
                <a:solidFill>
                  <a:schemeClr val="accent2">
                    <a:lumMod val="75000"/>
                  </a:schemeClr>
                </a:solidFill>
              </a:rPr>
              <a:t>              </a:t>
            </a:r>
            <a:r>
              <a:rPr lang="en-US" sz="3200" b="1" i="1" dirty="0" smtClean="0">
                <a:solidFill>
                  <a:schemeClr val="accent2">
                    <a:lumMod val="75000"/>
                  </a:schemeClr>
                </a:solidFill>
              </a:rPr>
              <a:t>Treatment outcome</a:t>
            </a:r>
            <a:endParaRPr lang="en-US" sz="3200" b="1" i="1" dirty="0">
              <a:solidFill>
                <a:schemeClr val="accent2">
                  <a:lumMod val="75000"/>
                </a:schemeClr>
              </a:solidFill>
            </a:endParaRPr>
          </a:p>
        </p:txBody>
      </p:sp>
      <p:sp>
        <p:nvSpPr>
          <p:cNvPr id="3" name="Content Placeholder 2"/>
          <p:cNvSpPr>
            <a:spLocks noGrp="1"/>
          </p:cNvSpPr>
          <p:nvPr>
            <p:ph idx="1"/>
          </p:nvPr>
        </p:nvSpPr>
        <p:spPr>
          <a:solidFill>
            <a:schemeClr val="accent5">
              <a:lumMod val="60000"/>
              <a:lumOff val="40000"/>
            </a:schemeClr>
          </a:solidFill>
        </p:spPr>
        <p:txBody>
          <a:bodyPr>
            <a:normAutofit/>
          </a:bodyPr>
          <a:lstStyle/>
          <a:p>
            <a:r>
              <a:rPr lang="en-US" sz="2000" b="1" i="1" dirty="0" smtClean="0">
                <a:solidFill>
                  <a:schemeClr val="bg1"/>
                </a:solidFill>
              </a:rPr>
              <a:t>Weight gain  is attributable </a:t>
            </a:r>
            <a:r>
              <a:rPr lang="en-US" sz="2000" b="1" i="1" dirty="0">
                <a:solidFill>
                  <a:schemeClr val="bg1"/>
                </a:solidFill>
              </a:rPr>
              <a:t>to </a:t>
            </a:r>
            <a:r>
              <a:rPr lang="en-US" sz="2000" b="1" i="1" dirty="0">
                <a:solidFill>
                  <a:srgbClr val="C00000"/>
                </a:solidFill>
              </a:rPr>
              <a:t>fluid retention </a:t>
            </a:r>
            <a:r>
              <a:rPr lang="en-US" sz="2000" b="1" i="1" dirty="0">
                <a:solidFill>
                  <a:schemeClr val="bg1"/>
                </a:solidFill>
              </a:rPr>
              <a:t>rather than </a:t>
            </a:r>
            <a:r>
              <a:rPr lang="en-US" sz="2000" b="1" i="1" dirty="0">
                <a:solidFill>
                  <a:srgbClr val="C00000"/>
                </a:solidFill>
              </a:rPr>
              <a:t>adiposity</a:t>
            </a:r>
            <a:r>
              <a:rPr lang="en-US" sz="2000" b="1" i="1" dirty="0" smtClean="0">
                <a:solidFill>
                  <a:srgbClr val="C00000"/>
                </a:solidFill>
              </a:rPr>
              <a:t>.</a:t>
            </a:r>
          </a:p>
          <a:p>
            <a:endParaRPr lang="en-US" sz="2000" b="1" i="1" dirty="0">
              <a:solidFill>
                <a:schemeClr val="bg1"/>
              </a:solidFill>
            </a:endParaRPr>
          </a:p>
          <a:p>
            <a:r>
              <a:rPr lang="en-US" sz="2000" b="1" i="1" dirty="0" smtClean="0">
                <a:solidFill>
                  <a:schemeClr val="bg1"/>
                </a:solidFill>
              </a:rPr>
              <a:t>Treatment   </a:t>
            </a:r>
            <a:r>
              <a:rPr lang="en-US" sz="2000" b="1" i="1" dirty="0">
                <a:solidFill>
                  <a:schemeClr val="bg1"/>
                </a:solidFill>
              </a:rPr>
              <a:t>does </a:t>
            </a:r>
            <a:r>
              <a:rPr lang="en-US" sz="2000" b="1" i="1" dirty="0" smtClean="0">
                <a:solidFill>
                  <a:schemeClr val="bg1"/>
                </a:solidFill>
              </a:rPr>
              <a:t> not  </a:t>
            </a:r>
            <a:r>
              <a:rPr lang="en-US" sz="2000" b="1" i="1" dirty="0">
                <a:solidFill>
                  <a:schemeClr val="bg1"/>
                </a:solidFill>
              </a:rPr>
              <a:t>lead </a:t>
            </a:r>
            <a:r>
              <a:rPr lang="en-US" sz="2000" b="1" i="1" dirty="0" smtClean="0">
                <a:solidFill>
                  <a:schemeClr val="bg1"/>
                </a:solidFill>
              </a:rPr>
              <a:t> to  </a:t>
            </a:r>
            <a:r>
              <a:rPr lang="en-US" sz="2000" b="1" i="1" dirty="0">
                <a:solidFill>
                  <a:schemeClr val="bg1"/>
                </a:solidFill>
              </a:rPr>
              <a:t>substantial </a:t>
            </a:r>
            <a:r>
              <a:rPr lang="en-US" sz="2000" b="1" i="1" dirty="0" smtClean="0">
                <a:solidFill>
                  <a:schemeClr val="bg1"/>
                </a:solidFill>
              </a:rPr>
              <a:t> changes  in </a:t>
            </a:r>
            <a:r>
              <a:rPr lang="en-US" sz="2000" b="1" i="1" dirty="0">
                <a:solidFill>
                  <a:schemeClr val="bg1"/>
                </a:solidFill>
              </a:rPr>
              <a:t>weight or </a:t>
            </a:r>
            <a:r>
              <a:rPr lang="en-US" sz="2000" b="1" i="1" dirty="0" smtClean="0">
                <a:solidFill>
                  <a:srgbClr val="C00000"/>
                </a:solidFill>
              </a:rPr>
              <a:t>BMI </a:t>
            </a:r>
            <a:r>
              <a:rPr lang="en-US" sz="2000" b="1" i="1" dirty="0" smtClean="0">
                <a:solidFill>
                  <a:schemeClr val="bg1"/>
                </a:solidFill>
              </a:rPr>
              <a:t>for </a:t>
            </a:r>
            <a:r>
              <a:rPr lang="en-US" sz="2000" b="1" i="1" dirty="0">
                <a:solidFill>
                  <a:schemeClr val="bg1"/>
                </a:solidFill>
              </a:rPr>
              <a:t>most children </a:t>
            </a:r>
            <a:r>
              <a:rPr lang="en-US" sz="2000" b="1" i="1" dirty="0" smtClean="0">
                <a:solidFill>
                  <a:schemeClr val="bg1"/>
                </a:solidFill>
              </a:rPr>
              <a:t>.</a:t>
            </a:r>
          </a:p>
          <a:p>
            <a:pPr marL="36576" indent="0">
              <a:buNone/>
            </a:pPr>
            <a:endParaRPr lang="en-US" sz="2000" b="1" i="1" dirty="0" smtClean="0">
              <a:solidFill>
                <a:schemeClr val="bg1"/>
              </a:solidFill>
            </a:endParaRPr>
          </a:p>
          <a:p>
            <a:r>
              <a:rPr lang="en-US" sz="2000" b="1" i="1" dirty="0" smtClean="0">
                <a:solidFill>
                  <a:schemeClr val="bg1"/>
                </a:solidFill>
              </a:rPr>
              <a:t>For  most </a:t>
            </a:r>
            <a:r>
              <a:rPr lang="en-US" sz="2000" b="1" i="1" dirty="0">
                <a:solidFill>
                  <a:schemeClr val="bg1"/>
                </a:solidFill>
              </a:rPr>
              <a:t>children, </a:t>
            </a:r>
            <a:r>
              <a:rPr lang="en-US" sz="2000" b="1" i="1" dirty="0" smtClean="0">
                <a:solidFill>
                  <a:schemeClr val="bg1"/>
                </a:solidFill>
              </a:rPr>
              <a:t>T4 dose should be  </a:t>
            </a:r>
            <a:r>
              <a:rPr lang="en-US" sz="2000" b="1" i="1" dirty="0">
                <a:solidFill>
                  <a:schemeClr val="bg1"/>
                </a:solidFill>
              </a:rPr>
              <a:t>in the </a:t>
            </a:r>
            <a:r>
              <a:rPr lang="en-US" sz="2000" b="1" i="1" dirty="0">
                <a:solidFill>
                  <a:srgbClr val="C00000"/>
                </a:solidFill>
              </a:rPr>
              <a:t>middle</a:t>
            </a:r>
            <a:r>
              <a:rPr lang="en-US" sz="2000" b="1" i="1" dirty="0">
                <a:solidFill>
                  <a:schemeClr val="bg1"/>
                </a:solidFill>
              </a:rPr>
              <a:t> of the appropriate range for age. </a:t>
            </a:r>
            <a:endParaRPr lang="en-US" sz="2000" b="1" i="1" dirty="0" smtClean="0">
              <a:solidFill>
                <a:schemeClr val="bg1"/>
              </a:solidFill>
            </a:endParaRPr>
          </a:p>
          <a:p>
            <a:pPr marL="36576" indent="0">
              <a:buNone/>
            </a:pPr>
            <a:endParaRPr lang="fa-IR" sz="2000" b="1" i="1" dirty="0" smtClean="0">
              <a:solidFill>
                <a:schemeClr val="bg1"/>
              </a:solidFill>
            </a:endParaRPr>
          </a:p>
        </p:txBody>
      </p:sp>
    </p:spTree>
    <p:extLst>
      <p:ext uri="{BB962C8B-B14F-4D97-AF65-F5344CB8AC3E}">
        <p14:creationId xmlns:p14="http://schemas.microsoft.com/office/powerpoint/2010/main" val="298956892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20000"/>
              <a:lumOff val="80000"/>
            </a:schemeClr>
          </a:solidFill>
        </p:spPr>
        <p:txBody>
          <a:bodyPr>
            <a:normAutofit/>
          </a:bodyPr>
          <a:lstStyle/>
          <a:p>
            <a:r>
              <a:rPr lang="en-US" dirty="0" smtClean="0">
                <a:solidFill>
                  <a:schemeClr val="accent2">
                    <a:lumMod val="75000"/>
                  </a:schemeClr>
                </a:solidFill>
              </a:rPr>
              <a:t>              </a:t>
            </a:r>
            <a:r>
              <a:rPr lang="en-US" sz="3200" b="1" i="1" dirty="0" smtClean="0">
                <a:solidFill>
                  <a:schemeClr val="accent2">
                    <a:lumMod val="75000"/>
                  </a:schemeClr>
                </a:solidFill>
              </a:rPr>
              <a:t>Treatment outcome</a:t>
            </a:r>
            <a:endParaRPr lang="en-US" sz="3200" b="1" i="1" dirty="0">
              <a:solidFill>
                <a:schemeClr val="accent2">
                  <a:lumMod val="75000"/>
                </a:schemeClr>
              </a:solidFill>
            </a:endParaRPr>
          </a:p>
        </p:txBody>
      </p:sp>
      <p:sp>
        <p:nvSpPr>
          <p:cNvPr id="3" name="Content Placeholder 2"/>
          <p:cNvSpPr>
            <a:spLocks noGrp="1"/>
          </p:cNvSpPr>
          <p:nvPr>
            <p:ph idx="1"/>
          </p:nvPr>
        </p:nvSpPr>
        <p:spPr>
          <a:solidFill>
            <a:schemeClr val="accent5">
              <a:lumMod val="60000"/>
              <a:lumOff val="40000"/>
            </a:schemeClr>
          </a:solidFill>
        </p:spPr>
        <p:txBody>
          <a:bodyPr>
            <a:normAutofit/>
          </a:bodyPr>
          <a:lstStyle/>
          <a:p>
            <a:r>
              <a:rPr lang="en-US" sz="2000" b="1" i="1" dirty="0" smtClean="0">
                <a:solidFill>
                  <a:srgbClr val="C00000"/>
                </a:solidFill>
              </a:rPr>
              <a:t>Severe</a:t>
            </a:r>
            <a:r>
              <a:rPr lang="en-US" sz="2000" b="1" i="1" dirty="0" smtClean="0">
                <a:solidFill>
                  <a:schemeClr val="bg1"/>
                </a:solidFill>
              </a:rPr>
              <a:t> </a:t>
            </a:r>
            <a:r>
              <a:rPr lang="en-US" sz="2000" b="1" i="1" dirty="0">
                <a:solidFill>
                  <a:schemeClr val="bg1"/>
                </a:solidFill>
              </a:rPr>
              <a:t>long-standing hypothyroidism is associated with a </a:t>
            </a:r>
            <a:r>
              <a:rPr lang="en-US" sz="2000" b="1" i="1" dirty="0" smtClean="0">
                <a:solidFill>
                  <a:schemeClr val="bg1"/>
                </a:solidFill>
              </a:rPr>
              <a:t> significant  </a:t>
            </a:r>
            <a:r>
              <a:rPr lang="en-US" sz="2000" b="1" i="1" dirty="0" smtClean="0">
                <a:solidFill>
                  <a:srgbClr val="C00000"/>
                </a:solidFill>
              </a:rPr>
              <a:t>height  deficit </a:t>
            </a:r>
            <a:r>
              <a:rPr lang="en-US" sz="2000" b="1" i="1" dirty="0">
                <a:solidFill>
                  <a:schemeClr val="bg1"/>
                </a:solidFill>
              </a:rPr>
              <a:t>after </a:t>
            </a:r>
            <a:r>
              <a:rPr lang="en-US" sz="2000" b="1" i="1" dirty="0" smtClean="0">
                <a:solidFill>
                  <a:schemeClr val="bg1"/>
                </a:solidFill>
              </a:rPr>
              <a:t>treatment(8 </a:t>
            </a:r>
            <a:r>
              <a:rPr lang="en-US" sz="2000" b="1" i="1" dirty="0">
                <a:solidFill>
                  <a:schemeClr val="bg1"/>
                </a:solidFill>
              </a:rPr>
              <a:t>to 14 </a:t>
            </a:r>
            <a:r>
              <a:rPr lang="en-US" sz="2000" b="1" i="1" dirty="0" smtClean="0">
                <a:solidFill>
                  <a:schemeClr val="bg1"/>
                </a:solidFill>
              </a:rPr>
              <a:t>cm) .</a:t>
            </a:r>
          </a:p>
          <a:p>
            <a:endParaRPr lang="en-US" sz="2000" b="1" i="1" dirty="0">
              <a:solidFill>
                <a:schemeClr val="bg1"/>
              </a:solidFill>
            </a:endParaRPr>
          </a:p>
          <a:p>
            <a:endParaRPr lang="en-US" sz="2000" b="1" i="1" dirty="0" smtClean="0">
              <a:solidFill>
                <a:schemeClr val="bg1"/>
              </a:solidFill>
            </a:endParaRPr>
          </a:p>
          <a:p>
            <a:endParaRPr lang="en-US" sz="2000" b="1" i="1" dirty="0" smtClean="0">
              <a:solidFill>
                <a:schemeClr val="bg1"/>
              </a:solidFill>
            </a:endParaRPr>
          </a:p>
          <a:p>
            <a:r>
              <a:rPr lang="en-US" sz="2000" b="1" i="1" dirty="0">
                <a:solidFill>
                  <a:schemeClr val="bg1"/>
                </a:solidFill>
              </a:rPr>
              <a:t>U</a:t>
            </a:r>
            <a:r>
              <a:rPr lang="en-US" sz="2000" b="1" i="1" dirty="0" smtClean="0">
                <a:solidFill>
                  <a:schemeClr val="bg1"/>
                </a:solidFill>
              </a:rPr>
              <a:t>se </a:t>
            </a:r>
            <a:r>
              <a:rPr lang="en-US" sz="2000" b="1" i="1" dirty="0">
                <a:solidFill>
                  <a:schemeClr val="bg1"/>
                </a:solidFill>
              </a:rPr>
              <a:t>of a </a:t>
            </a:r>
            <a:r>
              <a:rPr lang="en-US" sz="2000" b="1" i="1" dirty="0">
                <a:solidFill>
                  <a:srgbClr val="C00000"/>
                </a:solidFill>
              </a:rPr>
              <a:t>lower initial dose </a:t>
            </a:r>
            <a:r>
              <a:rPr lang="en-US" sz="2000" b="1" i="1" dirty="0">
                <a:solidFill>
                  <a:schemeClr val="bg1"/>
                </a:solidFill>
              </a:rPr>
              <a:t>of T4 has been suggested as a </a:t>
            </a:r>
            <a:r>
              <a:rPr lang="en-US" sz="2000" b="1" i="1" dirty="0" smtClean="0">
                <a:solidFill>
                  <a:schemeClr val="bg1"/>
                </a:solidFill>
              </a:rPr>
              <a:t>  strategy   to   </a:t>
            </a:r>
            <a:r>
              <a:rPr lang="en-US" sz="2000" b="1" i="1" dirty="0" smtClean="0">
                <a:solidFill>
                  <a:srgbClr val="C00000"/>
                </a:solidFill>
              </a:rPr>
              <a:t>avoid   </a:t>
            </a:r>
            <a:r>
              <a:rPr lang="en-US" sz="2000" b="1" i="1" dirty="0" smtClean="0">
                <a:solidFill>
                  <a:schemeClr val="bg1"/>
                </a:solidFill>
              </a:rPr>
              <a:t>overly   </a:t>
            </a:r>
            <a:r>
              <a:rPr lang="en-US" sz="2000" b="1" i="1" dirty="0" smtClean="0">
                <a:solidFill>
                  <a:srgbClr val="C00000"/>
                </a:solidFill>
              </a:rPr>
              <a:t>rapid</a:t>
            </a:r>
            <a:r>
              <a:rPr lang="en-US" sz="2000" b="1" i="1" dirty="0" smtClean="0">
                <a:solidFill>
                  <a:schemeClr val="bg1"/>
                </a:solidFill>
              </a:rPr>
              <a:t>   acceleration   </a:t>
            </a:r>
            <a:r>
              <a:rPr lang="en-US" sz="2000" b="1" i="1" dirty="0">
                <a:solidFill>
                  <a:schemeClr val="bg1"/>
                </a:solidFill>
              </a:rPr>
              <a:t>of </a:t>
            </a:r>
            <a:r>
              <a:rPr lang="en-US" sz="2000" b="1" i="1" dirty="0" smtClean="0">
                <a:solidFill>
                  <a:schemeClr val="bg1"/>
                </a:solidFill>
              </a:rPr>
              <a:t> </a:t>
            </a:r>
            <a:r>
              <a:rPr lang="en-US" sz="2000" b="1" i="1" dirty="0" smtClean="0">
                <a:solidFill>
                  <a:srgbClr val="C00000"/>
                </a:solidFill>
              </a:rPr>
              <a:t>skeletal  maturation</a:t>
            </a:r>
            <a:r>
              <a:rPr lang="en-US" sz="2000" b="1" i="1" dirty="0">
                <a:solidFill>
                  <a:schemeClr val="bg1"/>
                </a:solidFill>
              </a:rPr>
              <a:t>, </a:t>
            </a:r>
            <a:r>
              <a:rPr lang="en-US" sz="2000" b="1" i="1" dirty="0" smtClean="0">
                <a:solidFill>
                  <a:schemeClr val="bg1"/>
                </a:solidFill>
              </a:rPr>
              <a:t>which  </a:t>
            </a:r>
            <a:r>
              <a:rPr lang="en-US" sz="2000" b="1" i="1" dirty="0">
                <a:solidFill>
                  <a:schemeClr val="bg1"/>
                </a:solidFill>
              </a:rPr>
              <a:t>could lead to loss of adult </a:t>
            </a:r>
            <a:r>
              <a:rPr lang="en-US" sz="2000" b="1" i="1" dirty="0" smtClean="0">
                <a:solidFill>
                  <a:schemeClr val="bg1"/>
                </a:solidFill>
              </a:rPr>
              <a:t>height. </a:t>
            </a:r>
            <a:endParaRPr lang="fa-IR" sz="2000" b="1" i="1" dirty="0" smtClean="0">
              <a:solidFill>
                <a:schemeClr val="bg1"/>
              </a:solidFill>
            </a:endParaRPr>
          </a:p>
        </p:txBody>
      </p:sp>
    </p:spTree>
    <p:extLst>
      <p:ext uri="{BB962C8B-B14F-4D97-AF65-F5344CB8AC3E}">
        <p14:creationId xmlns:p14="http://schemas.microsoft.com/office/powerpoint/2010/main" val="325357408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20000"/>
              <a:lumOff val="80000"/>
            </a:schemeClr>
          </a:solidFill>
        </p:spPr>
        <p:txBody>
          <a:bodyPr>
            <a:normAutofit/>
          </a:bodyPr>
          <a:lstStyle/>
          <a:p>
            <a:r>
              <a:rPr lang="en-US" dirty="0" smtClean="0">
                <a:solidFill>
                  <a:schemeClr val="accent2">
                    <a:lumMod val="75000"/>
                  </a:schemeClr>
                </a:solidFill>
              </a:rPr>
              <a:t>              </a:t>
            </a:r>
            <a:r>
              <a:rPr lang="en-US" sz="3200" b="1" i="1" dirty="0" smtClean="0">
                <a:solidFill>
                  <a:schemeClr val="accent2">
                    <a:lumMod val="75000"/>
                  </a:schemeClr>
                </a:solidFill>
              </a:rPr>
              <a:t>Treatment outcome</a:t>
            </a:r>
            <a:endParaRPr lang="en-US" sz="3200" b="1" i="1" dirty="0">
              <a:solidFill>
                <a:schemeClr val="accent2">
                  <a:lumMod val="75000"/>
                </a:schemeClr>
              </a:solidFill>
            </a:endParaRPr>
          </a:p>
        </p:txBody>
      </p:sp>
      <p:sp>
        <p:nvSpPr>
          <p:cNvPr id="3" name="Content Placeholder 2"/>
          <p:cNvSpPr>
            <a:spLocks noGrp="1"/>
          </p:cNvSpPr>
          <p:nvPr>
            <p:ph idx="1"/>
          </p:nvPr>
        </p:nvSpPr>
        <p:spPr>
          <a:solidFill>
            <a:schemeClr val="accent5">
              <a:lumMod val="60000"/>
              <a:lumOff val="40000"/>
            </a:schemeClr>
          </a:solidFill>
        </p:spPr>
        <p:txBody>
          <a:bodyPr>
            <a:normAutofit/>
          </a:bodyPr>
          <a:lstStyle/>
          <a:p>
            <a:r>
              <a:rPr lang="en-US" sz="2000" b="1" i="1" dirty="0" smtClean="0">
                <a:solidFill>
                  <a:schemeClr val="bg1"/>
                </a:solidFill>
              </a:rPr>
              <a:t>Patients </a:t>
            </a:r>
            <a:r>
              <a:rPr lang="en-US" sz="2000" b="1" i="1" dirty="0">
                <a:solidFill>
                  <a:schemeClr val="bg1"/>
                </a:solidFill>
              </a:rPr>
              <a:t>with longstanding hypothyroidism are at risk for developing </a:t>
            </a:r>
            <a:r>
              <a:rPr lang="en-US" sz="2000" b="1" i="1" dirty="0" smtClean="0">
                <a:solidFill>
                  <a:schemeClr val="bg1"/>
                </a:solidFill>
              </a:rPr>
              <a:t>  </a:t>
            </a:r>
            <a:r>
              <a:rPr lang="en-US" sz="2000" b="1" i="1" dirty="0" err="1" smtClean="0">
                <a:solidFill>
                  <a:srgbClr val="C00000"/>
                </a:solidFill>
              </a:rPr>
              <a:t>pseudotumor</a:t>
            </a:r>
            <a:r>
              <a:rPr lang="en-US" sz="2000" b="1" i="1" dirty="0" smtClean="0">
                <a:solidFill>
                  <a:srgbClr val="C00000"/>
                </a:solidFill>
              </a:rPr>
              <a:t>  </a:t>
            </a:r>
            <a:r>
              <a:rPr lang="en-US" sz="2000" b="1" i="1" dirty="0" err="1">
                <a:solidFill>
                  <a:srgbClr val="C00000"/>
                </a:solidFill>
              </a:rPr>
              <a:t>cerebri</a:t>
            </a:r>
            <a:r>
              <a:rPr lang="en-US" sz="2000" b="1" i="1" dirty="0">
                <a:solidFill>
                  <a:srgbClr val="C00000"/>
                </a:solidFill>
              </a:rPr>
              <a:t> </a:t>
            </a:r>
            <a:r>
              <a:rPr lang="en-US" sz="2000" b="1" i="1" dirty="0" smtClean="0">
                <a:solidFill>
                  <a:srgbClr val="C00000"/>
                </a:solidFill>
              </a:rPr>
              <a:t> </a:t>
            </a:r>
            <a:r>
              <a:rPr lang="en-US" sz="2000" b="1" i="1" dirty="0" smtClean="0">
                <a:solidFill>
                  <a:schemeClr val="bg1"/>
                </a:solidFill>
              </a:rPr>
              <a:t>shortly  after </a:t>
            </a:r>
            <a:r>
              <a:rPr lang="en-US" sz="2000" b="1" i="1" dirty="0">
                <a:solidFill>
                  <a:schemeClr val="bg1"/>
                </a:solidFill>
              </a:rPr>
              <a:t>initiation of </a:t>
            </a:r>
            <a:r>
              <a:rPr lang="en-US" sz="2000" b="1" i="1" u="sng" dirty="0" smtClean="0">
                <a:solidFill>
                  <a:schemeClr val="bg1"/>
                </a:solidFill>
              </a:rPr>
              <a:t>levothyroxine</a:t>
            </a:r>
            <a:r>
              <a:rPr lang="en-US" sz="2000" b="1" i="1" dirty="0">
                <a:solidFill>
                  <a:schemeClr val="bg1"/>
                </a:solidFill>
              </a:rPr>
              <a:t> </a:t>
            </a:r>
            <a:r>
              <a:rPr lang="en-US" sz="2000" b="1" i="1" dirty="0" smtClean="0">
                <a:solidFill>
                  <a:schemeClr val="bg1"/>
                </a:solidFill>
              </a:rPr>
              <a:t>treatment. </a:t>
            </a:r>
            <a:endParaRPr lang="fa-IR" sz="2000" b="1" i="1" dirty="0" smtClean="0">
              <a:solidFill>
                <a:schemeClr val="bg1"/>
              </a:solidFill>
            </a:endParaRPr>
          </a:p>
        </p:txBody>
      </p:sp>
    </p:spTree>
    <p:extLst>
      <p:ext uri="{BB962C8B-B14F-4D97-AF65-F5344CB8AC3E}">
        <p14:creationId xmlns:p14="http://schemas.microsoft.com/office/powerpoint/2010/main" val="130926010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20000"/>
              <a:lumOff val="80000"/>
            </a:schemeClr>
          </a:solidFill>
        </p:spPr>
        <p:txBody>
          <a:bodyPr>
            <a:normAutofit/>
          </a:bodyPr>
          <a:lstStyle/>
          <a:p>
            <a:r>
              <a:rPr lang="en-US" dirty="0" smtClean="0">
                <a:solidFill>
                  <a:schemeClr val="accent2">
                    <a:lumMod val="75000"/>
                  </a:schemeClr>
                </a:solidFill>
              </a:rPr>
              <a:t>      </a:t>
            </a:r>
            <a:r>
              <a:rPr lang="en-US" sz="3200" b="1" dirty="0" smtClean="0">
                <a:solidFill>
                  <a:srgbClr val="C00000"/>
                </a:solidFill>
              </a:rPr>
              <a:t>Consequences </a:t>
            </a:r>
            <a:r>
              <a:rPr lang="en-US" sz="3200" b="1" dirty="0">
                <a:solidFill>
                  <a:srgbClr val="C00000"/>
                </a:solidFill>
              </a:rPr>
              <a:t>of overtreatment</a:t>
            </a:r>
            <a:endParaRPr lang="en-US" sz="3200" b="1" i="1" dirty="0">
              <a:solidFill>
                <a:srgbClr val="C00000"/>
              </a:solidFill>
            </a:endParaRPr>
          </a:p>
        </p:txBody>
      </p:sp>
      <p:sp>
        <p:nvSpPr>
          <p:cNvPr id="3" name="Content Placeholder 2"/>
          <p:cNvSpPr>
            <a:spLocks noGrp="1"/>
          </p:cNvSpPr>
          <p:nvPr>
            <p:ph idx="1"/>
          </p:nvPr>
        </p:nvSpPr>
        <p:spPr>
          <a:solidFill>
            <a:schemeClr val="accent5">
              <a:lumMod val="60000"/>
              <a:lumOff val="40000"/>
            </a:schemeClr>
          </a:solidFill>
        </p:spPr>
        <p:txBody>
          <a:bodyPr>
            <a:normAutofit/>
          </a:bodyPr>
          <a:lstStyle/>
          <a:p>
            <a:r>
              <a:rPr lang="en-US" sz="2000" b="1" i="1" dirty="0" err="1" smtClean="0">
                <a:solidFill>
                  <a:srgbClr val="C00000"/>
                </a:solidFill>
              </a:rPr>
              <a:t>Craniosynostosis</a:t>
            </a:r>
            <a:r>
              <a:rPr lang="en-US" sz="2000" b="1" i="1" dirty="0" smtClean="0">
                <a:solidFill>
                  <a:schemeClr val="bg1"/>
                </a:solidFill>
              </a:rPr>
              <a:t>.</a:t>
            </a:r>
          </a:p>
          <a:p>
            <a:endParaRPr lang="en-US" sz="2000" b="1" i="1" dirty="0" smtClean="0">
              <a:solidFill>
                <a:schemeClr val="bg1"/>
              </a:solidFill>
            </a:endParaRPr>
          </a:p>
          <a:p>
            <a:r>
              <a:rPr lang="en-US" sz="2000" b="1" i="1" dirty="0">
                <a:solidFill>
                  <a:schemeClr val="bg1"/>
                </a:solidFill>
              </a:rPr>
              <a:t>A</a:t>
            </a:r>
            <a:r>
              <a:rPr lang="en-US" sz="2000" b="1" i="1" dirty="0" smtClean="0">
                <a:solidFill>
                  <a:schemeClr val="bg1"/>
                </a:solidFill>
              </a:rPr>
              <a:t>dverse   behavior   changes    and    lower   </a:t>
            </a:r>
            <a:r>
              <a:rPr lang="en-US" sz="2000" b="1" i="1" dirty="0" smtClean="0">
                <a:solidFill>
                  <a:srgbClr val="C00000"/>
                </a:solidFill>
              </a:rPr>
              <a:t>school performance.</a:t>
            </a:r>
            <a:endParaRPr lang="fa-IR" sz="2000" b="1" i="1" dirty="0" smtClean="0">
              <a:solidFill>
                <a:srgbClr val="C00000"/>
              </a:solidFill>
            </a:endParaRPr>
          </a:p>
        </p:txBody>
      </p:sp>
    </p:spTree>
    <p:extLst>
      <p:ext uri="{BB962C8B-B14F-4D97-AF65-F5344CB8AC3E}">
        <p14:creationId xmlns:p14="http://schemas.microsoft.com/office/powerpoint/2010/main" val="365113921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20000"/>
              <a:lumOff val="80000"/>
            </a:schemeClr>
          </a:solidFill>
        </p:spPr>
        <p:txBody>
          <a:bodyPr/>
          <a:lstStyle/>
          <a:p>
            <a:pPr algn="ctr"/>
            <a:r>
              <a:rPr lang="fa-IR" b="1" i="1" dirty="0" smtClean="0">
                <a:solidFill>
                  <a:schemeClr val="accent2">
                    <a:lumMod val="75000"/>
                  </a:schemeClr>
                </a:solidFill>
              </a:rPr>
              <a:t> </a:t>
            </a:r>
            <a:r>
              <a:rPr lang="en-US" sz="3600" b="1" i="1" dirty="0" smtClean="0">
                <a:solidFill>
                  <a:schemeClr val="accent2">
                    <a:lumMod val="75000"/>
                  </a:schemeClr>
                </a:solidFill>
              </a:rPr>
              <a:t>Case </a:t>
            </a:r>
            <a:endParaRPr lang="en-US" sz="3600" b="1" i="1" dirty="0"/>
          </a:p>
        </p:txBody>
      </p:sp>
      <p:sp>
        <p:nvSpPr>
          <p:cNvPr id="3" name="Content Placeholder 2"/>
          <p:cNvSpPr>
            <a:spLocks noGrp="1"/>
          </p:cNvSpPr>
          <p:nvPr>
            <p:ph idx="1"/>
          </p:nvPr>
        </p:nvSpPr>
        <p:spPr>
          <a:solidFill>
            <a:schemeClr val="accent5">
              <a:lumMod val="60000"/>
              <a:lumOff val="40000"/>
            </a:schemeClr>
          </a:solidFill>
        </p:spPr>
        <p:txBody>
          <a:bodyPr>
            <a:normAutofit/>
          </a:bodyPr>
          <a:lstStyle/>
          <a:p>
            <a:pPr algn="just" rtl="1">
              <a:buNone/>
            </a:pPr>
            <a:r>
              <a:rPr lang="fa-IR" sz="2400" i="1" dirty="0" smtClean="0">
                <a:solidFill>
                  <a:schemeClr val="bg1"/>
                </a:solidFill>
              </a:rPr>
              <a:t>دختر9 ساله ای جهت بررسی ازمایشات تیروئید به شمامراجعه کرده است.درمعاینه سایزتیروییدنرمال است.درازمایشات انجام شده </a:t>
            </a:r>
            <a:r>
              <a:rPr lang="en-US" sz="2400" i="1" dirty="0" smtClean="0">
                <a:solidFill>
                  <a:schemeClr val="bg1"/>
                </a:solidFill>
              </a:rPr>
              <a:t>TSH:7</a:t>
            </a:r>
            <a:r>
              <a:rPr lang="en-US" sz="2400" dirty="0" smtClean="0">
                <a:solidFill>
                  <a:schemeClr val="bg1"/>
                </a:solidFill>
              </a:rPr>
              <a:t> </a:t>
            </a:r>
            <a:r>
              <a:rPr lang="en-US" sz="2400" dirty="0">
                <a:solidFill>
                  <a:schemeClr val="bg1"/>
                </a:solidFill>
              </a:rPr>
              <a:t>mIU/L</a:t>
            </a:r>
            <a:r>
              <a:rPr lang="en-US" sz="2400" i="1" dirty="0" smtClean="0">
                <a:solidFill>
                  <a:schemeClr val="bg1"/>
                </a:solidFill>
              </a:rPr>
              <a:t>   T4:8mcg/dl</a:t>
            </a:r>
            <a:r>
              <a:rPr lang="en-US" sz="2400" i="1" dirty="0">
                <a:solidFill>
                  <a:schemeClr val="bg1"/>
                </a:solidFill>
              </a:rPr>
              <a:t> </a:t>
            </a:r>
            <a:r>
              <a:rPr lang="en-US" sz="2400" i="1" dirty="0" smtClean="0">
                <a:solidFill>
                  <a:schemeClr val="bg1"/>
                </a:solidFill>
              </a:rPr>
              <a:t>   Anti TPO </a:t>
            </a:r>
            <a:r>
              <a:rPr lang="en-US" sz="2400" i="1" dirty="0" err="1" smtClean="0">
                <a:solidFill>
                  <a:schemeClr val="bg1"/>
                </a:solidFill>
              </a:rPr>
              <a:t>ab:NL</a:t>
            </a:r>
            <a:r>
              <a:rPr lang="fa-IR" sz="2400" i="1" dirty="0" smtClean="0">
                <a:solidFill>
                  <a:schemeClr val="bg1"/>
                </a:solidFill>
              </a:rPr>
              <a:t>دارد.</a:t>
            </a:r>
          </a:p>
          <a:p>
            <a:pPr algn="just" rtl="1">
              <a:buNone/>
            </a:pPr>
            <a:r>
              <a:rPr lang="fa-IR" sz="2400" i="1" dirty="0" smtClean="0">
                <a:solidFill>
                  <a:schemeClr val="bg1"/>
                </a:solidFill>
              </a:rPr>
              <a:t>1-نظرشما درمورد درمان این بیمارچیست؟</a:t>
            </a:r>
          </a:p>
          <a:p>
            <a:pPr algn="just" rtl="1">
              <a:buNone/>
            </a:pPr>
            <a:endParaRPr lang="fa-IR" sz="2400" i="1" dirty="0">
              <a:solidFill>
                <a:schemeClr val="bg1"/>
              </a:solidFill>
            </a:endParaRPr>
          </a:p>
          <a:p>
            <a:pPr algn="just" rtl="1">
              <a:buNone/>
            </a:pPr>
            <a:endParaRPr lang="fa-IR" sz="2400" i="1" dirty="0" smtClean="0">
              <a:solidFill>
                <a:schemeClr val="bg1"/>
              </a:solidFill>
            </a:endParaRPr>
          </a:p>
          <a:p>
            <a:pPr algn="just" rtl="1">
              <a:buNone/>
            </a:pPr>
            <a:r>
              <a:rPr lang="fa-IR" sz="2400" i="1" dirty="0" smtClean="0">
                <a:solidFill>
                  <a:schemeClr val="bg1"/>
                </a:solidFill>
              </a:rPr>
              <a:t>2-درچه صورت این بیماررادرمان می کنید؟</a:t>
            </a:r>
            <a:endParaRPr lang="fa-IR" sz="2400" i="1" dirty="0">
              <a:solidFill>
                <a:schemeClr val="bg1"/>
              </a:solidFill>
            </a:endParaRPr>
          </a:p>
          <a:p>
            <a:pPr algn="just" rtl="1">
              <a:buNone/>
            </a:pPr>
            <a:endParaRPr lang="en-US" sz="2400" i="1" dirty="0">
              <a:solidFill>
                <a:schemeClr val="bg1"/>
              </a:solidFill>
            </a:endParaRPr>
          </a:p>
        </p:txBody>
      </p:sp>
    </p:spTree>
    <p:extLst>
      <p:ext uri="{BB962C8B-B14F-4D97-AF65-F5344CB8AC3E}">
        <p14:creationId xmlns:p14="http://schemas.microsoft.com/office/powerpoint/2010/main" val="299567189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20000"/>
              <a:lumOff val="80000"/>
            </a:schemeClr>
          </a:solidFill>
        </p:spPr>
        <p:txBody>
          <a:bodyPr/>
          <a:lstStyle/>
          <a:p>
            <a:pPr algn="ctr"/>
            <a:r>
              <a:rPr lang="en-US" dirty="0" smtClean="0">
                <a:solidFill>
                  <a:schemeClr val="accent2">
                    <a:lumMod val="75000"/>
                  </a:schemeClr>
                </a:solidFill>
              </a:rPr>
              <a:t> </a:t>
            </a:r>
            <a:r>
              <a:rPr lang="en-US" sz="2800" b="1" dirty="0" smtClean="0">
                <a:solidFill>
                  <a:srgbClr val="C00000"/>
                </a:solidFill>
              </a:rPr>
              <a:t>Course of the disease</a:t>
            </a:r>
            <a:endParaRPr lang="en-US" sz="2800" b="1" i="1" dirty="0">
              <a:solidFill>
                <a:srgbClr val="C00000"/>
              </a:solidFill>
            </a:endParaRPr>
          </a:p>
        </p:txBody>
      </p:sp>
      <p:sp>
        <p:nvSpPr>
          <p:cNvPr id="3" name="Content Placeholder 2"/>
          <p:cNvSpPr>
            <a:spLocks noGrp="1"/>
          </p:cNvSpPr>
          <p:nvPr>
            <p:ph idx="1"/>
          </p:nvPr>
        </p:nvSpPr>
        <p:spPr>
          <a:solidFill>
            <a:schemeClr val="accent5">
              <a:lumMod val="60000"/>
              <a:lumOff val="40000"/>
            </a:schemeClr>
          </a:solidFill>
        </p:spPr>
        <p:txBody>
          <a:bodyPr>
            <a:normAutofit/>
          </a:bodyPr>
          <a:lstStyle/>
          <a:p>
            <a:r>
              <a:rPr lang="en-US" sz="2000" b="1" dirty="0">
                <a:solidFill>
                  <a:schemeClr val="bg1"/>
                </a:solidFill>
              </a:rPr>
              <a:t>Course</a:t>
            </a:r>
            <a:r>
              <a:rPr lang="en-US" sz="2000" dirty="0">
                <a:solidFill>
                  <a:schemeClr val="bg1"/>
                </a:solidFill>
              </a:rPr>
              <a:t> — Hypothyroidism caused by chronic autoimmune thyroiditis is </a:t>
            </a:r>
            <a:r>
              <a:rPr lang="en-US" sz="2000" dirty="0">
                <a:solidFill>
                  <a:srgbClr val="C00000"/>
                </a:solidFill>
              </a:rPr>
              <a:t>not </a:t>
            </a:r>
            <a:r>
              <a:rPr lang="en-US" sz="2000" dirty="0">
                <a:solidFill>
                  <a:schemeClr val="bg1"/>
                </a:solidFill>
              </a:rPr>
              <a:t>invariably </a:t>
            </a:r>
            <a:r>
              <a:rPr lang="en-US" sz="2000" dirty="0" smtClean="0">
                <a:solidFill>
                  <a:srgbClr val="C00000"/>
                </a:solidFill>
              </a:rPr>
              <a:t>permanent.</a:t>
            </a:r>
          </a:p>
          <a:p>
            <a:endParaRPr lang="en-US" sz="2000" dirty="0">
              <a:solidFill>
                <a:schemeClr val="bg1"/>
              </a:solidFill>
            </a:endParaRPr>
          </a:p>
          <a:p>
            <a:endParaRPr lang="en-US" sz="2000" dirty="0" smtClean="0">
              <a:solidFill>
                <a:schemeClr val="bg1"/>
              </a:solidFill>
            </a:endParaRPr>
          </a:p>
          <a:p>
            <a:endParaRPr lang="en-US" sz="2000" dirty="0" smtClean="0">
              <a:solidFill>
                <a:schemeClr val="bg1"/>
              </a:solidFill>
            </a:endParaRPr>
          </a:p>
          <a:p>
            <a:r>
              <a:rPr lang="en-US" sz="2000" dirty="0">
                <a:solidFill>
                  <a:schemeClr val="bg1"/>
                </a:solidFill>
              </a:rPr>
              <a:t>S</a:t>
            </a:r>
            <a:r>
              <a:rPr lang="en-US" sz="2000" dirty="0" smtClean="0">
                <a:solidFill>
                  <a:schemeClr val="bg1"/>
                </a:solidFill>
              </a:rPr>
              <a:t>ome </a:t>
            </a:r>
            <a:r>
              <a:rPr lang="en-US" sz="2000" dirty="0">
                <a:solidFill>
                  <a:schemeClr val="bg1"/>
                </a:solidFill>
              </a:rPr>
              <a:t>children treated for several years have persistently normal thyroid function after T4 treatment is </a:t>
            </a:r>
            <a:r>
              <a:rPr lang="en-US" sz="2000" dirty="0" smtClean="0">
                <a:solidFill>
                  <a:schemeClr val="bg1"/>
                </a:solidFill>
              </a:rPr>
              <a:t>discontinued</a:t>
            </a:r>
            <a:endParaRPr lang="fa-IR" sz="2000" dirty="0" smtClean="0">
              <a:solidFill>
                <a:schemeClr val="bg1"/>
              </a:solidFill>
            </a:endParaRPr>
          </a:p>
        </p:txBody>
      </p:sp>
    </p:spTree>
    <p:extLst>
      <p:ext uri="{BB962C8B-B14F-4D97-AF65-F5344CB8AC3E}">
        <p14:creationId xmlns:p14="http://schemas.microsoft.com/office/powerpoint/2010/main" val="158336340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20000"/>
              <a:lumOff val="80000"/>
            </a:schemeClr>
          </a:solidFill>
        </p:spPr>
        <p:txBody>
          <a:bodyPr>
            <a:normAutofit/>
          </a:bodyPr>
          <a:lstStyle/>
          <a:p>
            <a:r>
              <a:rPr lang="en-US" sz="3200" b="1" dirty="0" smtClean="0">
                <a:solidFill>
                  <a:srgbClr val="C00000"/>
                </a:solidFill>
              </a:rPr>
              <a:t>                  Course </a:t>
            </a:r>
            <a:r>
              <a:rPr lang="en-US" sz="3200" b="1" dirty="0">
                <a:solidFill>
                  <a:srgbClr val="C00000"/>
                </a:solidFill>
              </a:rPr>
              <a:t>of the disease</a:t>
            </a:r>
            <a:endParaRPr lang="en-US" sz="3200" b="1" i="1" dirty="0">
              <a:solidFill>
                <a:schemeClr val="accent2">
                  <a:lumMod val="75000"/>
                </a:schemeClr>
              </a:solidFill>
            </a:endParaRPr>
          </a:p>
        </p:txBody>
      </p:sp>
      <p:sp>
        <p:nvSpPr>
          <p:cNvPr id="3" name="Content Placeholder 2"/>
          <p:cNvSpPr>
            <a:spLocks noGrp="1"/>
          </p:cNvSpPr>
          <p:nvPr>
            <p:ph idx="1"/>
          </p:nvPr>
        </p:nvSpPr>
        <p:spPr>
          <a:solidFill>
            <a:schemeClr val="accent5">
              <a:lumMod val="60000"/>
              <a:lumOff val="40000"/>
            </a:schemeClr>
          </a:solidFill>
        </p:spPr>
        <p:txBody>
          <a:bodyPr>
            <a:normAutofit/>
          </a:bodyPr>
          <a:lstStyle/>
          <a:p>
            <a:r>
              <a:rPr lang="en-US" sz="2000" b="1" i="1" dirty="0" smtClean="0">
                <a:solidFill>
                  <a:schemeClr val="bg1"/>
                </a:solidFill>
              </a:rPr>
              <a:t>Once    T4    </a:t>
            </a:r>
            <a:r>
              <a:rPr lang="en-US" sz="2000" b="1" i="1" dirty="0">
                <a:solidFill>
                  <a:schemeClr val="bg1"/>
                </a:solidFill>
              </a:rPr>
              <a:t>therapy </a:t>
            </a:r>
            <a:r>
              <a:rPr lang="en-US" sz="2000" b="1" i="1" dirty="0" smtClean="0">
                <a:solidFill>
                  <a:schemeClr val="bg1"/>
                </a:solidFill>
              </a:rPr>
              <a:t>  is </a:t>
            </a:r>
            <a:r>
              <a:rPr lang="en-US" sz="2000" b="1" i="1" dirty="0">
                <a:solidFill>
                  <a:schemeClr val="bg1"/>
                </a:solidFill>
              </a:rPr>
              <a:t>started, it probably is best to </a:t>
            </a:r>
            <a:r>
              <a:rPr lang="en-US" sz="2000" b="1" i="1" dirty="0" smtClean="0">
                <a:solidFill>
                  <a:schemeClr val="bg1"/>
                </a:solidFill>
              </a:rPr>
              <a:t>continue    </a:t>
            </a:r>
            <a:r>
              <a:rPr lang="en-US" sz="2000" b="1" i="1" dirty="0">
                <a:solidFill>
                  <a:schemeClr val="bg1"/>
                </a:solidFill>
              </a:rPr>
              <a:t>treatment </a:t>
            </a:r>
            <a:r>
              <a:rPr lang="en-US" sz="2000" b="1" i="1" dirty="0" smtClean="0">
                <a:solidFill>
                  <a:schemeClr val="bg1"/>
                </a:solidFill>
              </a:rPr>
              <a:t>  until    growth   and    pubertal </a:t>
            </a:r>
            <a:r>
              <a:rPr lang="en-US" sz="2000" b="1" i="1" dirty="0">
                <a:solidFill>
                  <a:schemeClr val="bg1"/>
                </a:solidFill>
              </a:rPr>
              <a:t>development are complete</a:t>
            </a:r>
            <a:r>
              <a:rPr lang="en-US" sz="2000" b="1" i="1" dirty="0" smtClean="0">
                <a:solidFill>
                  <a:schemeClr val="bg1"/>
                </a:solidFill>
              </a:rPr>
              <a:t>.</a:t>
            </a:r>
          </a:p>
          <a:p>
            <a:endParaRPr lang="en-US" sz="2000" b="1" i="1" dirty="0">
              <a:solidFill>
                <a:schemeClr val="bg1"/>
              </a:solidFill>
            </a:endParaRPr>
          </a:p>
          <a:p>
            <a:r>
              <a:rPr lang="en-US" sz="2000" b="1" i="1" dirty="0" smtClean="0">
                <a:solidFill>
                  <a:schemeClr val="bg1"/>
                </a:solidFill>
              </a:rPr>
              <a:t> </a:t>
            </a:r>
            <a:r>
              <a:rPr lang="en-US" sz="2000" b="1" i="1" dirty="0">
                <a:solidFill>
                  <a:schemeClr val="bg1"/>
                </a:solidFill>
              </a:rPr>
              <a:t>At that time, </a:t>
            </a:r>
            <a:r>
              <a:rPr lang="en-US" sz="2000" b="1" i="1" dirty="0" smtClean="0">
                <a:solidFill>
                  <a:schemeClr val="bg1"/>
                </a:solidFill>
              </a:rPr>
              <a:t>discontinue T4 </a:t>
            </a:r>
            <a:r>
              <a:rPr lang="en-US" sz="2000" b="1" i="1" dirty="0">
                <a:solidFill>
                  <a:schemeClr val="bg1"/>
                </a:solidFill>
              </a:rPr>
              <a:t>and measuring serum TSH </a:t>
            </a:r>
            <a:r>
              <a:rPr lang="en-US" sz="2000" b="1" i="1" dirty="0">
                <a:solidFill>
                  <a:srgbClr val="C00000"/>
                </a:solidFill>
              </a:rPr>
              <a:t>one month later</a:t>
            </a:r>
            <a:r>
              <a:rPr lang="en-US" sz="2000" b="1" i="1" dirty="0">
                <a:solidFill>
                  <a:schemeClr val="bg1"/>
                </a:solidFill>
              </a:rPr>
              <a:t>.</a:t>
            </a:r>
          </a:p>
          <a:p>
            <a:endParaRPr lang="fa-IR" sz="2000" dirty="0" smtClean="0">
              <a:solidFill>
                <a:schemeClr val="bg1"/>
              </a:solidFill>
            </a:endParaRPr>
          </a:p>
        </p:txBody>
      </p:sp>
    </p:spTree>
    <p:extLst>
      <p:ext uri="{BB962C8B-B14F-4D97-AF65-F5344CB8AC3E}">
        <p14:creationId xmlns:p14="http://schemas.microsoft.com/office/powerpoint/2010/main" val="61630883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4" name="Content Placeholder 3"/>
          <p:cNvPicPr>
            <a:picLocks noGrp="1" noChangeAspect="1"/>
          </p:cNvPicPr>
          <p:nvPr>
            <p:ph idx="1"/>
          </p:nvPr>
        </p:nvPicPr>
        <p:blipFill>
          <a:blip r:embed="rId2"/>
          <a:stretch>
            <a:fillRect/>
          </a:stretch>
        </p:blipFill>
        <p:spPr>
          <a:xfrm>
            <a:off x="457200" y="274638"/>
            <a:ext cx="7620000" cy="6202362"/>
          </a:xfrm>
          <a:prstGeom prst="rect">
            <a:avLst/>
          </a:prstGeom>
        </p:spPr>
      </p:pic>
    </p:spTree>
    <p:extLst>
      <p:ext uri="{BB962C8B-B14F-4D97-AF65-F5344CB8AC3E}">
        <p14:creationId xmlns:p14="http://schemas.microsoft.com/office/powerpoint/2010/main" val="166123492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2">
              <a:lumMod val="40000"/>
              <a:lumOff val="60000"/>
            </a:schemeClr>
          </a:solidFill>
        </p:spPr>
        <p:txBody>
          <a:bodyPr/>
          <a:lstStyle/>
          <a:p>
            <a:r>
              <a:rPr lang="en-US" dirty="0" smtClean="0">
                <a:solidFill>
                  <a:schemeClr val="tx2">
                    <a:lumMod val="10000"/>
                  </a:schemeClr>
                </a:solidFill>
              </a:rPr>
              <a:t>                     </a:t>
            </a:r>
            <a:r>
              <a:rPr lang="en-US" sz="3200" b="1" i="1" dirty="0" smtClean="0">
                <a:solidFill>
                  <a:srgbClr val="FF0000"/>
                </a:solidFill>
              </a:rPr>
              <a:t>Case </a:t>
            </a:r>
            <a:endParaRPr lang="fa-IR" sz="3200" b="1" i="1" dirty="0">
              <a:solidFill>
                <a:srgbClr val="FF0000"/>
              </a:solidFill>
            </a:endParaRPr>
          </a:p>
        </p:txBody>
      </p:sp>
      <p:sp>
        <p:nvSpPr>
          <p:cNvPr id="3" name="Content Placeholder 2"/>
          <p:cNvSpPr>
            <a:spLocks noGrp="1"/>
          </p:cNvSpPr>
          <p:nvPr>
            <p:ph idx="1"/>
          </p:nvPr>
        </p:nvSpPr>
        <p:spPr>
          <a:solidFill>
            <a:schemeClr val="bg2">
              <a:lumMod val="20000"/>
              <a:lumOff val="80000"/>
            </a:schemeClr>
          </a:solidFill>
        </p:spPr>
        <p:txBody>
          <a:bodyPr>
            <a:normAutofit/>
          </a:bodyPr>
          <a:lstStyle/>
          <a:p>
            <a:pPr marL="609600" indent="-609600" algn="just" rtl="1">
              <a:lnSpc>
                <a:spcPct val="80000"/>
              </a:lnSpc>
              <a:buNone/>
            </a:pPr>
            <a:r>
              <a:rPr lang="fa-IR" sz="2000" dirty="0" smtClean="0">
                <a:solidFill>
                  <a:schemeClr val="bg1"/>
                </a:solidFill>
              </a:rPr>
              <a:t>1-برای دختر6 </a:t>
            </a:r>
            <a:r>
              <a:rPr lang="fa-IR" sz="2000" dirty="0">
                <a:solidFill>
                  <a:schemeClr val="bg1"/>
                </a:solidFill>
              </a:rPr>
              <a:t>ساله </a:t>
            </a:r>
            <a:r>
              <a:rPr lang="fa-IR" sz="2000" dirty="0" smtClean="0">
                <a:solidFill>
                  <a:schemeClr val="bg1"/>
                </a:solidFill>
              </a:rPr>
              <a:t>ای به علت اختلال رشدازمایش تیروییدانجام شده است.نتایج  ازمایشات وی </a:t>
            </a:r>
            <a:r>
              <a:rPr lang="fa-IR" sz="2000" dirty="0">
                <a:solidFill>
                  <a:schemeClr val="bg1"/>
                </a:solidFill>
              </a:rPr>
              <a:t>به قرارزیر است:</a:t>
            </a:r>
          </a:p>
          <a:p>
            <a:pPr marL="609600" indent="-609600" algn="just" rtl="1">
              <a:lnSpc>
                <a:spcPct val="80000"/>
              </a:lnSpc>
              <a:buNone/>
            </a:pPr>
            <a:endParaRPr lang="fa-IR" sz="2000" dirty="0">
              <a:solidFill>
                <a:schemeClr val="bg1"/>
              </a:solidFill>
            </a:endParaRPr>
          </a:p>
          <a:p>
            <a:pPr marL="609600" indent="-609600" rtl="1">
              <a:lnSpc>
                <a:spcPct val="80000"/>
              </a:lnSpc>
              <a:buNone/>
            </a:pPr>
            <a:endParaRPr lang="fa-IR" sz="2000" dirty="0">
              <a:solidFill>
                <a:schemeClr val="bg1"/>
              </a:solidFill>
            </a:endParaRPr>
          </a:p>
          <a:p>
            <a:pPr marL="609600" indent="-609600" rtl="1">
              <a:lnSpc>
                <a:spcPct val="80000"/>
              </a:lnSpc>
              <a:buNone/>
            </a:pPr>
            <a:r>
              <a:rPr lang="en-US" sz="2000" dirty="0">
                <a:solidFill>
                  <a:schemeClr val="bg1"/>
                </a:solidFill>
              </a:rPr>
              <a:t>TSH:22 </a:t>
            </a:r>
            <a:r>
              <a:rPr lang="en-US" sz="2000" dirty="0" err="1">
                <a:solidFill>
                  <a:schemeClr val="bg1"/>
                </a:solidFill>
              </a:rPr>
              <a:t>mIU</a:t>
            </a:r>
            <a:r>
              <a:rPr lang="en-US" sz="2000" dirty="0">
                <a:solidFill>
                  <a:schemeClr val="bg1"/>
                </a:solidFill>
              </a:rPr>
              <a:t>/L  T4:6 mcg/dl</a:t>
            </a:r>
          </a:p>
          <a:p>
            <a:pPr marL="609600" indent="-609600" rtl="1">
              <a:lnSpc>
                <a:spcPct val="80000"/>
              </a:lnSpc>
              <a:buNone/>
            </a:pPr>
            <a:endParaRPr lang="en-US" sz="2000" dirty="0">
              <a:solidFill>
                <a:schemeClr val="bg1"/>
              </a:solidFill>
            </a:endParaRPr>
          </a:p>
          <a:p>
            <a:pPr marL="609600" indent="-609600" algn="r" rtl="1">
              <a:lnSpc>
                <a:spcPct val="80000"/>
              </a:lnSpc>
              <a:buNone/>
            </a:pPr>
            <a:r>
              <a:rPr lang="fa-IR" sz="2000" dirty="0">
                <a:solidFill>
                  <a:schemeClr val="bg1"/>
                </a:solidFill>
              </a:rPr>
              <a:t>نظر شما درمورددرمان وی چیست؟</a:t>
            </a:r>
          </a:p>
          <a:p>
            <a:pPr marL="36576" indent="0">
              <a:buNone/>
            </a:pPr>
            <a:endParaRPr lang="en-US" sz="2000" dirty="0" smtClean="0">
              <a:solidFill>
                <a:schemeClr val="tx2">
                  <a:lumMod val="10000"/>
                </a:schemeClr>
              </a:solidFill>
            </a:endParaRPr>
          </a:p>
        </p:txBody>
      </p:sp>
    </p:spTree>
    <p:extLst>
      <p:ext uri="{BB962C8B-B14F-4D97-AF65-F5344CB8AC3E}">
        <p14:creationId xmlns:p14="http://schemas.microsoft.com/office/powerpoint/2010/main" val="210715551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20000"/>
              <a:lumOff val="80000"/>
            </a:schemeClr>
          </a:solidFill>
        </p:spPr>
        <p:txBody>
          <a:bodyPr/>
          <a:lstStyle/>
          <a:p>
            <a:r>
              <a:rPr lang="en-US" dirty="0" smtClean="0">
                <a:solidFill>
                  <a:schemeClr val="accent2">
                    <a:lumMod val="75000"/>
                  </a:schemeClr>
                </a:solidFill>
              </a:rPr>
              <a:t>                   </a:t>
            </a:r>
            <a:r>
              <a:rPr lang="en-US" sz="4000" b="1" i="1" dirty="0">
                <a:solidFill>
                  <a:schemeClr val="accent2">
                    <a:lumMod val="75000"/>
                  </a:schemeClr>
                </a:solidFill>
              </a:rPr>
              <a:t>C</a:t>
            </a:r>
            <a:r>
              <a:rPr lang="en-US" sz="4000" b="1" i="1" dirty="0" smtClean="0">
                <a:solidFill>
                  <a:schemeClr val="accent2">
                    <a:lumMod val="75000"/>
                  </a:schemeClr>
                </a:solidFill>
              </a:rPr>
              <a:t>ase </a:t>
            </a:r>
            <a:endParaRPr lang="en-US" sz="4000" b="1" i="1" dirty="0">
              <a:solidFill>
                <a:schemeClr val="accent2">
                  <a:lumMod val="75000"/>
                </a:schemeClr>
              </a:solidFill>
            </a:endParaRPr>
          </a:p>
        </p:txBody>
      </p:sp>
      <p:sp>
        <p:nvSpPr>
          <p:cNvPr id="3" name="Content Placeholder 2"/>
          <p:cNvSpPr>
            <a:spLocks noGrp="1"/>
          </p:cNvSpPr>
          <p:nvPr>
            <p:ph idx="1"/>
          </p:nvPr>
        </p:nvSpPr>
        <p:spPr>
          <a:solidFill>
            <a:schemeClr val="accent5">
              <a:lumMod val="60000"/>
              <a:lumOff val="40000"/>
            </a:schemeClr>
          </a:solidFill>
        </p:spPr>
        <p:txBody>
          <a:bodyPr>
            <a:normAutofit/>
          </a:bodyPr>
          <a:lstStyle/>
          <a:p>
            <a:pPr marL="342900" indent="-342900" algn="just" rtl="1">
              <a:lnSpc>
                <a:spcPct val="80000"/>
              </a:lnSpc>
            </a:pPr>
            <a:r>
              <a:rPr lang="fa-IR" sz="2000" dirty="0" smtClean="0">
                <a:solidFill>
                  <a:schemeClr val="bg1"/>
                </a:solidFill>
              </a:rPr>
              <a:t>باتوجه به</a:t>
            </a:r>
            <a:r>
              <a:rPr lang="en-US" sz="2000" dirty="0" smtClean="0">
                <a:solidFill>
                  <a:schemeClr val="bg1"/>
                </a:solidFill>
              </a:rPr>
              <a:t>TSH</a:t>
            </a:r>
            <a:r>
              <a:rPr lang="fa-IR" sz="2000" dirty="0" smtClean="0">
                <a:solidFill>
                  <a:schemeClr val="bg1"/>
                </a:solidFill>
              </a:rPr>
              <a:t> بالای 10 بیماررادرمان می کنیم .</a:t>
            </a:r>
          </a:p>
          <a:p>
            <a:pPr marL="609600" indent="-609600" algn="just" rtl="1">
              <a:lnSpc>
                <a:spcPct val="80000"/>
              </a:lnSpc>
              <a:buNone/>
            </a:pPr>
            <a:endParaRPr lang="fa-IR" sz="2000" dirty="0">
              <a:solidFill>
                <a:schemeClr val="bg1"/>
              </a:solidFill>
            </a:endParaRPr>
          </a:p>
          <a:p>
            <a:pPr marL="609600" indent="-609600" algn="just" rtl="1">
              <a:lnSpc>
                <a:spcPct val="80000"/>
              </a:lnSpc>
              <a:buNone/>
            </a:pPr>
            <a:endParaRPr lang="fa-IR" sz="2000" dirty="0" smtClean="0">
              <a:solidFill>
                <a:schemeClr val="bg1"/>
              </a:solidFill>
            </a:endParaRPr>
          </a:p>
          <a:p>
            <a:pPr marL="609600" indent="-609600" algn="just" rtl="1">
              <a:lnSpc>
                <a:spcPct val="80000"/>
              </a:lnSpc>
            </a:pPr>
            <a:r>
              <a:rPr lang="fa-IR" sz="2000" dirty="0" smtClean="0">
                <a:solidFill>
                  <a:schemeClr val="bg1"/>
                </a:solidFill>
              </a:rPr>
              <a:t>پس ازشروع درمان بالووتیروکسین یک ماه بعد </a:t>
            </a:r>
            <a:r>
              <a:rPr lang="en-US" sz="2000" dirty="0" smtClean="0">
                <a:solidFill>
                  <a:schemeClr val="bg1"/>
                </a:solidFill>
              </a:rPr>
              <a:t>TSH ,T3</a:t>
            </a:r>
            <a:r>
              <a:rPr lang="fa-IR" sz="2000" dirty="0" smtClean="0">
                <a:solidFill>
                  <a:schemeClr val="bg1"/>
                </a:solidFill>
              </a:rPr>
              <a:t> جک می کنیم تا مقدارداروراتنظیم کنیم.</a:t>
            </a:r>
          </a:p>
          <a:p>
            <a:pPr marL="609600" indent="-609600" algn="just" rtl="1">
              <a:lnSpc>
                <a:spcPct val="80000"/>
              </a:lnSpc>
            </a:pPr>
            <a:endParaRPr lang="fa-IR" sz="2000" dirty="0">
              <a:solidFill>
                <a:schemeClr val="bg1"/>
              </a:solidFill>
            </a:endParaRPr>
          </a:p>
          <a:p>
            <a:pPr marL="609600" indent="-609600" algn="just" rtl="1">
              <a:lnSpc>
                <a:spcPct val="80000"/>
              </a:lnSpc>
            </a:pPr>
            <a:endParaRPr lang="fa-IR" sz="2000" dirty="0" smtClean="0">
              <a:solidFill>
                <a:schemeClr val="bg1"/>
              </a:solidFill>
            </a:endParaRPr>
          </a:p>
          <a:p>
            <a:pPr marL="609600" indent="-609600" algn="just" rtl="1">
              <a:lnSpc>
                <a:spcPct val="80000"/>
              </a:lnSpc>
            </a:pPr>
            <a:r>
              <a:rPr lang="fa-IR" sz="2000" dirty="0" smtClean="0">
                <a:solidFill>
                  <a:schemeClr val="bg1"/>
                </a:solidFill>
              </a:rPr>
              <a:t>پس ازشروع درمان </a:t>
            </a:r>
            <a:r>
              <a:rPr lang="en-US" sz="2000" dirty="0" smtClean="0">
                <a:solidFill>
                  <a:schemeClr val="bg1"/>
                </a:solidFill>
              </a:rPr>
              <a:t>TSH</a:t>
            </a:r>
            <a:r>
              <a:rPr lang="fa-IR" sz="2000" dirty="0" smtClean="0">
                <a:solidFill>
                  <a:schemeClr val="bg1"/>
                </a:solidFill>
              </a:rPr>
              <a:t>باید بین 0.5 تا2 و</a:t>
            </a:r>
            <a:r>
              <a:rPr lang="en-US" sz="2000" dirty="0" smtClean="0">
                <a:solidFill>
                  <a:schemeClr val="bg1"/>
                </a:solidFill>
              </a:rPr>
              <a:t>FT4,T3 </a:t>
            </a:r>
            <a:r>
              <a:rPr lang="fa-IR" sz="2000" dirty="0" smtClean="0">
                <a:solidFill>
                  <a:schemeClr val="bg1"/>
                </a:solidFill>
              </a:rPr>
              <a:t>درمحدوده فوقانی نرمال باشد.</a:t>
            </a:r>
          </a:p>
          <a:p>
            <a:pPr marL="609600" indent="-609600" algn="just" rtl="1">
              <a:lnSpc>
                <a:spcPct val="80000"/>
              </a:lnSpc>
            </a:pPr>
            <a:endParaRPr lang="fa-IR" sz="2000" dirty="0" smtClean="0">
              <a:solidFill>
                <a:schemeClr val="bg1"/>
              </a:solidFill>
            </a:endParaRPr>
          </a:p>
          <a:p>
            <a:pPr marL="609600" indent="-609600" algn="just" rtl="1">
              <a:lnSpc>
                <a:spcPct val="80000"/>
              </a:lnSpc>
            </a:pPr>
            <a:endParaRPr lang="fa-IR" sz="2000" dirty="0">
              <a:solidFill>
                <a:schemeClr val="bg1"/>
              </a:solidFill>
            </a:endParaRPr>
          </a:p>
          <a:p>
            <a:pPr marL="609600" indent="-609600" algn="just" rtl="1">
              <a:lnSpc>
                <a:spcPct val="80000"/>
              </a:lnSpc>
              <a:buNone/>
            </a:pPr>
            <a:endParaRPr lang="fa-IR" sz="2000" dirty="0" smtClean="0">
              <a:solidFill>
                <a:schemeClr val="bg1"/>
              </a:solidFill>
            </a:endParaRPr>
          </a:p>
          <a:p>
            <a:pPr marL="609600" indent="-609600" algn="just" rtl="1">
              <a:lnSpc>
                <a:spcPct val="80000"/>
              </a:lnSpc>
              <a:buNone/>
            </a:pPr>
            <a:endParaRPr lang="fa-IR" sz="2000" dirty="0">
              <a:solidFill>
                <a:schemeClr val="bg1"/>
              </a:solidFill>
            </a:endParaRPr>
          </a:p>
          <a:p>
            <a:pPr marL="609600" indent="-609600" algn="just" rtl="1">
              <a:lnSpc>
                <a:spcPct val="80000"/>
              </a:lnSpc>
              <a:buNone/>
            </a:pPr>
            <a:endParaRPr lang="fa-IR" sz="2000" dirty="0" smtClean="0">
              <a:solidFill>
                <a:schemeClr val="bg1"/>
              </a:solidFill>
            </a:endParaRPr>
          </a:p>
        </p:txBody>
      </p:sp>
    </p:spTree>
    <p:extLst>
      <p:ext uri="{BB962C8B-B14F-4D97-AF65-F5344CB8AC3E}">
        <p14:creationId xmlns:p14="http://schemas.microsoft.com/office/powerpoint/2010/main" val="309994956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20000"/>
              <a:lumOff val="80000"/>
            </a:schemeClr>
          </a:solidFill>
        </p:spPr>
        <p:txBody>
          <a:bodyPr/>
          <a:lstStyle/>
          <a:p>
            <a:r>
              <a:rPr lang="en-US" dirty="0" smtClean="0">
                <a:solidFill>
                  <a:schemeClr val="accent2">
                    <a:lumMod val="75000"/>
                  </a:schemeClr>
                </a:solidFill>
              </a:rPr>
              <a:t>                   </a:t>
            </a:r>
            <a:r>
              <a:rPr lang="en-US" sz="4000" b="1" i="1" dirty="0">
                <a:solidFill>
                  <a:schemeClr val="accent2">
                    <a:lumMod val="75000"/>
                  </a:schemeClr>
                </a:solidFill>
              </a:rPr>
              <a:t>C</a:t>
            </a:r>
            <a:r>
              <a:rPr lang="en-US" sz="4000" b="1" i="1" dirty="0" smtClean="0">
                <a:solidFill>
                  <a:schemeClr val="accent2">
                    <a:lumMod val="75000"/>
                  </a:schemeClr>
                </a:solidFill>
              </a:rPr>
              <a:t>ase </a:t>
            </a:r>
            <a:endParaRPr lang="en-US" sz="4000" b="1" i="1" dirty="0">
              <a:solidFill>
                <a:schemeClr val="accent2">
                  <a:lumMod val="75000"/>
                </a:schemeClr>
              </a:solidFill>
            </a:endParaRPr>
          </a:p>
        </p:txBody>
      </p:sp>
      <p:sp>
        <p:nvSpPr>
          <p:cNvPr id="3" name="Content Placeholder 2"/>
          <p:cNvSpPr>
            <a:spLocks noGrp="1"/>
          </p:cNvSpPr>
          <p:nvPr>
            <p:ph idx="1"/>
          </p:nvPr>
        </p:nvSpPr>
        <p:spPr>
          <a:solidFill>
            <a:schemeClr val="accent5">
              <a:lumMod val="60000"/>
              <a:lumOff val="40000"/>
            </a:schemeClr>
          </a:solidFill>
        </p:spPr>
        <p:txBody>
          <a:bodyPr>
            <a:normAutofit/>
          </a:bodyPr>
          <a:lstStyle/>
          <a:p>
            <a:pPr marL="609600" indent="-609600" algn="just" rtl="1">
              <a:lnSpc>
                <a:spcPct val="80000"/>
              </a:lnSpc>
              <a:buNone/>
            </a:pPr>
            <a:r>
              <a:rPr lang="fa-IR" sz="2000" dirty="0" smtClean="0">
                <a:solidFill>
                  <a:schemeClr val="bg1"/>
                </a:solidFill>
              </a:rPr>
              <a:t>1-دختر7 ساله ای جهت بررسی تستهای تیرویید به شما مراجعه کرده است.درمعاینه سایز تیروییدوسایر معاینات طبیعی است.نتایج ازمایشات تیرویید وی به قرارزیر است:</a:t>
            </a:r>
          </a:p>
          <a:p>
            <a:pPr marL="609600" indent="-609600" algn="just" rtl="1">
              <a:lnSpc>
                <a:spcPct val="80000"/>
              </a:lnSpc>
              <a:buNone/>
            </a:pPr>
            <a:endParaRPr lang="fa-IR" sz="2000" dirty="0">
              <a:solidFill>
                <a:schemeClr val="bg1"/>
              </a:solidFill>
            </a:endParaRPr>
          </a:p>
          <a:p>
            <a:pPr marL="609600" indent="-609600" rtl="1">
              <a:lnSpc>
                <a:spcPct val="80000"/>
              </a:lnSpc>
              <a:buNone/>
            </a:pPr>
            <a:endParaRPr lang="fa-IR" sz="2000" dirty="0" smtClean="0">
              <a:solidFill>
                <a:schemeClr val="bg1"/>
              </a:solidFill>
            </a:endParaRPr>
          </a:p>
          <a:p>
            <a:pPr marL="609600" indent="-609600" rtl="1">
              <a:lnSpc>
                <a:spcPct val="80000"/>
              </a:lnSpc>
              <a:buNone/>
            </a:pPr>
            <a:r>
              <a:rPr lang="en-US" sz="2000" dirty="0" smtClean="0">
                <a:solidFill>
                  <a:schemeClr val="bg1"/>
                </a:solidFill>
              </a:rPr>
              <a:t>TSH:7mIU/L  T4:9mcg/dl</a:t>
            </a:r>
          </a:p>
          <a:p>
            <a:pPr marL="609600" indent="-609600" rtl="1">
              <a:lnSpc>
                <a:spcPct val="80000"/>
              </a:lnSpc>
              <a:buNone/>
            </a:pPr>
            <a:r>
              <a:rPr lang="en-US" sz="2000" dirty="0" err="1" smtClean="0">
                <a:solidFill>
                  <a:schemeClr val="bg1"/>
                </a:solidFill>
              </a:rPr>
              <a:t>AntiTPO</a:t>
            </a:r>
            <a:r>
              <a:rPr lang="en-US" sz="2000" dirty="0" smtClean="0">
                <a:solidFill>
                  <a:schemeClr val="bg1"/>
                </a:solidFill>
              </a:rPr>
              <a:t> Ab:700(</a:t>
            </a:r>
            <a:r>
              <a:rPr lang="en-US" sz="2000" dirty="0" err="1" smtClean="0">
                <a:solidFill>
                  <a:schemeClr val="bg1"/>
                </a:solidFill>
              </a:rPr>
              <a:t>NL:up</a:t>
            </a:r>
            <a:r>
              <a:rPr lang="en-US" sz="2000" dirty="0" smtClean="0">
                <a:solidFill>
                  <a:schemeClr val="bg1"/>
                </a:solidFill>
              </a:rPr>
              <a:t> to 16)</a:t>
            </a:r>
          </a:p>
          <a:p>
            <a:pPr marL="609600" indent="-609600" rtl="1">
              <a:lnSpc>
                <a:spcPct val="80000"/>
              </a:lnSpc>
              <a:buNone/>
            </a:pPr>
            <a:r>
              <a:rPr lang="en-US" sz="2000" dirty="0" smtClean="0">
                <a:solidFill>
                  <a:schemeClr val="bg1"/>
                </a:solidFill>
              </a:rPr>
              <a:t>AntiTGAb:500(</a:t>
            </a:r>
            <a:r>
              <a:rPr lang="en-US" sz="2000" dirty="0" err="1" smtClean="0">
                <a:solidFill>
                  <a:schemeClr val="bg1"/>
                </a:solidFill>
              </a:rPr>
              <a:t>NL:up</a:t>
            </a:r>
            <a:r>
              <a:rPr lang="en-US" sz="2000" dirty="0" smtClean="0">
                <a:solidFill>
                  <a:schemeClr val="bg1"/>
                </a:solidFill>
              </a:rPr>
              <a:t> to 20)</a:t>
            </a:r>
          </a:p>
          <a:p>
            <a:pPr marL="609600" indent="-609600" rtl="1">
              <a:lnSpc>
                <a:spcPct val="80000"/>
              </a:lnSpc>
              <a:buNone/>
            </a:pPr>
            <a:endParaRPr lang="en-US" sz="2000" dirty="0">
              <a:solidFill>
                <a:schemeClr val="bg1"/>
              </a:solidFill>
            </a:endParaRPr>
          </a:p>
          <a:p>
            <a:pPr marL="609600" indent="-609600" algn="r" rtl="1">
              <a:lnSpc>
                <a:spcPct val="80000"/>
              </a:lnSpc>
              <a:buNone/>
            </a:pPr>
            <a:r>
              <a:rPr lang="fa-IR" sz="2000" dirty="0" smtClean="0">
                <a:solidFill>
                  <a:schemeClr val="bg1"/>
                </a:solidFill>
              </a:rPr>
              <a:t>نظر شما درمورددرمان وی چیست؟</a:t>
            </a:r>
          </a:p>
        </p:txBody>
      </p:sp>
    </p:spTree>
    <p:extLst>
      <p:ext uri="{BB962C8B-B14F-4D97-AF65-F5344CB8AC3E}">
        <p14:creationId xmlns:p14="http://schemas.microsoft.com/office/powerpoint/2010/main" val="301950035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20000"/>
              <a:lumOff val="80000"/>
            </a:schemeClr>
          </a:solidFill>
        </p:spPr>
        <p:txBody>
          <a:bodyPr/>
          <a:lstStyle/>
          <a:p>
            <a:pPr algn="ctr"/>
            <a:r>
              <a:rPr lang="fa-IR" b="1" i="1" dirty="0" smtClean="0">
                <a:solidFill>
                  <a:schemeClr val="accent2">
                    <a:lumMod val="75000"/>
                  </a:schemeClr>
                </a:solidFill>
              </a:rPr>
              <a:t> </a:t>
            </a:r>
            <a:r>
              <a:rPr lang="en-US" sz="3600" b="1" i="1" dirty="0" smtClean="0">
                <a:solidFill>
                  <a:schemeClr val="accent2">
                    <a:lumMod val="75000"/>
                  </a:schemeClr>
                </a:solidFill>
              </a:rPr>
              <a:t>Case </a:t>
            </a:r>
            <a:endParaRPr lang="en-US" sz="3600" b="1" i="1" dirty="0"/>
          </a:p>
        </p:txBody>
      </p:sp>
      <p:sp>
        <p:nvSpPr>
          <p:cNvPr id="3" name="Content Placeholder 2"/>
          <p:cNvSpPr>
            <a:spLocks noGrp="1"/>
          </p:cNvSpPr>
          <p:nvPr>
            <p:ph idx="1"/>
          </p:nvPr>
        </p:nvSpPr>
        <p:spPr>
          <a:solidFill>
            <a:schemeClr val="accent5">
              <a:lumMod val="60000"/>
              <a:lumOff val="40000"/>
            </a:schemeClr>
          </a:solidFill>
        </p:spPr>
        <p:txBody>
          <a:bodyPr>
            <a:normAutofit/>
          </a:bodyPr>
          <a:lstStyle/>
          <a:p>
            <a:pPr algn="just" rtl="1">
              <a:buNone/>
            </a:pPr>
            <a:r>
              <a:rPr lang="fa-IR" sz="2400" i="1" dirty="0" smtClean="0">
                <a:solidFill>
                  <a:schemeClr val="bg1"/>
                </a:solidFill>
              </a:rPr>
              <a:t>دختر9 ساله ای جهت بررسی ازمایشات تیروئید به شمامراجعه کرده است.درمعاینه سایزتیروییدنرمال است.درازمایشات انجام شده </a:t>
            </a:r>
            <a:r>
              <a:rPr lang="en-US" sz="2400" i="1" dirty="0" smtClean="0">
                <a:solidFill>
                  <a:schemeClr val="bg1"/>
                </a:solidFill>
              </a:rPr>
              <a:t>TSH:7</a:t>
            </a:r>
            <a:r>
              <a:rPr lang="en-US" sz="2400" dirty="0" smtClean="0">
                <a:solidFill>
                  <a:schemeClr val="bg1"/>
                </a:solidFill>
              </a:rPr>
              <a:t> </a:t>
            </a:r>
            <a:r>
              <a:rPr lang="en-US" sz="2400" dirty="0">
                <a:solidFill>
                  <a:schemeClr val="bg1"/>
                </a:solidFill>
              </a:rPr>
              <a:t>mIU/L</a:t>
            </a:r>
            <a:r>
              <a:rPr lang="en-US" sz="2400" i="1" dirty="0" smtClean="0">
                <a:solidFill>
                  <a:schemeClr val="bg1"/>
                </a:solidFill>
              </a:rPr>
              <a:t>   T4:8mcg/dl</a:t>
            </a:r>
            <a:r>
              <a:rPr lang="en-US" sz="2400" i="1" dirty="0">
                <a:solidFill>
                  <a:schemeClr val="bg1"/>
                </a:solidFill>
              </a:rPr>
              <a:t> </a:t>
            </a:r>
            <a:r>
              <a:rPr lang="en-US" sz="2400" i="1" dirty="0" smtClean="0">
                <a:solidFill>
                  <a:schemeClr val="bg1"/>
                </a:solidFill>
              </a:rPr>
              <a:t>   Anti TPO </a:t>
            </a:r>
            <a:r>
              <a:rPr lang="en-US" sz="2400" i="1" dirty="0" err="1" smtClean="0">
                <a:solidFill>
                  <a:schemeClr val="bg1"/>
                </a:solidFill>
              </a:rPr>
              <a:t>ab:NL</a:t>
            </a:r>
            <a:r>
              <a:rPr lang="fa-IR" sz="2400" i="1" dirty="0" smtClean="0">
                <a:solidFill>
                  <a:schemeClr val="bg1"/>
                </a:solidFill>
              </a:rPr>
              <a:t>دارد.</a:t>
            </a:r>
          </a:p>
          <a:p>
            <a:pPr algn="just" rtl="1">
              <a:buNone/>
            </a:pPr>
            <a:r>
              <a:rPr lang="fa-IR" sz="2400" i="1" dirty="0" smtClean="0">
                <a:solidFill>
                  <a:schemeClr val="bg1"/>
                </a:solidFill>
              </a:rPr>
              <a:t>1-نظرشما درمورد درمان این بیمارچیست؟</a:t>
            </a:r>
          </a:p>
          <a:p>
            <a:pPr algn="just" rtl="1">
              <a:buNone/>
            </a:pPr>
            <a:endParaRPr lang="fa-IR" sz="2400" i="1" dirty="0">
              <a:solidFill>
                <a:schemeClr val="bg1"/>
              </a:solidFill>
            </a:endParaRPr>
          </a:p>
          <a:p>
            <a:pPr algn="just" rtl="1">
              <a:buNone/>
            </a:pPr>
            <a:endParaRPr lang="fa-IR" sz="2400" i="1" dirty="0" smtClean="0">
              <a:solidFill>
                <a:schemeClr val="bg1"/>
              </a:solidFill>
            </a:endParaRPr>
          </a:p>
          <a:p>
            <a:pPr algn="just" rtl="1">
              <a:buNone/>
            </a:pPr>
            <a:r>
              <a:rPr lang="fa-IR" sz="2400" i="1" dirty="0" smtClean="0">
                <a:solidFill>
                  <a:schemeClr val="bg1"/>
                </a:solidFill>
              </a:rPr>
              <a:t>2-درچه صورت این بیماررادرمان می کنید؟</a:t>
            </a:r>
            <a:endParaRPr lang="fa-IR" sz="2400" i="1" dirty="0">
              <a:solidFill>
                <a:schemeClr val="bg1"/>
              </a:solidFill>
            </a:endParaRPr>
          </a:p>
          <a:p>
            <a:pPr algn="just" rtl="1">
              <a:buNone/>
            </a:pPr>
            <a:endParaRPr lang="en-US" sz="2400" i="1" dirty="0">
              <a:solidFill>
                <a:schemeClr val="bg1"/>
              </a:solidFill>
            </a:endParaRPr>
          </a:p>
        </p:txBody>
      </p:sp>
    </p:spTree>
    <p:extLst>
      <p:ext uri="{BB962C8B-B14F-4D97-AF65-F5344CB8AC3E}">
        <p14:creationId xmlns:p14="http://schemas.microsoft.com/office/powerpoint/2010/main" val="273544301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20000"/>
              <a:lumOff val="80000"/>
            </a:schemeClr>
          </a:solidFill>
        </p:spPr>
        <p:txBody>
          <a:bodyPr/>
          <a:lstStyle/>
          <a:p>
            <a:r>
              <a:rPr lang="en-US" dirty="0" smtClean="0">
                <a:solidFill>
                  <a:schemeClr val="accent2">
                    <a:lumMod val="75000"/>
                  </a:schemeClr>
                </a:solidFill>
              </a:rPr>
              <a:t>                   </a:t>
            </a:r>
            <a:r>
              <a:rPr lang="en-US" sz="4000" b="1" i="1" dirty="0">
                <a:solidFill>
                  <a:schemeClr val="accent2">
                    <a:lumMod val="75000"/>
                  </a:schemeClr>
                </a:solidFill>
              </a:rPr>
              <a:t>C</a:t>
            </a:r>
            <a:r>
              <a:rPr lang="en-US" sz="4000" b="1" i="1" dirty="0" smtClean="0">
                <a:solidFill>
                  <a:schemeClr val="accent2">
                    <a:lumMod val="75000"/>
                  </a:schemeClr>
                </a:solidFill>
              </a:rPr>
              <a:t>ase </a:t>
            </a:r>
            <a:endParaRPr lang="en-US" sz="4000" b="1" i="1" dirty="0">
              <a:solidFill>
                <a:schemeClr val="accent2">
                  <a:lumMod val="75000"/>
                </a:schemeClr>
              </a:solidFill>
            </a:endParaRPr>
          </a:p>
        </p:txBody>
      </p:sp>
      <p:sp>
        <p:nvSpPr>
          <p:cNvPr id="3" name="Content Placeholder 2"/>
          <p:cNvSpPr>
            <a:spLocks noGrp="1"/>
          </p:cNvSpPr>
          <p:nvPr>
            <p:ph idx="1"/>
          </p:nvPr>
        </p:nvSpPr>
        <p:spPr>
          <a:solidFill>
            <a:schemeClr val="accent5">
              <a:lumMod val="60000"/>
              <a:lumOff val="40000"/>
            </a:schemeClr>
          </a:solidFill>
        </p:spPr>
        <p:txBody>
          <a:bodyPr>
            <a:normAutofit/>
          </a:bodyPr>
          <a:lstStyle/>
          <a:p>
            <a:pPr marL="609600" indent="-609600" algn="just" rtl="1">
              <a:lnSpc>
                <a:spcPct val="80000"/>
              </a:lnSpc>
              <a:buFont typeface="Wingdings" panose="05000000000000000000" pitchFamily="2" charset="2"/>
              <a:buChar char="q"/>
            </a:pPr>
            <a:r>
              <a:rPr lang="fa-IR" sz="2000" dirty="0" smtClean="0">
                <a:solidFill>
                  <a:schemeClr val="bg1"/>
                </a:solidFill>
              </a:rPr>
              <a:t>در کودکان در صورتیکه </a:t>
            </a:r>
            <a:r>
              <a:rPr lang="en-US" sz="2000" dirty="0" smtClean="0">
                <a:solidFill>
                  <a:schemeClr val="bg1"/>
                </a:solidFill>
              </a:rPr>
              <a:t>TSH</a:t>
            </a:r>
            <a:r>
              <a:rPr lang="fa-IR" sz="2000" dirty="0" smtClean="0">
                <a:solidFill>
                  <a:schemeClr val="bg1"/>
                </a:solidFill>
              </a:rPr>
              <a:t>بین 6 تا 10 باشد وسایز تیرویید بیمار طبیعی باشد نیازی به درمان نیست.</a:t>
            </a:r>
          </a:p>
          <a:p>
            <a:pPr marL="609600" indent="-609600" algn="just" rtl="1">
              <a:lnSpc>
                <a:spcPct val="80000"/>
              </a:lnSpc>
              <a:buFont typeface="Wingdings" panose="05000000000000000000" pitchFamily="2" charset="2"/>
              <a:buChar char="q"/>
            </a:pPr>
            <a:endParaRPr lang="fa-IR" sz="2000" dirty="0" smtClean="0">
              <a:solidFill>
                <a:schemeClr val="bg1"/>
              </a:solidFill>
            </a:endParaRPr>
          </a:p>
          <a:p>
            <a:pPr marL="609600" indent="-609600" algn="just" rtl="1">
              <a:lnSpc>
                <a:spcPct val="80000"/>
              </a:lnSpc>
              <a:buFont typeface="Wingdings" panose="05000000000000000000" pitchFamily="2" charset="2"/>
              <a:buChar char="q"/>
            </a:pPr>
            <a:r>
              <a:rPr lang="fa-IR" sz="2000" dirty="0" smtClean="0">
                <a:solidFill>
                  <a:schemeClr val="bg1"/>
                </a:solidFill>
              </a:rPr>
              <a:t>در چنین مواردی 6 ماه بعد تستهای تیرویید بیماررا تکرار می کنیم.</a:t>
            </a:r>
          </a:p>
          <a:p>
            <a:pPr marL="609600" indent="-609600" algn="just" rtl="1">
              <a:lnSpc>
                <a:spcPct val="80000"/>
              </a:lnSpc>
              <a:buFont typeface="Wingdings" panose="05000000000000000000" pitchFamily="2" charset="2"/>
              <a:buChar char="q"/>
            </a:pPr>
            <a:endParaRPr lang="fa-IR" sz="2000" dirty="0">
              <a:solidFill>
                <a:schemeClr val="bg1"/>
              </a:solidFill>
            </a:endParaRPr>
          </a:p>
          <a:p>
            <a:pPr marL="609600" indent="-609600" algn="just" rtl="1">
              <a:lnSpc>
                <a:spcPct val="80000"/>
              </a:lnSpc>
              <a:buFont typeface="Wingdings" panose="05000000000000000000" pitchFamily="2" charset="2"/>
              <a:buChar char="q"/>
            </a:pPr>
            <a:r>
              <a:rPr lang="fa-IR" sz="2000" dirty="0" smtClean="0">
                <a:solidFill>
                  <a:schemeClr val="bg1"/>
                </a:solidFill>
              </a:rPr>
              <a:t>اندیکاسیونهای درمان:</a:t>
            </a:r>
          </a:p>
          <a:p>
            <a:pPr marL="609600" indent="-609600" algn="just" rtl="1">
              <a:lnSpc>
                <a:spcPct val="80000"/>
              </a:lnSpc>
              <a:buFont typeface="Wingdings" panose="05000000000000000000" pitchFamily="2" charset="2"/>
              <a:buChar char="ü"/>
            </a:pPr>
            <a:r>
              <a:rPr lang="fa-IR" sz="2000" dirty="0" smtClean="0">
                <a:solidFill>
                  <a:schemeClr val="bg1"/>
                </a:solidFill>
              </a:rPr>
              <a:t>اگر سایز تیرویید بزرگ باشد .</a:t>
            </a:r>
          </a:p>
          <a:p>
            <a:pPr marL="609600" indent="-609600" algn="just" rtl="1">
              <a:lnSpc>
                <a:spcPct val="80000"/>
              </a:lnSpc>
              <a:buFont typeface="Wingdings" panose="05000000000000000000" pitchFamily="2" charset="2"/>
              <a:buChar char="ü"/>
            </a:pPr>
            <a:r>
              <a:rPr lang="fa-IR" sz="2000" dirty="0" smtClean="0">
                <a:solidFill>
                  <a:schemeClr val="bg1"/>
                </a:solidFill>
              </a:rPr>
              <a:t>اگر </a:t>
            </a:r>
            <a:r>
              <a:rPr lang="en-US" sz="2000" dirty="0" smtClean="0">
                <a:solidFill>
                  <a:schemeClr val="bg1"/>
                </a:solidFill>
              </a:rPr>
              <a:t>TSH</a:t>
            </a:r>
            <a:r>
              <a:rPr lang="fa-IR" sz="2000" dirty="0" smtClean="0">
                <a:solidFill>
                  <a:schemeClr val="bg1"/>
                </a:solidFill>
              </a:rPr>
              <a:t> بیشتر از 10 شود.</a:t>
            </a:r>
          </a:p>
          <a:p>
            <a:pPr marL="609600" indent="-609600" algn="just" rtl="1">
              <a:lnSpc>
                <a:spcPct val="80000"/>
              </a:lnSpc>
              <a:buFont typeface="Wingdings" panose="05000000000000000000" pitchFamily="2" charset="2"/>
              <a:buChar char="ü"/>
            </a:pPr>
            <a:endParaRPr lang="fa-IR" sz="2000" dirty="0" smtClean="0">
              <a:solidFill>
                <a:schemeClr val="bg1"/>
              </a:solidFill>
            </a:endParaRPr>
          </a:p>
          <a:p>
            <a:pPr marL="609600" indent="-609600" algn="just" rtl="1">
              <a:lnSpc>
                <a:spcPct val="80000"/>
              </a:lnSpc>
              <a:buFont typeface="Wingdings" panose="05000000000000000000" pitchFamily="2" charset="2"/>
              <a:buChar char="ü"/>
            </a:pPr>
            <a:r>
              <a:rPr lang="fa-IR" sz="2000" dirty="0" smtClean="0">
                <a:solidFill>
                  <a:srgbClr val="FF0000"/>
                </a:solidFill>
              </a:rPr>
              <a:t>نکته:بالابودن انتی بادیهای تیرویید به تنهایی دلیلی برای شروع درمان نیست.</a:t>
            </a:r>
          </a:p>
        </p:txBody>
      </p:sp>
    </p:spTree>
    <p:extLst>
      <p:ext uri="{BB962C8B-B14F-4D97-AF65-F5344CB8AC3E}">
        <p14:creationId xmlns:p14="http://schemas.microsoft.com/office/powerpoint/2010/main" val="394870846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20000"/>
              <a:lumOff val="80000"/>
            </a:schemeClr>
          </a:solidFill>
        </p:spPr>
        <p:txBody>
          <a:bodyPr>
            <a:normAutofit/>
          </a:bodyPr>
          <a:lstStyle/>
          <a:p>
            <a:pPr marL="420624" lvl="0" indent="-384048" algn="ctr" rtl="1">
              <a:spcBef>
                <a:spcPct val="20000"/>
              </a:spcBef>
            </a:pPr>
            <a:r>
              <a:rPr lang="en-US" sz="3000" dirty="0">
                <a:solidFill>
                  <a:prstClr val="black"/>
                </a:solidFill>
                <a:latin typeface="Arial"/>
              </a:rPr>
              <a:t/>
            </a:r>
            <a:br>
              <a:rPr lang="en-US" sz="3000" dirty="0">
                <a:solidFill>
                  <a:prstClr val="black"/>
                </a:solidFill>
                <a:latin typeface="Arial"/>
              </a:rPr>
            </a:br>
            <a:r>
              <a:rPr lang="en-US" sz="3000" b="1" i="1" dirty="0" smtClean="0">
                <a:solidFill>
                  <a:srgbClr val="C00000"/>
                </a:solidFill>
                <a:latin typeface="Arial"/>
              </a:rPr>
              <a:t>Case </a:t>
            </a:r>
            <a:endParaRPr lang="en-US" sz="3600" b="1" i="1" dirty="0">
              <a:solidFill>
                <a:srgbClr val="C00000"/>
              </a:solidFill>
            </a:endParaRPr>
          </a:p>
        </p:txBody>
      </p:sp>
      <p:sp>
        <p:nvSpPr>
          <p:cNvPr id="3" name="Content Placeholder 2"/>
          <p:cNvSpPr>
            <a:spLocks noGrp="1"/>
          </p:cNvSpPr>
          <p:nvPr>
            <p:ph idx="1"/>
          </p:nvPr>
        </p:nvSpPr>
        <p:spPr>
          <a:solidFill>
            <a:schemeClr val="accent5">
              <a:lumMod val="60000"/>
              <a:lumOff val="40000"/>
            </a:schemeClr>
          </a:solidFill>
        </p:spPr>
        <p:txBody>
          <a:bodyPr>
            <a:normAutofit/>
          </a:bodyPr>
          <a:lstStyle/>
          <a:p>
            <a:pPr algn="r" rtl="1">
              <a:buNone/>
            </a:pPr>
            <a:r>
              <a:rPr lang="fa-IR" sz="2400" dirty="0" smtClean="0">
                <a:solidFill>
                  <a:schemeClr val="bg1"/>
                </a:solidFill>
              </a:rPr>
              <a:t>- دختر 5 ساله ای است که مادرش وی را جهت بررسی ازمایشات تیرویید نزد شما اورده است .وی به دلیل ابتلا به کاوازاکی تحت درمان با اسپیرین می باشد.معاینات وی نرمال است.نتایج ازمایشات تیرویید وی به قرارزیر است:</a:t>
            </a:r>
          </a:p>
          <a:p>
            <a:pPr algn="r" rtl="1">
              <a:buNone/>
            </a:pPr>
            <a:endParaRPr lang="fa-IR" sz="2400" dirty="0" smtClean="0">
              <a:solidFill>
                <a:schemeClr val="bg1"/>
              </a:solidFill>
            </a:endParaRPr>
          </a:p>
          <a:p>
            <a:pPr rtl="1">
              <a:buNone/>
            </a:pPr>
            <a:r>
              <a:rPr lang="en-US" sz="2400" dirty="0" smtClean="0">
                <a:solidFill>
                  <a:schemeClr val="bg1"/>
                </a:solidFill>
              </a:rPr>
              <a:t> </a:t>
            </a:r>
            <a:r>
              <a:rPr lang="en-US" sz="2400" dirty="0" smtClean="0">
                <a:solidFill>
                  <a:schemeClr val="bg1"/>
                </a:solidFill>
              </a:rPr>
              <a:t>TSH:3 </a:t>
            </a:r>
            <a:r>
              <a:rPr lang="en-US" sz="2400" dirty="0" err="1" smtClean="0">
                <a:solidFill>
                  <a:schemeClr val="bg1"/>
                </a:solidFill>
              </a:rPr>
              <a:t>mIU</a:t>
            </a:r>
            <a:r>
              <a:rPr lang="en-US" sz="2400" dirty="0" smtClean="0">
                <a:solidFill>
                  <a:schemeClr val="bg1"/>
                </a:solidFill>
              </a:rPr>
              <a:t>/L T4:5 mcg/dl</a:t>
            </a:r>
            <a:endParaRPr lang="fa-IR" sz="2400" dirty="0" smtClean="0">
              <a:solidFill>
                <a:schemeClr val="bg1"/>
              </a:solidFill>
            </a:endParaRPr>
          </a:p>
          <a:p>
            <a:pPr algn="r" rtl="1">
              <a:buNone/>
            </a:pPr>
            <a:r>
              <a:rPr lang="fa-IR" sz="2400" dirty="0" smtClean="0">
                <a:solidFill>
                  <a:schemeClr val="bg1"/>
                </a:solidFill>
              </a:rPr>
              <a:t>نظر شما در مورد ازمایشات ودرمان بیمار چیست؟</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20000"/>
              <a:lumOff val="80000"/>
            </a:schemeClr>
          </a:solidFill>
        </p:spPr>
        <p:txBody>
          <a:bodyPr>
            <a:normAutofit/>
          </a:bodyPr>
          <a:lstStyle/>
          <a:p>
            <a:pPr algn="ctr"/>
            <a:r>
              <a:rPr lang="fa-IR" sz="3600" dirty="0" smtClean="0">
                <a:solidFill>
                  <a:schemeClr val="accent2">
                    <a:lumMod val="75000"/>
                  </a:schemeClr>
                </a:solidFill>
              </a:rPr>
              <a:t>جواب:</a:t>
            </a:r>
            <a:endParaRPr lang="en-US" sz="3600" dirty="0"/>
          </a:p>
        </p:txBody>
      </p:sp>
      <p:sp>
        <p:nvSpPr>
          <p:cNvPr id="3" name="Content Placeholder 2"/>
          <p:cNvSpPr>
            <a:spLocks noGrp="1"/>
          </p:cNvSpPr>
          <p:nvPr>
            <p:ph idx="1"/>
          </p:nvPr>
        </p:nvSpPr>
        <p:spPr>
          <a:solidFill>
            <a:schemeClr val="accent5">
              <a:lumMod val="60000"/>
              <a:lumOff val="40000"/>
            </a:schemeClr>
          </a:solidFill>
        </p:spPr>
        <p:txBody>
          <a:bodyPr>
            <a:normAutofit/>
          </a:bodyPr>
          <a:lstStyle/>
          <a:p>
            <a:pPr algn="just" rtl="1">
              <a:buFont typeface="Wingdings" panose="05000000000000000000" pitchFamily="2" charset="2"/>
              <a:buChar char="q"/>
            </a:pPr>
            <a:endParaRPr lang="fa-IR" sz="2400" i="1" dirty="0" smtClean="0">
              <a:solidFill>
                <a:schemeClr val="bg1"/>
              </a:solidFill>
            </a:endParaRPr>
          </a:p>
          <a:p>
            <a:pPr algn="just" rtl="1">
              <a:buFont typeface="Wingdings" panose="05000000000000000000" pitchFamily="2" charset="2"/>
              <a:buChar char="q"/>
            </a:pPr>
            <a:r>
              <a:rPr lang="fa-IR" sz="1800" i="1" dirty="0" smtClean="0">
                <a:solidFill>
                  <a:schemeClr val="bg1"/>
                </a:solidFill>
              </a:rPr>
              <a:t>مصرف داروها(مثل اسپیرین دوپامین کورتیکوستروییدها...)ونیزهرگونه بیماری وناخوشی می تواندبرروی تستهای تیروییدتاثیرداشته باشد.</a:t>
            </a:r>
            <a:endParaRPr lang="fa-IR" sz="1800" i="1" dirty="0">
              <a:solidFill>
                <a:schemeClr val="bg1"/>
              </a:solidFill>
            </a:endParaRPr>
          </a:p>
          <a:p>
            <a:pPr algn="just" rtl="1">
              <a:buFont typeface="Wingdings" panose="05000000000000000000" pitchFamily="2" charset="2"/>
              <a:buChar char="q"/>
            </a:pPr>
            <a:endParaRPr lang="fa-IR" sz="1800" i="1" dirty="0" smtClean="0">
              <a:solidFill>
                <a:schemeClr val="bg1"/>
              </a:solidFill>
            </a:endParaRPr>
          </a:p>
          <a:p>
            <a:pPr algn="just" rtl="1">
              <a:buFont typeface="Wingdings" panose="05000000000000000000" pitchFamily="2" charset="2"/>
              <a:buChar char="q"/>
            </a:pPr>
            <a:r>
              <a:rPr lang="fa-IR" sz="1800" i="1" dirty="0" smtClean="0">
                <a:solidFill>
                  <a:schemeClr val="bg1"/>
                </a:solidFill>
              </a:rPr>
              <a:t>مصرف </a:t>
            </a:r>
            <a:r>
              <a:rPr lang="fa-IR" sz="1800" i="1" dirty="0" smtClean="0">
                <a:solidFill>
                  <a:schemeClr val="bg1"/>
                </a:solidFill>
              </a:rPr>
              <a:t>اسپیرین باعث کاهش غلظت </a:t>
            </a:r>
            <a:r>
              <a:rPr lang="en-US" sz="1800" i="1" dirty="0" smtClean="0">
                <a:solidFill>
                  <a:schemeClr val="bg1"/>
                </a:solidFill>
              </a:rPr>
              <a:t>TSH,T4 </a:t>
            </a:r>
            <a:r>
              <a:rPr lang="fa-IR" sz="1800" i="1" dirty="0" smtClean="0">
                <a:solidFill>
                  <a:schemeClr val="bg1"/>
                </a:solidFill>
              </a:rPr>
              <a:t> میشود.</a:t>
            </a:r>
          </a:p>
          <a:p>
            <a:pPr algn="just" rtl="1">
              <a:buFont typeface="Wingdings" panose="05000000000000000000" pitchFamily="2" charset="2"/>
              <a:buChar char="q"/>
            </a:pPr>
            <a:endParaRPr lang="fa-IR" sz="1800" i="1" dirty="0" smtClean="0">
              <a:solidFill>
                <a:schemeClr val="bg1"/>
              </a:solidFill>
            </a:endParaRPr>
          </a:p>
          <a:p>
            <a:pPr algn="just" rtl="1">
              <a:buFont typeface="Wingdings" panose="05000000000000000000" pitchFamily="2" charset="2"/>
              <a:buChar char="q"/>
            </a:pPr>
            <a:r>
              <a:rPr lang="fa-IR" sz="1800" i="1" dirty="0" smtClean="0">
                <a:solidFill>
                  <a:schemeClr val="bg1"/>
                </a:solidFill>
              </a:rPr>
              <a:t>اسپیرین باعث </a:t>
            </a:r>
            <a:r>
              <a:rPr lang="fa-IR" sz="1800" i="1" dirty="0" smtClean="0">
                <a:solidFill>
                  <a:srgbClr val="FF0000"/>
                </a:solidFill>
              </a:rPr>
              <a:t>کاهش باند شدن</a:t>
            </a:r>
            <a:r>
              <a:rPr lang="en-US" sz="1800" i="1" dirty="0" smtClean="0">
                <a:solidFill>
                  <a:srgbClr val="FF0000"/>
                </a:solidFill>
              </a:rPr>
              <a:t>T4 </a:t>
            </a:r>
            <a:r>
              <a:rPr lang="fa-IR" sz="1800" i="1" dirty="0" smtClean="0">
                <a:solidFill>
                  <a:srgbClr val="FF0000"/>
                </a:solidFill>
              </a:rPr>
              <a:t> به </a:t>
            </a:r>
            <a:r>
              <a:rPr lang="en-US" sz="1800" i="1" dirty="0" smtClean="0">
                <a:solidFill>
                  <a:srgbClr val="FF0000"/>
                </a:solidFill>
              </a:rPr>
              <a:t> TBG</a:t>
            </a:r>
            <a:r>
              <a:rPr lang="fa-IR" sz="1800" i="1" dirty="0" smtClean="0">
                <a:solidFill>
                  <a:schemeClr val="bg1"/>
                </a:solidFill>
              </a:rPr>
              <a:t>میشود.</a:t>
            </a:r>
          </a:p>
          <a:p>
            <a:pPr algn="just" rtl="1">
              <a:buFont typeface="Wingdings" panose="05000000000000000000" pitchFamily="2" charset="2"/>
              <a:buChar char="q"/>
            </a:pPr>
            <a:endParaRPr lang="fa-IR" sz="1800" i="1" dirty="0">
              <a:solidFill>
                <a:schemeClr val="bg1"/>
              </a:solidFill>
            </a:endParaRPr>
          </a:p>
          <a:p>
            <a:pPr algn="just" rtl="1">
              <a:buFont typeface="Wingdings" panose="05000000000000000000" pitchFamily="2" charset="2"/>
              <a:buChar char="q"/>
            </a:pPr>
            <a:r>
              <a:rPr lang="fa-IR" sz="1800" i="1" dirty="0" smtClean="0">
                <a:solidFill>
                  <a:schemeClr val="bg1"/>
                </a:solidFill>
              </a:rPr>
              <a:t>بنابراین این بیمار نیاز به درمان ندارد.</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20000"/>
              <a:lumOff val="80000"/>
            </a:schemeClr>
          </a:solidFill>
        </p:spPr>
        <p:txBody>
          <a:bodyPr/>
          <a:lstStyle/>
          <a:p>
            <a:r>
              <a:rPr lang="en-US" dirty="0" smtClean="0">
                <a:solidFill>
                  <a:schemeClr val="accent2">
                    <a:lumMod val="75000"/>
                  </a:schemeClr>
                </a:solidFill>
              </a:rPr>
              <a:t>                   </a:t>
            </a:r>
            <a:r>
              <a:rPr lang="en-US" sz="4000" b="1" i="1" dirty="0">
                <a:solidFill>
                  <a:schemeClr val="accent2">
                    <a:lumMod val="75000"/>
                  </a:schemeClr>
                </a:solidFill>
              </a:rPr>
              <a:t>C</a:t>
            </a:r>
            <a:r>
              <a:rPr lang="en-US" sz="4000" b="1" i="1" dirty="0" smtClean="0">
                <a:solidFill>
                  <a:schemeClr val="accent2">
                    <a:lumMod val="75000"/>
                  </a:schemeClr>
                </a:solidFill>
              </a:rPr>
              <a:t>ase </a:t>
            </a:r>
            <a:endParaRPr lang="en-US" sz="4000" b="1" i="1" dirty="0">
              <a:solidFill>
                <a:schemeClr val="accent2">
                  <a:lumMod val="75000"/>
                </a:schemeClr>
              </a:solidFill>
            </a:endParaRPr>
          </a:p>
        </p:txBody>
      </p:sp>
      <p:sp>
        <p:nvSpPr>
          <p:cNvPr id="3" name="Content Placeholder 2"/>
          <p:cNvSpPr>
            <a:spLocks noGrp="1"/>
          </p:cNvSpPr>
          <p:nvPr>
            <p:ph idx="1"/>
          </p:nvPr>
        </p:nvSpPr>
        <p:spPr>
          <a:solidFill>
            <a:schemeClr val="accent5">
              <a:lumMod val="60000"/>
              <a:lumOff val="40000"/>
            </a:schemeClr>
          </a:solidFill>
        </p:spPr>
        <p:txBody>
          <a:bodyPr>
            <a:normAutofit/>
          </a:bodyPr>
          <a:lstStyle/>
          <a:p>
            <a:pPr marL="609600" indent="-609600" algn="just" rtl="1">
              <a:lnSpc>
                <a:spcPct val="80000"/>
              </a:lnSpc>
              <a:buNone/>
            </a:pPr>
            <a:r>
              <a:rPr lang="fa-IR" sz="2000" dirty="0" smtClean="0">
                <a:solidFill>
                  <a:schemeClr val="bg1"/>
                </a:solidFill>
              </a:rPr>
              <a:t>1-دختر7 ساله ای جهت بررسی تستهای تیرویید به شما مراجعه کرده است.درمعاینه سایز تیروییدوسایر معاینات طبیعی است.نتایج ازمایشات تیرویید وی به قرارزیر است:</a:t>
            </a:r>
          </a:p>
          <a:p>
            <a:pPr marL="609600" indent="-609600" algn="just" rtl="1">
              <a:lnSpc>
                <a:spcPct val="80000"/>
              </a:lnSpc>
              <a:buNone/>
            </a:pPr>
            <a:endParaRPr lang="fa-IR" sz="2000" dirty="0">
              <a:solidFill>
                <a:schemeClr val="bg1"/>
              </a:solidFill>
            </a:endParaRPr>
          </a:p>
          <a:p>
            <a:pPr marL="609600" indent="-609600" rtl="1">
              <a:lnSpc>
                <a:spcPct val="80000"/>
              </a:lnSpc>
              <a:buNone/>
            </a:pPr>
            <a:endParaRPr lang="fa-IR" sz="2000" dirty="0" smtClean="0">
              <a:solidFill>
                <a:schemeClr val="bg1"/>
              </a:solidFill>
            </a:endParaRPr>
          </a:p>
          <a:p>
            <a:pPr marL="609600" indent="-609600" rtl="1">
              <a:lnSpc>
                <a:spcPct val="80000"/>
              </a:lnSpc>
              <a:buNone/>
            </a:pPr>
            <a:r>
              <a:rPr lang="en-US" sz="2000" dirty="0" smtClean="0">
                <a:solidFill>
                  <a:schemeClr val="bg1"/>
                </a:solidFill>
              </a:rPr>
              <a:t>TSH:7mIU/L  T4:9mcg/dl</a:t>
            </a:r>
          </a:p>
          <a:p>
            <a:pPr marL="609600" indent="-609600" rtl="1">
              <a:lnSpc>
                <a:spcPct val="80000"/>
              </a:lnSpc>
              <a:buNone/>
            </a:pPr>
            <a:r>
              <a:rPr lang="en-US" sz="2000" dirty="0" err="1" smtClean="0">
                <a:solidFill>
                  <a:schemeClr val="bg1"/>
                </a:solidFill>
              </a:rPr>
              <a:t>AntiTPO</a:t>
            </a:r>
            <a:r>
              <a:rPr lang="en-US" sz="2000" dirty="0" smtClean="0">
                <a:solidFill>
                  <a:schemeClr val="bg1"/>
                </a:solidFill>
              </a:rPr>
              <a:t> Ab:700(</a:t>
            </a:r>
            <a:r>
              <a:rPr lang="en-US" sz="2000" dirty="0" err="1" smtClean="0">
                <a:solidFill>
                  <a:schemeClr val="bg1"/>
                </a:solidFill>
              </a:rPr>
              <a:t>NL:up</a:t>
            </a:r>
            <a:r>
              <a:rPr lang="en-US" sz="2000" dirty="0" smtClean="0">
                <a:solidFill>
                  <a:schemeClr val="bg1"/>
                </a:solidFill>
              </a:rPr>
              <a:t> to 16)</a:t>
            </a:r>
          </a:p>
          <a:p>
            <a:pPr marL="609600" indent="-609600" rtl="1">
              <a:lnSpc>
                <a:spcPct val="80000"/>
              </a:lnSpc>
              <a:buNone/>
            </a:pPr>
            <a:r>
              <a:rPr lang="en-US" sz="2000" dirty="0" smtClean="0">
                <a:solidFill>
                  <a:schemeClr val="bg1"/>
                </a:solidFill>
              </a:rPr>
              <a:t>AntiTGAb:500(</a:t>
            </a:r>
            <a:r>
              <a:rPr lang="en-US" sz="2000" dirty="0" err="1" smtClean="0">
                <a:solidFill>
                  <a:schemeClr val="bg1"/>
                </a:solidFill>
              </a:rPr>
              <a:t>NL:up</a:t>
            </a:r>
            <a:r>
              <a:rPr lang="en-US" sz="2000" dirty="0" smtClean="0">
                <a:solidFill>
                  <a:schemeClr val="bg1"/>
                </a:solidFill>
              </a:rPr>
              <a:t> to 20)</a:t>
            </a:r>
          </a:p>
          <a:p>
            <a:pPr marL="609600" indent="-609600" rtl="1">
              <a:lnSpc>
                <a:spcPct val="80000"/>
              </a:lnSpc>
              <a:buNone/>
            </a:pPr>
            <a:endParaRPr lang="en-US" sz="2000" dirty="0">
              <a:solidFill>
                <a:schemeClr val="bg1"/>
              </a:solidFill>
            </a:endParaRPr>
          </a:p>
          <a:p>
            <a:pPr marL="609600" indent="-609600" algn="r" rtl="1">
              <a:lnSpc>
                <a:spcPct val="80000"/>
              </a:lnSpc>
              <a:buNone/>
            </a:pPr>
            <a:r>
              <a:rPr lang="fa-IR" sz="2000" dirty="0" smtClean="0">
                <a:solidFill>
                  <a:schemeClr val="bg1"/>
                </a:solidFill>
              </a:rPr>
              <a:t>نظر شما درمورددرمان وی چیست؟</a:t>
            </a:r>
          </a:p>
        </p:txBody>
      </p:sp>
    </p:spTree>
    <p:extLst>
      <p:ext uri="{BB962C8B-B14F-4D97-AF65-F5344CB8AC3E}">
        <p14:creationId xmlns:p14="http://schemas.microsoft.com/office/powerpoint/2010/main" val="137992161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20000"/>
              <a:lumOff val="80000"/>
            </a:schemeClr>
          </a:solidFill>
        </p:spPr>
        <p:txBody>
          <a:bodyPr>
            <a:normAutofit/>
          </a:bodyPr>
          <a:lstStyle/>
          <a:p>
            <a:pPr algn="ctr"/>
            <a:r>
              <a:rPr lang="en-US" sz="3600" b="1" i="1" dirty="0" smtClean="0">
                <a:solidFill>
                  <a:schemeClr val="accent2">
                    <a:lumMod val="75000"/>
                  </a:schemeClr>
                </a:solidFill>
              </a:rPr>
              <a:t>Case </a:t>
            </a:r>
            <a:endParaRPr lang="en-US" sz="3600" b="1" i="1" dirty="0"/>
          </a:p>
        </p:txBody>
      </p:sp>
      <p:sp>
        <p:nvSpPr>
          <p:cNvPr id="3" name="Content Placeholder 2"/>
          <p:cNvSpPr>
            <a:spLocks noGrp="1"/>
          </p:cNvSpPr>
          <p:nvPr>
            <p:ph idx="1"/>
          </p:nvPr>
        </p:nvSpPr>
        <p:spPr>
          <a:solidFill>
            <a:schemeClr val="accent5">
              <a:lumMod val="60000"/>
              <a:lumOff val="40000"/>
            </a:schemeClr>
          </a:solidFill>
        </p:spPr>
        <p:txBody>
          <a:bodyPr/>
          <a:lstStyle/>
          <a:p>
            <a:pPr algn="just" rtl="1">
              <a:buNone/>
            </a:pPr>
            <a:r>
              <a:rPr lang="fa-IR" dirty="0" smtClean="0">
                <a:solidFill>
                  <a:schemeClr val="bg1"/>
                </a:solidFill>
              </a:rPr>
              <a:t>-</a:t>
            </a:r>
            <a:r>
              <a:rPr lang="fa-IR" sz="2400" dirty="0" smtClean="0">
                <a:solidFill>
                  <a:schemeClr val="bg1"/>
                </a:solidFill>
              </a:rPr>
              <a:t> پسر14 ساله ای جهت بررسی ازمایشات تیروییدبه شما مراجعه کرده است وی یک بیمار </a:t>
            </a:r>
            <a:r>
              <a:rPr lang="en-US" sz="2400" dirty="0" smtClean="0">
                <a:solidFill>
                  <a:schemeClr val="bg1"/>
                </a:solidFill>
              </a:rPr>
              <a:t>bipolar</a:t>
            </a:r>
            <a:r>
              <a:rPr lang="fa-IR" sz="2400" dirty="0" smtClean="0">
                <a:solidFill>
                  <a:schemeClr val="bg1"/>
                </a:solidFill>
              </a:rPr>
              <a:t> است.نتایج ازمایشات وی به قرارزیر است:</a:t>
            </a:r>
          </a:p>
          <a:p>
            <a:pPr algn="just" rtl="1">
              <a:buNone/>
            </a:pPr>
            <a:endParaRPr lang="fa-IR" sz="2400" dirty="0" smtClean="0">
              <a:solidFill>
                <a:schemeClr val="bg1"/>
              </a:solidFill>
            </a:endParaRPr>
          </a:p>
          <a:p>
            <a:pPr algn="just" rtl="1">
              <a:buNone/>
            </a:pPr>
            <a:r>
              <a:rPr lang="fa-IR" sz="2400" dirty="0" smtClean="0">
                <a:solidFill>
                  <a:schemeClr val="bg1"/>
                </a:solidFill>
              </a:rPr>
              <a:t>     </a:t>
            </a:r>
            <a:r>
              <a:rPr lang="en-US" sz="2400" dirty="0" smtClean="0">
                <a:solidFill>
                  <a:schemeClr val="bg1"/>
                </a:solidFill>
              </a:rPr>
              <a:t>TSH:7mIU/L        T4:6mcg/dl    fT4:7(NL:8-17)</a:t>
            </a:r>
            <a:endParaRPr lang="fa-IR" sz="2400" dirty="0" smtClean="0">
              <a:solidFill>
                <a:schemeClr val="bg1"/>
              </a:solidFill>
            </a:endParaRPr>
          </a:p>
          <a:p>
            <a:pPr algn="just" rtl="1">
              <a:buNone/>
            </a:pPr>
            <a:endParaRPr lang="fa-IR" sz="2400" dirty="0">
              <a:solidFill>
                <a:schemeClr val="bg1"/>
              </a:solidFill>
            </a:endParaRPr>
          </a:p>
          <a:p>
            <a:pPr algn="just" rtl="1">
              <a:buNone/>
            </a:pPr>
            <a:r>
              <a:rPr lang="fa-IR" sz="2400" dirty="0" smtClean="0">
                <a:solidFill>
                  <a:schemeClr val="bg1"/>
                </a:solidFill>
              </a:rPr>
              <a:t>تفسیر شما درمورد ازمایشات این بیمار چیست؟</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20000"/>
              <a:lumOff val="80000"/>
            </a:schemeClr>
          </a:solidFill>
        </p:spPr>
        <p:txBody>
          <a:bodyPr>
            <a:normAutofit/>
          </a:bodyPr>
          <a:lstStyle/>
          <a:p>
            <a:pPr algn="ctr"/>
            <a:r>
              <a:rPr lang="en-US" sz="3600" b="1" i="1" dirty="0" smtClean="0">
                <a:solidFill>
                  <a:schemeClr val="accent2">
                    <a:lumMod val="75000"/>
                  </a:schemeClr>
                </a:solidFill>
              </a:rPr>
              <a:t>Case </a:t>
            </a:r>
            <a:endParaRPr lang="en-US" sz="3600" b="1" i="1" dirty="0"/>
          </a:p>
        </p:txBody>
      </p:sp>
      <p:sp>
        <p:nvSpPr>
          <p:cNvPr id="3" name="Content Placeholder 2"/>
          <p:cNvSpPr>
            <a:spLocks noGrp="1"/>
          </p:cNvSpPr>
          <p:nvPr>
            <p:ph idx="1"/>
          </p:nvPr>
        </p:nvSpPr>
        <p:spPr>
          <a:solidFill>
            <a:schemeClr val="accent5">
              <a:lumMod val="60000"/>
              <a:lumOff val="40000"/>
            </a:schemeClr>
          </a:solidFill>
        </p:spPr>
        <p:txBody>
          <a:bodyPr/>
          <a:lstStyle/>
          <a:p>
            <a:pPr algn="just" rtl="1">
              <a:buNone/>
            </a:pPr>
            <a:r>
              <a:rPr lang="fa-IR" sz="2400" dirty="0" smtClean="0">
                <a:solidFill>
                  <a:schemeClr val="bg1"/>
                </a:solidFill>
              </a:rPr>
              <a:t>-بیماریهای روانپزشکی میتوانند تاثیراتی برروی تستهای تیروییدداشته باشند.</a:t>
            </a:r>
          </a:p>
          <a:p>
            <a:pPr algn="just" rtl="1">
              <a:buNone/>
            </a:pPr>
            <a:endParaRPr lang="fa-IR" sz="2400" dirty="0">
              <a:solidFill>
                <a:schemeClr val="bg1"/>
              </a:solidFill>
            </a:endParaRPr>
          </a:p>
          <a:p>
            <a:pPr algn="just" rtl="1">
              <a:buNone/>
            </a:pPr>
            <a:r>
              <a:rPr lang="fa-IR" sz="2400" dirty="0" smtClean="0">
                <a:solidFill>
                  <a:schemeClr val="bg1"/>
                </a:solidFill>
              </a:rPr>
              <a:t>-کاهش </a:t>
            </a:r>
            <a:r>
              <a:rPr lang="en-US" sz="2400" dirty="0" smtClean="0">
                <a:solidFill>
                  <a:schemeClr val="bg1"/>
                </a:solidFill>
              </a:rPr>
              <a:t>fT4</a:t>
            </a:r>
            <a:r>
              <a:rPr lang="fa-IR" sz="2400" dirty="0" smtClean="0">
                <a:solidFill>
                  <a:schemeClr val="bg1"/>
                </a:solidFill>
              </a:rPr>
              <a:t> وافزایش خفیف </a:t>
            </a:r>
            <a:r>
              <a:rPr lang="en-US" sz="2400" dirty="0" smtClean="0">
                <a:solidFill>
                  <a:schemeClr val="bg1"/>
                </a:solidFill>
              </a:rPr>
              <a:t>TSH</a:t>
            </a:r>
            <a:r>
              <a:rPr lang="fa-IR" sz="2400" dirty="0" smtClean="0">
                <a:solidFill>
                  <a:schemeClr val="bg1"/>
                </a:solidFill>
              </a:rPr>
              <a:t> دربیماران </a:t>
            </a:r>
            <a:r>
              <a:rPr lang="en-US" sz="2400" dirty="0" smtClean="0">
                <a:solidFill>
                  <a:srgbClr val="FF0000"/>
                </a:solidFill>
              </a:rPr>
              <a:t>bipolar</a:t>
            </a:r>
            <a:r>
              <a:rPr lang="fa-IR" sz="2400" dirty="0" smtClean="0">
                <a:solidFill>
                  <a:schemeClr val="bg1"/>
                </a:solidFill>
              </a:rPr>
              <a:t> دیده میشود.</a:t>
            </a:r>
          </a:p>
          <a:p>
            <a:pPr algn="just" rtl="1">
              <a:buNone/>
            </a:pPr>
            <a:endParaRPr lang="fa-IR" sz="2400" dirty="0">
              <a:solidFill>
                <a:schemeClr val="bg1"/>
              </a:solidFill>
            </a:endParaRPr>
          </a:p>
          <a:p>
            <a:pPr algn="just" rtl="1">
              <a:buNone/>
            </a:pPr>
            <a:r>
              <a:rPr lang="fa-IR" sz="2400" dirty="0" smtClean="0">
                <a:solidFill>
                  <a:schemeClr val="bg1"/>
                </a:solidFill>
              </a:rPr>
              <a:t>-دربیماران مبتلا به </a:t>
            </a:r>
            <a:r>
              <a:rPr lang="fa-IR" sz="2400" dirty="0" smtClean="0">
                <a:solidFill>
                  <a:srgbClr val="FF0000"/>
                </a:solidFill>
              </a:rPr>
              <a:t>افسردگی شدید </a:t>
            </a:r>
            <a:r>
              <a:rPr lang="fa-IR" sz="2400" dirty="0" smtClean="0">
                <a:solidFill>
                  <a:schemeClr val="bg1"/>
                </a:solidFill>
              </a:rPr>
              <a:t>افزایش خفیف </a:t>
            </a:r>
            <a:r>
              <a:rPr lang="en-US" sz="2400" dirty="0" smtClean="0">
                <a:solidFill>
                  <a:schemeClr val="bg1"/>
                </a:solidFill>
              </a:rPr>
              <a:t>T4</a:t>
            </a:r>
            <a:r>
              <a:rPr lang="fa-IR" sz="2400" dirty="0" smtClean="0">
                <a:solidFill>
                  <a:schemeClr val="bg1"/>
                </a:solidFill>
              </a:rPr>
              <a:t> وکاهش </a:t>
            </a:r>
            <a:r>
              <a:rPr lang="en-US" sz="2400" dirty="0" smtClean="0">
                <a:solidFill>
                  <a:schemeClr val="bg1"/>
                </a:solidFill>
              </a:rPr>
              <a:t>TSH</a:t>
            </a:r>
            <a:r>
              <a:rPr lang="fa-IR" sz="2400" dirty="0" smtClean="0">
                <a:solidFill>
                  <a:schemeClr val="bg1"/>
                </a:solidFill>
              </a:rPr>
              <a:t> دیده میشود.</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20000"/>
              <a:lumOff val="80000"/>
            </a:schemeClr>
          </a:solidFill>
        </p:spPr>
        <p:txBody>
          <a:bodyPr/>
          <a:lstStyle/>
          <a:p>
            <a:pPr algn="ctr"/>
            <a:r>
              <a:rPr lang="fa-IR" b="1" i="1" dirty="0" smtClean="0">
                <a:solidFill>
                  <a:schemeClr val="accent2">
                    <a:lumMod val="75000"/>
                  </a:schemeClr>
                </a:solidFill>
              </a:rPr>
              <a:t> </a:t>
            </a:r>
            <a:r>
              <a:rPr lang="en-US" sz="3600" b="1" i="1" dirty="0" smtClean="0">
                <a:solidFill>
                  <a:schemeClr val="accent2">
                    <a:lumMod val="75000"/>
                  </a:schemeClr>
                </a:solidFill>
              </a:rPr>
              <a:t>Case </a:t>
            </a:r>
            <a:endParaRPr lang="en-US" sz="3600" b="1" i="1" dirty="0"/>
          </a:p>
        </p:txBody>
      </p:sp>
      <p:sp>
        <p:nvSpPr>
          <p:cNvPr id="3" name="Content Placeholder 2"/>
          <p:cNvSpPr>
            <a:spLocks noGrp="1"/>
          </p:cNvSpPr>
          <p:nvPr>
            <p:ph idx="1"/>
          </p:nvPr>
        </p:nvSpPr>
        <p:spPr>
          <a:solidFill>
            <a:schemeClr val="accent5">
              <a:lumMod val="60000"/>
              <a:lumOff val="40000"/>
            </a:schemeClr>
          </a:solidFill>
        </p:spPr>
        <p:txBody>
          <a:bodyPr>
            <a:normAutofit/>
          </a:bodyPr>
          <a:lstStyle/>
          <a:p>
            <a:pPr algn="just" rtl="1">
              <a:buNone/>
            </a:pPr>
            <a:r>
              <a:rPr lang="fa-IR" sz="2400" i="1" dirty="0" smtClean="0">
                <a:solidFill>
                  <a:schemeClr val="bg1"/>
                </a:solidFill>
              </a:rPr>
              <a:t>کودک 4 ساله ای با تشخيص هيپوتيروييدي تحت درمان با لووتيروكسين قرار گرفته است، از 3 روز پيش به علت تشنجات مقاوم در بخش اعصاب بستري شده است و تحت درمان با فنوباربيتال قرار گرفته است. 2 هفته پس از ترخيص نتايج آزمايشات تيروييد کودک  به قرار زير است: </a:t>
            </a:r>
          </a:p>
          <a:p>
            <a:pPr algn="just">
              <a:buNone/>
            </a:pPr>
            <a:r>
              <a:rPr lang="en-US" sz="2400" i="1" dirty="0" smtClean="0">
                <a:solidFill>
                  <a:schemeClr val="bg1"/>
                </a:solidFill>
              </a:rPr>
              <a:t>TSH= 11mIu/L</a:t>
            </a:r>
          </a:p>
          <a:p>
            <a:pPr algn="just">
              <a:buNone/>
            </a:pPr>
            <a:r>
              <a:rPr lang="en-US" sz="2400" i="1" dirty="0" smtClean="0">
                <a:solidFill>
                  <a:schemeClr val="bg1"/>
                </a:solidFill>
              </a:rPr>
              <a:t>T4= 6 mcg/dl</a:t>
            </a:r>
            <a:endParaRPr lang="fa-IR" sz="2400" i="1" dirty="0" smtClean="0">
              <a:solidFill>
                <a:schemeClr val="bg1"/>
              </a:solidFill>
            </a:endParaRPr>
          </a:p>
          <a:p>
            <a:pPr algn="just" rtl="1">
              <a:buNone/>
            </a:pPr>
            <a:r>
              <a:rPr lang="fa-IR" sz="2400" i="1" dirty="0" smtClean="0">
                <a:solidFill>
                  <a:schemeClr val="bg1"/>
                </a:solidFill>
              </a:rPr>
              <a:t>اقدام مناسب جهت اين کودک چيست؟</a:t>
            </a:r>
            <a:endParaRPr lang="en-US" sz="2400" i="1" dirty="0">
              <a:solidFill>
                <a:schemeClr val="bg1"/>
              </a:solidFill>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20000"/>
              <a:lumOff val="80000"/>
            </a:schemeClr>
          </a:solidFill>
        </p:spPr>
        <p:txBody>
          <a:bodyPr/>
          <a:lstStyle/>
          <a:p>
            <a:pPr algn="ctr"/>
            <a:r>
              <a:rPr lang="en-US" sz="3600" b="1" i="1" dirty="0" smtClean="0">
                <a:solidFill>
                  <a:srgbClr val="C0504D">
                    <a:lumMod val="75000"/>
                  </a:srgbClr>
                </a:solidFill>
              </a:rPr>
              <a:t>Case </a:t>
            </a:r>
            <a:endParaRPr lang="en-US" dirty="0"/>
          </a:p>
        </p:txBody>
      </p:sp>
      <p:sp>
        <p:nvSpPr>
          <p:cNvPr id="3" name="Content Placeholder 2"/>
          <p:cNvSpPr>
            <a:spLocks noGrp="1"/>
          </p:cNvSpPr>
          <p:nvPr>
            <p:ph idx="1"/>
          </p:nvPr>
        </p:nvSpPr>
        <p:spPr>
          <a:solidFill>
            <a:schemeClr val="accent5">
              <a:lumMod val="60000"/>
              <a:lumOff val="40000"/>
            </a:schemeClr>
          </a:solidFill>
        </p:spPr>
        <p:txBody>
          <a:bodyPr>
            <a:normAutofit/>
          </a:bodyPr>
          <a:lstStyle/>
          <a:p>
            <a:pPr algn="r" rtl="1">
              <a:buFontTx/>
              <a:buChar char="-"/>
            </a:pPr>
            <a:r>
              <a:rPr lang="fa-IR" sz="2400" i="1" dirty="0" smtClean="0">
                <a:solidFill>
                  <a:schemeClr val="bg1"/>
                </a:solidFill>
              </a:rPr>
              <a:t>حين مصرف داروهاي ضد تشنج (فنوباربيتال)  به  علت تأثيرشان بر  روي   متابوليسم   هورمون هاي   تيروييد بايستي دوز لووتيروكسين افزايش داده شود.</a:t>
            </a:r>
          </a:p>
          <a:p>
            <a:pPr algn="r" rtl="1">
              <a:buFontTx/>
              <a:buChar char="-"/>
            </a:pPr>
            <a:endParaRPr lang="fa-IR" sz="2400" i="1" dirty="0">
              <a:solidFill>
                <a:schemeClr val="bg1"/>
              </a:solidFill>
            </a:endParaRPr>
          </a:p>
          <a:p>
            <a:pPr algn="r" rtl="1">
              <a:buFontTx/>
              <a:buChar char="-"/>
            </a:pPr>
            <a:endParaRPr lang="fa-IR" sz="2400" i="1" dirty="0" smtClean="0">
              <a:solidFill>
                <a:schemeClr val="bg1"/>
              </a:solidFill>
            </a:endParaRPr>
          </a:p>
          <a:p>
            <a:pPr algn="r" rtl="1">
              <a:buFontTx/>
              <a:buChar char="-"/>
            </a:pPr>
            <a:endParaRPr lang="fa-IR" sz="2400" i="1" dirty="0" smtClean="0">
              <a:solidFill>
                <a:schemeClr val="bg1"/>
              </a:solidFill>
            </a:endParaRPr>
          </a:p>
          <a:p>
            <a:pPr algn="just" rtl="1">
              <a:buNone/>
            </a:pPr>
            <a:r>
              <a:rPr lang="fa-IR" sz="2400" i="1" dirty="0" smtClean="0">
                <a:solidFill>
                  <a:schemeClr val="bg1"/>
                </a:solidFill>
              </a:rPr>
              <a:t>- لازم است با توجه به </a:t>
            </a:r>
            <a:r>
              <a:rPr lang="fa-IR" sz="2400" i="1" dirty="0" err="1" smtClean="0">
                <a:solidFill>
                  <a:schemeClr val="bg1"/>
                </a:solidFill>
              </a:rPr>
              <a:t>وضعيت</a:t>
            </a:r>
            <a:r>
              <a:rPr lang="fa-IR" sz="2400" i="1" dirty="0" smtClean="0">
                <a:solidFill>
                  <a:schemeClr val="bg1"/>
                </a:solidFill>
              </a:rPr>
              <a:t> </a:t>
            </a:r>
            <a:r>
              <a:rPr lang="fa-IR" sz="2400" i="1" dirty="0" err="1" smtClean="0">
                <a:solidFill>
                  <a:schemeClr val="bg1"/>
                </a:solidFill>
              </a:rPr>
              <a:t>تيروييد</a:t>
            </a:r>
            <a:r>
              <a:rPr lang="fa-IR" sz="2400" i="1" dirty="0" smtClean="0">
                <a:solidFill>
                  <a:schemeClr val="bg1"/>
                </a:solidFill>
              </a:rPr>
              <a:t> </a:t>
            </a:r>
            <a:r>
              <a:rPr lang="fa-IR" sz="2400" i="1" dirty="0" err="1" smtClean="0">
                <a:solidFill>
                  <a:schemeClr val="bg1"/>
                </a:solidFill>
              </a:rPr>
              <a:t>بيمار</a:t>
            </a:r>
            <a:r>
              <a:rPr lang="fa-IR" sz="2400" i="1" dirty="0" smtClean="0">
                <a:solidFill>
                  <a:schemeClr val="bg1"/>
                </a:solidFill>
              </a:rPr>
              <a:t> </a:t>
            </a:r>
            <a:r>
              <a:rPr lang="en-US" sz="2400" i="1" dirty="0" smtClean="0">
                <a:solidFill>
                  <a:schemeClr val="bg1"/>
                </a:solidFill>
              </a:rPr>
              <a:t>(Thyroid Status)</a:t>
            </a:r>
            <a:r>
              <a:rPr lang="fa-IR" sz="2400" i="1" dirty="0" smtClean="0">
                <a:solidFill>
                  <a:schemeClr val="bg1"/>
                </a:solidFill>
              </a:rPr>
              <a:t> دوز </a:t>
            </a:r>
            <a:r>
              <a:rPr lang="fa-IR" sz="2400" i="1" dirty="0" err="1" smtClean="0">
                <a:solidFill>
                  <a:schemeClr val="bg1"/>
                </a:solidFill>
              </a:rPr>
              <a:t>داروي</a:t>
            </a:r>
            <a:r>
              <a:rPr lang="fa-IR" sz="2400" i="1" dirty="0" smtClean="0">
                <a:solidFill>
                  <a:schemeClr val="bg1"/>
                </a:solidFill>
              </a:rPr>
              <a:t> ضد تشنج </a:t>
            </a:r>
            <a:r>
              <a:rPr lang="fa-IR" sz="2400" i="1" dirty="0" err="1" smtClean="0">
                <a:solidFill>
                  <a:schemeClr val="bg1"/>
                </a:solidFill>
              </a:rPr>
              <a:t>بيمار</a:t>
            </a:r>
            <a:r>
              <a:rPr lang="fa-IR" sz="2400" i="1" dirty="0" smtClean="0">
                <a:solidFill>
                  <a:schemeClr val="bg1"/>
                </a:solidFill>
              </a:rPr>
              <a:t> </a:t>
            </a:r>
            <a:r>
              <a:rPr lang="fa-IR" sz="2400" i="1" dirty="0" err="1" smtClean="0">
                <a:solidFill>
                  <a:schemeClr val="bg1"/>
                </a:solidFill>
              </a:rPr>
              <a:t>نيز</a:t>
            </a:r>
            <a:r>
              <a:rPr lang="fa-IR" sz="2400" i="1" dirty="0" smtClean="0">
                <a:solidFill>
                  <a:schemeClr val="bg1"/>
                </a:solidFill>
              </a:rPr>
              <a:t> </a:t>
            </a:r>
            <a:r>
              <a:rPr lang="en-US" sz="2400" i="1" dirty="0" smtClean="0">
                <a:solidFill>
                  <a:schemeClr val="bg1"/>
                </a:solidFill>
              </a:rPr>
              <a:t>adjust</a:t>
            </a:r>
            <a:r>
              <a:rPr lang="fa-IR" sz="2400" i="1" dirty="0" smtClean="0">
                <a:solidFill>
                  <a:schemeClr val="bg1"/>
                </a:solidFill>
              </a:rPr>
              <a:t> شود.</a:t>
            </a:r>
            <a:endParaRPr lang="en-US" sz="2400" i="1" dirty="0">
              <a:solidFill>
                <a:schemeClr val="bg1"/>
              </a:solidFill>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20000"/>
              <a:lumOff val="80000"/>
            </a:schemeClr>
          </a:solidFill>
        </p:spPr>
        <p:txBody>
          <a:bodyPr/>
          <a:lstStyle/>
          <a:p>
            <a:pPr algn="ctr"/>
            <a:r>
              <a:rPr lang="en-US" sz="3600" b="1" i="1" dirty="0" smtClean="0">
                <a:solidFill>
                  <a:srgbClr val="C0504D">
                    <a:lumMod val="75000"/>
                  </a:srgbClr>
                </a:solidFill>
              </a:rPr>
              <a:t>Case </a:t>
            </a:r>
            <a:endParaRPr lang="en-US" dirty="0"/>
          </a:p>
        </p:txBody>
      </p:sp>
      <p:sp>
        <p:nvSpPr>
          <p:cNvPr id="3" name="Content Placeholder 2"/>
          <p:cNvSpPr>
            <a:spLocks noGrp="1"/>
          </p:cNvSpPr>
          <p:nvPr>
            <p:ph idx="1"/>
          </p:nvPr>
        </p:nvSpPr>
        <p:spPr>
          <a:solidFill>
            <a:schemeClr val="accent5">
              <a:lumMod val="60000"/>
              <a:lumOff val="40000"/>
            </a:schemeClr>
          </a:solidFill>
        </p:spPr>
        <p:txBody>
          <a:bodyPr>
            <a:normAutofit/>
          </a:bodyPr>
          <a:lstStyle/>
          <a:p>
            <a:pPr algn="just" rtl="1">
              <a:lnSpc>
                <a:spcPct val="110000"/>
              </a:lnSpc>
              <a:buNone/>
            </a:pPr>
            <a:r>
              <a:rPr lang="fa-IR" sz="2400" b="1" dirty="0" smtClean="0">
                <a:solidFill>
                  <a:schemeClr val="bg1"/>
                </a:solidFill>
              </a:rPr>
              <a:t>نكته:</a:t>
            </a:r>
          </a:p>
          <a:p>
            <a:pPr algn="just" rtl="1">
              <a:lnSpc>
                <a:spcPct val="110000"/>
              </a:lnSpc>
              <a:buNone/>
            </a:pPr>
            <a:endParaRPr lang="fa-IR" sz="2400" b="1" dirty="0" smtClean="0">
              <a:solidFill>
                <a:schemeClr val="bg1"/>
              </a:solidFill>
            </a:endParaRPr>
          </a:p>
          <a:p>
            <a:pPr algn="just" rtl="1">
              <a:buFontTx/>
              <a:buChar char="-"/>
            </a:pPr>
            <a:r>
              <a:rPr lang="fa-IR" sz="2400" dirty="0" smtClean="0">
                <a:solidFill>
                  <a:schemeClr val="bg1"/>
                </a:solidFill>
              </a:rPr>
              <a:t>داروهايي نظير فنوباربيتال، فني تويين، ريفامپين و كاربامازپين باعث افزايش متابوليسم هورمون هاي تيروييد مي شوند.</a:t>
            </a:r>
          </a:p>
          <a:p>
            <a:pPr algn="just" rtl="1">
              <a:buFontTx/>
              <a:buChar char="-"/>
            </a:pPr>
            <a:endParaRPr lang="fa-IR" sz="2400" dirty="0" smtClean="0">
              <a:solidFill>
                <a:schemeClr val="bg1"/>
              </a:solidFill>
            </a:endParaRPr>
          </a:p>
          <a:p>
            <a:pPr algn="just" rtl="1">
              <a:buNone/>
            </a:pPr>
            <a:r>
              <a:rPr lang="fa-IR" sz="2400" dirty="0" smtClean="0">
                <a:solidFill>
                  <a:schemeClr val="bg1"/>
                </a:solidFill>
              </a:rPr>
              <a:t>- در </a:t>
            </a:r>
            <a:r>
              <a:rPr lang="fa-IR" sz="2400" dirty="0" err="1" smtClean="0">
                <a:solidFill>
                  <a:schemeClr val="bg1"/>
                </a:solidFill>
              </a:rPr>
              <a:t>اين</a:t>
            </a:r>
            <a:r>
              <a:rPr lang="fa-IR" sz="2400" dirty="0" smtClean="0">
                <a:solidFill>
                  <a:schemeClr val="bg1"/>
                </a:solidFill>
              </a:rPr>
              <a:t> </a:t>
            </a:r>
            <a:r>
              <a:rPr lang="fa-IR" sz="2400" dirty="0" err="1" smtClean="0">
                <a:solidFill>
                  <a:schemeClr val="bg1"/>
                </a:solidFill>
              </a:rPr>
              <a:t>شرايط</a:t>
            </a:r>
            <a:r>
              <a:rPr lang="fa-IR" sz="2400" dirty="0" smtClean="0">
                <a:solidFill>
                  <a:schemeClr val="bg1"/>
                </a:solidFill>
              </a:rPr>
              <a:t> </a:t>
            </a:r>
            <a:r>
              <a:rPr lang="fa-IR" sz="2400" dirty="0" err="1" smtClean="0">
                <a:solidFill>
                  <a:schemeClr val="bg1"/>
                </a:solidFill>
              </a:rPr>
              <a:t>نياز</a:t>
            </a:r>
            <a:r>
              <a:rPr lang="fa-IR" sz="2400" dirty="0" smtClean="0">
                <a:solidFill>
                  <a:schemeClr val="bg1"/>
                </a:solidFill>
              </a:rPr>
              <a:t> به </a:t>
            </a:r>
            <a:r>
              <a:rPr lang="fa-IR" sz="2400" dirty="0" err="1" smtClean="0">
                <a:solidFill>
                  <a:schemeClr val="bg1"/>
                </a:solidFill>
              </a:rPr>
              <a:t>افزايش</a:t>
            </a:r>
            <a:r>
              <a:rPr lang="fa-IR" sz="2400" dirty="0" smtClean="0">
                <a:solidFill>
                  <a:schemeClr val="bg1"/>
                </a:solidFill>
              </a:rPr>
              <a:t> دوز </a:t>
            </a:r>
            <a:r>
              <a:rPr lang="fa-IR" sz="2400" dirty="0" err="1" smtClean="0">
                <a:solidFill>
                  <a:schemeClr val="bg1"/>
                </a:solidFill>
              </a:rPr>
              <a:t>لووتيروكسين</a:t>
            </a:r>
            <a:r>
              <a:rPr lang="fa-IR" sz="2400" dirty="0" smtClean="0">
                <a:solidFill>
                  <a:schemeClr val="bg1"/>
                </a:solidFill>
              </a:rPr>
              <a:t> </a:t>
            </a:r>
            <a:r>
              <a:rPr lang="fa-IR" sz="2400" dirty="0" err="1" smtClean="0">
                <a:solidFill>
                  <a:schemeClr val="bg1"/>
                </a:solidFill>
              </a:rPr>
              <a:t>مي</a:t>
            </a:r>
            <a:r>
              <a:rPr lang="fa-IR" sz="2400" dirty="0" smtClean="0">
                <a:solidFill>
                  <a:schemeClr val="bg1"/>
                </a:solidFill>
              </a:rPr>
              <a:t> باشد.</a:t>
            </a:r>
          </a:p>
          <a:p>
            <a:pPr algn="just" rtl="1">
              <a:buNone/>
            </a:pPr>
            <a:endParaRPr lang="en-US" dirty="0">
              <a:solidFill>
                <a:schemeClr val="bg1"/>
              </a:solidFill>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20000"/>
              <a:lumOff val="80000"/>
            </a:schemeClr>
          </a:solidFill>
        </p:spPr>
        <p:txBody>
          <a:bodyPr/>
          <a:lstStyle/>
          <a:p>
            <a:pPr algn="ctr"/>
            <a:r>
              <a:rPr lang="fa-IR" b="1" i="1" dirty="0" smtClean="0">
                <a:solidFill>
                  <a:schemeClr val="accent2">
                    <a:lumMod val="75000"/>
                  </a:schemeClr>
                </a:solidFill>
              </a:rPr>
              <a:t> </a:t>
            </a:r>
            <a:r>
              <a:rPr lang="en-US" sz="3600" b="1" i="1" dirty="0" smtClean="0">
                <a:solidFill>
                  <a:schemeClr val="accent2">
                    <a:lumMod val="75000"/>
                  </a:schemeClr>
                </a:solidFill>
              </a:rPr>
              <a:t>Case </a:t>
            </a:r>
            <a:endParaRPr lang="en-US" sz="3600" b="1" i="1" dirty="0"/>
          </a:p>
        </p:txBody>
      </p:sp>
      <p:sp>
        <p:nvSpPr>
          <p:cNvPr id="3" name="Content Placeholder 2"/>
          <p:cNvSpPr>
            <a:spLocks noGrp="1"/>
          </p:cNvSpPr>
          <p:nvPr>
            <p:ph idx="1"/>
          </p:nvPr>
        </p:nvSpPr>
        <p:spPr>
          <a:solidFill>
            <a:schemeClr val="accent5">
              <a:lumMod val="60000"/>
              <a:lumOff val="40000"/>
            </a:schemeClr>
          </a:solidFill>
        </p:spPr>
        <p:txBody>
          <a:bodyPr>
            <a:normAutofit/>
          </a:bodyPr>
          <a:lstStyle/>
          <a:p>
            <a:pPr algn="just" rtl="1">
              <a:buNone/>
            </a:pPr>
            <a:r>
              <a:rPr lang="fa-IR" sz="2400" i="1" dirty="0" smtClean="0">
                <a:solidFill>
                  <a:schemeClr val="bg1"/>
                </a:solidFill>
              </a:rPr>
              <a:t>پسر10 ساله ای به علت چاقی به شماارجاع داده شده است.دربررسیهای انجام شده </a:t>
            </a:r>
            <a:r>
              <a:rPr lang="en-US" sz="2400" i="1" dirty="0" smtClean="0">
                <a:solidFill>
                  <a:schemeClr val="bg1"/>
                </a:solidFill>
              </a:rPr>
              <a:t>TSH:7 </a:t>
            </a:r>
            <a:r>
              <a:rPr lang="en-US" sz="2400" dirty="0" err="1">
                <a:solidFill>
                  <a:schemeClr val="bg1"/>
                </a:solidFill>
              </a:rPr>
              <a:t>mIU</a:t>
            </a:r>
            <a:r>
              <a:rPr lang="en-US" sz="2400" dirty="0">
                <a:solidFill>
                  <a:schemeClr val="bg1"/>
                </a:solidFill>
              </a:rPr>
              <a:t>/L </a:t>
            </a:r>
            <a:r>
              <a:rPr lang="en-US" sz="2400" i="1" dirty="0" smtClean="0">
                <a:solidFill>
                  <a:schemeClr val="bg1"/>
                </a:solidFill>
              </a:rPr>
              <a:t>   T4:8mcg/dl</a:t>
            </a:r>
            <a:r>
              <a:rPr lang="fa-IR" sz="2400" i="1" dirty="0" smtClean="0">
                <a:solidFill>
                  <a:schemeClr val="bg1"/>
                </a:solidFill>
              </a:rPr>
              <a:t>دارد.</a:t>
            </a:r>
          </a:p>
          <a:p>
            <a:pPr algn="just" rtl="1">
              <a:buNone/>
            </a:pPr>
            <a:endParaRPr lang="fa-IR" sz="2400" i="1" dirty="0">
              <a:solidFill>
                <a:schemeClr val="bg1"/>
              </a:solidFill>
            </a:endParaRPr>
          </a:p>
          <a:p>
            <a:pPr algn="just" rtl="1">
              <a:buNone/>
            </a:pPr>
            <a:endParaRPr lang="fa-IR" sz="2400" i="1" dirty="0" smtClean="0">
              <a:solidFill>
                <a:schemeClr val="bg1"/>
              </a:solidFill>
            </a:endParaRPr>
          </a:p>
          <a:p>
            <a:pPr algn="just" rtl="1">
              <a:buNone/>
            </a:pPr>
            <a:r>
              <a:rPr lang="fa-IR" sz="2400" i="1" dirty="0" smtClean="0">
                <a:solidFill>
                  <a:schemeClr val="bg1"/>
                </a:solidFill>
              </a:rPr>
              <a:t>نظرشمادرمورد درمان این بیمارچیست؟</a:t>
            </a:r>
            <a:endParaRPr lang="fa-IR" sz="2400" i="1" dirty="0">
              <a:solidFill>
                <a:schemeClr val="bg1"/>
              </a:solidFill>
            </a:endParaRPr>
          </a:p>
          <a:p>
            <a:pPr algn="just" rtl="1">
              <a:buNone/>
            </a:pPr>
            <a:endParaRPr lang="en-US" sz="2400" i="1" dirty="0">
              <a:solidFill>
                <a:schemeClr val="bg1"/>
              </a:solidFill>
            </a:endParaRPr>
          </a:p>
        </p:txBody>
      </p:sp>
    </p:spTree>
    <p:extLst>
      <p:ext uri="{BB962C8B-B14F-4D97-AF65-F5344CB8AC3E}">
        <p14:creationId xmlns:p14="http://schemas.microsoft.com/office/powerpoint/2010/main" val="372376073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20000"/>
              <a:lumOff val="80000"/>
            </a:schemeClr>
          </a:solidFill>
        </p:spPr>
        <p:txBody>
          <a:bodyPr/>
          <a:lstStyle/>
          <a:p>
            <a:pPr algn="ctr"/>
            <a:r>
              <a:rPr lang="fa-IR" b="1" i="1" dirty="0" smtClean="0">
                <a:solidFill>
                  <a:schemeClr val="accent2">
                    <a:lumMod val="75000"/>
                  </a:schemeClr>
                </a:solidFill>
              </a:rPr>
              <a:t> </a:t>
            </a:r>
            <a:r>
              <a:rPr lang="en-US" sz="3600" b="1" i="1" dirty="0" smtClean="0">
                <a:solidFill>
                  <a:schemeClr val="accent2">
                    <a:lumMod val="75000"/>
                  </a:schemeClr>
                </a:solidFill>
              </a:rPr>
              <a:t>Case </a:t>
            </a:r>
            <a:endParaRPr lang="en-US" sz="3600" b="1" i="1" dirty="0"/>
          </a:p>
        </p:txBody>
      </p:sp>
      <p:sp>
        <p:nvSpPr>
          <p:cNvPr id="3" name="Content Placeholder 2"/>
          <p:cNvSpPr>
            <a:spLocks noGrp="1"/>
          </p:cNvSpPr>
          <p:nvPr>
            <p:ph idx="1"/>
          </p:nvPr>
        </p:nvSpPr>
        <p:spPr>
          <a:solidFill>
            <a:schemeClr val="accent5">
              <a:lumMod val="60000"/>
              <a:lumOff val="40000"/>
            </a:schemeClr>
          </a:solidFill>
        </p:spPr>
        <p:txBody>
          <a:bodyPr>
            <a:normAutofit/>
          </a:bodyPr>
          <a:lstStyle/>
          <a:p>
            <a:pPr algn="just" rtl="1"/>
            <a:r>
              <a:rPr lang="fa-IR" sz="2400" i="1" dirty="0" smtClean="0">
                <a:solidFill>
                  <a:schemeClr val="bg1"/>
                </a:solidFill>
              </a:rPr>
              <a:t>افزایش خفیف </a:t>
            </a:r>
            <a:r>
              <a:rPr lang="en-US" sz="2400" i="1" dirty="0" smtClean="0">
                <a:solidFill>
                  <a:schemeClr val="bg1"/>
                </a:solidFill>
              </a:rPr>
              <a:t>TSH</a:t>
            </a:r>
            <a:r>
              <a:rPr lang="fa-IR" sz="2400" i="1" dirty="0" smtClean="0">
                <a:solidFill>
                  <a:schemeClr val="bg1"/>
                </a:solidFill>
              </a:rPr>
              <a:t>در 10 تا23 درصد کودکان چاق دیده میشود.</a:t>
            </a:r>
          </a:p>
          <a:p>
            <a:pPr algn="just" rtl="1"/>
            <a:endParaRPr lang="fa-IR" sz="2400" i="1" dirty="0">
              <a:solidFill>
                <a:schemeClr val="bg1"/>
              </a:solidFill>
            </a:endParaRPr>
          </a:p>
          <a:p>
            <a:pPr algn="just" rtl="1"/>
            <a:r>
              <a:rPr lang="fa-IR" sz="2400" i="1" dirty="0" smtClean="0">
                <a:solidFill>
                  <a:schemeClr val="bg1"/>
                </a:solidFill>
              </a:rPr>
              <a:t>این امر بیشترنتیجه چاقی است نه علت ان.</a:t>
            </a:r>
          </a:p>
          <a:p>
            <a:pPr algn="just" rtl="1"/>
            <a:endParaRPr lang="fa-IR" sz="2400" i="1" dirty="0">
              <a:solidFill>
                <a:schemeClr val="bg1"/>
              </a:solidFill>
            </a:endParaRPr>
          </a:p>
          <a:p>
            <a:pPr algn="just" rtl="1"/>
            <a:endParaRPr lang="fa-IR" sz="2400" i="1" dirty="0" smtClean="0">
              <a:solidFill>
                <a:schemeClr val="bg1"/>
              </a:solidFill>
            </a:endParaRPr>
          </a:p>
          <a:p>
            <a:pPr algn="just" rtl="1"/>
            <a:r>
              <a:rPr lang="fa-IR" sz="2400" i="1" dirty="0" smtClean="0">
                <a:solidFill>
                  <a:schemeClr val="bg1"/>
                </a:solidFill>
              </a:rPr>
              <a:t>درمان شامل تغییرسبک زندگی وکاهش وزن است ونیاز به درمان بالووتیروکسین نیست.</a:t>
            </a:r>
          </a:p>
          <a:p>
            <a:pPr marL="36576" indent="0" algn="just" rtl="1">
              <a:buNone/>
            </a:pPr>
            <a:endParaRPr lang="fa-IR" sz="2400" i="1" dirty="0">
              <a:solidFill>
                <a:schemeClr val="bg1"/>
              </a:solidFill>
            </a:endParaRPr>
          </a:p>
          <a:p>
            <a:pPr marL="36576" indent="0" algn="just" rtl="1">
              <a:buNone/>
            </a:pPr>
            <a:endParaRPr lang="fa-IR" sz="2400" i="1" dirty="0">
              <a:solidFill>
                <a:schemeClr val="bg1"/>
              </a:solidFill>
            </a:endParaRPr>
          </a:p>
          <a:p>
            <a:pPr algn="just" rtl="1">
              <a:buNone/>
            </a:pPr>
            <a:endParaRPr lang="en-US" sz="2400" i="1" dirty="0">
              <a:solidFill>
                <a:schemeClr val="bg1"/>
              </a:solidFill>
            </a:endParaRPr>
          </a:p>
        </p:txBody>
      </p:sp>
    </p:spTree>
    <p:extLst>
      <p:ext uri="{BB962C8B-B14F-4D97-AF65-F5344CB8AC3E}">
        <p14:creationId xmlns:p14="http://schemas.microsoft.com/office/powerpoint/2010/main" val="317195494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20000"/>
              <a:lumOff val="80000"/>
            </a:schemeClr>
          </a:solidFill>
        </p:spPr>
        <p:txBody>
          <a:bodyPr/>
          <a:lstStyle/>
          <a:p>
            <a:pPr algn="ctr"/>
            <a:r>
              <a:rPr lang="fa-IR" b="1" i="1" dirty="0" smtClean="0">
                <a:solidFill>
                  <a:schemeClr val="accent2">
                    <a:lumMod val="75000"/>
                  </a:schemeClr>
                </a:solidFill>
              </a:rPr>
              <a:t> </a:t>
            </a:r>
            <a:r>
              <a:rPr lang="en-US" sz="3600" b="1" i="1" dirty="0" smtClean="0">
                <a:solidFill>
                  <a:schemeClr val="accent2">
                    <a:lumMod val="75000"/>
                  </a:schemeClr>
                </a:solidFill>
              </a:rPr>
              <a:t>Case </a:t>
            </a:r>
            <a:endParaRPr lang="en-US" sz="3600" b="1" i="1" dirty="0"/>
          </a:p>
        </p:txBody>
      </p:sp>
      <p:sp>
        <p:nvSpPr>
          <p:cNvPr id="3" name="Content Placeholder 2"/>
          <p:cNvSpPr>
            <a:spLocks noGrp="1"/>
          </p:cNvSpPr>
          <p:nvPr>
            <p:ph idx="1"/>
          </p:nvPr>
        </p:nvSpPr>
        <p:spPr>
          <a:solidFill>
            <a:schemeClr val="accent5">
              <a:lumMod val="60000"/>
              <a:lumOff val="40000"/>
            </a:schemeClr>
          </a:solidFill>
        </p:spPr>
        <p:txBody>
          <a:bodyPr>
            <a:normAutofit/>
          </a:bodyPr>
          <a:lstStyle/>
          <a:p>
            <a:pPr algn="just" rtl="1">
              <a:buNone/>
            </a:pPr>
            <a:r>
              <a:rPr lang="fa-IR" sz="2400" i="1" dirty="0" smtClean="0">
                <a:solidFill>
                  <a:schemeClr val="bg1"/>
                </a:solidFill>
              </a:rPr>
              <a:t>دختر6/5 ساله ای به علت اختلال رشدبه شماارجاع داده شده است.درمعاینه پستانها در مرحله 3 تانراست.درسونوگرافی انجام شده رحم وتخمدانها بزرگ ومطابق بافازبلوغ است وکیستهای متعددرتخمدانها رویت میشود.سن استخوانی کودک 3سال گزارش شده است.</a:t>
            </a:r>
          </a:p>
          <a:p>
            <a:pPr algn="just" rtl="1">
              <a:buNone/>
            </a:pPr>
            <a:endParaRPr lang="fa-IR" sz="2400" i="1" dirty="0">
              <a:solidFill>
                <a:schemeClr val="bg1"/>
              </a:solidFill>
            </a:endParaRPr>
          </a:p>
          <a:p>
            <a:pPr algn="just" rtl="1">
              <a:buNone/>
            </a:pPr>
            <a:r>
              <a:rPr lang="fa-IR" sz="2400" i="1" dirty="0" smtClean="0">
                <a:solidFill>
                  <a:schemeClr val="bg1"/>
                </a:solidFill>
              </a:rPr>
              <a:t>تشخیص مناسب کدام است؟</a:t>
            </a:r>
          </a:p>
          <a:p>
            <a:pPr algn="just" rtl="1">
              <a:buNone/>
            </a:pPr>
            <a:endParaRPr lang="fa-IR" sz="2400" i="1" dirty="0">
              <a:solidFill>
                <a:schemeClr val="bg1"/>
              </a:solidFill>
            </a:endParaRPr>
          </a:p>
          <a:p>
            <a:pPr algn="just" rtl="1">
              <a:buNone/>
            </a:pPr>
            <a:r>
              <a:rPr lang="fa-IR" sz="2400" i="1" smtClean="0">
                <a:solidFill>
                  <a:schemeClr val="bg1"/>
                </a:solidFill>
              </a:rPr>
              <a:t>علت شروع زودرس بلوغ دراین کودک چیست؟</a:t>
            </a:r>
            <a:endParaRPr lang="en-US" sz="2400" i="1" dirty="0">
              <a:solidFill>
                <a:schemeClr val="bg1"/>
              </a:solidFill>
            </a:endParaRPr>
          </a:p>
        </p:txBody>
      </p:sp>
    </p:spTree>
    <p:extLst>
      <p:ext uri="{BB962C8B-B14F-4D97-AF65-F5344CB8AC3E}">
        <p14:creationId xmlns:p14="http://schemas.microsoft.com/office/powerpoint/2010/main" val="89122412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20000"/>
              <a:lumOff val="80000"/>
            </a:schemeClr>
          </a:solidFill>
        </p:spPr>
        <p:txBody>
          <a:bodyPr/>
          <a:lstStyle/>
          <a:p>
            <a:pPr algn="ctr"/>
            <a:r>
              <a:rPr lang="fa-IR" b="1" i="1" dirty="0" smtClean="0">
                <a:solidFill>
                  <a:schemeClr val="accent2">
                    <a:lumMod val="75000"/>
                  </a:schemeClr>
                </a:solidFill>
              </a:rPr>
              <a:t> </a:t>
            </a:r>
            <a:r>
              <a:rPr lang="en-US" sz="3600" b="1" i="1" dirty="0" smtClean="0">
                <a:solidFill>
                  <a:schemeClr val="accent2">
                    <a:lumMod val="75000"/>
                  </a:schemeClr>
                </a:solidFill>
              </a:rPr>
              <a:t>Case </a:t>
            </a:r>
            <a:endParaRPr lang="en-US" sz="3600" b="1" i="1" dirty="0"/>
          </a:p>
        </p:txBody>
      </p:sp>
      <p:sp>
        <p:nvSpPr>
          <p:cNvPr id="3" name="Content Placeholder 2"/>
          <p:cNvSpPr>
            <a:spLocks noGrp="1"/>
          </p:cNvSpPr>
          <p:nvPr>
            <p:ph idx="1"/>
          </p:nvPr>
        </p:nvSpPr>
        <p:spPr>
          <a:solidFill>
            <a:schemeClr val="accent5">
              <a:lumMod val="60000"/>
              <a:lumOff val="40000"/>
            </a:schemeClr>
          </a:solidFill>
        </p:spPr>
        <p:txBody>
          <a:bodyPr>
            <a:normAutofit/>
          </a:bodyPr>
          <a:lstStyle/>
          <a:p>
            <a:pPr algn="just" rtl="1"/>
            <a:r>
              <a:rPr lang="fa-IR" sz="2400" i="1" dirty="0" smtClean="0">
                <a:solidFill>
                  <a:schemeClr val="bg1"/>
                </a:solidFill>
              </a:rPr>
              <a:t>هیپوتیروییدی شدیدودرمان نشده میتواند باعث ایجادزودرس بلوغ شود.</a:t>
            </a:r>
          </a:p>
          <a:p>
            <a:pPr algn="just" rtl="1">
              <a:buNone/>
            </a:pPr>
            <a:endParaRPr lang="fa-IR" sz="2400" i="1" dirty="0" smtClean="0">
              <a:solidFill>
                <a:schemeClr val="bg1"/>
              </a:solidFill>
            </a:endParaRPr>
          </a:p>
          <a:p>
            <a:pPr algn="just" rtl="1"/>
            <a:r>
              <a:rPr lang="fa-IR" sz="2400" i="1" dirty="0" smtClean="0">
                <a:solidFill>
                  <a:schemeClr val="bg1"/>
                </a:solidFill>
              </a:rPr>
              <a:t>این امر به علت شباهت ساختمانی  </a:t>
            </a:r>
            <a:r>
              <a:rPr lang="en-US" sz="2400" i="1" dirty="0" smtClean="0">
                <a:solidFill>
                  <a:schemeClr val="bg1"/>
                </a:solidFill>
              </a:rPr>
              <a:t>TSH </a:t>
            </a:r>
            <a:r>
              <a:rPr lang="fa-IR" sz="2400" i="1" dirty="0" smtClean="0">
                <a:solidFill>
                  <a:schemeClr val="bg1"/>
                </a:solidFill>
              </a:rPr>
              <a:t> با </a:t>
            </a:r>
            <a:r>
              <a:rPr lang="en-US" sz="2400" i="1" dirty="0" smtClean="0">
                <a:solidFill>
                  <a:schemeClr val="bg1"/>
                </a:solidFill>
              </a:rPr>
              <a:t>FSH </a:t>
            </a:r>
            <a:r>
              <a:rPr lang="fa-IR" sz="2400" i="1" dirty="0" smtClean="0">
                <a:solidFill>
                  <a:schemeClr val="bg1"/>
                </a:solidFill>
              </a:rPr>
              <a:t> و</a:t>
            </a:r>
            <a:r>
              <a:rPr lang="en-US" sz="2400" i="1" dirty="0" smtClean="0">
                <a:solidFill>
                  <a:schemeClr val="bg1"/>
                </a:solidFill>
              </a:rPr>
              <a:t>LH </a:t>
            </a:r>
            <a:r>
              <a:rPr lang="fa-IR" sz="2400" i="1" dirty="0" smtClean="0">
                <a:solidFill>
                  <a:schemeClr val="bg1"/>
                </a:solidFill>
              </a:rPr>
              <a:t>میباشد.</a:t>
            </a:r>
          </a:p>
          <a:p>
            <a:pPr algn="just" rtl="1">
              <a:buNone/>
            </a:pPr>
            <a:endParaRPr lang="fa-IR" sz="2400" i="1" dirty="0">
              <a:solidFill>
                <a:schemeClr val="bg1"/>
              </a:solidFill>
            </a:endParaRPr>
          </a:p>
          <a:p>
            <a:pPr algn="just" rtl="1"/>
            <a:r>
              <a:rPr lang="fa-IR" sz="2400" i="1" dirty="0" smtClean="0">
                <a:solidFill>
                  <a:schemeClr val="bg1"/>
                </a:solidFill>
              </a:rPr>
              <a:t>درمان شامل شروع درمان بالووتیروکسین است.</a:t>
            </a:r>
            <a:endParaRPr lang="en-US" sz="2400" i="1" dirty="0">
              <a:solidFill>
                <a:schemeClr val="bg1"/>
              </a:solidFill>
            </a:endParaRPr>
          </a:p>
        </p:txBody>
      </p:sp>
    </p:spTree>
    <p:extLst>
      <p:ext uri="{BB962C8B-B14F-4D97-AF65-F5344CB8AC3E}">
        <p14:creationId xmlns:p14="http://schemas.microsoft.com/office/powerpoint/2010/main" val="386538464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20000"/>
              <a:lumOff val="80000"/>
            </a:schemeClr>
          </a:solidFill>
        </p:spPr>
        <p:txBody>
          <a:bodyPr/>
          <a:lstStyle/>
          <a:p>
            <a:pPr algn="ctr"/>
            <a:r>
              <a:rPr lang="en-US" b="1" i="1" dirty="0">
                <a:solidFill>
                  <a:schemeClr val="accent2">
                    <a:lumMod val="75000"/>
                  </a:schemeClr>
                </a:solidFill>
              </a:rPr>
              <a:t>R</a:t>
            </a:r>
            <a:r>
              <a:rPr lang="en-US" b="1" i="1" dirty="0" smtClean="0">
                <a:solidFill>
                  <a:schemeClr val="accent2">
                    <a:lumMod val="75000"/>
                  </a:schemeClr>
                </a:solidFill>
              </a:rPr>
              <a:t>eferences</a:t>
            </a:r>
            <a:r>
              <a:rPr lang="en-US" sz="3600" b="1" i="1" dirty="0" smtClean="0">
                <a:solidFill>
                  <a:schemeClr val="accent2">
                    <a:lumMod val="75000"/>
                  </a:schemeClr>
                </a:solidFill>
              </a:rPr>
              <a:t> </a:t>
            </a:r>
            <a:endParaRPr lang="en-US" sz="3600" b="1" i="1" dirty="0"/>
          </a:p>
        </p:txBody>
      </p:sp>
      <p:sp>
        <p:nvSpPr>
          <p:cNvPr id="3" name="Content Placeholder 2"/>
          <p:cNvSpPr>
            <a:spLocks noGrp="1"/>
          </p:cNvSpPr>
          <p:nvPr>
            <p:ph idx="1"/>
          </p:nvPr>
        </p:nvSpPr>
        <p:spPr>
          <a:solidFill>
            <a:schemeClr val="accent5">
              <a:lumMod val="60000"/>
              <a:lumOff val="40000"/>
            </a:schemeClr>
          </a:solidFill>
        </p:spPr>
        <p:txBody>
          <a:bodyPr>
            <a:normAutofit/>
          </a:bodyPr>
          <a:lstStyle/>
          <a:p>
            <a:pPr algn="just">
              <a:buFont typeface="Wingdings" panose="05000000000000000000" pitchFamily="2" charset="2"/>
              <a:buChar char="q"/>
            </a:pPr>
            <a:r>
              <a:rPr lang="en-US" sz="2000" i="1" dirty="0" smtClean="0">
                <a:solidFill>
                  <a:schemeClr val="bg1"/>
                </a:solidFill>
              </a:rPr>
              <a:t>Up to date 2016</a:t>
            </a:r>
          </a:p>
          <a:p>
            <a:pPr algn="just">
              <a:buFont typeface="Wingdings" panose="05000000000000000000" pitchFamily="2" charset="2"/>
              <a:buChar char="q"/>
            </a:pPr>
            <a:endParaRPr lang="en-US" sz="2000" i="1" dirty="0" smtClean="0">
              <a:solidFill>
                <a:schemeClr val="bg1"/>
              </a:solidFill>
            </a:endParaRPr>
          </a:p>
          <a:p>
            <a:pPr algn="just">
              <a:buFont typeface="Wingdings" panose="05000000000000000000" pitchFamily="2" charset="2"/>
              <a:buChar char="q"/>
            </a:pPr>
            <a:r>
              <a:rPr lang="en-US" sz="2000" i="1" dirty="0" smtClean="0">
                <a:solidFill>
                  <a:schemeClr val="bg1"/>
                </a:solidFill>
              </a:rPr>
              <a:t>International Journal </a:t>
            </a:r>
            <a:r>
              <a:rPr lang="en-US" sz="2000" i="1" dirty="0">
                <a:solidFill>
                  <a:schemeClr val="bg1"/>
                </a:solidFill>
              </a:rPr>
              <a:t>of Pediatric Endocrinology</a:t>
            </a:r>
            <a:r>
              <a:rPr lang="fr-FR" sz="2000" i="1" dirty="0" smtClean="0">
                <a:solidFill>
                  <a:schemeClr val="bg1"/>
                </a:solidFill>
              </a:rPr>
              <a:t>2010</a:t>
            </a:r>
          </a:p>
          <a:p>
            <a:pPr algn="just">
              <a:buFont typeface="Wingdings" panose="05000000000000000000" pitchFamily="2" charset="2"/>
              <a:buChar char="q"/>
            </a:pPr>
            <a:endParaRPr lang="fr-FR" sz="2000" i="1" dirty="0" smtClean="0">
              <a:solidFill>
                <a:schemeClr val="bg1"/>
              </a:solidFill>
            </a:endParaRPr>
          </a:p>
          <a:p>
            <a:pPr algn="just">
              <a:buFont typeface="Wingdings" panose="05000000000000000000" pitchFamily="2" charset="2"/>
              <a:buChar char="q"/>
            </a:pPr>
            <a:r>
              <a:rPr lang="en-US" sz="2000" i="1" dirty="0" smtClean="0">
                <a:solidFill>
                  <a:schemeClr val="bg1"/>
                </a:solidFill>
              </a:rPr>
              <a:t>Journal </a:t>
            </a:r>
            <a:r>
              <a:rPr lang="en-US" sz="2000" i="1" dirty="0">
                <a:solidFill>
                  <a:schemeClr val="bg1"/>
                </a:solidFill>
              </a:rPr>
              <a:t>of </a:t>
            </a:r>
            <a:r>
              <a:rPr lang="en-US" sz="2000" i="1">
                <a:solidFill>
                  <a:schemeClr val="bg1"/>
                </a:solidFill>
              </a:rPr>
              <a:t>Pediatrics </a:t>
            </a:r>
            <a:r>
              <a:rPr lang="en-US" sz="2000" i="1" smtClean="0">
                <a:solidFill>
                  <a:schemeClr val="bg1"/>
                </a:solidFill>
              </a:rPr>
              <a:t>2010</a:t>
            </a:r>
          </a:p>
          <a:p>
            <a:pPr marL="36576" indent="0" algn="just">
              <a:buNone/>
            </a:pPr>
            <a:endParaRPr lang="en-US" sz="2000" i="1" dirty="0">
              <a:solidFill>
                <a:schemeClr val="bg1"/>
              </a:solidFill>
            </a:endParaRPr>
          </a:p>
          <a:p>
            <a:pPr>
              <a:buFont typeface="Wingdings" panose="05000000000000000000" pitchFamily="2" charset="2"/>
              <a:buChar char="q"/>
            </a:pPr>
            <a:r>
              <a:rPr lang="en-US" sz="2000" i="1" dirty="0">
                <a:solidFill>
                  <a:schemeClr val="bg1"/>
                </a:solidFill>
              </a:rPr>
              <a:t>EUROPEAN JOURNAL OF ENDOCRINOLOGY 2013</a:t>
            </a:r>
          </a:p>
          <a:p>
            <a:endParaRPr lang="en-US" sz="2400" dirty="0"/>
          </a:p>
          <a:p>
            <a:pPr algn="just">
              <a:buFont typeface="Wingdings" panose="05000000000000000000" pitchFamily="2" charset="2"/>
              <a:buChar char="q"/>
            </a:pPr>
            <a:endParaRPr lang="en-US" sz="2400" i="1" dirty="0">
              <a:solidFill>
                <a:schemeClr val="bg1"/>
              </a:solidFill>
            </a:endParaRPr>
          </a:p>
        </p:txBody>
      </p:sp>
    </p:spTree>
    <p:extLst>
      <p:ext uri="{BB962C8B-B14F-4D97-AF65-F5344CB8AC3E}">
        <p14:creationId xmlns:p14="http://schemas.microsoft.com/office/powerpoint/2010/main" val="57153001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20000"/>
              <a:lumOff val="80000"/>
            </a:schemeClr>
          </a:solidFill>
        </p:spPr>
        <p:txBody>
          <a:bodyPr>
            <a:normAutofit/>
          </a:bodyPr>
          <a:lstStyle/>
          <a:p>
            <a:pPr marL="420624" lvl="0" indent="-384048" algn="ctr" rtl="1">
              <a:spcBef>
                <a:spcPct val="20000"/>
              </a:spcBef>
            </a:pPr>
            <a:r>
              <a:rPr lang="en-US" sz="3000" dirty="0">
                <a:solidFill>
                  <a:prstClr val="black"/>
                </a:solidFill>
                <a:latin typeface="Arial"/>
              </a:rPr>
              <a:t/>
            </a:r>
            <a:br>
              <a:rPr lang="en-US" sz="3000" dirty="0">
                <a:solidFill>
                  <a:prstClr val="black"/>
                </a:solidFill>
                <a:latin typeface="Arial"/>
              </a:rPr>
            </a:br>
            <a:r>
              <a:rPr lang="en-US" sz="3000" b="1" i="1" dirty="0" smtClean="0">
                <a:solidFill>
                  <a:srgbClr val="C00000"/>
                </a:solidFill>
                <a:latin typeface="Arial"/>
              </a:rPr>
              <a:t>Case </a:t>
            </a:r>
            <a:endParaRPr lang="en-US" sz="3600" b="1" i="1" dirty="0">
              <a:solidFill>
                <a:srgbClr val="C00000"/>
              </a:solidFill>
            </a:endParaRPr>
          </a:p>
        </p:txBody>
      </p:sp>
      <p:sp>
        <p:nvSpPr>
          <p:cNvPr id="3" name="Content Placeholder 2"/>
          <p:cNvSpPr>
            <a:spLocks noGrp="1"/>
          </p:cNvSpPr>
          <p:nvPr>
            <p:ph idx="1"/>
          </p:nvPr>
        </p:nvSpPr>
        <p:spPr>
          <a:solidFill>
            <a:schemeClr val="accent5">
              <a:lumMod val="60000"/>
              <a:lumOff val="40000"/>
            </a:schemeClr>
          </a:solidFill>
        </p:spPr>
        <p:txBody>
          <a:bodyPr>
            <a:normAutofit/>
          </a:bodyPr>
          <a:lstStyle/>
          <a:p>
            <a:pPr algn="r" rtl="1">
              <a:buNone/>
            </a:pPr>
            <a:r>
              <a:rPr lang="fa-IR" sz="2400" dirty="0" smtClean="0">
                <a:solidFill>
                  <a:schemeClr val="bg1"/>
                </a:solidFill>
              </a:rPr>
              <a:t>- دختر 5 ساله ای است که مادرش وی را جهت بررسی ازمایشات تیرویید نزد شما اورده است .وی به دلیل ابتلا به کاوازاکی تحت درمان با اسپیرین می باشد.معاینات وی نرمال است.نتایج ازمایشات تیرویید وی به قرارزیر است:</a:t>
            </a:r>
          </a:p>
          <a:p>
            <a:pPr algn="r" rtl="1">
              <a:buNone/>
            </a:pPr>
            <a:endParaRPr lang="fa-IR" sz="2400" dirty="0" smtClean="0">
              <a:solidFill>
                <a:schemeClr val="bg1"/>
              </a:solidFill>
            </a:endParaRPr>
          </a:p>
          <a:p>
            <a:pPr rtl="1">
              <a:buNone/>
            </a:pPr>
            <a:r>
              <a:rPr lang="en-US" sz="2400" dirty="0" smtClean="0">
                <a:solidFill>
                  <a:schemeClr val="bg1"/>
                </a:solidFill>
              </a:rPr>
              <a:t> </a:t>
            </a:r>
            <a:r>
              <a:rPr lang="en-US" sz="2400" dirty="0" smtClean="0">
                <a:solidFill>
                  <a:schemeClr val="bg1"/>
                </a:solidFill>
              </a:rPr>
              <a:t>TSH:3 </a:t>
            </a:r>
            <a:r>
              <a:rPr lang="en-US" sz="2400" dirty="0" err="1" smtClean="0">
                <a:solidFill>
                  <a:schemeClr val="bg1"/>
                </a:solidFill>
              </a:rPr>
              <a:t>mIU</a:t>
            </a:r>
            <a:r>
              <a:rPr lang="en-US" sz="2400" dirty="0" smtClean="0">
                <a:solidFill>
                  <a:schemeClr val="bg1"/>
                </a:solidFill>
              </a:rPr>
              <a:t>/L T4:5mcg/dl</a:t>
            </a:r>
            <a:endParaRPr lang="fa-IR" sz="2400" dirty="0" smtClean="0">
              <a:solidFill>
                <a:schemeClr val="bg1"/>
              </a:solidFill>
            </a:endParaRPr>
          </a:p>
          <a:p>
            <a:pPr algn="r" rtl="1">
              <a:buNone/>
            </a:pPr>
            <a:r>
              <a:rPr lang="fa-IR" sz="2400" dirty="0" smtClean="0">
                <a:solidFill>
                  <a:schemeClr val="bg1"/>
                </a:solidFill>
              </a:rPr>
              <a:t>نظر شما در مورد ازمایشات ودرمان بیمار چیست؟</a:t>
            </a:r>
          </a:p>
        </p:txBody>
      </p:sp>
    </p:spTree>
    <p:extLst>
      <p:ext uri="{BB962C8B-B14F-4D97-AF65-F5344CB8AC3E}">
        <p14:creationId xmlns:p14="http://schemas.microsoft.com/office/powerpoint/2010/main" val="1498417390"/>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5" name="Picture Placeholder 4"/>
          <p:cNvPicPr>
            <a:picLocks noGrp="1" noChangeAspect="1"/>
          </p:cNvPicPr>
          <p:nvPr>
            <p:ph type="pic" idx="1"/>
          </p:nvPr>
        </p:nvPicPr>
        <p:blipFill>
          <a:blip r:embed="rId2"/>
          <a:srcRect l="13074" r="13074"/>
          <a:stretch>
            <a:fillRect/>
          </a:stretch>
        </p:blipFill>
        <p:spPr>
          <a:xfrm>
            <a:off x="762000" y="609600"/>
            <a:ext cx="4418428" cy="5867400"/>
          </a:xfrm>
          <a:prstGeom prst="rect">
            <a:avLst/>
          </a:prstGeom>
        </p:spPr>
      </p:pic>
      <p:sp>
        <p:nvSpPr>
          <p:cNvPr id="4" name="Text Placeholder 3"/>
          <p:cNvSpPr>
            <a:spLocks noGrp="1"/>
          </p:cNvSpPr>
          <p:nvPr>
            <p:ph type="body" sz="half" idx="2"/>
          </p:nvPr>
        </p:nvSpPr>
        <p:spPr>
          <a:xfrm>
            <a:off x="5556734" y="1705709"/>
            <a:ext cx="3053866" cy="3956538"/>
          </a:xfrm>
        </p:spPr>
        <p:txBody>
          <a:bodyPr>
            <a:normAutofit fontScale="92500" lnSpcReduction="10000"/>
          </a:bodyPr>
          <a:lstStyle/>
          <a:p>
            <a:r>
              <a:rPr lang="en-US" sz="3600" b="1" i="1" dirty="0" smtClean="0"/>
              <a:t>     Thanks </a:t>
            </a:r>
          </a:p>
          <a:p>
            <a:endParaRPr lang="en-US" sz="3600" b="1" i="1" dirty="0" smtClean="0"/>
          </a:p>
          <a:p>
            <a:r>
              <a:rPr lang="en-US" sz="3600" b="1" i="1" dirty="0" smtClean="0"/>
              <a:t>        For</a:t>
            </a:r>
          </a:p>
          <a:p>
            <a:endParaRPr lang="en-US" sz="3600" b="1" i="1" dirty="0" smtClean="0"/>
          </a:p>
          <a:p>
            <a:r>
              <a:rPr lang="en-US" sz="3600" b="1" i="1" dirty="0" smtClean="0"/>
              <a:t>       your</a:t>
            </a:r>
          </a:p>
          <a:p>
            <a:endParaRPr lang="en-US" sz="3600" b="1" i="1" dirty="0" smtClean="0"/>
          </a:p>
          <a:p>
            <a:r>
              <a:rPr lang="en-US" sz="3600" b="1" i="1" dirty="0" smtClean="0"/>
              <a:t>    attention</a:t>
            </a:r>
            <a:endParaRPr lang="fa-IR" sz="3600" b="1" i="1" dirty="0"/>
          </a:p>
        </p:txBody>
      </p:sp>
    </p:spTree>
    <p:extLst>
      <p:ext uri="{BB962C8B-B14F-4D97-AF65-F5344CB8AC3E}">
        <p14:creationId xmlns:p14="http://schemas.microsoft.com/office/powerpoint/2010/main" val="239402742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20000"/>
              <a:lumOff val="80000"/>
            </a:schemeClr>
          </a:solidFill>
        </p:spPr>
        <p:txBody>
          <a:bodyPr>
            <a:normAutofit/>
          </a:bodyPr>
          <a:lstStyle/>
          <a:p>
            <a:pPr algn="ctr"/>
            <a:r>
              <a:rPr lang="en-US" sz="3600" b="1" i="1" dirty="0" smtClean="0">
                <a:solidFill>
                  <a:schemeClr val="accent2">
                    <a:lumMod val="75000"/>
                  </a:schemeClr>
                </a:solidFill>
              </a:rPr>
              <a:t>Case </a:t>
            </a:r>
            <a:endParaRPr lang="en-US" sz="3600" b="1" i="1" dirty="0"/>
          </a:p>
        </p:txBody>
      </p:sp>
      <p:sp>
        <p:nvSpPr>
          <p:cNvPr id="3" name="Content Placeholder 2"/>
          <p:cNvSpPr>
            <a:spLocks noGrp="1"/>
          </p:cNvSpPr>
          <p:nvPr>
            <p:ph idx="1"/>
          </p:nvPr>
        </p:nvSpPr>
        <p:spPr>
          <a:solidFill>
            <a:schemeClr val="accent5">
              <a:lumMod val="60000"/>
              <a:lumOff val="40000"/>
            </a:schemeClr>
          </a:solidFill>
        </p:spPr>
        <p:txBody>
          <a:bodyPr/>
          <a:lstStyle/>
          <a:p>
            <a:pPr algn="just" rtl="1">
              <a:buNone/>
            </a:pPr>
            <a:r>
              <a:rPr lang="fa-IR" dirty="0" smtClean="0">
                <a:solidFill>
                  <a:schemeClr val="bg1"/>
                </a:solidFill>
              </a:rPr>
              <a:t>-</a:t>
            </a:r>
            <a:r>
              <a:rPr lang="fa-IR" sz="2400" dirty="0" smtClean="0">
                <a:solidFill>
                  <a:schemeClr val="bg1"/>
                </a:solidFill>
              </a:rPr>
              <a:t> پسر14 ساله ای جهت بررسی ازمایشات تیروییدبه شما مراجعه کرده است وی یک بیمار </a:t>
            </a:r>
            <a:r>
              <a:rPr lang="en-US" sz="2400" dirty="0" smtClean="0">
                <a:solidFill>
                  <a:schemeClr val="bg1"/>
                </a:solidFill>
              </a:rPr>
              <a:t>bipolar</a:t>
            </a:r>
            <a:r>
              <a:rPr lang="fa-IR" sz="2400" dirty="0" smtClean="0">
                <a:solidFill>
                  <a:schemeClr val="bg1"/>
                </a:solidFill>
              </a:rPr>
              <a:t> است.نتایج ازمایشات وی به قرارزیر است:</a:t>
            </a:r>
          </a:p>
          <a:p>
            <a:pPr algn="just" rtl="1">
              <a:buNone/>
            </a:pPr>
            <a:endParaRPr lang="fa-IR" sz="2400" dirty="0" smtClean="0">
              <a:solidFill>
                <a:schemeClr val="bg1"/>
              </a:solidFill>
            </a:endParaRPr>
          </a:p>
          <a:p>
            <a:pPr algn="just" rtl="1">
              <a:buNone/>
            </a:pPr>
            <a:r>
              <a:rPr lang="fa-IR" sz="2400" dirty="0" smtClean="0">
                <a:solidFill>
                  <a:schemeClr val="bg1"/>
                </a:solidFill>
              </a:rPr>
              <a:t>     </a:t>
            </a:r>
            <a:r>
              <a:rPr lang="en-US" sz="2400" dirty="0" smtClean="0">
                <a:solidFill>
                  <a:schemeClr val="bg1"/>
                </a:solidFill>
              </a:rPr>
              <a:t>TSH:7mIU/L        T4:6mcg/dl    fT4:7(NL:8-17)</a:t>
            </a:r>
            <a:endParaRPr lang="fa-IR" sz="2400" dirty="0" smtClean="0">
              <a:solidFill>
                <a:schemeClr val="bg1"/>
              </a:solidFill>
            </a:endParaRPr>
          </a:p>
          <a:p>
            <a:pPr algn="just" rtl="1">
              <a:buNone/>
            </a:pPr>
            <a:endParaRPr lang="fa-IR" sz="2400" dirty="0">
              <a:solidFill>
                <a:schemeClr val="bg1"/>
              </a:solidFill>
            </a:endParaRPr>
          </a:p>
          <a:p>
            <a:pPr algn="just" rtl="1">
              <a:buNone/>
            </a:pPr>
            <a:r>
              <a:rPr lang="fa-IR" sz="2400" dirty="0" smtClean="0">
                <a:solidFill>
                  <a:schemeClr val="bg1"/>
                </a:solidFill>
              </a:rPr>
              <a:t>تفسیر شما درمورد ازمایشات این بیمار چیست؟</a:t>
            </a:r>
          </a:p>
        </p:txBody>
      </p:sp>
    </p:spTree>
    <p:extLst>
      <p:ext uri="{BB962C8B-B14F-4D97-AF65-F5344CB8AC3E}">
        <p14:creationId xmlns:p14="http://schemas.microsoft.com/office/powerpoint/2010/main" val="261900618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20000"/>
              <a:lumOff val="80000"/>
            </a:schemeClr>
          </a:solidFill>
        </p:spPr>
        <p:txBody>
          <a:bodyPr/>
          <a:lstStyle/>
          <a:p>
            <a:pPr algn="ctr"/>
            <a:r>
              <a:rPr lang="fa-IR" b="1" i="1" dirty="0" smtClean="0">
                <a:solidFill>
                  <a:schemeClr val="accent2">
                    <a:lumMod val="75000"/>
                  </a:schemeClr>
                </a:solidFill>
              </a:rPr>
              <a:t> </a:t>
            </a:r>
            <a:r>
              <a:rPr lang="en-US" sz="3600" b="1" i="1" dirty="0" smtClean="0">
                <a:solidFill>
                  <a:schemeClr val="accent2">
                    <a:lumMod val="75000"/>
                  </a:schemeClr>
                </a:solidFill>
              </a:rPr>
              <a:t>Case </a:t>
            </a:r>
            <a:endParaRPr lang="en-US" sz="3600" b="1" i="1" dirty="0"/>
          </a:p>
        </p:txBody>
      </p:sp>
      <p:sp>
        <p:nvSpPr>
          <p:cNvPr id="3" name="Content Placeholder 2"/>
          <p:cNvSpPr>
            <a:spLocks noGrp="1"/>
          </p:cNvSpPr>
          <p:nvPr>
            <p:ph idx="1"/>
          </p:nvPr>
        </p:nvSpPr>
        <p:spPr>
          <a:solidFill>
            <a:schemeClr val="accent5">
              <a:lumMod val="60000"/>
              <a:lumOff val="40000"/>
            </a:schemeClr>
          </a:solidFill>
        </p:spPr>
        <p:txBody>
          <a:bodyPr>
            <a:normAutofit/>
          </a:bodyPr>
          <a:lstStyle/>
          <a:p>
            <a:pPr algn="just" rtl="1">
              <a:buNone/>
            </a:pPr>
            <a:r>
              <a:rPr lang="fa-IR" sz="2400" i="1" dirty="0" smtClean="0">
                <a:solidFill>
                  <a:schemeClr val="bg1"/>
                </a:solidFill>
              </a:rPr>
              <a:t> کودک 4ساله ای با تشخيص هيپوتيروييدي تحت درمان با لووتيروكسين قرار گرفته است، از 3 روز پيش به علت تشنجات مقاوم در بخش اعصاب بستري شده است و تحت درمان با فنوباربيتال قرار گرفته است. 2 هفته پس از ترخيص نتايج آزمايشات تيروييد کودک به قرار زير است: </a:t>
            </a:r>
          </a:p>
          <a:p>
            <a:pPr algn="just">
              <a:buNone/>
            </a:pPr>
            <a:r>
              <a:rPr lang="en-US" sz="2400" i="1" dirty="0" smtClean="0">
                <a:solidFill>
                  <a:schemeClr val="bg1"/>
                </a:solidFill>
              </a:rPr>
              <a:t>TSH= 11mIu/L</a:t>
            </a:r>
          </a:p>
          <a:p>
            <a:pPr algn="just">
              <a:buNone/>
            </a:pPr>
            <a:r>
              <a:rPr lang="en-US" sz="2400" i="1" dirty="0" smtClean="0">
                <a:solidFill>
                  <a:schemeClr val="bg1"/>
                </a:solidFill>
              </a:rPr>
              <a:t>T4= 6 mcg/dl</a:t>
            </a:r>
            <a:endParaRPr lang="fa-IR" sz="2400" i="1" dirty="0" smtClean="0">
              <a:solidFill>
                <a:schemeClr val="bg1"/>
              </a:solidFill>
            </a:endParaRPr>
          </a:p>
          <a:p>
            <a:pPr algn="just" rtl="1">
              <a:buNone/>
            </a:pPr>
            <a:r>
              <a:rPr lang="fa-IR" sz="2400" i="1" dirty="0" smtClean="0">
                <a:solidFill>
                  <a:schemeClr val="bg1"/>
                </a:solidFill>
              </a:rPr>
              <a:t>اقدام مناسب جهت اين کودک  چيست؟</a:t>
            </a:r>
            <a:endParaRPr lang="en-US" sz="2400" i="1" dirty="0">
              <a:solidFill>
                <a:schemeClr val="bg1"/>
              </a:solidFill>
            </a:endParaRPr>
          </a:p>
        </p:txBody>
      </p:sp>
    </p:spTree>
    <p:extLst>
      <p:ext uri="{BB962C8B-B14F-4D97-AF65-F5344CB8AC3E}">
        <p14:creationId xmlns:p14="http://schemas.microsoft.com/office/powerpoint/2010/main" val="105589058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20000"/>
              <a:lumOff val="80000"/>
            </a:schemeClr>
          </a:solidFill>
        </p:spPr>
        <p:txBody>
          <a:bodyPr/>
          <a:lstStyle/>
          <a:p>
            <a:pPr algn="ctr"/>
            <a:r>
              <a:rPr lang="fa-IR" b="1" i="1" dirty="0" smtClean="0">
                <a:solidFill>
                  <a:schemeClr val="accent2">
                    <a:lumMod val="75000"/>
                  </a:schemeClr>
                </a:solidFill>
              </a:rPr>
              <a:t> </a:t>
            </a:r>
            <a:r>
              <a:rPr lang="en-US" sz="3600" b="1" i="1" dirty="0" smtClean="0">
                <a:solidFill>
                  <a:schemeClr val="accent2">
                    <a:lumMod val="75000"/>
                  </a:schemeClr>
                </a:solidFill>
              </a:rPr>
              <a:t>Case </a:t>
            </a:r>
            <a:endParaRPr lang="en-US" sz="3600" b="1" i="1" dirty="0"/>
          </a:p>
        </p:txBody>
      </p:sp>
      <p:sp>
        <p:nvSpPr>
          <p:cNvPr id="3" name="Content Placeholder 2"/>
          <p:cNvSpPr>
            <a:spLocks noGrp="1"/>
          </p:cNvSpPr>
          <p:nvPr>
            <p:ph idx="1"/>
          </p:nvPr>
        </p:nvSpPr>
        <p:spPr>
          <a:solidFill>
            <a:schemeClr val="accent5">
              <a:lumMod val="60000"/>
              <a:lumOff val="40000"/>
            </a:schemeClr>
          </a:solidFill>
        </p:spPr>
        <p:txBody>
          <a:bodyPr>
            <a:normAutofit/>
          </a:bodyPr>
          <a:lstStyle/>
          <a:p>
            <a:pPr algn="just" rtl="1">
              <a:buNone/>
            </a:pPr>
            <a:r>
              <a:rPr lang="fa-IR" sz="2400" i="1" dirty="0" smtClean="0">
                <a:solidFill>
                  <a:schemeClr val="bg1"/>
                </a:solidFill>
              </a:rPr>
              <a:t>پسر10 ساله ای به علت چاقی به شماارجاع داده شده است.دربررسیهای انجام شده </a:t>
            </a:r>
            <a:r>
              <a:rPr lang="en-US" sz="2400" i="1" dirty="0" smtClean="0">
                <a:solidFill>
                  <a:schemeClr val="bg1"/>
                </a:solidFill>
              </a:rPr>
              <a:t>TSH:7 </a:t>
            </a:r>
            <a:r>
              <a:rPr lang="en-US" sz="2400" dirty="0">
                <a:solidFill>
                  <a:schemeClr val="bg1"/>
                </a:solidFill>
              </a:rPr>
              <a:t>mIU/L </a:t>
            </a:r>
            <a:r>
              <a:rPr lang="en-US" sz="2400" i="1" dirty="0" smtClean="0">
                <a:solidFill>
                  <a:schemeClr val="bg1"/>
                </a:solidFill>
              </a:rPr>
              <a:t>   T4:8mcg/dl</a:t>
            </a:r>
            <a:r>
              <a:rPr lang="fa-IR" sz="2400" i="1" dirty="0" smtClean="0">
                <a:solidFill>
                  <a:schemeClr val="bg1"/>
                </a:solidFill>
              </a:rPr>
              <a:t>دارد.</a:t>
            </a:r>
          </a:p>
          <a:p>
            <a:pPr algn="just" rtl="1">
              <a:buNone/>
            </a:pPr>
            <a:endParaRPr lang="fa-IR" sz="2400" i="1" dirty="0">
              <a:solidFill>
                <a:schemeClr val="bg1"/>
              </a:solidFill>
            </a:endParaRPr>
          </a:p>
          <a:p>
            <a:pPr algn="just" rtl="1">
              <a:buNone/>
            </a:pPr>
            <a:endParaRPr lang="fa-IR" sz="2400" i="1" dirty="0" smtClean="0">
              <a:solidFill>
                <a:schemeClr val="bg1"/>
              </a:solidFill>
            </a:endParaRPr>
          </a:p>
          <a:p>
            <a:pPr algn="just" rtl="1">
              <a:buNone/>
            </a:pPr>
            <a:r>
              <a:rPr lang="fa-IR" sz="2400" i="1" dirty="0" smtClean="0">
                <a:solidFill>
                  <a:schemeClr val="bg1"/>
                </a:solidFill>
              </a:rPr>
              <a:t>نظرشمادرمورد درمان این بیمارچیست؟</a:t>
            </a:r>
            <a:endParaRPr lang="fa-IR" sz="2400" i="1" dirty="0">
              <a:solidFill>
                <a:schemeClr val="bg1"/>
              </a:solidFill>
            </a:endParaRPr>
          </a:p>
          <a:p>
            <a:pPr algn="just" rtl="1">
              <a:buNone/>
            </a:pPr>
            <a:endParaRPr lang="en-US" sz="2400" i="1" dirty="0">
              <a:solidFill>
                <a:schemeClr val="bg1"/>
              </a:solidFill>
            </a:endParaRPr>
          </a:p>
        </p:txBody>
      </p:sp>
    </p:spTree>
    <p:extLst>
      <p:ext uri="{BB962C8B-B14F-4D97-AF65-F5344CB8AC3E}">
        <p14:creationId xmlns:p14="http://schemas.microsoft.com/office/powerpoint/2010/main" val="329795496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20000"/>
              <a:lumOff val="80000"/>
            </a:schemeClr>
          </a:solidFill>
        </p:spPr>
        <p:txBody>
          <a:bodyPr/>
          <a:lstStyle/>
          <a:p>
            <a:pPr algn="ctr"/>
            <a:r>
              <a:rPr lang="fa-IR" b="1" i="1" dirty="0" smtClean="0">
                <a:solidFill>
                  <a:schemeClr val="accent2">
                    <a:lumMod val="75000"/>
                  </a:schemeClr>
                </a:solidFill>
              </a:rPr>
              <a:t> </a:t>
            </a:r>
            <a:r>
              <a:rPr lang="en-US" sz="3600" b="1" i="1" dirty="0" smtClean="0">
                <a:solidFill>
                  <a:schemeClr val="accent2">
                    <a:lumMod val="75000"/>
                  </a:schemeClr>
                </a:solidFill>
              </a:rPr>
              <a:t>Case </a:t>
            </a:r>
            <a:endParaRPr lang="en-US" sz="3600" b="1" i="1" dirty="0"/>
          </a:p>
        </p:txBody>
      </p:sp>
      <p:sp>
        <p:nvSpPr>
          <p:cNvPr id="3" name="Content Placeholder 2"/>
          <p:cNvSpPr>
            <a:spLocks noGrp="1"/>
          </p:cNvSpPr>
          <p:nvPr>
            <p:ph idx="1"/>
          </p:nvPr>
        </p:nvSpPr>
        <p:spPr>
          <a:solidFill>
            <a:schemeClr val="accent5">
              <a:lumMod val="60000"/>
              <a:lumOff val="40000"/>
            </a:schemeClr>
          </a:solidFill>
        </p:spPr>
        <p:txBody>
          <a:bodyPr>
            <a:normAutofit/>
          </a:bodyPr>
          <a:lstStyle/>
          <a:p>
            <a:pPr algn="just" rtl="1">
              <a:buNone/>
            </a:pPr>
            <a:r>
              <a:rPr lang="fa-IR" sz="2400" i="1" dirty="0" smtClean="0">
                <a:solidFill>
                  <a:schemeClr val="bg1"/>
                </a:solidFill>
              </a:rPr>
              <a:t>دختر6/5 ساله ای به علت اختلال رشدبه شماارجاع داده شده است.درمعاینه پستانها در مرحله 3 تانراست.درسونوگرافی انجام شده رحم وتخمدانها بزرگ ومطابق بافازبلوغ است وکیستهای متعددرتخمدانها رویت میشود.سن استخوانی کودک 3سال گزارش شده است.</a:t>
            </a:r>
          </a:p>
          <a:p>
            <a:pPr algn="just" rtl="1">
              <a:buNone/>
            </a:pPr>
            <a:endParaRPr lang="fa-IR" sz="2400" i="1" dirty="0">
              <a:solidFill>
                <a:schemeClr val="bg1"/>
              </a:solidFill>
            </a:endParaRPr>
          </a:p>
          <a:p>
            <a:pPr algn="just" rtl="1">
              <a:buNone/>
            </a:pPr>
            <a:r>
              <a:rPr lang="fa-IR" sz="2400" i="1" dirty="0" smtClean="0">
                <a:solidFill>
                  <a:schemeClr val="bg1"/>
                </a:solidFill>
              </a:rPr>
              <a:t>تشخیص مناسب کدام است؟</a:t>
            </a:r>
          </a:p>
          <a:p>
            <a:pPr algn="just" rtl="1">
              <a:buNone/>
            </a:pPr>
            <a:endParaRPr lang="fa-IR" sz="2400" i="1" dirty="0">
              <a:solidFill>
                <a:schemeClr val="bg1"/>
              </a:solidFill>
            </a:endParaRPr>
          </a:p>
          <a:p>
            <a:pPr algn="just" rtl="1">
              <a:buNone/>
            </a:pPr>
            <a:r>
              <a:rPr lang="fa-IR" sz="2400" i="1" dirty="0" smtClean="0">
                <a:solidFill>
                  <a:schemeClr val="bg1"/>
                </a:solidFill>
              </a:rPr>
              <a:t>علت شروع زودرس بلوغ دراین کودک چیست؟</a:t>
            </a:r>
            <a:endParaRPr lang="en-US" sz="2400" i="1" dirty="0">
              <a:solidFill>
                <a:schemeClr val="bg1"/>
              </a:solidFill>
            </a:endParaRPr>
          </a:p>
        </p:txBody>
      </p:sp>
    </p:spTree>
    <p:extLst>
      <p:ext uri="{BB962C8B-B14F-4D97-AF65-F5344CB8AC3E}">
        <p14:creationId xmlns:p14="http://schemas.microsoft.com/office/powerpoint/2010/main" val="3254060128"/>
      </p:ext>
    </p:extLst>
  </p:cSld>
  <p:clrMapOvr>
    <a:masterClrMapping/>
  </p:clrMapOvr>
  <p:timing>
    <p:tnLst>
      <p:par>
        <p:cTn id="1" dur="indefinite" restart="never" nodeType="tmRoot"/>
      </p:par>
    </p:tnLst>
  </p:timing>
</p:sld>
</file>

<file path=ppt/theme/theme1.xml><?xml version="1.0" encoding="utf-8"?>
<a:theme xmlns:a="http://schemas.openxmlformats.org/drawingml/2006/main" name="Technic">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Technic">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Technic">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1001</TotalTime>
  <Words>1735</Words>
  <Application>Microsoft Office PowerPoint</Application>
  <PresentationFormat>On-screen Show (4:3)</PresentationFormat>
  <Paragraphs>370</Paragraphs>
  <Slides>50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50</vt:i4>
      </vt:variant>
    </vt:vector>
  </HeadingPairs>
  <TitlesOfParts>
    <vt:vector size="56" baseType="lpstr">
      <vt:lpstr>Arial</vt:lpstr>
      <vt:lpstr>Franklin Gothic Book</vt:lpstr>
      <vt:lpstr>Tahoma</vt:lpstr>
      <vt:lpstr>Wingdings</vt:lpstr>
      <vt:lpstr>Wingdings 2</vt:lpstr>
      <vt:lpstr>Technic</vt:lpstr>
      <vt:lpstr>         hypothyroidism   </vt:lpstr>
      <vt:lpstr>                     Case </vt:lpstr>
      <vt:lpstr> Case </vt:lpstr>
      <vt:lpstr>                   Case </vt:lpstr>
      <vt:lpstr> Case </vt:lpstr>
      <vt:lpstr>Case </vt:lpstr>
      <vt:lpstr> Case </vt:lpstr>
      <vt:lpstr> Case </vt:lpstr>
      <vt:lpstr> Case </vt:lpstr>
      <vt:lpstr>                Hypothyroidism</vt:lpstr>
      <vt:lpstr>           CLINICAL MANIFESTATIONS</vt:lpstr>
      <vt:lpstr>                      Causes </vt:lpstr>
      <vt:lpstr> Disorders associated with autoimmune thyroid disease</vt:lpstr>
      <vt:lpstr>             Subclinical hypothyroidism</vt:lpstr>
      <vt:lpstr>             Subclinical hypothyroidism</vt:lpstr>
      <vt:lpstr>             Subclinical hypothyroidism</vt:lpstr>
      <vt:lpstr>             Subclinical hypothyroidism</vt:lpstr>
      <vt:lpstr>           Obesity and thyroid function        </vt:lpstr>
      <vt:lpstr>           Obesity and thyroid function        </vt:lpstr>
      <vt:lpstr>                 DIAGNOSIS   </vt:lpstr>
      <vt:lpstr>                 DIAGNOSIS</vt:lpstr>
      <vt:lpstr>                   Diagnosis  </vt:lpstr>
      <vt:lpstr>                  TREATMENT</vt:lpstr>
      <vt:lpstr>                    T4 dose </vt:lpstr>
      <vt:lpstr>                   Targets and monitoring</vt:lpstr>
      <vt:lpstr>              Treatment outcome</vt:lpstr>
      <vt:lpstr>              Treatment outcome</vt:lpstr>
      <vt:lpstr>              Treatment outcome</vt:lpstr>
      <vt:lpstr>      Consequences of overtreatment</vt:lpstr>
      <vt:lpstr> Course of the disease</vt:lpstr>
      <vt:lpstr>                  Course of the disease</vt:lpstr>
      <vt:lpstr>PowerPoint Presentation</vt:lpstr>
      <vt:lpstr>                     Case </vt:lpstr>
      <vt:lpstr>                   Case </vt:lpstr>
      <vt:lpstr>                   Case </vt:lpstr>
      <vt:lpstr> Case </vt:lpstr>
      <vt:lpstr>                   Case </vt:lpstr>
      <vt:lpstr> Case </vt:lpstr>
      <vt:lpstr>جواب:</vt:lpstr>
      <vt:lpstr>Case </vt:lpstr>
      <vt:lpstr>Case </vt:lpstr>
      <vt:lpstr> Case </vt:lpstr>
      <vt:lpstr>Case </vt:lpstr>
      <vt:lpstr>Case </vt:lpstr>
      <vt:lpstr> Case </vt:lpstr>
      <vt:lpstr> Case </vt:lpstr>
      <vt:lpstr> Case </vt:lpstr>
      <vt:lpstr> Case </vt:lpstr>
      <vt:lpstr>References </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neda</dc:creator>
  <cp:lastModifiedBy>Khorshid</cp:lastModifiedBy>
  <cp:revision>354</cp:revision>
  <dcterms:created xsi:type="dcterms:W3CDTF">2006-08-16T00:00:00Z</dcterms:created>
  <dcterms:modified xsi:type="dcterms:W3CDTF">2017-07-04T21:41:22Z</dcterms:modified>
</cp:coreProperties>
</file>