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7" r:id="rId6"/>
    <p:sldId id="258" r:id="rId7"/>
    <p:sldId id="312" r:id="rId8"/>
    <p:sldId id="311" r:id="rId9"/>
    <p:sldId id="313" r:id="rId10"/>
    <p:sldId id="280" r:id="rId11"/>
    <p:sldId id="309" r:id="rId12"/>
    <p:sldId id="307" r:id="rId13"/>
    <p:sldId id="308" r:id="rId14"/>
    <p:sldId id="314" r:id="rId15"/>
    <p:sldId id="279" r:id="rId16"/>
    <p:sldId id="282" r:id="rId17"/>
    <p:sldId id="310" r:id="rId18"/>
    <p:sldId id="288" r:id="rId19"/>
    <p:sldId id="283" r:id="rId20"/>
    <p:sldId id="284" r:id="rId21"/>
    <p:sldId id="305" r:id="rId22"/>
    <p:sldId id="285" r:id="rId23"/>
    <p:sldId id="286" r:id="rId24"/>
    <p:sldId id="287" r:id="rId25"/>
    <p:sldId id="269" r:id="rId26"/>
    <p:sldId id="289" r:id="rId27"/>
    <p:sldId id="290" r:id="rId28"/>
    <p:sldId id="291" r:id="rId29"/>
    <p:sldId id="304" r:id="rId30"/>
    <p:sldId id="292" r:id="rId31"/>
    <p:sldId id="293" r:id="rId32"/>
    <p:sldId id="294" r:id="rId33"/>
    <p:sldId id="295" r:id="rId34"/>
    <p:sldId id="297" r:id="rId35"/>
    <p:sldId id="296" r:id="rId36"/>
    <p:sldId id="298" r:id="rId37"/>
    <p:sldId id="299" r:id="rId38"/>
    <p:sldId id="300" r:id="rId39"/>
    <p:sldId id="301" r:id="rId40"/>
    <p:sldId id="275" r:id="rId41"/>
    <p:sldId id="263" r:id="rId42"/>
    <p:sldId id="259" r:id="rId43"/>
    <p:sldId id="262" r:id="rId44"/>
    <p:sldId id="260" r:id="rId45"/>
    <p:sldId id="261" r:id="rId46"/>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7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72177-46B6-4D80-AD15-FAC5081A0B4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66274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72177-46B6-4D80-AD15-FAC5081A0B4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54258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72177-46B6-4D80-AD15-FAC5081A0B4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160510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72177-46B6-4D80-AD15-FAC5081A0B4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4016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72177-46B6-4D80-AD15-FAC5081A0B4A}"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347325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72177-46B6-4D80-AD15-FAC5081A0B4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291219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72177-46B6-4D80-AD15-FAC5081A0B4A}"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25310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72177-46B6-4D80-AD15-FAC5081A0B4A}"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385100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72177-46B6-4D80-AD15-FAC5081A0B4A}"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81575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72177-46B6-4D80-AD15-FAC5081A0B4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212665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72177-46B6-4D80-AD15-FAC5081A0B4A}"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89FFF-BAC3-4EF9-994B-9EF0AE6B186B}" type="slidenum">
              <a:rPr lang="en-US" smtClean="0"/>
              <a:t>‹#›</a:t>
            </a:fld>
            <a:endParaRPr lang="en-US"/>
          </a:p>
        </p:txBody>
      </p:sp>
    </p:spTree>
    <p:extLst>
      <p:ext uri="{BB962C8B-B14F-4D97-AF65-F5344CB8AC3E}">
        <p14:creationId xmlns:p14="http://schemas.microsoft.com/office/powerpoint/2010/main" val="372724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8000">
              <a:schemeClr val="accent4">
                <a:lumMod val="40000"/>
                <a:lumOff val="60000"/>
              </a:schemeClr>
            </a:gs>
            <a:gs pos="59000">
              <a:schemeClr val="accent4"/>
            </a:gs>
            <a:gs pos="77000">
              <a:schemeClr val="accent6">
                <a:lumMod val="75000"/>
              </a:schemeClr>
            </a:gs>
            <a:gs pos="39000">
              <a:schemeClr val="bg2">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72177-46B6-4D80-AD15-FAC5081A0B4A}"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89FFF-BAC3-4EF9-994B-9EF0AE6B186B}" type="slidenum">
              <a:rPr lang="en-US" smtClean="0"/>
              <a:t>‹#›</a:t>
            </a:fld>
            <a:endParaRPr lang="en-US"/>
          </a:p>
        </p:txBody>
      </p:sp>
    </p:spTree>
    <p:extLst>
      <p:ext uri="{BB962C8B-B14F-4D97-AF65-F5344CB8AC3E}">
        <p14:creationId xmlns:p14="http://schemas.microsoft.com/office/powerpoint/2010/main" val="25384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2696"/>
            <a:ext cx="9144000" cy="2160240"/>
          </a:xfrm>
        </p:spPr>
        <p:txBody>
          <a:bodyPr>
            <a:noAutofit/>
          </a:bodyPr>
          <a:lstStyle/>
          <a:p>
            <a:pPr algn="ctr">
              <a:lnSpc>
                <a:spcPct val="150000"/>
              </a:lnSpc>
            </a:pPr>
            <a:r>
              <a:rPr lang="fa-IR" sz="4400" dirty="0">
                <a:cs typeface="B Titr" pitchFamily="2" charset="-78"/>
              </a:rPr>
              <a:t/>
            </a:r>
            <a:br>
              <a:rPr lang="fa-IR" sz="4400" dirty="0">
                <a:cs typeface="B Titr" pitchFamily="2" charset="-78"/>
              </a:rPr>
            </a:br>
            <a:r>
              <a:rPr lang="fa-IR" sz="4400" dirty="0">
                <a:cs typeface="B Titr" pitchFamily="2" charset="-78"/>
              </a:rPr>
              <a:t> غربالگري بيماري كم‌كاري تيروييد نوزادان</a:t>
            </a:r>
            <a:endParaRPr lang="fa-IR" sz="4400" dirty="0"/>
          </a:p>
        </p:txBody>
      </p:sp>
      <p:sp>
        <p:nvSpPr>
          <p:cNvPr id="3" name="Subtitle 2"/>
          <p:cNvSpPr>
            <a:spLocks noGrp="1"/>
          </p:cNvSpPr>
          <p:nvPr>
            <p:ph type="subTitle" idx="1"/>
          </p:nvPr>
        </p:nvSpPr>
        <p:spPr>
          <a:xfrm>
            <a:off x="1524000" y="3430740"/>
            <a:ext cx="9144000" cy="504056"/>
          </a:xfrm>
        </p:spPr>
        <p:txBody>
          <a:bodyPr>
            <a:normAutofit/>
          </a:bodyPr>
          <a:lstStyle/>
          <a:p>
            <a:pPr algn="ctr"/>
            <a:r>
              <a:rPr lang="fa-IR" sz="2800" dirty="0" smtClean="0">
                <a:cs typeface="B Titr" pitchFamily="2" charset="-78"/>
              </a:rPr>
              <a:t>19 آذرماه97</a:t>
            </a:r>
            <a:endParaRPr lang="fa-IR" sz="2800" dirty="0">
              <a:cs typeface="B Titr" pitchFamily="2" charset="-78"/>
            </a:endParaRPr>
          </a:p>
        </p:txBody>
      </p:sp>
      <p:sp>
        <p:nvSpPr>
          <p:cNvPr id="4" name="TextBox 3"/>
          <p:cNvSpPr txBox="1"/>
          <p:nvPr/>
        </p:nvSpPr>
        <p:spPr>
          <a:xfrm>
            <a:off x="1524000" y="4512600"/>
            <a:ext cx="9144000" cy="400110"/>
          </a:xfrm>
          <a:prstGeom prst="rect">
            <a:avLst/>
          </a:prstGeom>
          <a:noFill/>
        </p:spPr>
        <p:txBody>
          <a:bodyPr wrap="square" rtlCol="1">
            <a:spAutoFit/>
          </a:bodyPr>
          <a:lstStyle/>
          <a:p>
            <a:pPr algn="ctr"/>
            <a:r>
              <a:rPr lang="fa-IR" sz="2000" b="1" dirty="0" smtClean="0">
                <a:cs typeface="B Titr" panose="00000700000000000000" pitchFamily="2" charset="-78"/>
              </a:rPr>
              <a:t> </a:t>
            </a:r>
            <a:endParaRPr lang="fa-IR" sz="2000" b="1" dirty="0">
              <a:cs typeface="B Titr" panose="000007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 y="-28630"/>
            <a:ext cx="1524000" cy="1158930"/>
          </a:xfrm>
          <a:prstGeom prst="rect">
            <a:avLst/>
          </a:prstGeom>
          <a:noFill/>
          <a:ln>
            <a:noFill/>
          </a:ln>
        </p:spPr>
      </p:pic>
    </p:spTree>
    <p:extLst>
      <p:ext uri="{BB962C8B-B14F-4D97-AF65-F5344CB8AC3E}">
        <p14:creationId xmlns:p14="http://schemas.microsoft.com/office/powerpoint/2010/main" val="1190977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76" y="365125"/>
            <a:ext cx="10515600" cy="1325563"/>
          </a:xfrm>
        </p:spPr>
        <p:txBody>
          <a:bodyPr/>
          <a:lstStyle/>
          <a:p>
            <a:pPr algn="ctr"/>
            <a:r>
              <a:rPr lang="fa-IR" dirty="0" smtClean="0">
                <a:latin typeface="2  Titr"/>
                <a:cs typeface="B Titr" panose="00000700000000000000" pitchFamily="2" charset="-78"/>
              </a:rPr>
              <a:t>بروز بیماری</a:t>
            </a:r>
            <a:endParaRPr lang="fa-IR" dirty="0">
              <a:latin typeface="2  Titr"/>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3222997"/>
              </p:ext>
            </p:extLst>
          </p:nvPr>
        </p:nvGraphicFramePr>
        <p:xfrm>
          <a:off x="1035591" y="1949986"/>
          <a:ext cx="9910584" cy="2552128"/>
        </p:xfrm>
        <a:graphic>
          <a:graphicData uri="http://schemas.openxmlformats.org/drawingml/2006/table">
            <a:tbl>
              <a:tblPr rtl="1" firstRow="1" bandRow="1">
                <a:tableStyleId>{5C22544A-7EE6-4342-B048-85BDC9FD1C3A}</a:tableStyleId>
              </a:tblPr>
              <a:tblGrid>
                <a:gridCol w="1238823"/>
                <a:gridCol w="1238823"/>
                <a:gridCol w="1238823"/>
                <a:gridCol w="1238823"/>
                <a:gridCol w="1238823"/>
                <a:gridCol w="1238823"/>
                <a:gridCol w="1238823"/>
                <a:gridCol w="1238823"/>
              </a:tblGrid>
              <a:tr h="789430">
                <a:tc>
                  <a:txBody>
                    <a:bodyPr/>
                    <a:lstStyle/>
                    <a:p>
                      <a:pPr algn="ctr" rtl="1"/>
                      <a:endParaRPr lang="fa-IR" dirty="0"/>
                    </a:p>
                  </a:txBody>
                  <a:tcPr/>
                </a:tc>
                <a:tc>
                  <a:txBody>
                    <a:bodyPr/>
                    <a:lstStyle/>
                    <a:p>
                      <a:pPr algn="ctr" rtl="1"/>
                      <a:r>
                        <a:rPr lang="fa-IR" sz="2000" dirty="0" smtClean="0"/>
                        <a:t>سال 90</a:t>
                      </a:r>
                      <a:endParaRPr lang="fa-IR" sz="2000" dirty="0"/>
                    </a:p>
                  </a:txBody>
                  <a:tcPr/>
                </a:tc>
                <a:tc>
                  <a:txBody>
                    <a:bodyPr/>
                    <a:lstStyle/>
                    <a:p>
                      <a:pPr algn="ctr" rtl="1"/>
                      <a:r>
                        <a:rPr lang="fa-IR" sz="2000" dirty="0" smtClean="0"/>
                        <a:t>سال91</a:t>
                      </a:r>
                      <a:endParaRPr lang="fa-IR" sz="2000" dirty="0"/>
                    </a:p>
                  </a:txBody>
                  <a:tcPr/>
                </a:tc>
                <a:tc>
                  <a:txBody>
                    <a:bodyPr/>
                    <a:lstStyle/>
                    <a:p>
                      <a:pPr algn="ctr" rtl="1"/>
                      <a:r>
                        <a:rPr lang="fa-IR" sz="2000" dirty="0" smtClean="0"/>
                        <a:t>سال92</a:t>
                      </a:r>
                      <a:endParaRPr lang="fa-IR" sz="2000" dirty="0"/>
                    </a:p>
                  </a:txBody>
                  <a:tcPr/>
                </a:tc>
                <a:tc>
                  <a:txBody>
                    <a:bodyPr/>
                    <a:lstStyle/>
                    <a:p>
                      <a:pPr algn="ctr" rtl="1"/>
                      <a:r>
                        <a:rPr lang="fa-IR" sz="2000" dirty="0" smtClean="0"/>
                        <a:t>سال93</a:t>
                      </a:r>
                      <a:endParaRPr lang="fa-IR" sz="2000" dirty="0"/>
                    </a:p>
                  </a:txBody>
                  <a:tcPr/>
                </a:tc>
                <a:tc>
                  <a:txBody>
                    <a:bodyPr/>
                    <a:lstStyle/>
                    <a:p>
                      <a:pPr algn="ctr" rtl="1"/>
                      <a:r>
                        <a:rPr lang="fa-IR" sz="2000" dirty="0" smtClean="0"/>
                        <a:t>سال94</a:t>
                      </a:r>
                      <a:endParaRPr lang="fa-IR" sz="2000" dirty="0"/>
                    </a:p>
                  </a:txBody>
                  <a:tcPr/>
                </a:tc>
                <a:tc>
                  <a:txBody>
                    <a:bodyPr/>
                    <a:lstStyle/>
                    <a:p>
                      <a:pPr algn="ctr" rtl="1"/>
                      <a:r>
                        <a:rPr lang="fa-IR" sz="2000" dirty="0" smtClean="0"/>
                        <a:t>سال95</a:t>
                      </a:r>
                      <a:endParaRPr lang="fa-IR" sz="2000" dirty="0"/>
                    </a:p>
                  </a:txBody>
                  <a:tcPr/>
                </a:tc>
                <a:tc>
                  <a:txBody>
                    <a:bodyPr/>
                    <a:lstStyle/>
                    <a:p>
                      <a:pPr algn="ctr" rtl="1"/>
                      <a:r>
                        <a:rPr lang="fa-IR" sz="2000" dirty="0" smtClean="0"/>
                        <a:t>سال96</a:t>
                      </a:r>
                      <a:endParaRPr lang="fa-IR" sz="2000" dirty="0"/>
                    </a:p>
                  </a:txBody>
                  <a:tcPr/>
                </a:tc>
              </a:tr>
              <a:tr h="789430">
                <a:tc>
                  <a:txBody>
                    <a:bodyPr/>
                    <a:lstStyle/>
                    <a:p>
                      <a:pPr marL="0" algn="ctr" defTabSz="914400" rtl="1" eaLnBrk="1" latinLnBrk="0" hangingPunct="1"/>
                      <a:r>
                        <a:rPr lang="fa-IR" sz="2400" b="1" kern="1200" dirty="0" smtClean="0">
                          <a:solidFill>
                            <a:schemeClr val="dk1"/>
                          </a:solidFill>
                          <a:latin typeface="+mn-lt"/>
                          <a:ea typeface="+mn-ea"/>
                          <a:cs typeface="+mn-cs"/>
                        </a:rPr>
                        <a:t>کشور</a:t>
                      </a:r>
                      <a:endParaRPr lang="fa-IR" sz="2400" b="1" kern="1200" dirty="0">
                        <a:solidFill>
                          <a:schemeClr val="dk1"/>
                        </a:solidFill>
                        <a:latin typeface="+mn-lt"/>
                        <a:ea typeface="+mn-ea"/>
                        <a:cs typeface="+mn-cs"/>
                      </a:endParaRPr>
                    </a:p>
                  </a:txBody>
                  <a:tcPr/>
                </a:tc>
                <a:tc>
                  <a:txBody>
                    <a:bodyPr/>
                    <a:lstStyle/>
                    <a:p>
                      <a:pPr marL="0" algn="ctr" defTabSz="914400" rtl="1" eaLnBrk="1" latinLnBrk="0" hangingPunct="1"/>
                      <a:r>
                        <a:rPr lang="fa-IR" sz="2400" b="1" kern="1200" dirty="0" smtClean="0">
                          <a:solidFill>
                            <a:schemeClr val="dk1"/>
                          </a:solidFill>
                          <a:latin typeface="+mn-lt"/>
                          <a:ea typeface="+mn-ea"/>
                          <a:cs typeface="+mn-cs"/>
                        </a:rPr>
                        <a:t>2.2</a:t>
                      </a:r>
                      <a:endParaRPr lang="fa-IR" sz="2400" b="1" kern="1200" dirty="0">
                        <a:solidFill>
                          <a:schemeClr val="dk1"/>
                        </a:solidFill>
                        <a:latin typeface="+mn-lt"/>
                        <a:ea typeface="+mn-ea"/>
                        <a:cs typeface="+mn-cs"/>
                      </a:endParaRPr>
                    </a:p>
                  </a:txBody>
                  <a:tcPr/>
                </a:tc>
                <a:tc>
                  <a:txBody>
                    <a:bodyPr/>
                    <a:lstStyle/>
                    <a:p>
                      <a:pPr marL="0" algn="ctr" defTabSz="914400" rtl="1" eaLnBrk="1" latinLnBrk="0" hangingPunct="1"/>
                      <a:r>
                        <a:rPr lang="fa-IR" sz="2400" b="1" kern="1200" dirty="0" smtClean="0">
                          <a:solidFill>
                            <a:schemeClr val="dk1"/>
                          </a:solidFill>
                          <a:latin typeface="+mn-lt"/>
                          <a:ea typeface="+mn-ea"/>
                          <a:cs typeface="+mn-cs"/>
                        </a:rPr>
                        <a:t>2.5</a:t>
                      </a:r>
                      <a:endParaRPr lang="fa-IR" sz="2400" b="1" kern="1200" dirty="0">
                        <a:solidFill>
                          <a:schemeClr val="dk1"/>
                        </a:solidFill>
                        <a:latin typeface="+mn-lt"/>
                        <a:ea typeface="+mn-ea"/>
                        <a:cs typeface="+mn-cs"/>
                      </a:endParaRPr>
                    </a:p>
                  </a:txBody>
                  <a:tcPr/>
                </a:tc>
                <a:tc>
                  <a:txBody>
                    <a:bodyPr/>
                    <a:lstStyle/>
                    <a:p>
                      <a:pPr marL="0" algn="ctr" defTabSz="914400" rtl="1" eaLnBrk="1" latinLnBrk="0" hangingPunct="1"/>
                      <a:r>
                        <a:rPr lang="fa-IR" sz="2400" b="1" kern="1200" dirty="0" smtClean="0">
                          <a:solidFill>
                            <a:schemeClr val="dk1"/>
                          </a:solidFill>
                          <a:latin typeface="+mn-lt"/>
                          <a:ea typeface="+mn-ea"/>
                          <a:cs typeface="+mn-cs"/>
                        </a:rPr>
                        <a:t>2.7</a:t>
                      </a:r>
                      <a:endParaRPr lang="fa-IR" sz="2400" b="1" kern="1200" dirty="0">
                        <a:solidFill>
                          <a:schemeClr val="dk1"/>
                        </a:solidFill>
                        <a:latin typeface="+mn-lt"/>
                        <a:ea typeface="+mn-ea"/>
                        <a:cs typeface="+mn-cs"/>
                      </a:endParaRPr>
                    </a:p>
                  </a:txBody>
                  <a:tcPr/>
                </a:tc>
                <a:tc>
                  <a:txBody>
                    <a:bodyPr/>
                    <a:lstStyle/>
                    <a:p>
                      <a:pPr marL="0" algn="ctr" defTabSz="914400" rtl="1" eaLnBrk="1" latinLnBrk="0" hangingPunct="1"/>
                      <a:r>
                        <a:rPr lang="fa-IR" sz="2400" b="1" kern="1200" dirty="0" smtClean="0">
                          <a:solidFill>
                            <a:schemeClr val="dk1"/>
                          </a:solidFill>
                          <a:latin typeface="+mn-lt"/>
                          <a:ea typeface="+mn-ea"/>
                          <a:cs typeface="+mn-cs"/>
                        </a:rPr>
                        <a:t>2.7</a:t>
                      </a:r>
                      <a:endParaRPr lang="fa-IR" sz="2400" b="1" kern="1200" dirty="0">
                        <a:solidFill>
                          <a:schemeClr val="dk1"/>
                        </a:solidFill>
                        <a:latin typeface="+mn-lt"/>
                        <a:ea typeface="+mn-ea"/>
                        <a:cs typeface="+mn-cs"/>
                      </a:endParaRPr>
                    </a:p>
                  </a:txBody>
                  <a:tcPr/>
                </a:tc>
                <a:tc>
                  <a:txBody>
                    <a:bodyPr/>
                    <a:lstStyle/>
                    <a:p>
                      <a:pPr marL="0" algn="ctr" defTabSz="914400" rtl="1" eaLnBrk="1" latinLnBrk="0" hangingPunct="1"/>
                      <a:r>
                        <a:rPr lang="fa-IR" sz="2400" b="1" kern="1200" dirty="0" smtClean="0">
                          <a:solidFill>
                            <a:schemeClr val="dk1"/>
                          </a:solidFill>
                          <a:latin typeface="+mn-lt"/>
                          <a:ea typeface="+mn-ea"/>
                          <a:cs typeface="+mn-cs"/>
                        </a:rPr>
                        <a:t>2.9</a:t>
                      </a:r>
                      <a:endParaRPr lang="fa-IR" sz="2400" b="1" kern="1200" dirty="0">
                        <a:solidFill>
                          <a:schemeClr val="dk1"/>
                        </a:solidFill>
                        <a:latin typeface="+mn-lt"/>
                        <a:ea typeface="+mn-ea"/>
                        <a:cs typeface="+mn-cs"/>
                      </a:endParaRPr>
                    </a:p>
                  </a:txBody>
                  <a:tcPr/>
                </a:tc>
                <a:tc>
                  <a:txBody>
                    <a:bodyPr/>
                    <a:lstStyle/>
                    <a:p>
                      <a:pPr algn="ctr" rtl="1"/>
                      <a:r>
                        <a:rPr lang="fa-IR" sz="3200" dirty="0" smtClean="0"/>
                        <a:t>-</a:t>
                      </a:r>
                      <a:endParaRPr lang="fa-IR" sz="3200" dirty="0"/>
                    </a:p>
                  </a:txBody>
                  <a:tcPr/>
                </a:tc>
                <a:tc>
                  <a:txBody>
                    <a:bodyPr/>
                    <a:lstStyle/>
                    <a:p>
                      <a:pPr algn="ctr" rtl="1"/>
                      <a:r>
                        <a:rPr lang="fa-IR" sz="3200" dirty="0" smtClean="0"/>
                        <a:t>-</a:t>
                      </a:r>
                      <a:endParaRPr lang="fa-IR" sz="3200" dirty="0"/>
                    </a:p>
                  </a:txBody>
                  <a:tcPr/>
                </a:tc>
              </a:tr>
              <a:tr h="973268">
                <a:tc>
                  <a:txBody>
                    <a:bodyPr/>
                    <a:lstStyle/>
                    <a:p>
                      <a:pPr algn="ctr" rtl="1"/>
                      <a:r>
                        <a:rPr lang="fa-IR" sz="2400" b="1" dirty="0" smtClean="0"/>
                        <a:t>اصفهان</a:t>
                      </a:r>
                      <a:endParaRPr lang="fa-IR" sz="2400" b="1" dirty="0"/>
                    </a:p>
                  </a:txBody>
                  <a:tcPr/>
                </a:tc>
                <a:tc>
                  <a:txBody>
                    <a:bodyPr/>
                    <a:lstStyle/>
                    <a:p>
                      <a:pPr algn="ctr" rtl="1"/>
                      <a:r>
                        <a:rPr lang="fa-IR" sz="2400" b="1" dirty="0" smtClean="0"/>
                        <a:t>2.2</a:t>
                      </a:r>
                      <a:endParaRPr lang="fa-IR" sz="2400" b="1" dirty="0"/>
                    </a:p>
                  </a:txBody>
                  <a:tcPr/>
                </a:tc>
                <a:tc>
                  <a:txBody>
                    <a:bodyPr/>
                    <a:lstStyle/>
                    <a:p>
                      <a:pPr algn="ctr" rtl="1"/>
                      <a:r>
                        <a:rPr lang="fa-IR" sz="2400" b="1" dirty="0" smtClean="0"/>
                        <a:t>2.1</a:t>
                      </a:r>
                      <a:endParaRPr lang="fa-IR" sz="2400" b="1" dirty="0"/>
                    </a:p>
                  </a:txBody>
                  <a:tcPr/>
                </a:tc>
                <a:tc>
                  <a:txBody>
                    <a:bodyPr/>
                    <a:lstStyle/>
                    <a:p>
                      <a:pPr algn="ctr" rtl="1"/>
                      <a:r>
                        <a:rPr lang="fa-IR" sz="2400" b="1" dirty="0" smtClean="0"/>
                        <a:t>3</a:t>
                      </a:r>
                      <a:endParaRPr lang="fa-IR" sz="2400" b="1" dirty="0"/>
                    </a:p>
                  </a:txBody>
                  <a:tcPr/>
                </a:tc>
                <a:tc>
                  <a:txBody>
                    <a:bodyPr/>
                    <a:lstStyle/>
                    <a:p>
                      <a:pPr algn="ctr" rtl="1"/>
                      <a:r>
                        <a:rPr lang="fa-IR" sz="2400" b="1" dirty="0" smtClean="0"/>
                        <a:t>3.1</a:t>
                      </a:r>
                      <a:endParaRPr lang="fa-IR" sz="2400" b="1" dirty="0"/>
                    </a:p>
                  </a:txBody>
                  <a:tcPr/>
                </a:tc>
                <a:tc>
                  <a:txBody>
                    <a:bodyPr/>
                    <a:lstStyle/>
                    <a:p>
                      <a:pPr algn="ctr" rtl="1"/>
                      <a:r>
                        <a:rPr lang="fa-IR" sz="2400" b="1" dirty="0" smtClean="0"/>
                        <a:t>2.7</a:t>
                      </a:r>
                      <a:endParaRPr lang="fa-IR" sz="2400" b="1" dirty="0"/>
                    </a:p>
                  </a:txBody>
                  <a:tcPr/>
                </a:tc>
                <a:tc>
                  <a:txBody>
                    <a:bodyPr/>
                    <a:lstStyle/>
                    <a:p>
                      <a:pPr algn="ctr" rtl="1"/>
                      <a:r>
                        <a:rPr lang="fa-IR" sz="2400" b="1" dirty="0" smtClean="0"/>
                        <a:t>3.2</a:t>
                      </a:r>
                      <a:endParaRPr lang="fa-IR" sz="2400" b="1" dirty="0"/>
                    </a:p>
                  </a:txBody>
                  <a:tcPr/>
                </a:tc>
                <a:tc>
                  <a:txBody>
                    <a:bodyPr/>
                    <a:lstStyle/>
                    <a:p>
                      <a:pPr algn="ctr" rtl="1"/>
                      <a:r>
                        <a:rPr lang="fa-IR" sz="2400" b="1" dirty="0" smtClean="0"/>
                        <a:t>4.6</a:t>
                      </a:r>
                      <a:endParaRPr lang="fa-IR" sz="2400" b="1" dirty="0"/>
                    </a:p>
                  </a:txBody>
                  <a:tcPr/>
                </a:tc>
              </a:tr>
            </a:tbl>
          </a:graphicData>
        </a:graphic>
      </p:graphicFrame>
    </p:spTree>
    <p:extLst>
      <p:ext uri="{BB962C8B-B14F-4D97-AF65-F5344CB8AC3E}">
        <p14:creationId xmlns:p14="http://schemas.microsoft.com/office/powerpoint/2010/main" val="354972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 y="258763"/>
            <a:ext cx="11747500" cy="604837"/>
          </a:xfrm>
        </p:spPr>
        <p:txBody>
          <a:bodyPr>
            <a:noAutofit/>
          </a:bodyPr>
          <a:lstStyle/>
          <a:p>
            <a:pPr lvl="0" rtl="1"/>
            <a:r>
              <a:rPr lang="fa-IR" sz="2800" b="1" dirty="0">
                <a:solidFill>
                  <a:schemeClr val="accent2">
                    <a:lumMod val="75000"/>
                  </a:schemeClr>
                </a:solidFill>
              </a:rPr>
              <a:t>انجام غربالگری برای کم کاری تیروئید </a:t>
            </a:r>
            <a:r>
              <a:rPr lang="fa-IR" sz="2800" b="1" dirty="0" smtClean="0">
                <a:solidFill>
                  <a:schemeClr val="accent2">
                    <a:lumMod val="75000"/>
                  </a:schemeClr>
                </a:solidFill>
              </a:rPr>
              <a:t>نوزادان ( </a:t>
            </a:r>
            <a:r>
              <a:rPr lang="fa-IR" sz="2800" b="1" dirty="0">
                <a:solidFill>
                  <a:schemeClr val="accent2">
                    <a:lumMod val="75000"/>
                  </a:schemeClr>
                </a:solidFill>
              </a:rPr>
              <a:t>فرم </a:t>
            </a:r>
            <a:r>
              <a:rPr lang="fa-IR" sz="2800" b="1" dirty="0" smtClean="0">
                <a:solidFill>
                  <a:schemeClr val="accent2">
                    <a:lumMod val="75000"/>
                  </a:schemeClr>
                </a:solidFill>
              </a:rPr>
              <a:t>3)</a:t>
            </a:r>
            <a:endParaRPr lang="fa-IR" sz="2800" b="1"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381000" y="1041401"/>
            <a:ext cx="11455400" cy="5397500"/>
          </a:xfrm>
          <a:prstGeom prst="rect">
            <a:avLst/>
          </a:prstGeom>
        </p:spPr>
      </p:pic>
      <p:sp>
        <p:nvSpPr>
          <p:cNvPr id="3" name="Subtitle 2"/>
          <p:cNvSpPr>
            <a:spLocks noGrp="1"/>
          </p:cNvSpPr>
          <p:nvPr>
            <p:ph type="subTitle" idx="1"/>
          </p:nvPr>
        </p:nvSpPr>
        <p:spPr>
          <a:xfrm>
            <a:off x="381000" y="1041401"/>
            <a:ext cx="11455400" cy="5397500"/>
          </a:xfrm>
        </p:spPr>
        <p:txBody>
          <a:bodyPr>
            <a:noAutofit/>
          </a:bodyPr>
          <a:lstStyle/>
          <a:p>
            <a:pPr algn="r"/>
            <a:endParaRPr lang="fa-IR" sz="3200" b="1" dirty="0" smtClean="0">
              <a:solidFill>
                <a:schemeClr val="accent4">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5631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4312" y="447675"/>
            <a:ext cx="11763375" cy="5962650"/>
          </a:xfrm>
          <a:prstGeom prst="rect">
            <a:avLst/>
          </a:prstGeom>
        </p:spPr>
      </p:pic>
    </p:spTree>
    <p:extLst>
      <p:ext uri="{BB962C8B-B14F-4D97-AF65-F5344CB8AC3E}">
        <p14:creationId xmlns:p14="http://schemas.microsoft.com/office/powerpoint/2010/main" val="1391839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0" indent="0" algn="ctr">
              <a:buNone/>
            </a:pPr>
            <a:r>
              <a:rPr lang="fa-IR" sz="5400" dirty="0" smtClean="0"/>
              <a:t>شبکه های </a:t>
            </a:r>
            <a:r>
              <a:rPr lang="fa-IR" sz="5400" dirty="0" smtClean="0">
                <a:solidFill>
                  <a:srgbClr val="FF0000"/>
                </a:solidFill>
              </a:rPr>
              <a:t>اردستان ،تیران ،خور ،سمیرم </a:t>
            </a:r>
            <a:r>
              <a:rPr lang="fa-IR" sz="5400" dirty="0" smtClean="0"/>
              <a:t>چرا فرم موارد مشکوک را ارسال نمی کنند؟</a:t>
            </a:r>
          </a:p>
          <a:p>
            <a:pPr marL="0" indent="0" algn="ctr">
              <a:buNone/>
            </a:pPr>
            <a:r>
              <a:rPr lang="fa-IR" sz="5400" dirty="0" smtClean="0"/>
              <a:t>-تعداد موارد مشکوک دراین فرم با موارد مشکوک فرم 3 همخوانی داشته باشد.</a:t>
            </a:r>
          </a:p>
          <a:p>
            <a:pPr marL="0" indent="0" algn="r">
              <a:buNone/>
            </a:pPr>
            <a:r>
              <a:rPr lang="fa-IR" sz="5400" dirty="0" smtClean="0"/>
              <a:t>-فقط موارد وریدی ثبت نشود کلیه موارد نیازمند پیگیری</a:t>
            </a:r>
            <a:r>
              <a:rPr lang="fa-IR" sz="5400" dirty="0"/>
              <a:t> </a:t>
            </a:r>
            <a:r>
              <a:rPr lang="fa-IR" sz="5400" dirty="0" smtClean="0"/>
              <a:t>ثبت گردد.</a:t>
            </a:r>
            <a:endParaRPr lang="fa-IR" sz="5400" dirty="0"/>
          </a:p>
        </p:txBody>
      </p:sp>
    </p:spTree>
    <p:extLst>
      <p:ext uri="{BB962C8B-B14F-4D97-AF65-F5344CB8AC3E}">
        <p14:creationId xmlns:p14="http://schemas.microsoft.com/office/powerpoint/2010/main" val="2296503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900" y="1825625"/>
            <a:ext cx="7912100" cy="4351338"/>
          </a:xfrm>
        </p:spPr>
        <p:txBody>
          <a:bodyPr>
            <a:normAutofit/>
          </a:bodyPr>
          <a:lstStyle/>
          <a:p>
            <a:pPr marL="0" indent="0" algn="ctr" rtl="1">
              <a:lnSpc>
                <a:spcPct val="150000"/>
              </a:lnSpc>
              <a:buNone/>
            </a:pPr>
            <a:r>
              <a:rPr lang="fa-IR" sz="4000" dirty="0" smtClean="0">
                <a:cs typeface="B Titr" panose="00000700000000000000" pitchFamily="2" charset="-78"/>
              </a:rPr>
              <a:t>برنامه کشوری غربالگری بیماری</a:t>
            </a:r>
          </a:p>
          <a:p>
            <a:pPr marL="0" indent="0" algn="ctr" rtl="1">
              <a:lnSpc>
                <a:spcPct val="150000"/>
              </a:lnSpc>
              <a:buNone/>
            </a:pPr>
            <a:r>
              <a:rPr lang="fa-IR" sz="4000" dirty="0" smtClean="0">
                <a:cs typeface="B Titr" panose="00000700000000000000" pitchFamily="2" charset="-78"/>
              </a:rPr>
              <a:t> </a:t>
            </a:r>
            <a:r>
              <a:rPr lang="fa-IR" sz="4000" dirty="0">
                <a:cs typeface="B Titr" panose="00000700000000000000" pitchFamily="2" charset="-78"/>
              </a:rPr>
              <a:t>کم کاری تیرویید نوزادان </a:t>
            </a:r>
            <a:endParaRPr lang="fa-IR" sz="4000" dirty="0" smtClean="0">
              <a:cs typeface="B Titr" panose="00000700000000000000" pitchFamily="2" charset="-78"/>
            </a:endParaRPr>
          </a:p>
          <a:p>
            <a:pPr marL="0" indent="0" algn="ctr" rtl="1">
              <a:lnSpc>
                <a:spcPct val="150000"/>
              </a:lnSpc>
              <a:buNone/>
            </a:pPr>
            <a:r>
              <a:rPr lang="fa-IR" sz="4000" dirty="0" smtClean="0">
                <a:cs typeface="B Titr" panose="00000700000000000000" pitchFamily="2" charset="-78"/>
              </a:rPr>
              <a:t>در </a:t>
            </a:r>
            <a:r>
              <a:rPr lang="fa-IR" sz="4000" dirty="0">
                <a:cs typeface="B Titr" panose="00000700000000000000" pitchFamily="2" charset="-78"/>
              </a:rPr>
              <a:t>سامانه سیب</a:t>
            </a:r>
            <a:endParaRPr lang="en-US" sz="4000" dirty="0"/>
          </a:p>
        </p:txBody>
      </p:sp>
    </p:spTree>
    <p:extLst>
      <p:ext uri="{BB962C8B-B14F-4D97-AF65-F5344CB8AC3E}">
        <p14:creationId xmlns:p14="http://schemas.microsoft.com/office/powerpoint/2010/main" val="1015102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1"/>
            <a:ext cx="10515600" cy="685800"/>
          </a:xfrm>
        </p:spPr>
        <p:txBody>
          <a:bodyPr>
            <a:noAutofit/>
          </a:bodyPr>
          <a:lstStyle/>
          <a:p>
            <a:pPr algn="ctr" rtl="1"/>
            <a:r>
              <a:rPr lang="fa-IR" sz="3200" dirty="0" smtClean="0">
                <a:cs typeface="B Titr" panose="00000700000000000000" pitchFamily="2" charset="-78"/>
              </a:rPr>
              <a:t>غربالگری </a:t>
            </a:r>
            <a:r>
              <a:rPr lang="fa-IR" sz="3200" dirty="0">
                <a:cs typeface="B Titr" panose="00000700000000000000" pitchFamily="2" charset="-78"/>
              </a:rPr>
              <a:t>بیماری کم کاری تیرویید </a:t>
            </a:r>
            <a:r>
              <a:rPr lang="fa-IR" sz="3200" dirty="0" smtClean="0">
                <a:cs typeface="B Titr" panose="00000700000000000000" pitchFamily="2" charset="-78"/>
              </a:rPr>
              <a:t>نوزادان در سامانه سیب</a:t>
            </a:r>
            <a:endParaRPr lang="en-US" sz="3200" dirty="0">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5900" y="889001"/>
            <a:ext cx="11798300" cy="5816599"/>
          </a:xfrm>
          <a:prstGeom prst="rect">
            <a:avLst/>
          </a:prstGeom>
        </p:spPr>
      </p:pic>
    </p:spTree>
    <p:extLst>
      <p:ext uri="{BB962C8B-B14F-4D97-AF65-F5344CB8AC3E}">
        <p14:creationId xmlns:p14="http://schemas.microsoft.com/office/powerpoint/2010/main" val="3466074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9100" y="469900"/>
            <a:ext cx="11430000" cy="6210300"/>
          </a:xfrm>
          <a:prstGeom prst="rect">
            <a:avLst/>
          </a:prstGeom>
        </p:spPr>
      </p:pic>
    </p:spTree>
    <p:extLst>
      <p:ext uri="{BB962C8B-B14F-4D97-AF65-F5344CB8AC3E}">
        <p14:creationId xmlns:p14="http://schemas.microsoft.com/office/powerpoint/2010/main" val="871704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5000" y="419100"/>
            <a:ext cx="11023600" cy="6159500"/>
          </a:xfrm>
          <a:prstGeom prst="rect">
            <a:avLst/>
          </a:prstGeom>
        </p:spPr>
      </p:pic>
    </p:spTree>
    <p:extLst>
      <p:ext uri="{BB962C8B-B14F-4D97-AF65-F5344CB8AC3E}">
        <p14:creationId xmlns:p14="http://schemas.microsoft.com/office/powerpoint/2010/main" val="165514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9100" y="628742"/>
            <a:ext cx="11582400" cy="5651315"/>
          </a:xfrm>
          <a:prstGeom prst="rect">
            <a:avLst/>
          </a:prstGeom>
        </p:spPr>
      </p:pic>
      <p:pic>
        <p:nvPicPr>
          <p:cNvPr id="5" name="Picture 4"/>
          <p:cNvPicPr>
            <a:picLocks noChangeAspect="1"/>
          </p:cNvPicPr>
          <p:nvPr/>
        </p:nvPicPr>
        <p:blipFill>
          <a:blip r:embed="rId2"/>
          <a:stretch>
            <a:fillRect/>
          </a:stretch>
        </p:blipFill>
        <p:spPr>
          <a:xfrm>
            <a:off x="180975" y="542925"/>
            <a:ext cx="11830050" cy="5772150"/>
          </a:xfrm>
          <a:prstGeom prst="rect">
            <a:avLst/>
          </a:prstGeom>
        </p:spPr>
      </p:pic>
    </p:spTree>
    <p:extLst>
      <p:ext uri="{BB962C8B-B14F-4D97-AF65-F5344CB8AC3E}">
        <p14:creationId xmlns:p14="http://schemas.microsoft.com/office/powerpoint/2010/main" val="2045546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165100"/>
            <a:ext cx="11925300" cy="6578600"/>
          </a:xfrm>
          <a:prstGeom prst="rect">
            <a:avLst/>
          </a:prstGeom>
        </p:spPr>
      </p:pic>
    </p:spTree>
    <p:extLst>
      <p:ext uri="{BB962C8B-B14F-4D97-AF65-F5344CB8AC3E}">
        <p14:creationId xmlns:p14="http://schemas.microsoft.com/office/powerpoint/2010/main" val="1363338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8000">
              <a:schemeClr val="accent4">
                <a:lumMod val="40000"/>
                <a:lumOff val="60000"/>
              </a:schemeClr>
            </a:gs>
            <a:gs pos="59000">
              <a:schemeClr val="accent5">
                <a:lumMod val="75000"/>
              </a:schemeClr>
            </a:gs>
            <a:gs pos="77000">
              <a:schemeClr val="accent6">
                <a:lumMod val="75000"/>
              </a:schemeClr>
            </a:gs>
            <a:gs pos="39000">
              <a:schemeClr val="bg2">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8261"/>
          </a:xfrm>
        </p:spPr>
        <p:txBody>
          <a:bodyPr>
            <a:normAutofit fontScale="90000"/>
          </a:bodyPr>
          <a:lstStyle/>
          <a:p>
            <a:pPr algn="ctr"/>
            <a:r>
              <a:rPr lang="fa-IR" dirty="0" err="1" smtClean="0">
                <a:cs typeface="B Titr" panose="00000700000000000000" pitchFamily="2" charset="-78"/>
              </a:rPr>
              <a:t>سرفصل</a:t>
            </a:r>
            <a:r>
              <a:rPr lang="fa-IR" dirty="0" smtClean="0">
                <a:cs typeface="B Titr" panose="00000700000000000000" pitchFamily="2" charset="-78"/>
              </a:rPr>
              <a:t> مباحث</a:t>
            </a:r>
            <a:endParaRPr lang="en-US" dirty="0">
              <a:cs typeface="B Titr" panose="00000700000000000000" pitchFamily="2" charset="-78"/>
            </a:endParaRPr>
          </a:p>
        </p:txBody>
      </p:sp>
      <p:sp>
        <p:nvSpPr>
          <p:cNvPr id="3" name="Content Placeholder 2"/>
          <p:cNvSpPr>
            <a:spLocks noGrp="1"/>
          </p:cNvSpPr>
          <p:nvPr>
            <p:ph idx="1"/>
          </p:nvPr>
        </p:nvSpPr>
        <p:spPr>
          <a:xfrm>
            <a:off x="638979" y="1355271"/>
            <a:ext cx="11204154" cy="5355771"/>
          </a:xfrm>
        </p:spPr>
        <p:txBody>
          <a:bodyPr>
            <a:normAutofit/>
          </a:bodyPr>
          <a:lstStyle/>
          <a:p>
            <a:pPr algn="r" rtl="1">
              <a:lnSpc>
                <a:spcPct val="150000"/>
              </a:lnSpc>
            </a:pPr>
            <a:r>
              <a:rPr lang="fa-IR" sz="4400" b="1" dirty="0" err="1" smtClean="0">
                <a:cs typeface="B Nazanin" panose="00000400000000000000" pitchFamily="2" charset="-78"/>
              </a:rPr>
              <a:t>پورتال</a:t>
            </a:r>
            <a:endParaRPr lang="fa-IR" sz="4400" b="1" dirty="0" smtClean="0">
              <a:cs typeface="B Nazanin" panose="00000400000000000000" pitchFamily="2" charset="-78"/>
            </a:endParaRPr>
          </a:p>
          <a:p>
            <a:pPr algn="r" rtl="1">
              <a:lnSpc>
                <a:spcPct val="150000"/>
              </a:lnSpc>
            </a:pPr>
            <a:r>
              <a:rPr lang="fa-IR" sz="4400" b="1" dirty="0" smtClean="0">
                <a:cs typeface="B Nazanin" panose="00000400000000000000" pitchFamily="2" charset="-78"/>
              </a:rPr>
              <a:t>آمارو شاخصها</a:t>
            </a:r>
          </a:p>
          <a:p>
            <a:pPr algn="r" rtl="1">
              <a:lnSpc>
                <a:spcPct val="150000"/>
              </a:lnSpc>
            </a:pPr>
            <a:r>
              <a:rPr lang="fa-IR" sz="4400" b="1" dirty="0">
                <a:cs typeface="B Nazanin" panose="00000400000000000000" pitchFamily="2" charset="-78"/>
              </a:rPr>
              <a:t>سامانه </a:t>
            </a:r>
            <a:r>
              <a:rPr lang="fa-IR" sz="4400" b="1" dirty="0" smtClean="0">
                <a:cs typeface="B Nazanin" panose="00000400000000000000" pitchFamily="2" charset="-78"/>
              </a:rPr>
              <a:t>سیب</a:t>
            </a:r>
          </a:p>
          <a:p>
            <a:pPr algn="r" rtl="1">
              <a:lnSpc>
                <a:spcPct val="150000"/>
              </a:lnSpc>
            </a:pPr>
            <a:r>
              <a:rPr lang="fa-IR" sz="4400" b="1" dirty="0">
                <a:cs typeface="B Nazanin" panose="00000400000000000000" pitchFamily="2" charset="-78"/>
              </a:rPr>
              <a:t>مشکلات و سؤالات اجرایی </a:t>
            </a:r>
            <a:endParaRPr lang="fa-IR" sz="4400" b="1" dirty="0" smtClean="0">
              <a:cs typeface="B Nazanin" panose="00000400000000000000" pitchFamily="2" charset="-78"/>
            </a:endParaRPr>
          </a:p>
          <a:p>
            <a:pPr algn="r" rtl="1">
              <a:lnSpc>
                <a:spcPct val="150000"/>
              </a:lnSpc>
            </a:pPr>
            <a:endParaRPr lang="fa-IR" sz="4400" b="1" dirty="0" smtClean="0">
              <a:cs typeface="B Nazanin" panose="00000400000000000000" pitchFamily="2" charset="-78"/>
            </a:endParaRPr>
          </a:p>
        </p:txBody>
      </p:sp>
    </p:spTree>
    <p:extLst>
      <p:ext uri="{BB962C8B-B14F-4D97-AF65-F5344CB8AC3E}">
        <p14:creationId xmlns:p14="http://schemas.microsoft.com/office/powerpoint/2010/main" val="344246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54000" y="215900"/>
            <a:ext cx="11734800" cy="6375400"/>
          </a:xfrm>
          <a:prstGeom prst="rect">
            <a:avLst/>
          </a:prstGeom>
        </p:spPr>
      </p:pic>
    </p:spTree>
    <p:extLst>
      <p:ext uri="{BB962C8B-B14F-4D97-AF65-F5344CB8AC3E}">
        <p14:creationId xmlns:p14="http://schemas.microsoft.com/office/powerpoint/2010/main" val="2118140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203201"/>
            <a:ext cx="10782300" cy="1777999"/>
          </a:xfrm>
        </p:spPr>
        <p:txBody>
          <a:bodyPr>
            <a:noAutofit/>
          </a:bodyPr>
          <a:lstStyle/>
          <a:p>
            <a:pPr algn="ctr" rtl="1">
              <a:lnSpc>
                <a:spcPct val="150000"/>
              </a:lnSpc>
            </a:pPr>
            <a:r>
              <a:rPr lang="en-US" sz="2800" b="1" dirty="0" smtClean="0">
                <a:cs typeface="2  Titr" panose="00000700000000000000" pitchFamily="2" charset="-78"/>
              </a:rPr>
              <a:t/>
            </a:r>
            <a:br>
              <a:rPr lang="en-US" sz="2800" b="1" dirty="0" smtClean="0">
                <a:cs typeface="2  Titr" panose="00000700000000000000" pitchFamily="2" charset="-78"/>
              </a:rPr>
            </a:br>
            <a:r>
              <a:rPr lang="fa-IR" sz="2800" b="1" dirty="0" smtClean="0">
                <a:cs typeface="2  Titr" panose="00000700000000000000" pitchFamily="2" charset="-78"/>
              </a:rPr>
              <a:t>1- </a:t>
            </a:r>
            <a:r>
              <a:rPr lang="fa-IR" sz="2800" b="1" dirty="0">
                <a:cs typeface="2  Titr" panose="00000700000000000000" pitchFamily="2" charset="-78"/>
              </a:rPr>
              <a:t>ارزیابی کودک از نظر کم کاری تیرویید(غربالگری اول) – </a:t>
            </a:r>
            <a:r>
              <a:rPr lang="fa-IR" sz="2800" b="1" dirty="0" err="1">
                <a:cs typeface="2  Titr" panose="00000700000000000000" pitchFamily="2" charset="-78"/>
              </a:rPr>
              <a:t>غیرپزشک</a:t>
            </a:r>
            <a:r>
              <a:rPr lang="fa-IR" sz="2800" b="1" dirty="0">
                <a:cs typeface="2  Titr" panose="00000700000000000000" pitchFamily="2" charset="-78"/>
              </a:rPr>
              <a:t> – </a:t>
            </a:r>
            <a:r>
              <a:rPr lang="fa-IR" sz="2800" b="1" dirty="0" smtClean="0">
                <a:cs typeface="2  Titr" panose="00000700000000000000" pitchFamily="2" charset="-78"/>
              </a:rPr>
              <a:t>پایلوت</a:t>
            </a:r>
            <a:br>
              <a:rPr lang="fa-IR" sz="2800" b="1" dirty="0" smtClean="0">
                <a:cs typeface="2  Titr" panose="00000700000000000000" pitchFamily="2" charset="-78"/>
              </a:rPr>
            </a:br>
            <a:r>
              <a:rPr lang="fa-IR" sz="2800" b="1" dirty="0" smtClean="0">
                <a:cs typeface="2  Titr" panose="00000700000000000000" pitchFamily="2" charset="-78"/>
              </a:rPr>
              <a:t>کد خدمت 7421</a:t>
            </a:r>
            <a:r>
              <a:rPr lang="en-US" sz="2800" b="1" dirty="0">
                <a:cs typeface="2  Titr" panose="00000700000000000000" pitchFamily="2" charset="-78"/>
              </a:rPr>
              <a:t/>
            </a:r>
            <a:br>
              <a:rPr lang="en-US" sz="2800" b="1" dirty="0">
                <a:cs typeface="2  Titr" panose="00000700000000000000" pitchFamily="2" charset="-78"/>
              </a:rPr>
            </a:br>
            <a:endParaRPr lang="en-US" sz="2800" b="1" dirty="0">
              <a:cs typeface="2  Titr" panose="00000700000000000000" pitchFamily="2" charset="-78"/>
            </a:endParaRPr>
          </a:p>
        </p:txBody>
      </p:sp>
      <p:sp>
        <p:nvSpPr>
          <p:cNvPr id="3" name="Content Placeholder 2"/>
          <p:cNvSpPr>
            <a:spLocks noGrp="1"/>
          </p:cNvSpPr>
          <p:nvPr>
            <p:ph idx="1"/>
          </p:nvPr>
        </p:nvSpPr>
        <p:spPr>
          <a:xfrm>
            <a:off x="1854200" y="2311400"/>
            <a:ext cx="9194800" cy="4394200"/>
          </a:xfrm>
          <a:solidFill>
            <a:schemeClr val="accent2"/>
          </a:solidFill>
          <a:ln>
            <a:noFill/>
          </a:ln>
        </p:spPr>
        <p:txBody>
          <a:bodyPr/>
          <a:lstStyle/>
          <a:p>
            <a:pPr marL="0" indent="0" algn="r" rtl="1">
              <a:lnSpc>
                <a:spcPct val="150000"/>
              </a:lnSpc>
              <a:buNone/>
            </a:pPr>
            <a:r>
              <a:rPr lang="fa-IR" b="1" i="1" dirty="0" smtClean="0">
                <a:solidFill>
                  <a:schemeClr val="accent1">
                    <a:lumMod val="50000"/>
                  </a:schemeClr>
                </a:solidFill>
                <a:cs typeface="B Nazanin" panose="00000400000000000000" pitchFamily="2" charset="-78"/>
              </a:rPr>
              <a:t>زمانی </a:t>
            </a:r>
            <a:r>
              <a:rPr lang="fa-IR" b="1" i="1" dirty="0">
                <a:solidFill>
                  <a:schemeClr val="accent1">
                    <a:lumMod val="50000"/>
                  </a:schemeClr>
                </a:solidFill>
                <a:cs typeface="B Nazanin" panose="00000400000000000000" pitchFamily="2" charset="-78"/>
              </a:rPr>
              <a:t>که نوزاد کمتر از 8 روز </a:t>
            </a:r>
            <a:r>
              <a:rPr lang="en-US" b="1" i="1" dirty="0" err="1">
                <a:solidFill>
                  <a:schemeClr val="accent1">
                    <a:lumMod val="50000"/>
                  </a:schemeClr>
                </a:solidFill>
                <a:cs typeface="B Nazanin" panose="00000400000000000000" pitchFamily="2" charset="-78"/>
              </a:rPr>
              <a:t>tsh</a:t>
            </a:r>
            <a:r>
              <a:rPr lang="fa-IR" b="1" i="1" dirty="0">
                <a:solidFill>
                  <a:schemeClr val="accent1">
                    <a:lumMod val="50000"/>
                  </a:schemeClr>
                </a:solidFill>
                <a:cs typeface="B Nazanin" panose="00000400000000000000" pitchFamily="2" charset="-78"/>
              </a:rPr>
              <a:t> کمتر از 5 و نوزاد بالای 8 روز تا 89 روز </a:t>
            </a:r>
            <a:r>
              <a:rPr lang="en-US" b="1" i="1" dirty="0" err="1">
                <a:solidFill>
                  <a:schemeClr val="accent1">
                    <a:lumMod val="50000"/>
                  </a:schemeClr>
                </a:solidFill>
                <a:cs typeface="B Nazanin" panose="00000400000000000000" pitchFamily="2" charset="-78"/>
              </a:rPr>
              <a:t>tsh</a:t>
            </a:r>
            <a:r>
              <a:rPr lang="fa-IR" b="1" i="1" dirty="0">
                <a:solidFill>
                  <a:schemeClr val="accent1">
                    <a:lumMod val="50000"/>
                  </a:schemeClr>
                </a:solidFill>
                <a:cs typeface="B Nazanin" panose="00000400000000000000" pitchFamily="2" charset="-78"/>
              </a:rPr>
              <a:t> کمتر از 4 شد و هیچ کدام از علل غربالگری مجدد را نداشت این نوزاد از نظر انجام این خدمت سالم تلقی شده و نیاز به مراجعه مجدد برای انجام غربالگری های نوبت بعدی را ندارد.(75 تا 80 % نوزادان غربالگری شده را شامل می شود) در واقع نیاز نیست 7 خدمت بعدی برای این نوزاد باز شوند و این نوزادان از چرخه غربالگری تیرویید خارج می شوند.</a:t>
            </a:r>
            <a:endParaRPr lang="en-US" b="1" i="1" dirty="0">
              <a:solidFill>
                <a:schemeClr val="accent1">
                  <a:lumMod val="50000"/>
                </a:schemeClr>
              </a:solidFill>
              <a:cs typeface="B Nazanin" panose="00000400000000000000" pitchFamily="2" charset="-78"/>
            </a:endParaRPr>
          </a:p>
          <a:p>
            <a:pPr marL="0" lvl="0" indent="0" algn="r" rtl="1">
              <a:lnSpc>
                <a:spcPct val="150000"/>
              </a:lnSpc>
              <a:buNone/>
            </a:pPr>
            <a:endParaRPr lang="en-US" i="1" dirty="0">
              <a:cs typeface="B Nazanin" panose="00000400000000000000" pitchFamily="2" charset="-78"/>
            </a:endParaRPr>
          </a:p>
        </p:txBody>
      </p:sp>
    </p:spTree>
    <p:extLst>
      <p:ext uri="{BB962C8B-B14F-4D97-AF65-F5344CB8AC3E}">
        <p14:creationId xmlns:p14="http://schemas.microsoft.com/office/powerpoint/2010/main" val="204137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49239"/>
            <a:ext cx="10515600" cy="1220787"/>
          </a:xfrm>
        </p:spPr>
        <p:txBody>
          <a:bodyPr>
            <a:normAutofit fontScale="90000"/>
          </a:bodyPr>
          <a:lstStyle/>
          <a:p>
            <a:pPr lvl="0" algn="ctr" rtl="1">
              <a:lnSpc>
                <a:spcPct val="150000"/>
              </a:lnSpc>
            </a:pPr>
            <a:r>
              <a:rPr lang="fa-IR" sz="2800" dirty="0" smtClean="0">
                <a:cs typeface="2  Titr" panose="00000700000000000000" pitchFamily="2" charset="-78"/>
              </a:rPr>
              <a:t>2- ارزیابی </a:t>
            </a:r>
            <a:r>
              <a:rPr lang="fa-IR" sz="2800" dirty="0">
                <a:cs typeface="2  Titr" panose="00000700000000000000" pitchFamily="2" charset="-78"/>
              </a:rPr>
              <a:t>کودک از نظر کم کاری تیرویید (غربالگری دوم)- </a:t>
            </a:r>
            <a:r>
              <a:rPr lang="fa-IR" sz="2800" dirty="0" err="1">
                <a:cs typeface="2  Titr" panose="00000700000000000000" pitchFamily="2" charset="-78"/>
              </a:rPr>
              <a:t>غیرپزشک</a:t>
            </a:r>
            <a:r>
              <a:rPr lang="fa-IR" sz="2800" dirty="0">
                <a:cs typeface="2  Titr" panose="00000700000000000000" pitchFamily="2" charset="-78"/>
              </a:rPr>
              <a:t> – پایلوت </a:t>
            </a:r>
            <a:r>
              <a:rPr lang="en-US" sz="2800" dirty="0">
                <a:cs typeface="2  Titr" panose="00000700000000000000" pitchFamily="2" charset="-78"/>
              </a:rPr>
              <a:t/>
            </a:r>
            <a:br>
              <a:rPr lang="en-US" sz="2800" dirty="0">
                <a:cs typeface="2  Titr" panose="00000700000000000000" pitchFamily="2" charset="-78"/>
              </a:rPr>
            </a:br>
            <a:r>
              <a:rPr lang="fa-IR" sz="2800" dirty="0" smtClean="0">
                <a:cs typeface="2  Titr" panose="00000700000000000000" pitchFamily="2" charset="-78"/>
              </a:rPr>
              <a:t>کد خدمت 7422</a:t>
            </a:r>
            <a:endParaRPr lang="en-US" sz="2800" dirty="0">
              <a:cs typeface="2  Titr" panose="00000700000000000000" pitchFamily="2" charset="-78"/>
            </a:endParaRPr>
          </a:p>
        </p:txBody>
      </p:sp>
      <p:sp>
        <p:nvSpPr>
          <p:cNvPr id="3" name="Content Placeholder 2"/>
          <p:cNvSpPr>
            <a:spLocks noGrp="1"/>
          </p:cNvSpPr>
          <p:nvPr>
            <p:ph idx="1"/>
          </p:nvPr>
        </p:nvSpPr>
        <p:spPr>
          <a:xfrm>
            <a:off x="660400" y="1690688"/>
            <a:ext cx="10972800" cy="4862512"/>
          </a:xfrm>
          <a:solidFill>
            <a:schemeClr val="accent2"/>
          </a:solidFill>
        </p:spPr>
        <p:txBody>
          <a:bodyPr>
            <a:normAutofit fontScale="92500"/>
          </a:bodyPr>
          <a:lstStyle/>
          <a:p>
            <a:pPr lvl="0" algn="r" rtl="1"/>
            <a:r>
              <a:rPr lang="fa-IR" b="1" dirty="0">
                <a:cs typeface="B Nazanin" panose="00000400000000000000" pitchFamily="2" charset="-78"/>
              </a:rPr>
              <a:t>نمونه نامناسب</a:t>
            </a:r>
            <a:endParaRPr lang="en-US" b="1" dirty="0">
              <a:cs typeface="B Nazanin" panose="00000400000000000000" pitchFamily="2" charset="-78"/>
            </a:endParaRPr>
          </a:p>
          <a:p>
            <a:pPr lvl="0" algn="r" rtl="1"/>
            <a:r>
              <a:rPr lang="fa-IR" b="1" dirty="0">
                <a:cs typeface="B Nazanin" panose="00000400000000000000" pitchFamily="2" charset="-78"/>
              </a:rPr>
              <a:t>جواب آزمایش غیر طبیعی ( 9.9 – 5) (لازم به ذکر است جواب آزمایش 10 و بالاتر در نوبت اول مستقیم جهت آزمایش وریدی ارجاع می شوند و نیاز به غربالگری مجدد از پاشنه پا ندارند).</a:t>
            </a:r>
            <a:endParaRPr lang="en-US" b="1" dirty="0">
              <a:cs typeface="B Nazanin" panose="00000400000000000000" pitchFamily="2" charset="-78"/>
            </a:endParaRPr>
          </a:p>
          <a:p>
            <a:pPr lvl="0" algn="r" rtl="1"/>
            <a:r>
              <a:rPr lang="fa-IR" b="1" dirty="0">
                <a:cs typeface="B Nazanin" panose="00000400000000000000" pitchFamily="2" charset="-78"/>
              </a:rPr>
              <a:t>نوزاد نارس</a:t>
            </a:r>
            <a:endParaRPr lang="en-US" b="1" dirty="0">
              <a:cs typeface="B Nazanin" panose="00000400000000000000" pitchFamily="2" charset="-78"/>
            </a:endParaRPr>
          </a:p>
          <a:p>
            <a:pPr lvl="0" algn="r" rtl="1"/>
            <a:r>
              <a:rPr lang="fa-IR" b="1" dirty="0">
                <a:cs typeface="B Nazanin" panose="00000400000000000000" pitchFamily="2" charset="-78"/>
              </a:rPr>
              <a:t>وزن کمتر از 2500 گرم</a:t>
            </a:r>
            <a:endParaRPr lang="en-US" b="1" dirty="0">
              <a:cs typeface="B Nazanin" panose="00000400000000000000" pitchFamily="2" charset="-78"/>
            </a:endParaRPr>
          </a:p>
          <a:p>
            <a:pPr lvl="0" algn="r" rtl="1"/>
            <a:r>
              <a:rPr lang="fa-IR" b="1" dirty="0">
                <a:cs typeface="B Nazanin" panose="00000400000000000000" pitchFamily="2" charset="-78"/>
              </a:rPr>
              <a:t>وزن بیش از 4000 گرم</a:t>
            </a:r>
            <a:endParaRPr lang="en-US" b="1" dirty="0">
              <a:cs typeface="B Nazanin" panose="00000400000000000000" pitchFamily="2" charset="-78"/>
            </a:endParaRPr>
          </a:p>
          <a:p>
            <a:pPr lvl="0" algn="r" rtl="1"/>
            <a:r>
              <a:rPr lang="fa-IR" b="1" dirty="0">
                <a:cs typeface="B Nazanin" panose="00000400000000000000" pitchFamily="2" charset="-78"/>
              </a:rPr>
              <a:t>نوزاد </a:t>
            </a:r>
            <a:r>
              <a:rPr lang="fa-IR" b="1" dirty="0" err="1">
                <a:cs typeface="B Nazanin" panose="00000400000000000000" pitchFamily="2" charset="-78"/>
              </a:rPr>
              <a:t>دوقلو</a:t>
            </a:r>
            <a:r>
              <a:rPr lang="fa-IR" b="1" dirty="0">
                <a:cs typeface="B Nazanin" panose="00000400000000000000" pitchFamily="2" charset="-78"/>
              </a:rPr>
              <a:t> یا چند قلو</a:t>
            </a:r>
            <a:endParaRPr lang="en-US" b="1" dirty="0">
              <a:cs typeface="B Nazanin" panose="00000400000000000000" pitchFamily="2" charset="-78"/>
            </a:endParaRPr>
          </a:p>
          <a:p>
            <a:pPr lvl="0" algn="r" rtl="1"/>
            <a:r>
              <a:rPr lang="fa-IR" b="1" dirty="0">
                <a:cs typeface="B Nazanin" panose="00000400000000000000" pitchFamily="2" charset="-78"/>
              </a:rPr>
              <a:t>سابقه بستری در بیمارستان</a:t>
            </a:r>
            <a:endParaRPr lang="en-US" b="1" dirty="0">
              <a:cs typeface="B Nazanin" panose="00000400000000000000" pitchFamily="2" charset="-78"/>
            </a:endParaRPr>
          </a:p>
          <a:p>
            <a:pPr lvl="0" algn="r" rtl="1"/>
            <a:r>
              <a:rPr lang="fa-IR" b="1" dirty="0">
                <a:cs typeface="B Nazanin" panose="00000400000000000000" pitchFamily="2" charset="-78"/>
              </a:rPr>
              <a:t>سابقه دریافت یا تعویض خون</a:t>
            </a:r>
            <a:endParaRPr lang="en-US" b="1" dirty="0">
              <a:cs typeface="B Nazanin" panose="00000400000000000000" pitchFamily="2" charset="-78"/>
            </a:endParaRPr>
          </a:p>
          <a:p>
            <a:pPr lvl="0" algn="r" rtl="1"/>
            <a:r>
              <a:rPr lang="fa-IR" b="1" dirty="0">
                <a:cs typeface="B Nazanin" panose="00000400000000000000" pitchFamily="2" charset="-78"/>
              </a:rPr>
              <a:t>مصرف داروهای خاص</a:t>
            </a:r>
            <a:endParaRPr lang="en-US" b="1" dirty="0">
              <a:cs typeface="B Nazanin" panose="00000400000000000000" pitchFamily="2" charset="-78"/>
            </a:endParaRPr>
          </a:p>
          <a:p>
            <a:pPr algn="r"/>
            <a:endParaRPr lang="en-US" dirty="0"/>
          </a:p>
        </p:txBody>
      </p:sp>
      <p:sp>
        <p:nvSpPr>
          <p:cNvPr id="4" name="Oval Callout 3"/>
          <p:cNvSpPr/>
          <p:nvPr/>
        </p:nvSpPr>
        <p:spPr>
          <a:xfrm>
            <a:off x="1409700" y="3352800"/>
            <a:ext cx="5219700" cy="29845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b="1" i="1" dirty="0">
                <a:cs typeface="B Nazanin" panose="00000400000000000000" pitchFamily="2" charset="-78"/>
              </a:rPr>
              <a:t>این نوزادان با جواب </a:t>
            </a:r>
            <a:r>
              <a:rPr lang="en-US" sz="2400" b="1" i="1" dirty="0" err="1">
                <a:cs typeface="B Nazanin" panose="00000400000000000000" pitchFamily="2" charset="-78"/>
              </a:rPr>
              <a:t>tsh</a:t>
            </a:r>
            <a:r>
              <a:rPr lang="fa-IR" sz="2400" b="1" i="1" dirty="0">
                <a:cs typeface="B Nazanin" panose="00000400000000000000" pitchFamily="2" charset="-78"/>
              </a:rPr>
              <a:t> کمتر از 5 از گردونه غربالگری خارج می شوند و جواب های 5 و بالاتر از 5 جهت انجام آزمایش وریدی ارجاع فوری داده می شوند.</a:t>
            </a:r>
            <a:endParaRPr lang="en-US" sz="2400" b="1" i="1" dirty="0">
              <a:cs typeface="B Nazanin" panose="00000400000000000000" pitchFamily="2" charset="-78"/>
            </a:endParaRPr>
          </a:p>
        </p:txBody>
      </p:sp>
    </p:spTree>
    <p:extLst>
      <p:ext uri="{BB962C8B-B14F-4D97-AF65-F5344CB8AC3E}">
        <p14:creationId xmlns:p14="http://schemas.microsoft.com/office/powerpoint/2010/main" val="156256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23825"/>
            <a:ext cx="10515600" cy="1311275"/>
          </a:xfrm>
        </p:spPr>
        <p:txBody>
          <a:bodyPr>
            <a:normAutofit fontScale="90000"/>
          </a:bodyPr>
          <a:lstStyle/>
          <a:p>
            <a:pPr lvl="0" algn="ctr" rtl="1">
              <a:lnSpc>
                <a:spcPct val="150000"/>
              </a:lnSpc>
            </a:pPr>
            <a:r>
              <a:rPr lang="fa-IR" sz="2800" b="1" dirty="0" smtClean="0">
                <a:cs typeface="2  Titr" panose="00000700000000000000" pitchFamily="2" charset="-78"/>
              </a:rPr>
              <a:t>3- ارزیابی </a:t>
            </a:r>
            <a:r>
              <a:rPr lang="fa-IR" sz="2800" b="1" dirty="0">
                <a:cs typeface="2  Titr" panose="00000700000000000000" pitchFamily="2" charset="-78"/>
              </a:rPr>
              <a:t>کودک از نظر کم کاری تیرویید(ثبت نتیجه تست وریدی) – </a:t>
            </a:r>
            <a:r>
              <a:rPr lang="fa-IR" sz="2800" b="1" dirty="0" err="1">
                <a:cs typeface="2  Titr" panose="00000700000000000000" pitchFamily="2" charset="-78"/>
              </a:rPr>
              <a:t>غیرپزشک</a:t>
            </a:r>
            <a:r>
              <a:rPr lang="fa-IR" sz="2800" b="1" dirty="0">
                <a:cs typeface="2  Titr" panose="00000700000000000000" pitchFamily="2" charset="-78"/>
              </a:rPr>
              <a:t> – </a:t>
            </a:r>
            <a:r>
              <a:rPr lang="fa-IR" sz="2800" b="1" dirty="0" smtClean="0">
                <a:cs typeface="2  Titr" panose="00000700000000000000" pitchFamily="2" charset="-78"/>
              </a:rPr>
              <a:t>پایلوت</a:t>
            </a:r>
            <a:br>
              <a:rPr lang="fa-IR" sz="2800" b="1" dirty="0" smtClean="0">
                <a:cs typeface="2  Titr" panose="00000700000000000000" pitchFamily="2" charset="-78"/>
              </a:rPr>
            </a:br>
            <a:r>
              <a:rPr lang="fa-IR" sz="2800" b="1" dirty="0" smtClean="0">
                <a:cs typeface="2  Titr" panose="00000700000000000000" pitchFamily="2" charset="-78"/>
              </a:rPr>
              <a:t>کد خدمت 7423</a:t>
            </a:r>
            <a:endParaRPr lang="en-US" sz="2800" b="1" dirty="0">
              <a:cs typeface="2  Titr" panose="00000700000000000000" pitchFamily="2" charset="-78"/>
            </a:endParaRPr>
          </a:p>
        </p:txBody>
      </p:sp>
      <p:sp>
        <p:nvSpPr>
          <p:cNvPr id="3" name="Content Placeholder 2"/>
          <p:cNvSpPr>
            <a:spLocks noGrp="1"/>
          </p:cNvSpPr>
          <p:nvPr>
            <p:ph idx="1"/>
          </p:nvPr>
        </p:nvSpPr>
        <p:spPr>
          <a:xfrm>
            <a:off x="1778000" y="1676400"/>
            <a:ext cx="8585200" cy="4965700"/>
          </a:xfrm>
          <a:solidFill>
            <a:schemeClr val="accent2"/>
          </a:solidFill>
        </p:spPr>
        <p:txBody>
          <a:bodyPr/>
          <a:lstStyle/>
          <a:p>
            <a:pPr marL="0" indent="0" algn="r" rtl="1">
              <a:lnSpc>
                <a:spcPct val="100000"/>
              </a:lnSpc>
              <a:buNone/>
            </a:pPr>
            <a:r>
              <a:rPr lang="fa-IR" b="1" dirty="0">
                <a:cs typeface="B Nazanin" panose="00000400000000000000" pitchFamily="2" charset="-78"/>
              </a:rPr>
              <a:t>در غربالگری اول نتیجه آزمایش </a:t>
            </a:r>
            <a:r>
              <a:rPr lang="fa-IR" b="1" u="sng" dirty="0">
                <a:cs typeface="B Nazanin" panose="00000400000000000000" pitchFamily="2" charset="-78"/>
              </a:rPr>
              <a:t>مساوی و بالای </a:t>
            </a:r>
            <a:r>
              <a:rPr lang="fa-IR" b="1" dirty="0">
                <a:cs typeface="B Nazanin" panose="00000400000000000000" pitchFamily="2" charset="-78"/>
              </a:rPr>
              <a:t>10 و در آزمایش غربالگری نوبت دوم نتیجه آزمایش </a:t>
            </a:r>
            <a:r>
              <a:rPr lang="fa-IR" b="1" u="sng" dirty="0">
                <a:cs typeface="B Nazanin" panose="00000400000000000000" pitchFamily="2" charset="-78"/>
              </a:rPr>
              <a:t>مساوی یا بیشتر از 5 </a:t>
            </a:r>
            <a:r>
              <a:rPr lang="fa-IR" b="1" dirty="0">
                <a:cs typeface="B Nazanin" panose="00000400000000000000" pitchFamily="2" charset="-78"/>
              </a:rPr>
              <a:t>می بایستی جهت انجام آزمایش تأیید تشخیص و بررسی از نظر وجود کم کاری تیرویید ارجاع داده شود. </a:t>
            </a:r>
            <a:endParaRPr lang="en-US" b="1" dirty="0">
              <a:cs typeface="B Nazanin" panose="00000400000000000000" pitchFamily="2" charset="-78"/>
            </a:endParaRPr>
          </a:p>
          <a:p>
            <a:pPr algn="r" rtl="1">
              <a:lnSpc>
                <a:spcPct val="150000"/>
              </a:lnSpc>
            </a:pPr>
            <a:endParaRPr lang="en-US" dirty="0"/>
          </a:p>
        </p:txBody>
      </p:sp>
      <p:sp>
        <p:nvSpPr>
          <p:cNvPr id="4" name="Cloud Callout 3"/>
          <p:cNvSpPr/>
          <p:nvPr/>
        </p:nvSpPr>
        <p:spPr>
          <a:xfrm>
            <a:off x="2184400" y="3187700"/>
            <a:ext cx="4826000" cy="2946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Nazanin" panose="00000400000000000000" pitchFamily="2" charset="-78"/>
              </a:rPr>
              <a:t>با نظر پزشک سالم و یا بیمار بودن نوزاد مشخص می شود </a:t>
            </a:r>
          </a:p>
          <a:p>
            <a:pPr algn="ctr"/>
            <a:r>
              <a:rPr lang="fa-IR" sz="2400" b="1" dirty="0" smtClean="0">
                <a:cs typeface="B Nazanin" panose="00000400000000000000" pitchFamily="2" charset="-78"/>
              </a:rPr>
              <a:t>ثبت نیز توسط پزشک انجام می شود.</a:t>
            </a:r>
          </a:p>
          <a:p>
            <a:pPr algn="ctr" rtl="1"/>
            <a:r>
              <a:rPr lang="fa-IR" sz="2400" b="1" dirty="0" smtClean="0">
                <a:cs typeface="B Nazanin" panose="00000400000000000000" pitchFamily="2" charset="-78"/>
              </a:rPr>
              <a:t>کد</a:t>
            </a:r>
            <a:r>
              <a:rPr lang="en-US" sz="2400" b="1" dirty="0" smtClean="0">
                <a:cs typeface="B Nazanin" panose="00000400000000000000" pitchFamily="2" charset="-78"/>
              </a:rPr>
              <a:t>ICD 10 </a:t>
            </a:r>
            <a:r>
              <a:rPr lang="fa-IR" sz="2400" b="1" dirty="0" smtClean="0">
                <a:cs typeface="B Nazanin" panose="00000400000000000000" pitchFamily="2" charset="-78"/>
              </a:rPr>
              <a:t> برنامه:</a:t>
            </a:r>
          </a:p>
          <a:p>
            <a:pPr algn="ctr" rtl="1"/>
            <a:r>
              <a:rPr lang="fa-IR" sz="2400" b="1" dirty="0" smtClean="0">
                <a:cs typeface="B Nazanin" panose="00000400000000000000" pitchFamily="2" charset="-78"/>
              </a:rPr>
              <a:t> </a:t>
            </a:r>
            <a:r>
              <a:rPr lang="en-US" sz="2400" b="1" dirty="0" smtClean="0">
                <a:cs typeface="B Nazanin" panose="00000400000000000000" pitchFamily="2" charset="-78"/>
              </a:rPr>
              <a:t>E03.0</a:t>
            </a:r>
            <a:r>
              <a:rPr lang="fa-IR" sz="2400" b="1" dirty="0" smtClean="0">
                <a:cs typeface="B Nazanin" panose="00000400000000000000" pitchFamily="2" charset="-78"/>
              </a:rPr>
              <a:t> و</a:t>
            </a:r>
            <a:r>
              <a:rPr lang="en-US" sz="2400" b="1" dirty="0" smtClean="0">
                <a:cs typeface="B Nazanin" panose="00000400000000000000" pitchFamily="2" charset="-78"/>
              </a:rPr>
              <a:t>  E03.1</a:t>
            </a:r>
            <a:r>
              <a:rPr lang="fa-IR" sz="2400" b="1" dirty="0" smtClean="0">
                <a:cs typeface="B Nazanin" panose="00000400000000000000" pitchFamily="2" charset="-78"/>
              </a:rPr>
              <a:t> </a:t>
            </a:r>
            <a:endParaRPr lang="en-US" sz="2400" b="1" dirty="0">
              <a:cs typeface="B Nazanin" panose="00000400000000000000" pitchFamily="2" charset="-78"/>
            </a:endParaRPr>
          </a:p>
        </p:txBody>
      </p:sp>
    </p:spTree>
    <p:extLst>
      <p:ext uri="{BB962C8B-B14F-4D97-AF65-F5344CB8AC3E}">
        <p14:creationId xmlns:p14="http://schemas.microsoft.com/office/powerpoint/2010/main" val="14999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215900" y="177800"/>
            <a:ext cx="11785600" cy="6502400"/>
          </a:xfrm>
          <a:prstGeom prst="rect">
            <a:avLst/>
          </a:prstGeom>
        </p:spPr>
      </p:pic>
      <p:sp>
        <p:nvSpPr>
          <p:cNvPr id="2" name="TextBox 1"/>
          <p:cNvSpPr txBox="1"/>
          <p:nvPr/>
        </p:nvSpPr>
        <p:spPr>
          <a:xfrm>
            <a:off x="838200" y="5232400"/>
            <a:ext cx="2984500" cy="523220"/>
          </a:xfrm>
          <a:prstGeom prst="rect">
            <a:avLst/>
          </a:prstGeom>
          <a:solidFill>
            <a:srgbClr val="00B050"/>
          </a:solidFill>
        </p:spPr>
        <p:txBody>
          <a:bodyPr wrap="square" rtlCol="0">
            <a:spAutoFit/>
          </a:bodyPr>
          <a:lstStyle/>
          <a:p>
            <a:r>
              <a:rPr lang="fa-IR" sz="2800" b="1" dirty="0" smtClean="0">
                <a:cs typeface="B Titr" panose="00000700000000000000" pitchFamily="2" charset="-78"/>
              </a:rPr>
              <a:t>جلد اول صفحه263 </a:t>
            </a:r>
            <a:endParaRPr lang="en-US" sz="2800" b="1" dirty="0">
              <a:cs typeface="B Titr" panose="00000700000000000000" pitchFamily="2" charset="-78"/>
            </a:endParaRPr>
          </a:p>
        </p:txBody>
      </p:sp>
    </p:spTree>
    <p:extLst>
      <p:ext uri="{BB962C8B-B14F-4D97-AF65-F5344CB8AC3E}">
        <p14:creationId xmlns:p14="http://schemas.microsoft.com/office/powerpoint/2010/main" val="1221900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normAutofit/>
          </a:bodyPr>
          <a:lstStyle/>
          <a:p>
            <a:pPr algn="ctr"/>
            <a:r>
              <a:rPr lang="fa-IR" sz="3600" dirty="0" smtClean="0">
                <a:cs typeface="B Titr" panose="00000700000000000000" pitchFamily="2" charset="-78"/>
              </a:rPr>
              <a:t>ثبت نتیجه تست وریدی </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lvl="0" indent="0" algn="r" rtl="1">
              <a:buNone/>
            </a:pPr>
            <a:r>
              <a:rPr lang="fa-IR" sz="3600" dirty="0">
                <a:cs typeface="B Nazanin" panose="00000400000000000000" pitchFamily="2" charset="-78"/>
              </a:rPr>
              <a:t>در ثبت بیماری توسط پزشک خدمت </a:t>
            </a:r>
            <a:endParaRPr lang="en-US" sz="3600" dirty="0" smtClean="0">
              <a:cs typeface="B Nazanin" panose="00000400000000000000" pitchFamily="2" charset="-78"/>
            </a:endParaRPr>
          </a:p>
          <a:p>
            <a:pPr marL="0" lvl="0" indent="0" algn="r" rtl="1">
              <a:buNone/>
            </a:pPr>
            <a:r>
              <a:rPr lang="fa-IR" sz="3600" b="1" dirty="0" smtClean="0">
                <a:cs typeface="B Nazanin" panose="00000400000000000000" pitchFamily="2" charset="-78"/>
              </a:rPr>
              <a:t>"</a:t>
            </a:r>
            <a:r>
              <a:rPr lang="fa-IR" sz="3600" b="1" dirty="0">
                <a:cs typeface="B Nazanin" panose="00000400000000000000" pitchFamily="2" charset="-78"/>
              </a:rPr>
              <a:t>ارزیابی کودک از نظر غربالگری کم کاری تیرویید نوزادان" </a:t>
            </a:r>
            <a:endParaRPr lang="en-US" sz="3600" b="1" dirty="0" smtClean="0">
              <a:cs typeface="B Nazanin" panose="00000400000000000000" pitchFamily="2" charset="-78"/>
            </a:endParaRPr>
          </a:p>
          <a:p>
            <a:pPr marL="0" lvl="0" indent="0" algn="r" rtl="1">
              <a:buNone/>
            </a:pPr>
            <a:r>
              <a:rPr lang="fa-IR" sz="3600" dirty="0" smtClean="0">
                <a:cs typeface="B Nazanin" panose="00000400000000000000" pitchFamily="2" charset="-78"/>
              </a:rPr>
              <a:t>حذف </a:t>
            </a:r>
            <a:r>
              <a:rPr lang="fa-IR" sz="3600" dirty="0">
                <a:cs typeface="B Nazanin" panose="00000400000000000000" pitchFamily="2" charset="-78"/>
              </a:rPr>
              <a:t>شود و تنها خدمت                                                       </a:t>
            </a:r>
            <a:endParaRPr lang="en-US" sz="3600" dirty="0" smtClean="0">
              <a:cs typeface="B Nazanin" panose="00000400000000000000" pitchFamily="2" charset="-78"/>
            </a:endParaRPr>
          </a:p>
          <a:p>
            <a:pPr marL="0" lvl="0" indent="0" algn="r" rtl="1">
              <a:buNone/>
            </a:pPr>
            <a:r>
              <a:rPr lang="fa-IR" sz="3600" b="1" dirty="0" smtClean="0">
                <a:cs typeface="B Nazanin" panose="00000400000000000000" pitchFamily="2" charset="-78"/>
              </a:rPr>
              <a:t> </a:t>
            </a:r>
            <a:r>
              <a:rPr lang="fa-IR" sz="3600" b="1" dirty="0">
                <a:cs typeface="B Nazanin" panose="00000400000000000000" pitchFamily="2" charset="-78"/>
              </a:rPr>
              <a:t>"ثبت نتیجه وریدی نوزاد در خصوص کم کاری تیرویید" </a:t>
            </a:r>
            <a:endParaRPr lang="fa-IR" sz="3600" b="1" dirty="0" smtClean="0">
              <a:cs typeface="B Nazanin" panose="00000400000000000000" pitchFamily="2" charset="-78"/>
            </a:endParaRPr>
          </a:p>
          <a:p>
            <a:pPr marL="0" lvl="0" indent="0" algn="r" rtl="1">
              <a:buNone/>
            </a:pPr>
            <a:r>
              <a:rPr lang="fa-IR" sz="3600" dirty="0" smtClean="0">
                <a:cs typeface="B Nazanin" panose="00000400000000000000" pitchFamily="2" charset="-78"/>
              </a:rPr>
              <a:t>فعال </a:t>
            </a:r>
            <a:r>
              <a:rPr lang="fa-IR" sz="3600" dirty="0">
                <a:cs typeface="B Nazanin" panose="00000400000000000000" pitchFamily="2" charset="-78"/>
              </a:rPr>
              <a:t>باشد.</a:t>
            </a:r>
            <a:endParaRPr lang="en-US" sz="3600" dirty="0">
              <a:cs typeface="B Nazanin" panose="00000400000000000000" pitchFamily="2" charset="-78"/>
            </a:endParaRPr>
          </a:p>
          <a:p>
            <a:pPr marL="0" indent="0" algn="r" rtl="1">
              <a:buNone/>
            </a:pPr>
            <a:endParaRPr lang="en-US" sz="3600" b="1" dirty="0">
              <a:cs typeface="B Nazanin" panose="00000400000000000000" pitchFamily="2" charset="-78"/>
            </a:endParaRPr>
          </a:p>
        </p:txBody>
      </p:sp>
    </p:spTree>
    <p:extLst>
      <p:ext uri="{BB962C8B-B14F-4D97-AF65-F5344CB8AC3E}">
        <p14:creationId xmlns:p14="http://schemas.microsoft.com/office/powerpoint/2010/main" val="25629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65125"/>
            <a:ext cx="11696700" cy="993775"/>
          </a:xfrm>
        </p:spPr>
        <p:txBody>
          <a:bodyPr>
            <a:normAutofit fontScale="90000"/>
          </a:bodyPr>
          <a:lstStyle/>
          <a:p>
            <a:pPr lvl="0" algn="ctr" rtl="1">
              <a:lnSpc>
                <a:spcPct val="150000"/>
              </a:lnSpc>
            </a:pPr>
            <a:r>
              <a:rPr lang="fa-IR" sz="2800" b="1" dirty="0" smtClean="0">
                <a:cs typeface="B Titr" panose="00000700000000000000" pitchFamily="2" charset="-78"/>
              </a:rPr>
              <a:t>4- ارزیابی </a:t>
            </a:r>
            <a:r>
              <a:rPr lang="fa-IR" sz="2800" b="1" dirty="0">
                <a:cs typeface="B Titr" panose="00000700000000000000" pitchFamily="2" charset="-78"/>
              </a:rPr>
              <a:t>کودک از نظر کم کاری تیرویید(غربالگری نوبت سوم کودک نارس) غیر پزشک </a:t>
            </a:r>
            <a:r>
              <a:rPr lang="fa-IR" sz="2800" b="1" dirty="0" smtClean="0">
                <a:cs typeface="B Titr" panose="00000700000000000000" pitchFamily="2" charset="-78"/>
              </a:rPr>
              <a:t>– پایلوت </a:t>
            </a:r>
            <a:r>
              <a:rPr lang="en-US" sz="2800" b="1" dirty="0" smtClean="0">
                <a:cs typeface="B Titr" panose="00000700000000000000" pitchFamily="2" charset="-78"/>
              </a:rPr>
              <a:t/>
            </a:r>
            <a:br>
              <a:rPr lang="en-US" sz="2800" b="1" dirty="0" smtClean="0">
                <a:cs typeface="B Titr" panose="00000700000000000000" pitchFamily="2" charset="-78"/>
              </a:rPr>
            </a:br>
            <a:r>
              <a:rPr lang="fa-IR" sz="2800" b="1" dirty="0" smtClean="0">
                <a:cs typeface="B Titr" panose="00000700000000000000" pitchFamily="2" charset="-78"/>
              </a:rPr>
              <a:t>کد خدمت 8194</a:t>
            </a:r>
            <a:endParaRPr lang="en-US" sz="2800" b="1" dirty="0">
              <a:cs typeface="B Titr" panose="00000700000000000000" pitchFamily="2" charset="-78"/>
            </a:endParaRPr>
          </a:p>
        </p:txBody>
      </p:sp>
      <p:sp>
        <p:nvSpPr>
          <p:cNvPr id="3" name="Content Placeholder 2"/>
          <p:cNvSpPr>
            <a:spLocks noGrp="1"/>
          </p:cNvSpPr>
          <p:nvPr>
            <p:ph idx="1"/>
          </p:nvPr>
        </p:nvSpPr>
        <p:spPr>
          <a:xfrm>
            <a:off x="368300" y="1549401"/>
            <a:ext cx="11341100" cy="5067300"/>
          </a:xfrm>
          <a:solidFill>
            <a:schemeClr val="accent2"/>
          </a:solidFill>
        </p:spPr>
        <p:txBody>
          <a:bodyPr>
            <a:normAutofit/>
          </a:bodyPr>
          <a:lstStyle/>
          <a:p>
            <a:pPr marL="0" lvl="0" indent="0" algn="r" rtl="1">
              <a:lnSpc>
                <a:spcPct val="150000"/>
              </a:lnSpc>
              <a:buNone/>
            </a:pPr>
            <a:r>
              <a:rPr lang="fa-IR" b="1" dirty="0">
                <a:cs typeface="B Nazanin" panose="00000400000000000000" pitchFamily="2" charset="-78"/>
              </a:rPr>
              <a:t>نوزادانی که در خدمت </a:t>
            </a:r>
            <a:endParaRPr lang="fa-IR" b="1" dirty="0" smtClean="0">
              <a:cs typeface="B Nazanin" panose="00000400000000000000" pitchFamily="2" charset="-78"/>
            </a:endParaRPr>
          </a:p>
          <a:p>
            <a:pPr marL="0" lvl="0" indent="0" algn="r" rtl="1">
              <a:lnSpc>
                <a:spcPct val="150000"/>
              </a:lnSpc>
              <a:buNone/>
            </a:pPr>
            <a:r>
              <a:rPr lang="fa-IR" b="1" dirty="0" smtClean="0">
                <a:cs typeface="B Nazanin" panose="00000400000000000000" pitchFamily="2" charset="-78"/>
              </a:rPr>
              <a:t>"</a:t>
            </a:r>
            <a:r>
              <a:rPr lang="fa-IR" b="1" dirty="0">
                <a:cs typeface="B Nazanin" panose="00000400000000000000" pitchFamily="2" charset="-78"/>
              </a:rPr>
              <a:t>ارزیابی کودک از نظر کم کاری </a:t>
            </a:r>
            <a:r>
              <a:rPr lang="fa-IR" b="1" dirty="0" smtClean="0">
                <a:cs typeface="B Nazanin" panose="00000400000000000000" pitchFamily="2" charset="-78"/>
              </a:rPr>
              <a:t>تیرویید</a:t>
            </a:r>
            <a:r>
              <a:rPr lang="fa-IR" b="1" dirty="0">
                <a:cs typeface="B Nazanin" panose="00000400000000000000" pitchFamily="2" charset="-78"/>
              </a:rPr>
              <a:t> </a:t>
            </a:r>
            <a:r>
              <a:rPr lang="fa-IR" b="1" dirty="0" smtClean="0">
                <a:cs typeface="B Nazanin" panose="00000400000000000000" pitchFamily="2" charset="-78"/>
              </a:rPr>
              <a:t>(</a:t>
            </a:r>
            <a:r>
              <a:rPr lang="fa-IR" b="1" dirty="0">
                <a:cs typeface="B Nazanin" panose="00000400000000000000" pitchFamily="2" charset="-78"/>
              </a:rPr>
              <a:t>غربالگری اول) – </a:t>
            </a:r>
            <a:r>
              <a:rPr lang="fa-IR" b="1" dirty="0" err="1">
                <a:cs typeface="B Nazanin" panose="00000400000000000000" pitchFamily="2" charset="-78"/>
              </a:rPr>
              <a:t>غیرپزشک</a:t>
            </a:r>
            <a:r>
              <a:rPr lang="fa-IR" b="1" dirty="0">
                <a:cs typeface="B Nazanin" panose="00000400000000000000" pitchFamily="2" charset="-78"/>
              </a:rPr>
              <a:t> – </a:t>
            </a:r>
            <a:r>
              <a:rPr lang="fa-IR" b="1" dirty="0" smtClean="0">
                <a:cs typeface="B Nazanin" panose="00000400000000000000" pitchFamily="2" charset="-78"/>
              </a:rPr>
              <a:t>پایلوت</a:t>
            </a:r>
            <a:r>
              <a:rPr lang="fa-IR" b="1" dirty="0">
                <a:cs typeface="B Nazanin" panose="00000400000000000000" pitchFamily="2" charset="-78"/>
              </a:rPr>
              <a:t> "</a:t>
            </a:r>
            <a:endParaRPr lang="fa-IR" b="1" dirty="0" smtClean="0">
              <a:cs typeface="B Nazanin" panose="00000400000000000000" pitchFamily="2" charset="-78"/>
            </a:endParaRPr>
          </a:p>
          <a:p>
            <a:pPr marL="0" lvl="0" indent="0" algn="r" rtl="1">
              <a:lnSpc>
                <a:spcPct val="150000"/>
              </a:lnSpc>
              <a:buNone/>
            </a:pPr>
            <a:r>
              <a:rPr lang="fa-IR" b="1" dirty="0" smtClean="0">
                <a:cs typeface="B Nazanin" panose="00000400000000000000" pitchFamily="2" charset="-78"/>
              </a:rPr>
              <a:t>برای نوزاد نارس « بلی » تیک خورده شده باشد و در صورت انجام آزمایش وریدی بیمار نباشد.</a:t>
            </a:r>
          </a:p>
          <a:p>
            <a:pPr marL="0" lvl="0" indent="0" algn="r" rtl="1">
              <a:lnSpc>
                <a:spcPct val="150000"/>
              </a:lnSpc>
              <a:buNone/>
            </a:pPr>
            <a:endParaRPr lang="fa-IR" b="1" dirty="0" smtClean="0">
              <a:cs typeface="B Nazanin" panose="00000400000000000000" pitchFamily="2" charset="-78"/>
            </a:endParaRPr>
          </a:p>
          <a:p>
            <a:pPr marL="0" lvl="0" indent="0" algn="r" rtl="1">
              <a:lnSpc>
                <a:spcPct val="150000"/>
              </a:lnSpc>
              <a:buNone/>
            </a:pPr>
            <a:endParaRPr lang="en-US" b="1" dirty="0" smtClean="0">
              <a:cs typeface="B Nazanin" panose="00000400000000000000" pitchFamily="2" charset="-78"/>
            </a:endParaRPr>
          </a:p>
          <a:p>
            <a:pPr marL="0" indent="0" algn="r" rtl="1">
              <a:lnSpc>
                <a:spcPct val="150000"/>
              </a:lnSpc>
              <a:buNone/>
            </a:pPr>
            <a:endParaRPr lang="en-US" b="1" dirty="0">
              <a:cs typeface="B Nazanin" panose="00000400000000000000" pitchFamily="2" charset="-78"/>
            </a:endParaRPr>
          </a:p>
        </p:txBody>
      </p:sp>
      <p:sp>
        <p:nvSpPr>
          <p:cNvPr id="5" name="Flowchart: Punched Tape 4"/>
          <p:cNvSpPr/>
          <p:nvPr/>
        </p:nvSpPr>
        <p:spPr>
          <a:xfrm>
            <a:off x="2667000" y="3835400"/>
            <a:ext cx="6743700" cy="25527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i="1" dirty="0">
                <a:cs typeface="B Nazanin" panose="00000400000000000000" pitchFamily="2" charset="-78"/>
              </a:rPr>
              <a:t> لازم به ذکر است در صورتی که نوزاد نارس قبل از هفته ششم و در غربالگری های قبلی به عنوان بیمار ثبت شده باشد نیاز به غربالگری این نوبت ندارد. </a:t>
            </a:r>
            <a:endParaRPr lang="en-US" sz="2800" b="1" i="1" dirty="0">
              <a:cs typeface="B Nazanin" panose="00000400000000000000" pitchFamily="2" charset="-78"/>
            </a:endParaRPr>
          </a:p>
        </p:txBody>
      </p:sp>
    </p:spTree>
    <p:extLst>
      <p:ext uri="{BB962C8B-B14F-4D97-AF65-F5344CB8AC3E}">
        <p14:creationId xmlns:p14="http://schemas.microsoft.com/office/powerpoint/2010/main" val="27427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500062"/>
            <a:ext cx="11582400" cy="1017586"/>
          </a:xfrm>
        </p:spPr>
        <p:txBody>
          <a:bodyPr>
            <a:normAutofit fontScale="90000"/>
          </a:bodyPr>
          <a:lstStyle/>
          <a:p>
            <a:pPr lvl="0" algn="ctr" rtl="1">
              <a:lnSpc>
                <a:spcPct val="150000"/>
              </a:lnSpc>
            </a:pPr>
            <a:r>
              <a:rPr lang="fa-IR" sz="2600" dirty="0" smtClean="0">
                <a:cs typeface="B Titr" panose="00000700000000000000" pitchFamily="2" charset="-78"/>
              </a:rPr>
              <a:t>5- ارزیابی </a:t>
            </a:r>
            <a:r>
              <a:rPr lang="fa-IR" sz="2600" dirty="0">
                <a:cs typeface="B Titr" panose="00000700000000000000" pitchFamily="2" charset="-78"/>
              </a:rPr>
              <a:t>نوبت سوم کودک نارس از نظر کم کاری تیرویید- ثبت نتیجه تست وریدی(</a:t>
            </a:r>
            <a:r>
              <a:rPr lang="fa-IR" sz="2600" dirty="0" err="1">
                <a:cs typeface="B Titr" panose="00000700000000000000" pitchFamily="2" charset="-78"/>
              </a:rPr>
              <a:t>غیرپزشک</a:t>
            </a:r>
            <a:r>
              <a:rPr lang="fa-IR" sz="2600" dirty="0">
                <a:cs typeface="B Titr" panose="00000700000000000000" pitchFamily="2" charset="-78"/>
              </a:rPr>
              <a:t>)- </a:t>
            </a:r>
            <a:r>
              <a:rPr lang="fa-IR" sz="2600" dirty="0" smtClean="0">
                <a:cs typeface="B Titr" panose="00000700000000000000" pitchFamily="2" charset="-78"/>
              </a:rPr>
              <a:t>پایلوت </a:t>
            </a:r>
            <a:br>
              <a:rPr lang="fa-IR" sz="2600" dirty="0" smtClean="0">
                <a:cs typeface="B Titr" panose="00000700000000000000" pitchFamily="2" charset="-78"/>
              </a:rPr>
            </a:br>
            <a:r>
              <a:rPr lang="fa-IR" sz="2600" dirty="0" smtClean="0">
                <a:cs typeface="B Titr" panose="00000700000000000000" pitchFamily="2" charset="-78"/>
              </a:rPr>
              <a:t>کد خدمت 8069 </a:t>
            </a:r>
            <a:endParaRPr lang="en-US" sz="2600" dirty="0">
              <a:cs typeface="B Titr" panose="00000700000000000000" pitchFamily="2" charset="-78"/>
            </a:endParaRPr>
          </a:p>
        </p:txBody>
      </p:sp>
      <p:sp>
        <p:nvSpPr>
          <p:cNvPr id="3" name="Content Placeholder 2"/>
          <p:cNvSpPr>
            <a:spLocks noGrp="1"/>
          </p:cNvSpPr>
          <p:nvPr>
            <p:ph idx="1"/>
          </p:nvPr>
        </p:nvSpPr>
        <p:spPr>
          <a:xfrm>
            <a:off x="1365250" y="1825624"/>
            <a:ext cx="9461500" cy="4867275"/>
          </a:xfrm>
          <a:solidFill>
            <a:schemeClr val="accent2"/>
          </a:solidFill>
        </p:spPr>
        <p:txBody>
          <a:bodyPr/>
          <a:lstStyle/>
          <a:p>
            <a:pPr marL="0" indent="0" algn="r" rtl="1">
              <a:lnSpc>
                <a:spcPct val="100000"/>
              </a:lnSpc>
              <a:buNone/>
            </a:pPr>
            <a:r>
              <a:rPr lang="fa-IR" b="1" dirty="0" smtClean="0">
                <a:cs typeface="B Nazanin" panose="00000400000000000000" pitchFamily="2" charset="-78"/>
              </a:rPr>
              <a:t>نوزادانی </a:t>
            </a:r>
            <a:r>
              <a:rPr lang="fa-IR" b="1" dirty="0">
                <a:cs typeface="B Nazanin" panose="00000400000000000000" pitchFamily="2" charset="-78"/>
              </a:rPr>
              <a:t>که در خدمت</a:t>
            </a:r>
          </a:p>
          <a:p>
            <a:pPr marL="0" lvl="0" indent="0" algn="r" rtl="1">
              <a:lnSpc>
                <a:spcPct val="100000"/>
              </a:lnSpc>
              <a:buNone/>
            </a:pPr>
            <a:r>
              <a:rPr lang="fa-IR" b="1" dirty="0">
                <a:cs typeface="B Nazanin" panose="00000400000000000000" pitchFamily="2" charset="-78"/>
              </a:rPr>
              <a:t> "</a:t>
            </a:r>
            <a:r>
              <a:rPr lang="fa-IR" dirty="0"/>
              <a:t> </a:t>
            </a:r>
            <a:r>
              <a:rPr lang="fa-IR" dirty="0">
                <a:cs typeface="B Nazanin" panose="00000400000000000000" pitchFamily="2" charset="-78"/>
              </a:rPr>
              <a:t>ارزیابی کودک از نظر کم کاری تیرویید(غربالگری اول) – </a:t>
            </a:r>
            <a:r>
              <a:rPr lang="fa-IR" dirty="0" err="1">
                <a:cs typeface="B Nazanin" panose="00000400000000000000" pitchFamily="2" charset="-78"/>
              </a:rPr>
              <a:t>غیرپزشک</a:t>
            </a:r>
            <a:r>
              <a:rPr lang="fa-IR" dirty="0">
                <a:cs typeface="B Nazanin" panose="00000400000000000000" pitchFamily="2" charset="-78"/>
              </a:rPr>
              <a:t> – پایلوت </a:t>
            </a:r>
            <a:r>
              <a:rPr lang="fa-IR" b="1" dirty="0">
                <a:cs typeface="B Nazanin" panose="00000400000000000000" pitchFamily="2" charset="-78"/>
              </a:rPr>
              <a:t>" </a:t>
            </a:r>
          </a:p>
          <a:p>
            <a:pPr marL="0" lvl="0" indent="0" algn="r" rtl="1">
              <a:lnSpc>
                <a:spcPct val="100000"/>
              </a:lnSpc>
              <a:buNone/>
            </a:pPr>
            <a:r>
              <a:rPr lang="fa-IR" b="1" dirty="0">
                <a:cs typeface="B Nazanin" panose="00000400000000000000" pitchFamily="2" charset="-78"/>
              </a:rPr>
              <a:t>قسمت بلی برای نوزاد نارس تیک خورده شده </a:t>
            </a:r>
            <a:r>
              <a:rPr lang="fa-IR" b="1" dirty="0" smtClean="0">
                <a:cs typeface="B Nazanin" panose="00000400000000000000" pitchFamily="2" charset="-78"/>
              </a:rPr>
              <a:t>باشد و در خدمت</a:t>
            </a:r>
            <a:endParaRPr lang="fa-IR" b="1" dirty="0">
              <a:cs typeface="B Nazanin" panose="00000400000000000000" pitchFamily="2" charset="-78"/>
            </a:endParaRPr>
          </a:p>
          <a:p>
            <a:pPr marL="0" lvl="0" indent="0" algn="r" rtl="1">
              <a:lnSpc>
                <a:spcPct val="100000"/>
              </a:lnSpc>
              <a:buNone/>
            </a:pPr>
            <a:r>
              <a:rPr lang="fa-IR" b="1" dirty="0">
                <a:cs typeface="B Nazanin" panose="00000400000000000000" pitchFamily="2" charset="-78"/>
              </a:rPr>
              <a:t>" </a:t>
            </a:r>
            <a:r>
              <a:rPr lang="fa-IR" dirty="0" smtClean="0">
                <a:cs typeface="B Nazanin" panose="00000400000000000000" pitchFamily="2" charset="-78"/>
              </a:rPr>
              <a:t>ارزیابی </a:t>
            </a:r>
            <a:r>
              <a:rPr lang="fa-IR" dirty="0">
                <a:cs typeface="B Nazanin" panose="00000400000000000000" pitchFamily="2" charset="-78"/>
              </a:rPr>
              <a:t>کودک از نظر کم کاری تیرویید(غربالگری نوبت سوم کودک نارس) غیر </a:t>
            </a:r>
            <a:r>
              <a:rPr lang="fa-IR" dirty="0" smtClean="0">
                <a:cs typeface="B Nazanin" panose="00000400000000000000" pitchFamily="2" charset="-78"/>
              </a:rPr>
              <a:t>پزشک- پایلوت</a:t>
            </a:r>
            <a:r>
              <a:rPr lang="fa-IR" dirty="0">
                <a:cs typeface="B Nazanin" panose="00000400000000000000" pitchFamily="2" charset="-78"/>
              </a:rPr>
              <a:t> </a:t>
            </a:r>
            <a:r>
              <a:rPr lang="fa-IR" b="1" dirty="0">
                <a:cs typeface="B Nazanin" panose="00000400000000000000" pitchFamily="2" charset="-78"/>
              </a:rPr>
              <a:t>"</a:t>
            </a:r>
            <a:r>
              <a:rPr lang="fa-IR" b="1" dirty="0" smtClean="0">
                <a:cs typeface="B Nazanin" panose="00000400000000000000" pitchFamily="2" charset="-78"/>
              </a:rPr>
              <a:t> </a:t>
            </a:r>
            <a:r>
              <a:rPr lang="en-US" b="1" dirty="0" err="1" smtClean="0">
                <a:cs typeface="B Nazanin" panose="00000400000000000000" pitchFamily="2" charset="-78"/>
              </a:rPr>
              <a:t>tsh</a:t>
            </a:r>
            <a:r>
              <a:rPr lang="fa-IR" b="1" dirty="0" smtClean="0">
                <a:cs typeface="B Nazanin" panose="00000400000000000000" pitchFamily="2" charset="-78"/>
              </a:rPr>
              <a:t> </a:t>
            </a:r>
            <a:r>
              <a:rPr lang="fa-IR" b="1" dirty="0">
                <a:cs typeface="B Nazanin" panose="00000400000000000000" pitchFamily="2" charset="-78"/>
              </a:rPr>
              <a:t>مساوی و یا بالای 5 داشته باشد.</a:t>
            </a:r>
            <a:endParaRPr lang="en-US" b="1" dirty="0">
              <a:cs typeface="B Nazanin" panose="00000400000000000000" pitchFamily="2" charset="-78"/>
            </a:endParaRPr>
          </a:p>
          <a:p>
            <a:pPr marL="0" indent="0" algn="r" rtl="1">
              <a:buNone/>
            </a:pPr>
            <a:endParaRPr lang="en-US" dirty="0"/>
          </a:p>
        </p:txBody>
      </p:sp>
      <p:sp>
        <p:nvSpPr>
          <p:cNvPr id="4" name="Rounded Rectangle 3"/>
          <p:cNvSpPr/>
          <p:nvPr/>
        </p:nvSpPr>
        <p:spPr>
          <a:xfrm>
            <a:off x="3289300" y="4657722"/>
            <a:ext cx="62484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i="1" dirty="0">
                <a:cs typeface="B Nazanin" panose="00000400000000000000" pitchFamily="2" charset="-78"/>
              </a:rPr>
              <a:t> لازم به ذکر است در صورتی که نوزاد نارس </a:t>
            </a:r>
            <a:r>
              <a:rPr lang="fa-IR" sz="2800" b="1" i="1" dirty="0" smtClean="0">
                <a:cs typeface="B Nazanin" panose="00000400000000000000" pitchFamily="2" charset="-78"/>
              </a:rPr>
              <a:t>در این مرحله به </a:t>
            </a:r>
            <a:r>
              <a:rPr lang="fa-IR" sz="2800" b="1" i="1" dirty="0">
                <a:cs typeface="B Nazanin" panose="00000400000000000000" pitchFamily="2" charset="-78"/>
              </a:rPr>
              <a:t>عنوان بیمار ثبت </a:t>
            </a:r>
            <a:r>
              <a:rPr lang="fa-IR" sz="2800" b="1" i="1" dirty="0" smtClean="0">
                <a:cs typeface="B Nazanin" panose="00000400000000000000" pitchFamily="2" charset="-78"/>
              </a:rPr>
              <a:t>شود نیاز </a:t>
            </a:r>
            <a:r>
              <a:rPr lang="fa-IR" sz="2800" b="1" i="1" dirty="0">
                <a:cs typeface="B Nazanin" panose="00000400000000000000" pitchFamily="2" charset="-78"/>
              </a:rPr>
              <a:t>به </a:t>
            </a:r>
            <a:r>
              <a:rPr lang="fa-IR" sz="2800" b="1" i="1" dirty="0" smtClean="0">
                <a:cs typeface="B Nazanin" panose="00000400000000000000" pitchFamily="2" charset="-78"/>
              </a:rPr>
              <a:t>غربالگری از پاشنه پا ( نوبت چهارم ) در هفته دهم تولد  </a:t>
            </a:r>
            <a:r>
              <a:rPr lang="fa-IR" sz="2800" b="1" i="1" dirty="0">
                <a:cs typeface="B Nazanin" panose="00000400000000000000" pitchFamily="2" charset="-78"/>
              </a:rPr>
              <a:t>ندارد. </a:t>
            </a:r>
            <a:endParaRPr lang="en-US" sz="2800" b="1" i="1" dirty="0">
              <a:cs typeface="B Nazanin" panose="00000400000000000000" pitchFamily="2" charset="-78"/>
            </a:endParaRPr>
          </a:p>
        </p:txBody>
      </p:sp>
    </p:spTree>
    <p:extLst>
      <p:ext uri="{BB962C8B-B14F-4D97-AF65-F5344CB8AC3E}">
        <p14:creationId xmlns:p14="http://schemas.microsoft.com/office/powerpoint/2010/main" val="40273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5900"/>
            <a:ext cx="11823700" cy="1142999"/>
          </a:xfrm>
        </p:spPr>
        <p:txBody>
          <a:bodyPr>
            <a:noAutofit/>
          </a:bodyPr>
          <a:lstStyle/>
          <a:p>
            <a:pPr lvl="0" algn="ctr" rtl="1">
              <a:lnSpc>
                <a:spcPct val="150000"/>
              </a:lnSpc>
            </a:pPr>
            <a:r>
              <a:rPr lang="fa-IR" sz="2600" dirty="0" smtClean="0">
                <a:cs typeface="2  Titr" panose="00000700000000000000" pitchFamily="2" charset="-78"/>
              </a:rPr>
              <a:t>6- ارزیابی </a:t>
            </a:r>
            <a:r>
              <a:rPr lang="fa-IR" sz="2600" dirty="0">
                <a:cs typeface="2  Titr" panose="00000700000000000000" pitchFamily="2" charset="-78"/>
              </a:rPr>
              <a:t>کودک از نظر کم کاری تیرویید(غربالگری نوبت چهارم کودک نارس) غیر پزشک – </a:t>
            </a:r>
            <a:r>
              <a:rPr lang="fa-IR" sz="2400" dirty="0" err="1" smtClean="0">
                <a:cs typeface="2  Titr" panose="00000700000000000000" pitchFamily="2" charset="-78"/>
              </a:rPr>
              <a:t>پَایلوت</a:t>
            </a:r>
            <a:r>
              <a:rPr lang="fa-IR" sz="2600" dirty="0" smtClean="0">
                <a:cs typeface="2  Titr" panose="00000700000000000000" pitchFamily="2" charset="-78"/>
              </a:rPr>
              <a:t/>
            </a:r>
            <a:br>
              <a:rPr lang="fa-IR" sz="2600" dirty="0" smtClean="0">
                <a:cs typeface="2  Titr" panose="00000700000000000000" pitchFamily="2" charset="-78"/>
              </a:rPr>
            </a:br>
            <a:r>
              <a:rPr lang="fa-IR" sz="2600" dirty="0" smtClean="0">
                <a:cs typeface="2  Titr" panose="00000700000000000000" pitchFamily="2" charset="-78"/>
              </a:rPr>
              <a:t>کد خدمت 8195</a:t>
            </a:r>
            <a:endParaRPr lang="en-US" sz="2600" dirty="0">
              <a:cs typeface="2  Titr" panose="00000700000000000000" pitchFamily="2" charset="-78"/>
            </a:endParaRPr>
          </a:p>
        </p:txBody>
      </p:sp>
      <p:sp>
        <p:nvSpPr>
          <p:cNvPr id="3" name="Content Placeholder 2"/>
          <p:cNvSpPr>
            <a:spLocks noGrp="1"/>
          </p:cNvSpPr>
          <p:nvPr>
            <p:ph idx="1"/>
          </p:nvPr>
        </p:nvSpPr>
        <p:spPr>
          <a:xfrm>
            <a:off x="1771650" y="1714500"/>
            <a:ext cx="8547100" cy="4932363"/>
          </a:xfrm>
          <a:solidFill>
            <a:schemeClr val="accent2"/>
          </a:solidFill>
        </p:spPr>
        <p:txBody>
          <a:bodyPr>
            <a:normAutofit fontScale="92500"/>
          </a:bodyPr>
          <a:lstStyle/>
          <a:p>
            <a:pPr marL="0" indent="0" algn="r" rtl="1">
              <a:lnSpc>
                <a:spcPct val="150000"/>
              </a:lnSpc>
              <a:buNone/>
            </a:pPr>
            <a:r>
              <a:rPr lang="fa-IR" b="1" dirty="0">
                <a:cs typeface="B Nazanin" panose="00000400000000000000" pitchFamily="2" charset="-78"/>
              </a:rPr>
              <a:t> </a:t>
            </a:r>
            <a:r>
              <a:rPr lang="fa-IR" b="1" dirty="0" smtClean="0">
                <a:cs typeface="B Nazanin" panose="00000400000000000000" pitchFamily="2" charset="-78"/>
              </a:rPr>
              <a:t>نوزادانی </a:t>
            </a:r>
            <a:r>
              <a:rPr lang="fa-IR" b="1" dirty="0">
                <a:cs typeface="B Nazanin" panose="00000400000000000000" pitchFamily="2" charset="-78"/>
              </a:rPr>
              <a:t>که در </a:t>
            </a:r>
            <a:r>
              <a:rPr lang="fa-IR" b="1" dirty="0" smtClean="0">
                <a:cs typeface="B Nazanin" panose="00000400000000000000" pitchFamily="2" charset="-78"/>
              </a:rPr>
              <a:t>خدمت</a:t>
            </a:r>
          </a:p>
          <a:p>
            <a:pPr marL="0" lvl="0" indent="0" algn="r" rtl="1">
              <a:lnSpc>
                <a:spcPct val="150000"/>
              </a:lnSpc>
              <a:buNone/>
            </a:pPr>
            <a:r>
              <a:rPr lang="fa-IR" b="1" dirty="0" smtClean="0">
                <a:cs typeface="B Nazanin" panose="00000400000000000000" pitchFamily="2" charset="-78"/>
              </a:rPr>
              <a:t> "</a:t>
            </a:r>
            <a:r>
              <a:rPr lang="fa-IR" dirty="0"/>
              <a:t> </a:t>
            </a:r>
            <a:r>
              <a:rPr lang="fa-IR" dirty="0">
                <a:cs typeface="B Nazanin" panose="00000400000000000000" pitchFamily="2" charset="-78"/>
              </a:rPr>
              <a:t>ارزیابی کودک از نظر کم کاری تیرویید(غربالگری اول) – </a:t>
            </a:r>
            <a:r>
              <a:rPr lang="fa-IR" dirty="0" err="1">
                <a:cs typeface="B Nazanin" panose="00000400000000000000" pitchFamily="2" charset="-78"/>
              </a:rPr>
              <a:t>غیرپزشک</a:t>
            </a:r>
            <a:r>
              <a:rPr lang="fa-IR" dirty="0">
                <a:cs typeface="B Nazanin" panose="00000400000000000000" pitchFamily="2" charset="-78"/>
              </a:rPr>
              <a:t> – پایلوت </a:t>
            </a:r>
            <a:r>
              <a:rPr lang="fa-IR" b="1" dirty="0" smtClean="0">
                <a:cs typeface="B Nazanin" panose="00000400000000000000" pitchFamily="2" charset="-78"/>
              </a:rPr>
              <a:t>" </a:t>
            </a:r>
          </a:p>
          <a:p>
            <a:pPr marL="0" lvl="0" indent="0" algn="r" rtl="1">
              <a:lnSpc>
                <a:spcPct val="150000"/>
              </a:lnSpc>
              <a:buNone/>
            </a:pPr>
            <a:r>
              <a:rPr lang="fa-IR" b="1" dirty="0" smtClean="0">
                <a:cs typeface="B Nazanin" panose="00000400000000000000" pitchFamily="2" charset="-78"/>
              </a:rPr>
              <a:t>قسمت </a:t>
            </a:r>
            <a:r>
              <a:rPr lang="fa-IR" b="1" dirty="0">
                <a:cs typeface="B Nazanin" panose="00000400000000000000" pitchFamily="2" charset="-78"/>
              </a:rPr>
              <a:t>بلی برای نوزاد نارس تیک خورده شده </a:t>
            </a:r>
            <a:r>
              <a:rPr lang="fa-IR" b="1" dirty="0" smtClean="0">
                <a:cs typeface="B Nazanin" panose="00000400000000000000" pitchFamily="2" charset="-78"/>
              </a:rPr>
              <a:t>باشد و </a:t>
            </a:r>
            <a:r>
              <a:rPr lang="fa-IR" b="1" dirty="0">
                <a:cs typeface="B Nazanin" panose="00000400000000000000" pitchFamily="2" charset="-78"/>
              </a:rPr>
              <a:t>در غربالگری نوبت سوم </a:t>
            </a:r>
            <a:r>
              <a:rPr lang="en-US" b="1" dirty="0" err="1">
                <a:cs typeface="B Nazanin" panose="00000400000000000000" pitchFamily="2" charset="-78"/>
              </a:rPr>
              <a:t>tsh</a:t>
            </a:r>
            <a:r>
              <a:rPr lang="fa-IR" b="1" dirty="0">
                <a:cs typeface="B Nazanin" panose="00000400000000000000" pitchFamily="2" charset="-78"/>
              </a:rPr>
              <a:t> زیر 5 داشته </a:t>
            </a:r>
            <a:r>
              <a:rPr lang="fa-IR" b="1" dirty="0" smtClean="0">
                <a:cs typeface="B Nazanin" panose="00000400000000000000" pitchFamily="2" charset="-78"/>
              </a:rPr>
              <a:t>باشد </a:t>
            </a:r>
            <a:r>
              <a:rPr lang="fa-IR" b="1" dirty="0">
                <a:cs typeface="B Nazanin" panose="00000400000000000000" pitchFamily="2" charset="-78"/>
              </a:rPr>
              <a:t>و یا در صورتی که </a:t>
            </a:r>
            <a:r>
              <a:rPr lang="en-US" b="1" dirty="0" err="1">
                <a:cs typeface="B Nazanin" panose="00000400000000000000" pitchFamily="2" charset="-78"/>
              </a:rPr>
              <a:t>tsh</a:t>
            </a:r>
            <a:r>
              <a:rPr lang="fa-IR" b="1" dirty="0">
                <a:cs typeface="B Nazanin" panose="00000400000000000000" pitchFamily="2" charset="-78"/>
              </a:rPr>
              <a:t> بالای 5 باشد </a:t>
            </a:r>
            <a:endParaRPr lang="fa-IR" b="1" dirty="0" smtClean="0">
              <a:cs typeface="B Nazanin" panose="00000400000000000000" pitchFamily="2" charset="-78"/>
            </a:endParaRPr>
          </a:p>
          <a:p>
            <a:pPr marL="0" lvl="0" indent="0" algn="r" rtl="1">
              <a:lnSpc>
                <a:spcPct val="150000"/>
              </a:lnSpc>
              <a:buNone/>
            </a:pPr>
            <a:r>
              <a:rPr lang="fa-IR" b="1" dirty="0" smtClean="0">
                <a:cs typeface="B Nazanin" panose="00000400000000000000" pitchFamily="2" charset="-78"/>
              </a:rPr>
              <a:t>در خدمت</a:t>
            </a:r>
          </a:p>
          <a:p>
            <a:pPr marL="0" lvl="0" indent="0" algn="r" rtl="1">
              <a:lnSpc>
                <a:spcPct val="150000"/>
              </a:lnSpc>
              <a:buNone/>
            </a:pPr>
            <a:r>
              <a:rPr lang="fa-IR" b="1" dirty="0" smtClean="0">
                <a:cs typeface="B Nazanin" panose="00000400000000000000" pitchFamily="2" charset="-78"/>
              </a:rPr>
              <a:t> </a:t>
            </a:r>
            <a:r>
              <a:rPr lang="fa-IR" b="1" dirty="0">
                <a:cs typeface="B Nazanin" panose="00000400000000000000" pitchFamily="2" charset="-78"/>
              </a:rPr>
              <a:t>" </a:t>
            </a:r>
            <a:r>
              <a:rPr lang="fa-IR" dirty="0">
                <a:cs typeface="B Nazanin" panose="00000400000000000000" pitchFamily="2" charset="-78"/>
              </a:rPr>
              <a:t>ارزیابی نوبت سوم کودک نارس از نظر کم کاری تیرویید- ثبت نتیجه تست </a:t>
            </a:r>
            <a:r>
              <a:rPr lang="fa-IR" dirty="0" smtClean="0">
                <a:cs typeface="B Nazanin" panose="00000400000000000000" pitchFamily="2" charset="-78"/>
              </a:rPr>
              <a:t>وریدی(</a:t>
            </a:r>
            <a:r>
              <a:rPr lang="fa-IR" dirty="0" err="1" smtClean="0">
                <a:cs typeface="B Nazanin" panose="00000400000000000000" pitchFamily="2" charset="-78"/>
              </a:rPr>
              <a:t>غیرپزشک</a:t>
            </a:r>
            <a:r>
              <a:rPr lang="fa-IR" dirty="0">
                <a:cs typeface="B Nazanin" panose="00000400000000000000" pitchFamily="2" charset="-78"/>
              </a:rPr>
              <a:t>)- پایلوت </a:t>
            </a:r>
            <a:r>
              <a:rPr lang="fa-IR" b="1" dirty="0">
                <a:cs typeface="B Nazanin" panose="00000400000000000000" pitchFamily="2" charset="-78"/>
              </a:rPr>
              <a:t>" برای </a:t>
            </a:r>
            <a:r>
              <a:rPr lang="fa-IR" b="1" dirty="0" smtClean="0">
                <a:cs typeface="B Nazanin" panose="00000400000000000000" pitchFamily="2" charset="-78"/>
              </a:rPr>
              <a:t>نوزاد </a:t>
            </a:r>
            <a:r>
              <a:rPr lang="fa-IR" b="1" dirty="0">
                <a:cs typeface="B Nazanin" panose="00000400000000000000" pitchFamily="2" charset="-78"/>
              </a:rPr>
              <a:t>به تشخیص سالم رسیده باشد.</a:t>
            </a:r>
            <a:endParaRPr lang="en-US" b="1" dirty="0">
              <a:cs typeface="B Nazanin" panose="00000400000000000000" pitchFamily="2" charset="-78"/>
            </a:endParaRPr>
          </a:p>
          <a:p>
            <a:pPr marL="0" indent="0" algn="r" rtl="1">
              <a:lnSpc>
                <a:spcPct val="150000"/>
              </a:lnSpc>
              <a:buNone/>
            </a:pPr>
            <a:endParaRPr lang="en-US" b="1" dirty="0">
              <a:cs typeface="B Nazanin" panose="00000400000000000000" pitchFamily="2" charset="-78"/>
            </a:endParaRPr>
          </a:p>
        </p:txBody>
      </p:sp>
    </p:spTree>
    <p:extLst>
      <p:ext uri="{BB962C8B-B14F-4D97-AF65-F5344CB8AC3E}">
        <p14:creationId xmlns:p14="http://schemas.microsoft.com/office/powerpoint/2010/main" val="13182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11671300" cy="1117599"/>
          </a:xfrm>
        </p:spPr>
        <p:txBody>
          <a:bodyPr>
            <a:normAutofit fontScale="90000"/>
          </a:bodyPr>
          <a:lstStyle/>
          <a:p>
            <a:pPr lvl="0" algn="ctr" rtl="1">
              <a:lnSpc>
                <a:spcPct val="150000"/>
              </a:lnSpc>
            </a:pPr>
            <a:r>
              <a:rPr lang="fa-IR" sz="2600" dirty="0" smtClean="0">
                <a:cs typeface="2  Titr" panose="00000700000000000000" pitchFamily="2" charset="-78"/>
              </a:rPr>
              <a:t>7- ارزیابی </a:t>
            </a:r>
            <a:r>
              <a:rPr lang="fa-IR" sz="2600" dirty="0">
                <a:cs typeface="2  Titr" panose="00000700000000000000" pitchFamily="2" charset="-78"/>
              </a:rPr>
              <a:t>نوبت چهارم کودک نارس از نظر کم کاری تیرویید- ثبت نتیجه </a:t>
            </a:r>
            <a:r>
              <a:rPr lang="fa-IR" sz="2600" dirty="0" smtClean="0">
                <a:cs typeface="2  Titr" panose="00000700000000000000" pitchFamily="2" charset="-78"/>
              </a:rPr>
              <a:t>تست وریدی(</a:t>
            </a:r>
            <a:r>
              <a:rPr lang="fa-IR" sz="2600" dirty="0" err="1" smtClean="0">
                <a:cs typeface="2  Titr" panose="00000700000000000000" pitchFamily="2" charset="-78"/>
              </a:rPr>
              <a:t>غیرپزشک</a:t>
            </a:r>
            <a:r>
              <a:rPr lang="fa-IR" sz="2600" dirty="0">
                <a:cs typeface="2  Titr" panose="00000700000000000000" pitchFamily="2" charset="-78"/>
              </a:rPr>
              <a:t>)- </a:t>
            </a:r>
            <a:r>
              <a:rPr lang="fa-IR" sz="2600" dirty="0" smtClean="0">
                <a:cs typeface="2  Titr" panose="00000700000000000000" pitchFamily="2" charset="-78"/>
              </a:rPr>
              <a:t>پایلوت</a:t>
            </a:r>
            <a:br>
              <a:rPr lang="fa-IR" sz="2600" dirty="0" smtClean="0">
                <a:cs typeface="2  Titr" panose="00000700000000000000" pitchFamily="2" charset="-78"/>
              </a:rPr>
            </a:br>
            <a:r>
              <a:rPr lang="fa-IR" sz="2600" dirty="0" smtClean="0">
                <a:cs typeface="2  Titr" panose="00000700000000000000" pitchFamily="2" charset="-78"/>
              </a:rPr>
              <a:t>کد خدمت8243</a:t>
            </a:r>
            <a:endParaRPr lang="en-US" sz="2600" dirty="0">
              <a:cs typeface="2  Titr" panose="00000700000000000000" pitchFamily="2" charset="-78"/>
            </a:endParaRPr>
          </a:p>
        </p:txBody>
      </p:sp>
      <p:sp>
        <p:nvSpPr>
          <p:cNvPr id="3" name="Content Placeholder 2"/>
          <p:cNvSpPr>
            <a:spLocks noGrp="1"/>
          </p:cNvSpPr>
          <p:nvPr>
            <p:ph idx="1"/>
          </p:nvPr>
        </p:nvSpPr>
        <p:spPr>
          <a:xfrm>
            <a:off x="1701800" y="1269999"/>
            <a:ext cx="8369300" cy="3657600"/>
          </a:xfrm>
          <a:solidFill>
            <a:schemeClr val="accent2"/>
          </a:solidFill>
        </p:spPr>
        <p:txBody>
          <a:bodyPr>
            <a:normAutofit fontScale="92500" lnSpcReduction="20000"/>
          </a:bodyPr>
          <a:lstStyle/>
          <a:p>
            <a:pPr marL="0" indent="0" algn="r" rtl="1">
              <a:lnSpc>
                <a:spcPct val="150000"/>
              </a:lnSpc>
              <a:buNone/>
            </a:pPr>
            <a:r>
              <a:rPr lang="fa-IR" b="1" dirty="0">
                <a:cs typeface="B Nazanin" panose="00000400000000000000" pitchFamily="2" charset="-78"/>
              </a:rPr>
              <a:t>نوزادانی که در </a:t>
            </a:r>
            <a:r>
              <a:rPr lang="fa-IR" b="1" dirty="0" smtClean="0">
                <a:cs typeface="B Nazanin" panose="00000400000000000000" pitchFamily="2" charset="-78"/>
              </a:rPr>
              <a:t>خدمت </a:t>
            </a:r>
            <a:r>
              <a:rPr lang="fa-IR" b="1" dirty="0">
                <a:cs typeface="B Nazanin" panose="00000400000000000000" pitchFamily="2" charset="-78"/>
              </a:rPr>
              <a:t>"</a:t>
            </a:r>
            <a:r>
              <a:rPr lang="fa-IR" dirty="0"/>
              <a:t> </a:t>
            </a:r>
            <a:r>
              <a:rPr lang="fa-IR" dirty="0">
                <a:cs typeface="B Nazanin" panose="00000400000000000000" pitchFamily="2" charset="-78"/>
              </a:rPr>
              <a:t>ارزیابی کودک از نظر کم کاری تیرویید(غربالگری اول) – </a:t>
            </a:r>
            <a:r>
              <a:rPr lang="fa-IR" dirty="0" err="1">
                <a:cs typeface="B Nazanin" panose="00000400000000000000" pitchFamily="2" charset="-78"/>
              </a:rPr>
              <a:t>غیرپزشک</a:t>
            </a:r>
            <a:r>
              <a:rPr lang="fa-IR" dirty="0">
                <a:cs typeface="B Nazanin" panose="00000400000000000000" pitchFamily="2" charset="-78"/>
              </a:rPr>
              <a:t> – پایلوت </a:t>
            </a:r>
            <a:r>
              <a:rPr lang="fa-IR" b="1" dirty="0">
                <a:cs typeface="B Nazanin" panose="00000400000000000000" pitchFamily="2" charset="-78"/>
              </a:rPr>
              <a:t>" </a:t>
            </a:r>
          </a:p>
          <a:p>
            <a:pPr marL="0" lvl="0" indent="0" algn="r" rtl="1">
              <a:lnSpc>
                <a:spcPct val="150000"/>
              </a:lnSpc>
              <a:buNone/>
            </a:pPr>
            <a:r>
              <a:rPr lang="fa-IR" b="1" dirty="0">
                <a:cs typeface="B Nazanin" panose="00000400000000000000" pitchFamily="2" charset="-78"/>
              </a:rPr>
              <a:t>قسمت بلی برای نوزاد نارس تیک خورده شده باشد </a:t>
            </a:r>
            <a:endParaRPr lang="fa-IR" b="1" dirty="0" smtClean="0">
              <a:cs typeface="B Nazanin" panose="00000400000000000000" pitchFamily="2" charset="-78"/>
            </a:endParaRPr>
          </a:p>
          <a:p>
            <a:pPr marL="0" lvl="0" indent="0" algn="r" rtl="1">
              <a:lnSpc>
                <a:spcPct val="150000"/>
              </a:lnSpc>
              <a:buNone/>
            </a:pPr>
            <a:r>
              <a:rPr lang="fa-IR" b="1" dirty="0" smtClean="0">
                <a:cs typeface="B Nazanin" panose="00000400000000000000" pitchFamily="2" charset="-78"/>
              </a:rPr>
              <a:t>و </a:t>
            </a:r>
            <a:r>
              <a:rPr lang="fa-IR" b="1" dirty="0">
                <a:cs typeface="B Nazanin" panose="00000400000000000000" pitchFamily="2" charset="-78"/>
              </a:rPr>
              <a:t>در </a:t>
            </a:r>
            <a:r>
              <a:rPr lang="fa-IR" b="1" dirty="0" smtClean="0">
                <a:cs typeface="B Nazanin" panose="00000400000000000000" pitchFamily="2" charset="-78"/>
              </a:rPr>
              <a:t>خدمت </a:t>
            </a:r>
            <a:r>
              <a:rPr lang="fa-IR" b="1" dirty="0">
                <a:cs typeface="B Nazanin" panose="00000400000000000000" pitchFamily="2" charset="-78"/>
              </a:rPr>
              <a:t>" </a:t>
            </a:r>
            <a:r>
              <a:rPr lang="fa-IR" dirty="0" smtClean="0">
                <a:cs typeface="B Nazanin" panose="00000400000000000000" pitchFamily="2" charset="-78"/>
              </a:rPr>
              <a:t>ارزیابی </a:t>
            </a:r>
            <a:r>
              <a:rPr lang="fa-IR" dirty="0">
                <a:cs typeface="B Nazanin" panose="00000400000000000000" pitchFamily="2" charset="-78"/>
              </a:rPr>
              <a:t>کودک از نظر کم کاری تیرویید(غربالگری نوبت چهارم کودک نارس) غیر </a:t>
            </a:r>
            <a:r>
              <a:rPr lang="fa-IR" dirty="0" smtClean="0">
                <a:cs typeface="B Nazanin" panose="00000400000000000000" pitchFamily="2" charset="-78"/>
              </a:rPr>
              <a:t>پزشک</a:t>
            </a:r>
            <a:r>
              <a:rPr lang="fa-IR" b="1" dirty="0">
                <a:cs typeface="B Nazanin" panose="00000400000000000000" pitchFamily="2" charset="-78"/>
              </a:rPr>
              <a:t> " </a:t>
            </a:r>
            <a:endParaRPr lang="fa-IR" b="1" dirty="0" smtClean="0">
              <a:cs typeface="B Nazanin" panose="00000400000000000000" pitchFamily="2" charset="-78"/>
            </a:endParaRPr>
          </a:p>
          <a:p>
            <a:pPr marL="0" lvl="0" indent="0" algn="r" rtl="1">
              <a:lnSpc>
                <a:spcPct val="150000"/>
              </a:lnSpc>
              <a:buNone/>
            </a:pPr>
            <a:r>
              <a:rPr lang="fa-IR" dirty="0" smtClean="0">
                <a:cs typeface="2  Titr" panose="00000700000000000000" pitchFamily="2" charset="-78"/>
              </a:rPr>
              <a:t> </a:t>
            </a:r>
            <a:r>
              <a:rPr lang="en-US" b="1" dirty="0" err="1" smtClean="0">
                <a:cs typeface="B Nazanin" panose="00000400000000000000" pitchFamily="2" charset="-78"/>
              </a:rPr>
              <a:t>tsh</a:t>
            </a:r>
            <a:r>
              <a:rPr lang="fa-IR" b="1" dirty="0" smtClean="0">
                <a:cs typeface="B Nazanin" panose="00000400000000000000" pitchFamily="2" charset="-78"/>
              </a:rPr>
              <a:t>  بالای </a:t>
            </a:r>
            <a:r>
              <a:rPr lang="fa-IR" b="1" dirty="0">
                <a:cs typeface="B Nazanin" panose="00000400000000000000" pitchFamily="2" charset="-78"/>
              </a:rPr>
              <a:t>5 داشته </a:t>
            </a:r>
            <a:r>
              <a:rPr lang="fa-IR" b="1" dirty="0" smtClean="0">
                <a:cs typeface="B Nazanin" panose="00000400000000000000" pitchFamily="2" charset="-78"/>
              </a:rPr>
              <a:t>باشد</a:t>
            </a:r>
            <a:endParaRPr lang="fa-IR" b="1" dirty="0">
              <a:cs typeface="B Nazanin" panose="00000400000000000000" pitchFamily="2" charset="-78"/>
            </a:endParaRPr>
          </a:p>
          <a:p>
            <a:pPr marL="0" indent="0" algn="r" rtl="1">
              <a:buNone/>
            </a:pPr>
            <a:endParaRPr lang="en-US" dirty="0"/>
          </a:p>
        </p:txBody>
      </p:sp>
      <p:sp>
        <p:nvSpPr>
          <p:cNvPr id="5" name="Rectangle 4"/>
          <p:cNvSpPr/>
          <p:nvPr/>
        </p:nvSpPr>
        <p:spPr>
          <a:xfrm>
            <a:off x="1562101" y="5675866"/>
            <a:ext cx="8813800" cy="954107"/>
          </a:xfrm>
          <a:prstGeom prst="rect">
            <a:avLst/>
          </a:prstGeom>
          <a:solidFill>
            <a:schemeClr val="accent1">
              <a:lumMod val="40000"/>
              <a:lumOff val="60000"/>
            </a:schemeClr>
          </a:solidFill>
        </p:spPr>
        <p:txBody>
          <a:bodyPr wrap="square">
            <a:spAutoFit/>
          </a:bodyPr>
          <a:lstStyle/>
          <a:p>
            <a:pPr algn="ctr" rtl="1"/>
            <a:r>
              <a:rPr lang="fa-IR" sz="2800" dirty="0">
                <a:cs typeface="B Titr" panose="00000700000000000000" pitchFamily="2" charset="-78"/>
              </a:rPr>
              <a:t>8- پیگیری مراقبت بیمار مبتلا به کم کاری </a:t>
            </a:r>
            <a:r>
              <a:rPr lang="fa-IR" sz="2800" dirty="0" smtClean="0">
                <a:cs typeface="B Titr" panose="00000700000000000000" pitchFamily="2" charset="-78"/>
              </a:rPr>
              <a:t>تیرویید </a:t>
            </a:r>
          </a:p>
          <a:p>
            <a:pPr algn="ctr" rtl="1"/>
            <a:r>
              <a:rPr lang="fa-IR" sz="2800" dirty="0" smtClean="0">
                <a:cs typeface="B Titr" panose="00000700000000000000" pitchFamily="2" charset="-78"/>
              </a:rPr>
              <a:t>کد خدمت 8179</a:t>
            </a:r>
            <a:endParaRPr lang="en-US" sz="2800" dirty="0"/>
          </a:p>
        </p:txBody>
      </p:sp>
    </p:spTree>
    <p:extLst>
      <p:ext uri="{BB962C8B-B14F-4D97-AF65-F5344CB8AC3E}">
        <p14:creationId xmlns:p14="http://schemas.microsoft.com/office/powerpoint/2010/main" val="8257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r">
              <a:buNone/>
            </a:pPr>
            <a:r>
              <a:rPr lang="fa-IR" dirty="0" smtClean="0"/>
              <a:t>فرم شماره 4 در اسرع وقت سال 94و95 ارسال گردد.</a:t>
            </a:r>
          </a:p>
          <a:p>
            <a:pPr marL="0" indent="0" algn="r">
              <a:buNone/>
            </a:pPr>
            <a:r>
              <a:rPr lang="fa-IR" dirty="0" smtClean="0"/>
              <a:t>مواردگذرا ودایمی برای کودکان سه سال به بالا مشخص گردد.(به طور میانگین 1/3موارد گذرا هستند)</a:t>
            </a:r>
          </a:p>
          <a:p>
            <a:pPr marL="0" indent="0" algn="r">
              <a:buNone/>
            </a:pPr>
            <a:r>
              <a:rPr lang="fa-IR" dirty="0" smtClean="0"/>
              <a:t>کلیه بیماران شناسایی شده مربوط به سال 97 با مراقبتهای انجام شده در پرتال وارد شود. </a:t>
            </a:r>
          </a:p>
          <a:p>
            <a:pPr marL="0" indent="0" algn="r">
              <a:buNone/>
            </a:pPr>
            <a:r>
              <a:rPr lang="fa-IR" dirty="0" smtClean="0"/>
              <a:t>کلیه مراقبتهای مربوط به بیماران سال 96 در پرتال ثبت گردد.</a:t>
            </a:r>
          </a:p>
          <a:p>
            <a:pPr marL="0" indent="0" algn="r">
              <a:buNone/>
            </a:pPr>
            <a:r>
              <a:rPr lang="fa-IR" dirty="0" smtClean="0"/>
              <a:t>در سال آینده آنالیز پرتال برای اطلاعات بیمارانی که ثبت کرده اید آموزش وانجام داده می شودواگر ناقص بودازوزارتخانه گزارش می گردد. </a:t>
            </a:r>
          </a:p>
          <a:p>
            <a:pPr marL="0" indent="0" algn="r">
              <a:buNone/>
            </a:pPr>
            <a:r>
              <a:rPr lang="fa-IR" dirty="0" smtClean="0"/>
              <a:t>نایین-سمیرم-دهاقان-تیران-نطنز</a:t>
            </a:r>
            <a:endParaRPr lang="fa-IR" dirty="0"/>
          </a:p>
        </p:txBody>
      </p:sp>
    </p:spTree>
    <p:extLst>
      <p:ext uri="{BB962C8B-B14F-4D97-AF65-F5344CB8AC3E}">
        <p14:creationId xmlns:p14="http://schemas.microsoft.com/office/powerpoint/2010/main" val="4279683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8300" y="558800"/>
            <a:ext cx="11493499" cy="6032500"/>
          </a:xfrm>
          <a:prstGeom prst="rect">
            <a:avLst/>
          </a:prstGeom>
        </p:spPr>
      </p:pic>
      <p:sp>
        <p:nvSpPr>
          <p:cNvPr id="5" name="Right Arrow 4"/>
          <p:cNvSpPr/>
          <p:nvPr/>
        </p:nvSpPr>
        <p:spPr>
          <a:xfrm rot="10800000">
            <a:off x="3556000" y="2908300"/>
            <a:ext cx="1003300" cy="2921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4803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25425"/>
            <a:ext cx="10833100" cy="650875"/>
          </a:xfrm>
        </p:spPr>
        <p:txBody>
          <a:bodyPr>
            <a:normAutofit/>
          </a:bodyPr>
          <a:lstStyle/>
          <a:p>
            <a:pPr algn="ctr" rtl="1"/>
            <a:r>
              <a:rPr lang="fa-IR" sz="2800" dirty="0" smtClean="0">
                <a:cs typeface="2  Titr" panose="00000700000000000000" pitchFamily="2" charset="-78"/>
              </a:rPr>
              <a:t>گزارش  گیری برنامه از سامانه سیب</a:t>
            </a:r>
            <a:endParaRPr lang="en-US" sz="2800" dirty="0">
              <a:cs typeface="2  Titr" panose="00000700000000000000" pitchFamily="2" charset="-78"/>
            </a:endParaRP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95275" y="1076324"/>
            <a:ext cx="11601450" cy="5387975"/>
          </a:xfrm>
          <a:prstGeom prst="rect">
            <a:avLst/>
          </a:prstGeom>
        </p:spPr>
      </p:pic>
    </p:spTree>
    <p:extLst>
      <p:ext uri="{BB962C8B-B14F-4D97-AF65-F5344CB8AC3E}">
        <p14:creationId xmlns:p14="http://schemas.microsoft.com/office/powerpoint/2010/main" val="2598211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5300" y="495300"/>
            <a:ext cx="11328399" cy="6057900"/>
          </a:xfrm>
          <a:prstGeom prst="rect">
            <a:avLst/>
          </a:prstGeom>
        </p:spPr>
      </p:pic>
      <p:sp>
        <p:nvSpPr>
          <p:cNvPr id="5" name="TextBox 4"/>
          <p:cNvSpPr txBox="1"/>
          <p:nvPr/>
        </p:nvSpPr>
        <p:spPr>
          <a:xfrm>
            <a:off x="4305300" y="4229100"/>
            <a:ext cx="3403600" cy="276999"/>
          </a:xfrm>
          <a:prstGeom prst="rect">
            <a:avLst/>
          </a:prstGeom>
          <a:noFill/>
        </p:spPr>
        <p:txBody>
          <a:bodyPr wrap="square" rtlCol="0">
            <a:spAutoFit/>
          </a:bodyPr>
          <a:lstStyle/>
          <a:p>
            <a:pPr algn="r"/>
            <a:r>
              <a:rPr lang="fa-IR" sz="1200" dirty="0"/>
              <a:t>ارزیابی کودک از نظر کم کاری </a:t>
            </a:r>
            <a:r>
              <a:rPr lang="fa-IR" sz="1200" dirty="0" smtClean="0"/>
              <a:t>تیرویید (</a:t>
            </a:r>
            <a:r>
              <a:rPr lang="fa-IR" sz="1200" dirty="0"/>
              <a:t>غربالگری اول) </a:t>
            </a:r>
            <a:endParaRPr lang="en-US" sz="1200" dirty="0"/>
          </a:p>
        </p:txBody>
      </p:sp>
    </p:spTree>
    <p:extLst>
      <p:ext uri="{BB962C8B-B14F-4D97-AF65-F5344CB8AC3E}">
        <p14:creationId xmlns:p14="http://schemas.microsoft.com/office/powerpoint/2010/main" val="3242227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0825"/>
            <a:ext cx="10515600" cy="1057275"/>
          </a:xfrm>
        </p:spPr>
        <p:txBody>
          <a:bodyPr>
            <a:normAutofit/>
          </a:bodyPr>
          <a:lstStyle/>
          <a:p>
            <a:pPr algn="ctr" rtl="1"/>
            <a:r>
              <a:rPr lang="fa-IR" sz="3600" dirty="0" smtClean="0">
                <a:cs typeface="B Titr" panose="00000700000000000000" pitchFamily="2" charset="-78"/>
              </a:rPr>
              <a:t>انتظارات در خصوص سامانه سیب</a:t>
            </a:r>
            <a:endParaRPr lang="en-US" sz="3600" dirty="0">
              <a:cs typeface="B Titr" panose="00000700000000000000" pitchFamily="2" charset="-78"/>
            </a:endParaRPr>
          </a:p>
        </p:txBody>
      </p:sp>
      <p:sp>
        <p:nvSpPr>
          <p:cNvPr id="3" name="Content Placeholder 2"/>
          <p:cNvSpPr>
            <a:spLocks noGrp="1"/>
          </p:cNvSpPr>
          <p:nvPr>
            <p:ph idx="1"/>
          </p:nvPr>
        </p:nvSpPr>
        <p:spPr>
          <a:xfrm>
            <a:off x="594911" y="1638300"/>
            <a:ext cx="10771589" cy="5003800"/>
          </a:xfrm>
          <a:solidFill>
            <a:srgbClr val="00B050"/>
          </a:solidFill>
        </p:spPr>
        <p:txBody>
          <a:bodyPr>
            <a:normAutofit/>
          </a:bodyPr>
          <a:lstStyle/>
          <a:p>
            <a:pPr marL="0" indent="0" algn="r" rtl="1">
              <a:lnSpc>
                <a:spcPct val="100000"/>
              </a:lnSpc>
              <a:buNone/>
            </a:pPr>
            <a:r>
              <a:rPr lang="fa-IR" sz="3600" b="1" dirty="0" smtClean="0">
                <a:cs typeface="B Nazanin" panose="00000400000000000000" pitchFamily="2" charset="-78"/>
              </a:rPr>
              <a:t>-نجف آبادوبرخوار</a:t>
            </a:r>
          </a:p>
          <a:p>
            <a:pPr marL="0" indent="0" algn="r" rtl="1">
              <a:lnSpc>
                <a:spcPct val="100000"/>
              </a:lnSpc>
              <a:buNone/>
            </a:pPr>
            <a:r>
              <a:rPr lang="fa-IR" sz="3600" b="1" dirty="0" smtClean="0">
                <a:cs typeface="B Nazanin" panose="00000400000000000000" pitchFamily="2" charset="-78"/>
              </a:rPr>
              <a:t>آموزش به مراقبین سلامت در خصوص ثبت نوزادان در سامانه سیب و چگونگی گزارش گیری از آن</a:t>
            </a:r>
          </a:p>
          <a:p>
            <a:pPr marL="0" indent="0" algn="r" rtl="1">
              <a:lnSpc>
                <a:spcPct val="100000"/>
              </a:lnSpc>
              <a:buNone/>
            </a:pPr>
            <a:r>
              <a:rPr lang="fa-IR" sz="3600" b="1" dirty="0" smtClean="0">
                <a:cs typeface="B Nazanin" panose="00000400000000000000" pitchFamily="2" charset="-78"/>
              </a:rPr>
              <a:t>- تعداد موارد ثبت شده غربالگری در سامانه از هر مراقب سلامت</a:t>
            </a:r>
            <a:endParaRPr lang="en-US" sz="3600" b="1" dirty="0">
              <a:cs typeface="B Nazanin" panose="00000400000000000000" pitchFamily="2" charset="-78"/>
            </a:endParaRPr>
          </a:p>
        </p:txBody>
      </p:sp>
    </p:spTree>
    <p:extLst>
      <p:ext uri="{BB962C8B-B14F-4D97-AF65-F5344CB8AC3E}">
        <p14:creationId xmlns:p14="http://schemas.microsoft.com/office/powerpoint/2010/main" val="238276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0575"/>
          </a:xfrm>
        </p:spPr>
        <p:txBody>
          <a:bodyPr>
            <a:normAutofit/>
          </a:bodyPr>
          <a:lstStyle/>
          <a:p>
            <a:pPr algn="ctr"/>
            <a:r>
              <a:rPr lang="fa-IR" sz="4000" dirty="0" smtClean="0">
                <a:solidFill>
                  <a:schemeClr val="accent2">
                    <a:lumMod val="75000"/>
                  </a:schemeClr>
                </a:solidFill>
                <a:cs typeface="B Titr" panose="00000700000000000000" pitchFamily="2" charset="-78"/>
              </a:rPr>
              <a:t>کمیته علمی مشورتی برنامه</a:t>
            </a:r>
            <a:endParaRPr lang="en-US" sz="4000"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a:xfrm>
            <a:off x="495300" y="1677853"/>
            <a:ext cx="11201400" cy="4838700"/>
          </a:xfrm>
        </p:spPr>
        <p:txBody>
          <a:bodyPr>
            <a:normAutofit/>
          </a:bodyPr>
          <a:lstStyle/>
          <a:p>
            <a:pPr algn="r" rtl="1"/>
            <a:r>
              <a:rPr lang="fa-IR" sz="3600" b="1" dirty="0">
                <a:solidFill>
                  <a:srgbClr val="002060"/>
                </a:solidFill>
                <a:cs typeface="B Nazanin" panose="00000400000000000000" pitchFamily="2" charset="-78"/>
              </a:rPr>
              <a:t>لزوم غربالگری مجدد از پاشنه پا در نوزادانی که مادران و یا یکی از فامیل درجه 1 آن ها دچار بیماری کم کاری تیرویید بوده و تحت درمان می باشند،</a:t>
            </a:r>
            <a:r>
              <a:rPr lang="fa-IR" sz="3600" dirty="0">
                <a:solidFill>
                  <a:srgbClr val="002060"/>
                </a:solidFill>
                <a:cs typeface="B Nazanin" panose="00000400000000000000" pitchFamily="2" charset="-78"/>
              </a:rPr>
              <a:t> در این مورد کلیه مدعوین </a:t>
            </a:r>
            <a:r>
              <a:rPr lang="fa-IR" sz="3600" dirty="0" err="1">
                <a:solidFill>
                  <a:srgbClr val="002060"/>
                </a:solidFill>
                <a:cs typeface="B Nazanin" panose="00000400000000000000" pitchFamily="2" charset="-78"/>
              </a:rPr>
              <a:t>متفق</a:t>
            </a:r>
            <a:r>
              <a:rPr lang="fa-IR" sz="3600" dirty="0">
                <a:solidFill>
                  <a:srgbClr val="002060"/>
                </a:solidFill>
                <a:cs typeface="B Nazanin" panose="00000400000000000000" pitchFamily="2" charset="-78"/>
              </a:rPr>
              <a:t> </a:t>
            </a:r>
            <a:r>
              <a:rPr lang="fa-IR" sz="3600" dirty="0" err="1">
                <a:solidFill>
                  <a:srgbClr val="002060"/>
                </a:solidFill>
                <a:cs typeface="B Nazanin" panose="00000400000000000000" pitchFamily="2" charset="-78"/>
              </a:rPr>
              <a:t>القول</a:t>
            </a:r>
            <a:r>
              <a:rPr lang="fa-IR" sz="3600" dirty="0">
                <a:solidFill>
                  <a:srgbClr val="002060"/>
                </a:solidFill>
                <a:cs typeface="B Nazanin" panose="00000400000000000000" pitchFamily="2" charset="-78"/>
              </a:rPr>
              <a:t> بودند که هیچ </a:t>
            </a:r>
            <a:r>
              <a:rPr lang="fa-IR" sz="3600" dirty="0" err="1">
                <a:solidFill>
                  <a:srgbClr val="002060"/>
                </a:solidFill>
                <a:cs typeface="B Nazanin" panose="00000400000000000000" pitchFamily="2" charset="-78"/>
              </a:rPr>
              <a:t>رفرانسی</a:t>
            </a:r>
            <a:r>
              <a:rPr lang="fa-IR" sz="3600" dirty="0">
                <a:solidFill>
                  <a:srgbClr val="002060"/>
                </a:solidFill>
                <a:cs typeface="B Nazanin" panose="00000400000000000000" pitchFamily="2" charset="-78"/>
              </a:rPr>
              <a:t> در این خصوص </a:t>
            </a:r>
            <a:r>
              <a:rPr lang="fa-IR" sz="3600" dirty="0" err="1">
                <a:solidFill>
                  <a:srgbClr val="002060"/>
                </a:solidFill>
                <a:cs typeface="B Nazanin" panose="00000400000000000000" pitchFamily="2" charset="-78"/>
              </a:rPr>
              <a:t>موچود</a:t>
            </a:r>
            <a:r>
              <a:rPr lang="fa-IR" sz="3600" dirty="0">
                <a:solidFill>
                  <a:srgbClr val="002060"/>
                </a:solidFill>
                <a:cs typeface="B Nazanin" panose="00000400000000000000" pitchFamily="2" charset="-78"/>
              </a:rPr>
              <a:t> نیست و نیازی به غربالگری مجدد از پاشنه پا وجود </a:t>
            </a:r>
            <a:r>
              <a:rPr lang="fa-IR" sz="3600" dirty="0" smtClean="0">
                <a:solidFill>
                  <a:srgbClr val="002060"/>
                </a:solidFill>
                <a:cs typeface="B Nazanin" panose="00000400000000000000" pitchFamily="2" charset="-78"/>
              </a:rPr>
              <a:t>ندارد. </a:t>
            </a:r>
          </a:p>
          <a:p>
            <a:pPr marL="0" indent="0" algn="r" rtl="1">
              <a:buNone/>
            </a:pPr>
            <a:endParaRPr lang="fa-IR" sz="3600" dirty="0" smtClean="0">
              <a:solidFill>
                <a:srgbClr val="002060"/>
              </a:solidFill>
              <a:cs typeface="B Nazanin" panose="00000400000000000000" pitchFamily="2" charset="-78"/>
            </a:endParaRPr>
          </a:p>
          <a:p>
            <a:pPr lvl="0" algn="r" rtl="1"/>
            <a:r>
              <a:rPr lang="fa-IR" sz="3600" b="1" dirty="0">
                <a:solidFill>
                  <a:srgbClr val="002060"/>
                </a:solidFill>
                <a:cs typeface="B Nazanin" panose="00000400000000000000" pitchFamily="2" charset="-78"/>
              </a:rPr>
              <a:t>معیار تعیین گذرا بودن بیماری در </a:t>
            </a:r>
            <a:r>
              <a:rPr lang="fa-IR" sz="3600" b="1" dirty="0" smtClean="0">
                <a:solidFill>
                  <a:srgbClr val="002060"/>
                </a:solidFill>
                <a:cs typeface="B Nazanin" panose="00000400000000000000" pitchFamily="2" charset="-78"/>
              </a:rPr>
              <a:t>نوزادان،</a:t>
            </a:r>
            <a:r>
              <a:rPr lang="fa-IR" sz="3600" dirty="0" smtClean="0">
                <a:solidFill>
                  <a:srgbClr val="002060"/>
                </a:solidFill>
                <a:cs typeface="B Nazanin" panose="00000400000000000000" pitchFamily="2" charset="-78"/>
              </a:rPr>
              <a:t> اگر </a:t>
            </a:r>
            <a:r>
              <a:rPr lang="fa-IR" sz="3600" dirty="0">
                <a:solidFill>
                  <a:srgbClr val="002060"/>
                </a:solidFill>
                <a:cs typeface="B Nazanin" panose="00000400000000000000" pitchFamily="2" charset="-78"/>
              </a:rPr>
              <a:t>بر اساس معیارهای دستورالعمل کشوری، تشخیص بیماری داده و دارو شروع شده است و در هر زمانی دارو قطع شده و دیگر نیازی به ادامه درمان وجود نداشته باشد، بیماری از نوع گذرا محسوب می شود.</a:t>
            </a:r>
            <a:endParaRPr lang="en-US" sz="3600" dirty="0">
              <a:solidFill>
                <a:srgbClr val="002060"/>
              </a:solidFill>
              <a:cs typeface="B Nazanin" panose="00000400000000000000" pitchFamily="2" charset="-78"/>
            </a:endParaRPr>
          </a:p>
          <a:p>
            <a:pPr algn="r" rtl="1"/>
            <a:endParaRPr lang="en-US" sz="3600" dirty="0">
              <a:solidFill>
                <a:srgbClr val="002060"/>
              </a:solidFill>
              <a:cs typeface="B Nazanin" panose="00000400000000000000" pitchFamily="2" charset="-78"/>
            </a:endParaRPr>
          </a:p>
        </p:txBody>
      </p:sp>
    </p:spTree>
    <p:extLst>
      <p:ext uri="{BB962C8B-B14F-4D97-AF65-F5344CB8AC3E}">
        <p14:creationId xmlns:p14="http://schemas.microsoft.com/office/powerpoint/2010/main" val="28230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0575"/>
          </a:xfrm>
        </p:spPr>
        <p:txBody>
          <a:bodyPr>
            <a:normAutofit/>
          </a:bodyPr>
          <a:lstStyle/>
          <a:p>
            <a:pPr algn="ctr"/>
            <a:r>
              <a:rPr lang="fa-IR" sz="4000" dirty="0" smtClean="0">
                <a:solidFill>
                  <a:schemeClr val="accent2">
                    <a:lumMod val="75000"/>
                  </a:schemeClr>
                </a:solidFill>
                <a:cs typeface="B Titr" panose="00000700000000000000" pitchFamily="2" charset="-78"/>
              </a:rPr>
              <a:t>کمیته علمی مشورتی برنامه</a:t>
            </a:r>
            <a:endParaRPr lang="en-US" sz="4000"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a:xfrm>
            <a:off x="495300" y="1677853"/>
            <a:ext cx="11201400" cy="4838700"/>
          </a:xfrm>
        </p:spPr>
        <p:txBody>
          <a:bodyPr>
            <a:normAutofit/>
          </a:bodyPr>
          <a:lstStyle/>
          <a:p>
            <a:pPr algn="r" rtl="1"/>
            <a:r>
              <a:rPr lang="fa-IR" sz="3600" b="1" dirty="0" smtClean="0">
                <a:cs typeface="B Nazanin" panose="00000400000000000000" pitchFamily="2" charset="-78"/>
              </a:rPr>
              <a:t>زردی طول کشیده در نوزادان</a:t>
            </a:r>
            <a:r>
              <a:rPr lang="fa-IR" sz="3600" dirty="0" smtClean="0">
                <a:cs typeface="B Nazanin" panose="00000400000000000000" pitchFamily="2" charset="-78"/>
              </a:rPr>
              <a:t>: نوزادانی که تا 15 </a:t>
            </a:r>
            <a:r>
              <a:rPr lang="fa-IR" sz="3600" dirty="0" err="1" smtClean="0">
                <a:cs typeface="B Nazanin" panose="00000400000000000000" pitchFamily="2" charset="-78"/>
              </a:rPr>
              <a:t>روزگی</a:t>
            </a:r>
            <a:r>
              <a:rPr lang="fa-IR" sz="3600" dirty="0" smtClean="0">
                <a:cs typeface="B Nazanin" panose="00000400000000000000" pitchFamily="2" charset="-78"/>
              </a:rPr>
              <a:t> زردی داشته باشند و با انجام آزمایش </a:t>
            </a:r>
            <a:r>
              <a:rPr lang="fa-IR" sz="3600" dirty="0" err="1" smtClean="0">
                <a:cs typeface="B Nazanin" panose="00000400000000000000" pitchFamily="2" charset="-78"/>
              </a:rPr>
              <a:t>بیلیروبین</a:t>
            </a:r>
            <a:r>
              <a:rPr lang="fa-IR" sz="3600" dirty="0" smtClean="0">
                <a:cs typeface="B Nazanin" panose="00000400000000000000" pitchFamily="2" charset="-78"/>
              </a:rPr>
              <a:t> نیز اثبات شده باشد توصیه به انجام تست وریدی تیرویید برای این نوزادان انجام شود. </a:t>
            </a:r>
          </a:p>
          <a:p>
            <a:pPr algn="r" rtl="1"/>
            <a:endParaRPr lang="fa-IR" sz="3600" dirty="0" smtClean="0">
              <a:cs typeface="B Nazanin" panose="00000400000000000000" pitchFamily="2" charset="-78"/>
            </a:endParaRPr>
          </a:p>
          <a:p>
            <a:pPr algn="r" rtl="1"/>
            <a:r>
              <a:rPr lang="fa-IR" sz="3600" b="1" dirty="0" smtClean="0">
                <a:cs typeface="B Nazanin" panose="00000400000000000000" pitchFamily="2" charset="-78"/>
              </a:rPr>
              <a:t>منفی کاذب </a:t>
            </a:r>
            <a:r>
              <a:rPr lang="fa-IR" sz="3600" dirty="0" smtClean="0">
                <a:cs typeface="B Nazanin" panose="00000400000000000000" pitchFamily="2" charset="-78"/>
              </a:rPr>
              <a:t>تا چه زمانی از سن نوزاد اگر مراجعه کنند و غربالگری از پاشنه پا و یا حتی انجام تست وریدی سالم گزارش شد و بعد تا چه سنی اگر دچار کم کاری تیرویید شد وما می گوییم که منفی کاذب برنامه است.</a:t>
            </a:r>
            <a:endParaRPr lang="en-US" sz="3600" dirty="0">
              <a:cs typeface="B Nazanin" panose="00000400000000000000" pitchFamily="2" charset="-78"/>
            </a:endParaRPr>
          </a:p>
        </p:txBody>
      </p:sp>
    </p:spTree>
    <p:extLst>
      <p:ext uri="{BB962C8B-B14F-4D97-AF65-F5344CB8AC3E}">
        <p14:creationId xmlns:p14="http://schemas.microsoft.com/office/powerpoint/2010/main" val="230377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1850314" y="1825625"/>
            <a:ext cx="8433997" cy="4351338"/>
          </a:xfrm>
        </p:spPr>
        <p:txBody>
          <a:bodyPr>
            <a:normAutofit/>
          </a:bodyPr>
          <a:lstStyle/>
          <a:p>
            <a:pPr algn="r" rtl="1"/>
            <a:r>
              <a:rPr lang="fa-IR" b="1" dirty="0" smtClean="0">
                <a:cs typeface="B Nazanin" panose="00000400000000000000" pitchFamily="2" charset="-78"/>
              </a:rPr>
              <a:t>پوشش برنامه :آمار جمعیت بر اساس ثبت احوال محاسبه شود.(فقط ایرانی) </a:t>
            </a:r>
          </a:p>
          <a:p>
            <a:pPr algn="r" rtl="1"/>
            <a:r>
              <a:rPr lang="fa-IR" b="1" dirty="0" smtClean="0">
                <a:cs typeface="B Nazanin" panose="00000400000000000000" pitchFamily="2" charset="-78"/>
              </a:rPr>
              <a:t> بقیه شاخص ها  بر اساس ایرانی و غیر ایرانی</a:t>
            </a:r>
          </a:p>
          <a:p>
            <a:pPr algn="r" rtl="1"/>
            <a:r>
              <a:rPr lang="fa-IR" b="1" dirty="0" smtClean="0">
                <a:cs typeface="B Nazanin" panose="00000400000000000000" pitchFamily="2" charset="-78"/>
              </a:rPr>
              <a:t>محاسبه بروز با منفی کاذب ها باید باشه یا خیر، با توجه به اینکه منفی کاذب ها در فرم 3 ثبت نمی شوند.خیر </a:t>
            </a:r>
          </a:p>
          <a:p>
            <a:pPr algn="r" rtl="1"/>
            <a:r>
              <a:rPr lang="fa-IR" b="1" dirty="0">
                <a:cs typeface="B Nazanin" panose="00000400000000000000" pitchFamily="2" charset="-78"/>
              </a:rPr>
              <a:t>شاخص زمان شروع درمان در این خصوص که تعدادی از موارد توسط پزشک درمان شروع </a:t>
            </a:r>
            <a:r>
              <a:rPr lang="fa-IR" b="1" dirty="0" err="1">
                <a:cs typeface="B Nazanin" panose="00000400000000000000" pitchFamily="2" charset="-78"/>
              </a:rPr>
              <a:t>نمی</a:t>
            </a:r>
            <a:r>
              <a:rPr lang="fa-IR" b="1" dirty="0">
                <a:cs typeface="B Nazanin" panose="00000400000000000000" pitchFamily="2" charset="-78"/>
              </a:rPr>
              <a:t> شود.</a:t>
            </a:r>
          </a:p>
          <a:p>
            <a:pPr algn="r" rtl="1"/>
            <a:endParaRPr lang="fa-IR" b="1" dirty="0" smtClean="0">
              <a:cs typeface="B Nazanin" panose="00000400000000000000" pitchFamily="2" charset="-78"/>
            </a:endParaRPr>
          </a:p>
          <a:p>
            <a:pPr marL="0" indent="0" algn="r" rtl="1">
              <a:buNone/>
            </a:pPr>
            <a:endParaRPr lang="fa-IR" b="1" dirty="0" smtClean="0">
              <a:cs typeface="B Nazanin" panose="00000400000000000000" pitchFamily="2" charset="-78"/>
            </a:endParaRPr>
          </a:p>
          <a:p>
            <a:pPr algn="r" rtl="1"/>
            <a:endParaRPr lang="fa-IR" b="1" dirty="0" smtClean="0">
              <a:cs typeface="B Nazanin" panose="00000400000000000000" pitchFamily="2" charset="-78"/>
            </a:endParaRPr>
          </a:p>
          <a:p>
            <a:pPr algn="r" rtl="1"/>
            <a:endParaRPr lang="en-US" b="1" dirty="0">
              <a:cs typeface="B Nazanin" panose="00000400000000000000" pitchFamily="2" charset="-78"/>
            </a:endParaRPr>
          </a:p>
        </p:txBody>
      </p:sp>
    </p:spTree>
    <p:extLst>
      <p:ext uri="{BB962C8B-B14F-4D97-AF65-F5344CB8AC3E}">
        <p14:creationId xmlns:p14="http://schemas.microsoft.com/office/powerpoint/2010/main" val="29187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a:bodyPr>
          <a:lstStyle/>
          <a:p>
            <a:pPr algn="ctr"/>
            <a:endParaRPr lang="en-US" sz="3200" dirty="0"/>
          </a:p>
        </p:txBody>
      </p:sp>
      <p:sp>
        <p:nvSpPr>
          <p:cNvPr id="3" name="Content Placeholder 2"/>
          <p:cNvSpPr>
            <a:spLocks noGrp="1"/>
          </p:cNvSpPr>
          <p:nvPr>
            <p:ph idx="1"/>
          </p:nvPr>
        </p:nvSpPr>
        <p:spPr>
          <a:xfrm>
            <a:off x="1258645" y="1667435"/>
            <a:ext cx="9294608" cy="4509528"/>
          </a:xfrm>
        </p:spPr>
        <p:txBody>
          <a:bodyPr/>
          <a:lstStyle/>
          <a:p>
            <a:pPr algn="r" rtl="1"/>
            <a:r>
              <a:rPr lang="fa-IR" b="1" dirty="0" smtClean="0">
                <a:cs typeface="B Nazanin" panose="00000400000000000000" pitchFamily="2" charset="-78"/>
              </a:rPr>
              <a:t>تا چه زمانی از سن کودک به عنوان منفی کاذب در نظر گرفته می شود.</a:t>
            </a:r>
          </a:p>
          <a:p>
            <a:pPr algn="r" rtl="1"/>
            <a:r>
              <a:rPr lang="fa-IR" b="1" dirty="0" smtClean="0">
                <a:cs typeface="B Nazanin" panose="00000400000000000000" pitchFamily="2" charset="-78"/>
              </a:rPr>
              <a:t>نمونه ها را چه زمانی باید در یخچال نگه داری کرد آیا اگر آخر زمان کار باشه میشه نمونه را روی راک گذاشت و فردا صبح ارسال کرد؟</a:t>
            </a:r>
          </a:p>
          <a:p>
            <a:pPr algn="r" rtl="1"/>
            <a:r>
              <a:rPr lang="fa-IR" b="1" dirty="0">
                <a:cs typeface="B Nazanin" panose="00000400000000000000" pitchFamily="2" charset="-78"/>
              </a:rPr>
              <a:t>نوزاد در 28 اسفند غربالگری می شود این نوزاد در اواخر فروردین ماه به عنوان بیمار ثبت می شود. مبنا تاریخ غربالگری است.</a:t>
            </a:r>
          </a:p>
          <a:p>
            <a:pPr algn="r" rtl="1"/>
            <a:r>
              <a:rPr lang="fa-IR" b="1" dirty="0" smtClean="0">
                <a:cs typeface="B Nazanin" panose="00000400000000000000" pitchFamily="2" charset="-78"/>
              </a:rPr>
              <a:t>نوبت </a:t>
            </a:r>
            <a:r>
              <a:rPr lang="fa-IR" b="1" dirty="0">
                <a:cs typeface="B Nazanin" panose="00000400000000000000" pitchFamily="2" charset="-78"/>
              </a:rPr>
              <a:t>اول غربالگری بالای 8 روز مراجعه کرده، </a:t>
            </a:r>
            <a:r>
              <a:rPr lang="en-US" b="1" dirty="0" err="1">
                <a:cs typeface="B Nazanin" panose="00000400000000000000" pitchFamily="2" charset="-78"/>
              </a:rPr>
              <a:t>tsh</a:t>
            </a:r>
            <a:r>
              <a:rPr lang="fa-IR" b="1" dirty="0">
                <a:cs typeface="B Nazanin" panose="00000400000000000000" pitchFamily="2" charset="-78"/>
              </a:rPr>
              <a:t> بالای 4 مثبت است در فرم جایی نداره: این موارد در همان فرم 3 بسته به روز غربالگری از نظر سن نوزاد در قسمت 6 تا 13 و یا بیشتر از 13 </a:t>
            </a:r>
            <a:r>
              <a:rPr lang="fa-IR" b="1" dirty="0" err="1">
                <a:cs typeface="B Nazanin" panose="00000400000000000000" pitchFamily="2" charset="-78"/>
              </a:rPr>
              <a:t>روزگی</a:t>
            </a:r>
            <a:r>
              <a:rPr lang="fa-IR" b="1" dirty="0">
                <a:cs typeface="B Nazanin" panose="00000400000000000000" pitchFamily="2" charset="-78"/>
              </a:rPr>
              <a:t> ثبت میشه و </a:t>
            </a:r>
            <a:r>
              <a:rPr lang="fa-IR" b="1" dirty="0" err="1">
                <a:cs typeface="B Nazanin" panose="00000400000000000000" pitchFamily="2" charset="-78"/>
              </a:rPr>
              <a:t>بعنوان</a:t>
            </a:r>
            <a:r>
              <a:rPr lang="fa-IR" b="1" dirty="0">
                <a:cs typeface="B Nazanin" panose="00000400000000000000" pitchFamily="2" charset="-78"/>
              </a:rPr>
              <a:t> مورد مشکوک از نظر </a:t>
            </a:r>
            <a:r>
              <a:rPr lang="en-US" b="1" dirty="0" err="1">
                <a:cs typeface="B Nazanin" panose="00000400000000000000" pitchFamily="2" charset="-78"/>
              </a:rPr>
              <a:t>tsh</a:t>
            </a:r>
            <a:r>
              <a:rPr lang="fa-IR" b="1" dirty="0">
                <a:cs typeface="B Nazanin" panose="00000400000000000000" pitchFamily="2" charset="-78"/>
              </a:rPr>
              <a:t> بالای 5 پیگیری میشود. </a:t>
            </a:r>
          </a:p>
          <a:p>
            <a:pPr algn="r" rtl="1"/>
            <a:endParaRPr lang="fa-IR" b="1" dirty="0" smtClean="0">
              <a:cs typeface="B Nazanin" panose="00000400000000000000" pitchFamily="2" charset="-78"/>
            </a:endParaRPr>
          </a:p>
        </p:txBody>
      </p:sp>
    </p:spTree>
    <p:extLst>
      <p:ext uri="{BB962C8B-B14F-4D97-AF65-F5344CB8AC3E}">
        <p14:creationId xmlns:p14="http://schemas.microsoft.com/office/powerpoint/2010/main" val="5913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normAutofit/>
          </a:bodyPr>
          <a:lstStyle/>
          <a:p>
            <a:pPr algn="ctr"/>
            <a:endParaRPr lang="en-US" sz="4000" dirty="0">
              <a:cs typeface="2  Titr" panose="00000700000000000000" pitchFamily="2" charset="-78"/>
            </a:endParaRPr>
          </a:p>
        </p:txBody>
      </p:sp>
      <p:sp>
        <p:nvSpPr>
          <p:cNvPr id="3" name="Content Placeholder 2"/>
          <p:cNvSpPr>
            <a:spLocks noGrp="1"/>
          </p:cNvSpPr>
          <p:nvPr>
            <p:ph idx="1"/>
          </p:nvPr>
        </p:nvSpPr>
        <p:spPr>
          <a:xfrm>
            <a:off x="1270000" y="1358900"/>
            <a:ext cx="9969500" cy="5168900"/>
          </a:xfrm>
        </p:spPr>
        <p:txBody>
          <a:bodyPr>
            <a:normAutofit/>
          </a:bodyPr>
          <a:lstStyle/>
          <a:p>
            <a:pPr algn="r" rtl="1"/>
            <a:r>
              <a:rPr lang="fa-IR" sz="3200" b="1" dirty="0" smtClean="0">
                <a:cs typeface="B Nazanin" panose="00000400000000000000" pitchFamily="2" charset="-78"/>
              </a:rPr>
              <a:t>زمانی که نوزاد بعد از غربالگری اول (به موقع) در هفته دوم برای انجام غربالگری مجدد مراجعه نکرد</a:t>
            </a:r>
            <a:r>
              <a:rPr lang="fa-IR" sz="3200" b="1" dirty="0">
                <a:cs typeface="B Nazanin" panose="00000400000000000000" pitchFamily="2" charset="-78"/>
              </a:rPr>
              <a:t>؟ اگر علت غربالگری مجدد جواب آزمایش مشکوک باشد بلافاصله وریدی و اگر هر علت دیگری باشد تا 2 ماه و بیست و نه روز پاشنه و بعد از سه </a:t>
            </a:r>
            <a:r>
              <a:rPr lang="fa-IR" sz="3200" b="1" dirty="0" err="1">
                <a:cs typeface="B Nazanin" panose="00000400000000000000" pitchFamily="2" charset="-78"/>
              </a:rPr>
              <a:t>ماهگی</a:t>
            </a:r>
            <a:r>
              <a:rPr lang="fa-IR" sz="3200" b="1" dirty="0">
                <a:cs typeface="B Nazanin" panose="00000400000000000000" pitchFamily="2" charset="-78"/>
              </a:rPr>
              <a:t> ارجاع </a:t>
            </a:r>
            <a:r>
              <a:rPr lang="fa-IR" sz="3200" b="1" dirty="0" smtClean="0">
                <a:cs typeface="B Nazanin" panose="00000400000000000000" pitchFamily="2" charset="-78"/>
              </a:rPr>
              <a:t>وریدی</a:t>
            </a:r>
          </a:p>
          <a:p>
            <a:pPr algn="r" rtl="1"/>
            <a:r>
              <a:rPr lang="fa-IR" sz="3200" b="1" dirty="0" smtClean="0">
                <a:cs typeface="B Nazanin" panose="00000400000000000000" pitchFamily="2" charset="-78"/>
              </a:rPr>
              <a:t>مادری </a:t>
            </a:r>
            <a:r>
              <a:rPr lang="fa-IR" sz="3200" b="1" dirty="0">
                <a:cs typeface="B Nazanin" panose="00000400000000000000" pitchFamily="2" charset="-78"/>
              </a:rPr>
              <a:t>که داروی لووتیروکسین مصرف می </a:t>
            </a:r>
            <a:r>
              <a:rPr lang="fa-IR" sz="3200" b="1" dirty="0" smtClean="0">
                <a:cs typeface="B Nazanin" panose="00000400000000000000" pitchFamily="2" charset="-78"/>
              </a:rPr>
              <a:t>کند آیا نیاز است داروی مادر به مدت سه روز قطع شود تا غربالگری نوزاد انجام شود؟</a:t>
            </a:r>
          </a:p>
          <a:p>
            <a:pPr algn="r" rtl="1"/>
            <a:r>
              <a:rPr lang="fa-IR" sz="3200" b="1" dirty="0" smtClean="0">
                <a:cs typeface="B Nazanin" panose="00000400000000000000" pitchFamily="2" charset="-78"/>
              </a:rPr>
              <a:t>نمونه گیری موارد بستری(...)</a:t>
            </a:r>
          </a:p>
          <a:p>
            <a:pPr algn="r" rtl="1"/>
            <a:endParaRPr lang="fa-IR" sz="3200" b="1" dirty="0" smtClean="0">
              <a:cs typeface="B Nazanin" panose="00000400000000000000" pitchFamily="2" charset="-78"/>
            </a:endParaRPr>
          </a:p>
          <a:p>
            <a:pPr marL="0" indent="0" algn="r" rtl="1">
              <a:buNone/>
            </a:pPr>
            <a:endParaRPr lang="fa-IR" sz="3200" b="1" dirty="0" smtClean="0">
              <a:cs typeface="B Nazanin" panose="00000400000000000000" pitchFamily="2" charset="-78"/>
            </a:endParaRPr>
          </a:p>
          <a:p>
            <a:pPr marL="0" indent="0" algn="r" rtl="1">
              <a:buNone/>
            </a:pPr>
            <a:endParaRPr lang="fa-IR" sz="1200" b="1" dirty="0" smtClean="0">
              <a:cs typeface="B Nazanin" panose="00000400000000000000" pitchFamily="2" charset="-78"/>
            </a:endParaRPr>
          </a:p>
          <a:p>
            <a:pPr algn="r" rtl="1"/>
            <a:endParaRPr lang="fa-IR" sz="3200" b="1" dirty="0" smtClean="0">
              <a:cs typeface="B Nazanin" panose="00000400000000000000" pitchFamily="2" charset="-78"/>
            </a:endParaRPr>
          </a:p>
        </p:txBody>
      </p:sp>
    </p:spTree>
    <p:extLst>
      <p:ext uri="{BB962C8B-B14F-4D97-AF65-F5344CB8AC3E}">
        <p14:creationId xmlns:p14="http://schemas.microsoft.com/office/powerpoint/2010/main" val="420749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2  Titr" panose="00000700000000000000" pitchFamily="2" charset="-78"/>
              </a:rPr>
              <a:t>نوزاد نارس</a:t>
            </a:r>
            <a:endParaRPr lang="en-US" dirty="0">
              <a:cs typeface="2  Titr" panose="00000700000000000000" pitchFamily="2" charset="-78"/>
            </a:endParaRPr>
          </a:p>
        </p:txBody>
      </p:sp>
      <p:sp>
        <p:nvSpPr>
          <p:cNvPr id="3" name="Content Placeholder 2"/>
          <p:cNvSpPr>
            <a:spLocks noGrp="1"/>
          </p:cNvSpPr>
          <p:nvPr>
            <p:ph idx="1"/>
          </p:nvPr>
        </p:nvSpPr>
        <p:spPr>
          <a:xfrm>
            <a:off x="2044700" y="1825625"/>
            <a:ext cx="8394700" cy="4351338"/>
          </a:xfrm>
        </p:spPr>
        <p:txBody>
          <a:bodyPr>
            <a:normAutofit/>
          </a:bodyPr>
          <a:lstStyle/>
          <a:p>
            <a:pPr marL="0" indent="0" algn="ctr" rtl="1">
              <a:lnSpc>
                <a:spcPct val="150000"/>
              </a:lnSpc>
              <a:buNone/>
            </a:pPr>
            <a:r>
              <a:rPr lang="fa-IR" sz="4000" dirty="0" smtClean="0">
                <a:cs typeface="B Titr" panose="00000700000000000000" pitchFamily="2" charset="-78"/>
              </a:rPr>
              <a:t>نوزاد نارس نوزادی است که بدون در نظر گرفتن وزن، در کمتر از 37 هفته بارداری</a:t>
            </a:r>
          </a:p>
          <a:p>
            <a:pPr marL="0" indent="0" algn="ctr" rtl="1">
              <a:lnSpc>
                <a:spcPct val="150000"/>
              </a:lnSpc>
              <a:buNone/>
            </a:pPr>
            <a:r>
              <a:rPr lang="fa-IR" sz="4000" dirty="0" smtClean="0">
                <a:cs typeface="B Titr" panose="00000700000000000000" pitchFamily="2" charset="-78"/>
              </a:rPr>
              <a:t> بدنیا آمده باشد.</a:t>
            </a:r>
            <a:endParaRPr lang="en-US" sz="4000" dirty="0">
              <a:cs typeface="B Titr" panose="00000700000000000000" pitchFamily="2" charset="-78"/>
            </a:endParaRPr>
          </a:p>
        </p:txBody>
      </p:sp>
    </p:spTree>
    <p:extLst>
      <p:ext uri="{BB962C8B-B14F-4D97-AF65-F5344CB8AC3E}">
        <p14:creationId xmlns:p14="http://schemas.microsoft.com/office/powerpoint/2010/main" val="25530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4372015"/>
              </p:ext>
            </p:extLst>
          </p:nvPr>
        </p:nvGraphicFramePr>
        <p:xfrm>
          <a:off x="1476259" y="-10"/>
          <a:ext cx="8835528" cy="6858011"/>
        </p:xfrm>
        <a:graphic>
          <a:graphicData uri="http://schemas.openxmlformats.org/drawingml/2006/table">
            <a:tbl>
              <a:tblPr rtl="1">
                <a:tableStyleId>{5C22544A-7EE6-4342-B048-85BDC9FD1C3A}</a:tableStyleId>
              </a:tblPr>
              <a:tblGrid>
                <a:gridCol w="2915314"/>
                <a:gridCol w="2960107"/>
                <a:gridCol w="2960107"/>
              </a:tblGrid>
              <a:tr h="332842">
                <a:tc>
                  <a:txBody>
                    <a:bodyPr/>
                    <a:lstStyle/>
                    <a:p>
                      <a:pPr algn="ctr" rtl="1" fontAlgn="ctr"/>
                      <a:r>
                        <a:rPr lang="fa-IR" sz="1400" u="none" strike="noStrike" dirty="0">
                          <a:effectLst/>
                        </a:rPr>
                        <a:t>اردستان</a:t>
                      </a:r>
                      <a:endParaRPr lang="fa-IR" sz="1400" b="1" i="0" u="none" strike="noStrike" dirty="0">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1</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0</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dirty="0">
                          <a:effectLst/>
                        </a:rPr>
                        <a:t>اصفهان دو</a:t>
                      </a:r>
                      <a:endParaRPr lang="fa-IR" sz="1400" b="1" i="0" u="none" strike="noStrike" dirty="0">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49</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41</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dirty="0">
                          <a:effectLst/>
                        </a:rPr>
                        <a:t>اصفهان یک</a:t>
                      </a:r>
                      <a:endParaRPr lang="fa-IR" sz="1400" b="1" i="0" u="none" strike="noStrike" dirty="0">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32</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a:effectLst/>
                        </a:rPr>
                        <a:t>11</a:t>
                      </a:r>
                      <a:endParaRPr lang="fa-IR" sz="1600" b="0" i="0" u="none" strike="noStrike">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dirty="0">
                          <a:effectLst/>
                        </a:rPr>
                        <a:t>برخوار</a:t>
                      </a:r>
                      <a:endParaRPr lang="fa-IR" sz="1400" b="1" i="0" u="none" strike="noStrike" dirty="0">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7</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a:effectLst/>
                        </a:rPr>
                        <a:t>7</a:t>
                      </a:r>
                      <a:endParaRPr lang="fa-IR" sz="1600" b="0" i="0" u="none" strike="noStrike">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بویین ومیاندشت</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2</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a:effectLst/>
                        </a:rPr>
                        <a:t>2</a:t>
                      </a:r>
                      <a:endParaRPr lang="fa-IR" sz="1600" b="0" i="0" u="none" strike="noStrike">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تیران و کرون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1</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a:effectLst/>
                        </a:rPr>
                        <a:t>2</a:t>
                      </a:r>
                      <a:endParaRPr lang="fa-IR" sz="1600" b="0" i="0" u="none" strike="noStrike">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چادگان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1</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a:effectLst/>
                        </a:rPr>
                        <a:t>1</a:t>
                      </a:r>
                      <a:endParaRPr lang="fa-IR" sz="1600" b="0" i="0" u="none" strike="noStrike">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خمینی شهر</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32</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35</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خوانسار</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0</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0</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خور و بیابانک</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0</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a:effectLst/>
                        </a:rPr>
                        <a:t>0</a:t>
                      </a:r>
                      <a:endParaRPr lang="fa-IR" sz="1600" b="0" i="0" u="none" strike="noStrike">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دهاقان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0</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1</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سمیرم</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3</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6</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شاهین شهر و میمه</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5</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9</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شهررضا</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dirty="0">
                          <a:effectLst/>
                        </a:rPr>
                        <a:t>1</a:t>
                      </a:r>
                      <a:endParaRPr lang="fa-IR" sz="1600" b="0" i="0" u="none" strike="noStrike" dirty="0">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3</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فریدن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2</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1</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فریدونشهر</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0</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2</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فلاورجان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13</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15</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گلپایگان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3</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2</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لنجان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6</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6</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مبارکه</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3</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3</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نائین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0</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1</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نجف آباد</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10</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13</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نطنز</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0</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0</a:t>
                      </a:r>
                      <a:endParaRPr lang="fa-IR" sz="1600" b="0" i="0" u="none" strike="noStrike" dirty="0">
                        <a:solidFill>
                          <a:srgbClr val="000000"/>
                        </a:solidFill>
                        <a:effectLst/>
                        <a:latin typeface="Arial" panose="020B0604020202020204" pitchFamily="34" charset="0"/>
                      </a:endParaRPr>
                    </a:p>
                  </a:txBody>
                  <a:tcPr marL="6593" marR="6593" marT="6593" marB="0" anchor="b"/>
                </a:tc>
              </a:tr>
              <a:tr h="283703">
                <a:tc>
                  <a:txBody>
                    <a:bodyPr/>
                    <a:lstStyle/>
                    <a:p>
                      <a:pPr algn="ctr" rtl="1" fontAlgn="ctr"/>
                      <a:r>
                        <a:rPr lang="fa-IR" sz="1400" u="none" strike="noStrike">
                          <a:effectLst/>
                        </a:rPr>
                        <a:t>استان</a:t>
                      </a:r>
                      <a:endParaRPr lang="fa-IR" sz="1400" b="1" i="0" u="none" strike="noStrike">
                        <a:solidFill>
                          <a:srgbClr val="000000"/>
                        </a:solidFill>
                        <a:effectLst/>
                        <a:latin typeface="B Titr" panose="00000700000000000000" pitchFamily="2" charset="-78"/>
                        <a:cs typeface="B Titr" panose="00000700000000000000" pitchFamily="2" charset="-78"/>
                      </a:endParaRPr>
                    </a:p>
                  </a:txBody>
                  <a:tcPr marL="6593" marR="6593" marT="6593" marB="0" anchor="ctr"/>
                </a:tc>
                <a:tc>
                  <a:txBody>
                    <a:bodyPr/>
                    <a:lstStyle/>
                    <a:p>
                      <a:pPr algn="ctr" rtl="0" fontAlgn="b"/>
                      <a:r>
                        <a:rPr lang="fa-IR" sz="1600" u="none" strike="noStrike">
                          <a:effectLst/>
                        </a:rPr>
                        <a:t>171</a:t>
                      </a:r>
                      <a:endParaRPr lang="fa-IR" sz="1600" b="0" i="0" u="none" strike="noStrike">
                        <a:solidFill>
                          <a:srgbClr val="000000"/>
                        </a:solidFill>
                        <a:effectLst/>
                        <a:latin typeface="Arial" panose="020B0604020202020204" pitchFamily="34" charset="0"/>
                      </a:endParaRPr>
                    </a:p>
                  </a:txBody>
                  <a:tcPr marL="6593" marR="6593" marT="6593" marB="0" anchor="b"/>
                </a:tc>
                <a:tc>
                  <a:txBody>
                    <a:bodyPr/>
                    <a:lstStyle/>
                    <a:p>
                      <a:pPr algn="ctr" rtl="0" fontAlgn="b"/>
                      <a:r>
                        <a:rPr lang="fa-IR" sz="1600" u="none" strike="noStrike" dirty="0">
                          <a:effectLst/>
                        </a:rPr>
                        <a:t>161</a:t>
                      </a:r>
                      <a:endParaRPr lang="fa-IR" sz="1600" b="0" i="0" u="none" strike="noStrike" dirty="0">
                        <a:solidFill>
                          <a:srgbClr val="000000"/>
                        </a:solidFill>
                        <a:effectLst/>
                        <a:latin typeface="Arial" panose="020B0604020202020204" pitchFamily="34" charset="0"/>
                      </a:endParaRPr>
                    </a:p>
                  </a:txBody>
                  <a:tcPr marL="6593" marR="6593" marT="6593" marB="0" anchor="b"/>
                </a:tc>
              </a:tr>
            </a:tbl>
          </a:graphicData>
        </a:graphic>
      </p:graphicFrame>
    </p:spTree>
    <p:extLst>
      <p:ext uri="{BB962C8B-B14F-4D97-AF65-F5344CB8AC3E}">
        <p14:creationId xmlns:p14="http://schemas.microsoft.com/office/powerpoint/2010/main" val="2930366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000" y="228601"/>
            <a:ext cx="9144000" cy="927099"/>
          </a:xfrm>
        </p:spPr>
        <p:txBody>
          <a:bodyPr>
            <a:normAutofit/>
          </a:bodyPr>
          <a:lstStyle/>
          <a:p>
            <a:r>
              <a:rPr lang="fa-IR" sz="4400" dirty="0" smtClean="0">
                <a:cs typeface="B Titr" panose="00000700000000000000" pitchFamily="2" charset="-78"/>
              </a:rPr>
              <a:t>نوزاد نارس</a:t>
            </a:r>
            <a:endParaRPr lang="en-US" sz="4400" dirty="0">
              <a:cs typeface="B Titr" panose="00000700000000000000" pitchFamily="2" charset="-78"/>
            </a:endParaRPr>
          </a:p>
        </p:txBody>
      </p:sp>
      <p:sp>
        <p:nvSpPr>
          <p:cNvPr id="3" name="Subtitle 2"/>
          <p:cNvSpPr>
            <a:spLocks noGrp="1"/>
          </p:cNvSpPr>
          <p:nvPr>
            <p:ph type="subTitle" idx="1"/>
          </p:nvPr>
        </p:nvSpPr>
        <p:spPr>
          <a:xfrm>
            <a:off x="546100" y="1409700"/>
            <a:ext cx="11442700" cy="5194300"/>
          </a:xfrm>
        </p:spPr>
        <p:txBody>
          <a:bodyPr>
            <a:noAutofit/>
          </a:bodyPr>
          <a:lstStyle/>
          <a:p>
            <a:pPr algn="r" rtl="1">
              <a:lnSpc>
                <a:spcPct val="100000"/>
              </a:lnSpc>
              <a:spcBef>
                <a:spcPts val="600"/>
              </a:spcBef>
              <a:spcAft>
                <a:spcPts val="600"/>
              </a:spcAft>
            </a:pPr>
            <a:r>
              <a:rPr lang="fa-IR" sz="3200" b="1" dirty="0" smtClean="0">
                <a:cs typeface="B Nazanin" panose="00000400000000000000" pitchFamily="2" charset="-78"/>
              </a:rPr>
              <a:t>نوزادان نارس: 3 تا 5 روزگی: جواب مساوی وبالای 10 نیاز به آزمایش وریدی و مراجعه به پزشک دارد.</a:t>
            </a:r>
          </a:p>
          <a:p>
            <a:pPr algn="r" rtl="1">
              <a:lnSpc>
                <a:spcPct val="100000"/>
              </a:lnSpc>
              <a:spcBef>
                <a:spcPts val="600"/>
              </a:spcBef>
              <a:spcAft>
                <a:spcPts val="600"/>
              </a:spcAft>
            </a:pPr>
            <a:r>
              <a:rPr lang="fa-IR" sz="3200" b="1" dirty="0">
                <a:cs typeface="B Nazanin" panose="00000400000000000000" pitchFamily="2" charset="-78"/>
              </a:rPr>
              <a:t> </a:t>
            </a:r>
            <a:r>
              <a:rPr lang="fa-IR" sz="3200" b="1" dirty="0" smtClean="0">
                <a:cs typeface="B Nazanin" panose="00000400000000000000" pitchFamily="2" charset="-78"/>
              </a:rPr>
              <a:t>       هفته دوم تولد جواب </a:t>
            </a:r>
            <a:r>
              <a:rPr lang="en-US" sz="3200" b="1" dirty="0" smtClean="0">
                <a:cs typeface="B Nazanin" panose="00000400000000000000" pitchFamily="2" charset="-78"/>
              </a:rPr>
              <a:t>TSH</a:t>
            </a:r>
            <a:r>
              <a:rPr lang="fa-IR" sz="3200" b="1" dirty="0" smtClean="0">
                <a:cs typeface="B Nazanin" panose="00000400000000000000" pitchFamily="2" charset="-78"/>
              </a:rPr>
              <a:t> :</a:t>
            </a:r>
          </a:p>
          <a:p>
            <a:pPr algn="r" rtl="1">
              <a:lnSpc>
                <a:spcPct val="100000"/>
              </a:lnSpc>
              <a:spcBef>
                <a:spcPts val="600"/>
              </a:spcBef>
              <a:spcAft>
                <a:spcPts val="600"/>
              </a:spcAft>
            </a:pPr>
            <a:r>
              <a:rPr lang="fa-IR" sz="3200" b="1" dirty="0" smtClean="0">
                <a:cs typeface="B Nazanin" panose="00000400000000000000" pitchFamily="2" charset="-78"/>
              </a:rPr>
              <a:t>               زیر 5 طبیعی ( مراجعه در هفته ششم تولد)</a:t>
            </a:r>
          </a:p>
          <a:p>
            <a:pPr algn="r" rtl="1">
              <a:lnSpc>
                <a:spcPct val="100000"/>
              </a:lnSpc>
            </a:pPr>
            <a:r>
              <a:rPr lang="fa-IR" sz="3200" b="1" dirty="0" smtClean="0">
                <a:cs typeface="B Nazanin" panose="00000400000000000000" pitchFamily="2" charset="-78"/>
              </a:rPr>
              <a:t>           </a:t>
            </a:r>
            <a:r>
              <a:rPr lang="fa-IR" sz="3200" b="1" dirty="0">
                <a:cs typeface="B Nazanin" panose="00000400000000000000" pitchFamily="2" charset="-78"/>
              </a:rPr>
              <a:t>5 و بالاتر( انجام آزمایش وریدی و ارجاع به پزشک): بر اساس نظر پزشک،</a:t>
            </a:r>
          </a:p>
          <a:p>
            <a:pPr algn="r" rtl="1">
              <a:lnSpc>
                <a:spcPct val="100000"/>
              </a:lnSpc>
            </a:pPr>
            <a:r>
              <a:rPr lang="fa-IR" sz="3200" b="1" dirty="0">
                <a:cs typeface="B Nazanin" panose="00000400000000000000" pitchFamily="2" charset="-78"/>
              </a:rPr>
              <a:t>                 </a:t>
            </a:r>
            <a:r>
              <a:rPr lang="fa-IR" sz="3200" b="1" dirty="0" smtClean="0">
                <a:cs typeface="B Nazanin" panose="00000400000000000000" pitchFamily="2" charset="-78"/>
              </a:rPr>
              <a:t>             </a:t>
            </a:r>
            <a:r>
              <a:rPr lang="fa-IR" sz="3200" b="1" dirty="0">
                <a:cs typeface="B Nazanin" panose="00000400000000000000" pitchFamily="2" charset="-78"/>
              </a:rPr>
              <a:t>بیمار: درمان شود و مراقبت ها انجام گیرد.</a:t>
            </a:r>
          </a:p>
          <a:p>
            <a:pPr algn="r" rtl="1">
              <a:lnSpc>
                <a:spcPct val="100000"/>
              </a:lnSpc>
            </a:pPr>
            <a:r>
              <a:rPr lang="fa-IR" sz="3200" b="1" dirty="0">
                <a:cs typeface="B Nazanin" panose="00000400000000000000" pitchFamily="2" charset="-78"/>
              </a:rPr>
              <a:t>                 </a:t>
            </a:r>
            <a:r>
              <a:rPr lang="fa-IR" sz="3200" b="1" dirty="0" smtClean="0">
                <a:cs typeface="B Nazanin" panose="00000400000000000000" pitchFamily="2" charset="-78"/>
              </a:rPr>
              <a:t>             </a:t>
            </a:r>
            <a:r>
              <a:rPr lang="fa-IR" sz="3200" b="1" dirty="0">
                <a:cs typeface="B Nazanin" panose="00000400000000000000" pitchFamily="2" charset="-78"/>
              </a:rPr>
              <a:t>سالم :  مراجعه در هفته </a:t>
            </a:r>
            <a:r>
              <a:rPr lang="fa-IR" sz="3200" b="1" dirty="0" smtClean="0">
                <a:cs typeface="B Nazanin" panose="00000400000000000000" pitchFamily="2" charset="-78"/>
              </a:rPr>
              <a:t>ششم تولد </a:t>
            </a:r>
            <a:r>
              <a:rPr lang="fa-IR" sz="3200" b="1" dirty="0">
                <a:cs typeface="B Nazanin" panose="00000400000000000000" pitchFamily="2" charset="-78"/>
              </a:rPr>
              <a:t>برای انجام غربالگری از پاشنه پا  </a:t>
            </a:r>
          </a:p>
          <a:p>
            <a:pPr algn="r" rtl="1">
              <a:lnSpc>
                <a:spcPct val="100000"/>
              </a:lnSpc>
              <a:spcBef>
                <a:spcPts val="600"/>
              </a:spcBef>
              <a:spcAft>
                <a:spcPts val="600"/>
              </a:spcAft>
            </a:pPr>
            <a:r>
              <a:rPr lang="fa-IR" sz="3200" b="1" dirty="0" smtClean="0">
                <a:cs typeface="B Nazanin" panose="00000400000000000000" pitchFamily="2" charset="-78"/>
              </a:rPr>
              <a:t>    </a:t>
            </a:r>
          </a:p>
        </p:txBody>
      </p:sp>
    </p:spTree>
    <p:extLst>
      <p:ext uri="{BB962C8B-B14F-4D97-AF65-F5344CB8AC3E}">
        <p14:creationId xmlns:p14="http://schemas.microsoft.com/office/powerpoint/2010/main" val="28544213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8763"/>
            <a:ext cx="9144000" cy="909637"/>
          </a:xfrm>
        </p:spPr>
        <p:txBody>
          <a:bodyPr>
            <a:normAutofit/>
          </a:bodyPr>
          <a:lstStyle/>
          <a:p>
            <a:r>
              <a:rPr lang="fa-IR" sz="4000" dirty="0" smtClean="0">
                <a:cs typeface="B Titr" panose="00000700000000000000" pitchFamily="2" charset="-78"/>
              </a:rPr>
              <a:t>نوزاد نارس</a:t>
            </a:r>
            <a:endParaRPr lang="en-US" sz="4000" dirty="0">
              <a:cs typeface="B Titr" panose="00000700000000000000" pitchFamily="2" charset="-78"/>
            </a:endParaRPr>
          </a:p>
        </p:txBody>
      </p:sp>
      <p:sp>
        <p:nvSpPr>
          <p:cNvPr id="3" name="Subtitle 2"/>
          <p:cNvSpPr>
            <a:spLocks noGrp="1"/>
          </p:cNvSpPr>
          <p:nvPr>
            <p:ph type="subTitle" idx="1"/>
          </p:nvPr>
        </p:nvSpPr>
        <p:spPr>
          <a:xfrm>
            <a:off x="88900" y="1498600"/>
            <a:ext cx="12014200" cy="5168900"/>
          </a:xfrm>
        </p:spPr>
        <p:txBody>
          <a:bodyPr>
            <a:noAutofit/>
          </a:bodyPr>
          <a:lstStyle/>
          <a:p>
            <a:pPr algn="r" rtl="1">
              <a:lnSpc>
                <a:spcPct val="100000"/>
              </a:lnSpc>
              <a:spcBef>
                <a:spcPts val="600"/>
              </a:spcBef>
              <a:spcAft>
                <a:spcPts val="600"/>
              </a:spcAft>
            </a:pPr>
            <a:r>
              <a:rPr lang="fa-IR" sz="3200" b="1" dirty="0" smtClean="0">
                <a:cs typeface="B Nazanin" panose="00000400000000000000" pitchFamily="2" charset="-78"/>
              </a:rPr>
              <a:t>در هفته ششم تولد جواب </a:t>
            </a:r>
            <a:r>
              <a:rPr lang="en-US" sz="3200" b="1" dirty="0" smtClean="0">
                <a:cs typeface="B Nazanin" panose="00000400000000000000" pitchFamily="2" charset="-78"/>
              </a:rPr>
              <a:t>TSH</a:t>
            </a:r>
            <a:r>
              <a:rPr lang="fa-IR" sz="3200" b="1" dirty="0" smtClean="0">
                <a:cs typeface="B Nazanin" panose="00000400000000000000" pitchFamily="2" charset="-78"/>
              </a:rPr>
              <a:t> :  زیر 5 طبیعی ( مراجعه در هفته دهم تولد)</a:t>
            </a:r>
          </a:p>
          <a:p>
            <a:pPr algn="r" rtl="1">
              <a:lnSpc>
                <a:spcPct val="100000"/>
              </a:lnSpc>
            </a:pPr>
            <a:r>
              <a:rPr lang="fa-IR" sz="3200" b="1" dirty="0" smtClean="0">
                <a:cs typeface="B Nazanin" panose="00000400000000000000" pitchFamily="2" charset="-78"/>
              </a:rPr>
              <a:t>                5 و بالاتر( انجام آزمایش وریدی و ارجاع به پزشک): بر اساس نظر پزشک،</a:t>
            </a:r>
          </a:p>
          <a:p>
            <a:pPr algn="r" rtl="1">
              <a:lnSpc>
                <a:spcPct val="100000"/>
              </a:lnSpc>
            </a:pPr>
            <a:r>
              <a:rPr lang="fa-IR" sz="3200" b="1" dirty="0" smtClean="0">
                <a:cs typeface="B Nazanin" panose="00000400000000000000" pitchFamily="2" charset="-78"/>
              </a:rPr>
              <a:t>                                 بیمار: درمان شود و مراقبت ها انجام گیرد.</a:t>
            </a:r>
          </a:p>
          <a:p>
            <a:pPr algn="r" rtl="1">
              <a:lnSpc>
                <a:spcPct val="100000"/>
              </a:lnSpc>
            </a:pPr>
            <a:r>
              <a:rPr lang="fa-IR" sz="3200" b="1" dirty="0" smtClean="0">
                <a:cs typeface="B Nazanin" panose="00000400000000000000" pitchFamily="2" charset="-78"/>
              </a:rPr>
              <a:t>                                 سالم :  مراجعه در هفته دهم تولد برای انجام غربالگری از پاشنه پا  </a:t>
            </a:r>
          </a:p>
          <a:p>
            <a:pPr algn="r" rtl="1">
              <a:lnSpc>
                <a:spcPct val="100000"/>
              </a:lnSpc>
            </a:pPr>
            <a:r>
              <a:rPr lang="fa-IR" sz="3200" b="1" dirty="0" smtClean="0">
                <a:cs typeface="B Nazanin" panose="00000400000000000000" pitchFamily="2" charset="-78"/>
              </a:rPr>
              <a:t>  هفته دهم تولد جواب </a:t>
            </a:r>
            <a:r>
              <a:rPr lang="en-US" sz="3200" b="1" dirty="0" smtClean="0">
                <a:cs typeface="B Nazanin" panose="00000400000000000000" pitchFamily="2" charset="-78"/>
              </a:rPr>
              <a:t>TSH</a:t>
            </a:r>
            <a:r>
              <a:rPr lang="fa-IR" sz="3200" b="1" dirty="0" smtClean="0">
                <a:cs typeface="B Nazanin" panose="00000400000000000000" pitchFamily="2" charset="-78"/>
              </a:rPr>
              <a:t> :  زیر 5 طبیعی و اتمام غربالگری</a:t>
            </a:r>
          </a:p>
          <a:p>
            <a:pPr algn="r" rtl="1">
              <a:lnSpc>
                <a:spcPct val="100000"/>
              </a:lnSpc>
            </a:pPr>
            <a:r>
              <a:rPr lang="fa-IR" sz="3200" b="1" dirty="0" smtClean="0">
                <a:cs typeface="B Nazanin" panose="00000400000000000000" pitchFamily="2" charset="-78"/>
              </a:rPr>
              <a:t>                5 و بالاتر( انجام آزمایش وریدی و ارجاع به پزشک): بر اساس نظر پزشک،</a:t>
            </a:r>
          </a:p>
          <a:p>
            <a:pPr algn="r" rtl="1">
              <a:lnSpc>
                <a:spcPct val="100000"/>
              </a:lnSpc>
            </a:pPr>
            <a:r>
              <a:rPr lang="fa-IR" sz="3200" b="1" dirty="0" smtClean="0">
                <a:cs typeface="B Nazanin" panose="00000400000000000000" pitchFamily="2" charset="-78"/>
              </a:rPr>
              <a:t>                                 بیمار: درمان شود و مراقبت ها انجام گیرد.</a:t>
            </a:r>
          </a:p>
          <a:p>
            <a:pPr algn="r" rtl="1">
              <a:lnSpc>
                <a:spcPct val="100000"/>
              </a:lnSpc>
            </a:pPr>
            <a:r>
              <a:rPr lang="fa-IR" sz="3200" b="1" dirty="0" smtClean="0">
                <a:cs typeface="B Nazanin" panose="00000400000000000000" pitchFamily="2" charset="-78"/>
              </a:rPr>
              <a:t>                                 سالم :اتمام غربالگری</a:t>
            </a:r>
            <a:endParaRPr lang="en-US" sz="3200" b="1" dirty="0" smtClean="0">
              <a:cs typeface="B Nazanin" panose="00000400000000000000" pitchFamily="2" charset="-78"/>
            </a:endParaRPr>
          </a:p>
          <a:p>
            <a:endParaRPr lang="en-US" sz="3200" b="1" dirty="0">
              <a:cs typeface="B Nazanin" panose="00000400000000000000" pitchFamily="2" charset="-78"/>
            </a:endParaRPr>
          </a:p>
        </p:txBody>
      </p:sp>
    </p:spTree>
    <p:extLst>
      <p:ext uri="{BB962C8B-B14F-4D97-AF65-F5344CB8AC3E}">
        <p14:creationId xmlns:p14="http://schemas.microsoft.com/office/powerpoint/2010/main" val="143951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مهاجرتها:</a:t>
            </a:r>
            <a:br>
              <a:rPr lang="fa-IR" dirty="0" smtClean="0"/>
            </a:br>
            <a:endParaRPr lang="fa-IR" dirty="0"/>
          </a:p>
        </p:txBody>
      </p:sp>
      <p:sp>
        <p:nvSpPr>
          <p:cNvPr id="3" name="Content Placeholder 2"/>
          <p:cNvSpPr>
            <a:spLocks noGrp="1"/>
          </p:cNvSpPr>
          <p:nvPr>
            <p:ph idx="1"/>
          </p:nvPr>
        </p:nvSpPr>
        <p:spPr/>
        <p:txBody>
          <a:bodyPr>
            <a:normAutofit/>
          </a:bodyPr>
          <a:lstStyle/>
          <a:p>
            <a:pPr marL="0" indent="0" algn="r">
              <a:buNone/>
            </a:pPr>
            <a:r>
              <a:rPr lang="fa-IR" dirty="0" smtClean="0"/>
              <a:t>اگرمورد مشکوک به شهرستان دیگری مهاجرت کرده است تلفنی گزارش شود ونامه هم به آن شهرستان بزنید.اگر به استان دیگری مهاجرت کرد علاوه بر پیگیری تلفنی خانواده، به استان نامه بزنید.</a:t>
            </a:r>
          </a:p>
          <a:p>
            <a:pPr marL="0" indent="0" algn="r">
              <a:buNone/>
            </a:pPr>
            <a:r>
              <a:rPr lang="fa-IR" dirty="0" smtClean="0"/>
              <a:t>مورد نیازمند تست وریدی باید در صورت مهاجرت درون استانی در نرم افزار درقسمت موارد نیازمند تست وریدی انتقال اطلاعات به شهرستان انجام شود وتلفن ونامه  .</a:t>
            </a:r>
          </a:p>
          <a:p>
            <a:pPr marL="0" indent="0" algn="r">
              <a:buNone/>
            </a:pPr>
            <a:r>
              <a:rPr lang="fa-IR" dirty="0" smtClean="0"/>
              <a:t> موارد بیمار:</a:t>
            </a:r>
          </a:p>
          <a:p>
            <a:pPr marL="0" indent="0" algn="r">
              <a:buNone/>
            </a:pPr>
            <a:r>
              <a:rPr lang="fa-IR" dirty="0" smtClean="0"/>
              <a:t>مهاجرتهای برون استانی نامه به استان وانتقال از پرتال</a:t>
            </a:r>
          </a:p>
          <a:p>
            <a:pPr marL="0" indent="0" algn="r">
              <a:buNone/>
            </a:pPr>
            <a:r>
              <a:rPr lang="fa-IR" dirty="0" smtClean="0"/>
              <a:t>مهاجرتهای دورن استانی رونوشت نامه به استان وانتقال از پرتال</a:t>
            </a:r>
            <a:endParaRPr lang="fa-IR" dirty="0"/>
          </a:p>
        </p:txBody>
      </p:sp>
    </p:spTree>
    <p:extLst>
      <p:ext uri="{BB962C8B-B14F-4D97-AF65-F5344CB8AC3E}">
        <p14:creationId xmlns:p14="http://schemas.microsoft.com/office/powerpoint/2010/main" val="1505795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en-US" dirty="0"/>
          </a:p>
        </p:txBody>
      </p:sp>
      <p:pic>
        <p:nvPicPr>
          <p:cNvPr id="5" name="Picture 4"/>
          <p:cNvPicPr>
            <a:picLocks noChangeAspect="1"/>
          </p:cNvPicPr>
          <p:nvPr/>
        </p:nvPicPr>
        <p:blipFill>
          <a:blip r:embed="rId2"/>
          <a:stretch>
            <a:fillRect/>
          </a:stretch>
        </p:blipFill>
        <p:spPr>
          <a:xfrm>
            <a:off x="457200" y="0"/>
            <a:ext cx="11366500" cy="7043737"/>
          </a:xfrm>
          <a:prstGeom prst="rect">
            <a:avLst/>
          </a:prstGeom>
        </p:spPr>
      </p:pic>
    </p:spTree>
    <p:extLst>
      <p:ext uri="{BB962C8B-B14F-4D97-AF65-F5344CB8AC3E}">
        <p14:creationId xmlns:p14="http://schemas.microsoft.com/office/powerpoint/2010/main" val="2723797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000" dirty="0" smtClean="0">
                <a:cs typeface="B Titr" panose="00000700000000000000" pitchFamily="2" charset="-78"/>
              </a:rPr>
              <a:t>درصد نمونه نامناسب</a:t>
            </a:r>
            <a:endParaRPr lang="en-US" sz="4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5884469"/>
              </p:ext>
            </p:extLst>
          </p:nvPr>
        </p:nvGraphicFramePr>
        <p:xfrm>
          <a:off x="3618859" y="1983783"/>
          <a:ext cx="4866467" cy="1371600"/>
        </p:xfrm>
        <a:graphic>
          <a:graphicData uri="http://schemas.openxmlformats.org/drawingml/2006/table">
            <a:tbl>
              <a:tblPr firstRow="1" bandRow="1">
                <a:tableStyleId>{E8B1032C-EA38-4F05-BA0D-38AFFFC7BED3}</a:tableStyleId>
              </a:tblPr>
              <a:tblGrid>
                <a:gridCol w="3022336">
                  <a:extLst>
                    <a:ext uri="{9D8B030D-6E8A-4147-A177-3AD203B41FA5}">
                      <a16:colId xmlns:a16="http://schemas.microsoft.com/office/drawing/2014/main" xmlns="" val="20002"/>
                    </a:ext>
                  </a:extLst>
                </a:gridCol>
                <a:gridCol w="1844131">
                  <a:extLst>
                    <a:ext uri="{9D8B030D-6E8A-4147-A177-3AD203B41FA5}">
                      <a16:colId xmlns:a16="http://schemas.microsoft.com/office/drawing/2014/main" xmlns="" val="20003"/>
                    </a:ext>
                  </a:extLst>
                </a:gridCol>
              </a:tblGrid>
              <a:tr h="366804">
                <a:tc>
                  <a:txBody>
                    <a:bodyPr/>
                    <a:lstStyle/>
                    <a:p>
                      <a:pPr algn="ctr"/>
                      <a:r>
                        <a:rPr lang="fa-IR" sz="2400" b="1" kern="1200" dirty="0" smtClean="0">
                          <a:solidFill>
                            <a:schemeClr val="tx1"/>
                          </a:solidFill>
                          <a:effectLst/>
                          <a:latin typeface="+mn-lt"/>
                          <a:ea typeface="+mn-ea"/>
                          <a:cs typeface="B Titr" panose="00000700000000000000" pitchFamily="2" charset="-78"/>
                        </a:rPr>
                        <a:t>روز 3-5 تولد (%)</a:t>
                      </a:r>
                      <a:endParaRPr lang="en-US" sz="2400" dirty="0">
                        <a:cs typeface="B Titr" panose="00000700000000000000" pitchFamily="2" charset="-78"/>
                      </a:endParaRPr>
                    </a:p>
                  </a:txBody>
                  <a:tcPr/>
                </a:tc>
                <a:tc>
                  <a:txBody>
                    <a:bodyPr/>
                    <a:lstStyle/>
                    <a:p>
                      <a:pPr algn="ctr"/>
                      <a:r>
                        <a:rPr lang="fa-IR" sz="2400" b="1" kern="1200" dirty="0" smtClean="0">
                          <a:solidFill>
                            <a:schemeClr val="tx1"/>
                          </a:solidFill>
                          <a:effectLst/>
                          <a:latin typeface="+mn-lt"/>
                          <a:ea typeface="+mn-ea"/>
                          <a:cs typeface="B Titr" panose="00000700000000000000" pitchFamily="2" charset="-78"/>
                        </a:rPr>
                        <a:t>سال</a:t>
                      </a:r>
                      <a:endParaRPr lang="en-US" sz="2400" dirty="0">
                        <a:cs typeface="B Titr" panose="00000700000000000000" pitchFamily="2" charset="-78"/>
                      </a:endParaRPr>
                    </a:p>
                  </a:txBody>
                  <a:tcPr/>
                </a:tc>
                <a:extLst>
                  <a:ext uri="{0D108BD9-81ED-4DB2-BD59-A6C34878D82A}">
                    <a16:rowId xmlns:a16="http://schemas.microsoft.com/office/drawing/2014/main" xmlns="" val="10000"/>
                  </a:ext>
                </a:extLst>
              </a:tr>
              <a:tr h="370840">
                <a:tc>
                  <a:txBody>
                    <a:bodyPr/>
                    <a:lstStyle/>
                    <a:p>
                      <a:pPr algn="ctr" rtl="1"/>
                      <a:r>
                        <a:rPr lang="fa-IR" sz="2400" b="1" dirty="0" smtClean="0">
                          <a:solidFill>
                            <a:schemeClr val="tx1"/>
                          </a:solidFill>
                          <a:cs typeface="B Nazanin" panose="00000400000000000000" pitchFamily="2" charset="-78"/>
                        </a:rPr>
                        <a:t>0.3</a:t>
                      </a:r>
                      <a:endParaRPr lang="en-US" sz="2400" b="1" dirty="0">
                        <a:solidFill>
                          <a:schemeClr val="tx1"/>
                        </a:solidFill>
                        <a:cs typeface="B Nazanin" panose="00000400000000000000" pitchFamily="2" charset="-78"/>
                      </a:endParaRPr>
                    </a:p>
                  </a:txBody>
                  <a:tcPr/>
                </a:tc>
                <a:tc>
                  <a:txBody>
                    <a:bodyPr/>
                    <a:lstStyle/>
                    <a:p>
                      <a:pPr algn="ctr"/>
                      <a:r>
                        <a:rPr lang="fa-IR" sz="2000" dirty="0" smtClean="0">
                          <a:cs typeface="B Titr" panose="00000700000000000000" pitchFamily="2" charset="-78"/>
                        </a:rPr>
                        <a:t>1396</a:t>
                      </a:r>
                      <a:endParaRPr lang="en-US" sz="2000" dirty="0">
                        <a:cs typeface="B Titr" panose="00000700000000000000" pitchFamily="2" charset="-78"/>
                      </a:endParaRPr>
                    </a:p>
                  </a:txBody>
                  <a:tcPr/>
                </a:tc>
                <a:extLst>
                  <a:ext uri="{0D108BD9-81ED-4DB2-BD59-A6C34878D82A}">
                    <a16:rowId xmlns:a16="http://schemas.microsoft.com/office/drawing/2014/main" xmlns="" val="10001"/>
                  </a:ext>
                </a:extLst>
              </a:tr>
              <a:tr h="370840">
                <a:tc>
                  <a:txBody>
                    <a:bodyPr/>
                    <a:lstStyle/>
                    <a:p>
                      <a:pPr algn="ctr"/>
                      <a:r>
                        <a:rPr lang="fa-IR" sz="2400" b="1" dirty="0" smtClean="0">
                          <a:solidFill>
                            <a:schemeClr val="tx1"/>
                          </a:solidFill>
                          <a:cs typeface="B Nazanin" panose="00000400000000000000" pitchFamily="2" charset="-78"/>
                        </a:rPr>
                        <a:t>0.3</a:t>
                      </a:r>
                      <a:endParaRPr lang="en-US" sz="2400" b="1" dirty="0">
                        <a:solidFill>
                          <a:schemeClr val="tx1"/>
                        </a:solidFill>
                        <a:cs typeface="B Nazanin" panose="00000400000000000000" pitchFamily="2" charset="-78"/>
                      </a:endParaRPr>
                    </a:p>
                  </a:txBody>
                  <a:tcPr/>
                </a:tc>
                <a:tc>
                  <a:txBody>
                    <a:bodyPr/>
                    <a:lstStyle/>
                    <a:p>
                      <a:pPr algn="ctr"/>
                      <a:r>
                        <a:rPr lang="fa-IR" sz="2000" dirty="0" smtClean="0">
                          <a:cs typeface="B Titr" panose="00000700000000000000" pitchFamily="2" charset="-78"/>
                        </a:rPr>
                        <a:t>شش ماهه 1397</a:t>
                      </a:r>
                      <a:endParaRPr lang="en-US" sz="2000" dirty="0">
                        <a:cs typeface="B Titr" panose="00000700000000000000" pitchFamily="2" charset="-78"/>
                      </a:endParaRPr>
                    </a:p>
                  </a:txBody>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5943599" y="4026166"/>
            <a:ext cx="5463319" cy="830997"/>
          </a:xfrm>
          <a:prstGeom prst="rect">
            <a:avLst/>
          </a:prstGeom>
          <a:noFill/>
        </p:spPr>
        <p:txBody>
          <a:bodyPr wrap="square" rtlCol="0">
            <a:spAutoFit/>
          </a:bodyPr>
          <a:lstStyle/>
          <a:p>
            <a:pPr algn="r" rtl="1"/>
            <a:r>
              <a:rPr lang="fa-IR" sz="2400" dirty="0" smtClean="0">
                <a:cs typeface="B Titr" panose="00000700000000000000" pitchFamily="2" charset="-78"/>
              </a:rPr>
              <a:t>هدف شاخص:</a:t>
            </a:r>
            <a:endParaRPr lang="en-US" sz="2400" dirty="0"/>
          </a:p>
          <a:p>
            <a:pPr lvl="1" algn="r" rtl="1">
              <a:buClr>
                <a:srgbClr val="C00000"/>
              </a:buClr>
            </a:pPr>
            <a:r>
              <a:rPr lang="fa-IR" sz="2400" b="1" dirty="0" smtClean="0">
                <a:cs typeface="B Nazanin" panose="00000400000000000000" pitchFamily="2" charset="-78"/>
              </a:rPr>
              <a:t>زیر 1%</a:t>
            </a:r>
            <a:endParaRPr lang="en-US" sz="2400" b="1" dirty="0">
              <a:cs typeface="B Nazanin" panose="00000400000000000000" pitchFamily="2" charset="-78"/>
            </a:endParaRPr>
          </a:p>
        </p:txBody>
      </p:sp>
      <p:sp>
        <p:nvSpPr>
          <p:cNvPr id="9" name="TextBox 8"/>
          <p:cNvSpPr txBox="1"/>
          <p:nvPr/>
        </p:nvSpPr>
        <p:spPr>
          <a:xfrm>
            <a:off x="581191" y="3626056"/>
            <a:ext cx="5362408" cy="707886"/>
          </a:xfrm>
          <a:prstGeom prst="rect">
            <a:avLst/>
          </a:prstGeom>
          <a:noFill/>
        </p:spPr>
        <p:txBody>
          <a:bodyPr wrap="square" rtlCol="0">
            <a:spAutoFit/>
          </a:bodyPr>
          <a:lstStyle/>
          <a:p>
            <a:pPr marL="285750" indent="-285750" algn="r" rtl="1">
              <a:buClr>
                <a:srgbClr val="C00000"/>
              </a:buClr>
              <a:buFont typeface="Arial" panose="020B0604020202020204" pitchFamily="34" charset="0"/>
              <a:buChar char="•"/>
            </a:pPr>
            <a:r>
              <a:rPr lang="fa-IR" sz="2000" b="1" dirty="0" smtClean="0">
                <a:cs typeface="B Titr" panose="00000700000000000000" pitchFamily="2" charset="-78"/>
              </a:rPr>
              <a:t>بیشترین تاخیر در سال 96:</a:t>
            </a:r>
          </a:p>
          <a:p>
            <a:pPr marL="285750" indent="-285750" algn="r" rtl="1">
              <a:buClr>
                <a:srgbClr val="C00000"/>
              </a:buClr>
              <a:buFont typeface="Arial" panose="020B0604020202020204" pitchFamily="34" charset="0"/>
              <a:buChar char="•"/>
            </a:pPr>
            <a:r>
              <a:rPr lang="fa-IR" sz="2000" b="1" dirty="0" smtClean="0">
                <a:cs typeface="B Titr" panose="00000700000000000000" pitchFamily="2" charset="-78"/>
              </a:rPr>
              <a:t> </a:t>
            </a:r>
            <a:r>
              <a:rPr lang="fa-IR" sz="2000" b="1" dirty="0" smtClean="0">
                <a:cs typeface="B Nazanin" panose="00000400000000000000" pitchFamily="2" charset="-78"/>
              </a:rPr>
              <a:t>نطنز(3.9).نایین(2.9) .اردستان(1)</a:t>
            </a:r>
            <a:endParaRPr lang="en-US" sz="2000" b="1" dirty="0">
              <a:cs typeface="B Nazanin" panose="00000400000000000000" pitchFamily="2" charset="-78"/>
            </a:endParaRPr>
          </a:p>
        </p:txBody>
      </p:sp>
      <p:sp>
        <p:nvSpPr>
          <p:cNvPr id="10" name="Rectangle 9"/>
          <p:cNvSpPr/>
          <p:nvPr/>
        </p:nvSpPr>
        <p:spPr>
          <a:xfrm>
            <a:off x="493295" y="4910151"/>
            <a:ext cx="5342021" cy="707886"/>
          </a:xfrm>
          <a:prstGeom prst="rect">
            <a:avLst/>
          </a:prstGeom>
        </p:spPr>
        <p:txBody>
          <a:bodyPr wrap="square">
            <a:spAutoFit/>
          </a:bodyPr>
          <a:lstStyle/>
          <a:p>
            <a:pPr marL="285750" indent="-285750" algn="r" rtl="1">
              <a:buClr>
                <a:srgbClr val="C00000"/>
              </a:buClr>
              <a:buFont typeface="Arial" panose="020B0604020202020204" pitchFamily="34" charset="0"/>
              <a:buChar char="•"/>
            </a:pPr>
            <a:r>
              <a:rPr lang="fa-IR" sz="2000" b="1" dirty="0">
                <a:cs typeface="B Titr" panose="00000700000000000000" pitchFamily="2" charset="-78"/>
              </a:rPr>
              <a:t>بیشترین تاخیر در </a:t>
            </a:r>
            <a:r>
              <a:rPr lang="fa-IR" sz="2000" b="1" dirty="0" smtClean="0">
                <a:cs typeface="B Titr" panose="00000700000000000000" pitchFamily="2" charset="-78"/>
              </a:rPr>
              <a:t>شش ماهه سال 97: </a:t>
            </a:r>
            <a:r>
              <a:rPr lang="fa-IR" sz="2000" b="1" dirty="0" smtClean="0">
                <a:cs typeface="B Nazanin" panose="00000400000000000000" pitchFamily="2" charset="-78"/>
              </a:rPr>
              <a:t>نطنز(3.5).اردستان3.4).نایین(2.1).مبارکه(1)</a:t>
            </a:r>
            <a:endParaRPr lang="en-US" sz="2000" b="1" dirty="0">
              <a:cs typeface="B Nazanin" panose="00000400000000000000" pitchFamily="2" charset="-78"/>
            </a:endParaRPr>
          </a:p>
        </p:txBody>
      </p:sp>
    </p:spTree>
    <p:extLst>
      <p:ext uri="{BB962C8B-B14F-4D97-AF65-F5344CB8AC3E}">
        <p14:creationId xmlns:p14="http://schemas.microsoft.com/office/powerpoint/2010/main" val="39325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cs typeface="B Titr" panose="00000700000000000000" pitchFamily="2" charset="-78"/>
              </a:rPr>
              <a:t/>
            </a:r>
            <a:br>
              <a:rPr lang="en-US" sz="4000" dirty="0">
                <a:cs typeface="B Titr" panose="00000700000000000000" pitchFamily="2" charset="-78"/>
              </a:rPr>
            </a:br>
            <a:r>
              <a:rPr lang="fa-IR" sz="4000" dirty="0" smtClean="0">
                <a:cs typeface="B Titr" panose="00000700000000000000" pitchFamily="2" charset="-78"/>
              </a:rPr>
              <a:t>زمان نمونه گیری از پاشنه پا بر حسب سن نوزاد به روز</a:t>
            </a:r>
            <a:endParaRPr lang="en-US" sz="4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6876142"/>
              </p:ext>
            </p:extLst>
          </p:nvPr>
        </p:nvGraphicFramePr>
        <p:xfrm>
          <a:off x="581192" y="2185261"/>
          <a:ext cx="10918550" cy="1371600"/>
        </p:xfrm>
        <a:graphic>
          <a:graphicData uri="http://schemas.openxmlformats.org/drawingml/2006/table">
            <a:tbl>
              <a:tblPr firstRow="1" bandRow="1">
                <a:tableStyleId>{E8B1032C-EA38-4F05-BA0D-38AFFFC7BED3}</a:tableStyleId>
              </a:tblPr>
              <a:tblGrid>
                <a:gridCol w="3076408">
                  <a:extLst>
                    <a:ext uri="{9D8B030D-6E8A-4147-A177-3AD203B41FA5}">
                      <a16:colId xmlns:a16="http://schemas.microsoft.com/office/drawing/2014/main" xmlns="" val="20000"/>
                    </a:ext>
                  </a:extLst>
                </a:gridCol>
                <a:gridCol w="2975675">
                  <a:extLst>
                    <a:ext uri="{9D8B030D-6E8A-4147-A177-3AD203B41FA5}">
                      <a16:colId xmlns:a16="http://schemas.microsoft.com/office/drawing/2014/main" xmlns="" val="20001"/>
                    </a:ext>
                  </a:extLst>
                </a:gridCol>
                <a:gridCol w="3022336">
                  <a:extLst>
                    <a:ext uri="{9D8B030D-6E8A-4147-A177-3AD203B41FA5}">
                      <a16:colId xmlns:a16="http://schemas.microsoft.com/office/drawing/2014/main" xmlns="" val="20002"/>
                    </a:ext>
                  </a:extLst>
                </a:gridCol>
                <a:gridCol w="1844131">
                  <a:extLst>
                    <a:ext uri="{9D8B030D-6E8A-4147-A177-3AD203B41FA5}">
                      <a16:colId xmlns:a16="http://schemas.microsoft.com/office/drawing/2014/main" xmlns="" val="20003"/>
                    </a:ext>
                  </a:extLst>
                </a:gridCol>
              </a:tblGrid>
              <a:tr h="366804">
                <a:tc>
                  <a:txBody>
                    <a:bodyPr/>
                    <a:lstStyle/>
                    <a:p>
                      <a:pPr algn="ctr"/>
                      <a:r>
                        <a:rPr lang="fa-IR" sz="2400" b="1" kern="1200" dirty="0" smtClean="0">
                          <a:solidFill>
                            <a:schemeClr val="tx1"/>
                          </a:solidFill>
                          <a:effectLst/>
                          <a:latin typeface="+mn-lt"/>
                          <a:ea typeface="+mn-ea"/>
                          <a:cs typeface="B Titr" panose="00000700000000000000" pitchFamily="2" charset="-78"/>
                        </a:rPr>
                        <a:t>روز 22 و </a:t>
                      </a:r>
                      <a:r>
                        <a:rPr lang="fa-IR" sz="2400" b="1" kern="1200" dirty="0" err="1" smtClean="0">
                          <a:solidFill>
                            <a:schemeClr val="tx1"/>
                          </a:solidFill>
                          <a:effectLst/>
                          <a:latin typeface="+mn-lt"/>
                          <a:ea typeface="+mn-ea"/>
                          <a:cs typeface="B Titr" panose="00000700000000000000" pitchFamily="2" charset="-78"/>
                        </a:rPr>
                        <a:t>بيش</a:t>
                      </a:r>
                      <a:r>
                        <a:rPr lang="fa-IR" sz="2400" b="1" kern="1200" dirty="0" smtClean="0">
                          <a:solidFill>
                            <a:schemeClr val="tx1"/>
                          </a:solidFill>
                          <a:effectLst/>
                          <a:latin typeface="+mn-lt"/>
                          <a:ea typeface="+mn-ea"/>
                          <a:cs typeface="B Titr" panose="00000700000000000000" pitchFamily="2" charset="-78"/>
                        </a:rPr>
                        <a:t> تر تولد (%)</a:t>
                      </a:r>
                      <a:endParaRPr lang="en-US" sz="2400" dirty="0">
                        <a:cs typeface="B Titr" panose="00000700000000000000" pitchFamily="2" charset="-78"/>
                      </a:endParaRPr>
                    </a:p>
                  </a:txBody>
                  <a:tcPr/>
                </a:tc>
                <a:tc>
                  <a:txBody>
                    <a:bodyPr/>
                    <a:lstStyle/>
                    <a:p>
                      <a:pPr algn="ctr"/>
                      <a:r>
                        <a:rPr lang="fa-IR" sz="2400" b="1" kern="1200" dirty="0" smtClean="0">
                          <a:solidFill>
                            <a:schemeClr val="tx1"/>
                          </a:solidFill>
                          <a:effectLst/>
                          <a:latin typeface="+mn-lt"/>
                          <a:ea typeface="+mn-ea"/>
                          <a:cs typeface="B Titr" panose="00000700000000000000" pitchFamily="2" charset="-78"/>
                        </a:rPr>
                        <a:t>روز 6-21 تولد (%)</a:t>
                      </a:r>
                      <a:endParaRPr lang="en-US" sz="2400" dirty="0">
                        <a:cs typeface="B Titr" panose="00000700000000000000" pitchFamily="2" charset="-78"/>
                      </a:endParaRPr>
                    </a:p>
                  </a:txBody>
                  <a:tcPr/>
                </a:tc>
                <a:tc>
                  <a:txBody>
                    <a:bodyPr/>
                    <a:lstStyle/>
                    <a:p>
                      <a:pPr algn="ctr"/>
                      <a:r>
                        <a:rPr lang="fa-IR" sz="2400" b="1" kern="1200" dirty="0" smtClean="0">
                          <a:solidFill>
                            <a:schemeClr val="tx1"/>
                          </a:solidFill>
                          <a:effectLst/>
                          <a:latin typeface="+mn-lt"/>
                          <a:ea typeface="+mn-ea"/>
                          <a:cs typeface="B Titr" panose="00000700000000000000" pitchFamily="2" charset="-78"/>
                        </a:rPr>
                        <a:t>روز 3-5 تولد (%)</a:t>
                      </a:r>
                      <a:endParaRPr lang="en-US" sz="2400" dirty="0">
                        <a:cs typeface="B Titr" panose="00000700000000000000" pitchFamily="2" charset="-78"/>
                      </a:endParaRPr>
                    </a:p>
                  </a:txBody>
                  <a:tcPr/>
                </a:tc>
                <a:tc>
                  <a:txBody>
                    <a:bodyPr/>
                    <a:lstStyle/>
                    <a:p>
                      <a:pPr algn="ctr"/>
                      <a:r>
                        <a:rPr lang="fa-IR" sz="2400" b="1" kern="1200" dirty="0" smtClean="0">
                          <a:solidFill>
                            <a:schemeClr val="tx1"/>
                          </a:solidFill>
                          <a:effectLst/>
                          <a:latin typeface="+mn-lt"/>
                          <a:ea typeface="+mn-ea"/>
                          <a:cs typeface="B Titr" panose="00000700000000000000" pitchFamily="2" charset="-78"/>
                        </a:rPr>
                        <a:t>سال</a:t>
                      </a:r>
                      <a:endParaRPr lang="en-US" sz="2400" dirty="0">
                        <a:cs typeface="B Titr" panose="00000700000000000000" pitchFamily="2" charset="-78"/>
                      </a:endParaRPr>
                    </a:p>
                  </a:txBody>
                  <a:tcPr/>
                </a:tc>
                <a:extLst>
                  <a:ext uri="{0D108BD9-81ED-4DB2-BD59-A6C34878D82A}">
                    <a16:rowId xmlns:a16="http://schemas.microsoft.com/office/drawing/2014/main" xmlns="" val="10000"/>
                  </a:ext>
                </a:extLst>
              </a:tr>
              <a:tr h="370840">
                <a:tc>
                  <a:txBody>
                    <a:bodyPr/>
                    <a:lstStyle/>
                    <a:p>
                      <a:pPr algn="ctr"/>
                      <a:r>
                        <a:rPr lang="fa-IR" sz="2400" b="1" dirty="0" smtClean="0">
                          <a:solidFill>
                            <a:schemeClr val="tx1"/>
                          </a:solidFill>
                          <a:cs typeface="B Nazanin" panose="00000400000000000000" pitchFamily="2" charset="-78"/>
                        </a:rPr>
                        <a:t>0.8</a:t>
                      </a:r>
                      <a:endParaRPr lang="en-US" sz="2400" b="1" dirty="0">
                        <a:solidFill>
                          <a:schemeClr val="tx1"/>
                        </a:solidFill>
                        <a:cs typeface="B Nazanin" panose="00000400000000000000" pitchFamily="2" charset="-78"/>
                      </a:endParaRPr>
                    </a:p>
                  </a:txBody>
                  <a:tcPr/>
                </a:tc>
                <a:tc>
                  <a:txBody>
                    <a:bodyPr/>
                    <a:lstStyle/>
                    <a:p>
                      <a:pPr algn="ctr"/>
                      <a:r>
                        <a:rPr lang="fa-IR" sz="2400" b="1" dirty="0" smtClean="0">
                          <a:solidFill>
                            <a:schemeClr val="tx1"/>
                          </a:solidFill>
                          <a:cs typeface="B Nazanin" panose="00000400000000000000" pitchFamily="2" charset="-78"/>
                        </a:rPr>
                        <a:t>10.7</a:t>
                      </a:r>
                      <a:endParaRPr lang="en-US" sz="2400" b="1" dirty="0">
                        <a:solidFill>
                          <a:schemeClr val="tx1"/>
                        </a:solidFill>
                        <a:cs typeface="B Nazanin" panose="00000400000000000000" pitchFamily="2" charset="-78"/>
                      </a:endParaRPr>
                    </a:p>
                  </a:txBody>
                  <a:tcPr/>
                </a:tc>
                <a:tc>
                  <a:txBody>
                    <a:bodyPr/>
                    <a:lstStyle/>
                    <a:p>
                      <a:pPr algn="ctr" rtl="1"/>
                      <a:r>
                        <a:rPr lang="fa-IR" sz="2400" b="1" dirty="0" smtClean="0">
                          <a:solidFill>
                            <a:schemeClr val="tx1"/>
                          </a:solidFill>
                          <a:cs typeface="B Nazanin" panose="00000400000000000000" pitchFamily="2" charset="-78"/>
                        </a:rPr>
                        <a:t>88</a:t>
                      </a:r>
                      <a:endParaRPr lang="en-US" sz="2400" b="1" dirty="0">
                        <a:solidFill>
                          <a:schemeClr val="tx1"/>
                        </a:solidFill>
                        <a:cs typeface="B Nazanin" panose="00000400000000000000" pitchFamily="2" charset="-78"/>
                      </a:endParaRPr>
                    </a:p>
                  </a:txBody>
                  <a:tcPr/>
                </a:tc>
                <a:tc>
                  <a:txBody>
                    <a:bodyPr/>
                    <a:lstStyle/>
                    <a:p>
                      <a:pPr algn="ctr"/>
                      <a:r>
                        <a:rPr lang="fa-IR" sz="2000" dirty="0" smtClean="0">
                          <a:cs typeface="B Titr" panose="00000700000000000000" pitchFamily="2" charset="-78"/>
                        </a:rPr>
                        <a:t>1396</a:t>
                      </a:r>
                      <a:endParaRPr lang="en-US" sz="2000" dirty="0">
                        <a:cs typeface="B Titr" panose="00000700000000000000" pitchFamily="2" charset="-78"/>
                      </a:endParaRPr>
                    </a:p>
                  </a:txBody>
                  <a:tcPr/>
                </a:tc>
                <a:extLst>
                  <a:ext uri="{0D108BD9-81ED-4DB2-BD59-A6C34878D82A}">
                    <a16:rowId xmlns:a16="http://schemas.microsoft.com/office/drawing/2014/main" xmlns="" val="10001"/>
                  </a:ext>
                </a:extLst>
              </a:tr>
              <a:tr h="370840">
                <a:tc>
                  <a:txBody>
                    <a:bodyPr/>
                    <a:lstStyle/>
                    <a:p>
                      <a:pPr algn="ctr"/>
                      <a:r>
                        <a:rPr lang="fa-IR" sz="2400" b="1" dirty="0" smtClean="0">
                          <a:solidFill>
                            <a:schemeClr val="tx1"/>
                          </a:solidFill>
                          <a:cs typeface="B Nazanin" panose="00000400000000000000" pitchFamily="2" charset="-78"/>
                        </a:rPr>
                        <a:t>1</a:t>
                      </a:r>
                      <a:endParaRPr lang="en-US" sz="2400" b="1" dirty="0">
                        <a:solidFill>
                          <a:schemeClr val="tx1"/>
                        </a:solidFill>
                        <a:cs typeface="B Nazanin" panose="00000400000000000000" pitchFamily="2" charset="-78"/>
                      </a:endParaRPr>
                    </a:p>
                  </a:txBody>
                  <a:tcPr/>
                </a:tc>
                <a:tc>
                  <a:txBody>
                    <a:bodyPr/>
                    <a:lstStyle/>
                    <a:p>
                      <a:pPr algn="ctr"/>
                      <a:r>
                        <a:rPr lang="fa-IR" sz="2400" b="1" dirty="0" smtClean="0">
                          <a:solidFill>
                            <a:schemeClr val="tx1"/>
                          </a:solidFill>
                          <a:cs typeface="B Nazanin" panose="00000400000000000000" pitchFamily="2" charset="-78"/>
                        </a:rPr>
                        <a:t>11.7</a:t>
                      </a:r>
                      <a:endParaRPr lang="en-US" sz="2400" b="1" dirty="0">
                        <a:solidFill>
                          <a:schemeClr val="tx1"/>
                        </a:solidFill>
                        <a:cs typeface="B Nazanin" panose="00000400000000000000" pitchFamily="2" charset="-78"/>
                      </a:endParaRPr>
                    </a:p>
                  </a:txBody>
                  <a:tcPr/>
                </a:tc>
                <a:tc>
                  <a:txBody>
                    <a:bodyPr/>
                    <a:lstStyle/>
                    <a:p>
                      <a:pPr algn="ctr"/>
                      <a:r>
                        <a:rPr lang="fa-IR" sz="2400" b="1" dirty="0" smtClean="0">
                          <a:solidFill>
                            <a:schemeClr val="tx1"/>
                          </a:solidFill>
                          <a:cs typeface="B Nazanin" panose="00000400000000000000" pitchFamily="2" charset="-78"/>
                        </a:rPr>
                        <a:t>87</a:t>
                      </a:r>
                      <a:endParaRPr lang="en-US" sz="2400" b="1" dirty="0">
                        <a:solidFill>
                          <a:schemeClr val="tx1"/>
                        </a:solidFill>
                        <a:cs typeface="B Nazanin" panose="00000400000000000000" pitchFamily="2" charset="-78"/>
                      </a:endParaRPr>
                    </a:p>
                  </a:txBody>
                  <a:tcPr/>
                </a:tc>
                <a:tc>
                  <a:txBody>
                    <a:bodyPr/>
                    <a:lstStyle/>
                    <a:p>
                      <a:pPr algn="ctr"/>
                      <a:r>
                        <a:rPr lang="fa-IR" sz="2000" dirty="0" smtClean="0">
                          <a:cs typeface="B Titr" panose="00000700000000000000" pitchFamily="2" charset="-78"/>
                        </a:rPr>
                        <a:t>شش ماهه 1397</a:t>
                      </a:r>
                      <a:endParaRPr lang="en-US" sz="2000" dirty="0">
                        <a:cs typeface="B Titr" panose="00000700000000000000" pitchFamily="2" charset="-78"/>
                      </a:endParaRPr>
                    </a:p>
                  </a:txBody>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5943599" y="4026166"/>
            <a:ext cx="5463319" cy="1569660"/>
          </a:xfrm>
          <a:prstGeom prst="rect">
            <a:avLst/>
          </a:prstGeom>
          <a:noFill/>
        </p:spPr>
        <p:txBody>
          <a:bodyPr wrap="square" rtlCol="0">
            <a:spAutoFit/>
          </a:bodyPr>
          <a:lstStyle/>
          <a:p>
            <a:pPr algn="r" rtl="1"/>
            <a:r>
              <a:rPr lang="fa-IR" sz="2400" dirty="0" smtClean="0">
                <a:cs typeface="B Titr" panose="00000700000000000000" pitchFamily="2" charset="-78"/>
              </a:rPr>
              <a:t>هدف شاخص:</a:t>
            </a:r>
            <a:endParaRPr lang="en-US" sz="2400" dirty="0"/>
          </a:p>
          <a:p>
            <a:pPr marL="914400" lvl="1" indent="-457200" algn="r" rtl="1">
              <a:buClr>
                <a:srgbClr val="C00000"/>
              </a:buClr>
              <a:buFont typeface="Wingdings" panose="05000000000000000000" pitchFamily="2" charset="2"/>
              <a:buChar char="ü"/>
            </a:pPr>
            <a:r>
              <a:rPr lang="fa-IR" sz="2400" b="1" dirty="0" smtClean="0">
                <a:cs typeface="B Nazanin" panose="00000400000000000000" pitchFamily="2" charset="-78"/>
              </a:rPr>
              <a:t>85% </a:t>
            </a:r>
            <a:r>
              <a:rPr lang="fa-IR" sz="2400" b="1" dirty="0">
                <a:cs typeface="B Nazanin" panose="00000400000000000000" pitchFamily="2" charset="-78"/>
              </a:rPr>
              <a:t>نوزادان در روزهای 5-3 </a:t>
            </a:r>
            <a:r>
              <a:rPr lang="fa-IR" sz="2400" b="1" dirty="0" smtClean="0">
                <a:cs typeface="B Nazanin" panose="00000400000000000000" pitchFamily="2" charset="-78"/>
              </a:rPr>
              <a:t>تولد</a:t>
            </a:r>
          </a:p>
          <a:p>
            <a:pPr marL="914400" lvl="1" indent="-457200" algn="r" rtl="1">
              <a:buClr>
                <a:srgbClr val="C00000"/>
              </a:buClr>
              <a:buFont typeface="Wingdings" panose="05000000000000000000" pitchFamily="2" charset="2"/>
              <a:buChar char="ü"/>
            </a:pPr>
            <a:r>
              <a:rPr lang="fa-IR" sz="2400" b="1" dirty="0" smtClean="0">
                <a:cs typeface="B Nazanin" panose="00000400000000000000" pitchFamily="2" charset="-78"/>
              </a:rPr>
              <a:t>10% </a:t>
            </a:r>
            <a:r>
              <a:rPr lang="fa-IR" sz="2400" b="1" dirty="0">
                <a:cs typeface="B Nazanin" panose="00000400000000000000" pitchFamily="2" charset="-78"/>
              </a:rPr>
              <a:t>در روزهای 21-6 </a:t>
            </a:r>
            <a:endParaRPr lang="fa-IR" sz="2400" b="1" dirty="0" smtClean="0">
              <a:cs typeface="B Nazanin" panose="00000400000000000000" pitchFamily="2" charset="-78"/>
            </a:endParaRPr>
          </a:p>
          <a:p>
            <a:pPr marL="914400" lvl="1" indent="-457200" algn="r" rtl="1">
              <a:buClr>
                <a:srgbClr val="C00000"/>
              </a:buClr>
              <a:buFont typeface="Wingdings" panose="05000000000000000000" pitchFamily="2" charset="2"/>
              <a:buChar char="ü"/>
            </a:pPr>
            <a:r>
              <a:rPr lang="fa-IR" sz="2400" b="1" dirty="0" smtClean="0">
                <a:cs typeface="B Nazanin" panose="00000400000000000000" pitchFamily="2" charset="-78"/>
              </a:rPr>
              <a:t>5% </a:t>
            </a:r>
            <a:r>
              <a:rPr lang="fa-IR" sz="2400" b="1" dirty="0">
                <a:cs typeface="B Nazanin" panose="00000400000000000000" pitchFamily="2" charset="-78"/>
              </a:rPr>
              <a:t>در سنین </a:t>
            </a:r>
            <a:r>
              <a:rPr lang="fa-IR" sz="2400" b="1" dirty="0" smtClean="0">
                <a:cs typeface="B Nazanin" panose="00000400000000000000" pitchFamily="2" charset="-78"/>
              </a:rPr>
              <a:t>بالاتر</a:t>
            </a:r>
            <a:endParaRPr lang="en-US" sz="2400" b="1" dirty="0">
              <a:cs typeface="B Nazanin" panose="00000400000000000000" pitchFamily="2" charset="-78"/>
            </a:endParaRPr>
          </a:p>
        </p:txBody>
      </p:sp>
      <p:sp>
        <p:nvSpPr>
          <p:cNvPr id="9" name="TextBox 8"/>
          <p:cNvSpPr txBox="1"/>
          <p:nvPr/>
        </p:nvSpPr>
        <p:spPr>
          <a:xfrm>
            <a:off x="581191" y="3626056"/>
            <a:ext cx="5362408" cy="707886"/>
          </a:xfrm>
          <a:prstGeom prst="rect">
            <a:avLst/>
          </a:prstGeom>
          <a:noFill/>
        </p:spPr>
        <p:txBody>
          <a:bodyPr wrap="square" rtlCol="0">
            <a:spAutoFit/>
          </a:bodyPr>
          <a:lstStyle/>
          <a:p>
            <a:pPr marL="285750" indent="-285750" algn="r" rtl="1">
              <a:buClr>
                <a:srgbClr val="C00000"/>
              </a:buClr>
              <a:buFont typeface="Arial" panose="020B0604020202020204" pitchFamily="34" charset="0"/>
              <a:buChar char="•"/>
            </a:pPr>
            <a:r>
              <a:rPr lang="fa-IR" sz="2000" b="1" dirty="0" smtClean="0">
                <a:cs typeface="B Titr" panose="00000700000000000000" pitchFamily="2" charset="-78"/>
              </a:rPr>
              <a:t>بیشترین تاخیر در سال 96:</a:t>
            </a:r>
          </a:p>
          <a:p>
            <a:pPr marL="285750" indent="-285750" algn="r" rtl="1">
              <a:buClr>
                <a:srgbClr val="C00000"/>
              </a:buClr>
              <a:buFont typeface="Arial" panose="020B0604020202020204" pitchFamily="34" charset="0"/>
              <a:buChar char="•"/>
            </a:pPr>
            <a:r>
              <a:rPr lang="fa-IR" sz="2000" b="1" dirty="0" smtClean="0">
                <a:cs typeface="B Titr" panose="00000700000000000000" pitchFamily="2" charset="-78"/>
              </a:rPr>
              <a:t> </a:t>
            </a:r>
            <a:r>
              <a:rPr lang="fa-IR" sz="2000" b="1" dirty="0" smtClean="0">
                <a:cs typeface="B Nazanin" panose="00000400000000000000" pitchFamily="2" charset="-78"/>
              </a:rPr>
              <a:t>نطنز.نایین .فریدونشهر</a:t>
            </a:r>
            <a:endParaRPr lang="en-US" sz="2000" b="1" dirty="0">
              <a:cs typeface="B Nazanin" panose="00000400000000000000" pitchFamily="2" charset="-78"/>
            </a:endParaRPr>
          </a:p>
        </p:txBody>
      </p:sp>
      <p:sp>
        <p:nvSpPr>
          <p:cNvPr id="10" name="Rectangle 9"/>
          <p:cNvSpPr/>
          <p:nvPr/>
        </p:nvSpPr>
        <p:spPr>
          <a:xfrm>
            <a:off x="493295" y="4910151"/>
            <a:ext cx="5342021" cy="707886"/>
          </a:xfrm>
          <a:prstGeom prst="rect">
            <a:avLst/>
          </a:prstGeom>
        </p:spPr>
        <p:txBody>
          <a:bodyPr wrap="square">
            <a:spAutoFit/>
          </a:bodyPr>
          <a:lstStyle/>
          <a:p>
            <a:pPr marL="285750" indent="-285750" algn="r" rtl="1">
              <a:buClr>
                <a:srgbClr val="C00000"/>
              </a:buClr>
              <a:buFont typeface="Arial" panose="020B0604020202020204" pitchFamily="34" charset="0"/>
              <a:buChar char="•"/>
            </a:pPr>
            <a:r>
              <a:rPr lang="fa-IR" sz="2000" b="1" dirty="0">
                <a:cs typeface="B Titr" panose="00000700000000000000" pitchFamily="2" charset="-78"/>
              </a:rPr>
              <a:t>بیشترین تاخیر در </a:t>
            </a:r>
            <a:r>
              <a:rPr lang="fa-IR" sz="2000" b="1" dirty="0" smtClean="0">
                <a:cs typeface="B Titr" panose="00000700000000000000" pitchFamily="2" charset="-78"/>
              </a:rPr>
              <a:t>شش ماهه سال 97: </a:t>
            </a:r>
            <a:r>
              <a:rPr lang="fa-IR" sz="2000" b="1" dirty="0" smtClean="0">
                <a:cs typeface="B Nazanin" panose="00000400000000000000" pitchFamily="2" charset="-78"/>
              </a:rPr>
              <a:t>نطنز.فریدونشهر.اصفهان1و2(85)</a:t>
            </a:r>
            <a:endParaRPr lang="en-US" sz="2000" b="1" dirty="0">
              <a:cs typeface="B Nazanin" panose="00000400000000000000" pitchFamily="2" charset="-78"/>
            </a:endParaRPr>
          </a:p>
        </p:txBody>
      </p:sp>
    </p:spTree>
    <p:extLst>
      <p:ext uri="{BB962C8B-B14F-4D97-AF65-F5344CB8AC3E}">
        <p14:creationId xmlns:p14="http://schemas.microsoft.com/office/powerpoint/2010/main" val="11455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cs typeface="B Titr" panose="00000700000000000000" pitchFamily="2" charset="-78"/>
              </a:rPr>
              <a:t/>
            </a:r>
            <a:br>
              <a:rPr lang="en-US" sz="4000" dirty="0">
                <a:cs typeface="B Titr" panose="00000700000000000000" pitchFamily="2" charset="-78"/>
              </a:rPr>
            </a:br>
            <a:r>
              <a:rPr lang="fa-IR" sz="4000" dirty="0" smtClean="0">
                <a:cs typeface="B Titr" panose="00000700000000000000" pitchFamily="2" charset="-78"/>
              </a:rPr>
              <a:t>زمان شروع درمان بر حسب سن نوزاد به روز</a:t>
            </a:r>
            <a:endParaRPr lang="en-US" sz="4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8304937"/>
              </p:ext>
            </p:extLst>
          </p:nvPr>
        </p:nvGraphicFramePr>
        <p:xfrm>
          <a:off x="581192" y="2185261"/>
          <a:ext cx="10918550" cy="1371600"/>
        </p:xfrm>
        <a:graphic>
          <a:graphicData uri="http://schemas.openxmlformats.org/drawingml/2006/table">
            <a:tbl>
              <a:tblPr firstRow="1" bandRow="1">
                <a:tableStyleId>{E8B1032C-EA38-4F05-BA0D-38AFFFC7BED3}</a:tableStyleId>
              </a:tblPr>
              <a:tblGrid>
                <a:gridCol w="3076408">
                  <a:extLst>
                    <a:ext uri="{9D8B030D-6E8A-4147-A177-3AD203B41FA5}">
                      <a16:colId xmlns:a16="http://schemas.microsoft.com/office/drawing/2014/main" xmlns="" val="20000"/>
                    </a:ext>
                  </a:extLst>
                </a:gridCol>
                <a:gridCol w="2975675">
                  <a:extLst>
                    <a:ext uri="{9D8B030D-6E8A-4147-A177-3AD203B41FA5}">
                      <a16:colId xmlns:a16="http://schemas.microsoft.com/office/drawing/2014/main" xmlns="" val="20001"/>
                    </a:ext>
                  </a:extLst>
                </a:gridCol>
                <a:gridCol w="3022336">
                  <a:extLst>
                    <a:ext uri="{9D8B030D-6E8A-4147-A177-3AD203B41FA5}">
                      <a16:colId xmlns:a16="http://schemas.microsoft.com/office/drawing/2014/main" xmlns="" val="20002"/>
                    </a:ext>
                  </a:extLst>
                </a:gridCol>
                <a:gridCol w="1844131">
                  <a:extLst>
                    <a:ext uri="{9D8B030D-6E8A-4147-A177-3AD203B41FA5}">
                      <a16:colId xmlns:a16="http://schemas.microsoft.com/office/drawing/2014/main" xmlns="" val="20003"/>
                    </a:ext>
                  </a:extLst>
                </a:gridCol>
              </a:tblGrid>
              <a:tr h="366804">
                <a:tc>
                  <a:txBody>
                    <a:bodyPr/>
                    <a:lstStyle/>
                    <a:p>
                      <a:pPr algn="ctr"/>
                      <a:r>
                        <a:rPr lang="fa-IR" sz="2400" b="1" kern="1200" dirty="0" smtClean="0">
                          <a:solidFill>
                            <a:schemeClr val="tx1"/>
                          </a:solidFill>
                          <a:effectLst/>
                          <a:latin typeface="+mn-lt"/>
                          <a:ea typeface="+mn-ea"/>
                          <a:cs typeface="B Titr" panose="00000700000000000000" pitchFamily="2" charset="-78"/>
                        </a:rPr>
                        <a:t>بیش از 41 روز (%)</a:t>
                      </a:r>
                      <a:endParaRPr lang="en-US" sz="2400" dirty="0">
                        <a:cs typeface="B Titr" panose="00000700000000000000" pitchFamily="2" charset="-78"/>
                      </a:endParaRPr>
                    </a:p>
                  </a:txBody>
                  <a:tcPr/>
                </a:tc>
                <a:tc>
                  <a:txBody>
                    <a:bodyPr/>
                    <a:lstStyle/>
                    <a:p>
                      <a:pPr algn="ctr"/>
                      <a:r>
                        <a:rPr lang="fa-IR" sz="2400" b="1" kern="1200" dirty="0" smtClean="0">
                          <a:solidFill>
                            <a:schemeClr val="tx1"/>
                          </a:solidFill>
                          <a:effectLst/>
                          <a:latin typeface="+mn-lt"/>
                          <a:ea typeface="+mn-ea"/>
                          <a:cs typeface="B Titr" panose="00000700000000000000" pitchFamily="2" charset="-78"/>
                        </a:rPr>
                        <a:t>روز 40-28 (%)</a:t>
                      </a:r>
                      <a:endParaRPr lang="en-US" sz="2400" dirty="0">
                        <a:cs typeface="B Titr" panose="00000700000000000000" pitchFamily="2" charset="-78"/>
                      </a:endParaRPr>
                    </a:p>
                  </a:txBody>
                  <a:tcPr/>
                </a:tc>
                <a:tc>
                  <a:txBody>
                    <a:bodyPr/>
                    <a:lstStyle/>
                    <a:p>
                      <a:pPr algn="ctr"/>
                      <a:r>
                        <a:rPr lang="fa-IR" sz="2400" b="1" kern="1200" dirty="0" smtClean="0">
                          <a:solidFill>
                            <a:schemeClr val="tx1"/>
                          </a:solidFill>
                          <a:effectLst/>
                          <a:latin typeface="+mn-lt"/>
                          <a:ea typeface="+mn-ea"/>
                          <a:cs typeface="B Titr" panose="00000700000000000000" pitchFamily="2" charset="-78"/>
                        </a:rPr>
                        <a:t>کم ‌تر از28 روز(%)</a:t>
                      </a:r>
                      <a:endParaRPr lang="en-US" sz="2400" dirty="0">
                        <a:cs typeface="B Titr" panose="00000700000000000000" pitchFamily="2" charset="-78"/>
                      </a:endParaRPr>
                    </a:p>
                  </a:txBody>
                  <a:tcPr/>
                </a:tc>
                <a:tc>
                  <a:txBody>
                    <a:bodyPr/>
                    <a:lstStyle/>
                    <a:p>
                      <a:pPr algn="ctr"/>
                      <a:r>
                        <a:rPr lang="fa-IR" sz="2400" b="1" kern="1200" dirty="0" smtClean="0">
                          <a:solidFill>
                            <a:schemeClr val="tx1"/>
                          </a:solidFill>
                          <a:effectLst/>
                          <a:latin typeface="+mn-lt"/>
                          <a:ea typeface="+mn-ea"/>
                          <a:cs typeface="B Titr" panose="00000700000000000000" pitchFamily="2" charset="-78"/>
                        </a:rPr>
                        <a:t>سال</a:t>
                      </a:r>
                      <a:endParaRPr lang="en-US" sz="2400" dirty="0">
                        <a:cs typeface="B Titr" panose="00000700000000000000" pitchFamily="2" charset="-78"/>
                      </a:endParaRPr>
                    </a:p>
                  </a:txBody>
                  <a:tcPr/>
                </a:tc>
                <a:extLst>
                  <a:ext uri="{0D108BD9-81ED-4DB2-BD59-A6C34878D82A}">
                    <a16:rowId xmlns:a16="http://schemas.microsoft.com/office/drawing/2014/main" xmlns="" val="10000"/>
                  </a:ext>
                </a:extLst>
              </a:tr>
              <a:tr h="370840">
                <a:tc>
                  <a:txBody>
                    <a:bodyPr/>
                    <a:lstStyle/>
                    <a:p>
                      <a:pPr algn="ctr"/>
                      <a:r>
                        <a:rPr lang="fa-IR" sz="2400" b="1" dirty="0" smtClean="0">
                          <a:solidFill>
                            <a:schemeClr val="tx1"/>
                          </a:solidFill>
                          <a:cs typeface="B Nazanin" panose="00000400000000000000" pitchFamily="2" charset="-78"/>
                        </a:rPr>
                        <a:t>16.7</a:t>
                      </a:r>
                      <a:endParaRPr lang="en-US" sz="2400" b="1" dirty="0">
                        <a:solidFill>
                          <a:schemeClr val="tx1"/>
                        </a:solidFill>
                        <a:cs typeface="B Nazanin" panose="00000400000000000000" pitchFamily="2" charset="-78"/>
                      </a:endParaRPr>
                    </a:p>
                  </a:txBody>
                  <a:tcPr/>
                </a:tc>
                <a:tc>
                  <a:txBody>
                    <a:bodyPr/>
                    <a:lstStyle/>
                    <a:p>
                      <a:pPr algn="ctr"/>
                      <a:r>
                        <a:rPr lang="fa-IR" sz="2400" b="1" dirty="0" smtClean="0">
                          <a:solidFill>
                            <a:schemeClr val="tx1"/>
                          </a:solidFill>
                          <a:cs typeface="B Nazanin" panose="00000400000000000000" pitchFamily="2" charset="-78"/>
                        </a:rPr>
                        <a:t>13.5</a:t>
                      </a:r>
                      <a:endParaRPr lang="en-US" sz="2400" b="1" dirty="0">
                        <a:solidFill>
                          <a:schemeClr val="tx1"/>
                        </a:solidFill>
                        <a:cs typeface="B Nazanin" panose="00000400000000000000" pitchFamily="2" charset="-78"/>
                      </a:endParaRPr>
                    </a:p>
                  </a:txBody>
                  <a:tcPr/>
                </a:tc>
                <a:tc>
                  <a:txBody>
                    <a:bodyPr/>
                    <a:lstStyle/>
                    <a:p>
                      <a:pPr algn="ctr"/>
                      <a:r>
                        <a:rPr lang="fa-IR" sz="2400" b="1" dirty="0" smtClean="0">
                          <a:solidFill>
                            <a:schemeClr val="tx1"/>
                          </a:solidFill>
                          <a:cs typeface="B Nazanin" panose="00000400000000000000" pitchFamily="2" charset="-78"/>
                        </a:rPr>
                        <a:t>70</a:t>
                      </a:r>
                      <a:endParaRPr lang="en-US" sz="2400" b="1" dirty="0">
                        <a:solidFill>
                          <a:schemeClr val="tx1"/>
                        </a:solidFill>
                        <a:cs typeface="B Nazanin" panose="00000400000000000000" pitchFamily="2" charset="-78"/>
                      </a:endParaRPr>
                    </a:p>
                  </a:txBody>
                  <a:tcPr/>
                </a:tc>
                <a:tc>
                  <a:txBody>
                    <a:bodyPr/>
                    <a:lstStyle/>
                    <a:p>
                      <a:pPr algn="ctr"/>
                      <a:r>
                        <a:rPr lang="fa-IR" sz="2000" dirty="0" smtClean="0">
                          <a:cs typeface="B Titr" panose="00000700000000000000" pitchFamily="2" charset="-78"/>
                        </a:rPr>
                        <a:t>1396</a:t>
                      </a:r>
                      <a:endParaRPr lang="en-US" sz="2000" dirty="0">
                        <a:cs typeface="B Titr" panose="00000700000000000000" pitchFamily="2" charset="-78"/>
                      </a:endParaRPr>
                    </a:p>
                  </a:txBody>
                  <a:tcPr/>
                </a:tc>
                <a:extLst>
                  <a:ext uri="{0D108BD9-81ED-4DB2-BD59-A6C34878D82A}">
                    <a16:rowId xmlns:a16="http://schemas.microsoft.com/office/drawing/2014/main" xmlns="" val="10001"/>
                  </a:ext>
                </a:extLst>
              </a:tr>
              <a:tr h="370840">
                <a:tc>
                  <a:txBody>
                    <a:bodyPr/>
                    <a:lstStyle/>
                    <a:p>
                      <a:pPr algn="ctr"/>
                      <a:r>
                        <a:rPr lang="fa-IR" sz="2400" b="1" dirty="0" smtClean="0">
                          <a:solidFill>
                            <a:schemeClr val="tx1"/>
                          </a:solidFill>
                          <a:cs typeface="B Nazanin" panose="00000400000000000000" pitchFamily="2" charset="-78"/>
                        </a:rPr>
                        <a:t>13.4</a:t>
                      </a:r>
                      <a:endParaRPr lang="en-US" sz="2400" b="1" dirty="0">
                        <a:solidFill>
                          <a:schemeClr val="tx1"/>
                        </a:solidFill>
                        <a:cs typeface="B Nazanin" panose="00000400000000000000" pitchFamily="2" charset="-78"/>
                      </a:endParaRPr>
                    </a:p>
                  </a:txBody>
                  <a:tcPr/>
                </a:tc>
                <a:tc>
                  <a:txBody>
                    <a:bodyPr/>
                    <a:lstStyle/>
                    <a:p>
                      <a:pPr algn="ctr"/>
                      <a:r>
                        <a:rPr lang="fa-IR" sz="2400" b="1" dirty="0" smtClean="0">
                          <a:solidFill>
                            <a:schemeClr val="tx1"/>
                          </a:solidFill>
                          <a:cs typeface="B Nazanin" panose="00000400000000000000" pitchFamily="2" charset="-78"/>
                        </a:rPr>
                        <a:t>7.6</a:t>
                      </a:r>
                      <a:endParaRPr lang="en-US" sz="2400" b="1" dirty="0">
                        <a:solidFill>
                          <a:schemeClr val="tx1"/>
                        </a:solidFill>
                        <a:cs typeface="B Nazanin" panose="00000400000000000000" pitchFamily="2" charset="-78"/>
                      </a:endParaRPr>
                    </a:p>
                  </a:txBody>
                  <a:tcPr/>
                </a:tc>
                <a:tc>
                  <a:txBody>
                    <a:bodyPr/>
                    <a:lstStyle/>
                    <a:p>
                      <a:pPr algn="ctr"/>
                      <a:r>
                        <a:rPr lang="fa-IR" sz="2400" b="1" dirty="0" smtClean="0">
                          <a:solidFill>
                            <a:schemeClr val="tx1"/>
                          </a:solidFill>
                          <a:cs typeface="B Nazanin" panose="00000400000000000000" pitchFamily="2" charset="-78"/>
                        </a:rPr>
                        <a:t>78</a:t>
                      </a:r>
                      <a:endParaRPr lang="en-US" sz="2400" b="1" dirty="0">
                        <a:solidFill>
                          <a:schemeClr val="tx1"/>
                        </a:solidFill>
                        <a:cs typeface="B Nazanin" panose="00000400000000000000" pitchFamily="2" charset="-78"/>
                      </a:endParaRPr>
                    </a:p>
                  </a:txBody>
                  <a:tcPr/>
                </a:tc>
                <a:tc>
                  <a:txBody>
                    <a:bodyPr/>
                    <a:lstStyle/>
                    <a:p>
                      <a:pPr algn="ctr"/>
                      <a:r>
                        <a:rPr lang="fa-IR" sz="2000" dirty="0" smtClean="0">
                          <a:cs typeface="B Titr" panose="00000700000000000000" pitchFamily="2" charset="-78"/>
                        </a:rPr>
                        <a:t>شش ماهه1397</a:t>
                      </a:r>
                      <a:endParaRPr lang="en-US" sz="2000" dirty="0">
                        <a:cs typeface="B Titr" panose="00000700000000000000" pitchFamily="2" charset="-78"/>
                      </a:endParaRPr>
                    </a:p>
                  </a:txBody>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5943599" y="4026166"/>
            <a:ext cx="5463319" cy="1569660"/>
          </a:xfrm>
          <a:prstGeom prst="rect">
            <a:avLst/>
          </a:prstGeom>
          <a:noFill/>
        </p:spPr>
        <p:txBody>
          <a:bodyPr wrap="square" rtlCol="0">
            <a:spAutoFit/>
          </a:bodyPr>
          <a:lstStyle/>
          <a:p>
            <a:pPr algn="r" rtl="1"/>
            <a:r>
              <a:rPr lang="fa-IR" sz="2400" dirty="0" smtClean="0">
                <a:cs typeface="B Titr" panose="00000700000000000000" pitchFamily="2" charset="-78"/>
              </a:rPr>
              <a:t>هدف شاخص:</a:t>
            </a:r>
            <a:endParaRPr lang="en-US" sz="2400" dirty="0"/>
          </a:p>
          <a:p>
            <a:pPr marL="914400" lvl="1" indent="-457200" algn="r" rtl="1">
              <a:buClr>
                <a:srgbClr val="C00000"/>
              </a:buClr>
              <a:buFont typeface="Wingdings" panose="05000000000000000000" pitchFamily="2" charset="2"/>
              <a:buChar char="ü"/>
            </a:pPr>
            <a:r>
              <a:rPr lang="fa-IR" sz="2400" b="1" dirty="0" err="1">
                <a:cs typeface="B Nazanin" panose="00000400000000000000" pitchFamily="2" charset="-78"/>
              </a:rPr>
              <a:t>کم‌تر</a:t>
            </a:r>
            <a:r>
              <a:rPr lang="fa-IR" sz="2400" b="1" dirty="0">
                <a:cs typeface="B Nazanin" panose="00000400000000000000" pitchFamily="2" charset="-78"/>
              </a:rPr>
              <a:t> از 28 </a:t>
            </a:r>
            <a:r>
              <a:rPr lang="fa-IR" sz="2400" b="1" dirty="0" err="1">
                <a:cs typeface="B Nazanin" panose="00000400000000000000" pitchFamily="2" charset="-78"/>
              </a:rPr>
              <a:t>روزگی</a:t>
            </a:r>
            <a:r>
              <a:rPr lang="fa-IR" sz="2400" b="1" dirty="0">
                <a:cs typeface="B Nazanin" panose="00000400000000000000" pitchFamily="2" charset="-78"/>
              </a:rPr>
              <a:t> = </a:t>
            </a:r>
            <a:r>
              <a:rPr lang="fa-IR" sz="2400" b="1" dirty="0" smtClean="0">
                <a:cs typeface="B Nazanin" panose="00000400000000000000" pitchFamily="2" charset="-78"/>
              </a:rPr>
              <a:t>75 </a:t>
            </a:r>
            <a:r>
              <a:rPr lang="fa-IR" sz="2400" b="1" dirty="0">
                <a:cs typeface="B Nazanin" panose="00000400000000000000" pitchFamily="2" charset="-78"/>
              </a:rPr>
              <a:t>درصد و یا </a:t>
            </a:r>
            <a:r>
              <a:rPr lang="fa-IR" sz="2400" b="1" dirty="0" err="1">
                <a:cs typeface="B Nazanin" panose="00000400000000000000" pitchFamily="2" charset="-78"/>
              </a:rPr>
              <a:t>بیش‌تر</a:t>
            </a:r>
            <a:r>
              <a:rPr lang="fa-IR" sz="2400" b="1" dirty="0">
                <a:cs typeface="B Nazanin" panose="00000400000000000000" pitchFamily="2" charset="-78"/>
              </a:rPr>
              <a:t> </a:t>
            </a:r>
            <a:endParaRPr lang="en-US" sz="2400" b="1" dirty="0">
              <a:cs typeface="B Nazanin" panose="00000400000000000000" pitchFamily="2" charset="-78"/>
            </a:endParaRPr>
          </a:p>
          <a:p>
            <a:pPr marL="914400" lvl="1" indent="-457200" algn="r" rtl="1">
              <a:buClr>
                <a:srgbClr val="C00000"/>
              </a:buClr>
              <a:buFont typeface="Wingdings" panose="05000000000000000000" pitchFamily="2" charset="2"/>
              <a:buChar char="ü"/>
            </a:pPr>
            <a:r>
              <a:rPr lang="fa-IR" sz="2400" b="1" dirty="0">
                <a:cs typeface="B Nazanin" panose="00000400000000000000" pitchFamily="2" charset="-78"/>
              </a:rPr>
              <a:t>28 تا 40 </a:t>
            </a:r>
            <a:r>
              <a:rPr lang="fa-IR" sz="2400" b="1" dirty="0" err="1">
                <a:cs typeface="B Nazanin" panose="00000400000000000000" pitchFamily="2" charset="-78"/>
              </a:rPr>
              <a:t>روزگی</a:t>
            </a:r>
            <a:r>
              <a:rPr lang="fa-IR" sz="2400" b="1" dirty="0">
                <a:cs typeface="B Nazanin" panose="00000400000000000000" pitchFamily="2" charset="-78"/>
              </a:rPr>
              <a:t> = </a:t>
            </a:r>
            <a:r>
              <a:rPr lang="fa-IR" sz="2400" b="1" dirty="0" smtClean="0">
                <a:cs typeface="B Nazanin" panose="00000400000000000000" pitchFamily="2" charset="-78"/>
              </a:rPr>
              <a:t>15 </a:t>
            </a:r>
            <a:r>
              <a:rPr lang="fa-IR" sz="2400" b="1" dirty="0">
                <a:cs typeface="B Nazanin" panose="00000400000000000000" pitchFamily="2" charset="-78"/>
              </a:rPr>
              <a:t>درصد و </a:t>
            </a:r>
            <a:r>
              <a:rPr lang="fa-IR" sz="2400" b="1" dirty="0" err="1">
                <a:cs typeface="B Nazanin" panose="00000400000000000000" pitchFamily="2" charset="-78"/>
              </a:rPr>
              <a:t>کم‌تر</a:t>
            </a:r>
            <a:r>
              <a:rPr lang="fa-IR" sz="2400" b="1" dirty="0">
                <a:cs typeface="B Nazanin" panose="00000400000000000000" pitchFamily="2" charset="-78"/>
              </a:rPr>
              <a:t> </a:t>
            </a:r>
            <a:endParaRPr lang="en-US" sz="2400" b="1" dirty="0">
              <a:cs typeface="B Nazanin" panose="00000400000000000000" pitchFamily="2" charset="-78"/>
            </a:endParaRPr>
          </a:p>
          <a:p>
            <a:pPr marL="914400" lvl="1" indent="-457200" algn="r" rtl="1">
              <a:buClr>
                <a:srgbClr val="C00000"/>
              </a:buClr>
              <a:buFont typeface="Wingdings" panose="05000000000000000000" pitchFamily="2" charset="2"/>
              <a:buChar char="ü"/>
            </a:pPr>
            <a:r>
              <a:rPr lang="fa-IR" sz="2400" b="1" dirty="0">
                <a:cs typeface="B Nazanin" panose="00000400000000000000" pitchFamily="2" charset="-78"/>
              </a:rPr>
              <a:t>41 </a:t>
            </a:r>
            <a:r>
              <a:rPr lang="fa-IR" sz="2400" b="1" dirty="0" err="1">
                <a:cs typeface="B Nazanin" panose="00000400000000000000" pitchFamily="2" charset="-78"/>
              </a:rPr>
              <a:t>روزگی</a:t>
            </a:r>
            <a:r>
              <a:rPr lang="fa-IR" sz="2400" b="1" dirty="0">
                <a:cs typeface="B Nazanin" panose="00000400000000000000" pitchFamily="2" charset="-78"/>
              </a:rPr>
              <a:t> و </a:t>
            </a:r>
            <a:r>
              <a:rPr lang="fa-IR" sz="2400" b="1" dirty="0" err="1">
                <a:cs typeface="B Nazanin" panose="00000400000000000000" pitchFamily="2" charset="-78"/>
              </a:rPr>
              <a:t>بیش‌تر</a:t>
            </a:r>
            <a:r>
              <a:rPr lang="fa-IR" sz="2400" b="1" dirty="0">
                <a:cs typeface="B Nazanin" panose="00000400000000000000" pitchFamily="2" charset="-78"/>
              </a:rPr>
              <a:t> = </a:t>
            </a:r>
            <a:r>
              <a:rPr lang="fa-IR" sz="2400" b="1" dirty="0" smtClean="0">
                <a:cs typeface="B Nazanin" panose="00000400000000000000" pitchFamily="2" charset="-78"/>
              </a:rPr>
              <a:t>10 </a:t>
            </a:r>
            <a:r>
              <a:rPr lang="fa-IR" sz="2400" b="1" dirty="0">
                <a:cs typeface="B Nazanin" panose="00000400000000000000" pitchFamily="2" charset="-78"/>
              </a:rPr>
              <a:t>درصد و یا کم تر</a:t>
            </a:r>
            <a:endParaRPr lang="en-US" sz="2400" b="1" dirty="0">
              <a:cs typeface="B Nazanin" panose="00000400000000000000" pitchFamily="2" charset="-78"/>
            </a:endParaRPr>
          </a:p>
        </p:txBody>
      </p:sp>
      <p:sp>
        <p:nvSpPr>
          <p:cNvPr id="9" name="TextBox 8"/>
          <p:cNvSpPr txBox="1"/>
          <p:nvPr/>
        </p:nvSpPr>
        <p:spPr>
          <a:xfrm>
            <a:off x="581192" y="3694429"/>
            <a:ext cx="5254124" cy="1077218"/>
          </a:xfrm>
          <a:prstGeom prst="rect">
            <a:avLst/>
          </a:prstGeom>
          <a:noFill/>
        </p:spPr>
        <p:txBody>
          <a:bodyPr wrap="square" rtlCol="0">
            <a:spAutoFit/>
          </a:bodyPr>
          <a:lstStyle/>
          <a:p>
            <a:pPr marL="285750" indent="-285750" algn="r" rtl="1">
              <a:buClr>
                <a:srgbClr val="C00000"/>
              </a:buClr>
              <a:buFont typeface="Arial" panose="020B0604020202020204" pitchFamily="34" charset="0"/>
              <a:buChar char="•"/>
            </a:pPr>
            <a:r>
              <a:rPr lang="fa-IR" sz="2000" b="1" dirty="0" smtClean="0">
                <a:cs typeface="B Titr" panose="00000700000000000000" pitchFamily="2" charset="-78"/>
              </a:rPr>
              <a:t>بیشترین تاخیر در سال 96:</a:t>
            </a:r>
          </a:p>
          <a:p>
            <a:pPr marL="285750" indent="-285750" algn="r" rtl="1">
              <a:buClr>
                <a:srgbClr val="C00000"/>
              </a:buClr>
              <a:buFont typeface="Arial" panose="020B0604020202020204" pitchFamily="34" charset="0"/>
              <a:buChar char="•"/>
            </a:pPr>
            <a:r>
              <a:rPr lang="fa-IR" sz="2400" b="1" dirty="0" smtClean="0">
                <a:cs typeface="B Nazanin" panose="00000400000000000000" pitchFamily="2" charset="-78"/>
              </a:rPr>
              <a:t>مبارکه</a:t>
            </a:r>
            <a:r>
              <a:rPr lang="fa-IR" sz="2000" b="1" dirty="0" smtClean="0">
                <a:cs typeface="B Titr" panose="00000700000000000000" pitchFamily="2" charset="-78"/>
              </a:rPr>
              <a:t> </a:t>
            </a:r>
            <a:r>
              <a:rPr lang="fa-IR" sz="2000" b="1" dirty="0" smtClean="0">
                <a:cs typeface="B Nazanin" panose="00000400000000000000" pitchFamily="2" charset="-78"/>
              </a:rPr>
              <a:t>–لنجان-فریدن-شاهین شهر-اصفهان1و2-خمینی شهر(69)</a:t>
            </a:r>
            <a:endParaRPr lang="en-US" sz="2000" b="1" dirty="0">
              <a:cs typeface="B Nazanin" panose="00000400000000000000" pitchFamily="2" charset="-78"/>
            </a:endParaRPr>
          </a:p>
        </p:txBody>
      </p:sp>
      <p:sp>
        <p:nvSpPr>
          <p:cNvPr id="10" name="Rectangle 9"/>
          <p:cNvSpPr/>
          <p:nvPr/>
        </p:nvSpPr>
        <p:spPr>
          <a:xfrm>
            <a:off x="493295" y="4910151"/>
            <a:ext cx="5342021" cy="707886"/>
          </a:xfrm>
          <a:prstGeom prst="rect">
            <a:avLst/>
          </a:prstGeom>
        </p:spPr>
        <p:txBody>
          <a:bodyPr wrap="square">
            <a:spAutoFit/>
          </a:bodyPr>
          <a:lstStyle/>
          <a:p>
            <a:pPr marL="285750" indent="-285750" algn="r" rtl="1">
              <a:buClr>
                <a:srgbClr val="C00000"/>
              </a:buClr>
              <a:buFont typeface="Arial" panose="020B0604020202020204" pitchFamily="34" charset="0"/>
              <a:buChar char="•"/>
            </a:pPr>
            <a:r>
              <a:rPr lang="fa-IR" sz="2000" b="1" dirty="0">
                <a:cs typeface="B Titr" panose="00000700000000000000" pitchFamily="2" charset="-78"/>
              </a:rPr>
              <a:t>بیشترین تاخیر </a:t>
            </a:r>
            <a:r>
              <a:rPr lang="fa-IR" sz="2000" b="1" dirty="0" smtClean="0">
                <a:cs typeface="B Titr" panose="00000700000000000000" pitchFamily="2" charset="-78"/>
              </a:rPr>
              <a:t>درشش ماهه </a:t>
            </a:r>
            <a:r>
              <a:rPr lang="fa-IR" sz="2000" b="1" dirty="0">
                <a:cs typeface="B Titr" panose="00000700000000000000" pitchFamily="2" charset="-78"/>
              </a:rPr>
              <a:t>سال </a:t>
            </a:r>
            <a:r>
              <a:rPr lang="fa-IR" sz="2000" b="1" dirty="0" smtClean="0">
                <a:cs typeface="B Titr" panose="00000700000000000000" pitchFamily="2" charset="-78"/>
              </a:rPr>
              <a:t>97:</a:t>
            </a:r>
          </a:p>
          <a:p>
            <a:pPr marL="285750" indent="-285750" algn="r" rtl="1">
              <a:buClr>
                <a:srgbClr val="C00000"/>
              </a:buClr>
              <a:buFont typeface="Arial" panose="020B0604020202020204" pitchFamily="34" charset="0"/>
              <a:buChar char="•"/>
            </a:pPr>
            <a:r>
              <a:rPr lang="fa-IR" sz="2000" b="1" dirty="0" smtClean="0">
                <a:cs typeface="B Nazanin" panose="00000400000000000000" pitchFamily="2" charset="-78"/>
              </a:rPr>
              <a:t>مبارکه –بویین-اصفهان1و2-خمینی شهر</a:t>
            </a:r>
            <a:endParaRPr lang="en-US" sz="2000" b="1" dirty="0">
              <a:cs typeface="B Nazanin" panose="00000400000000000000" pitchFamily="2" charset="-78"/>
            </a:endParaRPr>
          </a:p>
        </p:txBody>
      </p:sp>
    </p:spTree>
    <p:extLst>
      <p:ext uri="{BB962C8B-B14F-4D97-AF65-F5344CB8AC3E}">
        <p14:creationId xmlns:p14="http://schemas.microsoft.com/office/powerpoint/2010/main" val="36645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پرونده" ma:contentTypeID="0x0101009AF5449C171A8741B389C940BF796749" ma:contentTypeVersion="0" ma:contentTypeDescription="یک سند جدید ایجاد کنید." ma:contentTypeScope="" ma:versionID="3d168c5517efd2c858de1a56b855584b">
  <xsd:schema xmlns:xsd="http://www.w3.org/2001/XMLSchema" xmlns:xs="http://www.w3.org/2001/XMLSchema" xmlns:p="http://schemas.microsoft.com/office/2006/metadata/properties" xmlns:ns2="1047730d-92e1-4018-9084-d932fd3a7f58" targetNamespace="http://schemas.microsoft.com/office/2006/metadata/properties" ma:root="true" ma:fieldsID="54a7b0c75f937540823eed961d665b27" ns2:_="">
    <xsd:import namespace="1047730d-92e1-4018-9084-d932fd3a7f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047730d-92e1-4018-9084-d932fd3a7f58">5NN7CDR5NKU2-559-17</_dlc_DocId>
    <_dlc_DocIdUrl xmlns="1047730d-92e1-4018-9084-d932fd3a7f58">
      <Url>http://www.health.gov.ir/ncdc/Glands/ch/_layouts/DocIdRedir.aspx?ID=5NN7CDR5NKU2-559-17</Url>
      <Description>5NN7CDR5NKU2-559-17</Description>
    </_dlc_DocIdUrl>
  </documentManagement>
</p:properties>
</file>

<file path=customXml/itemProps1.xml><?xml version="1.0" encoding="utf-8"?>
<ds:datastoreItem xmlns:ds="http://schemas.openxmlformats.org/officeDocument/2006/customXml" ds:itemID="{158AEF97-82AF-4CCC-8572-2A7883F28063}">
  <ds:schemaRefs>
    <ds:schemaRef ds:uri="http://schemas.microsoft.com/sharepoint/events"/>
  </ds:schemaRefs>
</ds:datastoreItem>
</file>

<file path=customXml/itemProps2.xml><?xml version="1.0" encoding="utf-8"?>
<ds:datastoreItem xmlns:ds="http://schemas.openxmlformats.org/officeDocument/2006/customXml" ds:itemID="{C26100CE-E4FF-435B-BADD-424510818038}">
  <ds:schemaRefs>
    <ds:schemaRef ds:uri="http://schemas.microsoft.com/sharepoint/v3/contenttype/forms"/>
  </ds:schemaRefs>
</ds:datastoreItem>
</file>

<file path=customXml/itemProps3.xml><?xml version="1.0" encoding="utf-8"?>
<ds:datastoreItem xmlns:ds="http://schemas.openxmlformats.org/officeDocument/2006/customXml" ds:itemID="{E74115E2-32F1-4D1E-A348-0A48AEB4C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CE68246-B8E2-4ED6-87B4-8C98C9297275}">
  <ds:schemaRefs>
    <ds:schemaRef ds:uri="http://schemas.microsoft.com/office/2006/metadata/properties"/>
    <ds:schemaRef ds:uri="http://schemas.microsoft.com/office/infopath/2007/PartnerControls"/>
    <ds:schemaRef ds:uri="1047730d-92e1-4018-9084-d932fd3a7f58"/>
  </ds:schemaRefs>
</ds:datastoreItem>
</file>

<file path=docProps/app.xml><?xml version="1.0" encoding="utf-8"?>
<Properties xmlns="http://schemas.openxmlformats.org/officeDocument/2006/extended-properties" xmlns:vt="http://schemas.openxmlformats.org/officeDocument/2006/docPropsVTypes">
  <Template>Slice</Template>
  <TotalTime>1296</TotalTime>
  <Words>1944</Words>
  <Application>Microsoft Office PowerPoint</Application>
  <PresentationFormat>Widescreen</PresentationFormat>
  <Paragraphs>277</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2  Titr</vt:lpstr>
      <vt:lpstr>Arial</vt:lpstr>
      <vt:lpstr>B Nazanin</vt:lpstr>
      <vt:lpstr>B Titr</vt:lpstr>
      <vt:lpstr>Calibri</vt:lpstr>
      <vt:lpstr>Calibri Light</vt:lpstr>
      <vt:lpstr>Times New Roman</vt:lpstr>
      <vt:lpstr>Wingdings</vt:lpstr>
      <vt:lpstr>Office Theme</vt:lpstr>
      <vt:lpstr>  غربالگري بيماري كم‌كاري تيروييد نوزادان</vt:lpstr>
      <vt:lpstr>سرفصل مباحث</vt:lpstr>
      <vt:lpstr>PowerPoint Presentation</vt:lpstr>
      <vt:lpstr>PowerPoint Presentation</vt:lpstr>
      <vt:lpstr>مهاجرتها: </vt:lpstr>
      <vt:lpstr>PowerPoint Presentation</vt:lpstr>
      <vt:lpstr>درصد نمونه نامناسب</vt:lpstr>
      <vt:lpstr> زمان نمونه گیری از پاشنه پا بر حسب سن نوزاد به روز</vt:lpstr>
      <vt:lpstr> زمان شروع درمان بر حسب سن نوزاد به روز</vt:lpstr>
      <vt:lpstr>بروز بیماری</vt:lpstr>
      <vt:lpstr>انجام غربالگری برای کم کاری تیروئید نوزادان ( فرم 3)</vt:lpstr>
      <vt:lpstr>PowerPoint Presentation</vt:lpstr>
      <vt:lpstr>PowerPoint Presentation</vt:lpstr>
      <vt:lpstr>PowerPoint Presentation</vt:lpstr>
      <vt:lpstr>غربالگری بیماری کم کاری تیرویید نوزادان در سامانه سیب</vt:lpstr>
      <vt:lpstr>PowerPoint Presentation</vt:lpstr>
      <vt:lpstr>PowerPoint Presentation</vt:lpstr>
      <vt:lpstr>PowerPoint Presentation</vt:lpstr>
      <vt:lpstr>PowerPoint Presentation</vt:lpstr>
      <vt:lpstr>PowerPoint Presentation</vt:lpstr>
      <vt:lpstr> 1- ارزیابی کودک از نظر کم کاری تیرویید(غربالگری اول) – غیرپزشک – پایلوت کد خدمت 7421 </vt:lpstr>
      <vt:lpstr>2- ارزیابی کودک از نظر کم کاری تیرویید (غربالگری دوم)- غیرپزشک – پایلوت  کد خدمت 7422</vt:lpstr>
      <vt:lpstr>3- ارزیابی کودک از نظر کم کاری تیرویید(ثبت نتیجه تست وریدی) – غیرپزشک – پایلوت کد خدمت 7423</vt:lpstr>
      <vt:lpstr>PowerPoint Presentation</vt:lpstr>
      <vt:lpstr>ثبت نتیجه تست وریدی </vt:lpstr>
      <vt:lpstr>4- ارزیابی کودک از نظر کم کاری تیرویید(غربالگری نوبت سوم کودک نارس) غیر پزشک – پایلوت  کد خدمت 8194</vt:lpstr>
      <vt:lpstr>5- ارزیابی نوبت سوم کودک نارس از نظر کم کاری تیرویید- ثبت نتیجه تست وریدی(غیرپزشک)- پایلوت  کد خدمت 8069 </vt:lpstr>
      <vt:lpstr>6- ارزیابی کودک از نظر کم کاری تیرویید(غربالگری نوبت چهارم کودک نارس) غیر پزشک – پَایلوت کد خدمت 8195</vt:lpstr>
      <vt:lpstr>7- ارزیابی نوبت چهارم کودک نارس از نظر کم کاری تیرویید- ثبت نتیجه تست وریدی(غیرپزشک)- پایلوت کد خدمت8243</vt:lpstr>
      <vt:lpstr>PowerPoint Presentation</vt:lpstr>
      <vt:lpstr>گزارش  گیری برنامه از سامانه سیب</vt:lpstr>
      <vt:lpstr>PowerPoint Presentation</vt:lpstr>
      <vt:lpstr>انتظارات در خصوص سامانه سیب</vt:lpstr>
      <vt:lpstr>کمیته علمی مشورتی برنامه</vt:lpstr>
      <vt:lpstr>کمیته علمی مشورتی برنامه</vt:lpstr>
      <vt:lpstr>PowerPoint Presentation</vt:lpstr>
      <vt:lpstr>PowerPoint Presentation</vt:lpstr>
      <vt:lpstr>PowerPoint Presentation</vt:lpstr>
      <vt:lpstr>نوزاد نارس</vt:lpstr>
      <vt:lpstr>نوزاد نارس</vt:lpstr>
      <vt:lpstr>نوزاد نارس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نشست سالانه برنامه کشوری  غربالگري بيماري كم‌كاري تيروييد نوزادان</dc:title>
  <dc:creator>آژنگ دكتر نسرين</dc:creator>
  <cp:lastModifiedBy>M.Dalvi</cp:lastModifiedBy>
  <cp:revision>134</cp:revision>
  <cp:lastPrinted>2018-10-21T07:36:48Z</cp:lastPrinted>
  <dcterms:created xsi:type="dcterms:W3CDTF">2018-09-09T05:33:08Z</dcterms:created>
  <dcterms:modified xsi:type="dcterms:W3CDTF">2018-12-10T04:30:55Z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0x0101009AF5449C171A8741B389C940BF796749</vt:lpwstr>
  </property>
  <property fmtid="{D5CDD505-2E9C-101B-9397-08002B2CF9AE}" pid="3" name="_dlc_DocIdItemGuid">
    <vt:lpwstr>a0baf8ee-f52e-45a5-af31-4c3952cdb5ae</vt:lpwstr>
  </property>
</Properties>
</file>