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26"/>
  </p:notesMasterIdLst>
  <p:sldIdLst>
    <p:sldId id="267" r:id="rId2"/>
    <p:sldId id="256" r:id="rId3"/>
    <p:sldId id="257" r:id="rId4"/>
    <p:sldId id="268" r:id="rId5"/>
    <p:sldId id="293" r:id="rId6"/>
    <p:sldId id="294" r:id="rId7"/>
    <p:sldId id="259" r:id="rId8"/>
    <p:sldId id="261" r:id="rId9"/>
    <p:sldId id="269" r:id="rId10"/>
    <p:sldId id="272" r:id="rId11"/>
    <p:sldId id="295" r:id="rId12"/>
    <p:sldId id="262" r:id="rId13"/>
    <p:sldId id="264" r:id="rId14"/>
    <p:sldId id="273" r:id="rId15"/>
    <p:sldId id="265" r:id="rId16"/>
    <p:sldId id="274" r:id="rId17"/>
    <p:sldId id="282" r:id="rId18"/>
    <p:sldId id="285" r:id="rId19"/>
    <p:sldId id="286" r:id="rId20"/>
    <p:sldId id="287" r:id="rId21"/>
    <p:sldId id="290" r:id="rId22"/>
    <p:sldId id="288" r:id="rId23"/>
    <p:sldId id="289" r:id="rId24"/>
    <p:sldId id="291" r:id="rId2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55" d="100"/>
          <a:sy n="55" d="100"/>
        </p:scale>
        <p:origin x="1410" y="6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EDC7187-1694-4AB5-BE26-78214A0251C4}" type="datetimeFigureOut">
              <a:rPr lang="en-US" smtClean="0"/>
              <a:t>1/17/2019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1F76934-FA9E-4346-98C6-B828B61E3F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03715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W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F76934-FA9E-4346-98C6-B828B61E3F9D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508018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5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103426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dirty="0">
              <a:latin typeface="Calibri" charset="0"/>
              <a:ea typeface="ＭＳ Ｐゴシック" charset="0"/>
            </a:endParaRPr>
          </a:p>
        </p:txBody>
      </p:sp>
      <p:sp>
        <p:nvSpPr>
          <p:cNvPr id="103427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09" indent="-285734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2937" indent="-228587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112" indent="-228587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287" indent="-228587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461" indent="-22858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635" indent="-22858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8810" indent="-22858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5985" indent="-22858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fld id="{30CF2486-FFBC-A048-90D8-2A377BCE9A8C}" type="slidenum">
              <a:rPr lang="en-US" sz="1200">
                <a:solidFill>
                  <a:prstClr val="black"/>
                </a:solidFill>
                <a:latin typeface="Calibri" charset="0"/>
              </a:rPr>
              <a:pPr eaLnBrk="1" hangingPunct="1"/>
              <a:t>10</a:t>
            </a:fld>
            <a:endParaRPr lang="en-US" sz="1200" dirty="0">
              <a:solidFill>
                <a:prstClr val="black"/>
              </a:solidFill>
              <a:latin typeface="Calibri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371600"/>
            <a:ext cx="7848600" cy="1927225"/>
          </a:xfrm>
        </p:spPr>
        <p:txBody>
          <a:bodyPr anchor="b">
            <a:noAutofit/>
          </a:bodyPr>
          <a:lstStyle>
            <a:lvl1pPr>
              <a:defRPr sz="5400" cap="all" baseline="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3505200"/>
            <a:ext cx="6400800" cy="1752600"/>
          </a:xfrm>
        </p:spPr>
        <p:txBody>
          <a:bodyPr/>
          <a:lstStyle>
            <a:lvl1pPr marL="0" indent="0" algn="l">
              <a:buNone/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fld id="{2FD14689-AAD9-4A58-B7EC-CD3B6B6AE34E}" type="datetime1">
              <a:rPr lang="en-US" smtClean="0"/>
              <a:t>1/17/2019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fld id="{4935AA2E-E2EA-4CC3-9D2E-809ED007B60C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8" name="Straight Connector 7"/>
          <p:cNvCxnSpPr/>
          <p:nvPr/>
        </p:nvCxnSpPr>
        <p:spPr>
          <a:xfrm>
            <a:off x="685800" y="3398520"/>
            <a:ext cx="784860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>
              <a:defRPr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>
              <a:defRPr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>
              <a:defRPr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>
              <a:defRPr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7B4FC8-FB50-4CA4-A1DA-DAE6BE5DEACE}" type="datetime1">
              <a:rPr lang="en-US" smtClean="0"/>
              <a:t>1/17/2019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35AA2E-E2EA-4CC3-9D2E-809ED007B60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609600"/>
            <a:ext cx="2057400" cy="5867400"/>
          </a:xfrm>
        </p:spPr>
        <p:txBody>
          <a:bodyPr vert="eaVert" anchor="b"/>
          <a:lstStyle>
            <a:lvl1pPr>
              <a:defRPr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6019800" cy="5867400"/>
          </a:xfrm>
        </p:spPr>
        <p:txBody>
          <a:bodyPr vert="eaVert"/>
          <a:lstStyle>
            <a:lvl1pPr>
              <a:defRPr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>
              <a:defRPr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>
              <a:defRPr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>
              <a:defRPr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>
              <a:defRPr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C6FF28-E0F5-4ED6-A052-B1416AB84BDE}" type="datetime1">
              <a:rPr lang="en-US" smtClean="0"/>
              <a:t>1/17/2019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35AA2E-E2EA-4CC3-9D2E-809ED007B60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>
              <a:defRPr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>
              <a:defRPr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>
              <a:defRPr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>
              <a:defRPr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A82447-FEA0-4D13-9F38-7143933B21D7}" type="datetime1">
              <a:rPr lang="en-US" smtClean="0"/>
              <a:t>1/17/2019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35AA2E-E2EA-4CC3-9D2E-809ED007B60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2362200"/>
            <a:ext cx="7772400" cy="2200275"/>
          </a:xfrm>
        </p:spPr>
        <p:txBody>
          <a:bodyPr anchor="b">
            <a:normAutofit/>
          </a:bodyPr>
          <a:lstStyle>
            <a:lvl1pPr algn="l">
              <a:defRPr sz="4800" b="0" cap="all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626864"/>
            <a:ext cx="77724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240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6BCDC2-3DCA-479D-87AE-D33A3E396F60}" type="datetime1">
              <a:rPr lang="en-US" smtClean="0"/>
              <a:t>1/17/2019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35AA2E-E2EA-4CC3-9D2E-809ED007B60C}" type="slidenum">
              <a:rPr lang="en-US" smtClean="0"/>
              <a:t>‹#›</a:t>
            </a:fld>
            <a:endParaRPr lang="en-US"/>
          </a:p>
        </p:txBody>
      </p:sp>
      <p:cxnSp>
        <p:nvCxnSpPr>
          <p:cNvPr id="7" name="Straight Connector 6"/>
          <p:cNvCxnSpPr/>
          <p:nvPr/>
        </p:nvCxnSpPr>
        <p:spPr>
          <a:xfrm>
            <a:off x="731520" y="4599432"/>
            <a:ext cx="784860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73352"/>
            <a:ext cx="4038600" cy="4718304"/>
          </a:xfrm>
        </p:spPr>
        <p:txBody>
          <a:bodyPr/>
          <a:lstStyle>
            <a:lvl1pPr>
              <a:defRPr sz="280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>
              <a:defRPr sz="2400"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>
              <a:defRPr sz="2000"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>
              <a:defRPr sz="1800"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>
              <a:defRPr sz="1800"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73352"/>
            <a:ext cx="4038600" cy="4718304"/>
          </a:xfrm>
        </p:spPr>
        <p:txBody>
          <a:bodyPr/>
          <a:lstStyle>
            <a:lvl1pPr>
              <a:defRPr sz="280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>
              <a:defRPr sz="2400"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>
              <a:defRPr sz="2000"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>
              <a:defRPr sz="1800"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>
              <a:defRPr sz="1800"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F4110D-F459-4AF9-82CA-E7650DD7D199}" type="datetime1">
              <a:rPr lang="en-US" smtClean="0"/>
              <a:t>1/17/2019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35AA2E-E2EA-4CC3-9D2E-809ED007B60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76400"/>
            <a:ext cx="393192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sz="2000" b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38400"/>
            <a:ext cx="3931920" cy="3951288"/>
          </a:xfrm>
        </p:spPr>
        <p:txBody>
          <a:bodyPr/>
          <a:lstStyle>
            <a:lvl1pPr>
              <a:defRPr sz="240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>
              <a:defRPr sz="2000"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>
              <a:defRPr sz="1800"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>
              <a:defRPr sz="1600"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>
              <a:defRPr sz="1600"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54880" y="1676400"/>
            <a:ext cx="393192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lang="en-US" sz="2000" b="0" kern="1200" dirty="0" smtClean="0">
                <a:solidFill>
                  <a:schemeClr val="tx2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54880" y="2438400"/>
            <a:ext cx="3931920" cy="3951288"/>
          </a:xfrm>
        </p:spPr>
        <p:txBody>
          <a:bodyPr/>
          <a:lstStyle>
            <a:lvl1pPr>
              <a:defRPr sz="240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>
              <a:defRPr sz="2000"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>
              <a:defRPr sz="1800"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>
              <a:defRPr sz="1600"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>
              <a:defRPr sz="1600"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AE502E-CC3A-45A9-AC7E-17B003908AF6}" type="datetime1">
              <a:rPr lang="en-US" smtClean="0"/>
              <a:t>1/17/2019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35AA2E-E2EA-4CC3-9D2E-809ED007B60C}" type="slidenum">
              <a:rPr lang="en-US" smtClean="0"/>
              <a:t>‹#›</a:t>
            </a:fld>
            <a:endParaRPr lang="en-US"/>
          </a:p>
        </p:txBody>
      </p:sp>
      <p:cxnSp>
        <p:nvCxnSpPr>
          <p:cNvPr id="11" name="Straight Connector 10"/>
          <p:cNvCxnSpPr/>
          <p:nvPr/>
        </p:nvCxnSpPr>
        <p:spPr>
          <a:xfrm rot="5400000">
            <a:off x="2217817" y="4045823"/>
            <a:ext cx="4709160" cy="794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fld id="{CFBF58C3-2159-4270-9E9C-964DD7832AB8}" type="datetime1">
              <a:rPr lang="en-US" smtClean="0"/>
              <a:pPr/>
              <a:t>1/17/2019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fld id="{4935AA2E-E2EA-4CC3-9D2E-809ED007B60C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fld id="{DB18C8AE-E0E1-4F5C-A9EF-DCF696A6B56B}" type="datetime1">
              <a:rPr lang="en-US" smtClean="0"/>
              <a:pPr/>
              <a:t>1/17/2019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fld id="{4935AA2E-E2EA-4CC3-9D2E-809ED007B60C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2080"/>
            <a:ext cx="2139696" cy="1261872"/>
          </a:xfrm>
        </p:spPr>
        <p:txBody>
          <a:bodyPr anchor="b">
            <a:noAutofit/>
          </a:bodyPr>
          <a:lstStyle>
            <a:lvl1pPr algn="l">
              <a:defRPr sz="2400" b="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71800" y="792080"/>
            <a:ext cx="5715000" cy="5577840"/>
          </a:xfrm>
        </p:spPr>
        <p:txBody>
          <a:bodyPr/>
          <a:lstStyle>
            <a:lvl1pPr>
              <a:defRPr sz="320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>
              <a:defRPr sz="2800"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>
              <a:defRPr sz="2400"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>
              <a:defRPr sz="2000"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>
              <a:defRPr sz="2000"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2130552"/>
            <a:ext cx="2139696" cy="4243615"/>
          </a:xfrm>
        </p:spPr>
        <p:txBody>
          <a:bodyPr/>
          <a:lstStyle>
            <a:lvl1pPr marL="0" indent="0">
              <a:buNone/>
              <a:defRPr sz="140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fld id="{D46AF088-38E8-48ED-9926-B4E18C5776A7}" type="datetime1">
              <a:rPr lang="en-US" smtClean="0"/>
              <a:pPr/>
              <a:t>1/17/2019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fld id="{4935AA2E-E2EA-4CC3-9D2E-809ED007B60C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9" name="Straight Connector 8"/>
          <p:cNvCxnSpPr/>
          <p:nvPr/>
        </p:nvCxnSpPr>
        <p:spPr>
          <a:xfrm rot="5400000">
            <a:off x="-13116" y="3580206"/>
            <a:ext cx="557784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2480"/>
            <a:ext cx="2142680" cy="1264920"/>
          </a:xfrm>
        </p:spPr>
        <p:txBody>
          <a:bodyPr anchor="b">
            <a:normAutofit/>
          </a:bodyPr>
          <a:lstStyle>
            <a:lvl1pPr algn="l">
              <a:defRPr sz="2400" b="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858610" y="838201"/>
            <a:ext cx="5904390" cy="5500456"/>
          </a:xfrm>
          <a:solidFill>
            <a:schemeClr val="bg2"/>
          </a:solidFill>
          <a:ln w="76200">
            <a:solidFill>
              <a:srgbClr val="FFFFFF"/>
            </a:solidFill>
            <a:miter lim="800000"/>
          </a:ln>
          <a:effectLst>
            <a:outerShdw blurRad="50800" dist="12700" dir="5400000" algn="t" rotWithShape="0">
              <a:prstClr val="black">
                <a:alpha val="59000"/>
              </a:prstClr>
            </a:outerShdw>
          </a:effectLst>
        </p:spPr>
        <p:txBody>
          <a:bodyPr/>
          <a:lstStyle>
            <a:lvl1pPr marL="0" indent="0">
              <a:buNone/>
              <a:defRPr sz="320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133600"/>
            <a:ext cx="2139696" cy="4242816"/>
          </a:xfrm>
        </p:spPr>
        <p:txBody>
          <a:bodyPr/>
          <a:lstStyle>
            <a:lvl1pPr marL="0" indent="0">
              <a:buNone/>
              <a:defRPr sz="140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74418F-6618-4C24-ACA7-105094A6E014}" type="datetime1">
              <a:rPr lang="en-US" smtClean="0"/>
              <a:t>1/17/2019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35AA2E-E2EA-4CC3-9D2E-809ED007B60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220786"/>
            <a:ext cx="9144000" cy="2286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990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876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9144000" cy="36576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18288"/>
            <a:ext cx="28956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fld id="{2379A2F0-9C6C-42D9-8F92-A1B752A0D535}" type="datetime1">
              <a:rPr lang="en-US" smtClean="0"/>
              <a:t>1/17/2019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29000" y="18288"/>
            <a:ext cx="41148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18288"/>
            <a:ext cx="10668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1">
                <a:solidFill>
                  <a:srgbClr val="FFFFFF"/>
                </a:solidFill>
              </a:defRPr>
            </a:lvl1pPr>
          </a:lstStyle>
          <a:p>
            <a:fld id="{4935AA2E-E2EA-4CC3-9D2E-809ED007B60C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914400" rtl="0" eaLnBrk="1" latinLnBrk="0" hangingPunct="1">
        <a:spcBef>
          <a:spcPct val="0"/>
        </a:spcBef>
        <a:buNone/>
        <a:defRPr sz="4000" kern="1200" spc="-100" baseline="0">
          <a:solidFill>
            <a:schemeClr val="tx2"/>
          </a:solidFill>
          <a:latin typeface="Times New Roman" panose="02020603050405020304" pitchFamily="18" charset="0"/>
          <a:ea typeface="+mj-ea"/>
          <a:cs typeface="Times New Roman" panose="02020603050405020304" pitchFamily="18" charset="0"/>
        </a:defRPr>
      </a:lvl1pPr>
    </p:titleStyle>
    <p:bodyStyle>
      <a:lvl1pPr marL="18288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2400" kern="1200">
          <a:solidFill>
            <a:schemeClr val="tx1"/>
          </a:solidFill>
          <a:latin typeface="Times New Roman" panose="02020603050405020304" pitchFamily="18" charset="0"/>
          <a:ea typeface="+mn-ea"/>
          <a:cs typeface="Times New Roman" panose="02020603050405020304" pitchFamily="18" charset="0"/>
        </a:defRPr>
      </a:lvl1pPr>
      <a:lvl2pPr marL="45720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2000" kern="1200">
          <a:solidFill>
            <a:schemeClr val="tx1"/>
          </a:solidFill>
          <a:latin typeface="Times New Roman" panose="02020603050405020304" pitchFamily="18" charset="0"/>
          <a:ea typeface="+mn-ea"/>
          <a:cs typeface="Times New Roman" panose="02020603050405020304" pitchFamily="18" charset="0"/>
        </a:defRPr>
      </a:lvl2pPr>
      <a:lvl3pPr marL="731520" indent="-182880" algn="l" defTabSz="914400" rtl="0" eaLnBrk="1" latinLnBrk="0" hangingPunct="1">
        <a:spcBef>
          <a:spcPct val="20000"/>
        </a:spcBef>
        <a:buClr>
          <a:schemeClr val="accent1"/>
        </a:buClr>
        <a:buSzPct val="90000"/>
        <a:buFont typeface="Arial" pitchFamily="34" charset="0"/>
        <a:buChar char="•"/>
        <a:defRPr sz="1800" kern="1200">
          <a:solidFill>
            <a:schemeClr val="tx1"/>
          </a:solidFill>
          <a:latin typeface="Times New Roman" panose="02020603050405020304" pitchFamily="18" charset="0"/>
          <a:ea typeface="+mn-ea"/>
          <a:cs typeface="Times New Roman" panose="02020603050405020304" pitchFamily="18" charset="0"/>
        </a:defRPr>
      </a:lvl3pPr>
      <a:lvl4pPr marL="10058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Times New Roman" panose="02020603050405020304" pitchFamily="18" charset="0"/>
          <a:ea typeface="+mn-ea"/>
          <a:cs typeface="Times New Roman" panose="02020603050405020304" pitchFamily="18" charset="0"/>
        </a:defRPr>
      </a:lvl4pPr>
      <a:lvl5pPr marL="1188720" indent="-13716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Arial" pitchFamily="34" charset="0"/>
        <a:buChar char="•"/>
        <a:defRPr sz="1400" kern="1200" baseline="0">
          <a:solidFill>
            <a:schemeClr val="tx1"/>
          </a:solidFill>
          <a:latin typeface="Times New Roman" panose="02020603050405020304" pitchFamily="18" charset="0"/>
          <a:ea typeface="+mn-ea"/>
          <a:cs typeface="Times New Roman" panose="02020603050405020304" pitchFamily="18" charset="0"/>
        </a:defRPr>
      </a:lvl5pPr>
      <a:lvl6pPr marL="137160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35AA2E-E2EA-4CC3-9D2E-809ED007B60C}" type="slidenum">
              <a:rPr lang="en-US" smtClean="0"/>
              <a:t>1</a:t>
            </a:fld>
            <a:endParaRPr lang="en-US"/>
          </a:p>
        </p:txBody>
      </p:sp>
      <p:pic>
        <p:nvPicPr>
          <p:cNvPr id="8" name="Content Placeholder 7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8519" y="-531440"/>
            <a:ext cx="9252520" cy="7699604"/>
          </a:xfrm>
        </p:spPr>
      </p:pic>
      <p:sp>
        <p:nvSpPr>
          <p:cNvPr id="9" name="TextBox 8"/>
          <p:cNvSpPr txBox="1"/>
          <p:nvPr/>
        </p:nvSpPr>
        <p:spPr>
          <a:xfrm>
            <a:off x="1763688" y="0"/>
            <a:ext cx="58326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smtClean="0">
                <a:solidFill>
                  <a:schemeClr val="bg1"/>
                </a:solidFill>
              </a:rPr>
              <a:t>IN THE NAME OF GOD</a:t>
            </a:r>
            <a:endParaRPr lang="en-US" sz="36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73457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1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3600" dirty="0" smtClean="0"/>
              <a:t>Medical and Surgical Interventions Shown to Delay or Prevent T2D</a:t>
            </a:r>
            <a:endParaRPr lang="en-US" sz="3600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805D5A-6221-4F82-8104-F2830105684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2402" name="TextBox 3"/>
          <p:cNvSpPr txBox="1">
            <a:spLocks noChangeArrowheads="1"/>
          </p:cNvSpPr>
          <p:nvPr/>
        </p:nvSpPr>
        <p:spPr bwMode="auto">
          <a:xfrm>
            <a:off x="76199" y="5592711"/>
            <a:ext cx="7892143" cy="9387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b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z="1000" dirty="0" smtClean="0">
                <a:solidFill>
                  <a:prstClr val="black"/>
                </a:solidFill>
              </a:rPr>
              <a:t>T2D, type 2 diabetes.</a:t>
            </a:r>
          </a:p>
          <a:p>
            <a:pPr defTabSz="457200">
              <a:spcBef>
                <a:spcPts val="600"/>
              </a:spcBef>
            </a:pPr>
            <a:r>
              <a:rPr lang="en-US" sz="1000" dirty="0" smtClean="0">
                <a:solidFill>
                  <a:prstClr val="black"/>
                </a:solidFill>
              </a:rPr>
              <a:t>1. DPP Research Group. </a:t>
            </a:r>
            <a:r>
              <a:rPr lang="en-US" sz="1000" i="1" dirty="0" smtClean="0">
                <a:solidFill>
                  <a:prstClr val="black"/>
                </a:solidFill>
              </a:rPr>
              <a:t>N Engl J Med</a:t>
            </a:r>
            <a:r>
              <a:rPr lang="en-US" sz="1000" dirty="0" smtClean="0">
                <a:solidFill>
                  <a:prstClr val="black"/>
                </a:solidFill>
              </a:rPr>
              <a:t>. 2002;346:393-403. 2. STOP-NIDDM Trial Research Group. </a:t>
            </a:r>
            <a:r>
              <a:rPr lang="en-US" sz="1000" i="1" dirty="0" smtClean="0">
                <a:solidFill>
                  <a:prstClr val="black"/>
                </a:solidFill>
              </a:rPr>
              <a:t>Lancet</a:t>
            </a:r>
            <a:r>
              <a:rPr lang="en-US" sz="1000" dirty="0" smtClean="0">
                <a:solidFill>
                  <a:prstClr val="black"/>
                </a:solidFill>
              </a:rPr>
              <a:t>. 2002;359:2072-2077.</a:t>
            </a:r>
            <a:br>
              <a:rPr lang="en-US" sz="1000" dirty="0" smtClean="0">
                <a:solidFill>
                  <a:prstClr val="black"/>
                </a:solidFill>
              </a:rPr>
            </a:br>
            <a:r>
              <a:rPr lang="en-US" sz="1000" dirty="0" smtClean="0">
                <a:solidFill>
                  <a:prstClr val="black"/>
                </a:solidFill>
              </a:rPr>
              <a:t>3. </a:t>
            </a:r>
            <a:r>
              <a:rPr lang="en-US" sz="1000" dirty="0" smtClean="0">
                <a:solidFill>
                  <a:prstClr val="black"/>
                </a:solidFill>
                <a:cs typeface="Arial"/>
              </a:rPr>
              <a:t>Defronzo RA, et al. </a:t>
            </a:r>
            <a:r>
              <a:rPr lang="en-US" sz="1000" i="1" dirty="0" smtClean="0">
                <a:solidFill>
                  <a:prstClr val="black"/>
                </a:solidFill>
              </a:rPr>
              <a:t>N Engl J Med. </a:t>
            </a:r>
            <a:r>
              <a:rPr lang="en-US" sz="1000" dirty="0" smtClean="0">
                <a:solidFill>
                  <a:prstClr val="black"/>
                </a:solidFill>
              </a:rPr>
              <a:t>2011;364:1104-15. 4. DREAM Trial Investigators. </a:t>
            </a:r>
            <a:r>
              <a:rPr lang="en-US" sz="1000" i="1" dirty="0" smtClean="0">
                <a:solidFill>
                  <a:prstClr val="black"/>
                </a:solidFill>
              </a:rPr>
              <a:t>Lancet</a:t>
            </a:r>
            <a:r>
              <a:rPr lang="en-US" sz="1000" dirty="0">
                <a:solidFill>
                  <a:prstClr val="black"/>
                </a:solidFill>
              </a:rPr>
              <a:t>. 2006;368:1096-1105</a:t>
            </a:r>
            <a:r>
              <a:rPr lang="en-US" sz="1000" dirty="0" smtClean="0">
                <a:solidFill>
                  <a:prstClr val="black"/>
                </a:solidFill>
              </a:rPr>
              <a:t>.</a:t>
            </a:r>
            <a:br>
              <a:rPr lang="en-US" sz="1000" dirty="0" smtClean="0">
                <a:solidFill>
                  <a:prstClr val="black"/>
                </a:solidFill>
              </a:rPr>
            </a:br>
            <a:r>
              <a:rPr lang="en-US" sz="1000" dirty="0" smtClean="0">
                <a:solidFill>
                  <a:prstClr val="black"/>
                </a:solidFill>
              </a:rPr>
              <a:t>5</a:t>
            </a:r>
            <a:r>
              <a:rPr lang="en-US" sz="1000" dirty="0">
                <a:solidFill>
                  <a:prstClr val="black"/>
                </a:solidFill>
              </a:rPr>
              <a:t>. </a:t>
            </a:r>
            <a:r>
              <a:rPr lang="en-US" sz="1000" dirty="0" smtClean="0">
                <a:solidFill>
                  <a:prstClr val="black"/>
                </a:solidFill>
              </a:rPr>
              <a:t>Torgerson </a:t>
            </a:r>
            <a:r>
              <a:rPr lang="en-US" sz="1000" dirty="0">
                <a:solidFill>
                  <a:prstClr val="black"/>
                </a:solidFill>
              </a:rPr>
              <a:t>JS</a:t>
            </a:r>
            <a:r>
              <a:rPr lang="en-US" sz="1000" dirty="0" smtClean="0">
                <a:solidFill>
                  <a:prstClr val="black"/>
                </a:solidFill>
              </a:rPr>
              <a:t>, et al. </a:t>
            </a:r>
            <a:r>
              <a:rPr lang="en-US" sz="1000" i="1" dirty="0">
                <a:solidFill>
                  <a:prstClr val="black"/>
                </a:solidFill>
              </a:rPr>
              <a:t>Diabetes Care</a:t>
            </a:r>
            <a:r>
              <a:rPr lang="en-US" sz="1000" dirty="0">
                <a:solidFill>
                  <a:prstClr val="black"/>
                </a:solidFill>
              </a:rPr>
              <a:t>. </a:t>
            </a:r>
            <a:r>
              <a:rPr lang="en-US" sz="1000" dirty="0" smtClean="0">
                <a:solidFill>
                  <a:prstClr val="black"/>
                </a:solidFill>
              </a:rPr>
              <a:t>2004;27:155-161</a:t>
            </a:r>
            <a:r>
              <a:rPr lang="en-US" sz="1000" dirty="0">
                <a:solidFill>
                  <a:prstClr val="black"/>
                </a:solidFill>
              </a:rPr>
              <a:t>. </a:t>
            </a:r>
            <a:r>
              <a:rPr lang="en-US" sz="1000" dirty="0" smtClean="0">
                <a:solidFill>
                  <a:prstClr val="black"/>
                </a:solidFill>
              </a:rPr>
              <a:t>6. Garvey </a:t>
            </a:r>
            <a:r>
              <a:rPr lang="en-US" sz="1000" dirty="0">
                <a:solidFill>
                  <a:prstClr val="black"/>
                </a:solidFill>
              </a:rPr>
              <a:t>WT, </a:t>
            </a:r>
            <a:r>
              <a:rPr lang="en-US" sz="1000" dirty="0" smtClean="0">
                <a:solidFill>
                  <a:prstClr val="black"/>
                </a:solidFill>
              </a:rPr>
              <a:t>et al. </a:t>
            </a:r>
            <a:r>
              <a:rPr lang="en-US" sz="1000" i="1" dirty="0">
                <a:solidFill>
                  <a:prstClr val="black"/>
                </a:solidFill>
              </a:rPr>
              <a:t>Diabetes Care</a:t>
            </a:r>
            <a:r>
              <a:rPr lang="en-US" sz="1000" dirty="0">
                <a:solidFill>
                  <a:prstClr val="black"/>
                </a:solidFill>
              </a:rPr>
              <a:t>. </a:t>
            </a:r>
            <a:r>
              <a:rPr lang="en-US" sz="1000" dirty="0" smtClean="0">
                <a:solidFill>
                  <a:prstClr val="black"/>
                </a:solidFill>
              </a:rPr>
              <a:t>2014;37:912-921.</a:t>
            </a:r>
            <a:br>
              <a:rPr lang="en-US" sz="1000" dirty="0" smtClean="0">
                <a:solidFill>
                  <a:prstClr val="black"/>
                </a:solidFill>
              </a:rPr>
            </a:br>
            <a:r>
              <a:rPr lang="en-US" sz="1000" dirty="0" smtClean="0">
                <a:solidFill>
                  <a:prstClr val="black"/>
                </a:solidFill>
              </a:rPr>
              <a:t>7. Sjostrom </a:t>
            </a:r>
            <a:r>
              <a:rPr lang="en-US" sz="1000" dirty="0">
                <a:solidFill>
                  <a:prstClr val="black"/>
                </a:solidFill>
              </a:rPr>
              <a:t>L, </a:t>
            </a:r>
            <a:r>
              <a:rPr lang="en-US" sz="1000" dirty="0" smtClean="0">
                <a:solidFill>
                  <a:prstClr val="black"/>
                </a:solidFill>
              </a:rPr>
              <a:t>et al. </a:t>
            </a:r>
            <a:r>
              <a:rPr lang="en-US" sz="1000" i="1" dirty="0">
                <a:solidFill>
                  <a:prstClr val="black"/>
                </a:solidFill>
              </a:rPr>
              <a:t>N Engl J Med</a:t>
            </a:r>
            <a:r>
              <a:rPr lang="en-US" sz="1000" dirty="0">
                <a:solidFill>
                  <a:prstClr val="black"/>
                </a:solidFill>
              </a:rPr>
              <a:t>. </a:t>
            </a:r>
            <a:r>
              <a:rPr lang="en-US" sz="1000" dirty="0" smtClean="0">
                <a:solidFill>
                  <a:prstClr val="black"/>
                </a:solidFill>
              </a:rPr>
              <a:t>2004;351:2683-2693.</a:t>
            </a:r>
            <a:endParaRPr lang="en-US" sz="1000" dirty="0">
              <a:solidFill>
                <a:prstClr val="black"/>
              </a:solidFill>
            </a:endParaRPr>
          </a:p>
        </p:txBody>
      </p:sp>
      <p:graphicFrame>
        <p:nvGraphicFramePr>
          <p:cNvPr id="7" name="Content Placeholder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45803232"/>
              </p:ext>
            </p:extLst>
          </p:nvPr>
        </p:nvGraphicFramePr>
        <p:xfrm>
          <a:off x="561269" y="1637419"/>
          <a:ext cx="7924801" cy="3596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758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267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22217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89362">
                <a:tc>
                  <a:txBody>
                    <a:bodyPr/>
                    <a:lstStyle/>
                    <a:p>
                      <a:r>
                        <a:rPr lang="en-US" sz="1600" dirty="0" smtClean="0">
                          <a:latin typeface="+mn-lt"/>
                        </a:rPr>
                        <a:t>Intervention</a:t>
                      </a:r>
                      <a:endParaRPr lang="en-US" sz="1600" dirty="0">
                        <a:latin typeface="+mn-lt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latin typeface="+mn-lt"/>
                        </a:rPr>
                        <a:t>Follow-up</a:t>
                      </a:r>
                      <a:r>
                        <a:rPr lang="en-US" sz="1600" baseline="0" dirty="0" smtClean="0">
                          <a:latin typeface="+mn-lt"/>
                        </a:rPr>
                        <a:t> Period</a:t>
                      </a:r>
                      <a:endParaRPr lang="en-US" sz="1600" dirty="0" smtClean="0">
                        <a:solidFill>
                          <a:srgbClr val="FFFFFF"/>
                        </a:solidFill>
                        <a:latin typeface="+mn-lt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aseline="0" dirty="0" smtClean="0">
                          <a:latin typeface="+mn-lt"/>
                        </a:rPr>
                        <a:t>Reduction in Risk of T2D</a:t>
                      </a:r>
                      <a:br>
                        <a:rPr lang="en-US" sz="1600" baseline="0" dirty="0" smtClean="0">
                          <a:latin typeface="+mn-lt"/>
                        </a:rPr>
                      </a:br>
                      <a:r>
                        <a:rPr lang="en-US" sz="1600" baseline="0" dirty="0" smtClean="0">
                          <a:latin typeface="+mn-lt"/>
                        </a:rPr>
                        <a:t>(</a:t>
                      </a:r>
                      <a:r>
                        <a:rPr lang="en-US" sz="1600" i="1" baseline="0" dirty="0" smtClean="0">
                          <a:latin typeface="+mn-lt"/>
                        </a:rPr>
                        <a:t>P</a:t>
                      </a:r>
                      <a:r>
                        <a:rPr lang="en-US" sz="1600" baseline="0" dirty="0" smtClean="0">
                          <a:latin typeface="+mn-lt"/>
                        </a:rPr>
                        <a:t> value vs placebo)</a:t>
                      </a:r>
                      <a:endParaRPr lang="en-US" sz="1600" dirty="0" smtClean="0">
                        <a:solidFill>
                          <a:srgbClr val="FFFFFF"/>
                        </a:solidFill>
                        <a:latin typeface="+mn-lt"/>
                      </a:endParaRPr>
                    </a:p>
                  </a:txBody>
                  <a:tcPr anchor="b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6596">
                <a:tc>
                  <a:txBody>
                    <a:bodyPr/>
                    <a:lstStyle/>
                    <a:p>
                      <a:pPr marL="0" lvl="1" indent="0"/>
                      <a:r>
                        <a:rPr lang="en-US" sz="1600" b="1" dirty="0" smtClean="0">
                          <a:latin typeface="+mn-lt"/>
                        </a:rPr>
                        <a:t>Antihyperglycemic</a:t>
                      </a:r>
                      <a:r>
                        <a:rPr lang="en-US" sz="1600" b="1" baseline="0" dirty="0" smtClean="0">
                          <a:latin typeface="+mn-lt"/>
                        </a:rPr>
                        <a:t> agents</a:t>
                      </a:r>
                      <a:endParaRPr lang="en-US" sz="1600" b="1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1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dirty="0" smtClean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1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dirty="0" smtClean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6596">
                <a:tc>
                  <a:txBody>
                    <a:bodyPr/>
                    <a:lstStyle/>
                    <a:p>
                      <a:pPr marL="0" lvl="1" indent="0">
                        <a:tabLst>
                          <a:tab pos="228600" algn="l"/>
                        </a:tabLst>
                      </a:pPr>
                      <a:r>
                        <a:rPr lang="en-US" sz="1600" dirty="0" smtClean="0">
                          <a:latin typeface="+mn-lt"/>
                        </a:rPr>
                        <a:t>	Metformin</a:t>
                      </a:r>
                      <a:r>
                        <a:rPr lang="en-US" sz="1600" baseline="30000" dirty="0" smtClean="0">
                          <a:latin typeface="+mn-lt"/>
                        </a:rPr>
                        <a:t>1</a:t>
                      </a:r>
                      <a:endParaRPr lang="en-US" sz="1600" baseline="300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1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tx1"/>
                          </a:solidFill>
                          <a:latin typeface="+mn-lt"/>
                        </a:rPr>
                        <a:t>2.8 years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1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latin typeface="+mn-lt"/>
                        </a:rPr>
                        <a:t>31% (</a:t>
                      </a:r>
                      <a:r>
                        <a:rPr lang="en-US" sz="1600" i="1" dirty="0" smtClean="0">
                          <a:latin typeface="+mn-lt"/>
                        </a:rPr>
                        <a:t>P</a:t>
                      </a:r>
                      <a:r>
                        <a:rPr lang="en-US" sz="1600" dirty="0" smtClean="0">
                          <a:latin typeface="+mn-lt"/>
                        </a:rPr>
                        <a:t>&lt;0.001)</a:t>
                      </a:r>
                      <a:endParaRPr lang="en-US" sz="1600" dirty="0" smtClean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6596">
                <a:tc>
                  <a:txBody>
                    <a:bodyPr/>
                    <a:lstStyle/>
                    <a:p>
                      <a:pPr marL="0" lvl="1" indent="0">
                        <a:tabLst>
                          <a:tab pos="228600" algn="l"/>
                        </a:tabLst>
                      </a:pPr>
                      <a:r>
                        <a:rPr lang="en-US" sz="1600" dirty="0" smtClean="0">
                          <a:latin typeface="+mn-lt"/>
                        </a:rPr>
                        <a:t>	Acarbose</a:t>
                      </a:r>
                      <a:r>
                        <a:rPr lang="en-US" sz="1600" baseline="30000" dirty="0" smtClean="0">
                          <a:latin typeface="+mn-lt"/>
                        </a:rPr>
                        <a:t>2</a:t>
                      </a:r>
                      <a:endParaRPr lang="en-US" sz="1600" baseline="300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1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tx1"/>
                          </a:solidFill>
                          <a:latin typeface="+mn-lt"/>
                        </a:rPr>
                        <a:t>3.3 years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1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latin typeface="+mn-lt"/>
                        </a:rPr>
                        <a:t>25% (</a:t>
                      </a:r>
                      <a:r>
                        <a:rPr lang="en-US" sz="1600" i="1" dirty="0" smtClean="0">
                          <a:latin typeface="+mn-lt"/>
                        </a:rPr>
                        <a:t>P</a:t>
                      </a:r>
                      <a:r>
                        <a:rPr lang="en-US" sz="1600" dirty="0" smtClean="0">
                          <a:latin typeface="+mn-lt"/>
                        </a:rPr>
                        <a:t>=0.0015)</a:t>
                      </a:r>
                      <a:endParaRPr lang="en-US" sz="1600" dirty="0" smtClean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6596">
                <a:tc>
                  <a:txBody>
                    <a:bodyPr/>
                    <a:lstStyle/>
                    <a:p>
                      <a:pPr marL="0" lvl="1" indent="0">
                        <a:tabLst>
                          <a:tab pos="228600" algn="l"/>
                        </a:tabLst>
                      </a:pPr>
                      <a:r>
                        <a:rPr lang="en-US" sz="1600" dirty="0" smtClean="0">
                          <a:latin typeface="+mn-lt"/>
                        </a:rPr>
                        <a:t>	Pioglitazone</a:t>
                      </a:r>
                      <a:r>
                        <a:rPr lang="en-US" sz="1600" baseline="30000" dirty="0" smtClean="0">
                          <a:latin typeface="+mn-lt"/>
                        </a:rPr>
                        <a:t>3</a:t>
                      </a:r>
                      <a:endParaRPr lang="en-US" sz="1600" baseline="300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1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tx1"/>
                          </a:solidFill>
                          <a:latin typeface="+mn-lt"/>
                        </a:rPr>
                        <a:t>2.4 years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1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latin typeface="+mn-lt"/>
                        </a:rPr>
                        <a:t>72% (</a:t>
                      </a:r>
                      <a:r>
                        <a:rPr lang="en-US" sz="1600" i="1" dirty="0" smtClean="0">
                          <a:latin typeface="+mn-lt"/>
                        </a:rPr>
                        <a:t>P</a:t>
                      </a:r>
                      <a:r>
                        <a:rPr lang="en-US" sz="1600" dirty="0" smtClean="0">
                          <a:latin typeface="+mn-lt"/>
                        </a:rPr>
                        <a:t>&lt;0.001)</a:t>
                      </a:r>
                      <a:endParaRPr lang="en-US" sz="1600" dirty="0" smtClean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76596">
                <a:tc>
                  <a:txBody>
                    <a:bodyPr/>
                    <a:lstStyle/>
                    <a:p>
                      <a:pPr marL="0" lvl="1" indent="0">
                        <a:tabLst>
                          <a:tab pos="228600" algn="l"/>
                        </a:tabLst>
                      </a:pPr>
                      <a:r>
                        <a:rPr lang="en-US" sz="1600" dirty="0" smtClean="0">
                          <a:solidFill>
                            <a:schemeClr val="tx1"/>
                          </a:solidFill>
                          <a:latin typeface="+mn-lt"/>
                        </a:rPr>
                        <a:t>	Rosiglitazone</a:t>
                      </a:r>
                      <a:r>
                        <a:rPr lang="en-US" sz="1600" baseline="30000" dirty="0" smtClean="0">
                          <a:solidFill>
                            <a:schemeClr val="tx1"/>
                          </a:solidFill>
                          <a:latin typeface="+mn-lt"/>
                        </a:rPr>
                        <a:t>4</a:t>
                      </a:r>
                      <a:endParaRPr lang="en-US" sz="1600" baseline="300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1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tx1"/>
                          </a:solidFill>
                          <a:latin typeface="+mn-lt"/>
                        </a:rPr>
                        <a:t>3.0 years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1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tx1"/>
                          </a:solidFill>
                          <a:latin typeface="+mn-lt"/>
                        </a:rPr>
                        <a:t>60% (</a:t>
                      </a:r>
                      <a:r>
                        <a:rPr lang="en-US" sz="1600" i="1" dirty="0" smtClean="0">
                          <a:solidFill>
                            <a:schemeClr val="tx1"/>
                          </a:solidFill>
                          <a:latin typeface="+mn-lt"/>
                        </a:rPr>
                        <a:t>P</a:t>
                      </a:r>
                      <a:r>
                        <a:rPr lang="en-US" sz="1600" dirty="0" smtClean="0">
                          <a:solidFill>
                            <a:schemeClr val="tx1"/>
                          </a:solidFill>
                          <a:latin typeface="+mn-lt"/>
                        </a:rPr>
                        <a:t>&lt;0.0001)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76596">
                <a:tc>
                  <a:txBody>
                    <a:bodyPr/>
                    <a:lstStyle/>
                    <a:p>
                      <a:pPr marL="0" lvl="1" indent="0"/>
                      <a:r>
                        <a:rPr lang="en-US" sz="1600" b="1" dirty="0" smtClean="0">
                          <a:latin typeface="+mn-lt"/>
                        </a:rPr>
                        <a:t>Weight loss interventions</a:t>
                      </a:r>
                      <a:endParaRPr lang="en-US" sz="1600" b="1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1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dirty="0" smtClean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1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dirty="0" smtClean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6596">
                <a:tc>
                  <a:txBody>
                    <a:bodyPr/>
                    <a:lstStyle/>
                    <a:p>
                      <a:pPr marL="0" lvl="1" indent="0">
                        <a:tabLst>
                          <a:tab pos="228600" algn="l"/>
                        </a:tabLst>
                      </a:pPr>
                      <a:r>
                        <a:rPr lang="en-US" sz="1600" dirty="0" smtClean="0">
                          <a:solidFill>
                            <a:schemeClr val="tx1"/>
                          </a:solidFill>
                          <a:latin typeface="+mn-lt"/>
                        </a:rPr>
                        <a:t>	Orlistat</a:t>
                      </a:r>
                      <a:r>
                        <a:rPr lang="en-US" sz="1600" baseline="30000" dirty="0" smtClean="0">
                          <a:solidFill>
                            <a:schemeClr val="tx1"/>
                          </a:solidFill>
                          <a:latin typeface="+mn-lt"/>
                        </a:rPr>
                        <a:t>5</a:t>
                      </a:r>
                      <a:endParaRPr lang="en-US" sz="1600" baseline="300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1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tx1"/>
                          </a:solidFill>
                          <a:latin typeface="+mn-lt"/>
                        </a:rPr>
                        <a:t>4 years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1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tx1"/>
                          </a:solidFill>
                          <a:latin typeface="+mn-lt"/>
                        </a:rPr>
                        <a:t>37% (</a:t>
                      </a:r>
                      <a:r>
                        <a:rPr lang="en-US" sz="1600" i="1" dirty="0" smtClean="0">
                          <a:solidFill>
                            <a:schemeClr val="tx1"/>
                          </a:solidFill>
                          <a:latin typeface="+mn-lt"/>
                        </a:rPr>
                        <a:t>P</a:t>
                      </a:r>
                      <a:r>
                        <a:rPr lang="en-US" sz="1600" dirty="0" smtClean="0">
                          <a:solidFill>
                            <a:schemeClr val="tx1"/>
                          </a:solidFill>
                          <a:latin typeface="+mn-lt"/>
                        </a:rPr>
                        <a:t>=0.0032)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76596">
                <a:tc>
                  <a:txBody>
                    <a:bodyPr/>
                    <a:lstStyle/>
                    <a:p>
                      <a:pPr marL="0" lvl="1" indent="0">
                        <a:tabLst>
                          <a:tab pos="228600" algn="l"/>
                        </a:tabLst>
                      </a:pPr>
                      <a:r>
                        <a:rPr lang="en-US" sz="1600" dirty="0" smtClean="0">
                          <a:solidFill>
                            <a:schemeClr val="tx1"/>
                          </a:solidFill>
                          <a:latin typeface="+mn-lt"/>
                        </a:rPr>
                        <a:t>	Phentermine/topiramate</a:t>
                      </a:r>
                      <a:r>
                        <a:rPr lang="en-US" sz="1600" baseline="30000" dirty="0" smtClean="0">
                          <a:solidFill>
                            <a:schemeClr val="tx1"/>
                          </a:solidFill>
                          <a:latin typeface="+mn-lt"/>
                        </a:rPr>
                        <a:t>6</a:t>
                      </a:r>
                      <a:endParaRPr lang="en-US" sz="1600" baseline="300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1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tx1"/>
                          </a:solidFill>
                          <a:latin typeface="+mn-lt"/>
                        </a:rPr>
                        <a:t>2 years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1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tx1"/>
                          </a:solidFill>
                          <a:latin typeface="+mn-lt"/>
                        </a:rPr>
                        <a:t>79% (</a:t>
                      </a:r>
                      <a:r>
                        <a:rPr lang="en-US" sz="1600" i="1" dirty="0" smtClean="0">
                          <a:solidFill>
                            <a:schemeClr val="tx1"/>
                          </a:solidFill>
                          <a:latin typeface="+mn-lt"/>
                        </a:rPr>
                        <a:t>P</a:t>
                      </a:r>
                      <a:r>
                        <a:rPr lang="en-US" sz="1600" dirty="0" smtClean="0">
                          <a:solidFill>
                            <a:schemeClr val="tx1"/>
                          </a:solidFill>
                          <a:latin typeface="+mn-lt"/>
                        </a:rPr>
                        <a:t>&lt;0.05)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76596">
                <a:tc>
                  <a:txBody>
                    <a:bodyPr/>
                    <a:lstStyle/>
                    <a:p>
                      <a:pPr marL="0" lvl="1" indent="0">
                        <a:tabLst>
                          <a:tab pos="228600" algn="l"/>
                        </a:tabLst>
                      </a:pPr>
                      <a:r>
                        <a:rPr lang="en-US" sz="1600" dirty="0" smtClean="0">
                          <a:solidFill>
                            <a:schemeClr val="tx1"/>
                          </a:solidFill>
                          <a:latin typeface="+mn-lt"/>
                        </a:rPr>
                        <a:t>	Bariatric surgery</a:t>
                      </a:r>
                      <a:r>
                        <a:rPr lang="en-US" sz="1600" baseline="30000" dirty="0" smtClean="0">
                          <a:solidFill>
                            <a:schemeClr val="tx1"/>
                          </a:solidFill>
                          <a:latin typeface="+mn-lt"/>
                        </a:rPr>
                        <a:t>7</a:t>
                      </a:r>
                      <a:endParaRPr lang="en-US" sz="1600" baseline="300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1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tx1"/>
                          </a:solidFill>
                          <a:latin typeface="+mn-lt"/>
                        </a:rPr>
                        <a:t>10 years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1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tx1"/>
                          </a:solidFill>
                          <a:latin typeface="+mn-lt"/>
                        </a:rPr>
                        <a:t>75% (</a:t>
                      </a:r>
                      <a:r>
                        <a:rPr lang="en-US" sz="1600" i="1" dirty="0" smtClean="0">
                          <a:solidFill>
                            <a:schemeClr val="tx1"/>
                          </a:solidFill>
                          <a:latin typeface="+mn-lt"/>
                        </a:rPr>
                        <a:t>P</a:t>
                      </a:r>
                      <a:r>
                        <a:rPr lang="en-US" sz="1600" dirty="0" smtClean="0">
                          <a:solidFill>
                            <a:schemeClr val="tx1"/>
                          </a:solidFill>
                          <a:latin typeface="+mn-lt"/>
                        </a:rPr>
                        <a:t>&lt;0.001)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284386" y="5254157"/>
            <a:ext cx="856609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2400">
                <a:solidFill>
                  <a:schemeClr val="bg1"/>
                </a:solidFill>
              </a:defRPr>
            </a:lvl1pPr>
          </a:lstStyle>
          <a:p>
            <a:pPr algn="ctr"/>
            <a:r>
              <a:rPr lang="en-US" sz="1600" b="1" dirty="0" smtClean="0">
                <a:solidFill>
                  <a:srgbClr val="7CCA62"/>
                </a:solidFill>
              </a:rPr>
              <a:t>Lifestyle modification should be used with all pharmacologic or surgical interventions.</a:t>
            </a:r>
            <a:endParaRPr lang="en-US" sz="1600" b="1" dirty="0">
              <a:solidFill>
                <a:srgbClr val="7CCA6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98716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FDA </a:t>
            </a:r>
            <a:r>
              <a:rPr lang="en-US" dirty="0"/>
              <a:t>approved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dirty="0"/>
              <a:t>A number </a:t>
            </a:r>
            <a:r>
              <a:rPr lang="en-US" sz="2800" dirty="0" smtClean="0"/>
              <a:t>of agents</a:t>
            </a:r>
            <a:r>
              <a:rPr lang="en-US" sz="2800" dirty="0"/>
              <a:t>, including α-glucosidase inhibitors, metformin, </a:t>
            </a:r>
            <a:r>
              <a:rPr lang="en-US" sz="2800" dirty="0" err="1"/>
              <a:t>thiazolidinediones</a:t>
            </a:r>
            <a:r>
              <a:rPr lang="en-US" sz="2800" dirty="0"/>
              <a:t>, GLP-1 receptor pathway </a:t>
            </a:r>
            <a:r>
              <a:rPr lang="en-US" sz="2800" dirty="0" smtClean="0"/>
              <a:t>modifiers, and </a:t>
            </a:r>
            <a:r>
              <a:rPr lang="en-US" sz="2800" dirty="0"/>
              <a:t>orlistat, prevent or delay type 2 DM but are not approved by the Food and Drug Administration for </a:t>
            </a:r>
            <a:r>
              <a:rPr lang="en-US" sz="2800" dirty="0" smtClean="0"/>
              <a:t>this purpose</a:t>
            </a:r>
            <a:r>
              <a:rPr lang="en-US" sz="2800" dirty="0"/>
              <a:t>. </a:t>
            </a:r>
            <a:endParaRPr lang="en-US" sz="2800" dirty="0" smtClean="0"/>
          </a:p>
          <a:p>
            <a:r>
              <a:rPr lang="en-US" sz="2800" dirty="0" smtClean="0"/>
              <a:t>Individuals </a:t>
            </a:r>
            <a:r>
              <a:rPr lang="en-US" sz="2800" dirty="0"/>
              <a:t>with a strong family history of type 2 DM and individuals with IFG or IGT should </a:t>
            </a:r>
            <a:r>
              <a:rPr lang="en-US" sz="2800" dirty="0" smtClean="0"/>
              <a:t>be strongly </a:t>
            </a:r>
            <a:r>
              <a:rPr lang="en-US" sz="2800" dirty="0"/>
              <a:t>encouraged to maintain a normal BMI and engage in regular physical activity</a:t>
            </a:r>
            <a:r>
              <a:rPr lang="en-US" dirty="0" smtClean="0"/>
              <a:t>.</a:t>
            </a:r>
          </a:p>
          <a:p>
            <a:r>
              <a:rPr lang="en-US" sz="1600" dirty="0" smtClean="0"/>
              <a:t>H2019</a:t>
            </a:r>
            <a:endParaRPr lang="en-US" sz="16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35AA2E-E2EA-4CC3-9D2E-809ED007B60C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856867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dirty="0"/>
              <a:t>PHARMACOLOGIC</a:t>
            </a:r>
            <a:br>
              <a:rPr lang="en-US" dirty="0"/>
            </a:br>
            <a:r>
              <a:rPr lang="en-US" dirty="0"/>
              <a:t>INTERVENTIONS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3200" b="1" dirty="0"/>
              <a:t>Metformin therapy </a:t>
            </a:r>
            <a:r>
              <a:rPr lang="en-US" sz="3200" dirty="0"/>
              <a:t>for </a:t>
            </a:r>
            <a:r>
              <a:rPr lang="en-US" sz="3200" dirty="0" smtClean="0"/>
              <a:t>prevention of </a:t>
            </a:r>
            <a:r>
              <a:rPr lang="en-US" sz="3200" dirty="0"/>
              <a:t>type 2 diabetes should </a:t>
            </a:r>
            <a:r>
              <a:rPr lang="en-US" sz="3200" dirty="0" smtClean="0"/>
              <a:t>be considered </a:t>
            </a:r>
            <a:r>
              <a:rPr lang="en-US" sz="3200" dirty="0"/>
              <a:t>in those with </a:t>
            </a:r>
            <a:r>
              <a:rPr lang="en-US" sz="3200" dirty="0" smtClean="0"/>
              <a:t>prediabetes, especially </a:t>
            </a:r>
            <a:r>
              <a:rPr lang="en-US" sz="3200" dirty="0"/>
              <a:t>for those </a:t>
            </a:r>
            <a:r>
              <a:rPr lang="en-US" sz="3200" dirty="0" smtClean="0"/>
              <a:t>with:</a:t>
            </a:r>
          </a:p>
          <a:p>
            <a:r>
              <a:rPr lang="en-US" sz="3200" dirty="0" smtClean="0"/>
              <a:t> BMI </a:t>
            </a:r>
            <a:r>
              <a:rPr lang="en-US" sz="3200" dirty="0" smtClean="0">
                <a:latin typeface="Times New Roman"/>
                <a:cs typeface="Times New Roman"/>
              </a:rPr>
              <a:t>≥ </a:t>
            </a:r>
            <a:r>
              <a:rPr lang="en-US" sz="3200" dirty="0" smtClean="0"/>
              <a:t>35 kg/m </a:t>
            </a:r>
            <a:r>
              <a:rPr lang="en-US" sz="3200" baseline="30000" dirty="0" smtClean="0"/>
              <a:t>2</a:t>
            </a:r>
          </a:p>
          <a:p>
            <a:r>
              <a:rPr lang="en-US" sz="3200" dirty="0" smtClean="0"/>
              <a:t>Aged &lt; 60 years</a:t>
            </a:r>
          </a:p>
          <a:p>
            <a:r>
              <a:rPr lang="en-US" sz="3200" dirty="0" smtClean="0"/>
              <a:t>Women with prior GDM. A</a:t>
            </a:r>
            <a:endParaRPr lang="en-US" sz="32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35AA2E-E2EA-4CC3-9D2E-809ED007B60C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89804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en-US" dirty="0"/>
              <a:t>PREVENTION OF</a:t>
            </a:r>
            <a:br>
              <a:rPr lang="en-US" dirty="0"/>
            </a:br>
            <a:r>
              <a:rPr lang="en-US" dirty="0"/>
              <a:t>CARDIOVASCULAR </a:t>
            </a:r>
            <a:r>
              <a:rPr lang="en-US" dirty="0" smtClean="0"/>
              <a:t>DISEASE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3600" dirty="0"/>
              <a:t>Prediabetes is associated </a:t>
            </a:r>
            <a:r>
              <a:rPr lang="en-US" sz="3600" dirty="0" smtClean="0"/>
              <a:t>with heightened </a:t>
            </a:r>
            <a:r>
              <a:rPr lang="en-US" sz="3600" dirty="0"/>
              <a:t>cardiovascular risk;</a:t>
            </a:r>
          </a:p>
          <a:p>
            <a:r>
              <a:rPr lang="en-US" sz="3600" dirty="0"/>
              <a:t>therefore, screening for and </a:t>
            </a:r>
            <a:r>
              <a:rPr lang="en-US" sz="3600" dirty="0" smtClean="0"/>
              <a:t>treatment of </a:t>
            </a:r>
            <a:r>
              <a:rPr lang="en-US" sz="3600" dirty="0"/>
              <a:t>modifiable risk </a:t>
            </a:r>
            <a:r>
              <a:rPr lang="en-US" sz="3600" dirty="0" smtClean="0"/>
              <a:t>factors for </a:t>
            </a:r>
            <a:r>
              <a:rPr lang="en-US" sz="3600" dirty="0"/>
              <a:t>cardiovascular disease is </a:t>
            </a:r>
            <a:r>
              <a:rPr lang="en-US" sz="3600" dirty="0" smtClean="0"/>
              <a:t>suggested. B</a:t>
            </a:r>
            <a:endParaRPr lang="en-US" sz="36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35AA2E-E2EA-4CC3-9D2E-809ED007B60C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09440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prediabetes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3200" dirty="0"/>
              <a:t>People with prediabetes often have </a:t>
            </a:r>
            <a:r>
              <a:rPr lang="en-US" sz="3200" dirty="0" smtClean="0"/>
              <a:t>other cardiovascular </a:t>
            </a:r>
            <a:r>
              <a:rPr lang="en-US" sz="3200" dirty="0"/>
              <a:t>risk factors, </a:t>
            </a:r>
            <a:r>
              <a:rPr lang="en-US" sz="3200" dirty="0" smtClean="0"/>
              <a:t>including: </a:t>
            </a:r>
          </a:p>
          <a:p>
            <a:r>
              <a:rPr lang="en-US" sz="3200" dirty="0" smtClean="0"/>
              <a:t>hypertension</a:t>
            </a:r>
            <a:endParaRPr lang="en-US" sz="3200" dirty="0"/>
          </a:p>
          <a:p>
            <a:r>
              <a:rPr lang="en-US" sz="3200" dirty="0"/>
              <a:t>and </a:t>
            </a:r>
            <a:r>
              <a:rPr lang="en-US" sz="3200" dirty="0" smtClean="0"/>
              <a:t>dyslipidemia</a:t>
            </a:r>
          </a:p>
          <a:p>
            <a:r>
              <a:rPr lang="en-US" sz="3200" dirty="0" smtClean="0"/>
              <a:t>and are at </a:t>
            </a:r>
            <a:r>
              <a:rPr lang="en-US" sz="3200" dirty="0"/>
              <a:t>increased risk for cardiovascular </a:t>
            </a:r>
            <a:r>
              <a:rPr lang="en-US" sz="3200" dirty="0" smtClean="0"/>
              <a:t>disease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35AA2E-E2EA-4CC3-9D2E-809ED007B60C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2482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PREVENTION OF</a:t>
            </a:r>
            <a:br>
              <a:rPr lang="en-US" dirty="0"/>
            </a:br>
            <a:r>
              <a:rPr lang="en-US" dirty="0"/>
              <a:t>CARDIOVASCULAR DISEASE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3200" dirty="0" smtClean="0"/>
              <a:t>Although treatment goals for people with prediabetes are the same as for the general population , increased vigilance is warranted to identify </a:t>
            </a:r>
            <a:r>
              <a:rPr lang="en-US" sz="3200" dirty="0"/>
              <a:t>and treat these and </a:t>
            </a:r>
            <a:r>
              <a:rPr lang="en-US" sz="3200" b="1" dirty="0"/>
              <a:t>other </a:t>
            </a:r>
            <a:r>
              <a:rPr lang="en-US" sz="3200" b="1" dirty="0" smtClean="0"/>
              <a:t>cardiovascular risk </a:t>
            </a:r>
            <a:r>
              <a:rPr lang="en-US" sz="3200" b="1" dirty="0"/>
              <a:t>factors (e.g., smoking</a:t>
            </a:r>
            <a:r>
              <a:rPr lang="en-US" sz="3200" dirty="0"/>
              <a:t>).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35AA2E-E2EA-4CC3-9D2E-809ED007B60C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04996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>
                <a:solidFill>
                  <a:srgbClr val="C00000"/>
                </a:solidFill>
              </a:rPr>
              <a:t>DIABETES SELF-MANAGEMENT</a:t>
            </a:r>
            <a:br>
              <a:rPr lang="en-US" b="1" dirty="0">
                <a:solidFill>
                  <a:srgbClr val="C00000"/>
                </a:solidFill>
              </a:rPr>
            </a:br>
            <a:r>
              <a:rPr lang="en-US" b="1" dirty="0">
                <a:solidFill>
                  <a:srgbClr val="C00000"/>
                </a:solidFill>
              </a:rPr>
              <a:t>EDUCATION AND SUPPORT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3200" dirty="0"/>
              <a:t>Diabetes self-management </a:t>
            </a:r>
            <a:r>
              <a:rPr lang="en-US" sz="3200" dirty="0" smtClean="0"/>
              <a:t>education and </a:t>
            </a:r>
            <a:r>
              <a:rPr lang="en-US" sz="3200" dirty="0"/>
              <a:t>support programs </a:t>
            </a:r>
            <a:r>
              <a:rPr lang="en-US" sz="3200" dirty="0" smtClean="0"/>
              <a:t>may be </a:t>
            </a:r>
            <a:r>
              <a:rPr lang="en-US" sz="3200" dirty="0"/>
              <a:t>appropriate venues for </a:t>
            </a:r>
            <a:r>
              <a:rPr lang="en-US" sz="3200" dirty="0" smtClean="0"/>
              <a:t>people with </a:t>
            </a:r>
            <a:r>
              <a:rPr lang="en-US" sz="3200" dirty="0"/>
              <a:t>prediabetes to receive </a:t>
            </a:r>
            <a:r>
              <a:rPr lang="en-US" sz="3200" dirty="0" smtClean="0"/>
              <a:t>education and </a:t>
            </a:r>
            <a:r>
              <a:rPr lang="en-US" sz="3200" dirty="0"/>
              <a:t>support to </a:t>
            </a:r>
            <a:r>
              <a:rPr lang="en-US" sz="3200" dirty="0" smtClean="0"/>
              <a:t>develop and </a:t>
            </a:r>
            <a:r>
              <a:rPr lang="en-US" sz="3200" b="1" dirty="0">
                <a:solidFill>
                  <a:srgbClr val="C00000"/>
                </a:solidFill>
              </a:rPr>
              <a:t>maintain behaviors </a:t>
            </a:r>
            <a:r>
              <a:rPr lang="en-US" sz="3200" dirty="0" smtClean="0"/>
              <a:t>that can </a:t>
            </a:r>
            <a:r>
              <a:rPr lang="en-US" sz="3200" dirty="0"/>
              <a:t>prevent or delay the </a:t>
            </a:r>
            <a:r>
              <a:rPr lang="en-US" sz="3200" dirty="0" smtClean="0"/>
              <a:t>development of </a:t>
            </a:r>
            <a:r>
              <a:rPr lang="en-US" sz="3200" dirty="0"/>
              <a:t>type 2 diabetes.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35AA2E-E2EA-4CC3-9D2E-809ED007B60C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64365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Alcohol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3200" dirty="0"/>
              <a:t>5.20 Adults with diabetes who drink alcohol should do so in moderation (no more than one </a:t>
            </a:r>
            <a:r>
              <a:rPr lang="en-US" sz="3200" dirty="0" smtClean="0"/>
              <a:t>drink per </a:t>
            </a:r>
            <a:r>
              <a:rPr lang="en-US" sz="3200" dirty="0"/>
              <a:t>day for adult women and no more than two drinks per day for adult men</a:t>
            </a:r>
            <a:r>
              <a:rPr lang="en-US" sz="3200" dirty="0" smtClean="0"/>
              <a:t>). C</a:t>
            </a:r>
            <a:endParaRPr lang="en-US" sz="32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35AA2E-E2EA-4CC3-9D2E-809ED007B60C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015434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PHYSICAL ACTIVITY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dirty="0" smtClean="0">
                <a:solidFill>
                  <a:srgbClr val="C00000"/>
                </a:solidFill>
              </a:rPr>
              <a:t>Children</a:t>
            </a:r>
            <a:r>
              <a:rPr lang="en-US" sz="2800" dirty="0" smtClean="0"/>
              <a:t> </a:t>
            </a:r>
            <a:r>
              <a:rPr lang="en-US" sz="2800" dirty="0"/>
              <a:t>and </a:t>
            </a:r>
            <a:r>
              <a:rPr lang="en-US" sz="2800" dirty="0">
                <a:solidFill>
                  <a:srgbClr val="C00000"/>
                </a:solidFill>
              </a:rPr>
              <a:t>adolescents</a:t>
            </a:r>
            <a:r>
              <a:rPr lang="en-US" sz="2800" dirty="0"/>
              <a:t> </a:t>
            </a:r>
            <a:r>
              <a:rPr lang="en-US" sz="2800" dirty="0" smtClean="0"/>
              <a:t>with type </a:t>
            </a:r>
            <a:r>
              <a:rPr lang="en-US" sz="2800" dirty="0"/>
              <a:t>1 or type 2 diabetes </a:t>
            </a:r>
            <a:r>
              <a:rPr lang="en-US" sz="2800" dirty="0" smtClean="0"/>
              <a:t>or prediabetes </a:t>
            </a:r>
            <a:r>
              <a:rPr lang="en-US" sz="2800" dirty="0"/>
              <a:t>should </a:t>
            </a:r>
            <a:r>
              <a:rPr lang="en-US" sz="2800" dirty="0" smtClean="0"/>
              <a:t>engage in </a:t>
            </a:r>
            <a:r>
              <a:rPr lang="en-US" sz="2800" dirty="0"/>
              <a:t>60 min/day or more of </a:t>
            </a:r>
            <a:r>
              <a:rPr lang="en-US" sz="2800" dirty="0" smtClean="0"/>
              <a:t>moderate- or vigorous-intensity aerobic </a:t>
            </a:r>
            <a:r>
              <a:rPr lang="en-US" sz="2800" dirty="0"/>
              <a:t>activity, with </a:t>
            </a:r>
            <a:r>
              <a:rPr lang="en-US" sz="2800" dirty="0" smtClean="0"/>
              <a:t>vigorous muscle-strengthening and bone-strengthening </a:t>
            </a:r>
            <a:r>
              <a:rPr lang="en-US" sz="2800" dirty="0"/>
              <a:t>activities </a:t>
            </a:r>
            <a:r>
              <a:rPr lang="en-US" sz="2800" dirty="0" smtClean="0"/>
              <a:t>at least </a:t>
            </a:r>
            <a:r>
              <a:rPr lang="en-US" sz="2800" dirty="0"/>
              <a:t>3 days/week. C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35AA2E-E2EA-4CC3-9D2E-809ED007B60C}" type="slidenum">
              <a:rPr lang="en-US" smtClean="0"/>
              <a:t>18</a:t>
            </a:fld>
            <a:endParaRPr lang="en-US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2" y="4398773"/>
            <a:ext cx="3609049" cy="24045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3495296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663352"/>
          </a:xfrm>
        </p:spPr>
        <p:txBody>
          <a:bodyPr>
            <a:normAutofit fontScale="90000"/>
          </a:bodyPr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5280248"/>
          </a:xfrm>
        </p:spPr>
        <p:txBody>
          <a:bodyPr>
            <a:normAutofit/>
          </a:bodyPr>
          <a:lstStyle/>
          <a:p>
            <a:r>
              <a:rPr lang="en-US" sz="2800" dirty="0"/>
              <a:t>Most adults with type 1 C </a:t>
            </a:r>
            <a:r>
              <a:rPr lang="en-US" sz="2800" dirty="0" smtClean="0"/>
              <a:t>and type </a:t>
            </a:r>
            <a:r>
              <a:rPr lang="en-US" sz="2800" dirty="0"/>
              <a:t>2 B diabetes should </a:t>
            </a:r>
            <a:r>
              <a:rPr lang="en-US" sz="2800" dirty="0" smtClean="0"/>
              <a:t>engage in </a:t>
            </a:r>
            <a:r>
              <a:rPr lang="en-US" sz="2800" dirty="0"/>
              <a:t>150 min or more of </a:t>
            </a:r>
            <a:r>
              <a:rPr lang="en-US" sz="2800" dirty="0" err="1" smtClean="0"/>
              <a:t>moderateto</a:t>
            </a:r>
            <a:r>
              <a:rPr lang="en-US" sz="2800" dirty="0" smtClean="0"/>
              <a:t>- vigorous </a:t>
            </a:r>
            <a:r>
              <a:rPr lang="en-US" sz="2800" dirty="0"/>
              <a:t>intensity aerobic </a:t>
            </a:r>
            <a:r>
              <a:rPr lang="en-US" sz="2800" dirty="0" smtClean="0"/>
              <a:t>activity per </a:t>
            </a:r>
            <a:r>
              <a:rPr lang="en-US" sz="2800" dirty="0"/>
              <a:t>week, spread over </a:t>
            </a:r>
            <a:r>
              <a:rPr lang="en-US" sz="2800" dirty="0" smtClean="0"/>
              <a:t>at least </a:t>
            </a:r>
            <a:r>
              <a:rPr lang="en-US" sz="2800" dirty="0"/>
              <a:t>3 days/week, with no </a:t>
            </a:r>
            <a:r>
              <a:rPr lang="en-US" sz="2800" dirty="0" smtClean="0"/>
              <a:t>more than </a:t>
            </a:r>
            <a:r>
              <a:rPr lang="en-US" sz="2800" dirty="0"/>
              <a:t>2 consecutive days </a:t>
            </a:r>
            <a:r>
              <a:rPr lang="en-US" sz="2800" dirty="0" smtClean="0"/>
              <a:t>without activity</a:t>
            </a:r>
            <a:r>
              <a:rPr lang="en-US" sz="2800" dirty="0"/>
              <a:t>. </a:t>
            </a:r>
            <a:r>
              <a:rPr lang="en-US" sz="2800" dirty="0">
                <a:solidFill>
                  <a:srgbClr val="C00000"/>
                </a:solidFill>
              </a:rPr>
              <a:t>Shorter durations (</a:t>
            </a:r>
            <a:r>
              <a:rPr lang="en-US" sz="2800" dirty="0" smtClean="0">
                <a:solidFill>
                  <a:srgbClr val="C00000"/>
                </a:solidFill>
              </a:rPr>
              <a:t>minimum 75 </a:t>
            </a:r>
            <a:r>
              <a:rPr lang="en-US" sz="2800" dirty="0">
                <a:solidFill>
                  <a:srgbClr val="C00000"/>
                </a:solidFill>
              </a:rPr>
              <a:t>min/week</a:t>
            </a:r>
            <a:r>
              <a:rPr lang="en-US" sz="2800" dirty="0"/>
              <a:t>) of </a:t>
            </a:r>
            <a:r>
              <a:rPr lang="en-US" sz="2800" i="1" dirty="0" smtClean="0"/>
              <a:t>vigorous intensity</a:t>
            </a:r>
            <a:r>
              <a:rPr lang="en-US" sz="2800" dirty="0" smtClean="0"/>
              <a:t> or </a:t>
            </a:r>
            <a:r>
              <a:rPr lang="en-US" sz="2800" i="1" dirty="0"/>
              <a:t>interval training </a:t>
            </a:r>
            <a:r>
              <a:rPr lang="en-US" sz="2800" dirty="0" smtClean="0"/>
              <a:t>may be </a:t>
            </a:r>
            <a:r>
              <a:rPr lang="en-US" sz="2800" dirty="0"/>
              <a:t>sufficient for younger </a:t>
            </a:r>
            <a:r>
              <a:rPr lang="en-US" sz="2800" dirty="0" smtClean="0"/>
              <a:t>and more </a:t>
            </a:r>
            <a:r>
              <a:rPr lang="en-US" sz="2800" dirty="0"/>
              <a:t>physically fit individuals</a:t>
            </a:r>
            <a:r>
              <a:rPr lang="en-US" sz="2800" dirty="0" smtClean="0"/>
              <a:t>.</a:t>
            </a:r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35AA2E-E2EA-4CC3-9D2E-809ED007B60C}" type="slidenum">
              <a:rPr lang="en-US" smtClean="0"/>
              <a:t>19</a:t>
            </a:fld>
            <a:endParaRPr lang="en-US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5" y="4199326"/>
            <a:ext cx="3384376" cy="25420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300265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60648"/>
            <a:ext cx="7848600" cy="3038177"/>
          </a:xfrm>
        </p:spPr>
        <p:txBody>
          <a:bodyPr/>
          <a:lstStyle/>
          <a:p>
            <a:pPr algn="ctr"/>
            <a:r>
              <a:rPr lang="en-US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Prevention or Delay of Type </a:t>
            </a:r>
            <a:r>
              <a:rPr lang="en-US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 Diabetes</a:t>
            </a:r>
            <a:r>
              <a:rPr lang="en-US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Standards of </a:t>
            </a:r>
            <a:r>
              <a:rPr lang="en-US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Medical Care </a:t>
            </a:r>
            <a:r>
              <a:rPr lang="en-US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 </a:t>
            </a:r>
            <a:r>
              <a:rPr lang="en-US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Diabetes  2019</a:t>
            </a:r>
            <a:endParaRPr lang="en-US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59632" y="4221088"/>
            <a:ext cx="6400800" cy="2112640"/>
          </a:xfrm>
        </p:spPr>
        <p:txBody>
          <a:bodyPr>
            <a:noAutofit/>
          </a:bodyPr>
          <a:lstStyle/>
          <a:p>
            <a:pPr algn="ctr"/>
            <a:r>
              <a:rPr lang="en-US" sz="3200" cap="all" spc="200" dirty="0">
                <a:solidFill>
                  <a:srgbClr val="000000"/>
                </a:solidFill>
              </a:rPr>
              <a:t>Mozhgan Karimifar MD</a:t>
            </a:r>
          </a:p>
          <a:p>
            <a:pPr algn="ctr"/>
            <a:r>
              <a:rPr lang="en-US" sz="3200" dirty="0">
                <a:solidFill>
                  <a:schemeClr val="tx1"/>
                </a:solidFill>
              </a:rPr>
              <a:t>Assistant Prof. of Endocrinology</a:t>
            </a:r>
            <a:br>
              <a:rPr lang="en-US" sz="3200" dirty="0">
                <a:solidFill>
                  <a:schemeClr val="tx1"/>
                </a:solidFill>
              </a:rPr>
            </a:br>
            <a:r>
              <a:rPr lang="en-US" sz="3200" dirty="0">
                <a:solidFill>
                  <a:schemeClr val="tx1"/>
                </a:solidFill>
              </a:rPr>
              <a:t>Isfahan University of Medical Sciences</a:t>
            </a:r>
            <a:endParaRPr lang="en-US" sz="32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35AA2E-E2EA-4CC3-9D2E-809ED007B60C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21340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Adults with type 1 </a:t>
            </a:r>
            <a:r>
              <a:rPr lang="en-US" dirty="0" smtClean="0"/>
              <a:t>C </a:t>
            </a:r>
            <a:r>
              <a:rPr lang="en-US" dirty="0"/>
              <a:t>and type 2 </a:t>
            </a:r>
            <a:r>
              <a:rPr lang="en-US" dirty="0" smtClean="0"/>
              <a:t>B diabetes </a:t>
            </a:r>
            <a:r>
              <a:rPr lang="en-US" dirty="0"/>
              <a:t>should engage in </a:t>
            </a:r>
            <a:r>
              <a:rPr lang="en-US" dirty="0" smtClean="0"/>
              <a:t>2–3 sessions/week </a:t>
            </a:r>
            <a:r>
              <a:rPr lang="en-US" dirty="0"/>
              <a:t>of resistance </a:t>
            </a:r>
            <a:r>
              <a:rPr lang="en-US" dirty="0" smtClean="0"/>
              <a:t>exercise on </a:t>
            </a:r>
            <a:r>
              <a:rPr lang="en-US" dirty="0"/>
              <a:t>nonconsecutive days</a:t>
            </a:r>
            <a:r>
              <a:rPr lang="en-US" dirty="0" smtClean="0"/>
              <a:t>.</a:t>
            </a:r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35AA2E-E2EA-4CC3-9D2E-809ED007B60C}" type="slidenum">
              <a:rPr lang="en-US" smtClean="0"/>
              <a:t>20</a:t>
            </a:fld>
            <a:endParaRPr lang="en-US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3573016"/>
            <a:ext cx="4704184" cy="31385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4284194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All adults, and particularly </a:t>
            </a:r>
            <a:r>
              <a:rPr lang="en-US" dirty="0" smtClean="0"/>
              <a:t>those with </a:t>
            </a:r>
            <a:r>
              <a:rPr lang="en-US" dirty="0"/>
              <a:t>type 2 diabetes, </a:t>
            </a:r>
            <a:r>
              <a:rPr lang="en-US" dirty="0" smtClean="0"/>
              <a:t>should decrease </a:t>
            </a:r>
            <a:r>
              <a:rPr lang="en-US" dirty="0"/>
              <a:t>the amount of </a:t>
            </a:r>
            <a:r>
              <a:rPr lang="en-US" dirty="0" smtClean="0"/>
              <a:t>time spent </a:t>
            </a:r>
            <a:r>
              <a:rPr lang="en-US" dirty="0"/>
              <a:t>in daily </a:t>
            </a:r>
            <a:r>
              <a:rPr lang="en-US" b="1" dirty="0"/>
              <a:t>sedentary </a:t>
            </a:r>
            <a:r>
              <a:rPr lang="en-US" b="1" dirty="0" err="1" smtClean="0"/>
              <a:t>behavior</a:t>
            </a:r>
            <a:r>
              <a:rPr lang="en-US" dirty="0" err="1" smtClean="0"/>
              <a:t>.B</a:t>
            </a:r>
            <a:r>
              <a:rPr lang="en-US" dirty="0" smtClean="0"/>
              <a:t> </a:t>
            </a:r>
          </a:p>
          <a:p>
            <a:r>
              <a:rPr lang="en-US" dirty="0" smtClean="0"/>
              <a:t>Prolonged </a:t>
            </a:r>
            <a:r>
              <a:rPr lang="en-US" dirty="0"/>
              <a:t>sitting </a:t>
            </a:r>
            <a:r>
              <a:rPr lang="en-US" dirty="0" smtClean="0"/>
              <a:t>should be </a:t>
            </a:r>
            <a:r>
              <a:rPr lang="en-US" dirty="0"/>
              <a:t>interrupted </a:t>
            </a:r>
            <a:r>
              <a:rPr lang="en-US" b="1" dirty="0"/>
              <a:t>every 30 min </a:t>
            </a:r>
            <a:r>
              <a:rPr lang="en-US" dirty="0" smtClean="0"/>
              <a:t>for blood </a:t>
            </a:r>
            <a:r>
              <a:rPr lang="en-US" dirty="0"/>
              <a:t>glucose benefits, </a:t>
            </a:r>
            <a:r>
              <a:rPr lang="en-US" dirty="0" smtClean="0"/>
              <a:t>particularly in </a:t>
            </a:r>
            <a:r>
              <a:rPr lang="en-US" dirty="0"/>
              <a:t>adults with type 2 </a:t>
            </a:r>
            <a:r>
              <a:rPr lang="en-US" dirty="0" smtClean="0"/>
              <a:t>diabetes. C</a:t>
            </a:r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35AA2E-E2EA-4CC3-9D2E-809ED007B60C}" type="slidenum">
              <a:rPr lang="en-US" smtClean="0"/>
              <a:t>21</a:t>
            </a:fld>
            <a:endParaRPr lang="en-US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05690" y="4352925"/>
            <a:ext cx="2466975" cy="1847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3028609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8229600" cy="990600"/>
          </a:xfrm>
        </p:spPr>
        <p:txBody>
          <a:bodyPr/>
          <a:lstStyle/>
          <a:p>
            <a:r>
              <a:rPr lang="en-US" dirty="0" smtClean="0"/>
              <a:t>Older </a:t>
            </a:r>
            <a:r>
              <a:rPr lang="en-US" dirty="0"/>
              <a:t>adults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12776"/>
            <a:ext cx="8229600" cy="5256584"/>
          </a:xfrm>
        </p:spPr>
        <p:txBody>
          <a:bodyPr/>
          <a:lstStyle/>
          <a:p>
            <a:r>
              <a:rPr lang="en-US" sz="2800" b="1" dirty="0"/>
              <a:t>Flexibility</a:t>
            </a:r>
            <a:r>
              <a:rPr lang="en-US" sz="2800" dirty="0"/>
              <a:t> training and </a:t>
            </a:r>
            <a:r>
              <a:rPr lang="en-US" sz="2800" b="1" dirty="0" smtClean="0"/>
              <a:t>balance</a:t>
            </a:r>
            <a:r>
              <a:rPr lang="en-US" sz="2800" dirty="0" smtClean="0"/>
              <a:t> training </a:t>
            </a:r>
            <a:r>
              <a:rPr lang="en-US" sz="2800" dirty="0"/>
              <a:t>are recommended </a:t>
            </a:r>
            <a:r>
              <a:rPr lang="en-US" sz="2800" dirty="0" smtClean="0"/>
              <a:t>2–3 times/week </a:t>
            </a:r>
            <a:r>
              <a:rPr lang="en-US" sz="2800" dirty="0"/>
              <a:t>for older adults </a:t>
            </a:r>
            <a:r>
              <a:rPr lang="en-US" sz="2800" dirty="0" smtClean="0"/>
              <a:t>with diabetes</a:t>
            </a:r>
            <a:r>
              <a:rPr lang="en-US" sz="2800" dirty="0"/>
              <a:t>. </a:t>
            </a:r>
            <a:r>
              <a:rPr lang="en-US" sz="2800" b="1" dirty="0"/>
              <a:t>Yoga</a:t>
            </a:r>
            <a:r>
              <a:rPr lang="en-US" sz="2800" dirty="0"/>
              <a:t> and </a:t>
            </a:r>
            <a:r>
              <a:rPr lang="en-US" sz="2800" b="1" dirty="0"/>
              <a:t>tai chi</a:t>
            </a:r>
            <a:r>
              <a:rPr lang="en-US" sz="2800" dirty="0"/>
              <a:t> </a:t>
            </a:r>
            <a:r>
              <a:rPr lang="en-US" sz="2800" dirty="0" smtClean="0"/>
              <a:t>may be </a:t>
            </a:r>
            <a:r>
              <a:rPr lang="en-US" sz="2800" dirty="0"/>
              <a:t>included based on </a:t>
            </a:r>
            <a:r>
              <a:rPr lang="en-US" sz="2800" dirty="0" smtClean="0"/>
              <a:t>individual preferences </a:t>
            </a:r>
            <a:r>
              <a:rPr lang="en-US" sz="2800" dirty="0"/>
              <a:t>to increase </a:t>
            </a:r>
            <a:r>
              <a:rPr lang="en-US" sz="2800" dirty="0" smtClean="0"/>
              <a:t>flexibility, muscular </a:t>
            </a:r>
            <a:r>
              <a:rPr lang="en-US" sz="2800" dirty="0"/>
              <a:t>strength, and balance. </a:t>
            </a:r>
            <a:r>
              <a:rPr lang="en-US" sz="2800" dirty="0" smtClean="0"/>
              <a:t>C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35AA2E-E2EA-4CC3-9D2E-809ED007B60C}" type="slidenum">
              <a:rPr lang="en-US" smtClean="0"/>
              <a:t>22</a:t>
            </a:fld>
            <a:endParaRPr lang="en-US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3861048"/>
            <a:ext cx="5040560" cy="27942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9102680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SMOKING CESSATION: TOBACCO</a:t>
            </a:r>
            <a:br>
              <a:rPr lang="en-US" dirty="0"/>
            </a:br>
            <a:r>
              <a:rPr lang="en-US" dirty="0"/>
              <a:t>AND E-CIGARETTES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dirty="0"/>
              <a:t>Advise all patients not to </a:t>
            </a:r>
            <a:r>
              <a:rPr lang="en-US" sz="2800" dirty="0" smtClean="0"/>
              <a:t>use cigarettes </a:t>
            </a:r>
            <a:r>
              <a:rPr lang="en-US" sz="2800" dirty="0"/>
              <a:t>and other </a:t>
            </a:r>
            <a:r>
              <a:rPr lang="en-US" sz="2800" dirty="0" smtClean="0"/>
              <a:t>tobacco products </a:t>
            </a:r>
            <a:r>
              <a:rPr lang="en-US" sz="2800" dirty="0"/>
              <a:t>A or e-cigarettes. </a:t>
            </a:r>
            <a:r>
              <a:rPr lang="en-US" sz="2800" dirty="0" smtClean="0"/>
              <a:t>B</a:t>
            </a:r>
          </a:p>
          <a:p>
            <a:r>
              <a:rPr lang="en-US" sz="2800" dirty="0"/>
              <a:t>Include smoking cessation </a:t>
            </a:r>
            <a:r>
              <a:rPr lang="en-US" sz="2800" dirty="0" smtClean="0"/>
              <a:t>counseling and </a:t>
            </a:r>
            <a:r>
              <a:rPr lang="en-US" sz="2800" dirty="0"/>
              <a:t>other forms of </a:t>
            </a:r>
            <a:r>
              <a:rPr lang="en-US" sz="2800" dirty="0" smtClean="0"/>
              <a:t>treatment as </a:t>
            </a:r>
            <a:r>
              <a:rPr lang="en-US" sz="2800" dirty="0"/>
              <a:t>a routine </a:t>
            </a:r>
            <a:r>
              <a:rPr lang="en-US" sz="2800" dirty="0" smtClean="0"/>
              <a:t>component of </a:t>
            </a:r>
            <a:r>
              <a:rPr lang="en-US" sz="2800" dirty="0"/>
              <a:t>diabetes care. A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35AA2E-E2EA-4CC3-9D2E-809ED007B60C}" type="slidenum">
              <a:rPr lang="en-US" smtClean="0"/>
              <a:t>23</a:t>
            </a:fld>
            <a:endParaRPr lang="en-US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2" y="4747129"/>
            <a:ext cx="3484612" cy="19222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9095124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35AA2E-E2EA-4CC3-9D2E-809ED007B60C}" type="slidenum">
              <a:rPr lang="en-US" smtClean="0"/>
              <a:t>24</a:t>
            </a:fld>
            <a:endParaRPr lang="en-US"/>
          </a:p>
        </p:txBody>
      </p:sp>
      <p:pic>
        <p:nvPicPr>
          <p:cNvPr id="102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41708"/>
            <a:ext cx="9144000" cy="66156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088946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Prediabetes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US" sz="3200" dirty="0"/>
              <a:t>At least annual monitoring for the development of type 2 diabetes in </a:t>
            </a:r>
            <a:r>
              <a:rPr lang="en-US" sz="3200" dirty="0" smtClean="0"/>
              <a:t>those with prediabetes is </a:t>
            </a:r>
            <a:r>
              <a:rPr lang="en-US" sz="3200" dirty="0"/>
              <a:t>suggested. </a:t>
            </a:r>
            <a:r>
              <a:rPr lang="en-US" sz="3200" dirty="0" smtClean="0"/>
              <a:t>E</a:t>
            </a:r>
          </a:p>
          <a:p>
            <a:endParaRPr lang="en-US" sz="3200" dirty="0" smtClean="0"/>
          </a:p>
          <a:p>
            <a:r>
              <a:rPr lang="en-US" sz="3200" dirty="0" smtClean="0"/>
              <a:t>at high risk </a:t>
            </a:r>
            <a:r>
              <a:rPr lang="en-US" sz="3200" dirty="0"/>
              <a:t>for type 2 </a:t>
            </a:r>
            <a:r>
              <a:rPr lang="en-US" sz="3200" dirty="0" smtClean="0"/>
              <a:t>DM, including: </a:t>
            </a:r>
          </a:p>
          <a:p>
            <a:r>
              <a:rPr lang="en-US" sz="3200" dirty="0" smtClean="0"/>
              <a:t>A1C : 5.7-6.4</a:t>
            </a:r>
            <a:r>
              <a:rPr lang="en-US" sz="3200" dirty="0"/>
              <a:t>% </a:t>
            </a:r>
          </a:p>
          <a:p>
            <a:r>
              <a:rPr lang="en-US" sz="3200" dirty="0" smtClean="0"/>
              <a:t>IGT, </a:t>
            </a:r>
            <a:r>
              <a:rPr lang="en-US" sz="3200" dirty="0"/>
              <a:t>or </a:t>
            </a:r>
            <a:r>
              <a:rPr lang="en-US" sz="3200" dirty="0" smtClean="0"/>
              <a:t>IFG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35AA2E-E2EA-4CC3-9D2E-809ED007B60C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61561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b="1" dirty="0"/>
              <a:t>Preventing Type 2 Diabetes Mellitus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3600" dirty="0"/>
              <a:t>Lifestyle intervention seems </a:t>
            </a:r>
            <a:r>
              <a:rPr lang="en-US" sz="3600" dirty="0" smtClean="0"/>
              <a:t>to provide </a:t>
            </a:r>
            <a:r>
              <a:rPr lang="en-US" sz="3600" dirty="0"/>
              <a:t>for a reduction of 30% to 60% in progression </a:t>
            </a:r>
            <a:r>
              <a:rPr lang="en-US" sz="3600" dirty="0" smtClean="0"/>
              <a:t>to diabetes </a:t>
            </a:r>
            <a:r>
              <a:rPr lang="en-US" sz="3600" dirty="0"/>
              <a:t>over a 3- to 5-year time frame.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35AA2E-E2EA-4CC3-9D2E-809ED007B60C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82435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LIFESTYLE INTERVENTIONS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3200" dirty="0"/>
              <a:t>The Diabetes Prevention Program (DPP) demonstrated that </a:t>
            </a:r>
            <a:r>
              <a:rPr lang="en-US" sz="3200" dirty="0" smtClean="0"/>
              <a:t>intensive changes </a:t>
            </a:r>
            <a:r>
              <a:rPr lang="en-US" sz="3200" dirty="0"/>
              <a:t>in lifestyle (diet and exercise for 30 min/d five times/week) in individuals with IGT prevented </a:t>
            </a:r>
            <a:r>
              <a:rPr lang="en-US" sz="3200" dirty="0" smtClean="0"/>
              <a:t>or delayed </a:t>
            </a:r>
            <a:r>
              <a:rPr lang="en-US" sz="3200" dirty="0"/>
              <a:t>the development of type 2 DM by </a:t>
            </a:r>
            <a:r>
              <a:rPr lang="en-US" sz="3200" dirty="0">
                <a:solidFill>
                  <a:srgbClr val="C00000"/>
                </a:solidFill>
              </a:rPr>
              <a:t>58%</a:t>
            </a:r>
            <a:r>
              <a:rPr lang="en-US" sz="3200" dirty="0"/>
              <a:t> compared to placebo. This </a:t>
            </a:r>
            <a:r>
              <a:rPr lang="en-US" sz="3200" dirty="0" smtClean="0"/>
              <a:t>effect </a:t>
            </a:r>
            <a:r>
              <a:rPr lang="en-US" sz="3200" dirty="0"/>
              <a:t>was seen in </a:t>
            </a:r>
            <a:r>
              <a:rPr lang="en-US" sz="3200" dirty="0" smtClean="0"/>
              <a:t>individuals regardless </a:t>
            </a:r>
            <a:r>
              <a:rPr lang="en-US" sz="3200" dirty="0"/>
              <a:t>of age, sex, or ethnic </a:t>
            </a:r>
            <a:r>
              <a:rPr lang="en-US" sz="3200" dirty="0" smtClean="0"/>
              <a:t>group.</a:t>
            </a:r>
          </a:p>
          <a:p>
            <a:endParaRPr lang="en-US" sz="1400" dirty="0" smtClean="0"/>
          </a:p>
          <a:p>
            <a:r>
              <a:rPr lang="en-US" sz="1400" dirty="0" smtClean="0"/>
              <a:t>H2019</a:t>
            </a:r>
            <a:endParaRPr lang="en-US" sz="1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35AA2E-E2EA-4CC3-9D2E-809ED007B60C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017135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Metformin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 </a:t>
            </a:r>
            <a:r>
              <a:rPr lang="en-US" sz="3200" dirty="0"/>
              <a:t>In the same study, metformin prevented or delayed diabetes by </a:t>
            </a:r>
            <a:r>
              <a:rPr lang="en-US" sz="3200" dirty="0" smtClean="0"/>
              <a:t>31% compared </a:t>
            </a:r>
            <a:r>
              <a:rPr lang="en-US" sz="3200" dirty="0"/>
              <a:t>to placebo. </a:t>
            </a:r>
            <a:endParaRPr lang="en-US" sz="3200" dirty="0" smtClean="0"/>
          </a:p>
          <a:p>
            <a:r>
              <a:rPr lang="en-US" sz="3200" dirty="0" smtClean="0"/>
              <a:t>The </a:t>
            </a:r>
            <a:r>
              <a:rPr lang="en-US" sz="3200" dirty="0"/>
              <a:t>lifestyle intervention group lost 5–7% of their body weight during the 3 years </a:t>
            </a:r>
            <a:r>
              <a:rPr lang="en-US" sz="3200" dirty="0" smtClean="0"/>
              <a:t>of the </a:t>
            </a:r>
            <a:r>
              <a:rPr lang="en-US" sz="3200" dirty="0"/>
              <a:t>study; the </a:t>
            </a:r>
            <a:r>
              <a:rPr lang="en-US" sz="3200" dirty="0" smtClean="0"/>
              <a:t>effects </a:t>
            </a:r>
            <a:r>
              <a:rPr lang="en-US" sz="3200" dirty="0"/>
              <a:t>of the intervention persisted for at least 15 years.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35AA2E-E2EA-4CC3-9D2E-809ED007B60C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675306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LIFESTYLE INTERVENTIONS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3600" dirty="0" smtClean="0"/>
              <a:t>7</a:t>
            </a:r>
            <a:r>
              <a:rPr lang="en-US" sz="3600" dirty="0"/>
              <a:t>% loss of </a:t>
            </a:r>
            <a:r>
              <a:rPr lang="en-US" sz="3600" dirty="0" smtClean="0"/>
              <a:t>initial BW </a:t>
            </a:r>
          </a:p>
          <a:p>
            <a:r>
              <a:rPr lang="en-US" sz="3600" dirty="0" smtClean="0"/>
              <a:t>increase moderate-intensity </a:t>
            </a:r>
            <a:r>
              <a:rPr lang="en-US" sz="3600" dirty="0"/>
              <a:t>physical </a:t>
            </a:r>
            <a:r>
              <a:rPr lang="en-US" sz="3600" dirty="0" smtClean="0"/>
              <a:t>activity (such </a:t>
            </a:r>
            <a:r>
              <a:rPr lang="en-US" sz="3600" dirty="0"/>
              <a:t>as brisk walking) </a:t>
            </a:r>
            <a:r>
              <a:rPr lang="en-US" sz="3600" dirty="0" smtClean="0"/>
              <a:t>to at </a:t>
            </a:r>
            <a:r>
              <a:rPr lang="en-US" sz="3600" dirty="0"/>
              <a:t>least 150 min/week. A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35AA2E-E2EA-4CC3-9D2E-809ED007B60C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9367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Nutrition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35AA2E-E2EA-4CC3-9D2E-809ED007B60C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72125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PHARMACOLOGIC</a:t>
            </a:r>
            <a:br>
              <a:rPr lang="en-US" dirty="0"/>
            </a:br>
            <a:r>
              <a:rPr lang="en-US" dirty="0"/>
              <a:t>INTERVENTIONS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35AA2E-E2EA-4CC3-9D2E-809ED007B60C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987742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larity">
  <a:themeElements>
    <a:clrScheme name="Clarity">
      <a:dk1>
        <a:srgbClr val="292934"/>
      </a:dk1>
      <a:lt1>
        <a:srgbClr val="FFFFFF"/>
      </a:lt1>
      <a:dk2>
        <a:srgbClr val="D2533C"/>
      </a:dk2>
      <a:lt2>
        <a:srgbClr val="F3F2DC"/>
      </a:lt2>
      <a:accent1>
        <a:srgbClr val="93A299"/>
      </a:accent1>
      <a:accent2>
        <a:srgbClr val="AD8F67"/>
      </a:accent2>
      <a:accent3>
        <a:srgbClr val="726056"/>
      </a:accent3>
      <a:accent4>
        <a:srgbClr val="4C5A6A"/>
      </a:accent4>
      <a:accent5>
        <a:srgbClr val="808DA0"/>
      </a:accent5>
      <a:accent6>
        <a:srgbClr val="79463D"/>
      </a:accent6>
      <a:hlink>
        <a:srgbClr val="0000FF"/>
      </a:hlink>
      <a:folHlink>
        <a:srgbClr val="80008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larity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86000"/>
                <a:satMod val="140000"/>
              </a:schemeClr>
            </a:gs>
            <a:gs pos="45000">
              <a:schemeClr val="phClr">
                <a:tint val="48000"/>
                <a:satMod val="150000"/>
              </a:schemeClr>
            </a:gs>
            <a:gs pos="100000">
              <a:schemeClr val="phClr">
                <a:tint val="28000"/>
                <a:satMod val="16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70000"/>
                <a:satMod val="150000"/>
              </a:schemeClr>
            </a:gs>
            <a:gs pos="34000">
              <a:schemeClr val="phClr">
                <a:shade val="70000"/>
                <a:satMod val="140000"/>
              </a:schemeClr>
            </a:gs>
            <a:gs pos="70000">
              <a:schemeClr val="phClr">
                <a:tint val="100000"/>
                <a:shade val="90000"/>
                <a:satMod val="140000"/>
              </a:schemeClr>
            </a:gs>
            <a:gs pos="100000">
              <a:schemeClr val="phClr"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6425" cap="flat" cmpd="sng" algn="ctr">
          <a:solidFill>
            <a:schemeClr val="phClr"/>
          </a:solidFill>
          <a:prstDash val="solid"/>
        </a:ln>
        <a:ln w="444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5100000"/>
            </a:lightRig>
          </a:scene3d>
          <a:sp3d contourW="6350">
            <a:bevelT w="29210" h="12700"/>
            <a:contourClr>
              <a:schemeClr val="phClr">
                <a:shade val="3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5000"/>
                <a:satMod val="180000"/>
              </a:schemeClr>
            </a:gs>
            <a:gs pos="40000">
              <a:schemeClr val="phClr">
                <a:tint val="95000"/>
                <a:shade val="85000"/>
                <a:satMod val="150000"/>
              </a:schemeClr>
            </a:gs>
            <a:gs pos="100000">
              <a:schemeClr val="phClr">
                <a:shade val="45000"/>
                <a:satMod val="200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55000"/>
              </a:schemeClr>
              <a:schemeClr val="phClr">
                <a:tint val="97000"/>
                <a:satMod val="95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Clarity</Template>
  <TotalTime>926</TotalTime>
  <Words>905</Words>
  <Application>Microsoft Office PowerPoint</Application>
  <PresentationFormat>On-screen Show (4:3)</PresentationFormat>
  <Paragraphs>119</Paragraphs>
  <Slides>24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29" baseType="lpstr">
      <vt:lpstr>ＭＳ Ｐゴシック</vt:lpstr>
      <vt:lpstr>Arial</vt:lpstr>
      <vt:lpstr>Calibri</vt:lpstr>
      <vt:lpstr>Times New Roman</vt:lpstr>
      <vt:lpstr>Clarity</vt:lpstr>
      <vt:lpstr>PowerPoint Presentation</vt:lpstr>
      <vt:lpstr>Prevention or Delay of Type 2 Diabetes: Standards of Medical Care in Diabetes  2019</vt:lpstr>
      <vt:lpstr>Prediabetes</vt:lpstr>
      <vt:lpstr>Preventing Type 2 Diabetes Mellitus</vt:lpstr>
      <vt:lpstr>LIFESTYLE INTERVENTIONS</vt:lpstr>
      <vt:lpstr>Metformin</vt:lpstr>
      <vt:lpstr>LIFESTYLE INTERVENTIONS</vt:lpstr>
      <vt:lpstr>Nutrition</vt:lpstr>
      <vt:lpstr>PHARMACOLOGIC INTERVENTIONS</vt:lpstr>
      <vt:lpstr>Medical and Surgical Interventions Shown to Delay or Prevent T2D</vt:lpstr>
      <vt:lpstr>FDA approved</vt:lpstr>
      <vt:lpstr>PHARMACOLOGIC INTERVENTIONS</vt:lpstr>
      <vt:lpstr>PREVENTION OF CARDIOVASCULAR DISEASE</vt:lpstr>
      <vt:lpstr>prediabetes</vt:lpstr>
      <vt:lpstr>PREVENTION OF CARDIOVASCULAR DISEASE</vt:lpstr>
      <vt:lpstr>DIABETES SELF-MANAGEMENT EDUCATION AND SUPPORT</vt:lpstr>
      <vt:lpstr>Alcohol</vt:lpstr>
      <vt:lpstr>PHYSICAL ACTIVITY</vt:lpstr>
      <vt:lpstr>PowerPoint Presentation</vt:lpstr>
      <vt:lpstr>PowerPoint Presentation</vt:lpstr>
      <vt:lpstr>PowerPoint Presentation</vt:lpstr>
      <vt:lpstr>Older adults</vt:lpstr>
      <vt:lpstr>SMOKING CESSATION: TOBACCO AND E-CIGARETTES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Prevention or Delay of Type 2 Diabetes: Standards of Medical Care in Diabetes  2019</dc:title>
  <dc:creator>tofighi</dc:creator>
  <cp:lastModifiedBy>gheir vagir</cp:lastModifiedBy>
  <cp:revision>76</cp:revision>
  <dcterms:created xsi:type="dcterms:W3CDTF">2018-12-29T16:29:15Z</dcterms:created>
  <dcterms:modified xsi:type="dcterms:W3CDTF">2019-01-17T08:09:12Z</dcterms:modified>
</cp:coreProperties>
</file>