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9" r:id="rId2"/>
    <p:sldId id="257" r:id="rId3"/>
    <p:sldId id="288" r:id="rId4"/>
    <p:sldId id="286" r:id="rId5"/>
    <p:sldId id="287" r:id="rId6"/>
    <p:sldId id="265" r:id="rId7"/>
    <p:sldId id="267" r:id="rId8"/>
    <p:sldId id="266" r:id="rId9"/>
    <p:sldId id="268" r:id="rId10"/>
    <p:sldId id="269" r:id="rId11"/>
    <p:sldId id="270" r:id="rId12"/>
    <p:sldId id="301" r:id="rId13"/>
    <p:sldId id="290" r:id="rId14"/>
    <p:sldId id="272" r:id="rId15"/>
    <p:sldId id="273" r:id="rId16"/>
    <p:sldId id="271" r:id="rId17"/>
    <p:sldId id="260" r:id="rId18"/>
    <p:sldId id="261" r:id="rId19"/>
    <p:sldId id="262" r:id="rId20"/>
    <p:sldId id="293" r:id="rId21"/>
    <p:sldId id="294" r:id="rId22"/>
    <p:sldId id="295" r:id="rId23"/>
    <p:sldId id="296" r:id="rId24"/>
    <p:sldId id="297" r:id="rId25"/>
    <p:sldId id="298" r:id="rId26"/>
    <p:sldId id="263" r:id="rId27"/>
    <p:sldId id="299" r:id="rId28"/>
    <p:sldId id="277" r:id="rId29"/>
    <p:sldId id="302" r:id="rId30"/>
    <p:sldId id="303" r:id="rId31"/>
    <p:sldId id="304" r:id="rId32"/>
    <p:sldId id="305" r:id="rId33"/>
    <p:sldId id="306" r:id="rId34"/>
    <p:sldId id="307" r:id="rId35"/>
    <p:sldId id="280" r:id="rId36"/>
    <p:sldId id="276" r:id="rId37"/>
    <p:sldId id="281" r:id="rId38"/>
    <p:sldId id="282" r:id="rId39"/>
    <p:sldId id="283" r:id="rId40"/>
    <p:sldId id="284" r:id="rId41"/>
    <p:sldId id="285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7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google.com/url?sa=i&amp;source=images&amp;cd=&amp;cad=rja&amp;uact=8&amp;ved=2ahUKEwixqdWy_-_fAhVGKuwKHbO_B1YQjhx6BAgBEAM&amp;url=https://community.babycenter.com/post/a66363937/undiagnosed-gestational-diabetes-maybe-trigger&amp;psig=AOvVaw3UbBO1JOluGbKXptz6XaaE&amp;ust=1547648846319365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053"/>
            <a:ext cx="12192000" cy="721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67436" y="475737"/>
            <a:ext cx="8744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IN</a:t>
            </a:r>
            <a:r>
              <a:rPr lang="en-US" sz="4800" b="1" dirty="0" smtClean="0">
                <a:solidFill>
                  <a:srgbClr val="FFFF00"/>
                </a:solidFill>
              </a:rPr>
              <a:t> THE NAME OF GOD</a:t>
            </a:r>
            <a:endParaRPr lang="en-US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2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Prediabetes </a:t>
            </a:r>
            <a:r>
              <a:rPr lang="en-US" b="1" dirty="0">
                <a:solidFill>
                  <a:srgbClr val="C00000"/>
                </a:solidFill>
              </a:rPr>
              <a:t>in the first trimester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8349" y="1712891"/>
            <a:ext cx="9096263" cy="4700788"/>
          </a:xfrm>
        </p:spPr>
        <p:txBody>
          <a:bodyPr/>
          <a:lstStyle/>
          <a:p>
            <a:r>
              <a:rPr lang="en-US" sz="2800" dirty="0"/>
              <a:t>Women found to have </a:t>
            </a:r>
            <a:r>
              <a:rPr lang="en-US" sz="2800" dirty="0" smtClean="0"/>
              <a:t>prediabetes in </a:t>
            </a:r>
            <a:r>
              <a:rPr lang="en-US" sz="2800" dirty="0"/>
              <a:t>the first trimester may be </a:t>
            </a:r>
            <a:r>
              <a:rPr lang="en-US" sz="2800" dirty="0" smtClean="0"/>
              <a:t>encouraged to </a:t>
            </a:r>
            <a:r>
              <a:rPr lang="en-US" sz="2800" dirty="0"/>
              <a:t>make </a:t>
            </a:r>
            <a:r>
              <a:rPr lang="en-US" sz="2800" b="1" dirty="0" smtClean="0">
                <a:solidFill>
                  <a:srgbClr val="C00000"/>
                </a:solidFill>
              </a:rPr>
              <a:t>lifestyle </a:t>
            </a:r>
            <a:r>
              <a:rPr lang="en-US" sz="2800" b="1" dirty="0">
                <a:solidFill>
                  <a:srgbClr val="C00000"/>
                </a:solidFill>
              </a:rPr>
              <a:t>changes </a:t>
            </a:r>
            <a:r>
              <a:rPr lang="en-US" sz="2800" dirty="0"/>
              <a:t>to </a:t>
            </a:r>
            <a:r>
              <a:rPr lang="en-US" sz="2800" dirty="0" smtClean="0"/>
              <a:t>reduce their </a:t>
            </a:r>
            <a:r>
              <a:rPr lang="en-US" sz="2800" dirty="0"/>
              <a:t>risk of developing type 2 </a:t>
            </a:r>
            <a:r>
              <a:rPr lang="en-US" sz="2800" dirty="0" smtClean="0"/>
              <a:t>diabetes, and </a:t>
            </a:r>
            <a:r>
              <a:rPr lang="en-US" sz="2800" dirty="0"/>
              <a:t>perhaps GDM, though more </a:t>
            </a:r>
            <a:r>
              <a:rPr lang="en-US" sz="2800" dirty="0" smtClean="0"/>
              <a:t>study is needed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1400" dirty="0" smtClean="0"/>
              <a:t>ADA2019</a:t>
            </a:r>
            <a:endParaRPr lang="en-US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617" y="4965812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41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GDM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GDM is diabetes that </a:t>
            </a:r>
            <a:r>
              <a:rPr lang="en-US" sz="2800" dirty="0" smtClean="0"/>
              <a:t>is first </a:t>
            </a:r>
            <a:r>
              <a:rPr lang="en-US" sz="2800" dirty="0"/>
              <a:t>diagnosed in the second or </a:t>
            </a:r>
            <a:r>
              <a:rPr lang="en-US" sz="2800" dirty="0" smtClean="0"/>
              <a:t>third trimester </a:t>
            </a:r>
            <a:r>
              <a:rPr lang="en-US" sz="2800" dirty="0"/>
              <a:t>of pregnancy that is not </a:t>
            </a:r>
            <a:r>
              <a:rPr lang="en-US" sz="2800" dirty="0" smtClean="0"/>
              <a:t>clearly either </a:t>
            </a:r>
            <a:r>
              <a:rPr lang="en-US" sz="2800" dirty="0"/>
              <a:t>preexisting type 1 or type 2 </a:t>
            </a:r>
            <a:r>
              <a:rPr lang="en-US" sz="2800" dirty="0" smtClean="0"/>
              <a:t>diabetes.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2924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55" y="-115909"/>
            <a:ext cx="9607638" cy="697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4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GDM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Test for gestational diabetes </a:t>
            </a:r>
            <a:r>
              <a:rPr lang="en-US" sz="3600" dirty="0" smtClean="0"/>
              <a:t>mellitus at </a:t>
            </a:r>
            <a:r>
              <a:rPr lang="en-US" sz="3600" b="1" dirty="0"/>
              <a:t>24–28 weeks </a:t>
            </a:r>
            <a:r>
              <a:rPr lang="en-US" sz="3600" dirty="0"/>
              <a:t>of </a:t>
            </a:r>
            <a:r>
              <a:rPr lang="en-US" sz="3600" dirty="0" smtClean="0"/>
              <a:t>gestation in </a:t>
            </a:r>
            <a:r>
              <a:rPr lang="en-US" sz="3600" dirty="0"/>
              <a:t>pregnant women not </a:t>
            </a:r>
            <a:r>
              <a:rPr lang="en-US" sz="3600" dirty="0" smtClean="0"/>
              <a:t>previously known </a:t>
            </a:r>
            <a:r>
              <a:rPr lang="en-US" sz="3600" dirty="0"/>
              <a:t>to have diabetes.</a:t>
            </a:r>
          </a:p>
        </p:txBody>
      </p:sp>
    </p:spTree>
    <p:extLst>
      <p:ext uri="{BB962C8B-B14F-4D97-AF65-F5344CB8AC3E}">
        <p14:creationId xmlns:p14="http://schemas.microsoft.com/office/powerpoint/2010/main" val="276762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Diagnosis of GDM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7893" y="1700011"/>
            <a:ext cx="9366719" cy="4211211"/>
          </a:xfrm>
        </p:spPr>
        <p:txBody>
          <a:bodyPr>
            <a:normAutofit/>
          </a:bodyPr>
          <a:lstStyle/>
          <a:p>
            <a:r>
              <a:rPr lang="en-US" sz="3200" dirty="0"/>
              <a:t>1. “One-step” 75-g OGTT </a:t>
            </a:r>
            <a:r>
              <a:rPr lang="en-US" sz="3200" dirty="0" smtClean="0"/>
              <a:t>or</a:t>
            </a:r>
          </a:p>
          <a:p>
            <a:endParaRPr lang="en-US" sz="3200" dirty="0"/>
          </a:p>
          <a:p>
            <a:r>
              <a:rPr lang="en-US" sz="3200" dirty="0"/>
              <a:t>2. “Two-step” approach with a </a:t>
            </a:r>
            <a:r>
              <a:rPr lang="en-US" sz="3200" dirty="0" smtClean="0"/>
              <a:t>50-g (</a:t>
            </a:r>
            <a:r>
              <a:rPr lang="en-US" sz="3200" dirty="0" err="1" smtClean="0"/>
              <a:t>nonfasting</a:t>
            </a:r>
            <a:r>
              <a:rPr lang="en-US" sz="3200" dirty="0"/>
              <a:t>) screen followed by </a:t>
            </a:r>
            <a:r>
              <a:rPr lang="en-US" sz="3200" dirty="0" smtClean="0"/>
              <a:t>a 100-g </a:t>
            </a:r>
            <a:r>
              <a:rPr lang="en-US" sz="3200" dirty="0"/>
              <a:t>OGTT for those who </a:t>
            </a:r>
            <a:r>
              <a:rPr lang="en-US" sz="3200" dirty="0" smtClean="0"/>
              <a:t>screen positive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5633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0046" y="103031"/>
            <a:ext cx="8911687" cy="901521"/>
          </a:xfrm>
        </p:spPr>
        <p:txBody>
          <a:bodyPr>
            <a:normAutofit/>
          </a:bodyPr>
          <a:lstStyle/>
          <a:p>
            <a:r>
              <a:rPr lang="en-US" sz="4400" dirty="0"/>
              <a:t>One-step strategy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0011" y="1068947"/>
            <a:ext cx="10122795" cy="5666704"/>
          </a:xfrm>
        </p:spPr>
        <p:txBody>
          <a:bodyPr>
            <a:noAutofit/>
          </a:bodyPr>
          <a:lstStyle/>
          <a:p>
            <a:r>
              <a:rPr lang="en-US" sz="2800" dirty="0"/>
              <a:t>Perform a 75-g OGTT, with plasma glucose measurement when patient is fasting and at 1 and 2 h, at 24–28 weeks of gestation in women </a:t>
            </a:r>
            <a:r>
              <a:rPr lang="en-US" sz="2800" dirty="0" smtClean="0"/>
              <a:t>not previously </a:t>
            </a:r>
            <a:r>
              <a:rPr lang="en-US" sz="2800" dirty="0"/>
              <a:t>diagnosed with diabetes.</a:t>
            </a:r>
          </a:p>
          <a:p>
            <a:r>
              <a:rPr lang="en-US" sz="2800" dirty="0"/>
              <a:t>The OGTT should be performed in the morning after an overnight fast of at least 8 h.</a:t>
            </a:r>
          </a:p>
          <a:p>
            <a:r>
              <a:rPr lang="en-US" sz="2800" dirty="0"/>
              <a:t>The diagnosis of GDM is made when any of the following plasma glucose values are met or exceeded:</a:t>
            </a:r>
          </a:p>
          <a:p>
            <a:r>
              <a:rPr lang="en-US" sz="2800" dirty="0" smtClean="0"/>
              <a:t>Fasting</a:t>
            </a:r>
            <a:r>
              <a:rPr lang="en-US" sz="2800" dirty="0"/>
              <a:t>: 92 mg/</a:t>
            </a:r>
            <a:r>
              <a:rPr lang="en-US" sz="2800" dirty="0" err="1"/>
              <a:t>dL</a:t>
            </a:r>
            <a:r>
              <a:rPr lang="en-US" sz="2800" dirty="0"/>
              <a:t> (5.1 </a:t>
            </a:r>
            <a:r>
              <a:rPr lang="en-US" sz="2800" dirty="0" err="1"/>
              <a:t>mmol</a:t>
            </a:r>
            <a:r>
              <a:rPr lang="en-US" sz="2800" dirty="0"/>
              <a:t>/L)</a:t>
            </a:r>
          </a:p>
          <a:p>
            <a:r>
              <a:rPr lang="pt-BR" sz="2800" dirty="0" smtClean="0"/>
              <a:t> </a:t>
            </a:r>
            <a:r>
              <a:rPr lang="pt-BR" sz="2800" dirty="0"/>
              <a:t>1 h: 180 mg/dL (10.0 mmol/L)</a:t>
            </a:r>
          </a:p>
          <a:p>
            <a:r>
              <a:rPr lang="pt-BR" sz="2800" dirty="0" smtClean="0"/>
              <a:t> </a:t>
            </a:r>
            <a:r>
              <a:rPr lang="pt-BR" sz="2800" dirty="0"/>
              <a:t>2 h: 153 mg/dL (8.5 mmol/L)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98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37893" y="0"/>
            <a:ext cx="10054107" cy="773112"/>
          </a:xfrm>
        </p:spPr>
        <p:txBody>
          <a:bodyPr>
            <a:normAutofit/>
          </a:bodyPr>
          <a:lstStyle/>
          <a:p>
            <a:r>
              <a:rPr lang="en-US" sz="4400" dirty="0"/>
              <a:t>Two-step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78039" y="669702"/>
            <a:ext cx="10813961" cy="6027962"/>
          </a:xfrm>
        </p:spPr>
        <p:txBody>
          <a:bodyPr/>
          <a:lstStyle/>
          <a:p>
            <a:r>
              <a:rPr lang="en-US" dirty="0"/>
              <a:t>Step 1: Perform a 50-g GLT (</a:t>
            </a:r>
            <a:r>
              <a:rPr lang="en-US" dirty="0" err="1"/>
              <a:t>nonfasting</a:t>
            </a:r>
            <a:r>
              <a:rPr lang="en-US" dirty="0"/>
              <a:t>), with plasma glucose measurement at 1 h, at 24–28 weeks of gestation in women not previously </a:t>
            </a:r>
            <a:r>
              <a:rPr lang="en-US" dirty="0" smtClean="0"/>
              <a:t>diagnosed with </a:t>
            </a:r>
            <a:r>
              <a:rPr lang="en-US" dirty="0"/>
              <a:t>diabetes.</a:t>
            </a:r>
          </a:p>
          <a:p>
            <a:r>
              <a:rPr lang="en-US" dirty="0"/>
              <a:t>If the plasma glucose level measured 1 </a:t>
            </a:r>
            <a:r>
              <a:rPr lang="en-US" dirty="0" err="1"/>
              <a:t>hafter</a:t>
            </a:r>
            <a:r>
              <a:rPr lang="en-US" dirty="0"/>
              <a:t> the load </a:t>
            </a:r>
            <a:r>
              <a:rPr lang="en-US" dirty="0" smtClean="0"/>
              <a:t>is</a:t>
            </a:r>
            <a:r>
              <a:rPr lang="en-US" dirty="0" smtClean="0">
                <a:latin typeface="Times New Roman"/>
                <a:cs typeface="Times New Roman"/>
              </a:rPr>
              <a:t>≥</a:t>
            </a:r>
            <a:r>
              <a:rPr lang="en-US" dirty="0" smtClean="0"/>
              <a:t>130 </a:t>
            </a:r>
            <a:r>
              <a:rPr lang="en-US" dirty="0"/>
              <a:t>mg/</a:t>
            </a:r>
            <a:r>
              <a:rPr lang="en-US" dirty="0" err="1"/>
              <a:t>dL</a:t>
            </a:r>
            <a:r>
              <a:rPr lang="en-US" dirty="0"/>
              <a:t>, 135 mg/</a:t>
            </a:r>
            <a:r>
              <a:rPr lang="en-US" dirty="0" err="1"/>
              <a:t>dL</a:t>
            </a:r>
            <a:r>
              <a:rPr lang="en-US" dirty="0"/>
              <a:t>, or 140mg/</a:t>
            </a:r>
            <a:r>
              <a:rPr lang="en-US" dirty="0" err="1"/>
              <a:t>dL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proceed </a:t>
            </a:r>
            <a:r>
              <a:rPr lang="en-US" dirty="0"/>
              <a:t>to a 100-g OGTT.</a:t>
            </a:r>
          </a:p>
          <a:p>
            <a:r>
              <a:rPr lang="en-US" dirty="0"/>
              <a:t>Step 2: The 100-g OGTT should be performed when the patient is fasting.</a:t>
            </a:r>
          </a:p>
          <a:p>
            <a:r>
              <a:rPr lang="en-US" dirty="0"/>
              <a:t>The diagnosis of GDM is made if at least two* of the following four plasma glucose levels (measured fasting and 1 h, 2 h, 3 h during OGTT) are met </a:t>
            </a:r>
            <a:r>
              <a:rPr lang="en-US" dirty="0" smtClean="0"/>
              <a:t>or exceeded: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949480"/>
              </p:ext>
            </p:extLst>
          </p:nvPr>
        </p:nvGraphicFramePr>
        <p:xfrm>
          <a:off x="1815921" y="3555857"/>
          <a:ext cx="9491729" cy="315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2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5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92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5937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Carpenter-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Coustan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NDDG 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93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Fasting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93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180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190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93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155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165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93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140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145 mg/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4350">
                <a:tc gridSpan="4"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NDDG, National Diabetes Data Group. *ACOG notes that one elevated value can be used for diagnosis</a:t>
                      </a:r>
                      <a:endParaRPr 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55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postpartum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Test women with </a:t>
            </a:r>
            <a:r>
              <a:rPr lang="en-US" sz="2800" dirty="0" smtClean="0"/>
              <a:t>GDM for prediabetes </a:t>
            </a:r>
            <a:r>
              <a:rPr lang="en-US" sz="2800" dirty="0"/>
              <a:t>or diabetes </a:t>
            </a:r>
            <a:r>
              <a:rPr lang="en-US" sz="2800" b="1" i="1" dirty="0">
                <a:solidFill>
                  <a:srgbClr val="C00000"/>
                </a:solidFill>
              </a:rPr>
              <a:t>at 4–12 weeks </a:t>
            </a:r>
            <a:r>
              <a:rPr lang="en-US" sz="2800" b="1" i="1" dirty="0" smtClean="0">
                <a:solidFill>
                  <a:srgbClr val="C00000"/>
                </a:solidFill>
              </a:rPr>
              <a:t>postpartum</a:t>
            </a:r>
            <a:r>
              <a:rPr lang="en-US" sz="2800" dirty="0" smtClean="0"/>
              <a:t>, using </a:t>
            </a:r>
            <a:r>
              <a:rPr lang="en-US" sz="2800" dirty="0"/>
              <a:t>the </a:t>
            </a:r>
            <a:r>
              <a:rPr lang="en-US" sz="2800" b="1" i="1" dirty="0">
                <a:solidFill>
                  <a:srgbClr val="C00000"/>
                </a:solidFill>
              </a:rPr>
              <a:t>75-g oral </a:t>
            </a:r>
            <a:r>
              <a:rPr lang="en-US" sz="2800" b="1" i="1" dirty="0" smtClean="0">
                <a:solidFill>
                  <a:srgbClr val="C00000"/>
                </a:solidFill>
              </a:rPr>
              <a:t>glucose </a:t>
            </a:r>
            <a:r>
              <a:rPr lang="en-US" sz="2800" dirty="0" smtClean="0"/>
              <a:t>tolerance </a:t>
            </a:r>
            <a:r>
              <a:rPr lang="en-US" sz="2800" dirty="0"/>
              <a:t>test and </a:t>
            </a:r>
            <a:r>
              <a:rPr lang="en-US" sz="2800" dirty="0" smtClean="0"/>
              <a:t>clinically appropriate </a:t>
            </a:r>
            <a:r>
              <a:rPr lang="en-US" sz="2800" dirty="0" err="1"/>
              <a:t>nonpregnancy</a:t>
            </a:r>
            <a:r>
              <a:rPr lang="en-US" sz="2800" dirty="0"/>
              <a:t> </a:t>
            </a:r>
            <a:r>
              <a:rPr lang="en-US" sz="2800" dirty="0" smtClean="0"/>
              <a:t>diagnostic criteria</a:t>
            </a:r>
            <a:r>
              <a:rPr lang="en-US" sz="2800" dirty="0"/>
              <a:t>. B</a:t>
            </a:r>
          </a:p>
        </p:txBody>
      </p:sp>
    </p:spTree>
    <p:extLst>
      <p:ext uri="{BB962C8B-B14F-4D97-AF65-F5344CB8AC3E}">
        <p14:creationId xmlns:p14="http://schemas.microsoft.com/office/powerpoint/2010/main" val="30010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724400"/>
          </a:xfrm>
        </p:spPr>
        <p:txBody>
          <a:bodyPr>
            <a:normAutofit/>
          </a:bodyPr>
          <a:lstStyle/>
          <a:p>
            <a:r>
              <a:rPr lang="en-US" sz="2800" dirty="0"/>
              <a:t>Women with a history of </a:t>
            </a:r>
            <a:r>
              <a:rPr lang="en-US" sz="2800" dirty="0" smtClean="0"/>
              <a:t>gestational diabetes </a:t>
            </a:r>
            <a:r>
              <a:rPr lang="en-US" sz="2800" dirty="0"/>
              <a:t>mellitus </a:t>
            </a:r>
            <a:r>
              <a:rPr lang="en-US" sz="2800" dirty="0" smtClean="0"/>
              <a:t>should have </a:t>
            </a:r>
            <a:r>
              <a:rPr lang="en-US" sz="2800" dirty="0"/>
              <a:t>lifelong </a:t>
            </a:r>
            <a:r>
              <a:rPr lang="en-US" sz="2800" b="1" i="1" dirty="0">
                <a:solidFill>
                  <a:srgbClr val="C00000"/>
                </a:solidFill>
              </a:rPr>
              <a:t>screening for </a:t>
            </a:r>
            <a:r>
              <a:rPr lang="en-US" sz="2800" dirty="0" smtClean="0"/>
              <a:t>the development </a:t>
            </a:r>
            <a:r>
              <a:rPr lang="en-US" sz="2800" dirty="0"/>
              <a:t>of </a:t>
            </a:r>
            <a:r>
              <a:rPr lang="en-US" sz="2800" i="1" dirty="0">
                <a:solidFill>
                  <a:srgbClr val="C00000"/>
                </a:solidFill>
              </a:rPr>
              <a:t>diabetes or </a:t>
            </a:r>
            <a:r>
              <a:rPr lang="en-US" sz="2800" i="1" dirty="0" smtClean="0">
                <a:solidFill>
                  <a:srgbClr val="C00000"/>
                </a:solidFill>
              </a:rPr>
              <a:t>prediabetes </a:t>
            </a:r>
            <a:r>
              <a:rPr lang="en-US" sz="2800" dirty="0" smtClean="0"/>
              <a:t>at </a:t>
            </a:r>
            <a:r>
              <a:rPr lang="en-US" sz="2800" dirty="0"/>
              <a:t>least </a:t>
            </a:r>
            <a:r>
              <a:rPr lang="en-US" sz="2800" dirty="0">
                <a:solidFill>
                  <a:srgbClr val="C00000"/>
                </a:solidFill>
              </a:rPr>
              <a:t>every 3 years</a:t>
            </a:r>
            <a:r>
              <a:rPr lang="en-US" sz="2800" dirty="0"/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668" y="4258487"/>
            <a:ext cx="3652524" cy="243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99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Prevent diabetes in GDM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Women with a history of </a:t>
            </a:r>
            <a:r>
              <a:rPr lang="en-US" sz="2800" dirty="0" smtClean="0"/>
              <a:t>GDM found to have </a:t>
            </a:r>
            <a:r>
              <a:rPr lang="en-US" sz="2800" dirty="0"/>
              <a:t>prediabetes should </a:t>
            </a:r>
            <a:r>
              <a:rPr lang="en-US" sz="2800" dirty="0" smtClean="0"/>
              <a:t>receive </a:t>
            </a:r>
            <a:r>
              <a:rPr lang="en-US" sz="2800" dirty="0" smtClean="0">
                <a:solidFill>
                  <a:srgbClr val="C00000"/>
                </a:solidFill>
              </a:rPr>
              <a:t>intensive </a:t>
            </a:r>
            <a:r>
              <a:rPr lang="en-US" sz="2800" dirty="0">
                <a:solidFill>
                  <a:srgbClr val="C00000"/>
                </a:solidFill>
              </a:rPr>
              <a:t>lifestyle interventions </a:t>
            </a:r>
            <a:r>
              <a:rPr lang="en-US" sz="2800" dirty="0" smtClean="0"/>
              <a:t>or </a:t>
            </a:r>
            <a:r>
              <a:rPr lang="en-US" sz="2800" dirty="0" smtClean="0">
                <a:solidFill>
                  <a:srgbClr val="C00000"/>
                </a:solidFill>
              </a:rPr>
              <a:t>metformin</a:t>
            </a:r>
            <a:r>
              <a:rPr lang="en-US" sz="2800" dirty="0" smtClean="0"/>
              <a:t> </a:t>
            </a:r>
            <a:r>
              <a:rPr lang="en-US" sz="2800" dirty="0"/>
              <a:t>to prevent diabetes. A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210" y="5321792"/>
            <a:ext cx="3467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16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1571224"/>
            <a:ext cx="8915399" cy="2369711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GESTATIONAL DIABETES MELLITUS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460424" y="4133435"/>
            <a:ext cx="8915399" cy="1777967"/>
          </a:xfrm>
        </p:spPr>
        <p:txBody>
          <a:bodyPr/>
          <a:lstStyle/>
          <a:p>
            <a:pPr algn="ctr"/>
            <a:r>
              <a:rPr lang="en-US" sz="3200" cap="all" spc="200" dirty="0">
                <a:solidFill>
                  <a:srgbClr val="000000"/>
                </a:solidFill>
              </a:rPr>
              <a:t>Mozhgan Karimifar MD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Assistant Prof. of Endocrinology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Isfahan University of Medical Sciences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58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10" y="0"/>
            <a:ext cx="121012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112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0163" y="2133599"/>
            <a:ext cx="9714449" cy="4524777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 downregulation </a:t>
            </a:r>
            <a:r>
              <a:rPr lang="en-US" sz="2800" dirty="0" smtClean="0"/>
              <a:t>of </a:t>
            </a:r>
            <a:r>
              <a:rPr lang="en-US" sz="2800" b="1" dirty="0"/>
              <a:t>insulin receptors </a:t>
            </a:r>
            <a:r>
              <a:rPr lang="en-US" sz="2800" dirty="0"/>
              <a:t>on maternal cell surfaces in </a:t>
            </a:r>
            <a:r>
              <a:rPr lang="en-US" sz="2800" dirty="0" smtClean="0"/>
              <a:t>GDM.</a:t>
            </a:r>
          </a:p>
          <a:p>
            <a:r>
              <a:rPr lang="en-US" sz="2800" dirty="0" smtClean="0"/>
              <a:t>Accordingly, these </a:t>
            </a:r>
            <a:r>
              <a:rPr lang="en-US" sz="2800" dirty="0"/>
              <a:t>same women are biologically predisposed toward development of </a:t>
            </a:r>
            <a:r>
              <a:rPr lang="en-US" sz="2800" dirty="0" smtClean="0"/>
              <a:t>DM, </a:t>
            </a:r>
            <a:r>
              <a:rPr lang="en-US" sz="2800" dirty="0"/>
              <a:t>type 2 later in life</a:t>
            </a:r>
            <a:r>
              <a:rPr lang="en-US" sz="2800" dirty="0" smtClean="0"/>
              <a:t>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864763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4406" y="108955"/>
            <a:ext cx="9701571" cy="128089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Fetal Programming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7285" y="1313645"/>
            <a:ext cx="10148552" cy="5280338"/>
          </a:xfrm>
        </p:spPr>
        <p:txBody>
          <a:bodyPr>
            <a:normAutofit/>
          </a:bodyPr>
          <a:lstStyle/>
          <a:p>
            <a:r>
              <a:rPr lang="en-US" sz="2800" dirty="0"/>
              <a:t>It is now known that changes in the </a:t>
            </a:r>
            <a:r>
              <a:rPr lang="en-US" sz="2800" b="1" i="1" dirty="0" smtClean="0"/>
              <a:t>fetal environment</a:t>
            </a:r>
            <a:r>
              <a:rPr lang="en-US" sz="2800" dirty="0" smtClean="0"/>
              <a:t> </a:t>
            </a:r>
            <a:r>
              <a:rPr lang="en-US" sz="2800" dirty="0"/>
              <a:t>alter </a:t>
            </a:r>
            <a:r>
              <a:rPr lang="en-US" sz="2800" b="1" dirty="0">
                <a:solidFill>
                  <a:srgbClr val="C00000"/>
                </a:solidFill>
              </a:rPr>
              <a:t>telomere</a:t>
            </a:r>
            <a:r>
              <a:rPr lang="en-US" sz="2800" dirty="0"/>
              <a:t> and </a:t>
            </a:r>
            <a:r>
              <a:rPr lang="en-US" sz="2800" b="1" dirty="0" err="1">
                <a:solidFill>
                  <a:srgbClr val="C00000"/>
                </a:solidFill>
              </a:rPr>
              <a:t>subtelomere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C00000"/>
                </a:solidFill>
              </a:rPr>
              <a:t>acetylation</a:t>
            </a:r>
            <a:r>
              <a:rPr lang="en-US" sz="2800" dirty="0"/>
              <a:t> and </a:t>
            </a:r>
            <a:r>
              <a:rPr lang="en-US" sz="2800" b="1" dirty="0" smtClean="0">
                <a:solidFill>
                  <a:srgbClr val="C00000"/>
                </a:solidFill>
              </a:rPr>
              <a:t>methylation</a:t>
            </a:r>
            <a:r>
              <a:rPr lang="en-US" sz="2800" dirty="0" smtClean="0"/>
              <a:t>.</a:t>
            </a:r>
          </a:p>
          <a:p>
            <a:r>
              <a:rPr lang="en-US" sz="2800" dirty="0"/>
              <a:t>The </a:t>
            </a:r>
            <a:r>
              <a:rPr lang="en-US" sz="2800" b="1" dirty="0">
                <a:solidFill>
                  <a:srgbClr val="C00000"/>
                </a:solidFill>
              </a:rPr>
              <a:t>flux</a:t>
            </a:r>
            <a:r>
              <a:rPr lang="en-US" sz="2800" dirty="0"/>
              <a:t> </a:t>
            </a:r>
            <a:r>
              <a:rPr lang="en-US" sz="2800" dirty="0" smtClean="0"/>
              <a:t>of </a:t>
            </a:r>
            <a:r>
              <a:rPr lang="en-US" sz="2800" b="1" dirty="0" smtClean="0">
                <a:solidFill>
                  <a:srgbClr val="C00000"/>
                </a:solidFill>
              </a:rPr>
              <a:t>histone </a:t>
            </a:r>
            <a:r>
              <a:rPr lang="en-US" sz="2800" b="1" dirty="0">
                <a:solidFill>
                  <a:srgbClr val="C00000"/>
                </a:solidFill>
              </a:rPr>
              <a:t>acetylation </a:t>
            </a:r>
            <a:r>
              <a:rPr lang="en-US" sz="2800" dirty="0"/>
              <a:t>and </a:t>
            </a:r>
            <a:r>
              <a:rPr lang="en-US" sz="2800" b="1" dirty="0">
                <a:solidFill>
                  <a:srgbClr val="C00000"/>
                </a:solidFill>
              </a:rPr>
              <a:t>DNA methylation </a:t>
            </a:r>
            <a:r>
              <a:rPr lang="en-US" sz="2800" dirty="0"/>
              <a:t>impacts whether chromatin is in an </a:t>
            </a:r>
            <a:r>
              <a:rPr lang="en-US" sz="2800" dirty="0" smtClean="0"/>
              <a:t>open configuration </a:t>
            </a:r>
            <a:r>
              <a:rPr lang="en-US" sz="2800" dirty="0"/>
              <a:t>and as such available for interaction with telomerase to facilitate </a:t>
            </a:r>
            <a:r>
              <a:rPr lang="en-US" sz="2800" dirty="0" smtClean="0">
                <a:solidFill>
                  <a:srgbClr val="C00000"/>
                </a:solidFill>
              </a:rPr>
              <a:t>gene transcription </a:t>
            </a:r>
            <a:r>
              <a:rPr lang="en-US" sz="2800" dirty="0"/>
              <a:t>and/or </a:t>
            </a:r>
            <a:r>
              <a:rPr lang="en-US" sz="2800" dirty="0" smtClean="0">
                <a:solidFill>
                  <a:srgbClr val="C00000"/>
                </a:solidFill>
              </a:rPr>
              <a:t>recombination</a:t>
            </a:r>
            <a:r>
              <a:rPr lang="en-US" sz="2800" dirty="0" smtClean="0"/>
              <a:t>.</a:t>
            </a:r>
          </a:p>
          <a:p>
            <a:r>
              <a:rPr lang="en-US" sz="2800" b="1" dirty="0"/>
              <a:t>changes in gene </a:t>
            </a:r>
            <a:r>
              <a:rPr lang="en-US" sz="2800" b="1" dirty="0" smtClean="0"/>
              <a:t>activation </a:t>
            </a:r>
            <a:r>
              <a:rPr lang="en-US" sz="2800" dirty="0"/>
              <a:t>affect </a:t>
            </a:r>
            <a:r>
              <a:rPr lang="en-US" sz="2800" dirty="0" smtClean="0"/>
              <a:t>predisposition toward </a:t>
            </a:r>
            <a:r>
              <a:rPr lang="en-US" sz="2800" dirty="0"/>
              <a:t>developing chronic disease (</a:t>
            </a:r>
            <a:r>
              <a:rPr lang="en-US" sz="2800" dirty="0" err="1"/>
              <a:t>eg</a:t>
            </a:r>
            <a:r>
              <a:rPr lang="en-US" sz="2800" dirty="0"/>
              <a:t>, </a:t>
            </a:r>
            <a:r>
              <a:rPr lang="en-US" sz="2800" dirty="0" smtClean="0"/>
              <a:t>HTN, DM, </a:t>
            </a:r>
            <a:r>
              <a:rPr lang="en-US" sz="2800" dirty="0"/>
              <a:t>obesity) </a:t>
            </a:r>
            <a:r>
              <a:rPr lang="en-US" sz="2800" dirty="0" smtClean="0"/>
              <a:t>as the </a:t>
            </a:r>
            <a:r>
              <a:rPr lang="en-US" sz="2800" dirty="0"/>
              <a:t>child ages.</a:t>
            </a:r>
          </a:p>
        </p:txBody>
      </p:sp>
    </p:spTree>
    <p:extLst>
      <p:ext uri="{BB962C8B-B14F-4D97-AF65-F5344CB8AC3E}">
        <p14:creationId xmlns:p14="http://schemas.microsoft.com/office/powerpoint/2010/main" val="2671957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Fetal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 addition, there is a clear association with adulthood </a:t>
            </a:r>
            <a:r>
              <a:rPr lang="en-US" sz="3200" b="1" i="1" dirty="0"/>
              <a:t>glucose </a:t>
            </a:r>
            <a:r>
              <a:rPr lang="en-US" sz="3200" b="1" i="1" dirty="0" smtClean="0"/>
              <a:t>intolerance </a:t>
            </a:r>
            <a:r>
              <a:rPr lang="en-US" sz="3200" dirty="0" smtClean="0"/>
              <a:t>and </a:t>
            </a:r>
            <a:r>
              <a:rPr lang="en-US" sz="3200" b="1" i="1" dirty="0"/>
              <a:t>insulin resistance</a:t>
            </a:r>
            <a:r>
              <a:rPr lang="en-US" sz="3200" dirty="0"/>
              <a:t>, and adaptive changes in </a:t>
            </a:r>
            <a:r>
              <a:rPr lang="en-US" sz="3200" dirty="0" smtClean="0"/>
              <a:t>the </a:t>
            </a:r>
            <a:r>
              <a:rPr lang="en-US" sz="3200" b="1" dirty="0"/>
              <a:t>fetal pancreas</a:t>
            </a:r>
            <a:r>
              <a:rPr lang="en-US" sz="3200" dirty="0" smtClean="0"/>
              <a:t>.</a:t>
            </a:r>
          </a:p>
          <a:p>
            <a:r>
              <a:rPr lang="en-US" sz="3200" dirty="0"/>
              <a:t>telomere length of fetal DNA</a:t>
            </a:r>
          </a:p>
        </p:txBody>
      </p:sp>
    </p:spTree>
    <p:extLst>
      <p:ext uri="{BB962C8B-B14F-4D97-AF65-F5344CB8AC3E}">
        <p14:creationId xmlns:p14="http://schemas.microsoft.com/office/powerpoint/2010/main" val="880385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5804" y="263502"/>
            <a:ext cx="8911687" cy="128089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Maternal </a:t>
            </a:r>
            <a:r>
              <a:rPr lang="en-US" sz="4000" b="1" dirty="0">
                <a:solidFill>
                  <a:srgbClr val="C00000"/>
                </a:solidFill>
              </a:rPr>
              <a:t>stress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8193"/>
            <a:ext cx="8915400" cy="5151548"/>
          </a:xfrm>
        </p:spPr>
        <p:txBody>
          <a:bodyPr>
            <a:normAutofit/>
          </a:bodyPr>
          <a:lstStyle/>
          <a:p>
            <a:r>
              <a:rPr lang="en-US" sz="3200" dirty="0"/>
              <a:t>Epidemiologic data show that maternal stress leads </a:t>
            </a:r>
            <a:r>
              <a:rPr lang="en-US" sz="3200" dirty="0" smtClean="0"/>
              <a:t>to higher </a:t>
            </a:r>
            <a:r>
              <a:rPr lang="en-US" sz="3200" dirty="0"/>
              <a:t>incidence of adulthood </a:t>
            </a:r>
            <a:endParaRPr lang="en-US" sz="3200" dirty="0" smtClean="0"/>
          </a:p>
          <a:p>
            <a:r>
              <a:rPr lang="en-US" sz="3200" dirty="0" smtClean="0"/>
              <a:t>Obesity</a:t>
            </a:r>
          </a:p>
          <a:p>
            <a:r>
              <a:rPr lang="en-US" sz="3200" dirty="0" smtClean="0"/>
              <a:t>Diabetes</a:t>
            </a:r>
          </a:p>
          <a:p>
            <a:r>
              <a:rPr lang="en-US" sz="3200" dirty="0" smtClean="0"/>
              <a:t>cardiovascular </a:t>
            </a:r>
            <a:r>
              <a:rPr lang="en-US" sz="3200" dirty="0"/>
              <a:t>disease </a:t>
            </a:r>
            <a:endParaRPr lang="en-US" sz="3200" dirty="0" smtClean="0"/>
          </a:p>
          <a:p>
            <a:r>
              <a:rPr lang="en-US" sz="3200" dirty="0" smtClean="0"/>
              <a:t>for their babies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2127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9105" y="624110"/>
            <a:ext cx="9495508" cy="128089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Maternal stress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3347" y="2133599"/>
            <a:ext cx="9826580" cy="4524777"/>
          </a:xfrm>
        </p:spPr>
        <p:txBody>
          <a:bodyPr>
            <a:noAutofit/>
          </a:bodyPr>
          <a:lstStyle/>
          <a:p>
            <a:r>
              <a:rPr lang="en-US" sz="3200" dirty="0"/>
              <a:t>As adults, these same individuals show </a:t>
            </a:r>
            <a:r>
              <a:rPr lang="en-US" sz="3200" b="1" i="1" dirty="0"/>
              <a:t>lower</a:t>
            </a:r>
            <a:r>
              <a:rPr lang="en-US" sz="3200" dirty="0"/>
              <a:t> </a:t>
            </a:r>
            <a:r>
              <a:rPr lang="en-US" sz="3200" b="1" i="1" dirty="0"/>
              <a:t>cortisol</a:t>
            </a:r>
            <a:r>
              <a:rPr lang="en-US" sz="3200" dirty="0"/>
              <a:t>, </a:t>
            </a:r>
            <a:r>
              <a:rPr lang="en-US" sz="3200" b="1" i="1" dirty="0"/>
              <a:t>higher ACTH</a:t>
            </a:r>
            <a:r>
              <a:rPr lang="en-US" sz="3200" dirty="0"/>
              <a:t> levels, </a:t>
            </a:r>
            <a:r>
              <a:rPr lang="en-US" sz="3200" dirty="0" smtClean="0"/>
              <a:t>and </a:t>
            </a:r>
            <a:r>
              <a:rPr lang="en-US" sz="3200" b="1" i="1" dirty="0" smtClean="0"/>
              <a:t>less </a:t>
            </a:r>
            <a:r>
              <a:rPr lang="en-US" sz="3200" b="1" i="1" dirty="0"/>
              <a:t>prefrontal cortex </a:t>
            </a:r>
            <a:r>
              <a:rPr lang="en-US" sz="3200" dirty="0"/>
              <a:t>and </a:t>
            </a:r>
            <a:r>
              <a:rPr lang="en-US" sz="3200" b="1" i="1" dirty="0"/>
              <a:t>memory function </a:t>
            </a:r>
            <a:r>
              <a:rPr lang="en-US" sz="3200" dirty="0"/>
              <a:t>when measured in stressful </a:t>
            </a:r>
            <a:r>
              <a:rPr lang="en-US" sz="3200" dirty="0" smtClean="0"/>
              <a:t>conditions.</a:t>
            </a:r>
            <a:endParaRPr lang="en-US" sz="3200" dirty="0"/>
          </a:p>
          <a:p>
            <a:r>
              <a:rPr lang="en-US" sz="3200" dirty="0"/>
              <a:t>Hence, the fetal programming phenomenon impacts the subsequent ex utero </a:t>
            </a:r>
            <a:r>
              <a:rPr lang="en-US" sz="3200" dirty="0" smtClean="0"/>
              <a:t>aging process </a:t>
            </a:r>
            <a:r>
              <a:rPr lang="en-US" sz="3200" dirty="0"/>
              <a:t>and lifespan of the child well after delivery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152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Management of Diabetes in</a:t>
            </a:r>
            <a:br>
              <a:rPr lang="en-US" dirty="0"/>
            </a:br>
            <a:r>
              <a:rPr lang="en-US" dirty="0"/>
              <a:t>Pregnancy: Standards of Medical</a:t>
            </a:r>
            <a:br>
              <a:rPr lang="en-US" dirty="0"/>
            </a:br>
            <a:r>
              <a:rPr lang="en-US" dirty="0"/>
              <a:t>Care in Diabetesd2019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060" y="0"/>
            <a:ext cx="10399320" cy="671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9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298714"/>
            <a:ext cx="15015120" cy="890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95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Fasting &lt; 95 </a:t>
            </a:r>
            <a:r>
              <a:rPr lang="en-US" dirty="0"/>
              <a:t>mg/</a:t>
            </a:r>
            <a:r>
              <a:rPr lang="en-US" dirty="0" err="1"/>
              <a:t>dL</a:t>
            </a:r>
            <a:r>
              <a:rPr lang="en-US" dirty="0"/>
              <a:t> (5.3 </a:t>
            </a:r>
            <a:r>
              <a:rPr lang="en-US" dirty="0" err="1"/>
              <a:t>mmol</a:t>
            </a:r>
            <a:r>
              <a:rPr lang="en-US" dirty="0"/>
              <a:t>/L) and</a:t>
            </a:r>
          </a:p>
          <a:p>
            <a:r>
              <a:rPr lang="en-US" dirty="0"/>
              <a:t>either</a:t>
            </a:r>
          </a:p>
          <a:p>
            <a:r>
              <a:rPr lang="en-US" dirty="0" smtClean="0"/>
              <a:t>One-hour </a:t>
            </a:r>
            <a:r>
              <a:rPr lang="en-US" dirty="0"/>
              <a:t>postprandial </a:t>
            </a:r>
            <a:r>
              <a:rPr lang="en-US" dirty="0" smtClean="0"/>
              <a:t>&lt; 140 mg/</a:t>
            </a:r>
            <a:r>
              <a:rPr lang="en-US" dirty="0" err="1" smtClean="0"/>
              <a:t>dL</a:t>
            </a:r>
            <a:r>
              <a:rPr lang="en-US" dirty="0"/>
              <a:t> </a:t>
            </a:r>
            <a:r>
              <a:rPr lang="en-US" dirty="0" smtClean="0"/>
              <a:t>(7.8 </a:t>
            </a:r>
            <a:r>
              <a:rPr lang="en-US" dirty="0" err="1"/>
              <a:t>mmol</a:t>
            </a:r>
            <a:r>
              <a:rPr lang="en-US" dirty="0"/>
              <a:t>/L) or</a:t>
            </a:r>
          </a:p>
          <a:p>
            <a:r>
              <a:rPr lang="en-US" dirty="0" smtClean="0"/>
              <a:t> </a:t>
            </a:r>
            <a:r>
              <a:rPr lang="en-US" dirty="0"/>
              <a:t>Two-hour postprandial </a:t>
            </a:r>
            <a:r>
              <a:rPr lang="en-US" dirty="0" smtClean="0"/>
              <a:t>&lt;120 mg/</a:t>
            </a:r>
            <a:r>
              <a:rPr lang="en-US" dirty="0" err="1" smtClean="0"/>
              <a:t>dL</a:t>
            </a:r>
            <a:r>
              <a:rPr lang="en-US" dirty="0"/>
              <a:t> </a:t>
            </a:r>
            <a:r>
              <a:rPr lang="en-US" dirty="0" smtClean="0"/>
              <a:t>(6.7 </a:t>
            </a:r>
            <a:r>
              <a:rPr lang="en-US" dirty="0" err="1"/>
              <a:t>mmol</a:t>
            </a:r>
            <a:r>
              <a:rPr lang="en-US" dirty="0"/>
              <a:t>/L)</a:t>
            </a:r>
          </a:p>
        </p:txBody>
      </p:sp>
    </p:spTree>
    <p:extLst>
      <p:ext uri="{BB962C8B-B14F-4D97-AF65-F5344CB8AC3E}">
        <p14:creationId xmlns:p14="http://schemas.microsoft.com/office/powerpoint/2010/main" val="410436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3077" y="302138"/>
            <a:ext cx="8911687" cy="128089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PPEVALANCE of GDM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1070" y="1493949"/>
            <a:ext cx="10023542" cy="5364051"/>
          </a:xfrm>
        </p:spPr>
        <p:txBody>
          <a:bodyPr>
            <a:normAutofit/>
          </a:bodyPr>
          <a:lstStyle/>
          <a:p>
            <a:r>
              <a:rPr lang="en-US" sz="2800" dirty="0"/>
              <a:t>Depending on the population sampled, GDM affects 3% to 25% of </a:t>
            </a:r>
            <a:r>
              <a:rPr lang="en-US" sz="2800" dirty="0" smtClean="0"/>
              <a:t>pregnancies.(1)</a:t>
            </a:r>
          </a:p>
          <a:p>
            <a:endParaRPr lang="en-US" sz="2800" dirty="0" smtClean="0"/>
          </a:p>
          <a:p>
            <a:r>
              <a:rPr lang="en-US" sz="2800" dirty="0"/>
              <a:t>In 2015, the International Diabetes Federation (IDF) estimated that one in </a:t>
            </a:r>
            <a:r>
              <a:rPr lang="en-US" sz="2800" dirty="0" smtClean="0"/>
              <a:t>seven.</a:t>
            </a:r>
            <a:endParaRPr lang="en-US" sz="2800" dirty="0"/>
          </a:p>
          <a:p>
            <a:endParaRPr lang="en-US" dirty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1=Gestational Diabetes Underpinning </a:t>
            </a:r>
            <a:r>
              <a:rPr lang="en-US" sz="1400" dirty="0"/>
              <a:t>Principles, Surveillance, </a:t>
            </a:r>
            <a:r>
              <a:rPr lang="en-US" sz="1400" dirty="0" smtClean="0"/>
              <a:t>and Management</a:t>
            </a:r>
          </a:p>
          <a:p>
            <a:r>
              <a:rPr lang="pt-BR" sz="1400" dirty="0"/>
              <a:t>Obstet Gynecol Clin N Am 45 (2018) 299–314</a:t>
            </a:r>
            <a:endParaRPr lang="en-US" sz="1400" dirty="0"/>
          </a:p>
          <a:p>
            <a:r>
              <a:rPr lang="en-US" sz="1400" dirty="0" smtClean="0"/>
              <a:t>2= (UPTODATE)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tofighi\Pictures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563" y="4997002"/>
            <a:ext cx="1474273" cy="147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31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A1C in Pregnancy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Observational </a:t>
            </a:r>
            <a:r>
              <a:rPr lang="en-US" sz="2800" dirty="0" smtClean="0"/>
              <a:t>studies in </a:t>
            </a:r>
            <a:r>
              <a:rPr lang="en-US" sz="2800" dirty="0"/>
              <a:t>preexisting diabetes and </a:t>
            </a:r>
            <a:r>
              <a:rPr lang="en-US" sz="2800" dirty="0" smtClean="0"/>
              <a:t>pregnancy show </a:t>
            </a:r>
            <a:r>
              <a:rPr lang="en-US" sz="2800" dirty="0"/>
              <a:t>the lowest rates of adverse </a:t>
            </a:r>
            <a:r>
              <a:rPr lang="en-US" sz="2800" dirty="0" smtClean="0"/>
              <a:t>fetal outcomes </a:t>
            </a:r>
            <a:r>
              <a:rPr lang="en-US" sz="2800" dirty="0"/>
              <a:t>in association with A1C ,</a:t>
            </a:r>
            <a:r>
              <a:rPr lang="en-US" sz="2800" dirty="0" smtClean="0"/>
              <a:t>6– 6.5</a:t>
            </a:r>
            <a:r>
              <a:rPr lang="en-US" sz="2800" dirty="0"/>
              <a:t>% (42–48 </a:t>
            </a:r>
            <a:r>
              <a:rPr lang="en-US" sz="2800" dirty="0" err="1"/>
              <a:t>mmol</a:t>
            </a:r>
            <a:r>
              <a:rPr lang="en-US" sz="2800" dirty="0"/>
              <a:t>/</a:t>
            </a:r>
            <a:r>
              <a:rPr lang="en-US" sz="2800" dirty="0" err="1"/>
              <a:t>mol</a:t>
            </a:r>
            <a:r>
              <a:rPr lang="en-US" sz="2800" dirty="0"/>
              <a:t>) early in </a:t>
            </a:r>
            <a:r>
              <a:rPr lang="en-US" sz="2800" dirty="0" smtClean="0"/>
              <a:t>gestation (4–6,25</a:t>
            </a:r>
            <a:r>
              <a:rPr lang="en-US" sz="28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89744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Lifestyle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Lifestyle change is an </a:t>
            </a:r>
            <a:r>
              <a:rPr lang="en-US" sz="3200" dirty="0" smtClean="0"/>
              <a:t>essential component </a:t>
            </a:r>
            <a:r>
              <a:rPr lang="en-US" sz="3200" dirty="0"/>
              <a:t>of management </a:t>
            </a:r>
            <a:r>
              <a:rPr lang="en-US" sz="3200" dirty="0" smtClean="0"/>
              <a:t>of gestational </a:t>
            </a:r>
            <a:r>
              <a:rPr lang="en-US" sz="3200" dirty="0"/>
              <a:t>diabetes </a:t>
            </a:r>
            <a:r>
              <a:rPr lang="en-US" sz="3200" dirty="0" smtClean="0"/>
              <a:t>mellitus and </a:t>
            </a:r>
            <a:r>
              <a:rPr lang="en-US" sz="3200" dirty="0"/>
              <a:t>may suffice for the </a:t>
            </a:r>
            <a:r>
              <a:rPr lang="en-US" sz="3200" dirty="0" smtClean="0"/>
              <a:t>treatment of </a:t>
            </a:r>
            <a:r>
              <a:rPr lang="en-US" sz="3200" dirty="0"/>
              <a:t>many women. </a:t>
            </a:r>
            <a:r>
              <a:rPr lang="en-US" sz="3200" dirty="0" smtClean="0"/>
              <a:t>Medications should </a:t>
            </a:r>
            <a:r>
              <a:rPr lang="en-US" sz="3200" dirty="0"/>
              <a:t>be added if </a:t>
            </a:r>
            <a:r>
              <a:rPr lang="en-US" sz="3200" dirty="0" smtClean="0"/>
              <a:t>needed to </a:t>
            </a:r>
            <a:r>
              <a:rPr lang="en-US" sz="3200" dirty="0"/>
              <a:t>achieve glycemic targets. A</a:t>
            </a:r>
          </a:p>
        </p:txBody>
      </p:sp>
    </p:spTree>
    <p:extLst>
      <p:ext uri="{BB962C8B-B14F-4D97-AF65-F5344CB8AC3E}">
        <p14:creationId xmlns:p14="http://schemas.microsoft.com/office/powerpoint/2010/main" val="338782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Insulin is the preferred medication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Insulin is the preferred </a:t>
            </a:r>
            <a:r>
              <a:rPr lang="en-US" sz="2800" dirty="0" smtClean="0"/>
              <a:t>medication for </a:t>
            </a:r>
            <a:r>
              <a:rPr lang="en-US" sz="2800" dirty="0"/>
              <a:t>treating </a:t>
            </a:r>
            <a:r>
              <a:rPr lang="en-US" sz="2800" dirty="0" smtClean="0"/>
              <a:t>hyperglycemia in </a:t>
            </a:r>
            <a:r>
              <a:rPr lang="en-US" sz="2800" dirty="0"/>
              <a:t>gestational diabetes </a:t>
            </a:r>
            <a:r>
              <a:rPr lang="en-US" sz="2800" dirty="0" smtClean="0"/>
              <a:t>mellitus as </a:t>
            </a:r>
            <a:r>
              <a:rPr lang="en-US" sz="2800" dirty="0"/>
              <a:t>it does not cross the </a:t>
            </a:r>
            <a:r>
              <a:rPr lang="en-US" sz="2800" dirty="0" smtClean="0"/>
              <a:t>placenta to </a:t>
            </a:r>
            <a:r>
              <a:rPr lang="en-US" sz="2800" dirty="0" err="1"/>
              <a:t>ameasurable</a:t>
            </a:r>
            <a:r>
              <a:rPr lang="en-US" sz="2800" dirty="0"/>
              <a:t> extent. </a:t>
            </a:r>
            <a:r>
              <a:rPr lang="en-US" sz="2800" dirty="0" smtClean="0"/>
              <a:t>Metformin and </a:t>
            </a:r>
            <a:r>
              <a:rPr lang="en-US" sz="2800" dirty="0"/>
              <a:t>glyburide should not </a:t>
            </a:r>
            <a:r>
              <a:rPr lang="en-US" sz="2800" dirty="0" smtClean="0"/>
              <a:t>be used </a:t>
            </a:r>
            <a:r>
              <a:rPr lang="en-US" sz="2800" dirty="0"/>
              <a:t>as first-line agents, as </a:t>
            </a:r>
            <a:r>
              <a:rPr lang="en-US" sz="2800" dirty="0" smtClean="0"/>
              <a:t>both cross </a:t>
            </a:r>
            <a:r>
              <a:rPr lang="en-US" sz="2800" dirty="0"/>
              <a:t>the placenta to the </a:t>
            </a:r>
            <a:r>
              <a:rPr lang="en-US" sz="2800" dirty="0" smtClean="0"/>
              <a:t>fetus. All </a:t>
            </a:r>
            <a:r>
              <a:rPr lang="en-US" sz="2800" dirty="0"/>
              <a:t>oral agents lack </a:t>
            </a:r>
            <a:r>
              <a:rPr lang="en-US" sz="2800" dirty="0" smtClean="0"/>
              <a:t>long-term safety </a:t>
            </a:r>
            <a:r>
              <a:rPr lang="en-US" sz="2800" dirty="0"/>
              <a:t>data. A</a:t>
            </a:r>
          </a:p>
        </p:txBody>
      </p:sp>
    </p:spTree>
    <p:extLst>
      <p:ext uri="{BB962C8B-B14F-4D97-AF65-F5344CB8AC3E}">
        <p14:creationId xmlns:p14="http://schemas.microsoft.com/office/powerpoint/2010/main" val="36665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Metformin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Metformin, when used to </a:t>
            </a:r>
            <a:r>
              <a:rPr lang="en-US" sz="3200" dirty="0" smtClean="0"/>
              <a:t>treat PCO and induce </a:t>
            </a:r>
            <a:r>
              <a:rPr lang="en-US" sz="3200" dirty="0"/>
              <a:t>ovulation, should be </a:t>
            </a:r>
            <a:r>
              <a:rPr lang="en-US" sz="3200" dirty="0" smtClean="0"/>
              <a:t>discontinued once </a:t>
            </a:r>
            <a:r>
              <a:rPr lang="en-US" sz="3200" dirty="0"/>
              <a:t>pregnancy </a:t>
            </a:r>
            <a:r>
              <a:rPr lang="en-US" sz="3200" dirty="0" smtClean="0"/>
              <a:t>has been </a:t>
            </a:r>
            <a:r>
              <a:rPr lang="en-US" sz="3200" dirty="0"/>
              <a:t>confirmed. A</a:t>
            </a:r>
          </a:p>
        </p:txBody>
      </p:sp>
    </p:spTree>
    <p:extLst>
      <p:ext uri="{BB962C8B-B14F-4D97-AF65-F5344CB8AC3E}">
        <p14:creationId xmlns:p14="http://schemas.microsoft.com/office/powerpoint/2010/main" val="43893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PCO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Metformin, when used to </a:t>
            </a:r>
            <a:r>
              <a:rPr lang="en-US" sz="2800" dirty="0" smtClean="0"/>
              <a:t>treat polycystic </a:t>
            </a:r>
            <a:r>
              <a:rPr lang="en-US" sz="2800" dirty="0"/>
              <a:t>ovary syndrome </a:t>
            </a:r>
            <a:r>
              <a:rPr lang="en-US" sz="2800" dirty="0" smtClean="0"/>
              <a:t>and induce </a:t>
            </a:r>
            <a:r>
              <a:rPr lang="en-US" sz="2800" dirty="0"/>
              <a:t>ovulation, should be </a:t>
            </a:r>
            <a:r>
              <a:rPr lang="en-US" sz="2800" dirty="0" smtClean="0"/>
              <a:t>discontinued once </a:t>
            </a:r>
            <a:r>
              <a:rPr lang="en-US" sz="2800" dirty="0"/>
              <a:t>pregnancy </a:t>
            </a:r>
            <a:r>
              <a:rPr lang="en-US" sz="2800" dirty="0" smtClean="0"/>
              <a:t>has been </a:t>
            </a:r>
            <a:r>
              <a:rPr lang="en-US" sz="2800" dirty="0"/>
              <a:t>confirmed</a:t>
            </a:r>
            <a:r>
              <a:rPr lang="en-US" dirty="0"/>
              <a:t>. A</a:t>
            </a:r>
          </a:p>
        </p:txBody>
      </p:sp>
    </p:spTree>
    <p:extLst>
      <p:ext uri="{BB962C8B-B14F-4D97-AF65-F5344CB8AC3E}">
        <p14:creationId xmlns:p14="http://schemas.microsoft.com/office/powerpoint/2010/main" val="340729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910" y="-360607"/>
            <a:ext cx="12402355" cy="7329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52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Gestational diabetes mellitus: Glycemic control and maternal prognosis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7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481" y="2133600"/>
            <a:ext cx="6722864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42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hlinkClick r:id="rId2"/>
              </a:rPr>
              <a:t>Undiagnosed Gestational Diabetes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168" y="2133600"/>
            <a:ext cx="2829489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56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09" y="2133600"/>
            <a:ext cx="5032408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254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Metabolic </a:t>
            </a:r>
            <a:r>
              <a:rPr lang="en-US" b="1" dirty="0">
                <a:solidFill>
                  <a:srgbClr val="C00000"/>
                </a:solidFill>
              </a:rPr>
              <a:t>changes of </a:t>
            </a:r>
            <a:r>
              <a:rPr lang="en-US" b="1" dirty="0" smtClean="0">
                <a:solidFill>
                  <a:srgbClr val="C00000"/>
                </a:solidFill>
              </a:rPr>
              <a:t>pregnancy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499021"/>
          </a:xfrm>
        </p:spPr>
        <p:txBody>
          <a:bodyPr>
            <a:normAutofit fontScale="85000" lnSpcReduction="20000"/>
          </a:bodyPr>
          <a:lstStyle/>
          <a:p>
            <a:r>
              <a:rPr lang="en-US" sz="3300" b="1" i="1" dirty="0"/>
              <a:t>Insulin resistance </a:t>
            </a:r>
            <a:r>
              <a:rPr lang="en-US" sz="3300" dirty="0"/>
              <a:t>is related to the metabolic changes of pregnancy, during </a:t>
            </a:r>
            <a:r>
              <a:rPr lang="en-US" sz="3300" dirty="0" smtClean="0"/>
              <a:t>which the </a:t>
            </a:r>
            <a:r>
              <a:rPr lang="en-US" sz="3300" dirty="0"/>
              <a:t>increased insulin demands may lead to IGT or </a:t>
            </a:r>
            <a:r>
              <a:rPr lang="en-US" sz="3300" dirty="0" smtClean="0"/>
              <a:t>diabetes.</a:t>
            </a:r>
          </a:p>
          <a:p>
            <a:endParaRPr lang="en-US" sz="3300" dirty="0" smtClean="0"/>
          </a:p>
          <a:p>
            <a:endParaRPr lang="en-US" sz="3300" dirty="0"/>
          </a:p>
          <a:p>
            <a:r>
              <a:rPr lang="en-US" sz="3300" dirty="0" smtClean="0"/>
              <a:t>In </a:t>
            </a:r>
            <a:r>
              <a:rPr lang="en-US" sz="3300" dirty="0"/>
              <a:t>addition, children born to a mother with GDM also have an increased risk of </a:t>
            </a:r>
            <a:r>
              <a:rPr lang="en-US" sz="3300" dirty="0" smtClean="0"/>
              <a:t>developing </a:t>
            </a:r>
            <a:r>
              <a:rPr lang="en-US" sz="3300" b="1" dirty="0" smtClean="0"/>
              <a:t>metabolic </a:t>
            </a:r>
            <a:r>
              <a:rPr lang="en-US" sz="3300" b="1" dirty="0"/>
              <a:t>syndrome </a:t>
            </a:r>
            <a:r>
              <a:rPr lang="en-US" sz="3300" dirty="0"/>
              <a:t>and </a:t>
            </a:r>
            <a:r>
              <a:rPr lang="en-US" sz="3300" b="1" dirty="0"/>
              <a:t>type 2 DM later </a:t>
            </a:r>
            <a:r>
              <a:rPr lang="en-US" sz="3300" dirty="0"/>
              <a:t>in life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H2019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3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3141662"/>
            <a:ext cx="2590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25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182" y="2133600"/>
            <a:ext cx="5669462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65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31871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Most </a:t>
            </a:r>
            <a:r>
              <a:rPr lang="en-US" sz="2800" dirty="0"/>
              <a:t>women with GDM revert </a:t>
            </a:r>
            <a:r>
              <a:rPr lang="en-US" sz="2800" dirty="0" smtClean="0"/>
              <a:t>to </a:t>
            </a:r>
            <a:r>
              <a:rPr lang="en-US" sz="2800" b="1" dirty="0" smtClean="0"/>
              <a:t>normal </a:t>
            </a:r>
            <a:r>
              <a:rPr lang="en-US" sz="2800" b="1" dirty="0"/>
              <a:t>glucose </a:t>
            </a:r>
            <a:r>
              <a:rPr lang="en-US" sz="2800" dirty="0"/>
              <a:t>tolerance </a:t>
            </a:r>
            <a:r>
              <a:rPr lang="en-US" sz="2800" b="1" dirty="0"/>
              <a:t>postpartum </a:t>
            </a:r>
            <a:r>
              <a:rPr lang="en-US" sz="2800" dirty="0"/>
              <a:t>but have a substantial risk </a:t>
            </a:r>
            <a:r>
              <a:rPr lang="en-US" sz="2800" dirty="0">
                <a:solidFill>
                  <a:srgbClr val="C00000"/>
                </a:solidFill>
              </a:rPr>
              <a:t>(35–60%) </a:t>
            </a:r>
            <a:r>
              <a:rPr lang="en-US" sz="2800" dirty="0"/>
              <a:t>of developing </a:t>
            </a:r>
            <a:r>
              <a:rPr lang="en-US" sz="2800" dirty="0">
                <a:solidFill>
                  <a:srgbClr val="C00000"/>
                </a:solidFill>
              </a:rPr>
              <a:t>DM</a:t>
            </a:r>
            <a:r>
              <a:rPr lang="en-US" sz="2800" dirty="0"/>
              <a:t> in the next </a:t>
            </a:r>
            <a:r>
              <a:rPr lang="en-US" sz="2800" dirty="0" smtClean="0"/>
              <a:t>10– 20 </a:t>
            </a:r>
            <a:r>
              <a:rPr lang="en-US" sz="2800" dirty="0"/>
              <a:t>years</a:t>
            </a:r>
            <a:r>
              <a:rPr lang="en-US" sz="2800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H2019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884" y="5103194"/>
            <a:ext cx="2836997" cy="159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62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Undiagnosed </a:t>
            </a:r>
            <a:r>
              <a:rPr lang="en-US" b="1" dirty="0">
                <a:solidFill>
                  <a:srgbClr val="C00000"/>
                </a:solidFill>
              </a:rPr>
              <a:t>type 2 diabetes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Because of the number </a:t>
            </a:r>
            <a:r>
              <a:rPr lang="en-US" sz="3200" dirty="0" smtClean="0"/>
              <a:t>of pregnant </a:t>
            </a:r>
            <a:r>
              <a:rPr lang="en-US" sz="3200" dirty="0"/>
              <a:t>women with undiagnosed </a:t>
            </a:r>
            <a:r>
              <a:rPr lang="en-US" sz="3200" dirty="0" smtClean="0"/>
              <a:t>type 2 </a:t>
            </a:r>
            <a:r>
              <a:rPr lang="en-US" sz="3200" dirty="0"/>
              <a:t>diabetes, it is reasonable to </a:t>
            </a:r>
            <a:r>
              <a:rPr lang="en-US" sz="3200" dirty="0" smtClean="0"/>
              <a:t>test women with </a:t>
            </a:r>
            <a:r>
              <a:rPr lang="en-US" sz="3200" dirty="0"/>
              <a:t>risk factors for type 2 diabetes at their </a:t>
            </a:r>
            <a:r>
              <a:rPr lang="en-US" sz="3200" b="1" i="1" dirty="0"/>
              <a:t>initial </a:t>
            </a:r>
            <a:r>
              <a:rPr lang="en-US" sz="3200" b="1" i="1" dirty="0" smtClean="0"/>
              <a:t>prenatal visit</a:t>
            </a:r>
            <a:r>
              <a:rPr lang="en-US" sz="3200" dirty="0"/>
              <a:t>, using </a:t>
            </a:r>
            <a:r>
              <a:rPr lang="en-US" sz="3200" b="1" i="1" dirty="0"/>
              <a:t>standard diagnostic criteria</a:t>
            </a:r>
          </a:p>
        </p:txBody>
      </p:sp>
    </p:spTree>
    <p:extLst>
      <p:ext uri="{BB962C8B-B14F-4D97-AF65-F5344CB8AC3E}">
        <p14:creationId xmlns:p14="http://schemas.microsoft.com/office/powerpoint/2010/main" val="156068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0" y="1236372"/>
            <a:ext cx="11947657" cy="5357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29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2" y="1326524"/>
            <a:ext cx="12106577" cy="449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52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255" y="624109"/>
            <a:ext cx="9830358" cy="139787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Diagnosed </a:t>
            </a:r>
            <a:r>
              <a:rPr lang="en-US" dirty="0">
                <a:solidFill>
                  <a:srgbClr val="C00000"/>
                </a:solidFill>
              </a:rPr>
              <a:t>with </a:t>
            </a:r>
            <a:r>
              <a:rPr lang="en-US" dirty="0" smtClean="0">
                <a:solidFill>
                  <a:srgbClr val="C00000"/>
                </a:solidFill>
              </a:rPr>
              <a:t>diabetes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>
                <a:solidFill>
                  <a:srgbClr val="C00000"/>
                </a:solidFill>
              </a:rPr>
              <a:t>in the first trimester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1375" y="2133599"/>
            <a:ext cx="9843237" cy="4344473"/>
          </a:xfrm>
        </p:spPr>
        <p:txBody>
          <a:bodyPr>
            <a:normAutofit/>
          </a:bodyPr>
          <a:lstStyle/>
          <a:p>
            <a:r>
              <a:rPr lang="en-US" sz="2800" dirty="0"/>
              <a:t>Women diagnosed with </a:t>
            </a:r>
            <a:r>
              <a:rPr lang="en-US" sz="2800" dirty="0" smtClean="0"/>
              <a:t>diabetes by </a:t>
            </a:r>
            <a:r>
              <a:rPr lang="en-US" sz="2800" dirty="0"/>
              <a:t>standard diagnostic </a:t>
            </a:r>
            <a:r>
              <a:rPr lang="en-US" sz="2800" dirty="0" smtClean="0"/>
              <a:t>criteria in </a:t>
            </a:r>
            <a:r>
              <a:rPr lang="en-US" sz="2800" dirty="0"/>
              <a:t>the first trimester should be </a:t>
            </a:r>
            <a:r>
              <a:rPr lang="en-US" sz="2800" dirty="0" smtClean="0"/>
              <a:t>classified as </a:t>
            </a:r>
            <a:r>
              <a:rPr lang="en-US" sz="2800" dirty="0"/>
              <a:t>having </a:t>
            </a:r>
            <a:endParaRPr lang="en-US" sz="2800" dirty="0" smtClean="0"/>
          </a:p>
          <a:p>
            <a:r>
              <a:rPr lang="en-US" sz="2800" dirty="0" smtClean="0"/>
              <a:t>preexisting </a:t>
            </a:r>
            <a:r>
              <a:rPr lang="en-US" sz="2800" dirty="0" err="1"/>
              <a:t>pregestational</a:t>
            </a:r>
            <a:r>
              <a:rPr lang="en-US" sz="2800" dirty="0"/>
              <a:t> </a:t>
            </a:r>
            <a:r>
              <a:rPr lang="en-US" sz="2800" dirty="0" smtClean="0"/>
              <a:t>diabetes (type </a:t>
            </a:r>
            <a:r>
              <a:rPr lang="en-US" sz="2800" dirty="0"/>
              <a:t>2 diabetes or, </a:t>
            </a:r>
            <a:endParaRPr lang="en-US" sz="2800" dirty="0" smtClean="0"/>
          </a:p>
          <a:p>
            <a:r>
              <a:rPr lang="en-US" sz="2800" dirty="0" smtClean="0"/>
              <a:t>very rarely, type </a:t>
            </a:r>
            <a:r>
              <a:rPr lang="en-US" sz="2800" dirty="0"/>
              <a:t>1 diabetes </a:t>
            </a:r>
            <a:r>
              <a:rPr lang="en-US" sz="2800" dirty="0" smtClean="0"/>
              <a:t>or </a:t>
            </a:r>
          </a:p>
          <a:p>
            <a:r>
              <a:rPr lang="en-US" sz="2800" dirty="0" smtClean="0"/>
              <a:t>monogenic </a:t>
            </a:r>
            <a:r>
              <a:rPr lang="en-US" sz="2800" dirty="0"/>
              <a:t>diabetes</a:t>
            </a:r>
            <a:r>
              <a:rPr lang="en-US" sz="2800" dirty="0" smtClean="0"/>
              <a:t>).</a:t>
            </a:r>
          </a:p>
          <a:p>
            <a:r>
              <a:rPr lang="en-US" sz="1600" dirty="0" smtClean="0"/>
              <a:t>ADA2019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0346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554</TotalTime>
  <Words>1135</Words>
  <Application>Microsoft Office PowerPoint</Application>
  <PresentationFormat>Widescreen</PresentationFormat>
  <Paragraphs>126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Century Gothic</vt:lpstr>
      <vt:lpstr>Times New Roman</vt:lpstr>
      <vt:lpstr>Wingdings 3</vt:lpstr>
      <vt:lpstr>Wisp</vt:lpstr>
      <vt:lpstr>PowerPoint Presentation</vt:lpstr>
      <vt:lpstr>GESTATIONAL DIABETES MELLITUS</vt:lpstr>
      <vt:lpstr>PPEVALANCE of GDM</vt:lpstr>
      <vt:lpstr>Metabolic changes of pregnancy</vt:lpstr>
      <vt:lpstr>PowerPoint Presentation</vt:lpstr>
      <vt:lpstr>Undiagnosed type 2 diabetes</vt:lpstr>
      <vt:lpstr>PowerPoint Presentation</vt:lpstr>
      <vt:lpstr>PowerPoint Presentation</vt:lpstr>
      <vt:lpstr>Diagnosed with diabetes in the first trimester</vt:lpstr>
      <vt:lpstr>Prediabetes in the first trimester</vt:lpstr>
      <vt:lpstr>GDM</vt:lpstr>
      <vt:lpstr>PowerPoint Presentation</vt:lpstr>
      <vt:lpstr>GDM</vt:lpstr>
      <vt:lpstr>Diagnosis of GDM</vt:lpstr>
      <vt:lpstr>One-step strategy</vt:lpstr>
      <vt:lpstr>Two-step strategy</vt:lpstr>
      <vt:lpstr>postpartum</vt:lpstr>
      <vt:lpstr>PowerPoint Presentation</vt:lpstr>
      <vt:lpstr>Prevent diabetes in GDM</vt:lpstr>
      <vt:lpstr>PowerPoint Presentation</vt:lpstr>
      <vt:lpstr>Physiology</vt:lpstr>
      <vt:lpstr>Fetal Programming</vt:lpstr>
      <vt:lpstr>Fetal Programming</vt:lpstr>
      <vt:lpstr>Maternal stress</vt:lpstr>
      <vt:lpstr>Maternal stress</vt:lpstr>
      <vt:lpstr>Management of Diabetes in Pregnancy: Standards of Medical Care in Diabetesd2019</vt:lpstr>
      <vt:lpstr>PowerPoint Presentation</vt:lpstr>
      <vt:lpstr>PowerPoint Presentation</vt:lpstr>
      <vt:lpstr>PowerPoint Presentation</vt:lpstr>
      <vt:lpstr>A1C in Pregnancy</vt:lpstr>
      <vt:lpstr>Lifestyle change</vt:lpstr>
      <vt:lpstr>Insulin is the preferred medication</vt:lpstr>
      <vt:lpstr>Metformin</vt:lpstr>
      <vt:lpstr>PCO</vt:lpstr>
      <vt:lpstr>PowerPoint Presentation</vt:lpstr>
      <vt:lpstr>Gestational diabetes mellitus: Glycemic control and maternal prognosis</vt:lpstr>
      <vt:lpstr>PowerPoint Presentation</vt:lpstr>
      <vt:lpstr>Undiagnosed Gestational Diabetes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Dr.Moeinzadeh</dc:creator>
  <cp:lastModifiedBy>gheir vagir</cp:lastModifiedBy>
  <cp:revision>75</cp:revision>
  <dcterms:created xsi:type="dcterms:W3CDTF">2018-12-29T20:11:14Z</dcterms:created>
  <dcterms:modified xsi:type="dcterms:W3CDTF">2019-01-21T10:09:42Z</dcterms:modified>
</cp:coreProperties>
</file>