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8"/>
  </p:notesMasterIdLst>
  <p:sldIdLst>
    <p:sldId id="259" r:id="rId2"/>
    <p:sldId id="256" r:id="rId3"/>
    <p:sldId id="274" r:id="rId4"/>
    <p:sldId id="278" r:id="rId5"/>
    <p:sldId id="277" r:id="rId6"/>
    <p:sldId id="275" r:id="rId7"/>
    <p:sldId id="276" r:id="rId8"/>
    <p:sldId id="260" r:id="rId9"/>
    <p:sldId id="257" r:id="rId10"/>
    <p:sldId id="261" r:id="rId11"/>
    <p:sldId id="258" r:id="rId12"/>
    <p:sldId id="262" r:id="rId13"/>
    <p:sldId id="263" r:id="rId14"/>
    <p:sldId id="264" r:id="rId15"/>
    <p:sldId id="265" r:id="rId16"/>
    <p:sldId id="266" r:id="rId17"/>
    <p:sldId id="280" r:id="rId18"/>
    <p:sldId id="281" r:id="rId19"/>
    <p:sldId id="282" r:id="rId20"/>
    <p:sldId id="268" r:id="rId21"/>
    <p:sldId id="269" r:id="rId22"/>
    <p:sldId id="270" r:id="rId23"/>
    <p:sldId id="271" r:id="rId24"/>
    <p:sldId id="347" r:id="rId25"/>
    <p:sldId id="348" r:id="rId26"/>
    <p:sldId id="341" r:id="rId27"/>
  </p:sldIdLst>
  <p:sldSz cx="12192000" cy="6858000"/>
  <p:notesSz cx="6858000" cy="9144000"/>
  <p:embeddedFontLst>
    <p:embeddedFont>
      <p:font typeface="B Titr" panose="00000700000000000000" pitchFamily="2" charset="-78"/>
      <p:bold r:id="rId29"/>
    </p:embeddedFont>
    <p:embeddedFont>
      <p:font typeface="B Nazanin" panose="00000400000000000000" pitchFamily="2" charset="-78"/>
      <p:regular r:id="rId30"/>
      <p:bold r:id="rId31"/>
    </p:embeddedFont>
    <p:embeddedFont>
      <p:font typeface="Calibri" panose="020F0502020204030204" pitchFamily="34"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0" autoAdjust="0"/>
    <p:restoredTop sz="94660"/>
  </p:normalViewPr>
  <p:slideViewPr>
    <p:cSldViewPr snapToGrid="0">
      <p:cViewPr varScale="1">
        <p:scale>
          <a:sx n="72" d="100"/>
          <a:sy n="72" d="100"/>
        </p:scale>
        <p:origin x="60"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1A7DFC-21D3-485F-ACD9-8CDAFCD805D7}" type="datetimeFigureOut">
              <a:rPr lang="en-US" smtClean="0"/>
              <a:t>11/1/2016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AD947D-0340-46C4-8BEE-28BA0880A376}" type="slidenum">
              <a:rPr lang="en-US" smtClean="0"/>
              <a:t>‹#›</a:t>
            </a:fld>
            <a:endParaRPr lang="en-US"/>
          </a:p>
        </p:txBody>
      </p:sp>
    </p:spTree>
    <p:extLst>
      <p:ext uri="{BB962C8B-B14F-4D97-AF65-F5344CB8AC3E}">
        <p14:creationId xmlns:p14="http://schemas.microsoft.com/office/powerpoint/2010/main" val="20927050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15C46BF-EEAD-48B6-8524-AF58D0244A83}" type="slidenum">
              <a:rPr lang="en-US" altLang="en-US" smtClean="0">
                <a:solidFill>
                  <a:prstClr val="black"/>
                </a:solidFill>
              </a:rPr>
              <a:pPr/>
              <a:t>1</a:t>
            </a:fld>
            <a:endParaRPr lang="en-US" altLang="en-US" smtClean="0">
              <a:solidFill>
                <a:prstClr val="black"/>
              </a:solidFill>
            </a:endParaRPr>
          </a:p>
        </p:txBody>
      </p:sp>
    </p:spTree>
    <p:extLst>
      <p:ext uri="{BB962C8B-B14F-4D97-AF65-F5344CB8AC3E}">
        <p14:creationId xmlns:p14="http://schemas.microsoft.com/office/powerpoint/2010/main" val="4143357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0D0FCED-405E-4BA1-B853-3C1F01867DF4}"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302136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4938F90-9027-4CAE-A36E-953590CD4561}"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183746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C1BB885-40D3-4116-A134-F601695FA9EA}"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2747467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080C34C-DDA0-4F31-8AD9-814D9293719A}"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2005520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E7E3B5C-2723-45F7-A141-BB8F2AD2B84B}"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17744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B7C92DB-93D5-498F-9BB7-D4EC0F1F6B67}"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326916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129BB4D-B1A7-4DA6-A0D6-DBB491306698}"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07321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5056640-DB1A-442D-8FF4-04C42C881509}"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469338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E2085F5-D857-4158-A9BF-4C5962A19555}"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1657620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21932A-4D37-4523-8243-333DF95D470B}"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3589516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52DCB63-E98A-4FE2-8416-2BE4AA35D86D}" type="slidenum">
              <a:rPr lang="es-ES" altLang="en-US">
                <a:solidFill>
                  <a:srgbClr val="000000"/>
                </a:solidFill>
              </a:rPr>
              <a:pPr>
                <a:defRPr/>
              </a:pPr>
              <a:t>‹#›</a:t>
            </a:fld>
            <a:endParaRPr lang="es-ES" altLang="en-US">
              <a:solidFill>
                <a:srgbClr val="000000"/>
              </a:solidFill>
            </a:endParaRPr>
          </a:p>
        </p:txBody>
      </p:sp>
    </p:spTree>
    <p:extLst>
      <p:ext uri="{BB962C8B-B14F-4D97-AF65-F5344CB8AC3E}">
        <p14:creationId xmlns:p14="http://schemas.microsoft.com/office/powerpoint/2010/main" val="4192989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en-US" smtClean="0"/>
              <a:t>Haga clic para cambiar el estilo de título	</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en-US" smtClean="0"/>
              <a:t>Haga clic para modificar el estilo de texto del patrón</a:t>
            </a:r>
          </a:p>
          <a:p>
            <a:pPr lvl="1"/>
            <a:r>
              <a:rPr lang="es-ES" altLang="en-US" smtClean="0"/>
              <a:t>Segundo nivel</a:t>
            </a:r>
          </a:p>
          <a:p>
            <a:pPr lvl="2"/>
            <a:r>
              <a:rPr lang="es-ES" altLang="en-US" smtClean="0"/>
              <a:t>Tercer nivel</a:t>
            </a:r>
          </a:p>
          <a:p>
            <a:pPr lvl="3"/>
            <a:r>
              <a:rPr lang="es-ES" altLang="en-US" smtClean="0"/>
              <a:t>Cuarto nivel</a:t>
            </a:r>
          </a:p>
          <a:p>
            <a:pPr lvl="4"/>
            <a:r>
              <a:rPr lang="es-ES" altLang="en-US" smtClean="0"/>
              <a:t>Quinto nivel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fontAlgn="base">
              <a:spcBef>
                <a:spcPct val="0"/>
              </a:spcBef>
              <a:spcAft>
                <a:spcPct val="0"/>
              </a:spcAft>
              <a:defRPr/>
            </a:pPr>
            <a:endParaRPr lang="es-E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fontAlgn="base">
              <a:spcBef>
                <a:spcPct val="0"/>
              </a:spcBef>
              <a:spcAft>
                <a:spcPct val="0"/>
              </a:spcAft>
              <a:defRPr/>
            </a:pPr>
            <a:endParaRPr lang="es-E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12EACCDB-058E-4E10-BF50-756AD46BA696}" type="slidenum">
              <a:rPr lang="es-ES" altLang="en-US">
                <a:solidFill>
                  <a:srgbClr val="000000"/>
                </a:solidFill>
              </a:rPr>
              <a:pPr fontAlgn="base">
                <a:spcBef>
                  <a:spcPct val="0"/>
                </a:spcBef>
                <a:spcAft>
                  <a:spcPct val="0"/>
                </a:spcAft>
                <a:defRPr/>
              </a:pPr>
              <a:t>‹#›</a:t>
            </a:fld>
            <a:endParaRPr lang="es-ES" altLang="en-US">
              <a:solidFill>
                <a:srgbClr val="000000"/>
              </a:solidFill>
            </a:endParaRPr>
          </a:p>
        </p:txBody>
      </p:sp>
    </p:spTree>
    <p:extLst>
      <p:ext uri="{BB962C8B-B14F-4D97-AF65-F5344CB8AC3E}">
        <p14:creationId xmlns:p14="http://schemas.microsoft.com/office/powerpoint/2010/main" val="12101553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65"/>
          <p:cNvSpPr>
            <a:spLocks noChangeArrowheads="1"/>
          </p:cNvSpPr>
          <p:nvPr/>
        </p:nvSpPr>
        <p:spPr bwMode="auto">
          <a:xfrm>
            <a:off x="5087939" y="2781300"/>
            <a:ext cx="3240087"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FontTx/>
              <a:buNone/>
            </a:pPr>
            <a:endParaRPr lang="es-ES" altLang="en-US" sz="2400">
              <a:solidFill>
                <a:srgbClr val="000000"/>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3792" y="764704"/>
            <a:ext cx="5632694" cy="3554082"/>
          </a:xfrm>
          <a:prstGeom prst="rect">
            <a:avLst/>
          </a:prstGeom>
          <a:solidFill>
            <a:schemeClr val="bg1">
              <a:lumMod val="95000"/>
            </a:schemeClr>
          </a:solidFill>
          <a:effectLst>
            <a:softEdge rad="444500"/>
          </a:effectLst>
        </p:spPr>
      </p:pic>
    </p:spTree>
    <p:extLst>
      <p:ext uri="{BB962C8B-B14F-4D97-AF65-F5344CB8AC3E}">
        <p14:creationId xmlns:p14="http://schemas.microsoft.com/office/powerpoint/2010/main" val="291893138"/>
      </p:ext>
    </p:extLst>
  </p:cSld>
  <p:clrMapOvr>
    <a:masterClrMapping/>
  </p:clrMapOvr>
  <p:transition spd="slow">
    <p:plu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dirty="0" smtClean="0">
                <a:cs typeface="B Titr" panose="00000700000000000000" pitchFamily="2" charset="-78"/>
              </a:rPr>
              <a:t>تعیین میزان خطر با استفاده از اطلاعات زير انجام می گردد</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lvl="0" algn="r" rtl="1"/>
            <a:r>
              <a:rPr lang="ar-SA" dirty="0" smtClean="0">
                <a:cs typeface="B Nazanin" panose="00000400000000000000" pitchFamily="2" charset="-78"/>
              </a:rPr>
              <a:t>ابتلاء </a:t>
            </a:r>
            <a:r>
              <a:rPr lang="ar-SA" dirty="0">
                <a:cs typeface="B Nazanin" panose="00000400000000000000" pitchFamily="2" charset="-78"/>
              </a:rPr>
              <a:t>يا عدم ابتلاء به ديابت</a:t>
            </a:r>
            <a:endParaRPr lang="en-US" dirty="0">
              <a:cs typeface="B Nazanin" panose="00000400000000000000" pitchFamily="2" charset="-78"/>
            </a:endParaRPr>
          </a:p>
          <a:p>
            <a:pPr lvl="0" algn="r" rtl="1"/>
            <a:r>
              <a:rPr lang="ar-SA" dirty="0">
                <a:cs typeface="B Nazanin" panose="00000400000000000000" pitchFamily="2" charset="-78"/>
              </a:rPr>
              <a:t>جنس</a:t>
            </a:r>
            <a:endParaRPr lang="en-US" dirty="0">
              <a:cs typeface="B Nazanin" panose="00000400000000000000" pitchFamily="2" charset="-78"/>
            </a:endParaRPr>
          </a:p>
          <a:p>
            <a:pPr lvl="0" algn="r" rtl="1"/>
            <a:r>
              <a:rPr lang="ar-SA" dirty="0">
                <a:cs typeface="B Nazanin" panose="00000400000000000000" pitchFamily="2" charset="-78"/>
              </a:rPr>
              <a:t>مصرف دخانیات  </a:t>
            </a:r>
            <a:endParaRPr lang="en-US" dirty="0">
              <a:cs typeface="B Nazanin" panose="00000400000000000000" pitchFamily="2" charset="-78"/>
            </a:endParaRPr>
          </a:p>
          <a:p>
            <a:pPr lvl="0" algn="r" rtl="1"/>
            <a:r>
              <a:rPr lang="ar-SA" dirty="0">
                <a:cs typeface="B Nazanin" panose="00000400000000000000" pitchFamily="2" charset="-78"/>
              </a:rPr>
              <a:t>سن</a:t>
            </a:r>
            <a:endParaRPr lang="en-US" dirty="0">
              <a:cs typeface="B Nazanin" panose="00000400000000000000" pitchFamily="2" charset="-78"/>
            </a:endParaRPr>
          </a:p>
          <a:p>
            <a:pPr lvl="0" algn="r" rtl="1"/>
            <a:r>
              <a:rPr lang="ar-SA" dirty="0">
                <a:cs typeface="B Nazanin" panose="00000400000000000000" pitchFamily="2" charset="-78"/>
              </a:rPr>
              <a:t>فشارخون سيستولي</a:t>
            </a:r>
            <a:endParaRPr lang="en-US" dirty="0">
              <a:cs typeface="B Nazanin" panose="00000400000000000000" pitchFamily="2" charset="-78"/>
            </a:endParaRPr>
          </a:p>
          <a:p>
            <a:pPr algn="r" rtl="1"/>
            <a:r>
              <a:rPr lang="ar-SA" dirty="0">
                <a:cs typeface="B Nazanin" panose="00000400000000000000" pitchFamily="2" charset="-78"/>
              </a:rPr>
              <a:t>مقدار كلسترول تام خون </a:t>
            </a:r>
            <a:endParaRPr lang="en-US" dirty="0">
              <a:cs typeface="B Nazanin" panose="00000400000000000000" pitchFamily="2" charset="-78"/>
            </a:endParaRPr>
          </a:p>
        </p:txBody>
      </p:sp>
    </p:spTree>
    <p:extLst>
      <p:ext uri="{BB962C8B-B14F-4D97-AF65-F5344CB8AC3E}">
        <p14:creationId xmlns:p14="http://schemas.microsoft.com/office/powerpoint/2010/main" val="22808186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13681" y="-2292458"/>
            <a:ext cx="18968352" cy="11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655403389"/>
              </p:ext>
            </p:extLst>
          </p:nvPr>
        </p:nvGraphicFramePr>
        <p:xfrm>
          <a:off x="543340" y="263612"/>
          <a:ext cx="10402956" cy="6462279"/>
        </p:xfrm>
        <a:graphic>
          <a:graphicData uri="http://schemas.openxmlformats.org/presentationml/2006/ole">
            <mc:AlternateContent xmlns:mc="http://schemas.openxmlformats.org/markup-compatibility/2006">
              <mc:Choice xmlns:v="urn:schemas-microsoft-com:vml" Requires="v">
                <p:oleObj spid="_x0000_s1061" name="Acrobat Document" r:id="rId3" imgW="7563600" imgH="10685880" progId="AcroExch.Document.11">
                  <p:embed/>
                </p:oleObj>
              </mc:Choice>
              <mc:Fallback>
                <p:oleObj name="Acrobat Document" r:id="rId3" imgW="7563600" imgH="10685880" progId="AcroExch.Document.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340" y="263612"/>
                        <a:ext cx="10402956" cy="6462279"/>
                      </a:xfrm>
                      <a:prstGeom prst="rect">
                        <a:avLst/>
                      </a:prstGeom>
                      <a:noFill/>
                    </p:spPr>
                  </p:pic>
                </p:oleObj>
              </mc:Fallback>
            </mc:AlternateContent>
          </a:graphicData>
        </a:graphic>
      </p:graphicFrame>
    </p:spTree>
    <p:extLst>
      <p:ext uri="{BB962C8B-B14F-4D97-AF65-F5344CB8AC3E}">
        <p14:creationId xmlns:p14="http://schemas.microsoft.com/office/powerpoint/2010/main" val="33105741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میزان خطر</a:t>
            </a:r>
            <a:endParaRPr lang="en-US" dirty="0"/>
          </a:p>
        </p:txBody>
      </p:sp>
      <p:sp>
        <p:nvSpPr>
          <p:cNvPr id="3" name="Content Placeholder 2"/>
          <p:cNvSpPr>
            <a:spLocks noGrp="1"/>
          </p:cNvSpPr>
          <p:nvPr>
            <p:ph idx="1"/>
          </p:nvPr>
        </p:nvSpPr>
        <p:spPr/>
        <p:txBody>
          <a:bodyPr/>
          <a:lstStyle/>
          <a:p>
            <a:pPr marL="342900" lvl="0" indent="-342900" algn="justLow" rtl="1">
              <a:lnSpc>
                <a:spcPct val="115000"/>
              </a:lnSpc>
              <a:spcAft>
                <a:spcPts val="0"/>
              </a:spcAft>
              <a:buFont typeface="+mj-lt"/>
              <a:buAutoNum type="arabicPeriod"/>
            </a:pPr>
            <a:r>
              <a:rPr lang="fa-IR" b="1" dirty="0" smtClean="0">
                <a:effectLst/>
                <a:latin typeface="Calibri" panose="020F0502020204030204" pitchFamily="34" charset="0"/>
                <a:ea typeface="Calibri" panose="020F0502020204030204" pitchFamily="34" charset="0"/>
                <a:cs typeface="B Nazanin" panose="00000400000000000000" pitchFamily="2" charset="-78"/>
              </a:rPr>
              <a:t>خطر کمتر از  10 %</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Low" rtl="1">
              <a:lnSpc>
                <a:spcPct val="115000"/>
              </a:lnSpc>
              <a:spcAft>
                <a:spcPts val="0"/>
              </a:spcAft>
              <a:buFont typeface="+mj-lt"/>
              <a:buAutoNum type="arabicPeriod"/>
            </a:pPr>
            <a:r>
              <a:rPr lang="fa-IR" b="1" dirty="0" smtClean="0">
                <a:effectLst/>
                <a:latin typeface="Calibri" panose="020F0502020204030204" pitchFamily="34" charset="0"/>
                <a:ea typeface="Calibri" panose="020F0502020204030204" pitchFamily="34" charset="0"/>
                <a:cs typeface="B Nazanin" panose="00000400000000000000" pitchFamily="2" charset="-78"/>
              </a:rPr>
              <a:t>خطر 10 تا کمتر از 20%</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Low" rtl="1">
              <a:lnSpc>
                <a:spcPct val="115000"/>
              </a:lnSpc>
              <a:spcAft>
                <a:spcPts val="0"/>
              </a:spcAft>
              <a:buFont typeface="+mj-lt"/>
              <a:buAutoNum type="arabicPeriod"/>
            </a:pPr>
            <a:r>
              <a:rPr lang="fa-IR" b="1" dirty="0" smtClean="0">
                <a:effectLst/>
                <a:latin typeface="Calibri" panose="020F0502020204030204" pitchFamily="34" charset="0"/>
                <a:ea typeface="Calibri" panose="020F0502020204030204" pitchFamily="34" charset="0"/>
                <a:cs typeface="B Nazanin" panose="00000400000000000000" pitchFamily="2" charset="-78"/>
              </a:rPr>
              <a:t>خطر 20 تا کمتر از 30%</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Low" rtl="1">
              <a:lnSpc>
                <a:spcPct val="115000"/>
              </a:lnSpc>
              <a:spcAft>
                <a:spcPts val="0"/>
              </a:spcAft>
              <a:buFont typeface="+mj-lt"/>
              <a:buAutoNum type="arabicPeriod"/>
            </a:pPr>
            <a:r>
              <a:rPr lang="fa-IR" b="1" dirty="0" smtClean="0">
                <a:effectLst/>
                <a:latin typeface="Calibri" panose="020F0502020204030204" pitchFamily="34" charset="0"/>
                <a:ea typeface="Calibri" panose="020F0502020204030204" pitchFamily="34" charset="0"/>
                <a:cs typeface="B Nazanin" panose="00000400000000000000" pitchFamily="2" charset="-78"/>
              </a:rPr>
              <a:t>خطر 30 % و بالاتر</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3071494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Titr" panose="00000700000000000000" pitchFamily="2" charset="-78"/>
              </a:rPr>
              <a:t>اقداماتی که برای هر گروه باید انجام دهید</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lvl="0" algn="r" rtl="1"/>
            <a:r>
              <a:rPr lang="fa-IR" dirty="0">
                <a:cs typeface="B Nazanin" panose="00000400000000000000" pitchFamily="2" charset="-78"/>
              </a:rPr>
              <a:t>به کلیه افرادی که مورد ارزیابی خطر قرار گرفته </a:t>
            </a:r>
            <a:r>
              <a:rPr lang="fa-IR" dirty="0" err="1">
                <a:cs typeface="B Nazanin" panose="00000400000000000000" pitchFamily="2" charset="-78"/>
              </a:rPr>
              <a:t>اند</a:t>
            </a:r>
            <a:r>
              <a:rPr lang="fa-IR" dirty="0">
                <a:cs typeface="B Nazanin" panose="00000400000000000000" pitchFamily="2" charset="-78"/>
              </a:rPr>
              <a:t>، فارغ از میزان خطر  محاسبه شده، پروتکل شماره 2 را آموزش دهید. کلیه </a:t>
            </a:r>
            <a:r>
              <a:rPr lang="fa-IR" dirty="0" err="1">
                <a:cs typeface="B Nazanin" panose="00000400000000000000" pitchFamily="2" charset="-78"/>
              </a:rPr>
              <a:t>مواردی</a:t>
            </a:r>
            <a:r>
              <a:rPr lang="fa-IR" dirty="0">
                <a:cs typeface="B Nazanin" panose="00000400000000000000" pitchFamily="2" charset="-78"/>
              </a:rPr>
              <a:t> که در پروتکل شماره 2 قید شده است مهم است و باید به افراد آموزش داده شود.</a:t>
            </a:r>
            <a:endParaRPr lang="en-US" dirty="0">
              <a:cs typeface="B Nazanin" panose="00000400000000000000" pitchFamily="2" charset="-78"/>
            </a:endParaRPr>
          </a:p>
          <a:p>
            <a:pPr lvl="0" algn="r" rtl="1"/>
            <a:r>
              <a:rPr lang="fa-IR" dirty="0">
                <a:cs typeface="B Nazanin" panose="00000400000000000000" pitchFamily="2" charset="-78"/>
              </a:rPr>
              <a:t>به افرادی که </a:t>
            </a:r>
            <a:r>
              <a:rPr lang="fa-IR" b="1" dirty="0">
                <a:cs typeface="B Nazanin" panose="00000400000000000000" pitchFamily="2" charset="-78"/>
              </a:rPr>
              <a:t>کمتر از 10 درصد</a:t>
            </a:r>
            <a:r>
              <a:rPr lang="fa-IR" dirty="0">
                <a:cs typeface="B Nazanin" panose="00000400000000000000" pitchFamily="2" charset="-78"/>
              </a:rPr>
              <a:t> در معرض خطر 10 ساله بروز حوادث قلبی عروقی هستند، توصیه کنید جهت ارزیابی مجدد </a:t>
            </a:r>
            <a:r>
              <a:rPr lang="fa-IR" b="1" u="sng" dirty="0">
                <a:cs typeface="B Nazanin" panose="00000400000000000000" pitchFamily="2" charset="-78"/>
              </a:rPr>
              <a:t>یک سال</a:t>
            </a:r>
            <a:r>
              <a:rPr lang="fa-IR" dirty="0">
                <a:cs typeface="B Nazanin" panose="00000400000000000000" pitchFamily="2" charset="-78"/>
              </a:rPr>
              <a:t> بعد مراجعه  نمایند.</a:t>
            </a:r>
            <a:endParaRPr lang="en-US" dirty="0">
              <a:cs typeface="B Nazanin" panose="00000400000000000000" pitchFamily="2" charset="-78"/>
            </a:endParaRPr>
          </a:p>
          <a:p>
            <a:pPr lvl="0" algn="r" rtl="1"/>
            <a:r>
              <a:rPr lang="fa-IR" dirty="0">
                <a:cs typeface="B Nazanin" panose="00000400000000000000" pitchFamily="2" charset="-78"/>
              </a:rPr>
              <a:t>افرادی که بین  </a:t>
            </a:r>
            <a:r>
              <a:rPr lang="fa-IR" b="1" dirty="0">
                <a:cs typeface="B Nazanin" panose="00000400000000000000" pitchFamily="2" charset="-78"/>
              </a:rPr>
              <a:t>10 تا کمتر از 20 درصد</a:t>
            </a:r>
            <a:r>
              <a:rPr lang="fa-IR" dirty="0">
                <a:cs typeface="B Nazanin" panose="00000400000000000000" pitchFamily="2" charset="-78"/>
              </a:rPr>
              <a:t> در معرض خطر 10 ساله بروز حوادث قلبی عروقی هستند را هر سه ماه آموزش دهید و پیگیری کنید تا به اهداف پروتکل شماره 2 برسید. سپس </a:t>
            </a:r>
            <a:r>
              <a:rPr lang="fa-IR" b="1" dirty="0">
                <a:cs typeface="B Nazanin" panose="00000400000000000000" pitchFamily="2" charset="-78"/>
              </a:rPr>
              <a:t>هر </a:t>
            </a:r>
            <a:r>
              <a:rPr lang="fa-IR" b="1" dirty="0" smtClean="0">
                <a:cs typeface="B Nazanin" panose="00000400000000000000" pitchFamily="2" charset="-78"/>
              </a:rPr>
              <a:t>نه </a:t>
            </a:r>
            <a:r>
              <a:rPr lang="fa-IR" b="1" dirty="0">
                <a:cs typeface="B Nazanin" panose="00000400000000000000" pitchFamily="2" charset="-78"/>
              </a:rPr>
              <a:t>ماه</a:t>
            </a:r>
            <a:r>
              <a:rPr lang="fa-IR" dirty="0">
                <a:cs typeface="B Nazanin" panose="00000400000000000000" pitchFamily="2" charset="-78"/>
              </a:rPr>
              <a:t> </a:t>
            </a:r>
            <a:r>
              <a:rPr lang="fa-IR" dirty="0" smtClean="0">
                <a:cs typeface="B Nazanin" panose="00000400000000000000" pitchFamily="2" charset="-78"/>
              </a:rPr>
              <a:t>ارزیابی خطر را تکرار کنید.</a:t>
            </a:r>
            <a:endParaRPr lang="en-US" dirty="0">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val="922731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Titr" panose="00000700000000000000" pitchFamily="2" charset="-78"/>
              </a:rPr>
              <a:t>اقداماتی که برای هر گروه باید انجام دهید</a:t>
            </a:r>
            <a:endParaRPr lang="en-US" dirty="0"/>
          </a:p>
        </p:txBody>
      </p:sp>
      <p:sp>
        <p:nvSpPr>
          <p:cNvPr id="3" name="Content Placeholder 2"/>
          <p:cNvSpPr>
            <a:spLocks noGrp="1"/>
          </p:cNvSpPr>
          <p:nvPr>
            <p:ph idx="1"/>
          </p:nvPr>
        </p:nvSpPr>
        <p:spPr/>
        <p:txBody>
          <a:bodyPr/>
          <a:lstStyle/>
          <a:p>
            <a:pPr lvl="0" algn="r" rtl="1"/>
            <a:r>
              <a:rPr lang="fa-IR" dirty="0">
                <a:cs typeface="B Nazanin" panose="00000400000000000000" pitchFamily="2" charset="-78"/>
              </a:rPr>
              <a:t>افرادی که بین  </a:t>
            </a:r>
            <a:r>
              <a:rPr lang="fa-IR" b="1" dirty="0">
                <a:cs typeface="B Nazanin" panose="00000400000000000000" pitchFamily="2" charset="-78"/>
              </a:rPr>
              <a:t>20 تا </a:t>
            </a:r>
            <a:r>
              <a:rPr lang="fa-IR" b="1" dirty="0" err="1">
                <a:cs typeface="B Nazanin" panose="00000400000000000000" pitchFamily="2" charset="-78"/>
              </a:rPr>
              <a:t>كمتر</a:t>
            </a:r>
            <a:r>
              <a:rPr lang="fa-IR" b="1" dirty="0">
                <a:cs typeface="B Nazanin" panose="00000400000000000000" pitchFamily="2" charset="-78"/>
              </a:rPr>
              <a:t> از 30 درصد</a:t>
            </a:r>
            <a:r>
              <a:rPr lang="fa-IR" dirty="0">
                <a:cs typeface="B Nazanin" panose="00000400000000000000" pitchFamily="2" charset="-78"/>
              </a:rPr>
              <a:t> در معرض خطر 10 ساله حوادث قلبی عروقی </a:t>
            </a:r>
            <a:r>
              <a:rPr lang="fa-IR" dirty="0" smtClean="0">
                <a:cs typeface="B Nazanin" panose="00000400000000000000" pitchFamily="2" charset="-78"/>
              </a:rPr>
              <a:t>هستند را به پزشک ارجاع غیر فوری دهید و سپس </a:t>
            </a:r>
            <a:r>
              <a:rPr lang="fa-IR" b="1" dirty="0" smtClean="0">
                <a:cs typeface="B Nazanin" panose="00000400000000000000" pitchFamily="2" charset="-78"/>
              </a:rPr>
              <a:t>هر شش </a:t>
            </a:r>
            <a:r>
              <a:rPr lang="fa-IR" b="1" dirty="0">
                <a:cs typeface="B Nazanin" panose="00000400000000000000" pitchFamily="2" charset="-78"/>
              </a:rPr>
              <a:t>ماه</a:t>
            </a:r>
            <a:r>
              <a:rPr lang="fa-IR" dirty="0">
                <a:cs typeface="B Nazanin" panose="00000400000000000000" pitchFamily="2" charset="-78"/>
              </a:rPr>
              <a:t> </a:t>
            </a:r>
            <a:r>
              <a:rPr lang="fa-IR" dirty="0" smtClean="0">
                <a:cs typeface="B Nazanin" panose="00000400000000000000" pitchFamily="2" charset="-78"/>
              </a:rPr>
              <a:t>ارزیابی خطر را تکرار کنید. </a:t>
            </a:r>
            <a:r>
              <a:rPr lang="fa-IR" dirty="0">
                <a:cs typeface="B Nazanin" panose="00000400000000000000" pitchFamily="2" charset="-78"/>
              </a:rPr>
              <a:t>پیگیری اجرای دستورات پزشک مورد تاکید است .</a:t>
            </a:r>
            <a:endParaRPr lang="en-US" dirty="0">
              <a:cs typeface="B Nazanin" panose="00000400000000000000" pitchFamily="2" charset="-78"/>
            </a:endParaRPr>
          </a:p>
          <a:p>
            <a:pPr lvl="0" algn="r" rtl="1"/>
            <a:r>
              <a:rPr lang="fa-IR" dirty="0">
                <a:cs typeface="B Nazanin" panose="00000400000000000000" pitchFamily="2" charset="-78"/>
              </a:rPr>
              <a:t>افرادی </a:t>
            </a:r>
            <a:r>
              <a:rPr lang="fa-IR" dirty="0" smtClean="0">
                <a:cs typeface="B Nazanin" panose="00000400000000000000" pitchFamily="2" charset="-78"/>
              </a:rPr>
              <a:t>را که </a:t>
            </a:r>
            <a:r>
              <a:rPr lang="fa-IR" b="1" dirty="0">
                <a:cs typeface="B Nazanin" panose="00000400000000000000" pitchFamily="2" charset="-78"/>
              </a:rPr>
              <a:t>30 درصد یا بیشتر</a:t>
            </a:r>
            <a:r>
              <a:rPr lang="fa-IR" dirty="0">
                <a:cs typeface="B Nazanin" panose="00000400000000000000" pitchFamily="2" charset="-78"/>
              </a:rPr>
              <a:t> در معرض خطر 10 ساله حوادث قلبی عروقی هستند، به پزشک </a:t>
            </a:r>
            <a:r>
              <a:rPr lang="fa-IR" b="1" dirty="0">
                <a:cs typeface="B Nazanin" panose="00000400000000000000" pitchFamily="2" charset="-78"/>
              </a:rPr>
              <a:t>ارجاع </a:t>
            </a:r>
            <a:r>
              <a:rPr lang="fa-IR" b="1" dirty="0" err="1">
                <a:cs typeface="B Nazanin" panose="00000400000000000000" pitchFamily="2" charset="-78"/>
              </a:rPr>
              <a:t>غير</a:t>
            </a:r>
            <a:r>
              <a:rPr lang="fa-IR" b="1" dirty="0">
                <a:cs typeface="B Nazanin" panose="00000400000000000000" pitchFamily="2" charset="-78"/>
              </a:rPr>
              <a:t> </a:t>
            </a:r>
            <a:r>
              <a:rPr lang="fa-IR" b="1" dirty="0" err="1">
                <a:cs typeface="B Nazanin" panose="00000400000000000000" pitchFamily="2" charset="-78"/>
              </a:rPr>
              <a:t>فوري</a:t>
            </a:r>
            <a:r>
              <a:rPr lang="fa-IR" dirty="0">
                <a:cs typeface="B Nazanin" panose="00000400000000000000" pitchFamily="2" charset="-78"/>
              </a:rPr>
              <a:t> داده  و </a:t>
            </a:r>
            <a:r>
              <a:rPr lang="fa-IR" b="1" dirty="0">
                <a:cs typeface="B Nazanin" panose="00000400000000000000" pitchFamily="2" charset="-78"/>
              </a:rPr>
              <a:t>هر سه ماه</a:t>
            </a:r>
            <a:r>
              <a:rPr lang="fa-IR" dirty="0">
                <a:cs typeface="B Nazanin" panose="00000400000000000000" pitchFamily="2" charset="-78"/>
              </a:rPr>
              <a:t> </a:t>
            </a:r>
            <a:r>
              <a:rPr lang="fa-IR" dirty="0" err="1" smtClean="0">
                <a:cs typeface="B Nazanin" panose="00000400000000000000" pitchFamily="2" charset="-78"/>
              </a:rPr>
              <a:t>خطرسنجی</a:t>
            </a:r>
            <a:r>
              <a:rPr lang="fa-IR" dirty="0" smtClean="0">
                <a:cs typeface="B Nazanin" panose="00000400000000000000" pitchFamily="2" charset="-78"/>
              </a:rPr>
              <a:t> را تکرار کنید. </a:t>
            </a:r>
            <a:r>
              <a:rPr lang="fa-IR" dirty="0">
                <a:cs typeface="B Nazanin" panose="00000400000000000000" pitchFamily="2" charset="-78"/>
              </a:rPr>
              <a:t>اگر میزان خطر با اقدامات فوق و پیگیری دستورات پزشک پس از 6 ماه کاهش نیافت، </a:t>
            </a:r>
            <a:r>
              <a:rPr lang="fa-IR" dirty="0" smtClean="0">
                <a:cs typeface="B Nazanin" panose="00000400000000000000" pitchFamily="2" charset="-78"/>
              </a:rPr>
              <a:t>باید توسط پزشک به سطح 2 ارجاع گردد. </a:t>
            </a:r>
          </a:p>
          <a:p>
            <a:pPr lvl="0" algn="r" rtl="1"/>
            <a:r>
              <a:rPr lang="fa-IR" dirty="0" smtClean="0">
                <a:cs typeface="B Nazanin" panose="00000400000000000000" pitchFamily="2" charset="-78"/>
              </a:rPr>
              <a:t>اگر </a:t>
            </a:r>
            <a:r>
              <a:rPr lang="fa-IR" dirty="0">
                <a:cs typeface="B Nazanin" panose="00000400000000000000" pitchFamily="2" charset="-78"/>
              </a:rPr>
              <a:t>فرد بر اساس </a:t>
            </a:r>
            <a:r>
              <a:rPr lang="fa-IR" dirty="0" err="1">
                <a:cs typeface="B Nazanin" panose="00000400000000000000" pitchFamily="2" charset="-78"/>
              </a:rPr>
              <a:t>ميزان</a:t>
            </a:r>
            <a:r>
              <a:rPr lang="fa-IR" dirty="0">
                <a:cs typeface="B Nazanin" panose="00000400000000000000" pitchFamily="2" charset="-78"/>
              </a:rPr>
              <a:t> خطر </a:t>
            </a:r>
            <a:r>
              <a:rPr lang="fa-IR" dirty="0" err="1">
                <a:cs typeface="B Nazanin" panose="00000400000000000000" pitchFamily="2" charset="-78"/>
              </a:rPr>
              <a:t>ارزيابي</a:t>
            </a:r>
            <a:r>
              <a:rPr lang="fa-IR" dirty="0">
                <a:cs typeface="B Nazanin" panose="00000400000000000000" pitchFamily="2" charset="-78"/>
              </a:rPr>
              <a:t> شده </a:t>
            </a:r>
            <a:r>
              <a:rPr lang="fa-IR" dirty="0" err="1">
                <a:cs typeface="B Nazanin" panose="00000400000000000000" pitchFamily="2" charset="-78"/>
              </a:rPr>
              <a:t>نياز</a:t>
            </a:r>
            <a:r>
              <a:rPr lang="fa-IR" dirty="0">
                <a:cs typeface="B Nazanin" panose="00000400000000000000" pitchFamily="2" charset="-78"/>
              </a:rPr>
              <a:t> به ارجاع نداشته باشد ، </a:t>
            </a:r>
            <a:r>
              <a:rPr lang="fa-IR" dirty="0" err="1">
                <a:cs typeface="B Nazanin" panose="00000400000000000000" pitchFamily="2" charset="-78"/>
              </a:rPr>
              <a:t>بررسي</a:t>
            </a:r>
            <a:r>
              <a:rPr lang="fa-IR" dirty="0">
                <a:cs typeface="B Nazanin" panose="00000400000000000000" pitchFamily="2" charset="-78"/>
              </a:rPr>
              <a:t> </a:t>
            </a:r>
            <a:r>
              <a:rPr lang="fa-IR" dirty="0" err="1">
                <a:cs typeface="B Nazanin" panose="00000400000000000000" pitchFamily="2" charset="-78"/>
              </a:rPr>
              <a:t>كنيد</a:t>
            </a:r>
            <a:r>
              <a:rPr lang="fa-IR" dirty="0">
                <a:cs typeface="B Nazanin" panose="00000400000000000000" pitchFamily="2" charset="-78"/>
              </a:rPr>
              <a:t> </a:t>
            </a:r>
            <a:r>
              <a:rPr lang="fa-IR" dirty="0" err="1">
                <a:cs typeface="B Nazanin" panose="00000400000000000000" pitchFamily="2" charset="-78"/>
              </a:rPr>
              <a:t>آيا</a:t>
            </a:r>
            <a:r>
              <a:rPr lang="fa-IR" dirty="0">
                <a:cs typeface="B Nazanin" panose="00000400000000000000" pitchFamily="2" charset="-78"/>
              </a:rPr>
              <a:t> به </a:t>
            </a:r>
            <a:r>
              <a:rPr lang="fa-IR" dirty="0" err="1">
                <a:cs typeface="B Nazanin" panose="00000400000000000000" pitchFamily="2" charset="-78"/>
              </a:rPr>
              <a:t>دليل</a:t>
            </a:r>
            <a:r>
              <a:rPr lang="fa-IR" dirty="0">
                <a:cs typeface="B Nazanin" panose="00000400000000000000" pitchFamily="2" charset="-78"/>
              </a:rPr>
              <a:t> </a:t>
            </a:r>
            <a:r>
              <a:rPr lang="fa-IR" dirty="0" err="1">
                <a:cs typeface="B Nazanin" panose="00000400000000000000" pitchFamily="2" charset="-78"/>
              </a:rPr>
              <a:t>فشارخون</a:t>
            </a:r>
            <a:r>
              <a:rPr lang="fa-IR" dirty="0">
                <a:cs typeface="B Nazanin" panose="00000400000000000000" pitchFamily="2" charset="-78"/>
              </a:rPr>
              <a:t> بالا، </a:t>
            </a:r>
            <a:r>
              <a:rPr lang="fa-IR" dirty="0" err="1">
                <a:cs typeface="B Nazanin" panose="00000400000000000000" pitchFamily="2" charset="-78"/>
              </a:rPr>
              <a:t>يا</a:t>
            </a:r>
            <a:r>
              <a:rPr lang="fa-IR" dirty="0">
                <a:cs typeface="B Nazanin" panose="00000400000000000000" pitchFamily="2" charset="-78"/>
              </a:rPr>
              <a:t> قند خون بالا </a:t>
            </a:r>
            <a:r>
              <a:rPr lang="fa-IR" dirty="0" err="1">
                <a:cs typeface="B Nazanin" panose="00000400000000000000" pitchFamily="2" charset="-78"/>
              </a:rPr>
              <a:t>يا</a:t>
            </a:r>
            <a:r>
              <a:rPr lang="fa-IR" dirty="0">
                <a:cs typeface="B Nazanin" panose="00000400000000000000" pitchFamily="2" charset="-78"/>
              </a:rPr>
              <a:t> </a:t>
            </a:r>
            <a:r>
              <a:rPr lang="fa-IR" dirty="0" err="1">
                <a:cs typeface="B Nazanin" panose="00000400000000000000" pitchFamily="2" charset="-78"/>
              </a:rPr>
              <a:t>كلسترول</a:t>
            </a:r>
            <a:r>
              <a:rPr lang="fa-IR" dirty="0">
                <a:cs typeface="B Nazanin" panose="00000400000000000000" pitchFamily="2" charset="-78"/>
              </a:rPr>
              <a:t> خون بالا </a:t>
            </a:r>
            <a:r>
              <a:rPr lang="fa-IR" dirty="0" err="1">
                <a:cs typeface="B Nazanin" panose="00000400000000000000" pitchFamily="2" charset="-78"/>
              </a:rPr>
              <a:t>نياز</a:t>
            </a:r>
            <a:r>
              <a:rPr lang="fa-IR" dirty="0">
                <a:cs typeface="B Nazanin" panose="00000400000000000000" pitchFamily="2" charset="-78"/>
              </a:rPr>
              <a:t> به ارجاع دارد </a:t>
            </a:r>
            <a:r>
              <a:rPr lang="fa-IR" dirty="0" err="1">
                <a:cs typeface="B Nazanin" panose="00000400000000000000" pitchFamily="2" charset="-78"/>
              </a:rPr>
              <a:t>يا</a:t>
            </a:r>
            <a:r>
              <a:rPr lang="fa-IR" dirty="0">
                <a:cs typeface="B Nazanin" panose="00000400000000000000" pitchFamily="2" charset="-78"/>
              </a:rPr>
              <a:t> </a:t>
            </a:r>
            <a:r>
              <a:rPr lang="fa-IR" dirty="0" err="1">
                <a:cs typeface="B Nazanin" panose="00000400000000000000" pitchFamily="2" charset="-78"/>
              </a:rPr>
              <a:t>خير</a:t>
            </a:r>
            <a:r>
              <a:rPr lang="fa-IR" dirty="0">
                <a:cs typeface="B Nazanin" panose="00000400000000000000" pitchFamily="2" charset="-78"/>
              </a:rPr>
              <a:t>.(مطابق برنامه </a:t>
            </a:r>
            <a:r>
              <a:rPr lang="fa-IR" dirty="0" err="1">
                <a:cs typeface="B Nazanin" panose="00000400000000000000" pitchFamily="2" charset="-78"/>
              </a:rPr>
              <a:t>هاي</a:t>
            </a:r>
            <a:r>
              <a:rPr lang="fa-IR" dirty="0">
                <a:cs typeface="B Nazanin" panose="00000400000000000000" pitchFamily="2" charset="-78"/>
              </a:rPr>
              <a:t> </a:t>
            </a:r>
            <a:r>
              <a:rPr lang="fa-IR" dirty="0" err="1">
                <a:cs typeface="B Nazanin" panose="00000400000000000000" pitchFamily="2" charset="-78"/>
              </a:rPr>
              <a:t>كشوري</a:t>
            </a:r>
            <a:r>
              <a:rPr lang="fa-IR" dirty="0">
                <a:cs typeface="B Nazanin" panose="00000400000000000000" pitchFamily="2" charset="-78"/>
              </a:rPr>
              <a:t> </a:t>
            </a:r>
            <a:r>
              <a:rPr lang="fa-IR" dirty="0" err="1">
                <a:cs typeface="B Nazanin" panose="00000400000000000000" pitchFamily="2" charset="-78"/>
              </a:rPr>
              <a:t>فشارخون</a:t>
            </a:r>
            <a:r>
              <a:rPr lang="fa-IR" dirty="0">
                <a:cs typeface="B Nazanin" panose="00000400000000000000" pitchFamily="2" charset="-78"/>
              </a:rPr>
              <a:t> بالا و </a:t>
            </a:r>
            <a:r>
              <a:rPr lang="fa-IR" dirty="0" err="1">
                <a:cs typeface="B Nazanin" panose="00000400000000000000" pitchFamily="2" charset="-78"/>
              </a:rPr>
              <a:t>ديابت</a:t>
            </a:r>
            <a:r>
              <a:rPr lang="fa-IR" dirty="0">
                <a:cs typeface="B Nazanin" panose="00000400000000000000" pitchFamily="2" charset="-78"/>
              </a:rPr>
              <a:t> </a:t>
            </a:r>
            <a:r>
              <a:rPr lang="fa-IR" dirty="0" smtClean="0">
                <a:cs typeface="B Nazanin" panose="00000400000000000000" pitchFamily="2" charset="-78"/>
              </a:rPr>
              <a:t>)</a:t>
            </a:r>
            <a:endParaRPr lang="en-US" dirty="0">
              <a:cs typeface="B Nazanin" panose="00000400000000000000" pitchFamily="2" charset="-78"/>
            </a:endParaRPr>
          </a:p>
        </p:txBody>
      </p:sp>
    </p:spTree>
    <p:extLst>
      <p:ext uri="{BB962C8B-B14F-4D97-AF65-F5344CB8AC3E}">
        <p14:creationId xmlns:p14="http://schemas.microsoft.com/office/powerpoint/2010/main" val="9020991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Titr" panose="00000700000000000000" pitchFamily="2" charset="-78"/>
              </a:rPr>
              <a:t>نکات مهم </a:t>
            </a:r>
            <a:r>
              <a:rPr lang="fa-IR" b="1" dirty="0" err="1">
                <a:cs typeface="B Titr" panose="00000700000000000000" pitchFamily="2" charset="-78"/>
              </a:rPr>
              <a:t>درخصوص</a:t>
            </a:r>
            <a:r>
              <a:rPr lang="fa-IR" b="1" dirty="0">
                <a:cs typeface="B Titr" panose="00000700000000000000" pitchFamily="2" charset="-78"/>
              </a:rPr>
              <a:t> نتایج آزمایش</a:t>
            </a:r>
            <a:endParaRPr lang="en-US" dirty="0">
              <a:cs typeface="B Titr" panose="00000700000000000000" pitchFamily="2" charset="-78"/>
            </a:endParaRPr>
          </a:p>
        </p:txBody>
      </p:sp>
      <p:sp>
        <p:nvSpPr>
          <p:cNvPr id="3" name="Content Placeholder 2"/>
          <p:cNvSpPr>
            <a:spLocks noGrp="1"/>
          </p:cNvSpPr>
          <p:nvPr>
            <p:ph idx="1"/>
          </p:nvPr>
        </p:nvSpPr>
        <p:spPr/>
        <p:txBody>
          <a:bodyPr>
            <a:normAutofit fontScale="92500" lnSpcReduction="20000"/>
          </a:bodyPr>
          <a:lstStyle/>
          <a:p>
            <a:pPr lvl="0" algn="r" rtl="1"/>
            <a:r>
              <a:rPr lang="ar-SA" dirty="0">
                <a:cs typeface="B Nazanin" panose="00000400000000000000" pitchFamily="2" charset="-78"/>
              </a:rPr>
              <a:t>اگر مراجعه كننده آزمايش چربي خون مربوط به </a:t>
            </a:r>
            <a:r>
              <a:rPr lang="ar-SA" b="1" dirty="0">
                <a:cs typeface="B Nazanin" panose="00000400000000000000" pitchFamily="2" charset="-78"/>
              </a:rPr>
              <a:t>حداكثر يك سال قبل</a:t>
            </a:r>
            <a:r>
              <a:rPr lang="ar-SA" dirty="0">
                <a:cs typeface="B Nazanin" panose="00000400000000000000" pitchFamily="2" charset="-78"/>
              </a:rPr>
              <a:t> را داشته باشد ، مي توان از نتايج مقدار كلسترول و قند خون آن استفاده كرد. </a:t>
            </a:r>
            <a:endParaRPr lang="en-US" dirty="0">
              <a:cs typeface="B Nazanin" panose="00000400000000000000" pitchFamily="2" charset="-78"/>
            </a:endParaRPr>
          </a:p>
          <a:p>
            <a:pPr lvl="0" algn="r" rtl="1"/>
            <a:r>
              <a:rPr lang="fa-IR" dirty="0">
                <a:cs typeface="B Nazanin" panose="00000400000000000000" pitchFamily="2" charset="-78"/>
              </a:rPr>
              <a:t>اگر نتیجه آزمایش قند خون ناشتا</a:t>
            </a:r>
            <a:r>
              <a:rPr lang="fa-IR" b="1" dirty="0">
                <a:cs typeface="B Nazanin" panose="00000400000000000000" pitchFamily="2" charset="-78"/>
              </a:rPr>
              <a:t> 100 تا 125 میلی گرم در </a:t>
            </a:r>
            <a:r>
              <a:rPr lang="fa-IR" b="1" dirty="0" err="1">
                <a:cs typeface="B Nazanin" panose="00000400000000000000" pitchFamily="2" charset="-78"/>
              </a:rPr>
              <a:t>دسی</a:t>
            </a:r>
            <a:r>
              <a:rPr lang="fa-IR" b="1" dirty="0">
                <a:cs typeface="B Nazanin" panose="00000400000000000000" pitchFamily="2" charset="-78"/>
              </a:rPr>
              <a:t> لیتر</a:t>
            </a:r>
            <a:r>
              <a:rPr lang="fa-IR" dirty="0">
                <a:cs typeface="B Nazanin" panose="00000400000000000000" pitchFamily="2" charset="-78"/>
              </a:rPr>
              <a:t> باشد و فرد بیمار شناخته شده دیابت نباشد، پس از ارزیابی و محاسبه میزان خطر حوادث قلبی و عروقی و انجام اقدامات لازم جهت بررسی احتمال پره دیابتی بودن، فرد را به پزشک ارجاع </a:t>
            </a:r>
            <a:r>
              <a:rPr lang="fa-IR" dirty="0" err="1">
                <a:cs typeface="B Nazanin" panose="00000400000000000000" pitchFamily="2" charset="-78"/>
              </a:rPr>
              <a:t>غیرفوری</a:t>
            </a:r>
            <a:r>
              <a:rPr lang="fa-IR" dirty="0">
                <a:cs typeface="B Nazanin" panose="00000400000000000000" pitchFamily="2" charset="-78"/>
              </a:rPr>
              <a:t> دهید.</a:t>
            </a:r>
            <a:endParaRPr lang="en-US" dirty="0">
              <a:cs typeface="B Nazanin" panose="00000400000000000000" pitchFamily="2" charset="-78"/>
            </a:endParaRPr>
          </a:p>
          <a:p>
            <a:pPr lvl="0" algn="r" rtl="1"/>
            <a:r>
              <a:rPr lang="fa-IR" dirty="0">
                <a:cs typeface="B Nazanin" panose="00000400000000000000" pitchFamily="2" charset="-78"/>
              </a:rPr>
              <a:t>اگر میزان قند خون ناشتا مساوی یا بیش از </a:t>
            </a:r>
            <a:r>
              <a:rPr lang="fa-IR" b="1" dirty="0">
                <a:cs typeface="B Nazanin" panose="00000400000000000000" pitchFamily="2" charset="-78"/>
              </a:rPr>
              <a:t>126 میلی گرم در </a:t>
            </a:r>
            <a:r>
              <a:rPr lang="fa-IR" b="1" dirty="0" err="1">
                <a:cs typeface="B Nazanin" panose="00000400000000000000" pitchFamily="2" charset="-78"/>
              </a:rPr>
              <a:t>دسی</a:t>
            </a:r>
            <a:r>
              <a:rPr lang="fa-IR" b="1" dirty="0">
                <a:cs typeface="B Nazanin" panose="00000400000000000000" pitchFamily="2" charset="-78"/>
              </a:rPr>
              <a:t> لیتر</a:t>
            </a:r>
            <a:r>
              <a:rPr lang="fa-IR" dirty="0">
                <a:cs typeface="B Nazanin" panose="00000400000000000000" pitchFamily="2" charset="-78"/>
              </a:rPr>
              <a:t> باشد و فرد بیمار شناخته شده دیابت نباشد، پس از ارزیابی و محاسبه میزان خطر حوادث قلبی و عروقی و انجام اقدامات لازم به شرح بالا ، به پزشک ارجاع(غیر فوری) نمایید و پس از تائید قطعی </a:t>
            </a:r>
            <a:r>
              <a:rPr lang="fa-IR" dirty="0" err="1">
                <a:cs typeface="B Nazanin" panose="00000400000000000000" pitchFamily="2" charset="-78"/>
              </a:rPr>
              <a:t>ابتلاء</a:t>
            </a:r>
            <a:r>
              <a:rPr lang="fa-IR" dirty="0">
                <a:cs typeface="B Nazanin" panose="00000400000000000000" pitchFamily="2" charset="-78"/>
              </a:rPr>
              <a:t> یا عدم </a:t>
            </a:r>
            <a:r>
              <a:rPr lang="fa-IR" dirty="0" err="1">
                <a:cs typeface="B Nazanin" panose="00000400000000000000" pitchFamily="2" charset="-78"/>
              </a:rPr>
              <a:t>ابتلاء</a:t>
            </a:r>
            <a:r>
              <a:rPr lang="fa-IR" dirty="0">
                <a:cs typeface="B Nazanin" panose="00000400000000000000" pitchFamily="2" charset="-78"/>
              </a:rPr>
              <a:t> به دیابت، میزان خطر حوادث قلبی و عروقی را </a:t>
            </a:r>
            <a:r>
              <a:rPr lang="fa-IR" dirty="0" err="1">
                <a:cs typeface="B Nazanin" panose="00000400000000000000" pitchFamily="2" charset="-78"/>
              </a:rPr>
              <a:t>مجدداً</a:t>
            </a:r>
            <a:r>
              <a:rPr lang="fa-IR" dirty="0">
                <a:cs typeface="B Nazanin" panose="00000400000000000000" pitchFamily="2" charset="-78"/>
              </a:rPr>
              <a:t> محاسبه کنید. </a:t>
            </a:r>
            <a:endParaRPr lang="en-US"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3652166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anose="00000700000000000000" pitchFamily="2" charset="-78"/>
              </a:rPr>
              <a:t>نکات مهم </a:t>
            </a:r>
            <a:r>
              <a:rPr lang="fa-IR" b="1" dirty="0" err="1" smtClean="0">
                <a:cs typeface="B Titr" panose="00000700000000000000" pitchFamily="2" charset="-78"/>
              </a:rPr>
              <a:t>درخصوص</a:t>
            </a:r>
            <a:r>
              <a:rPr lang="fa-IR" b="1" dirty="0" smtClean="0">
                <a:cs typeface="B Titr" panose="00000700000000000000" pitchFamily="2" charset="-78"/>
              </a:rPr>
              <a:t> نتایج آزمایش</a:t>
            </a:r>
            <a:endParaRPr lang="en-US" dirty="0"/>
          </a:p>
        </p:txBody>
      </p:sp>
      <p:sp>
        <p:nvSpPr>
          <p:cNvPr id="3" name="Content Placeholder 2"/>
          <p:cNvSpPr>
            <a:spLocks noGrp="1"/>
          </p:cNvSpPr>
          <p:nvPr>
            <p:ph idx="1"/>
          </p:nvPr>
        </p:nvSpPr>
        <p:spPr/>
        <p:txBody>
          <a:bodyPr/>
          <a:lstStyle/>
          <a:p>
            <a:pPr lvl="0" algn="r" rtl="1"/>
            <a:r>
              <a:rPr lang="fa-IR" dirty="0">
                <a:cs typeface="B Nazanin" panose="00000400000000000000" pitchFamily="2" charset="-78"/>
              </a:rPr>
              <a:t>تشخیص </a:t>
            </a:r>
            <a:r>
              <a:rPr lang="fa-IR" dirty="0" err="1">
                <a:cs typeface="B Nazanin" panose="00000400000000000000" pitchFamily="2" charset="-78"/>
              </a:rPr>
              <a:t>ابتلاء</a:t>
            </a:r>
            <a:r>
              <a:rPr lang="fa-IR" dirty="0">
                <a:cs typeface="B Nazanin" panose="00000400000000000000" pitchFamily="2" charset="-78"/>
              </a:rPr>
              <a:t> به دیابت یا </a:t>
            </a:r>
            <a:r>
              <a:rPr lang="fa-IR" dirty="0" err="1">
                <a:cs typeface="B Nazanin" panose="00000400000000000000" pitchFamily="2" charset="-78"/>
              </a:rPr>
              <a:t>فشارخون</a:t>
            </a:r>
            <a:r>
              <a:rPr lang="fa-IR" dirty="0">
                <a:cs typeface="B Nazanin" panose="00000400000000000000" pitchFamily="2" charset="-78"/>
              </a:rPr>
              <a:t> بالا یا اختلال چربی خون و درمان آن مطابق دستورالعمل های برنامه های کشوری دیابت و </a:t>
            </a:r>
            <a:r>
              <a:rPr lang="fa-IR" dirty="0" err="1">
                <a:cs typeface="B Nazanin" panose="00000400000000000000" pitchFamily="2" charset="-78"/>
              </a:rPr>
              <a:t>فشارخون</a:t>
            </a:r>
            <a:r>
              <a:rPr lang="fa-IR" dirty="0">
                <a:cs typeface="B Nazanin" panose="00000400000000000000" pitchFamily="2" charset="-78"/>
              </a:rPr>
              <a:t> و چربی خون </a:t>
            </a:r>
            <a:r>
              <a:rPr lang="fa-IR" dirty="0" smtClean="0">
                <a:cs typeface="B Nazanin" panose="00000400000000000000" pitchFamily="2" charset="-78"/>
              </a:rPr>
              <a:t>بالاست</a:t>
            </a:r>
            <a:r>
              <a:rPr lang="fa-IR" dirty="0">
                <a:cs typeface="B Nazanin" panose="00000400000000000000" pitchFamily="2" charset="-78"/>
              </a:rPr>
              <a:t>.</a:t>
            </a:r>
            <a:endParaRPr lang="en-US"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12369504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Titr" panose="00000700000000000000" pitchFamily="2" charset="-78"/>
              </a:rPr>
              <a:t>نکته:</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dirty="0">
                <a:cs typeface="B Nazanin" panose="00000400000000000000" pitchFamily="2" charset="-78"/>
              </a:rPr>
              <a:t>اگر نتایج آزمایش قند یا کلسترول خون فردی با دستگاه سنجش چربی خون، بالاتر از حد طبیعی بود، به معنی </a:t>
            </a:r>
            <a:r>
              <a:rPr lang="fa-IR" dirty="0" err="1">
                <a:cs typeface="B Nazanin" panose="00000400000000000000" pitchFamily="2" charset="-78"/>
              </a:rPr>
              <a:t>ابتلاء</a:t>
            </a:r>
            <a:r>
              <a:rPr lang="fa-IR" dirty="0">
                <a:cs typeface="B Nazanin" panose="00000400000000000000" pitchFamily="2" charset="-78"/>
              </a:rPr>
              <a:t> قطعی فرد و یا تایید بیماری نیست ، این وضعیت به مفهوم احتمال </a:t>
            </a:r>
            <a:r>
              <a:rPr lang="fa-IR" dirty="0" err="1">
                <a:cs typeface="B Nazanin" panose="00000400000000000000" pitchFamily="2" charset="-78"/>
              </a:rPr>
              <a:t>ابتلاء</a:t>
            </a:r>
            <a:r>
              <a:rPr lang="fa-IR" dirty="0">
                <a:cs typeface="B Nazanin" panose="00000400000000000000" pitchFamily="2" charset="-78"/>
              </a:rPr>
              <a:t> است و فرد مشکوک به بیماری باید به پزشک ارجاع و توسط وی تحت بررسی قرار گیرد. ممکن است بیماری دیابت یا کلسترول خون بالای افراد ارجاع شده توسط پزشک با بررسی های </a:t>
            </a:r>
            <a:r>
              <a:rPr lang="fa-IR" dirty="0" err="1">
                <a:cs typeface="B Nazanin" panose="00000400000000000000" pitchFamily="2" charset="-78"/>
              </a:rPr>
              <a:t>بیشترتایید</a:t>
            </a:r>
            <a:r>
              <a:rPr lang="fa-IR" dirty="0">
                <a:cs typeface="B Nazanin" panose="00000400000000000000" pitchFamily="2" charset="-78"/>
              </a:rPr>
              <a:t> نشود. این موضوع باید حتما" برای افرادی که به دلیل قند یا کلسترول خون بالا ارجاع می شوند نیز توضیح داده شود تا موجب بی اعتمادی مراجعین نگردد.</a:t>
            </a:r>
            <a:endParaRPr lang="en-US"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6370161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A" b="1" dirty="0">
                <a:cs typeface="B Titr" panose="00000700000000000000" pitchFamily="2" charset="-78"/>
              </a:rPr>
              <a:t>تجویز دارو بر اساس میزان خطر قلبی </a:t>
            </a:r>
            <a:r>
              <a:rPr lang="ar-SA" b="1" dirty="0" smtClean="0">
                <a:cs typeface="B Titr" panose="00000700000000000000" pitchFamily="2" charset="-78"/>
              </a:rPr>
              <a:t>عروقی</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r" rtl="1"/>
            <a:r>
              <a:rPr lang="ar-SA" sz="2800" dirty="0">
                <a:cs typeface="B Nazanin" panose="00000400000000000000" pitchFamily="2" charset="-78"/>
              </a:rPr>
              <a:t>برای افراد در معرض خطر ، در صورت نداشتن منع مصرف داروهای زیر ، با توجه به میزان خطر قلبی عروقی درمان دارويي توسط پزشک تجویز می گردد: </a:t>
            </a:r>
            <a:endParaRPr lang="en-US" sz="2800" dirty="0">
              <a:cs typeface="B Nazanin" panose="00000400000000000000" pitchFamily="2" charset="-78"/>
            </a:endParaRPr>
          </a:p>
          <a:p>
            <a:pPr lvl="0" algn="r" rtl="1"/>
            <a:r>
              <a:rPr lang="ar-SA" sz="2800" dirty="0">
                <a:cs typeface="B Nazanin" panose="00000400000000000000" pitchFamily="2" charset="-78"/>
              </a:rPr>
              <a:t>برای افراد با میزان خطر 20 % و بالاتر که فشارخون مساوی یا بیش از </a:t>
            </a:r>
            <a:r>
              <a:rPr lang="fa-IR" sz="2800" dirty="0" smtClean="0">
                <a:cs typeface="B Nazanin" panose="00000400000000000000" pitchFamily="2" charset="-78"/>
              </a:rPr>
              <a:t>140/90 </a:t>
            </a:r>
            <a:r>
              <a:rPr lang="ar-SA" sz="2800" dirty="0" smtClean="0">
                <a:cs typeface="B Nazanin" panose="00000400000000000000" pitchFamily="2" charset="-78"/>
              </a:rPr>
              <a:t> </a:t>
            </a:r>
            <a:r>
              <a:rPr lang="ar-SA" sz="2800" dirty="0">
                <a:cs typeface="B Nazanin" panose="00000400000000000000" pitchFamily="2" charset="-78"/>
              </a:rPr>
              <a:t>دارند بايد درمان دارویی با داروهای کاهنده فشارخون، مانند تیازیدها، شروع شود .</a:t>
            </a:r>
            <a:endParaRPr lang="en-US" sz="2800" dirty="0">
              <a:cs typeface="B Nazanin" panose="00000400000000000000" pitchFamily="2" charset="-78"/>
            </a:endParaRPr>
          </a:p>
          <a:p>
            <a:pPr lvl="0" algn="r" rtl="1"/>
            <a:r>
              <a:rPr lang="ar-SA" sz="2800" dirty="0">
                <a:cs typeface="B Nazanin" panose="00000400000000000000" pitchFamily="2" charset="-78"/>
              </a:rPr>
              <a:t>برای افراد با میزان خطر30 % و بالاتر علاوه بر داروهای کاهنده فشارخون، داروی کاهنده چربی خون همچون استاتین نیز تجویز شود. </a:t>
            </a:r>
            <a:endParaRPr lang="en-US" sz="2800" dirty="0">
              <a:cs typeface="B Nazanin" panose="00000400000000000000" pitchFamily="2" charset="-78"/>
            </a:endParaRPr>
          </a:p>
          <a:p>
            <a:pPr lvl="0" algn="r" rtl="1"/>
            <a:r>
              <a:rPr lang="ar-SA" sz="2800" dirty="0">
                <a:cs typeface="B Nazanin" panose="00000400000000000000" pitchFamily="2" charset="-78"/>
              </a:rPr>
              <a:t>برای افراد مبتلا به سکته های قلبی و سکته های مغزی غیرخونریزی دهنده نیز باید آسپیرین تجویز گردد.</a:t>
            </a:r>
            <a:endParaRPr lang="en-US" sz="2800" dirty="0">
              <a:cs typeface="B Nazanin" panose="00000400000000000000" pitchFamily="2" charset="-78"/>
            </a:endParaRPr>
          </a:p>
          <a:p>
            <a:pPr algn="r" rtl="1"/>
            <a:r>
              <a:rPr lang="fa-IR" sz="2800" dirty="0">
                <a:cs typeface="B Nazanin" panose="00000400000000000000" pitchFamily="2" charset="-78"/>
              </a:rPr>
              <a:t>یکی از مهمترین وظایف بهورز / مراقب سلامت پیگیری نمودن مصرف منظم داروهای فوق است که توسط پزشک برای بیماران تجویز شده است.  </a:t>
            </a:r>
            <a:endParaRPr lang="en-US" sz="2800" dirty="0">
              <a:cs typeface="B Nazanin" panose="00000400000000000000" pitchFamily="2" charset="-78"/>
            </a:endParaRPr>
          </a:p>
          <a:p>
            <a:pPr algn="r" rtl="1"/>
            <a:endParaRPr lang="en-US" sz="2800" dirty="0">
              <a:cs typeface="B Nazanin" panose="00000400000000000000" pitchFamily="2" charset="-78"/>
            </a:endParaRPr>
          </a:p>
        </p:txBody>
      </p:sp>
    </p:spTree>
    <p:extLst>
      <p:ext uri="{BB962C8B-B14F-4D97-AF65-F5344CB8AC3E}">
        <p14:creationId xmlns:p14="http://schemas.microsoft.com/office/powerpoint/2010/main" val="4340522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نکته خیلی مهم:</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b="1" dirty="0">
                <a:cs typeface="B Nazanin" panose="00000400000000000000" pitchFamily="2" charset="-78"/>
              </a:rPr>
              <a:t>همه افراد بالای </a:t>
            </a:r>
            <a:r>
              <a:rPr lang="fa-IR" b="1" dirty="0" smtClean="0">
                <a:cs typeface="B Nazanin" panose="00000400000000000000" pitchFamily="2" charset="-78"/>
              </a:rPr>
              <a:t>30 </a:t>
            </a:r>
            <a:r>
              <a:rPr lang="fa-IR" b="1" dirty="0">
                <a:cs typeface="B Nazanin" panose="00000400000000000000" pitchFamily="2" charset="-78"/>
              </a:rPr>
              <a:t>سال که حداقل یک عامل خطر دارند و </a:t>
            </a:r>
            <a:r>
              <a:rPr lang="fa-IR" b="1" dirty="0" err="1">
                <a:cs typeface="B Nazanin" panose="00000400000000000000" pitchFamily="2" charset="-78"/>
              </a:rPr>
              <a:t>خطرسنجی</a:t>
            </a:r>
            <a:r>
              <a:rPr lang="fa-IR" b="1" dirty="0">
                <a:cs typeface="B Nazanin" panose="00000400000000000000" pitchFamily="2" charset="-78"/>
              </a:rPr>
              <a:t> قلبی عروقی برای آنها انجام میشود در معرض خطر سکته قلبی یا مغزی طی ده سال آینده هستند. میزان خطر وقوع سکته قلبی یا مغزی از کمتر از ده درصد تا بیش از 30 درصد متغیر است. </a:t>
            </a:r>
            <a:r>
              <a:rPr lang="fa-IR" b="1" dirty="0" smtClean="0">
                <a:cs typeface="B Nazanin" panose="00000400000000000000" pitchFamily="2" charset="-78"/>
              </a:rPr>
              <a:t>بجز </a:t>
            </a:r>
            <a:r>
              <a:rPr lang="fa-IR" b="1" dirty="0">
                <a:cs typeface="B Nazanin" panose="00000400000000000000" pitchFamily="2" charset="-78"/>
              </a:rPr>
              <a:t>عوامل خطر سن، سابقه خانوادگی بیماری ها که غیرقابل تغییر هستند سایر عوامل خطر قابل تعدیل و اصلاح هستند. انجام </a:t>
            </a:r>
            <a:r>
              <a:rPr lang="fa-IR" b="1" dirty="0" err="1">
                <a:cs typeface="B Nazanin" panose="00000400000000000000" pitchFamily="2" charset="-78"/>
              </a:rPr>
              <a:t>خطرسنجی</a:t>
            </a:r>
            <a:r>
              <a:rPr lang="fa-IR" b="1" dirty="0">
                <a:cs typeface="B Nazanin" panose="00000400000000000000" pitchFamily="2" charset="-78"/>
              </a:rPr>
              <a:t> مداوم در زمانهای معین بر اساس میزان خطر محاسبه شده </a:t>
            </a:r>
            <a:r>
              <a:rPr lang="fa-IR" b="1" dirty="0" err="1">
                <a:cs typeface="B Nazanin" panose="00000400000000000000" pitchFamily="2" charset="-78"/>
              </a:rPr>
              <a:t>شاخصی</a:t>
            </a:r>
            <a:r>
              <a:rPr lang="fa-IR" b="1" dirty="0">
                <a:cs typeface="B Nazanin" panose="00000400000000000000" pitchFamily="2" charset="-78"/>
              </a:rPr>
              <a:t> برای میزان موفقیت در کاهش عوامل خطر است که با قطع مصرف دخانیات و کنترل مطلوب قند، فشار و چربی خون حاصل خواهد شد</a:t>
            </a:r>
            <a:r>
              <a:rPr lang="fa-IR" b="1" dirty="0" smtClean="0">
                <a:cs typeface="B Nazanin" panose="00000400000000000000" pitchFamily="2" charset="-78"/>
              </a:rPr>
              <a:t>.</a:t>
            </a:r>
            <a:endParaRPr lang="en-US" dirty="0">
              <a:cs typeface="B Nazanin" panose="00000400000000000000" pitchFamily="2" charset="-78"/>
            </a:endParaRPr>
          </a:p>
        </p:txBody>
      </p:sp>
    </p:spTree>
    <p:extLst>
      <p:ext uri="{BB962C8B-B14F-4D97-AF65-F5344CB8AC3E}">
        <p14:creationId xmlns:p14="http://schemas.microsoft.com/office/powerpoint/2010/main" val="34674476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err="1" smtClean="0">
                <a:cs typeface="B Titr" panose="00000700000000000000" pitchFamily="2" charset="-78"/>
              </a:rPr>
              <a:t>خطرسنجی</a:t>
            </a:r>
            <a:r>
              <a:rPr lang="fa-IR" dirty="0" smtClean="0">
                <a:cs typeface="B Titr" panose="00000700000000000000" pitchFamily="2" charset="-78"/>
              </a:rPr>
              <a:t> سکته های قلبی عروقی</a:t>
            </a:r>
            <a:endParaRPr lang="en-US" dirty="0">
              <a:cs typeface="B Titr" panose="00000700000000000000" pitchFamily="2" charset="-78"/>
            </a:endParaRPr>
          </a:p>
        </p:txBody>
      </p:sp>
      <p:sp>
        <p:nvSpPr>
          <p:cNvPr id="3" name="Subtitle 2"/>
          <p:cNvSpPr>
            <a:spLocks noGrp="1"/>
          </p:cNvSpPr>
          <p:nvPr>
            <p:ph type="subTitle" idx="1"/>
          </p:nvPr>
        </p:nvSpPr>
        <p:spPr/>
        <p:txBody>
          <a:bodyPr>
            <a:normAutofit fontScale="70000" lnSpcReduction="20000"/>
          </a:bodyPr>
          <a:lstStyle/>
          <a:p>
            <a:pPr rtl="1"/>
            <a:r>
              <a:rPr lang="fa-IR" b="1" dirty="0" smtClean="0">
                <a:cs typeface="B Nazanin" pitchFamily="2" charset="-78"/>
              </a:rPr>
              <a:t>دکتر علیرضا مهدوی </a:t>
            </a:r>
          </a:p>
          <a:p>
            <a:pPr rtl="1"/>
            <a:r>
              <a:rPr lang="fa-IR" b="1" dirty="0" smtClean="0">
                <a:cs typeface="B Nazanin" pitchFamily="2" charset="-78"/>
              </a:rPr>
              <a:t>رئیس اداره پیشگیری و کنترل بیماری های قلبی عروقی </a:t>
            </a:r>
          </a:p>
          <a:p>
            <a:pPr rtl="1"/>
            <a:r>
              <a:rPr lang="fa-IR" b="1" dirty="0" smtClean="0">
                <a:cs typeface="B Nazanin" pitchFamily="2" charset="-78"/>
              </a:rPr>
              <a:t>معاون اجرائی دفتر مدیریت بیماری های غیر واگیر وزارت بهداشت، درمان و آموزش پزشکی</a:t>
            </a:r>
          </a:p>
          <a:p>
            <a:pPr rtl="1"/>
            <a:r>
              <a:rPr lang="fa-IR" b="1" dirty="0" smtClean="0">
                <a:cs typeface="B Nazanin" pitchFamily="2" charset="-78"/>
              </a:rPr>
              <a:t>مهر ماه 1395</a:t>
            </a:r>
            <a:endParaRPr lang="en-US" b="1" dirty="0" smtClean="0">
              <a:cs typeface="B Nazanin" pitchFamily="2" charset="-78"/>
            </a:endParaRPr>
          </a:p>
          <a:p>
            <a:endParaRPr lang="en-US" dirty="0"/>
          </a:p>
        </p:txBody>
      </p:sp>
    </p:spTree>
    <p:extLst>
      <p:ext uri="{BB962C8B-B14F-4D97-AF65-F5344CB8AC3E}">
        <p14:creationId xmlns:p14="http://schemas.microsoft.com/office/powerpoint/2010/main" val="1401719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fa-IR" sz="2400" b="1" dirty="0">
                <a:cs typeface="B Titr" panose="00000700000000000000" pitchFamily="2" charset="-78"/>
              </a:rPr>
              <a:t>پروتکل شماره 2 </a:t>
            </a:r>
            <a:br>
              <a:rPr lang="fa-IR" sz="2400" b="1" dirty="0">
                <a:cs typeface="B Titr" panose="00000700000000000000" pitchFamily="2" charset="-78"/>
              </a:rPr>
            </a:br>
            <a:r>
              <a:rPr lang="fa-IR" sz="2400" b="1" dirty="0">
                <a:cs typeface="B Titr" panose="00000700000000000000" pitchFamily="2" charset="-78"/>
              </a:rPr>
              <a:t>بسته خدمات اساسی بیماری های غیر واگیر (</a:t>
            </a:r>
            <a:r>
              <a:rPr lang="en-US" sz="2400" b="1" dirty="0">
                <a:cs typeface="B Titr" panose="00000700000000000000" pitchFamily="2" charset="-78"/>
              </a:rPr>
              <a:t>PEN</a:t>
            </a:r>
            <a:r>
              <a:rPr lang="fa-IR" sz="2400" b="1" dirty="0">
                <a:cs typeface="B Titr" panose="00000700000000000000" pitchFamily="2" charset="-78"/>
              </a:rPr>
              <a:t>)</a:t>
            </a:r>
            <a:br>
              <a:rPr lang="fa-IR" sz="2400" b="1" dirty="0">
                <a:cs typeface="B Titr" panose="00000700000000000000" pitchFamily="2" charset="-78"/>
              </a:rPr>
            </a:br>
            <a:r>
              <a:rPr lang="fa-IR" sz="2400" b="1" dirty="0">
                <a:cs typeface="B Titr" panose="00000700000000000000" pitchFamily="2" charset="-78"/>
              </a:rPr>
              <a:t>آموزش بهداشت و مشاوره </a:t>
            </a:r>
            <a:r>
              <a:rPr lang="fa-IR" sz="2400" b="1" dirty="0" err="1">
                <a:cs typeface="B Titr" panose="00000700000000000000" pitchFamily="2" charset="-78"/>
              </a:rPr>
              <a:t>درخصوص</a:t>
            </a:r>
            <a:r>
              <a:rPr lang="fa-IR" sz="2400" b="1" dirty="0">
                <a:cs typeface="B Titr" panose="00000700000000000000" pitchFamily="2" charset="-78"/>
              </a:rPr>
              <a:t> رفتارهای بهداشتی (ویژه آموزش عموم جامعه)</a:t>
            </a:r>
            <a:endParaRPr lang="en-US" sz="2400" dirty="0">
              <a:cs typeface="B Titr" panose="00000700000000000000" pitchFamily="2" charset="-78"/>
            </a:endParaRPr>
          </a:p>
        </p:txBody>
      </p:sp>
      <p:sp>
        <p:nvSpPr>
          <p:cNvPr id="3" name="Content Placeholder 2"/>
          <p:cNvSpPr>
            <a:spLocks noGrp="1"/>
          </p:cNvSpPr>
          <p:nvPr>
            <p:ph idx="1"/>
          </p:nvPr>
        </p:nvSpPr>
        <p:spPr/>
        <p:txBody>
          <a:bodyPr>
            <a:normAutofit fontScale="85000" lnSpcReduction="20000"/>
          </a:bodyPr>
          <a:lstStyle/>
          <a:p>
            <a:pPr algn="r" rtl="1"/>
            <a:r>
              <a:rPr lang="fa-IR" b="1" dirty="0">
                <a:cs typeface="B Nazanin" panose="00000400000000000000" pitchFamily="2" charset="-78"/>
              </a:rPr>
              <a:t>آموزش به بیمار:</a:t>
            </a:r>
          </a:p>
          <a:p>
            <a:pPr algn="r" rtl="1"/>
            <a:r>
              <a:rPr lang="fa-IR" dirty="0">
                <a:cs typeface="B Nazanin" panose="00000400000000000000" pitchFamily="2" charset="-78"/>
              </a:rPr>
              <a:t>داشتن فعالیت بدنی منظم</a:t>
            </a:r>
            <a:endParaRPr lang="en-US" dirty="0">
              <a:cs typeface="B Nazanin" panose="00000400000000000000" pitchFamily="2" charset="-78"/>
            </a:endParaRPr>
          </a:p>
          <a:p>
            <a:pPr algn="r" rtl="1"/>
            <a:r>
              <a:rPr lang="fa-IR" dirty="0">
                <a:cs typeface="B Nazanin" panose="00000400000000000000" pitchFamily="2" charset="-78"/>
              </a:rPr>
              <a:t>داشتن یک رژیم غذایی سالم قلبی</a:t>
            </a:r>
          </a:p>
          <a:p>
            <a:pPr algn="r" rtl="1"/>
            <a:r>
              <a:rPr lang="fa-IR" dirty="0">
                <a:cs typeface="B Nazanin" panose="00000400000000000000" pitchFamily="2" charset="-78"/>
              </a:rPr>
              <a:t>توقف مصرف دخانیات و </a:t>
            </a:r>
            <a:r>
              <a:rPr lang="fa-IR" dirty="0" smtClean="0">
                <a:cs typeface="B Nazanin" panose="00000400000000000000" pitchFamily="2" charset="-78"/>
              </a:rPr>
              <a:t>عدم </a:t>
            </a:r>
            <a:r>
              <a:rPr lang="fa-IR" dirty="0">
                <a:cs typeface="B Nazanin" panose="00000400000000000000" pitchFamily="2" charset="-78"/>
              </a:rPr>
              <a:t>مصرف الکل</a:t>
            </a:r>
            <a:endParaRPr lang="en-US" dirty="0">
              <a:cs typeface="B Nazanin" panose="00000400000000000000" pitchFamily="2" charset="-78"/>
            </a:endParaRPr>
          </a:p>
          <a:p>
            <a:pPr algn="r" rtl="1"/>
            <a:r>
              <a:rPr lang="fa-IR" dirty="0">
                <a:cs typeface="B Nazanin" panose="00000400000000000000" pitchFamily="2" charset="-78"/>
              </a:rPr>
              <a:t>حضور منظم در پیگیری پزشکی </a:t>
            </a:r>
          </a:p>
          <a:p>
            <a:pPr algn="r" rtl="1"/>
            <a:r>
              <a:rPr lang="fa-IR" b="1" dirty="0">
                <a:cs typeface="B Nazanin" panose="00000400000000000000" pitchFamily="2" charset="-78"/>
              </a:rPr>
              <a:t>داشتن فعالیت بدنی منظم </a:t>
            </a:r>
            <a:endParaRPr lang="fa-IR" dirty="0">
              <a:cs typeface="B Nazanin" panose="00000400000000000000" pitchFamily="2" charset="-78"/>
            </a:endParaRPr>
          </a:p>
          <a:p>
            <a:pPr algn="r" rtl="1"/>
            <a:r>
              <a:rPr lang="fa-IR" dirty="0">
                <a:cs typeface="B Nazanin" panose="00000400000000000000" pitchFamily="2" charset="-78"/>
              </a:rPr>
              <a:t>افزایش فعالیت بدنی به تدریج تا سطوح متوسط (مانند پیاده روی سریع) حداقل 5 روز در هفته روزانه 30 دقیقه</a:t>
            </a:r>
            <a:endParaRPr lang="en-US" dirty="0">
              <a:cs typeface="B Nazanin" panose="00000400000000000000" pitchFamily="2" charset="-78"/>
            </a:endParaRPr>
          </a:p>
          <a:p>
            <a:pPr algn="r" rtl="1"/>
            <a:r>
              <a:rPr lang="fa-IR" dirty="0">
                <a:cs typeface="B Nazanin" panose="00000400000000000000" pitchFamily="2" charset="-78"/>
              </a:rPr>
              <a:t>کنترل وزن بدن و جلوگیری از اضافه وزن با کاهش مصرف مواد غذایی کالری بالا و داشتن فعالیت بدنی </a:t>
            </a:r>
            <a:r>
              <a:rPr lang="fa-IR" dirty="0" smtClean="0">
                <a:cs typeface="B Nazanin" panose="00000400000000000000" pitchFamily="2" charset="-78"/>
              </a:rPr>
              <a:t>کافی</a:t>
            </a:r>
          </a:p>
          <a:p>
            <a:pPr algn="r" rtl="1"/>
            <a:r>
              <a:rPr lang="fa-IR" b="1" dirty="0" smtClean="0">
                <a:cs typeface="B Nazanin" panose="00000400000000000000" pitchFamily="2" charset="-78"/>
              </a:rPr>
              <a:t>داشتن یک رژیم غذایی سالم قلبی</a:t>
            </a:r>
            <a:r>
              <a:rPr lang="fa-IR" dirty="0" smtClean="0">
                <a:cs typeface="B Nazanin" panose="00000400000000000000" pitchFamily="2" charset="-78"/>
              </a:rPr>
              <a:t> </a:t>
            </a: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27722365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2400" dirty="0">
                <a:solidFill>
                  <a:prstClr val="black"/>
                </a:solidFill>
                <a:cs typeface="B Titr" panose="00000700000000000000" pitchFamily="2" charset="-78"/>
              </a:rPr>
              <a:t>پروتکل شماره 2 </a:t>
            </a:r>
            <a:br>
              <a:rPr lang="fa-IR" sz="2400" dirty="0">
                <a:solidFill>
                  <a:prstClr val="black"/>
                </a:solidFill>
                <a:cs typeface="B Titr" panose="00000700000000000000" pitchFamily="2" charset="-78"/>
              </a:rPr>
            </a:br>
            <a:r>
              <a:rPr lang="fa-IR" sz="2400" dirty="0">
                <a:solidFill>
                  <a:prstClr val="black"/>
                </a:solidFill>
                <a:cs typeface="B Titr" panose="00000700000000000000" pitchFamily="2" charset="-78"/>
              </a:rPr>
              <a:t>بسته خدمات اساسی بیماری های غیر واگیر (</a:t>
            </a:r>
            <a:r>
              <a:rPr lang="en-US" sz="2400" dirty="0">
                <a:solidFill>
                  <a:prstClr val="black"/>
                </a:solidFill>
                <a:cs typeface="B Titr" panose="00000700000000000000" pitchFamily="2" charset="-78"/>
              </a:rPr>
              <a:t>PEN)</a:t>
            </a:r>
            <a:br>
              <a:rPr lang="en-US" sz="2400" dirty="0">
                <a:solidFill>
                  <a:prstClr val="black"/>
                </a:solidFill>
                <a:cs typeface="B Titr" panose="00000700000000000000" pitchFamily="2" charset="-78"/>
              </a:rPr>
            </a:br>
            <a:r>
              <a:rPr lang="fa-IR" sz="2400" dirty="0">
                <a:solidFill>
                  <a:prstClr val="black"/>
                </a:solidFill>
                <a:cs typeface="B Titr" panose="00000700000000000000" pitchFamily="2" charset="-78"/>
              </a:rPr>
              <a:t>آموزش بهداشت و مشاوره </a:t>
            </a:r>
            <a:r>
              <a:rPr lang="fa-IR" sz="2400" dirty="0" err="1">
                <a:solidFill>
                  <a:prstClr val="black"/>
                </a:solidFill>
                <a:cs typeface="B Titr" panose="00000700000000000000" pitchFamily="2" charset="-78"/>
              </a:rPr>
              <a:t>درخصوص</a:t>
            </a:r>
            <a:r>
              <a:rPr lang="fa-IR" sz="2400" dirty="0">
                <a:solidFill>
                  <a:prstClr val="black"/>
                </a:solidFill>
                <a:cs typeface="B Titr" panose="00000700000000000000" pitchFamily="2" charset="-78"/>
              </a:rPr>
              <a:t> رفتارهای بهداشتی (ویژه آموزش عموم جامعه)</a:t>
            </a:r>
            <a:endParaRPr lang="en-US" dirty="0"/>
          </a:p>
        </p:txBody>
      </p:sp>
      <p:sp>
        <p:nvSpPr>
          <p:cNvPr id="3" name="Content Placeholder 2"/>
          <p:cNvSpPr>
            <a:spLocks noGrp="1"/>
          </p:cNvSpPr>
          <p:nvPr>
            <p:ph idx="1"/>
          </p:nvPr>
        </p:nvSpPr>
        <p:spPr/>
        <p:txBody>
          <a:bodyPr>
            <a:normAutofit fontScale="70000" lnSpcReduction="20000"/>
          </a:bodyPr>
          <a:lstStyle/>
          <a:p>
            <a:pPr algn="r" rtl="1"/>
            <a:r>
              <a:rPr lang="fa-IR" dirty="0" smtClean="0">
                <a:cs typeface="B Nazanin" panose="00000400000000000000" pitchFamily="2" charset="-78"/>
              </a:rPr>
              <a:t>- </a:t>
            </a:r>
            <a:r>
              <a:rPr lang="fa-IR" b="1" dirty="0">
                <a:cs typeface="B Nazanin" panose="00000400000000000000" pitchFamily="2" charset="-78"/>
              </a:rPr>
              <a:t>نمک</a:t>
            </a:r>
            <a:r>
              <a:rPr lang="fa-IR" dirty="0">
                <a:cs typeface="B Nazanin" panose="00000400000000000000" pitchFamily="2" charset="-78"/>
              </a:rPr>
              <a:t> (سدیم </a:t>
            </a:r>
            <a:r>
              <a:rPr lang="fa-IR" dirty="0" err="1">
                <a:cs typeface="B Nazanin" panose="00000400000000000000" pitchFamily="2" charset="-78"/>
              </a:rPr>
              <a:t>کلراید</a:t>
            </a:r>
            <a:r>
              <a:rPr lang="fa-IR" dirty="0">
                <a:cs typeface="B Nazanin" panose="00000400000000000000" pitchFamily="2" charset="-78"/>
              </a:rPr>
              <a:t>)</a:t>
            </a:r>
            <a:endParaRPr lang="en-US" dirty="0">
              <a:cs typeface="B Nazanin" panose="00000400000000000000" pitchFamily="2" charset="-78"/>
            </a:endParaRPr>
          </a:p>
          <a:p>
            <a:pPr algn="r" rtl="1"/>
            <a:r>
              <a:rPr lang="fa-IR" dirty="0">
                <a:cs typeface="B Nazanin" panose="00000400000000000000" pitchFamily="2" charset="-78"/>
              </a:rPr>
              <a:t>محدود کردن مصرف نمک به کمتر از 5 گرم در روز ( یک قاشق چای خوری)</a:t>
            </a:r>
          </a:p>
          <a:p>
            <a:pPr algn="r" rtl="1"/>
            <a:r>
              <a:rPr lang="fa-IR" dirty="0">
                <a:cs typeface="B Nazanin" panose="00000400000000000000" pitchFamily="2" charset="-78"/>
              </a:rPr>
              <a:t>کاهش مصرف نمک هنگام پخت و پز، محدود کردن مصرف غذاهای فرآوری شده و </a:t>
            </a:r>
            <a:r>
              <a:rPr lang="fa-IR" dirty="0" err="1">
                <a:cs typeface="B Nazanin" panose="00000400000000000000" pitchFamily="2" charset="-78"/>
              </a:rPr>
              <a:t>فست</a:t>
            </a:r>
            <a:r>
              <a:rPr lang="fa-IR" dirty="0">
                <a:cs typeface="B Nazanin" panose="00000400000000000000" pitchFamily="2" charset="-78"/>
              </a:rPr>
              <a:t> </a:t>
            </a:r>
            <a:r>
              <a:rPr lang="fa-IR" dirty="0" err="1">
                <a:cs typeface="B Nazanin" panose="00000400000000000000" pitchFamily="2" charset="-78"/>
              </a:rPr>
              <a:t>فودها</a:t>
            </a:r>
            <a:endParaRPr lang="fa-IR" dirty="0">
              <a:cs typeface="B Nazanin" panose="00000400000000000000" pitchFamily="2" charset="-78"/>
            </a:endParaRPr>
          </a:p>
          <a:p>
            <a:pPr algn="r" rtl="1"/>
            <a:r>
              <a:rPr lang="fa-IR" b="1" dirty="0">
                <a:cs typeface="B Nazanin" panose="00000400000000000000" pitchFamily="2" charset="-78"/>
              </a:rPr>
              <a:t>میوه و سبزی</a:t>
            </a:r>
            <a:endParaRPr lang="en-US" dirty="0">
              <a:cs typeface="B Nazanin" panose="00000400000000000000" pitchFamily="2" charset="-78"/>
            </a:endParaRPr>
          </a:p>
          <a:p>
            <a:pPr algn="r" rtl="1"/>
            <a:r>
              <a:rPr lang="fa-IR" dirty="0">
                <a:cs typeface="B Nazanin" panose="00000400000000000000" pitchFamily="2" charset="-78"/>
              </a:rPr>
              <a:t>پنج واحد (400-500 گرم) میوه و سبزی در روز</a:t>
            </a:r>
            <a:endParaRPr lang="en-US" dirty="0">
              <a:cs typeface="B Nazanin" panose="00000400000000000000" pitchFamily="2" charset="-78"/>
            </a:endParaRPr>
          </a:p>
          <a:p>
            <a:pPr algn="r" rtl="1"/>
            <a:r>
              <a:rPr lang="fa-IR" dirty="0">
                <a:cs typeface="B Nazanin" panose="00000400000000000000" pitchFamily="2" charset="-78"/>
              </a:rPr>
              <a:t>یک واحد معادل یک عدد پرتقال، سیب، انبه، موز یا سه قاشق سوپ خوری سبزیجات پخته</a:t>
            </a:r>
          </a:p>
          <a:p>
            <a:pPr algn="r" rtl="1"/>
            <a:r>
              <a:rPr lang="fa-IR" b="1" dirty="0">
                <a:cs typeface="B Nazanin" panose="00000400000000000000" pitchFamily="2" charset="-78"/>
              </a:rPr>
              <a:t>غذای چرب</a:t>
            </a:r>
            <a:endParaRPr lang="en-US" dirty="0">
              <a:cs typeface="B Nazanin" panose="00000400000000000000" pitchFamily="2" charset="-78"/>
            </a:endParaRPr>
          </a:p>
          <a:p>
            <a:pPr algn="r" rtl="1"/>
            <a:r>
              <a:rPr lang="fa-IR" dirty="0">
                <a:cs typeface="B Nazanin" panose="00000400000000000000" pitchFamily="2" charset="-78"/>
              </a:rPr>
              <a:t>محدود کردن مصرف گوشت چرب، چربی لبنیات و روغن پخت و پز (کمتر از دو قاشق سوپ خوری در روز )</a:t>
            </a:r>
            <a:endParaRPr lang="en-US" dirty="0">
              <a:cs typeface="B Nazanin" panose="00000400000000000000" pitchFamily="2" charset="-78"/>
            </a:endParaRPr>
          </a:p>
          <a:p>
            <a:pPr algn="r" rtl="1"/>
            <a:r>
              <a:rPr lang="fa-IR" dirty="0">
                <a:cs typeface="B Nazanin" panose="00000400000000000000" pitchFamily="2" charset="-78"/>
              </a:rPr>
              <a:t> جایگزین کردن روغن </a:t>
            </a:r>
            <a:r>
              <a:rPr lang="fa-IR" dirty="0" err="1">
                <a:cs typeface="B Nazanin" panose="00000400000000000000" pitchFamily="2" charset="-78"/>
              </a:rPr>
              <a:t>پالم</a:t>
            </a:r>
            <a:r>
              <a:rPr lang="fa-IR" dirty="0">
                <a:cs typeface="B Nazanin" panose="00000400000000000000" pitchFamily="2" charset="-78"/>
              </a:rPr>
              <a:t> و روغن نارگیل با روغن زیتون، </a:t>
            </a:r>
            <a:r>
              <a:rPr lang="fa-IR" dirty="0" err="1">
                <a:cs typeface="B Nazanin" panose="00000400000000000000" pitchFamily="2" charset="-78"/>
              </a:rPr>
              <a:t>سویا</a:t>
            </a:r>
            <a:r>
              <a:rPr lang="fa-IR" dirty="0">
                <a:cs typeface="B Nazanin" panose="00000400000000000000" pitchFamily="2" charset="-78"/>
              </a:rPr>
              <a:t>، ذرت، </a:t>
            </a:r>
            <a:r>
              <a:rPr lang="fa-IR" dirty="0" err="1">
                <a:cs typeface="B Nazanin" panose="00000400000000000000" pitchFamily="2" charset="-78"/>
              </a:rPr>
              <a:t>کلزا</a:t>
            </a:r>
            <a:r>
              <a:rPr lang="fa-IR" dirty="0">
                <a:cs typeface="B Nazanin" panose="00000400000000000000" pitchFamily="2" charset="-78"/>
              </a:rPr>
              <a:t> </a:t>
            </a:r>
            <a:r>
              <a:rPr lang="fa-IR" dirty="0" smtClean="0">
                <a:cs typeface="B Nazanin" panose="00000400000000000000" pitchFamily="2" charset="-78"/>
              </a:rPr>
              <a:t>یا آفتاب گردان</a:t>
            </a:r>
          </a:p>
          <a:p>
            <a:pPr algn="r" rtl="1"/>
            <a:r>
              <a:rPr lang="fa-IR" dirty="0">
                <a:cs typeface="B Nazanin" panose="00000400000000000000" pitchFamily="2" charset="-78"/>
              </a:rPr>
              <a:t>جایگزین کردن گوشت های دیگر با گوشت سفید ( بدون پوست )</a:t>
            </a:r>
            <a:endParaRPr lang="en-US" dirty="0">
              <a:cs typeface="B Nazanin" panose="00000400000000000000" pitchFamily="2" charset="-78"/>
            </a:endParaRPr>
          </a:p>
          <a:p>
            <a:pPr algn="r" rtl="1"/>
            <a:r>
              <a:rPr lang="fa-IR" b="1" dirty="0">
                <a:cs typeface="B Nazanin" panose="00000400000000000000" pitchFamily="2" charset="-78"/>
              </a:rPr>
              <a:t>ماهی</a:t>
            </a:r>
            <a:endParaRPr lang="en-US" dirty="0">
              <a:cs typeface="B Nazanin" panose="00000400000000000000" pitchFamily="2" charset="-78"/>
            </a:endParaRPr>
          </a:p>
          <a:p>
            <a:pPr algn="r" rtl="1"/>
            <a:r>
              <a:rPr lang="fa-IR" dirty="0">
                <a:cs typeface="B Nazanin" panose="00000400000000000000" pitchFamily="2" charset="-78"/>
              </a:rPr>
              <a:t>خوردن ماهی حداقل سه بار در هفته، </a:t>
            </a:r>
            <a:r>
              <a:rPr lang="fa-IR" dirty="0" err="1" smtClean="0">
                <a:cs typeface="B Nazanin" panose="00000400000000000000" pitchFamily="2" charset="-78"/>
              </a:rPr>
              <a:t>ترجیحاً</a:t>
            </a:r>
            <a:r>
              <a:rPr lang="fa-IR" dirty="0" smtClean="0">
                <a:cs typeface="B Nazanin" panose="00000400000000000000" pitchFamily="2" charset="-78"/>
              </a:rPr>
              <a:t> </a:t>
            </a:r>
            <a:r>
              <a:rPr lang="fa-IR" dirty="0">
                <a:cs typeface="B Nazanin" panose="00000400000000000000" pitchFamily="2" charset="-78"/>
              </a:rPr>
              <a:t>ماهی روغنی مانند ماهی تن</a:t>
            </a:r>
            <a:r>
              <a:rPr lang="fa-IR" dirty="0" smtClean="0">
                <a:cs typeface="B Nazanin" panose="00000400000000000000" pitchFamily="2" charset="-78"/>
              </a:rPr>
              <a:t>، </a:t>
            </a:r>
            <a:r>
              <a:rPr lang="fa-IR" dirty="0">
                <a:cs typeface="B Nazanin" panose="00000400000000000000" pitchFamily="2" charset="-78"/>
              </a:rPr>
              <a:t>ماهی </a:t>
            </a:r>
            <a:r>
              <a:rPr lang="fa-IR" dirty="0" err="1">
                <a:cs typeface="B Nazanin" panose="00000400000000000000" pitchFamily="2" charset="-78"/>
              </a:rPr>
              <a:t>سالمون</a:t>
            </a:r>
            <a:endParaRPr lang="en-US" dirty="0">
              <a:cs typeface="B Nazanin" panose="00000400000000000000" pitchFamily="2" charset="-78"/>
            </a:endParaRPr>
          </a:p>
        </p:txBody>
      </p:sp>
    </p:spTree>
    <p:extLst>
      <p:ext uri="{BB962C8B-B14F-4D97-AF65-F5344CB8AC3E}">
        <p14:creationId xmlns:p14="http://schemas.microsoft.com/office/powerpoint/2010/main" val="10562365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2400" dirty="0">
                <a:solidFill>
                  <a:prstClr val="black"/>
                </a:solidFill>
                <a:cs typeface="B Titr" panose="00000700000000000000" pitchFamily="2" charset="-78"/>
              </a:rPr>
              <a:t>پروتکل شماره 2 </a:t>
            </a:r>
            <a:br>
              <a:rPr lang="fa-IR" sz="2400" dirty="0">
                <a:solidFill>
                  <a:prstClr val="black"/>
                </a:solidFill>
                <a:cs typeface="B Titr" panose="00000700000000000000" pitchFamily="2" charset="-78"/>
              </a:rPr>
            </a:br>
            <a:r>
              <a:rPr lang="fa-IR" sz="2400" dirty="0">
                <a:solidFill>
                  <a:prstClr val="black"/>
                </a:solidFill>
                <a:cs typeface="B Titr" panose="00000700000000000000" pitchFamily="2" charset="-78"/>
              </a:rPr>
              <a:t>بسته خدمات اساسی بیماری های غیر واگیر (</a:t>
            </a:r>
            <a:r>
              <a:rPr lang="en-US" sz="2400" dirty="0">
                <a:solidFill>
                  <a:prstClr val="black"/>
                </a:solidFill>
                <a:cs typeface="B Titr" panose="00000700000000000000" pitchFamily="2" charset="-78"/>
              </a:rPr>
              <a:t>PEN)</a:t>
            </a:r>
            <a:br>
              <a:rPr lang="en-US" sz="2400" dirty="0">
                <a:solidFill>
                  <a:prstClr val="black"/>
                </a:solidFill>
                <a:cs typeface="B Titr" panose="00000700000000000000" pitchFamily="2" charset="-78"/>
              </a:rPr>
            </a:br>
            <a:r>
              <a:rPr lang="fa-IR" sz="2400" dirty="0">
                <a:solidFill>
                  <a:prstClr val="black"/>
                </a:solidFill>
                <a:cs typeface="B Titr" panose="00000700000000000000" pitchFamily="2" charset="-78"/>
              </a:rPr>
              <a:t>آموزش بهداشت و مشاوره </a:t>
            </a:r>
            <a:r>
              <a:rPr lang="fa-IR" sz="2400" dirty="0" err="1">
                <a:solidFill>
                  <a:prstClr val="black"/>
                </a:solidFill>
                <a:cs typeface="B Titr" panose="00000700000000000000" pitchFamily="2" charset="-78"/>
              </a:rPr>
              <a:t>درخصوص</a:t>
            </a:r>
            <a:r>
              <a:rPr lang="fa-IR" sz="2400" dirty="0">
                <a:solidFill>
                  <a:prstClr val="black"/>
                </a:solidFill>
                <a:cs typeface="B Titr" panose="00000700000000000000" pitchFamily="2" charset="-78"/>
              </a:rPr>
              <a:t> رفتارهای بهداشتی (ویژه آموزش عموم جامعه)</a:t>
            </a:r>
            <a:endParaRPr lang="en-US" dirty="0"/>
          </a:p>
        </p:txBody>
      </p:sp>
      <p:sp>
        <p:nvSpPr>
          <p:cNvPr id="3" name="Content Placeholder 2"/>
          <p:cNvSpPr>
            <a:spLocks noGrp="1"/>
          </p:cNvSpPr>
          <p:nvPr>
            <p:ph idx="1"/>
          </p:nvPr>
        </p:nvSpPr>
        <p:spPr/>
        <p:txBody>
          <a:bodyPr>
            <a:noAutofit/>
          </a:bodyPr>
          <a:lstStyle/>
          <a:p>
            <a:pPr algn="r" rtl="1"/>
            <a:r>
              <a:rPr lang="fa-IR" sz="1800" b="1" dirty="0">
                <a:cs typeface="B Nazanin" panose="00000400000000000000" pitchFamily="2" charset="-78"/>
              </a:rPr>
              <a:t>توقف مصرف دخانیات و </a:t>
            </a:r>
            <a:r>
              <a:rPr lang="fa-IR" sz="1800" b="1" dirty="0" smtClean="0">
                <a:cs typeface="B Nazanin" panose="00000400000000000000" pitchFamily="2" charset="-78"/>
              </a:rPr>
              <a:t>عدم </a:t>
            </a:r>
            <a:r>
              <a:rPr lang="fa-IR" sz="1800" b="1" dirty="0">
                <a:cs typeface="B Nazanin" panose="00000400000000000000" pitchFamily="2" charset="-78"/>
              </a:rPr>
              <a:t>مصرف الکل</a:t>
            </a:r>
            <a:r>
              <a:rPr lang="fa-IR" sz="1800" dirty="0">
                <a:cs typeface="B Nazanin" panose="00000400000000000000" pitchFamily="2" charset="-78"/>
              </a:rPr>
              <a:t> </a:t>
            </a:r>
          </a:p>
          <a:p>
            <a:pPr algn="r" rtl="1"/>
            <a:r>
              <a:rPr lang="fa-IR" sz="1800" dirty="0">
                <a:cs typeface="B Nazanin" panose="00000400000000000000" pitchFamily="2" charset="-78"/>
              </a:rPr>
              <a:t>تشویق همه غیر سیگاری ها به </a:t>
            </a:r>
            <a:r>
              <a:rPr lang="fa-IR" sz="1800" dirty="0" smtClean="0">
                <a:cs typeface="B Nazanin" panose="00000400000000000000" pitchFamily="2" charset="-78"/>
              </a:rPr>
              <a:t>هرگز سیگار </a:t>
            </a:r>
            <a:r>
              <a:rPr lang="fa-IR" sz="1800" dirty="0" err="1">
                <a:cs typeface="B Nazanin" panose="00000400000000000000" pitchFamily="2" charset="-78"/>
              </a:rPr>
              <a:t>نکشیدن</a:t>
            </a:r>
            <a:endParaRPr lang="en-US" sz="1800" dirty="0">
              <a:cs typeface="B Nazanin" panose="00000400000000000000" pitchFamily="2" charset="-78"/>
            </a:endParaRPr>
          </a:p>
          <a:p>
            <a:pPr algn="r" rtl="1"/>
            <a:r>
              <a:rPr lang="fa-IR" sz="1800" dirty="0">
                <a:cs typeface="B Nazanin" panose="00000400000000000000" pitchFamily="2" charset="-78"/>
              </a:rPr>
              <a:t>توصیه قوی به همه سیگاری ها به توقف مصرف سیگار و حمایت از تلاش آنها در این امر</a:t>
            </a:r>
          </a:p>
          <a:p>
            <a:pPr algn="r" rtl="1"/>
            <a:r>
              <a:rPr lang="fa-IR" sz="1800" dirty="0">
                <a:cs typeface="B Nazanin" panose="00000400000000000000" pitchFamily="2" charset="-78"/>
              </a:rPr>
              <a:t>توصیه به ترک به افرادی که اشکال دیگری از دخانیات را مصرف می </a:t>
            </a:r>
            <a:r>
              <a:rPr lang="fa-IR" sz="1800" dirty="0" smtClean="0">
                <a:cs typeface="B Nazanin" panose="00000400000000000000" pitchFamily="2" charset="-78"/>
              </a:rPr>
              <a:t>کنند</a:t>
            </a:r>
          </a:p>
          <a:p>
            <a:pPr algn="r" rtl="1"/>
            <a:r>
              <a:rPr lang="fa-IR" sz="1800" dirty="0" smtClean="0">
                <a:cs typeface="B Nazanin" panose="00000400000000000000" pitchFamily="2" charset="-78"/>
              </a:rPr>
              <a:t>توصیه به عدم مصرف الکل </a:t>
            </a:r>
            <a:r>
              <a:rPr lang="fa-IR" sz="1800" dirty="0" err="1" smtClean="0">
                <a:cs typeface="B Nazanin" panose="00000400000000000000" pitchFamily="2" charset="-78"/>
              </a:rPr>
              <a:t>بدلیل</a:t>
            </a:r>
            <a:r>
              <a:rPr lang="fa-IR" sz="1800" dirty="0" smtClean="0">
                <a:cs typeface="B Nazanin" panose="00000400000000000000" pitchFamily="2" charset="-78"/>
              </a:rPr>
              <a:t> مضرات آن </a:t>
            </a:r>
            <a:endParaRPr lang="en-US" sz="1800" dirty="0">
              <a:cs typeface="B Nazanin" panose="00000400000000000000" pitchFamily="2" charset="-78"/>
            </a:endParaRPr>
          </a:p>
          <a:p>
            <a:pPr algn="r" rtl="1"/>
            <a:r>
              <a:rPr lang="fa-IR" sz="1800" dirty="0" smtClean="0">
                <a:cs typeface="B Nazanin" panose="00000400000000000000" pitchFamily="2" charset="-78"/>
              </a:rPr>
              <a:t>توصیه </a:t>
            </a:r>
            <a:r>
              <a:rPr lang="fa-IR" sz="1800" dirty="0">
                <a:cs typeface="B Nazanin" panose="00000400000000000000" pitchFamily="2" charset="-78"/>
              </a:rPr>
              <a:t>به بیماران به عدم مصرف الکل </a:t>
            </a:r>
            <a:r>
              <a:rPr lang="fa-IR" sz="1800" dirty="0" smtClean="0">
                <a:cs typeface="B Nazanin" panose="00000400000000000000" pitchFamily="2" charset="-78"/>
              </a:rPr>
              <a:t>مخصوصاً در </a:t>
            </a:r>
            <a:r>
              <a:rPr lang="fa-IR" sz="1800" dirty="0">
                <a:cs typeface="B Nazanin" panose="00000400000000000000" pitchFamily="2" charset="-78"/>
              </a:rPr>
              <a:t>زمانی که احتمال خطرات افزوده وجود دارد مانند:</a:t>
            </a:r>
            <a:endParaRPr lang="en-US" sz="1800" dirty="0">
              <a:cs typeface="B Nazanin" panose="00000400000000000000" pitchFamily="2" charset="-78"/>
            </a:endParaRPr>
          </a:p>
          <a:p>
            <a:pPr algn="r" rtl="1"/>
            <a:r>
              <a:rPr lang="fa-IR" sz="1800" dirty="0">
                <a:cs typeface="B Nazanin" panose="00000400000000000000" pitchFamily="2" charset="-78"/>
              </a:rPr>
              <a:t>-رانندگی یا کار با ماشین آلات</a:t>
            </a:r>
            <a:endParaRPr lang="en-US" sz="1800" dirty="0">
              <a:cs typeface="B Nazanin" panose="00000400000000000000" pitchFamily="2" charset="-78"/>
            </a:endParaRPr>
          </a:p>
          <a:p>
            <a:pPr algn="r" rtl="1"/>
            <a:r>
              <a:rPr lang="fa-IR" sz="1800" dirty="0">
                <a:cs typeface="B Nazanin" panose="00000400000000000000" pitchFamily="2" charset="-78"/>
              </a:rPr>
              <a:t>-بارداری یا شیردهی</a:t>
            </a:r>
            <a:endParaRPr lang="en-US" sz="1800" dirty="0">
              <a:cs typeface="B Nazanin" panose="00000400000000000000" pitchFamily="2" charset="-78"/>
            </a:endParaRPr>
          </a:p>
          <a:p>
            <a:pPr algn="r" rtl="1"/>
            <a:r>
              <a:rPr lang="fa-IR" sz="1800" dirty="0">
                <a:cs typeface="B Nazanin" panose="00000400000000000000" pitchFamily="2" charset="-78"/>
              </a:rPr>
              <a:t>-مصرف داروهایی که با الکل اثر متقابل دارد</a:t>
            </a:r>
          </a:p>
          <a:p>
            <a:pPr algn="r" rtl="1"/>
            <a:r>
              <a:rPr lang="fa-IR" sz="1800" dirty="0">
                <a:cs typeface="B Nazanin" panose="00000400000000000000" pitchFamily="2" charset="-78"/>
              </a:rPr>
              <a:t>-داشتن شرایط پزشکی که الکل آن را وخیم تر می سازد</a:t>
            </a:r>
          </a:p>
          <a:p>
            <a:pPr algn="r" rtl="1"/>
            <a:r>
              <a:rPr lang="fa-IR" sz="1800" dirty="0">
                <a:cs typeface="B Nazanin" panose="00000400000000000000" pitchFamily="2" charset="-78"/>
              </a:rPr>
              <a:t>-عدم توانایی در کنترل میزان مصرف مشروبات </a:t>
            </a:r>
            <a:r>
              <a:rPr lang="fa-IR" sz="1800" dirty="0" smtClean="0">
                <a:cs typeface="B Nazanin" panose="00000400000000000000" pitchFamily="2" charset="-78"/>
              </a:rPr>
              <a:t>الکلی</a:t>
            </a:r>
            <a:endParaRPr lang="fa-IR" sz="1800" dirty="0">
              <a:cs typeface="B Nazanin" panose="00000400000000000000" pitchFamily="2" charset="-78"/>
            </a:endParaRPr>
          </a:p>
        </p:txBody>
      </p:sp>
    </p:spTree>
    <p:extLst>
      <p:ext uri="{BB962C8B-B14F-4D97-AF65-F5344CB8AC3E}">
        <p14:creationId xmlns:p14="http://schemas.microsoft.com/office/powerpoint/2010/main" val="7174766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fa-IR" sz="2400" dirty="0" smtClean="0">
                <a:cs typeface="B Titr" panose="00000700000000000000" pitchFamily="2" charset="-78"/>
              </a:rPr>
              <a:t>پروتکل شماره 2 </a:t>
            </a:r>
            <a:br>
              <a:rPr lang="fa-IR" sz="2400" dirty="0" smtClean="0">
                <a:cs typeface="B Titr" panose="00000700000000000000" pitchFamily="2" charset="-78"/>
              </a:rPr>
            </a:br>
            <a:r>
              <a:rPr lang="fa-IR" sz="2400" dirty="0" smtClean="0">
                <a:cs typeface="B Titr" panose="00000700000000000000" pitchFamily="2" charset="-78"/>
              </a:rPr>
              <a:t>بسته خدمات اساسی بیماری های غیر واگیر (</a:t>
            </a:r>
            <a:r>
              <a:rPr lang="en-US" sz="2400" dirty="0" smtClean="0">
                <a:cs typeface="B Titr" panose="00000700000000000000" pitchFamily="2" charset="-78"/>
              </a:rPr>
              <a:t>PEN)</a:t>
            </a:r>
            <a:br>
              <a:rPr lang="en-US" sz="2400" dirty="0" smtClean="0">
                <a:cs typeface="B Titr" panose="00000700000000000000" pitchFamily="2" charset="-78"/>
              </a:rPr>
            </a:br>
            <a:r>
              <a:rPr lang="fa-IR" sz="2400" dirty="0" smtClean="0">
                <a:cs typeface="B Titr" panose="00000700000000000000" pitchFamily="2" charset="-78"/>
              </a:rPr>
              <a:t>آموزش بهداشت و مشاوره </a:t>
            </a:r>
            <a:r>
              <a:rPr lang="fa-IR" sz="2400" dirty="0" err="1" smtClean="0">
                <a:cs typeface="B Titr" panose="00000700000000000000" pitchFamily="2" charset="-78"/>
              </a:rPr>
              <a:t>درخصوص</a:t>
            </a:r>
            <a:r>
              <a:rPr lang="fa-IR" sz="2400" dirty="0" smtClean="0">
                <a:cs typeface="B Titr" panose="00000700000000000000" pitchFamily="2" charset="-78"/>
              </a:rPr>
              <a:t> رفتارهای بهداشتی (ویژه آموزش عموم جامعه)</a:t>
            </a:r>
            <a:endParaRPr lang="en-US" sz="2400" dirty="0">
              <a:cs typeface="B Titr" panose="00000700000000000000" pitchFamily="2" charset="-78"/>
            </a:endParaRPr>
          </a:p>
        </p:txBody>
      </p:sp>
      <p:sp>
        <p:nvSpPr>
          <p:cNvPr id="3" name="Content Placeholder 2"/>
          <p:cNvSpPr>
            <a:spLocks noGrp="1"/>
          </p:cNvSpPr>
          <p:nvPr>
            <p:ph idx="1"/>
          </p:nvPr>
        </p:nvSpPr>
        <p:spPr/>
        <p:txBody>
          <a:bodyPr>
            <a:normAutofit fontScale="70000" lnSpcReduction="20000"/>
          </a:bodyPr>
          <a:lstStyle/>
          <a:p>
            <a:pPr algn="r" rtl="1"/>
            <a:r>
              <a:rPr lang="fa-IR" b="1" dirty="0" smtClean="0">
                <a:cs typeface="B Nazanin" panose="00000400000000000000" pitchFamily="2" charset="-78"/>
              </a:rPr>
              <a:t>پای بندی به درمان </a:t>
            </a:r>
          </a:p>
          <a:p>
            <a:pPr algn="r" rtl="1"/>
            <a:r>
              <a:rPr lang="fa-IR" dirty="0" smtClean="0">
                <a:cs typeface="B Nazanin" panose="00000400000000000000" pitchFamily="2" charset="-78"/>
              </a:rPr>
              <a:t>اگر دارویی برای بیمار تجویز شده است:</a:t>
            </a:r>
            <a:endParaRPr lang="en-US" dirty="0" smtClean="0">
              <a:cs typeface="B Nazanin" panose="00000400000000000000" pitchFamily="2" charset="-78"/>
            </a:endParaRPr>
          </a:p>
          <a:p>
            <a:pPr algn="r" rtl="1"/>
            <a:r>
              <a:rPr lang="fa-IR" dirty="0" smtClean="0">
                <a:cs typeface="B Nazanin" panose="00000400000000000000" pitchFamily="2" charset="-78"/>
              </a:rPr>
              <a:t>-آموزش به بیمار در مورد چگونگی مصرف آن در منزل </a:t>
            </a:r>
          </a:p>
          <a:p>
            <a:pPr algn="r" rtl="1"/>
            <a:r>
              <a:rPr lang="fa-IR" dirty="0" smtClean="0">
                <a:cs typeface="B Nazanin" panose="00000400000000000000" pitchFamily="2" charset="-78"/>
              </a:rPr>
              <a:t>-توضیح دادن تفاوت بین داروهای کنترل بلند مدت (به عنوان مثال </a:t>
            </a:r>
            <a:r>
              <a:rPr lang="fa-IR" dirty="0" err="1" smtClean="0">
                <a:cs typeface="B Nazanin" panose="00000400000000000000" pitchFamily="2" charset="-78"/>
              </a:rPr>
              <a:t>فشارخون</a:t>
            </a:r>
            <a:r>
              <a:rPr lang="fa-IR" dirty="0" smtClean="0">
                <a:cs typeface="B Nazanin" panose="00000400000000000000" pitchFamily="2" charset="-78"/>
              </a:rPr>
              <a:t>) و داروهایی برای تسکین سریع ( به عنوان مثال خس </a:t>
            </a:r>
            <a:r>
              <a:rPr lang="fa-IR" dirty="0" err="1" smtClean="0">
                <a:cs typeface="B Nazanin" panose="00000400000000000000" pitchFamily="2" charset="-78"/>
              </a:rPr>
              <a:t>خس</a:t>
            </a:r>
            <a:r>
              <a:rPr lang="fa-IR" dirty="0" smtClean="0">
                <a:cs typeface="B Nazanin" panose="00000400000000000000" pitchFamily="2" charset="-78"/>
              </a:rPr>
              <a:t> سینه )</a:t>
            </a:r>
            <a:endParaRPr lang="en-US" dirty="0" smtClean="0">
              <a:cs typeface="B Nazanin" panose="00000400000000000000" pitchFamily="2" charset="-78"/>
            </a:endParaRPr>
          </a:p>
          <a:p>
            <a:pPr algn="r" rtl="1"/>
            <a:r>
              <a:rPr lang="fa-IR" dirty="0" smtClean="0">
                <a:cs typeface="B Nazanin" panose="00000400000000000000" pitchFamily="2" charset="-78"/>
              </a:rPr>
              <a:t>-بیان دلیل تجویز دارو / داروها به بیمار</a:t>
            </a:r>
          </a:p>
          <a:p>
            <a:pPr algn="r" rtl="1"/>
            <a:r>
              <a:rPr lang="fa-IR" dirty="0" smtClean="0">
                <a:cs typeface="B Nazanin" panose="00000400000000000000" pitchFamily="2" charset="-78"/>
              </a:rPr>
              <a:t>نشان دادن مقدار (</a:t>
            </a:r>
            <a:r>
              <a:rPr lang="en-US" dirty="0" smtClean="0">
                <a:cs typeface="B Nazanin" panose="00000400000000000000" pitchFamily="2" charset="-78"/>
              </a:rPr>
              <a:t>dose</a:t>
            </a:r>
            <a:r>
              <a:rPr lang="fa-IR" dirty="0" smtClean="0">
                <a:cs typeface="B Nazanin" panose="00000400000000000000" pitchFamily="2" charset="-78"/>
              </a:rPr>
              <a:t>) مناسب دارو به بیمار</a:t>
            </a:r>
          </a:p>
          <a:p>
            <a:pPr algn="r" rtl="1"/>
            <a:r>
              <a:rPr lang="fa-IR" dirty="0" smtClean="0">
                <a:cs typeface="B Nazanin" panose="00000400000000000000" pitchFamily="2" charset="-78"/>
              </a:rPr>
              <a:t>توضیح دادن تعداد دفعات مصرف دارو در روز</a:t>
            </a:r>
          </a:p>
          <a:p>
            <a:pPr algn="r" rtl="1"/>
            <a:r>
              <a:rPr lang="fa-IR" dirty="0" smtClean="0">
                <a:cs typeface="B Nazanin" panose="00000400000000000000" pitchFamily="2" charset="-78"/>
              </a:rPr>
              <a:t>برچسب و بسته بندی قرص ها</a:t>
            </a:r>
            <a:endParaRPr lang="en-US" dirty="0" smtClean="0">
              <a:cs typeface="B Nazanin" panose="00000400000000000000" pitchFamily="2" charset="-78"/>
            </a:endParaRPr>
          </a:p>
          <a:p>
            <a:pPr algn="r" rtl="1"/>
            <a:r>
              <a:rPr lang="fa-IR" dirty="0" smtClean="0">
                <a:cs typeface="B Nazanin" panose="00000400000000000000" pitchFamily="2" charset="-78"/>
              </a:rPr>
              <a:t>بررسی درک بیمار از مصرف داروی تجویز شده قبل از اینکه بیمار مرکز سلامت را ترک کند</a:t>
            </a:r>
            <a:endParaRPr lang="en-US" dirty="0" smtClean="0">
              <a:cs typeface="B Nazanin" panose="00000400000000000000" pitchFamily="2" charset="-78"/>
            </a:endParaRPr>
          </a:p>
          <a:p>
            <a:pPr algn="r" rtl="1"/>
            <a:r>
              <a:rPr lang="fa-IR" dirty="0" smtClean="0">
                <a:cs typeface="B Nazanin" panose="00000400000000000000" pitchFamily="2" charset="-78"/>
              </a:rPr>
              <a:t>توضیح اهمیت:</a:t>
            </a:r>
            <a:endParaRPr lang="en-US" dirty="0" smtClean="0">
              <a:cs typeface="B Nazanin" panose="00000400000000000000" pitchFamily="2" charset="-78"/>
            </a:endParaRPr>
          </a:p>
          <a:p>
            <a:pPr algn="r" rtl="1"/>
            <a:r>
              <a:rPr lang="fa-IR" dirty="0" smtClean="0">
                <a:cs typeface="B Nazanin" panose="00000400000000000000" pitchFamily="2" charset="-78"/>
              </a:rPr>
              <a:t>-نگهداری ذخیره کافی از داروها</a:t>
            </a:r>
            <a:endParaRPr lang="en-US" dirty="0" smtClean="0">
              <a:cs typeface="B Nazanin" panose="00000400000000000000" pitchFamily="2" charset="-78"/>
            </a:endParaRPr>
          </a:p>
          <a:p>
            <a:pPr algn="r" rtl="1"/>
            <a:r>
              <a:rPr lang="fa-IR" dirty="0" smtClean="0">
                <a:cs typeface="B Nazanin" panose="00000400000000000000" pitchFamily="2" charset="-78"/>
              </a:rPr>
              <a:t>-ادامه مصرف داروهای تجویز شده به طور منظم  حتی اگر هیچ علامتی وجود ندارد</a:t>
            </a:r>
            <a:endParaRPr lang="en-US" dirty="0" smtClean="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26410811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pPr rtl="1"/>
            <a:r>
              <a:rPr lang="fa-IR" sz="3200" b="1" dirty="0" smtClean="0">
                <a:cs typeface="B Titr" panose="00000700000000000000" pitchFamily="2" charset="-78"/>
              </a:rPr>
              <a:t>وظایف بهورز/مراقب سلامت </a:t>
            </a:r>
            <a:r>
              <a:rPr lang="ar-SA" sz="3200" b="1" dirty="0" smtClean="0">
                <a:cs typeface="B Titr" panose="00000700000000000000" pitchFamily="2" charset="-78"/>
              </a:rPr>
              <a:t>در ارزیابی،</a:t>
            </a:r>
            <a:r>
              <a:rPr lang="fa-IR" sz="3200" b="1" dirty="0" smtClean="0">
                <a:cs typeface="B Titr" panose="00000700000000000000" pitchFamily="2" charset="-78"/>
              </a:rPr>
              <a:t>مراقبت و پیگیری</a:t>
            </a:r>
            <a:r>
              <a:rPr lang="ar-SA" sz="3200" b="1" dirty="0" smtClean="0">
                <a:cs typeface="B Titr" panose="00000700000000000000" pitchFamily="2" charset="-78"/>
              </a:rPr>
              <a:t> </a:t>
            </a:r>
            <a:r>
              <a:rPr lang="ar-SA" sz="3200" b="1" dirty="0">
                <a:cs typeface="B Titr" panose="00000700000000000000" pitchFamily="2" charset="-78"/>
              </a:rPr>
              <a:t>اختلالات چربی</a:t>
            </a:r>
            <a:endParaRPr lang="en-US" sz="3200" dirty="0"/>
          </a:p>
        </p:txBody>
      </p:sp>
      <p:sp>
        <p:nvSpPr>
          <p:cNvPr id="3" name="Content Placeholder 2"/>
          <p:cNvSpPr>
            <a:spLocks noGrp="1"/>
          </p:cNvSpPr>
          <p:nvPr>
            <p:ph idx="1"/>
          </p:nvPr>
        </p:nvSpPr>
        <p:spPr>
          <a:xfrm>
            <a:off x="609600" y="1143000"/>
            <a:ext cx="10972800" cy="4525963"/>
          </a:xfrm>
        </p:spPr>
        <p:txBody>
          <a:bodyPr/>
          <a:lstStyle/>
          <a:p>
            <a:pPr algn="r" rtl="1"/>
            <a:r>
              <a:rPr lang="fa-IR" dirty="0" smtClean="0">
                <a:cs typeface="B Nazanin" panose="00000400000000000000" pitchFamily="2" charset="-78"/>
              </a:rPr>
              <a:t>ارجاع کلیه افراد با کلسترول مساوی یا بیشتر از 200 میلی گرم در </a:t>
            </a:r>
            <a:r>
              <a:rPr lang="fa-IR" dirty="0" err="1" smtClean="0">
                <a:cs typeface="B Nazanin" panose="00000400000000000000" pitchFamily="2" charset="-78"/>
              </a:rPr>
              <a:t>دسی</a:t>
            </a:r>
            <a:r>
              <a:rPr lang="fa-IR" dirty="0" smtClean="0">
                <a:cs typeface="B Nazanin" panose="00000400000000000000" pitchFamily="2" charset="-78"/>
              </a:rPr>
              <a:t> لیتر، قند خون مساوی یا بالاتر از 100 میلی گرم در </a:t>
            </a:r>
            <a:r>
              <a:rPr lang="fa-IR" dirty="0" err="1" smtClean="0">
                <a:cs typeface="B Nazanin" panose="00000400000000000000" pitchFamily="2" charset="-78"/>
              </a:rPr>
              <a:t>دسی</a:t>
            </a:r>
            <a:r>
              <a:rPr lang="fa-IR" dirty="0" smtClean="0">
                <a:cs typeface="B Nazanin" panose="00000400000000000000" pitchFamily="2" charset="-78"/>
              </a:rPr>
              <a:t> لیتر و افراد با </a:t>
            </a:r>
            <a:r>
              <a:rPr lang="fa-IR" dirty="0" err="1" smtClean="0">
                <a:cs typeface="B Nazanin" panose="00000400000000000000" pitchFamily="2" charset="-78"/>
              </a:rPr>
              <a:t>فشارخون</a:t>
            </a:r>
            <a:r>
              <a:rPr lang="fa-IR" dirty="0" smtClean="0">
                <a:cs typeface="B Nazanin" panose="00000400000000000000" pitchFamily="2" charset="-78"/>
              </a:rPr>
              <a:t> 90/140 و بالاتر به پزشک جهت تشخیص وجود اختلال در چربی های خون، دیابت و </a:t>
            </a:r>
            <a:r>
              <a:rPr lang="fa-IR" dirty="0" err="1" smtClean="0">
                <a:cs typeface="B Nazanin" panose="00000400000000000000" pitchFamily="2" charset="-78"/>
              </a:rPr>
              <a:t>فشارخون</a:t>
            </a:r>
            <a:r>
              <a:rPr lang="fa-IR" dirty="0" smtClean="0">
                <a:cs typeface="B Nazanin" panose="00000400000000000000" pitchFamily="2" charset="-78"/>
              </a:rPr>
              <a:t> بالا</a:t>
            </a:r>
          </a:p>
          <a:p>
            <a:pPr algn="r" rtl="1"/>
            <a:r>
              <a:rPr lang="fa-IR" dirty="0" smtClean="0">
                <a:cs typeface="B Nazanin" panose="00000400000000000000" pitchFamily="2" charset="-78"/>
              </a:rPr>
              <a:t>ارجاع کلیه افراد با خطر قلبی عروقی 20% و بالاتر به پزشک برای آغاز درمان داروئی با داروهای کاهنده فشار و چربی خون (</a:t>
            </a:r>
            <a:r>
              <a:rPr lang="fa-IR" dirty="0" err="1" smtClean="0">
                <a:cs typeface="B Nazanin" panose="00000400000000000000" pitchFamily="2" charset="-78"/>
              </a:rPr>
              <a:t>تیازید</a:t>
            </a:r>
            <a:r>
              <a:rPr lang="fa-IR" dirty="0" smtClean="0">
                <a:cs typeface="B Nazanin" panose="00000400000000000000" pitchFamily="2" charset="-78"/>
              </a:rPr>
              <a:t> و </a:t>
            </a:r>
            <a:r>
              <a:rPr lang="fa-IR" dirty="0" err="1" smtClean="0">
                <a:cs typeface="B Nazanin" panose="00000400000000000000" pitchFamily="2" charset="-78"/>
              </a:rPr>
              <a:t>استاتین</a:t>
            </a:r>
            <a:r>
              <a:rPr lang="fa-IR" dirty="0" smtClean="0">
                <a:cs typeface="B Nazanin" panose="00000400000000000000" pitchFamily="2" charset="-78"/>
              </a:rPr>
              <a:t> ها)</a:t>
            </a:r>
          </a:p>
          <a:p>
            <a:pPr algn="r" rtl="1"/>
            <a:r>
              <a:rPr lang="fa-IR" dirty="0" smtClean="0">
                <a:cs typeface="B Nazanin" panose="00000400000000000000" pitchFamily="2" charset="-78"/>
              </a:rPr>
              <a:t>آموزش اصلاح شیوه زندگی طبق پروتکل آموزشی و دستورالعمل </a:t>
            </a:r>
            <a:r>
              <a:rPr lang="fa-IR" dirty="0" err="1" smtClean="0">
                <a:cs typeface="B Nazanin" panose="00000400000000000000" pitchFamily="2" charset="-78"/>
              </a:rPr>
              <a:t>ایراپن</a:t>
            </a:r>
            <a:r>
              <a:rPr lang="fa-IR" dirty="0" smtClean="0">
                <a:cs typeface="B Nazanin" panose="00000400000000000000" pitchFamily="2" charset="-78"/>
              </a:rPr>
              <a:t> بهورز </a:t>
            </a:r>
          </a:p>
          <a:p>
            <a:pPr algn="r" rtl="1"/>
            <a:r>
              <a:rPr lang="fa-IR" dirty="0" smtClean="0">
                <a:cs typeface="B Nazanin" panose="00000400000000000000" pitchFamily="2" charset="-78"/>
              </a:rPr>
              <a:t>پیگیری مصرف منظم داروها طبق دستور پزشک  </a:t>
            </a:r>
          </a:p>
          <a:p>
            <a:pPr algn="r" rtl="1"/>
            <a:r>
              <a:rPr lang="fa-IR" dirty="0" smtClean="0">
                <a:cs typeface="B Nazanin" panose="00000400000000000000" pitchFamily="2" charset="-78"/>
              </a:rPr>
              <a:t>ارجاع بیماران در فواصل زمانی تعیین شده</a:t>
            </a:r>
          </a:p>
          <a:p>
            <a:pPr algn="r" rtl="1"/>
            <a:r>
              <a:rPr lang="fa-IR" dirty="0" smtClean="0">
                <a:cs typeface="B Nazanin" panose="00000400000000000000" pitchFamily="2" charset="-78"/>
              </a:rPr>
              <a:t>ارجاع بیماران درصورت ظهور عوارض داروئی</a:t>
            </a:r>
            <a:endParaRPr lang="en-US" dirty="0">
              <a:cs typeface="B Nazanin" panose="00000400000000000000" pitchFamily="2" charset="-78"/>
            </a:endParaRPr>
          </a:p>
        </p:txBody>
      </p:sp>
    </p:spTree>
    <p:extLst>
      <p:ext uri="{BB962C8B-B14F-4D97-AF65-F5344CB8AC3E}">
        <p14:creationId xmlns:p14="http://schemas.microsoft.com/office/powerpoint/2010/main" val="41031892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A" sz="4000" b="1" dirty="0">
                <a:cs typeface="B Titr" panose="00000700000000000000" pitchFamily="2" charset="-78"/>
              </a:rPr>
              <a:t>خدمات پزشك در ارزیابی، تشخیص و </a:t>
            </a:r>
            <a:r>
              <a:rPr lang="ar-SA" sz="4000" b="1" dirty="0" smtClean="0">
                <a:cs typeface="B Titr" panose="00000700000000000000" pitchFamily="2" charset="-78"/>
              </a:rPr>
              <a:t>درمان</a:t>
            </a:r>
            <a:endParaRPr lang="en-US" sz="4000" dirty="0"/>
          </a:p>
        </p:txBody>
      </p:sp>
      <p:sp>
        <p:nvSpPr>
          <p:cNvPr id="3" name="Content Placeholder 2"/>
          <p:cNvSpPr>
            <a:spLocks noGrp="1"/>
          </p:cNvSpPr>
          <p:nvPr>
            <p:ph idx="1"/>
          </p:nvPr>
        </p:nvSpPr>
        <p:spPr/>
        <p:txBody>
          <a:bodyPr/>
          <a:lstStyle/>
          <a:p>
            <a:pPr marL="0" indent="0" algn="r" rtl="1">
              <a:buNone/>
            </a:pPr>
            <a:r>
              <a:rPr lang="ar-SA" sz="2800" dirty="0" smtClean="0">
                <a:cs typeface="B Nazanin" panose="00000400000000000000" pitchFamily="2" charset="-78"/>
              </a:rPr>
              <a:t>1-</a:t>
            </a:r>
            <a:r>
              <a:rPr lang="ar-SA" sz="2800" b="1" dirty="0" smtClean="0">
                <a:cs typeface="B Nazanin" panose="00000400000000000000" pitchFamily="2" charset="-78"/>
              </a:rPr>
              <a:t> </a:t>
            </a:r>
            <a:r>
              <a:rPr lang="ar-SA" sz="2800" dirty="0">
                <a:cs typeface="B Nazanin" panose="00000400000000000000" pitchFamily="2" charset="-78"/>
              </a:rPr>
              <a:t>ارائه خدمات درماني به افراد مبتلا </a:t>
            </a:r>
            <a:r>
              <a:rPr lang="ar-SA" sz="2800" dirty="0" smtClean="0">
                <a:cs typeface="B Nazanin" panose="00000400000000000000" pitchFamily="2" charset="-78"/>
              </a:rPr>
              <a:t>به</a:t>
            </a:r>
            <a:r>
              <a:rPr lang="fa-IR" sz="2800" dirty="0" smtClean="0">
                <a:cs typeface="B Nazanin" panose="00000400000000000000" pitchFamily="2" charset="-78"/>
              </a:rPr>
              <a:t>:</a:t>
            </a:r>
          </a:p>
          <a:p>
            <a:pPr marL="0" indent="0" algn="r" rtl="1">
              <a:buNone/>
            </a:pPr>
            <a:r>
              <a:rPr lang="ar-SA" sz="2800" dirty="0" smtClean="0">
                <a:cs typeface="B Nazanin" panose="00000400000000000000" pitchFamily="2" charset="-78"/>
              </a:rPr>
              <a:t> </a:t>
            </a:r>
            <a:r>
              <a:rPr lang="ar-SA" sz="2800" u="sng" dirty="0" smtClean="0">
                <a:cs typeface="B Nazanin" panose="00000400000000000000" pitchFamily="2" charset="-78"/>
              </a:rPr>
              <a:t>بيمار</a:t>
            </a:r>
            <a:r>
              <a:rPr lang="fa-IR" sz="2800" u="sng" dirty="0" smtClean="0">
                <a:cs typeface="B Nazanin" panose="00000400000000000000" pitchFamily="2" charset="-78"/>
              </a:rPr>
              <a:t>ان</a:t>
            </a:r>
            <a:r>
              <a:rPr lang="ar-SA" sz="2800" u="sng" dirty="0" smtClean="0">
                <a:cs typeface="B Nazanin" panose="00000400000000000000" pitchFamily="2" charset="-78"/>
              </a:rPr>
              <a:t> </a:t>
            </a:r>
            <a:r>
              <a:rPr lang="ar-SA" sz="2800" u="sng" dirty="0">
                <a:cs typeface="B Nazanin" panose="00000400000000000000" pitchFamily="2" charset="-78"/>
              </a:rPr>
              <a:t>قلبي </a:t>
            </a:r>
            <a:r>
              <a:rPr lang="ar-SA" sz="2800" u="sng" dirty="0" smtClean="0">
                <a:cs typeface="B Nazanin" panose="00000400000000000000" pitchFamily="2" charset="-78"/>
              </a:rPr>
              <a:t>عروقي</a:t>
            </a:r>
            <a:r>
              <a:rPr lang="fa-IR" sz="2800" u="sng" dirty="0" smtClean="0">
                <a:cs typeface="B Nazanin" panose="00000400000000000000" pitchFamily="2" charset="-78"/>
              </a:rPr>
              <a:t> </a:t>
            </a:r>
            <a:r>
              <a:rPr lang="fa-IR" sz="2800" dirty="0">
                <a:cs typeface="B Nazanin" panose="00000400000000000000" pitchFamily="2" charset="-78"/>
              </a:rPr>
              <a:t>که </a:t>
            </a:r>
            <a:r>
              <a:rPr lang="fa-IR" sz="2800" b="1" dirty="0">
                <a:cs typeface="B Nazanin" panose="00000400000000000000" pitchFamily="2" charset="-78"/>
              </a:rPr>
              <a:t> </a:t>
            </a:r>
            <a:r>
              <a:rPr lang="fa-IR" sz="2800" dirty="0">
                <a:cs typeface="B Nazanin" panose="00000400000000000000" pitchFamily="2" charset="-78"/>
              </a:rPr>
              <a:t>به عنوان فرد دارای خطر قلبی عروقی30% و بیشتر  توسط بهورز / مراقب سلامت ارجاع داده شده </a:t>
            </a:r>
            <a:r>
              <a:rPr lang="fa-IR" sz="2800" dirty="0" err="1" smtClean="0">
                <a:cs typeface="B Nazanin" panose="00000400000000000000" pitchFamily="2" charset="-78"/>
              </a:rPr>
              <a:t>اند</a:t>
            </a:r>
            <a:r>
              <a:rPr lang="fa-IR" sz="2800" dirty="0" smtClean="0">
                <a:cs typeface="B Nazanin" panose="00000400000000000000" pitchFamily="2" charset="-78"/>
              </a:rPr>
              <a:t>.</a:t>
            </a:r>
            <a:r>
              <a:rPr lang="fa-IR" sz="2800" u="sng" dirty="0" smtClean="0">
                <a:cs typeface="B Nazanin" panose="00000400000000000000" pitchFamily="2" charset="-78"/>
              </a:rPr>
              <a:t> </a:t>
            </a:r>
          </a:p>
          <a:p>
            <a:pPr marL="0" indent="0" algn="r" rtl="1">
              <a:buNone/>
            </a:pPr>
            <a:r>
              <a:rPr lang="fa-IR" sz="2800" dirty="0" smtClean="0">
                <a:cs typeface="B Nazanin" panose="00000400000000000000" pitchFamily="2" charset="-78"/>
              </a:rPr>
              <a:t>بیماری </a:t>
            </a:r>
            <a:r>
              <a:rPr lang="fa-IR" sz="2800" dirty="0">
                <a:cs typeface="B Nazanin" panose="00000400000000000000" pitchFamily="2" charset="-78"/>
              </a:rPr>
              <a:t>عروق کرونر قلب</a:t>
            </a:r>
            <a:r>
              <a:rPr lang="fa-IR" sz="2800" dirty="0" smtClean="0">
                <a:cs typeface="B Nazanin" panose="00000400000000000000" pitchFamily="2" charset="-78"/>
              </a:rPr>
              <a:t>،  </a:t>
            </a:r>
            <a:r>
              <a:rPr lang="fa-IR" sz="2800" dirty="0">
                <a:cs typeface="B Nazanin" panose="00000400000000000000" pitchFamily="2" charset="-78"/>
              </a:rPr>
              <a:t>سکته قلبی</a:t>
            </a:r>
            <a:r>
              <a:rPr lang="fa-IR" sz="2800" dirty="0" smtClean="0">
                <a:cs typeface="B Nazanin" panose="00000400000000000000" pitchFamily="2" charset="-78"/>
              </a:rPr>
              <a:t>،  </a:t>
            </a:r>
            <a:r>
              <a:rPr lang="fa-IR" sz="2800" dirty="0">
                <a:cs typeface="B Nazanin" panose="00000400000000000000" pitchFamily="2" charset="-78"/>
              </a:rPr>
              <a:t>بیماری عروق </a:t>
            </a:r>
            <a:r>
              <a:rPr lang="fa-IR" sz="2800" dirty="0" smtClean="0">
                <a:cs typeface="B Nazanin" panose="00000400000000000000" pitchFamily="2" charset="-78"/>
              </a:rPr>
              <a:t>محیطی (</a:t>
            </a:r>
            <a:r>
              <a:rPr lang="fa-IR" sz="2800" dirty="0">
                <a:cs typeface="B Nazanin" panose="00000400000000000000" pitchFamily="2" charset="-78"/>
              </a:rPr>
              <a:t>رسوب </a:t>
            </a:r>
            <a:r>
              <a:rPr lang="fa-IR" sz="2800" dirty="0" err="1">
                <a:cs typeface="B Nazanin" panose="00000400000000000000" pitchFamily="2" charset="-78"/>
              </a:rPr>
              <a:t>چربي</a:t>
            </a:r>
            <a:r>
              <a:rPr lang="fa-IR" sz="2800" dirty="0">
                <a:cs typeface="B Nazanin" panose="00000400000000000000" pitchFamily="2" charset="-78"/>
              </a:rPr>
              <a:t> در </a:t>
            </a:r>
            <a:r>
              <a:rPr lang="fa-IR" sz="2800" dirty="0" err="1">
                <a:cs typeface="B Nazanin" panose="00000400000000000000" pitchFamily="2" charset="-78"/>
              </a:rPr>
              <a:t>جدار</a:t>
            </a:r>
            <a:r>
              <a:rPr lang="fa-IR" sz="2800" dirty="0">
                <a:cs typeface="B Nazanin" panose="00000400000000000000" pitchFamily="2" charset="-78"/>
              </a:rPr>
              <a:t> سرخ </a:t>
            </a:r>
            <a:r>
              <a:rPr lang="fa-IR" sz="2800" dirty="0" err="1">
                <a:cs typeface="B Nazanin" panose="00000400000000000000" pitchFamily="2" charset="-78"/>
              </a:rPr>
              <a:t>رگ‌هاي</a:t>
            </a:r>
            <a:r>
              <a:rPr lang="fa-IR" sz="2800" dirty="0">
                <a:cs typeface="B Nazanin" panose="00000400000000000000" pitchFamily="2" charset="-78"/>
              </a:rPr>
              <a:t> اندام </a:t>
            </a:r>
            <a:r>
              <a:rPr lang="fa-IR" sz="2800" dirty="0" err="1">
                <a:cs typeface="B Nazanin" panose="00000400000000000000" pitchFamily="2" charset="-78"/>
              </a:rPr>
              <a:t>تحتاني</a:t>
            </a:r>
            <a:r>
              <a:rPr lang="fa-IR" sz="2800" dirty="0">
                <a:cs typeface="B Nazanin" panose="00000400000000000000" pitchFamily="2" charset="-78"/>
              </a:rPr>
              <a:t> و </a:t>
            </a:r>
            <a:r>
              <a:rPr lang="fa-IR" sz="2800" dirty="0" err="1">
                <a:cs typeface="B Nazanin" panose="00000400000000000000" pitchFamily="2" charset="-78"/>
              </a:rPr>
              <a:t>شاهرگ</a:t>
            </a:r>
            <a:r>
              <a:rPr lang="fa-IR" sz="2800" dirty="0">
                <a:cs typeface="B Nazanin" panose="00000400000000000000" pitchFamily="2" charset="-78"/>
              </a:rPr>
              <a:t> </a:t>
            </a:r>
            <a:r>
              <a:rPr lang="fa-IR" sz="2800" dirty="0" err="1">
                <a:cs typeface="B Nazanin" panose="00000400000000000000" pitchFamily="2" charset="-78"/>
              </a:rPr>
              <a:t>گردني</a:t>
            </a:r>
            <a:r>
              <a:rPr lang="fa-IR" sz="2800" dirty="0">
                <a:cs typeface="B Nazanin" panose="00000400000000000000" pitchFamily="2" charset="-78"/>
              </a:rPr>
              <a:t>- </a:t>
            </a:r>
            <a:r>
              <a:rPr lang="fa-IR" sz="2800" dirty="0" err="1">
                <a:cs typeface="B Nazanin" panose="00000400000000000000" pitchFamily="2" charset="-78"/>
              </a:rPr>
              <a:t>كاروتيد</a:t>
            </a:r>
            <a:r>
              <a:rPr lang="fa-IR" sz="2800" dirty="0" smtClean="0">
                <a:cs typeface="B Nazanin" panose="00000400000000000000" pitchFamily="2" charset="-78"/>
              </a:rPr>
              <a:t>)، بیماری </a:t>
            </a:r>
            <a:r>
              <a:rPr lang="fa-IR" sz="2800" dirty="0">
                <a:cs typeface="B Nazanin" panose="00000400000000000000" pitchFamily="2" charset="-78"/>
              </a:rPr>
              <a:t>عروق مغزی (سکته </a:t>
            </a:r>
            <a:r>
              <a:rPr lang="fa-IR" sz="2800" dirty="0" err="1" smtClean="0">
                <a:cs typeface="B Nazanin" panose="00000400000000000000" pitchFamily="2" charset="-78"/>
              </a:rPr>
              <a:t>ایسکمیک</a:t>
            </a:r>
            <a:r>
              <a:rPr lang="fa-IR" sz="2800" dirty="0" smtClean="0">
                <a:cs typeface="B Nazanin" panose="00000400000000000000" pitchFamily="2" charset="-78"/>
              </a:rPr>
              <a:t> مغزی</a:t>
            </a:r>
            <a:r>
              <a:rPr lang="fa-IR" sz="2800" dirty="0">
                <a:cs typeface="B Nazanin" panose="00000400000000000000" pitchFamily="2" charset="-78"/>
              </a:rPr>
              <a:t>، حمله مغزی </a:t>
            </a:r>
            <a:r>
              <a:rPr lang="fa-IR" sz="2800" dirty="0" err="1">
                <a:cs typeface="B Nazanin" panose="00000400000000000000" pitchFamily="2" charset="-78"/>
              </a:rPr>
              <a:t>ایسکمیک</a:t>
            </a:r>
            <a:r>
              <a:rPr lang="fa-IR" sz="2800" dirty="0">
                <a:cs typeface="B Nazanin" panose="00000400000000000000" pitchFamily="2" charset="-78"/>
              </a:rPr>
              <a:t> گذرا)</a:t>
            </a:r>
            <a:r>
              <a:rPr lang="ar-SA" sz="2800" dirty="0" smtClean="0">
                <a:cs typeface="B Nazanin" panose="00000400000000000000" pitchFamily="2" charset="-78"/>
              </a:rPr>
              <a:t>،</a:t>
            </a:r>
            <a:endParaRPr lang="fa-IR" sz="2800" dirty="0" smtClean="0">
              <a:cs typeface="B Nazanin" panose="00000400000000000000" pitchFamily="2" charset="-78"/>
            </a:endParaRPr>
          </a:p>
          <a:p>
            <a:pPr marL="0" indent="0" algn="r" rtl="1">
              <a:buNone/>
            </a:pPr>
            <a:r>
              <a:rPr lang="fa-IR" sz="2800" dirty="0">
                <a:cs typeface="B Nazanin" panose="00000400000000000000" pitchFamily="2" charset="-78"/>
              </a:rPr>
              <a:t> </a:t>
            </a:r>
            <a:r>
              <a:rPr lang="ar-SA" sz="2800" dirty="0">
                <a:cs typeface="B Nazanin" panose="00000400000000000000" pitchFamily="2" charset="-78"/>
              </a:rPr>
              <a:t>2- بیماریابی از بین افرادی که بدلیل </a:t>
            </a:r>
            <a:r>
              <a:rPr lang="fa-IR" sz="2800" dirty="0">
                <a:cs typeface="B Nazanin" panose="00000400000000000000" pitchFamily="2" charset="-78"/>
              </a:rPr>
              <a:t>میزان </a:t>
            </a:r>
            <a:r>
              <a:rPr lang="fa-IR" sz="2800" dirty="0" smtClean="0">
                <a:cs typeface="B Nazanin" panose="00000400000000000000" pitchFamily="2" charset="-78"/>
              </a:rPr>
              <a:t>قند(100 میلی </a:t>
            </a:r>
            <a:r>
              <a:rPr lang="fa-IR" sz="2800" dirty="0">
                <a:cs typeface="B Nazanin" panose="00000400000000000000" pitchFamily="2" charset="-78"/>
              </a:rPr>
              <a:t>گرم در </a:t>
            </a:r>
            <a:r>
              <a:rPr lang="fa-IR" sz="2800" dirty="0" err="1">
                <a:cs typeface="B Nazanin" panose="00000400000000000000" pitchFamily="2" charset="-78"/>
              </a:rPr>
              <a:t>دسی</a:t>
            </a:r>
            <a:r>
              <a:rPr lang="fa-IR" sz="2800" dirty="0">
                <a:cs typeface="B Nazanin" panose="00000400000000000000" pitchFamily="2" charset="-78"/>
              </a:rPr>
              <a:t> لیتر </a:t>
            </a:r>
            <a:r>
              <a:rPr lang="fa-IR" sz="2800" dirty="0" smtClean="0">
                <a:cs typeface="B Nazanin" panose="00000400000000000000" pitchFamily="2" charset="-78"/>
              </a:rPr>
              <a:t>و بالاتر)، </a:t>
            </a:r>
            <a:r>
              <a:rPr lang="fa-IR" sz="2800" dirty="0" err="1" smtClean="0">
                <a:cs typeface="B Nazanin" panose="00000400000000000000" pitchFamily="2" charset="-78"/>
              </a:rPr>
              <a:t>فشارخون</a:t>
            </a:r>
            <a:r>
              <a:rPr lang="fa-IR" sz="2800" dirty="0" smtClean="0">
                <a:cs typeface="B Nazanin" panose="00000400000000000000" pitchFamily="2" charset="-78"/>
              </a:rPr>
              <a:t> (140/90 و بالاتر)و </a:t>
            </a:r>
            <a:r>
              <a:rPr lang="ar-SA" sz="2800" dirty="0" smtClean="0">
                <a:cs typeface="B Nazanin" panose="00000400000000000000" pitchFamily="2" charset="-78"/>
              </a:rPr>
              <a:t>کلسترول </a:t>
            </a:r>
            <a:r>
              <a:rPr lang="ar-SA" sz="2800" dirty="0">
                <a:cs typeface="B Nazanin" panose="00000400000000000000" pitchFamily="2" charset="-78"/>
              </a:rPr>
              <a:t>بالا (</a:t>
            </a:r>
            <a:r>
              <a:rPr lang="fa-IR" sz="2800" dirty="0">
                <a:cs typeface="B Nazanin" panose="00000400000000000000" pitchFamily="2" charset="-78"/>
              </a:rPr>
              <a:t>مقدار کلسترول بیش از 200 میلی گرم در </a:t>
            </a:r>
            <a:r>
              <a:rPr lang="fa-IR" sz="2800" dirty="0" err="1">
                <a:cs typeface="B Nazanin" panose="00000400000000000000" pitchFamily="2" charset="-78"/>
              </a:rPr>
              <a:t>دسی</a:t>
            </a:r>
            <a:r>
              <a:rPr lang="fa-IR" sz="2800" dirty="0">
                <a:cs typeface="B Nazanin" panose="00000400000000000000" pitchFamily="2" charset="-78"/>
              </a:rPr>
              <a:t> لیتر </a:t>
            </a:r>
            <a:r>
              <a:rPr lang="ar-SA" sz="2800" dirty="0">
                <a:cs typeface="B Nazanin" panose="00000400000000000000" pitchFamily="2" charset="-78"/>
              </a:rPr>
              <a:t>در بررسی اولیه توسط بهورز / مراقب سلامت با دستگاه سنجش کلسترول) ارجاع شده اند  و ارائه خدمات درمانی به این گروه </a:t>
            </a:r>
            <a:endParaRPr lang="en-US" sz="2800" dirty="0">
              <a:cs typeface="B Nazanin" panose="00000400000000000000" pitchFamily="2" charset="-78"/>
            </a:endParaRPr>
          </a:p>
          <a:p>
            <a:pPr marL="0" indent="0" algn="r" rtl="1">
              <a:buNone/>
            </a:pPr>
            <a:r>
              <a:rPr lang="ar-SA" sz="2800" dirty="0">
                <a:cs typeface="B Nazanin" panose="00000400000000000000" pitchFamily="2" charset="-78"/>
              </a:rPr>
              <a:t>3- مراقبت و درمان افراد مبتلا به هایپر </a:t>
            </a:r>
            <a:r>
              <a:rPr lang="ar-SA" sz="2800" dirty="0" smtClean="0">
                <a:cs typeface="B Nazanin" panose="00000400000000000000" pitchFamily="2" charset="-78"/>
              </a:rPr>
              <a:t>لیپیدمی</a:t>
            </a:r>
            <a:r>
              <a:rPr lang="fa-IR" sz="2800" dirty="0" smtClean="0">
                <a:cs typeface="B Nazanin" panose="00000400000000000000" pitchFamily="2" charset="-78"/>
              </a:rPr>
              <a:t>،دیابت و </a:t>
            </a:r>
            <a:r>
              <a:rPr lang="fa-IR" sz="2800" dirty="0" err="1" smtClean="0">
                <a:cs typeface="B Nazanin" panose="00000400000000000000" pitchFamily="2" charset="-78"/>
              </a:rPr>
              <a:t>فشارخون</a:t>
            </a:r>
            <a:r>
              <a:rPr lang="fa-IR" sz="2800" dirty="0" smtClean="0">
                <a:cs typeface="B Nazanin" panose="00000400000000000000" pitchFamily="2" charset="-78"/>
              </a:rPr>
              <a:t> بالا</a:t>
            </a:r>
            <a:endParaRPr lang="en-US" sz="2800" dirty="0"/>
          </a:p>
          <a:p>
            <a:pPr marL="0" indent="0" algn="r" rtl="1">
              <a:buNone/>
            </a:pPr>
            <a:endParaRPr lang="fa-IR" sz="2800" dirty="0" smtClean="0">
              <a:cs typeface="B Nazanin" panose="00000400000000000000" pitchFamily="2" charset="-78"/>
            </a:endParaRPr>
          </a:p>
        </p:txBody>
      </p:sp>
    </p:spTree>
    <p:extLst>
      <p:ext uri="{BB962C8B-B14F-4D97-AF65-F5344CB8AC3E}">
        <p14:creationId xmlns:p14="http://schemas.microsoft.com/office/powerpoint/2010/main" val="15635465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92222" y="1481138"/>
            <a:ext cx="6807557" cy="4525962"/>
          </a:xfrm>
          <a:prstGeom prst="ellipse">
            <a:avLst/>
          </a:prstGeom>
          <a:ln>
            <a:noFill/>
          </a:ln>
          <a:effectLst>
            <a:softEdge rad="635000"/>
          </a:effectLst>
        </p:spPr>
      </p:pic>
    </p:spTree>
    <p:extLst>
      <p:ext uri="{BB962C8B-B14F-4D97-AF65-F5344CB8AC3E}">
        <p14:creationId xmlns:p14="http://schemas.microsoft.com/office/powerpoint/2010/main" val="32598488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139" y="457201"/>
            <a:ext cx="9925878" cy="1143000"/>
          </a:xfrm>
        </p:spPr>
        <p:txBody>
          <a:bodyPr/>
          <a:lstStyle/>
          <a:p>
            <a:pPr rtl="1"/>
            <a:r>
              <a:rPr lang="ar-SA" sz="3200" dirty="0">
                <a:cs typeface="B Titr" panose="00000700000000000000" pitchFamily="2" charset="-78"/>
              </a:rPr>
              <a:t>کاهش 25% مرگ و میر </a:t>
            </a:r>
            <a:r>
              <a:rPr lang="fa-IR" sz="3200" dirty="0" smtClean="0">
                <a:cs typeface="B Titr" panose="00000700000000000000" pitchFamily="2" charset="-78"/>
              </a:rPr>
              <a:t>زودرس </a:t>
            </a:r>
            <a:r>
              <a:rPr lang="ar-SA" sz="3200" dirty="0" smtClean="0">
                <a:cs typeface="B Titr" panose="00000700000000000000" pitchFamily="2" charset="-78"/>
              </a:rPr>
              <a:t>ناشی </a:t>
            </a:r>
            <a:r>
              <a:rPr lang="ar-SA" sz="3200" dirty="0">
                <a:cs typeface="B Titr" panose="00000700000000000000" pitchFamily="2" charset="-78"/>
              </a:rPr>
              <a:t>از بیماری های غیرواگیر تا سال 2025</a:t>
            </a:r>
            <a:endParaRPr lang="en-US" sz="3200" dirty="0">
              <a:cs typeface="B Titr" panose="00000700000000000000" pitchFamily="2" charset="-78"/>
            </a:endParaRPr>
          </a:p>
        </p:txBody>
      </p:sp>
      <p:sp>
        <p:nvSpPr>
          <p:cNvPr id="3" name="Content Placeholder 2"/>
          <p:cNvSpPr>
            <a:spLocks noGrp="1"/>
          </p:cNvSpPr>
          <p:nvPr>
            <p:ph idx="1"/>
          </p:nvPr>
        </p:nvSpPr>
        <p:spPr>
          <a:xfrm>
            <a:off x="583096" y="1851993"/>
            <a:ext cx="10972800" cy="4525963"/>
          </a:xfrm>
        </p:spPr>
        <p:txBody>
          <a:bodyPr/>
          <a:lstStyle/>
          <a:p>
            <a:pPr algn="r" rtl="1"/>
            <a:r>
              <a:rPr lang="ar-SA" dirty="0" smtClean="0">
                <a:cs typeface="B Nazanin" panose="00000400000000000000" pitchFamily="2" charset="-78"/>
              </a:rPr>
              <a:t>چهار </a:t>
            </a:r>
            <a:r>
              <a:rPr lang="ar-SA" dirty="0">
                <a:cs typeface="B Nazanin" panose="00000400000000000000" pitchFamily="2" charset="-78"/>
              </a:rPr>
              <a:t>بیماری قلبی عروقی،دیابت، سرطان و بیماری های مزمن تنفسی به همراه چهار عامل خطر رفتاری شامل کم تحرکی، تغذیه ناسالم ، مصرف الکل و دخانیات </a:t>
            </a:r>
            <a:r>
              <a:rPr lang="ar-SA" dirty="0" smtClean="0">
                <a:cs typeface="B Nazanin" panose="00000400000000000000" pitchFamily="2" charset="-78"/>
              </a:rPr>
              <a:t>مهم </a:t>
            </a:r>
            <a:r>
              <a:rPr lang="ar-SA" dirty="0">
                <a:cs typeface="B Nazanin" panose="00000400000000000000" pitchFamily="2" charset="-78"/>
              </a:rPr>
              <a:t>ترین علل مرگ و میر ناشی از بیماری های غیرواگیر هستند به همین دلیل سازمان جهانی بهداشت کنترل این بیماری ها و عوامل زمینه ساز آن ها را بعنوان هدف اصلی برای کاهش 25% مرگ و میر ناشی از بیماری های غیرواگیر تا سال 2025 تعیین کرده است</a:t>
            </a:r>
            <a:r>
              <a:rPr lang="en-GB" dirty="0">
                <a:cs typeface="B Nazanin" panose="00000400000000000000" pitchFamily="2" charset="-78"/>
              </a:rPr>
              <a:t>. </a:t>
            </a:r>
            <a:r>
              <a:rPr lang="fa-IR" dirty="0" smtClean="0">
                <a:cs typeface="B Nazanin" panose="00000400000000000000" pitchFamily="2" charset="-78"/>
              </a:rPr>
              <a:t> </a:t>
            </a:r>
          </a:p>
          <a:p>
            <a:pPr algn="r" rtl="1"/>
            <a:r>
              <a:rPr lang="fa-IR" dirty="0">
                <a:cs typeface="B Nazanin" panose="00000400000000000000" pitchFamily="2" charset="-78"/>
              </a:rPr>
              <a:t>طبق پیش بینی سازمان جهانی بهداشت</a:t>
            </a:r>
            <a:r>
              <a:rPr lang="en-US" dirty="0">
                <a:cs typeface="B Nazanin" panose="00000400000000000000" pitchFamily="2" charset="-78"/>
              </a:rPr>
              <a:t>(WHO) </a:t>
            </a:r>
            <a:r>
              <a:rPr lang="fa-IR" dirty="0">
                <a:cs typeface="B Nazanin" panose="00000400000000000000" pitchFamily="2" charset="-78"/>
              </a:rPr>
              <a:t> در طول 10 سال آینده ، بیشترین افزایش در مرگ ناشی از بیماری قلبی عروقی</a:t>
            </a:r>
            <a:r>
              <a:rPr lang="en-US" dirty="0">
                <a:cs typeface="B Nazanin" panose="00000400000000000000" pitchFamily="2" charset="-78"/>
              </a:rPr>
              <a:t> (CVD) </a:t>
            </a:r>
            <a:r>
              <a:rPr lang="fa-IR" dirty="0">
                <a:cs typeface="B Nazanin" panose="00000400000000000000" pitchFamily="2" charset="-78"/>
              </a:rPr>
              <a:t>، سرطان ، بیماری تنفسی و دیابت ،در کشورهای در حال توسعه رخ خواهد داد.</a:t>
            </a: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20222098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22245"/>
            <a:ext cx="10972800" cy="1143000"/>
          </a:xfrm>
        </p:spPr>
        <p:txBody>
          <a:bodyPr/>
          <a:lstStyle/>
          <a:p>
            <a:pPr algn="r" rtl="1"/>
            <a:r>
              <a:rPr lang="fa-IR" sz="3200" dirty="0" smtClean="0">
                <a:cs typeface="B Titr" panose="00000700000000000000" pitchFamily="2" charset="-78"/>
              </a:rPr>
              <a:t>چگونه </a:t>
            </a:r>
            <a:r>
              <a:rPr lang="ar-SA" sz="3200" dirty="0" smtClean="0">
                <a:cs typeface="B Titr" panose="00000700000000000000" pitchFamily="2" charset="-78"/>
              </a:rPr>
              <a:t>مرگ </a:t>
            </a:r>
            <a:r>
              <a:rPr lang="ar-SA" sz="3200" dirty="0">
                <a:cs typeface="B Titr" panose="00000700000000000000" pitchFamily="2" charset="-78"/>
              </a:rPr>
              <a:t>و میر ناشی از بیماری های </a:t>
            </a:r>
            <a:r>
              <a:rPr lang="fa-IR" sz="3200" dirty="0" err="1" smtClean="0">
                <a:cs typeface="B Titr" panose="00000700000000000000" pitchFamily="2" charset="-78"/>
              </a:rPr>
              <a:t>غیرواگیر</a:t>
            </a:r>
            <a:r>
              <a:rPr lang="fa-IR" sz="3200" dirty="0" smtClean="0">
                <a:cs typeface="B Titr" panose="00000700000000000000" pitchFamily="2" charset="-78"/>
              </a:rPr>
              <a:t> را کاهش دهیم؟</a:t>
            </a:r>
            <a:endParaRPr lang="en-US" sz="3200" dirty="0"/>
          </a:p>
        </p:txBody>
      </p:sp>
      <p:sp>
        <p:nvSpPr>
          <p:cNvPr id="3" name="Content Placeholder 2"/>
          <p:cNvSpPr>
            <a:spLocks noGrp="1"/>
          </p:cNvSpPr>
          <p:nvPr>
            <p:ph idx="1"/>
          </p:nvPr>
        </p:nvSpPr>
        <p:spPr>
          <a:xfrm>
            <a:off x="622852" y="2011018"/>
            <a:ext cx="10972800" cy="4525963"/>
          </a:xfrm>
        </p:spPr>
        <p:txBody>
          <a:bodyPr/>
          <a:lstStyle/>
          <a:p>
            <a:pPr algn="r" rtl="1"/>
            <a:r>
              <a:rPr lang="fa-IR" dirty="0" smtClean="0">
                <a:cs typeface="B Nazanin" panose="00000400000000000000" pitchFamily="2" charset="-78"/>
              </a:rPr>
              <a:t>برنامه </a:t>
            </a:r>
            <a:r>
              <a:rPr lang="fa-IR" dirty="0" err="1" smtClean="0">
                <a:cs typeface="B Nazanin" panose="00000400000000000000" pitchFamily="2" charset="-78"/>
              </a:rPr>
              <a:t>ایراپن</a:t>
            </a:r>
            <a:r>
              <a:rPr lang="fa-IR" dirty="0" smtClean="0">
                <a:cs typeface="B Nazanin" panose="00000400000000000000" pitchFamily="2" charset="-78"/>
              </a:rPr>
              <a:t> بر مبنای پیشگیری و کنترل 4 بیماری مهم و 4 عامل خطر منتسب مطابق پروتکل </a:t>
            </a:r>
            <a:r>
              <a:rPr lang="en-US" dirty="0" smtClean="0">
                <a:cs typeface="B Nazanin" panose="00000400000000000000" pitchFamily="2" charset="-78"/>
              </a:rPr>
              <a:t>WHO-PEN </a:t>
            </a:r>
            <a:r>
              <a:rPr lang="fa-IR" dirty="0" smtClean="0">
                <a:cs typeface="B Nazanin" panose="00000400000000000000" pitchFamily="2" charset="-78"/>
              </a:rPr>
              <a:t> طراحی شده است</a:t>
            </a:r>
          </a:p>
          <a:p>
            <a:pPr algn="r" rtl="1"/>
            <a:r>
              <a:rPr lang="fa-IR" dirty="0" smtClean="0">
                <a:cs typeface="B Nazanin" panose="00000400000000000000" pitchFamily="2" charset="-78"/>
              </a:rPr>
              <a:t>مهمترین عامل مرگ و میر در دنیا، همچنین کشورمان، </a:t>
            </a:r>
            <a:r>
              <a:rPr lang="fa-IR" dirty="0" err="1" smtClean="0">
                <a:cs typeface="B Nazanin" panose="00000400000000000000" pitchFamily="2" charset="-78"/>
              </a:rPr>
              <a:t>فشارخون</a:t>
            </a:r>
            <a:r>
              <a:rPr lang="fa-IR" dirty="0" smtClean="0">
                <a:cs typeface="B Nazanin" panose="00000400000000000000" pitchFamily="2" charset="-78"/>
              </a:rPr>
              <a:t> بالا و سکته های قلبی و مغزی ناشی از آن است. </a:t>
            </a:r>
          </a:p>
          <a:p>
            <a:pPr algn="r" rtl="1"/>
            <a:r>
              <a:rPr lang="fa-IR" dirty="0" smtClean="0">
                <a:cs typeface="B Nazanin" panose="00000400000000000000" pitchFamily="2" charset="-78"/>
              </a:rPr>
              <a:t>شناسائی و مراقبت ادغام یافته </a:t>
            </a:r>
            <a:r>
              <a:rPr lang="ar-SA" dirty="0">
                <a:cs typeface="B Nazanin" panose="00000400000000000000" pitchFamily="2" charset="-78"/>
              </a:rPr>
              <a:t>دیابت و فشارخون بالا ، اختلال چربی های خون  و چاقی</a:t>
            </a:r>
            <a:r>
              <a:rPr lang="fa-IR" dirty="0" smtClean="0">
                <a:cs typeface="B Nazanin" panose="00000400000000000000" pitchFamily="2" charset="-78"/>
              </a:rPr>
              <a:t> کلید دستیابی به هدف کاهش مرگ و میر ناشی از بیماری های </a:t>
            </a:r>
            <a:r>
              <a:rPr lang="fa-IR" dirty="0" err="1" smtClean="0">
                <a:cs typeface="B Nazanin" panose="00000400000000000000" pitchFamily="2" charset="-78"/>
              </a:rPr>
              <a:t>غیرواگیر</a:t>
            </a:r>
            <a:r>
              <a:rPr lang="fa-IR" dirty="0" smtClean="0">
                <a:cs typeface="B Nazanin" panose="00000400000000000000" pitchFamily="2" charset="-78"/>
              </a:rPr>
              <a:t> است</a:t>
            </a:r>
            <a:endParaRPr lang="en-US" dirty="0">
              <a:cs typeface="B Nazanin" panose="00000400000000000000" pitchFamily="2" charset="-78"/>
            </a:endParaRPr>
          </a:p>
        </p:txBody>
      </p:sp>
    </p:spTree>
    <p:extLst>
      <p:ext uri="{BB962C8B-B14F-4D97-AF65-F5344CB8AC3E}">
        <p14:creationId xmlns:p14="http://schemas.microsoft.com/office/powerpoint/2010/main" val="15131239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9357" y="658952"/>
            <a:ext cx="11979965" cy="1143000"/>
          </a:xfrm>
        </p:spPr>
        <p:txBody>
          <a:bodyPr/>
          <a:lstStyle/>
          <a:p>
            <a:pPr algn="r" rtl="1"/>
            <a:r>
              <a:rPr lang="ar-SA" sz="2400" dirty="0">
                <a:cs typeface="B Titr" panose="00000700000000000000" pitchFamily="2" charset="-78"/>
              </a:rPr>
              <a:t>پیشگیری از ابتلا به بیماری قلبی عروقی و بروز حوادث کشنده یا غیرکشنده آن(سکته های قلبی و مغزی)</a:t>
            </a:r>
            <a:endParaRPr lang="en-US" sz="2400" dirty="0">
              <a:cs typeface="B Titr" panose="00000700000000000000" pitchFamily="2" charset="-78"/>
            </a:endParaRPr>
          </a:p>
        </p:txBody>
      </p:sp>
      <p:sp>
        <p:nvSpPr>
          <p:cNvPr id="3" name="Content Placeholder 2"/>
          <p:cNvSpPr>
            <a:spLocks noGrp="1"/>
          </p:cNvSpPr>
          <p:nvPr>
            <p:ph idx="1"/>
          </p:nvPr>
        </p:nvSpPr>
        <p:spPr/>
        <p:txBody>
          <a:bodyPr/>
          <a:lstStyle/>
          <a:p>
            <a:pPr algn="r" rtl="1"/>
            <a:r>
              <a:rPr lang="ar-SA" dirty="0" smtClean="0">
                <a:cs typeface="B Nazanin" panose="00000400000000000000" pitchFamily="2" charset="-78"/>
              </a:rPr>
              <a:t>مراقبت </a:t>
            </a:r>
            <a:r>
              <a:rPr lang="ar-SA" dirty="0">
                <a:cs typeface="B Nazanin" panose="00000400000000000000" pitchFamily="2" charset="-78"/>
              </a:rPr>
              <a:t>ادغام یافته دیابت و فشارخون بالا ، اختلال چربی های خون  و چاقی و خطرسنجی در اولین سطح ارائه خدمت (بهورز /مراقب سلامت) انجام می شود</a:t>
            </a:r>
            <a:r>
              <a:rPr lang="ar-SA" dirty="0" smtClean="0">
                <a:cs typeface="B Nazanin" panose="00000400000000000000" pitchFamily="2" charset="-78"/>
              </a:rPr>
              <a:t>.</a:t>
            </a:r>
            <a:endParaRPr lang="fa-IR" dirty="0" smtClean="0">
              <a:cs typeface="B Nazanin" panose="00000400000000000000" pitchFamily="2" charset="-78"/>
            </a:endParaRPr>
          </a:p>
          <a:p>
            <a:pPr algn="r" rtl="1"/>
            <a:r>
              <a:rPr lang="ar-SA" dirty="0" smtClean="0">
                <a:cs typeface="B Nazanin" panose="00000400000000000000" pitchFamily="2" charset="-78"/>
              </a:rPr>
              <a:t>  بهورز </a:t>
            </a:r>
            <a:r>
              <a:rPr lang="ar-SA" dirty="0">
                <a:cs typeface="B Nazanin" panose="00000400000000000000" pitchFamily="2" charset="-78"/>
              </a:rPr>
              <a:t>/ کارشناس مراقب سلامت در تمامی فعالیت‌های نظام بهداشتی بعنوان پیگیر سلامت افراد جامعه تحت پوشش، </a:t>
            </a:r>
            <a:r>
              <a:rPr lang="ar-SA" dirty="0" smtClean="0">
                <a:cs typeface="B Nazanin" panose="00000400000000000000" pitchFamily="2" charset="-78"/>
              </a:rPr>
              <a:t>محور</a:t>
            </a:r>
            <a:r>
              <a:rPr lang="fa-IR" dirty="0" smtClean="0">
                <a:cs typeface="B Nazanin" panose="00000400000000000000" pitchFamily="2" charset="-78"/>
              </a:rPr>
              <a:t> ارائه</a:t>
            </a:r>
            <a:r>
              <a:rPr lang="ar-SA" dirty="0" smtClean="0">
                <a:cs typeface="B Nazanin" panose="00000400000000000000" pitchFamily="2" charset="-78"/>
              </a:rPr>
              <a:t> </a:t>
            </a:r>
            <a:r>
              <a:rPr lang="ar-SA" dirty="0">
                <a:cs typeface="B Nazanin" panose="00000400000000000000" pitchFamily="2" charset="-78"/>
              </a:rPr>
              <a:t>خدمات سلامتی به جامعه هدف می‌باشد. </a:t>
            </a:r>
            <a:endParaRPr lang="fa-IR" dirty="0" smtClean="0">
              <a:cs typeface="B Nazanin" panose="00000400000000000000" pitchFamily="2" charset="-78"/>
            </a:endParaRPr>
          </a:p>
          <a:p>
            <a:pPr algn="r" rtl="1"/>
            <a:r>
              <a:rPr lang="ar-SA" dirty="0">
                <a:cs typeface="B Nazanin" panose="00000400000000000000" pitchFamily="2" charset="-78"/>
              </a:rPr>
              <a:t>براي پيشگيري از </a:t>
            </a:r>
            <a:r>
              <a:rPr lang="fa-IR" dirty="0">
                <a:cs typeface="B Nazanin" panose="00000400000000000000" pitchFamily="2" charset="-78"/>
              </a:rPr>
              <a:t>سکته</a:t>
            </a:r>
            <a:r>
              <a:rPr lang="ar-SA" dirty="0">
                <a:cs typeface="B Nazanin" panose="00000400000000000000" pitchFamily="2" charset="-78"/>
              </a:rPr>
              <a:t> هاي قلبي و سكته هاي مغزي</a:t>
            </a:r>
            <a:r>
              <a:rPr lang="fa-IR" dirty="0">
                <a:cs typeface="B Nazanin" panose="00000400000000000000" pitchFamily="2" charset="-78"/>
              </a:rPr>
              <a:t>، </a:t>
            </a:r>
            <a:r>
              <a:rPr lang="ar-SA" dirty="0">
                <a:cs typeface="B Nazanin" panose="00000400000000000000" pitchFamily="2" charset="-78"/>
              </a:rPr>
              <a:t>تصميم گيري درباره شروع مداخلات پيشگيرانه و درمان براي گروه هاي در معرض خطر بالا بايد بر اساس </a:t>
            </a:r>
            <a:r>
              <a:rPr lang="ar-SA" u="sng" dirty="0">
                <a:cs typeface="B Nazanin" panose="00000400000000000000" pitchFamily="2" charset="-78"/>
              </a:rPr>
              <a:t>تخمين میزان خطر ده ساله وقوع سکته های قلبی عروقي</a:t>
            </a:r>
            <a:r>
              <a:rPr lang="ar-SA" dirty="0">
                <a:cs typeface="B Nazanin" panose="00000400000000000000" pitchFamily="2" charset="-78"/>
              </a:rPr>
              <a:t> صورت گيرد.</a:t>
            </a:r>
            <a:endParaRPr lang="fa-IR"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27502201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5943"/>
            <a:ext cx="10972800" cy="1143000"/>
          </a:xfrm>
        </p:spPr>
        <p:txBody>
          <a:bodyPr/>
          <a:lstStyle/>
          <a:p>
            <a:pPr rtl="1"/>
            <a:r>
              <a:rPr lang="fa-IR" sz="3200" dirty="0">
                <a:cs typeface="B Titr" panose="00000700000000000000" pitchFamily="2" charset="-78"/>
              </a:rPr>
              <a:t>خطر سنجی سکته های قلبی جهت پیشگیری و کنترل بیماری های قلبی </a:t>
            </a:r>
            <a:r>
              <a:rPr lang="fa-IR" sz="3200" dirty="0" smtClean="0">
                <a:cs typeface="B Titr" panose="00000700000000000000" pitchFamily="2" charset="-78"/>
              </a:rPr>
              <a:t>عروقی</a:t>
            </a:r>
            <a:endParaRPr lang="en-US" sz="3200" dirty="0">
              <a:cs typeface="B Titr" panose="00000700000000000000" pitchFamily="2" charset="-78"/>
            </a:endParaRPr>
          </a:p>
        </p:txBody>
      </p:sp>
      <p:sp>
        <p:nvSpPr>
          <p:cNvPr id="3" name="Content Placeholder 2"/>
          <p:cNvSpPr>
            <a:spLocks noGrp="1"/>
          </p:cNvSpPr>
          <p:nvPr>
            <p:ph idx="1"/>
          </p:nvPr>
        </p:nvSpPr>
        <p:spPr>
          <a:xfrm>
            <a:off x="993913" y="1748943"/>
            <a:ext cx="10972800" cy="4525963"/>
          </a:xfrm>
        </p:spPr>
        <p:txBody>
          <a:bodyPr/>
          <a:lstStyle/>
          <a:p>
            <a:pPr algn="r" rtl="1"/>
            <a:r>
              <a:rPr lang="ar-SA" sz="3600" dirty="0" smtClean="0">
                <a:cs typeface="B Nazanin" panose="00000400000000000000" pitchFamily="2" charset="-78"/>
              </a:rPr>
              <a:t>ارزیابی </a:t>
            </a:r>
            <a:r>
              <a:rPr lang="ar-SA" sz="3600" dirty="0">
                <a:cs typeface="B Nazanin" panose="00000400000000000000" pitchFamily="2" charset="-78"/>
              </a:rPr>
              <a:t>و مدیریت خطر 10 ساله بروزحوادث کشنده و غیر کشنده قلبی و عروقی </a:t>
            </a:r>
            <a:r>
              <a:rPr lang="fa-IR" sz="3600" dirty="0">
                <a:cs typeface="B Nazanin" panose="00000400000000000000" pitchFamily="2" charset="-78"/>
              </a:rPr>
              <a:t>ابزاری است </a:t>
            </a:r>
            <a:r>
              <a:rPr lang="ar-SA" sz="3600" dirty="0">
                <a:cs typeface="B Nazanin" panose="00000400000000000000" pitchFamily="2" charset="-78"/>
              </a:rPr>
              <a:t>که با هدف پیشگیری از سکته های قلبی و مغزی طراحی شده </a:t>
            </a:r>
            <a:r>
              <a:rPr lang="ar-SA" sz="3600" dirty="0" smtClean="0">
                <a:cs typeface="B Nazanin" panose="00000400000000000000" pitchFamily="2" charset="-78"/>
              </a:rPr>
              <a:t>است</a:t>
            </a:r>
            <a:endParaRPr lang="fa-IR" sz="3600" dirty="0" smtClean="0">
              <a:cs typeface="B Nazanin" panose="00000400000000000000" pitchFamily="2" charset="-78"/>
            </a:endParaRPr>
          </a:p>
          <a:p>
            <a:pPr algn="r" rtl="1"/>
            <a:r>
              <a:rPr lang="ar-SA" sz="3600" dirty="0" smtClean="0">
                <a:cs typeface="B Nazanin" panose="00000400000000000000" pitchFamily="2" charset="-78"/>
              </a:rPr>
              <a:t> </a:t>
            </a:r>
            <a:r>
              <a:rPr lang="ar-SA" sz="3600" dirty="0">
                <a:cs typeface="B Nazanin" panose="00000400000000000000" pitchFamily="2" charset="-78"/>
              </a:rPr>
              <a:t>خ</a:t>
            </a:r>
            <a:r>
              <a:rPr lang="ar-SA" sz="3600" u="sng" dirty="0">
                <a:cs typeface="B Nazanin" panose="00000400000000000000" pitchFamily="2" charset="-78"/>
              </a:rPr>
              <a:t>طرسنجی</a:t>
            </a:r>
            <a:r>
              <a:rPr lang="ar-SA" sz="3600" dirty="0">
                <a:cs typeface="B Nazanin" panose="00000400000000000000" pitchFamily="2" charset="-78"/>
              </a:rPr>
              <a:t> سکته های قلبی عروقی بخش مهمی از برنامه ایراپن است. </a:t>
            </a:r>
            <a:endParaRPr lang="fa-IR" sz="3600" dirty="0" smtClean="0">
              <a:cs typeface="B Nazanin" panose="00000400000000000000" pitchFamily="2" charset="-78"/>
            </a:endParaRPr>
          </a:p>
          <a:p>
            <a:pPr algn="r" rtl="1"/>
            <a:r>
              <a:rPr lang="ar-SA" sz="3600" dirty="0" smtClean="0">
                <a:cs typeface="B Nazanin" panose="00000400000000000000" pitchFamily="2" charset="-78"/>
              </a:rPr>
              <a:t>خطر </a:t>
            </a:r>
            <a:r>
              <a:rPr lang="ar-SA" sz="3600" dirty="0">
                <a:cs typeface="B Nazanin" panose="00000400000000000000" pitchFamily="2" charset="-78"/>
              </a:rPr>
              <a:t>سنجی سکته های قلبی ابزاری مناسب برای محاسبه میزان احتمال وقوع سکته قلبی یا مغزی در ده سال آینده است. </a:t>
            </a:r>
            <a:endParaRPr lang="fa-IR" sz="3600" dirty="0" smtClean="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22372298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err="1" smtClean="0">
                <a:cs typeface="B Titr" panose="00000700000000000000" pitchFamily="2" charset="-78"/>
              </a:rPr>
              <a:t>خطرسنجی</a:t>
            </a:r>
            <a:r>
              <a:rPr lang="fa-IR" dirty="0" smtClean="0">
                <a:cs typeface="B Titr" panose="00000700000000000000" pitchFamily="2" charset="-78"/>
              </a:rPr>
              <a:t> سکته های قلبی عروقی</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r" rtl="1"/>
            <a:r>
              <a:rPr lang="ar-SA" dirty="0">
                <a:cs typeface="B Nazanin" panose="00000400000000000000" pitchFamily="2" charset="-78"/>
              </a:rPr>
              <a:t>نمودارهاي پيش بيني میزان خطر ده ساله سکته های قلبی عروقی ابزاری برای طبقه بندي کلی خطر و مديريت بيماري قلبي در مراقبت هاي اوليه بهداشتي(</a:t>
            </a:r>
            <a:r>
              <a:rPr lang="en-US" dirty="0">
                <a:cs typeface="B Nazanin" panose="00000400000000000000" pitchFamily="2" charset="-78"/>
              </a:rPr>
              <a:t>PHC</a:t>
            </a:r>
            <a:r>
              <a:rPr lang="ar-SA" dirty="0">
                <a:cs typeface="B Nazanin" panose="00000400000000000000" pitchFamily="2" charset="-78"/>
              </a:rPr>
              <a:t> ) هستند. </a:t>
            </a:r>
            <a:endParaRPr lang="fa-IR" dirty="0" smtClean="0">
              <a:cs typeface="B Nazanin" panose="00000400000000000000" pitchFamily="2" charset="-78"/>
            </a:endParaRPr>
          </a:p>
          <a:p>
            <a:pPr algn="r" rtl="1"/>
            <a:r>
              <a:rPr lang="ar-SA" dirty="0" smtClean="0">
                <a:cs typeface="B Nazanin" panose="00000400000000000000" pitchFamily="2" charset="-78"/>
              </a:rPr>
              <a:t>این </a:t>
            </a:r>
            <a:r>
              <a:rPr lang="ar-SA" dirty="0">
                <a:cs typeface="B Nazanin" panose="00000400000000000000" pitchFamily="2" charset="-78"/>
              </a:rPr>
              <a:t>نمودار ها </a:t>
            </a:r>
            <a:r>
              <a:rPr lang="fa-IR" dirty="0" smtClean="0">
                <a:cs typeface="B Nazanin" panose="00000400000000000000" pitchFamily="2" charset="-78"/>
              </a:rPr>
              <a:t>با استفاده </a:t>
            </a:r>
            <a:r>
              <a:rPr lang="ar-SA" dirty="0" smtClean="0">
                <a:cs typeface="B Nazanin" panose="00000400000000000000" pitchFamily="2" charset="-78"/>
              </a:rPr>
              <a:t>از </a:t>
            </a:r>
            <a:r>
              <a:rPr lang="fa-IR" dirty="0" smtClean="0">
                <a:cs typeface="B Nazanin" panose="00000400000000000000" pitchFamily="2" charset="-78"/>
              </a:rPr>
              <a:t>متغیر های </a:t>
            </a:r>
            <a:r>
              <a:rPr lang="ar-SA" dirty="0" smtClean="0">
                <a:cs typeface="B Nazanin" panose="00000400000000000000" pitchFamily="2" charset="-78"/>
              </a:rPr>
              <a:t>مهم</a:t>
            </a:r>
            <a:r>
              <a:rPr lang="fa-IR" dirty="0" smtClean="0">
                <a:cs typeface="B Nazanin" panose="00000400000000000000" pitchFamily="2" charset="-78"/>
              </a:rPr>
              <a:t>ی</a:t>
            </a:r>
            <a:r>
              <a:rPr lang="ar-SA" dirty="0" smtClean="0">
                <a:cs typeface="B Nazanin" panose="00000400000000000000" pitchFamily="2" charset="-78"/>
              </a:rPr>
              <a:t> </a:t>
            </a:r>
            <a:r>
              <a:rPr lang="ar-SA" dirty="0">
                <a:cs typeface="B Nazanin" panose="00000400000000000000" pitchFamily="2" charset="-78"/>
              </a:rPr>
              <a:t>که به آساني قابل اندازه گيري هستند براي محاسبه خطر قلبي عروقي 10 ساله</a:t>
            </a:r>
            <a:r>
              <a:rPr lang="ar-SA" dirty="0" smtClean="0">
                <a:cs typeface="B Nazanin" panose="00000400000000000000" pitchFamily="2" charset="-78"/>
              </a:rPr>
              <a:t>،</a:t>
            </a:r>
            <a:r>
              <a:rPr lang="fa-IR" dirty="0" smtClean="0">
                <a:cs typeface="B Nazanin" panose="00000400000000000000" pitchFamily="2" charset="-78"/>
              </a:rPr>
              <a:t> تهیه شده </a:t>
            </a:r>
            <a:r>
              <a:rPr lang="fa-IR" dirty="0" err="1" smtClean="0">
                <a:cs typeface="B Nazanin" panose="00000400000000000000" pitchFamily="2" charset="-78"/>
              </a:rPr>
              <a:t>اند</a:t>
            </a:r>
            <a:r>
              <a:rPr lang="fa-IR" dirty="0" smtClean="0">
                <a:cs typeface="B Nazanin" panose="00000400000000000000" pitchFamily="2" charset="-78"/>
              </a:rPr>
              <a:t>.</a:t>
            </a:r>
          </a:p>
          <a:p>
            <a:pPr algn="r" rtl="1"/>
            <a:r>
              <a:rPr lang="ar-SA" dirty="0" smtClean="0">
                <a:cs typeface="B Nazanin" panose="00000400000000000000" pitchFamily="2" charset="-78"/>
              </a:rPr>
              <a:t> </a:t>
            </a:r>
            <a:r>
              <a:rPr lang="fa-IR" dirty="0" smtClean="0">
                <a:cs typeface="B Nazanin" panose="00000400000000000000" pitchFamily="2" charset="-78"/>
              </a:rPr>
              <a:t>متغیرهای فوق عبارتند از: </a:t>
            </a:r>
            <a:r>
              <a:rPr lang="ar-SA" dirty="0" smtClean="0">
                <a:cs typeface="B Nazanin" panose="00000400000000000000" pitchFamily="2" charset="-78"/>
              </a:rPr>
              <a:t>سن</a:t>
            </a:r>
            <a:r>
              <a:rPr lang="ar-SA" dirty="0">
                <a:cs typeface="B Nazanin" panose="00000400000000000000" pitchFamily="2" charset="-78"/>
              </a:rPr>
              <a:t>، جنس، میزان فشارخون سيستولي</a:t>
            </a:r>
            <a:r>
              <a:rPr lang="fa-IR" dirty="0">
                <a:cs typeface="B Nazanin" panose="00000400000000000000" pitchFamily="2" charset="-78"/>
              </a:rPr>
              <a:t>ک</a:t>
            </a:r>
            <a:r>
              <a:rPr lang="ar-SA" dirty="0">
                <a:cs typeface="B Nazanin" panose="00000400000000000000" pitchFamily="2" charset="-78"/>
              </a:rPr>
              <a:t>، وضعيت مصرف دخانيات، </a:t>
            </a:r>
            <a:r>
              <a:rPr lang="ar-SA" dirty="0" smtClean="0">
                <a:cs typeface="B Nazanin" panose="00000400000000000000" pitchFamily="2" charset="-78"/>
              </a:rPr>
              <a:t>ابتلا </a:t>
            </a:r>
            <a:r>
              <a:rPr lang="ar-SA" dirty="0">
                <a:cs typeface="B Nazanin" panose="00000400000000000000" pitchFamily="2" charset="-78"/>
              </a:rPr>
              <a:t>به بیماری </a:t>
            </a:r>
            <a:r>
              <a:rPr lang="ar-SA" dirty="0" smtClean="0">
                <a:cs typeface="B Nazanin" panose="00000400000000000000" pitchFamily="2" charset="-78"/>
              </a:rPr>
              <a:t>ديابت </a:t>
            </a:r>
            <a:r>
              <a:rPr lang="ar-SA" dirty="0">
                <a:cs typeface="B Nazanin" panose="00000400000000000000" pitchFamily="2" charset="-78"/>
              </a:rPr>
              <a:t>و میزان </a:t>
            </a:r>
            <a:r>
              <a:rPr lang="ar-SA" dirty="0" smtClean="0">
                <a:cs typeface="B Nazanin" panose="00000400000000000000" pitchFamily="2" charset="-78"/>
              </a:rPr>
              <a:t>كلسترول خون</a:t>
            </a:r>
            <a:r>
              <a:rPr lang="fa-IR" dirty="0" smtClean="0">
                <a:cs typeface="B Nazanin" panose="00000400000000000000" pitchFamily="2" charset="-78"/>
              </a:rPr>
              <a:t>.</a:t>
            </a:r>
            <a:endParaRPr lang="en-US" dirty="0">
              <a:cs typeface="B Nazanin" panose="00000400000000000000" pitchFamily="2" charset="-78"/>
            </a:endParaRPr>
          </a:p>
        </p:txBody>
      </p:sp>
    </p:spTree>
    <p:extLst>
      <p:ext uri="{BB962C8B-B14F-4D97-AF65-F5344CB8AC3E}">
        <p14:creationId xmlns:p14="http://schemas.microsoft.com/office/powerpoint/2010/main" val="42732754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جمعیت هدف</a:t>
            </a:r>
            <a:endParaRPr lang="en-US" dirty="0">
              <a:cs typeface="B Titr" panose="00000700000000000000" pitchFamily="2" charset="-78"/>
            </a:endParaRPr>
          </a:p>
        </p:txBody>
      </p:sp>
      <p:sp>
        <p:nvSpPr>
          <p:cNvPr id="3" name="Content Placeholder 2"/>
          <p:cNvSpPr>
            <a:spLocks noGrp="1"/>
          </p:cNvSpPr>
          <p:nvPr>
            <p:ph idx="1"/>
          </p:nvPr>
        </p:nvSpPr>
        <p:spPr>
          <a:xfrm>
            <a:off x="622852" y="1417638"/>
            <a:ext cx="10959548" cy="5950571"/>
          </a:xfrm>
        </p:spPr>
        <p:txBody>
          <a:bodyPr/>
          <a:lstStyle/>
          <a:p>
            <a:pPr algn="r" rtl="1"/>
            <a:r>
              <a:rPr lang="fa-IR" sz="2800" dirty="0" smtClean="0">
                <a:cs typeface="B Nazanin" panose="00000400000000000000" pitchFamily="2" charset="-78"/>
              </a:rPr>
              <a:t>جمعیت هدف کلیه افراد بالای 30 سال هستند.</a:t>
            </a:r>
          </a:p>
          <a:p>
            <a:pPr algn="r" rtl="1"/>
            <a:r>
              <a:rPr lang="fa-IR" sz="2800" dirty="0" err="1" smtClean="0">
                <a:cs typeface="B Nazanin" panose="00000400000000000000" pitchFamily="2" charset="-78"/>
              </a:rPr>
              <a:t>خطرسنجی</a:t>
            </a:r>
            <a:r>
              <a:rPr lang="fa-IR" sz="2800" dirty="0" smtClean="0">
                <a:cs typeface="B Nazanin" panose="00000400000000000000" pitchFamily="2" charset="-78"/>
              </a:rPr>
              <a:t> برای افرادی که حداقل یک عامل خطر بیماری های قلبی عروقی را داشته باشند انجام میشود.</a:t>
            </a:r>
          </a:p>
          <a:p>
            <a:pPr algn="r" rtl="1"/>
            <a:r>
              <a:rPr lang="fa-IR" sz="2800" dirty="0" smtClean="0">
                <a:cs typeface="B Nazanin" panose="00000400000000000000" pitchFamily="2" charset="-78"/>
              </a:rPr>
              <a:t>عوامل خطر:</a:t>
            </a:r>
          </a:p>
          <a:p>
            <a:pPr algn="r" rtl="1"/>
            <a:r>
              <a:rPr lang="fa-IR" sz="2800" dirty="0" smtClean="0">
                <a:cs typeface="B Nazanin" panose="00000400000000000000" pitchFamily="2" charset="-78"/>
              </a:rPr>
              <a:t>1-ابتلا به دیابت یا </a:t>
            </a:r>
            <a:r>
              <a:rPr lang="fa-IR" sz="2800" dirty="0" err="1" smtClean="0">
                <a:cs typeface="B Nazanin" panose="00000400000000000000" pitchFamily="2" charset="-78"/>
              </a:rPr>
              <a:t>فشارخون</a:t>
            </a:r>
            <a:r>
              <a:rPr lang="fa-IR" sz="2800" dirty="0" smtClean="0">
                <a:cs typeface="B Nazanin" panose="00000400000000000000" pitchFamily="2" charset="-78"/>
              </a:rPr>
              <a:t> بالا</a:t>
            </a:r>
          </a:p>
          <a:p>
            <a:pPr algn="r" rtl="1"/>
            <a:r>
              <a:rPr lang="fa-IR" sz="2800" dirty="0" smtClean="0">
                <a:cs typeface="B Nazanin" panose="00000400000000000000" pitchFamily="2" charset="-78"/>
              </a:rPr>
              <a:t>2-سابقه خانوادگی بیماری های دیابت و نارسائی کلیه در بستگان درجه یک</a:t>
            </a:r>
          </a:p>
          <a:p>
            <a:pPr algn="r" rtl="1"/>
            <a:r>
              <a:rPr lang="fa-IR" sz="2800" dirty="0" smtClean="0">
                <a:cs typeface="B Nazanin" panose="00000400000000000000" pitchFamily="2" charset="-78"/>
              </a:rPr>
              <a:t>3-سابقه خانوادگی بیماری زودرس قلبی عروقی در بستگان درجه یک</a:t>
            </a:r>
          </a:p>
          <a:p>
            <a:pPr algn="r" rtl="1"/>
            <a:r>
              <a:rPr lang="fa-IR" sz="2800" dirty="0" smtClean="0">
                <a:cs typeface="B Nazanin" panose="00000400000000000000" pitchFamily="2" charset="-78"/>
              </a:rPr>
              <a:t>4-استعمال دخانیات</a:t>
            </a:r>
          </a:p>
          <a:p>
            <a:pPr algn="r" rtl="1"/>
            <a:r>
              <a:rPr lang="fa-IR" sz="2800" dirty="0" smtClean="0">
                <a:cs typeface="B Nazanin" panose="00000400000000000000" pitchFamily="2" charset="-78"/>
              </a:rPr>
              <a:t>5-دور شکم مساوی 90 سانتیمتر یا بیشتر</a:t>
            </a:r>
          </a:p>
          <a:p>
            <a:pPr algn="r" rtl="1"/>
            <a:r>
              <a:rPr lang="fa-IR" sz="2800" dirty="0" smtClean="0">
                <a:cs typeface="B Nazanin" panose="00000400000000000000" pitchFamily="2" charset="-78"/>
              </a:rPr>
              <a:t>6-سن 40 سال و بالاتر</a:t>
            </a:r>
          </a:p>
        </p:txBody>
      </p:sp>
    </p:spTree>
    <p:extLst>
      <p:ext uri="{BB962C8B-B14F-4D97-AF65-F5344CB8AC3E}">
        <p14:creationId xmlns:p14="http://schemas.microsoft.com/office/powerpoint/2010/main" val="15297063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809" y="251791"/>
            <a:ext cx="11569147" cy="6228522"/>
          </a:xfrm>
        </p:spPr>
      </p:pic>
    </p:spTree>
    <p:extLst>
      <p:ext uri="{BB962C8B-B14F-4D97-AF65-F5344CB8AC3E}">
        <p14:creationId xmlns:p14="http://schemas.microsoft.com/office/powerpoint/2010/main" val="1172513899"/>
      </p:ext>
    </p:extLst>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742</TotalTime>
  <Words>2263</Words>
  <Application>Microsoft Office PowerPoint</Application>
  <PresentationFormat>Widescreen</PresentationFormat>
  <Paragraphs>132</Paragraphs>
  <Slides>26</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2" baseType="lpstr">
      <vt:lpstr>Arial</vt:lpstr>
      <vt:lpstr>B Titr</vt:lpstr>
      <vt:lpstr>B Nazanin</vt:lpstr>
      <vt:lpstr>Calibri</vt:lpstr>
      <vt:lpstr>Diseño predeterminado</vt:lpstr>
      <vt:lpstr>Acrobat Document</vt:lpstr>
      <vt:lpstr>PowerPoint Presentation</vt:lpstr>
      <vt:lpstr>خطرسنجی سکته های قلبی عروقی</vt:lpstr>
      <vt:lpstr>کاهش 25% مرگ و میر زودرس ناشی از بیماری های غیرواگیر تا سال 2025</vt:lpstr>
      <vt:lpstr>چگونه مرگ و میر ناشی از بیماری های غیرواگیر را کاهش دهیم؟</vt:lpstr>
      <vt:lpstr>پیشگیری از ابتلا به بیماری قلبی عروقی و بروز حوادث کشنده یا غیرکشنده آن(سکته های قلبی و مغزی)</vt:lpstr>
      <vt:lpstr>خطر سنجی سکته های قلبی جهت پیشگیری و کنترل بیماری های قلبی عروقی</vt:lpstr>
      <vt:lpstr>خطرسنجی سکته های قلبی عروقی</vt:lpstr>
      <vt:lpstr>جمعیت هدف</vt:lpstr>
      <vt:lpstr>PowerPoint Presentation</vt:lpstr>
      <vt:lpstr>تعیین میزان خطر با استفاده از اطلاعات زير انجام می گردد</vt:lpstr>
      <vt:lpstr>PowerPoint Presentation</vt:lpstr>
      <vt:lpstr>میزان خطر</vt:lpstr>
      <vt:lpstr>اقداماتی که برای هر گروه باید انجام دهید</vt:lpstr>
      <vt:lpstr>اقداماتی که برای هر گروه باید انجام دهید</vt:lpstr>
      <vt:lpstr>نکات مهم درخصوص نتایج آزمایش</vt:lpstr>
      <vt:lpstr>نکات مهم درخصوص نتایج آزمایش</vt:lpstr>
      <vt:lpstr>نکته:</vt:lpstr>
      <vt:lpstr>تجویز دارو بر اساس میزان خطر قلبی عروقی</vt:lpstr>
      <vt:lpstr>نکته خیلی مهم:</vt:lpstr>
      <vt:lpstr>پروتکل شماره 2  بسته خدمات اساسی بیماری های غیر واگیر (PEN) آموزش بهداشت و مشاوره درخصوص رفتارهای بهداشتی (ویژه آموزش عموم جامعه)</vt:lpstr>
      <vt:lpstr>پروتکل شماره 2  بسته خدمات اساسی بیماری های غیر واگیر (PEN) آموزش بهداشت و مشاوره درخصوص رفتارهای بهداشتی (ویژه آموزش عموم جامعه)</vt:lpstr>
      <vt:lpstr>پروتکل شماره 2  بسته خدمات اساسی بیماری های غیر واگیر (PEN) آموزش بهداشت و مشاوره درخصوص رفتارهای بهداشتی (ویژه آموزش عموم جامعه)</vt:lpstr>
      <vt:lpstr>پروتکل شماره 2  بسته خدمات اساسی بیماری های غیر واگیر (PEN) آموزش بهداشت و مشاوره درخصوص رفتارهای بهداشتی (ویژه آموزش عموم جامعه)</vt:lpstr>
      <vt:lpstr>وظایف بهورز/مراقب سلامت در ارزیابی،مراقبت و پیگیری اختلالات چربی</vt:lpstr>
      <vt:lpstr>خدمات پزشك در ارزیابی، تشخیص و درمان</vt:lpstr>
      <vt:lpstr>PowerPoint Presentation</vt:lpstr>
    </vt:vector>
  </TitlesOfParts>
  <Company>health.gov.ir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مدیریت خطر حوادث قلبی عروقی</dc:title>
  <dc:creator>Dr Alireza Mahdavi</dc:creator>
  <cp:lastModifiedBy>Dr Alireza Mahdavi</cp:lastModifiedBy>
  <cp:revision>65</cp:revision>
  <dcterms:created xsi:type="dcterms:W3CDTF">2015-11-28T05:33:50Z</dcterms:created>
  <dcterms:modified xsi:type="dcterms:W3CDTF">2016-11-01T10:35:31Z</dcterms:modified>
</cp:coreProperties>
</file>