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6" r:id="rId2"/>
    <p:sldId id="257" r:id="rId3"/>
    <p:sldId id="258" r:id="rId4"/>
    <p:sldId id="259" r:id="rId5"/>
    <p:sldId id="260" r:id="rId6"/>
    <p:sldId id="261" r:id="rId7"/>
    <p:sldId id="269" r:id="rId8"/>
    <p:sldId id="262" r:id="rId9"/>
    <p:sldId id="263" r:id="rId10"/>
    <p:sldId id="264" r:id="rId11"/>
    <p:sldId id="265" r:id="rId12"/>
    <p:sldId id="267" r:id="rId13"/>
    <p:sldId id="268" r:id="rId14"/>
    <p:sldId id="270" r:id="rId15"/>
    <p:sldId id="271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11/14/2016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11/14/2016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11/14/2016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11/14/2016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11/14/2016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1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r" rtl="1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r" rtl="1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r" rtl="1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r" rtl="1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r" rtl="1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r" rtl="1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r" rtl="1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r" rtl="1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r" rtl="1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Copy of phototake_rm_photo_of_clogged_artery_illustration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76200" y="1709848"/>
            <a:ext cx="8991600" cy="5148152"/>
          </a:xfrm>
        </p:spPr>
      </p:pic>
      <p:sp>
        <p:nvSpPr>
          <p:cNvPr id="6" name="Oval 5"/>
          <p:cNvSpPr/>
          <p:nvPr/>
        </p:nvSpPr>
        <p:spPr>
          <a:xfrm>
            <a:off x="1066800" y="304800"/>
            <a:ext cx="7086600" cy="16002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5400" b="1" i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B Titr" pitchFamily="2" charset="-78"/>
              </a:rPr>
              <a:t>هایپرلیپیدمی</a:t>
            </a:r>
          </a:p>
          <a:p>
            <a:pPr algn="ctr" rtl="1"/>
            <a:r>
              <a:rPr lang="fa-IR" b="1" i="1" dirty="0" smtClean="0">
                <a:solidFill>
                  <a:srgbClr val="002060"/>
                </a:solidFill>
                <a:cs typeface="B Titr" pitchFamily="2" charset="-78"/>
              </a:rPr>
              <a:t>دکتر راحله صادق </a:t>
            </a:r>
            <a:endParaRPr lang="en-US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2670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8153400" cy="838200"/>
          </a:xfrm>
        </p:spPr>
        <p:txBody>
          <a:bodyPr>
            <a:noAutofit/>
          </a:bodyPr>
          <a:lstStyle/>
          <a:p>
            <a:r>
              <a:rPr lang="fa-IR" sz="3200" dirty="0"/>
              <a:t>راهكار هاي اصلي جهت كاهش چربي هاي خون بالا</a:t>
            </a:r>
            <a:br>
              <a:rPr lang="fa-IR" sz="3200" dirty="0"/>
            </a:br>
            <a:endParaRPr lang="fa-IR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62500" lnSpcReduction="20000"/>
          </a:bodyPr>
          <a:lstStyle/>
          <a:p>
            <a:pPr algn="r" rtl="1"/>
            <a:r>
              <a:rPr lang="fa-IR" dirty="0" smtClean="0"/>
              <a:t>رعايت </a:t>
            </a:r>
            <a:r>
              <a:rPr lang="fa-IR" dirty="0"/>
              <a:t>نكات زير به همه بيماران دچار افزايش چربي خون ، توصيه مي شود. بهتر است بدانيم افراد سالم نيز با رعايت اين نكات </a:t>
            </a:r>
            <a:r>
              <a:rPr lang="fa-IR" dirty="0" smtClean="0"/>
              <a:t>از احتمال </a:t>
            </a:r>
            <a:r>
              <a:rPr lang="fa-IR" dirty="0"/>
              <a:t>هيپرليپيد مي (چربي خون بالا ) تا حد زيادي مصون خواهند بود و همه افراد خانواده مي توانند از رژيم غذايي ضد افزايش چربي</a:t>
            </a:r>
          </a:p>
          <a:p>
            <a:pPr marL="0" indent="0" algn="r" rtl="1">
              <a:buNone/>
            </a:pPr>
            <a:r>
              <a:rPr lang="fa-IR" dirty="0" smtClean="0"/>
              <a:t>     خون </a:t>
            </a:r>
            <a:r>
              <a:rPr lang="fa-IR" dirty="0"/>
              <a:t>سود ببرند:</a:t>
            </a:r>
          </a:p>
          <a:p>
            <a:pPr algn="r" rtl="1">
              <a:buFont typeface="Wingdings" panose="05000000000000000000" pitchFamily="2" charset="2"/>
              <a:buChar char="Ø"/>
            </a:pPr>
            <a:r>
              <a:rPr lang="fa-IR" dirty="0" smtClean="0"/>
              <a:t> </a:t>
            </a:r>
            <a:r>
              <a:rPr lang="fa-IR" dirty="0"/>
              <a:t>انجام ورزش به صورت منظم، حداقل 30 دقيقه و هفته اي 5 روز، در كنترل وزن و متعادل نگهداشتن چربي خون اثر واضحي دارد .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dirty="0"/>
              <a:t>بهترين ورزش پياده روي، دوچرخه سواري و شنا است</a:t>
            </a:r>
            <a:r>
              <a:rPr lang="fa-IR" dirty="0" smtClean="0"/>
              <a:t>.</a:t>
            </a:r>
          </a:p>
          <a:p>
            <a:pPr algn="r" rtl="1">
              <a:buFont typeface="Wingdings" panose="05000000000000000000" pitchFamily="2" charset="2"/>
              <a:buChar char="q"/>
            </a:pPr>
            <a:endParaRPr lang="fa-IR" dirty="0"/>
          </a:p>
          <a:p>
            <a:pPr algn="r" rtl="1">
              <a:buFont typeface="Wingdings" panose="05000000000000000000" pitchFamily="2" charset="2"/>
              <a:buChar char="Ø"/>
            </a:pPr>
            <a:r>
              <a:rPr lang="fa-IR" dirty="0" smtClean="0"/>
              <a:t>حفظ </a:t>
            </a:r>
            <a:r>
              <a:rPr lang="fa-IR" dirty="0"/>
              <a:t>وزن مطلوب و در صورت وجود چاقي، كاهش وزن اكيدا" توصيه مي شود</a:t>
            </a:r>
            <a:r>
              <a:rPr lang="fa-IR" dirty="0" smtClean="0"/>
              <a:t>.</a:t>
            </a:r>
          </a:p>
          <a:p>
            <a:pPr algn="r" rtl="1">
              <a:buFont typeface="Wingdings" panose="05000000000000000000" pitchFamily="2" charset="2"/>
              <a:buChar char="Ø"/>
            </a:pPr>
            <a:endParaRPr lang="fa-IR" dirty="0"/>
          </a:p>
          <a:p>
            <a:pPr algn="r" rtl="1">
              <a:buFont typeface="Wingdings" panose="05000000000000000000" pitchFamily="2" charset="2"/>
              <a:buChar char="Ø"/>
            </a:pPr>
            <a:r>
              <a:rPr lang="fa-IR" dirty="0" smtClean="0"/>
              <a:t>از </a:t>
            </a:r>
            <a:r>
              <a:rPr lang="fa-IR" dirty="0"/>
              <a:t>مصرف الكل و سيگار به شدت پرهيز شود</a:t>
            </a:r>
            <a:r>
              <a:rPr lang="fa-IR" dirty="0" smtClean="0"/>
              <a:t>.</a:t>
            </a:r>
          </a:p>
          <a:p>
            <a:pPr algn="r" rtl="1">
              <a:buFont typeface="Wingdings" panose="05000000000000000000" pitchFamily="2" charset="2"/>
              <a:buChar char="Ø"/>
            </a:pPr>
            <a:endParaRPr lang="fa-IR" dirty="0"/>
          </a:p>
          <a:p>
            <a:pPr algn="r" rtl="1">
              <a:buFont typeface="Wingdings" panose="05000000000000000000" pitchFamily="2" charset="2"/>
              <a:buChar char="Ø"/>
            </a:pPr>
            <a:r>
              <a:rPr lang="fa-IR" dirty="0" smtClean="0"/>
              <a:t> </a:t>
            </a:r>
            <a:r>
              <a:rPr lang="fa-IR" dirty="0"/>
              <a:t>توصيه مي شود از رژيم غذايي حاوي كم ترين ميزان چربي استفاده شود . به خصوص بايد از مواد غذايي حاوي كلسترول و چربي </a:t>
            </a:r>
            <a:r>
              <a:rPr lang="fa-IR" dirty="0" smtClean="0"/>
              <a:t>هاي اشباع </a:t>
            </a:r>
            <a:r>
              <a:rPr lang="fa-IR" dirty="0"/>
              <a:t>شده (مانند روغ نهاي جامد) پرهيز نمود</a:t>
            </a:r>
            <a:r>
              <a:rPr lang="fa-IR" dirty="0" smtClean="0"/>
              <a:t>.</a:t>
            </a:r>
          </a:p>
          <a:p>
            <a:pPr algn="r" rtl="1">
              <a:buFont typeface="Wingdings" panose="05000000000000000000" pitchFamily="2" charset="2"/>
              <a:buChar char="Ø"/>
            </a:pPr>
            <a:endParaRPr lang="fa-IR" dirty="0"/>
          </a:p>
          <a:p>
            <a:pPr algn="r" rtl="1">
              <a:buFont typeface="Wingdings" panose="05000000000000000000" pitchFamily="2" charset="2"/>
              <a:buChar char="Ø"/>
            </a:pPr>
            <a:r>
              <a:rPr lang="fa-IR" dirty="0" smtClean="0"/>
              <a:t> </a:t>
            </a:r>
            <a:r>
              <a:rPr lang="fa-IR" dirty="0"/>
              <a:t>در صورت تجويز پزشك با صلاحديد او مي توان از داروهاي كاهش دهنده ي تري گليسيريد و كلسترول خون استفاده كرد.</a:t>
            </a:r>
          </a:p>
        </p:txBody>
      </p:sp>
    </p:spTree>
    <p:extLst>
      <p:ext uri="{BB962C8B-B14F-4D97-AF65-F5344CB8AC3E}">
        <p14:creationId xmlns:p14="http://schemas.microsoft.com/office/powerpoint/2010/main" val="18004116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a-IR" dirty="0" smtClean="0"/>
              <a:t/>
            </a:r>
            <a:br>
              <a:rPr lang="fa-IR" dirty="0" smtClean="0"/>
            </a:br>
            <a:r>
              <a:rPr lang="fa-IR" dirty="0"/>
              <a:t/>
            </a:r>
            <a:br>
              <a:rPr lang="fa-IR" dirty="0"/>
            </a:br>
            <a:r>
              <a:rPr lang="fa-IR" dirty="0" smtClean="0"/>
              <a:t/>
            </a:r>
            <a:br>
              <a:rPr lang="fa-IR" dirty="0" smtClean="0"/>
            </a:br>
            <a:r>
              <a:rPr lang="fa-IR" dirty="0"/>
              <a:t/>
            </a:r>
            <a:br>
              <a:rPr lang="fa-IR" dirty="0"/>
            </a:br>
            <a:r>
              <a:rPr lang="fa-IR" dirty="0" smtClean="0"/>
              <a:t/>
            </a:r>
            <a:br>
              <a:rPr lang="fa-IR" dirty="0" smtClean="0"/>
            </a:br>
            <a:r>
              <a:rPr lang="fa-IR" dirty="0"/>
              <a:t/>
            </a:r>
            <a:br>
              <a:rPr lang="fa-IR" dirty="0"/>
            </a:br>
            <a:r>
              <a:rPr lang="fa-IR" dirty="0" smtClean="0"/>
              <a:t>نحوه افزايش</a:t>
            </a:r>
            <a:r>
              <a:rPr lang="en-US" dirty="0" smtClean="0"/>
              <a:t>HDL</a:t>
            </a:r>
            <a:r>
              <a:rPr lang="fa-IR" dirty="0" smtClean="0"/>
              <a:t> </a:t>
            </a:r>
            <a:r>
              <a:rPr lang="en-US" dirty="0"/>
              <a:t/>
            </a:r>
            <a:br>
              <a:rPr lang="en-US" dirty="0"/>
            </a:b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7500" lnSpcReduction="20000"/>
          </a:bodyPr>
          <a:lstStyle/>
          <a:p>
            <a:pPr algn="r" rtl="1">
              <a:buFont typeface="Wingdings" panose="05000000000000000000" pitchFamily="2" charset="2"/>
              <a:buChar char="v"/>
            </a:pPr>
            <a:r>
              <a:rPr lang="fa-IR" dirty="0" smtClean="0"/>
              <a:t> </a:t>
            </a:r>
            <a:r>
              <a:rPr lang="fa-IR" dirty="0"/>
              <a:t>حداقل 11 كيلومتر در هفته بدويد يا با ورزش كردن 1200 كالر ي انرژي در هر هفته بسوزانيد (در بدنتان مصرف كنيد </a:t>
            </a:r>
            <a:r>
              <a:rPr lang="fa-IR" dirty="0" smtClean="0"/>
              <a:t>).</a:t>
            </a:r>
          </a:p>
          <a:p>
            <a:pPr algn="r" rtl="1">
              <a:buFont typeface="Wingdings" panose="05000000000000000000" pitchFamily="2" charset="2"/>
              <a:buChar char="v"/>
            </a:pPr>
            <a:endParaRPr lang="fa-IR" dirty="0"/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dirty="0" smtClean="0"/>
              <a:t>كاهش </a:t>
            </a:r>
            <a:r>
              <a:rPr lang="fa-IR" dirty="0"/>
              <a:t>وزن: با كاهش هر نيم كيلوگرم وزن بدن (چربي اضافي )، </a:t>
            </a:r>
            <a:r>
              <a:rPr lang="en-US" dirty="0" smtClean="0"/>
              <a:t>HDL</a:t>
            </a:r>
            <a:r>
              <a:rPr lang="fa-IR" dirty="0" smtClean="0"/>
              <a:t>  حدود يك </a:t>
            </a:r>
            <a:r>
              <a:rPr lang="fa-IR" dirty="0"/>
              <a:t>درصد افزايش مي </a:t>
            </a:r>
            <a:r>
              <a:rPr lang="fa-IR" dirty="0" smtClean="0"/>
              <a:t>يابد</a:t>
            </a:r>
          </a:p>
          <a:p>
            <a:pPr algn="r" rtl="1">
              <a:buFont typeface="Wingdings" panose="05000000000000000000" pitchFamily="2" charset="2"/>
              <a:buChar char="v"/>
            </a:pPr>
            <a:endParaRPr lang="fa-IR" dirty="0"/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dirty="0" smtClean="0"/>
              <a:t> </a:t>
            </a:r>
            <a:r>
              <a:rPr lang="fa-IR" dirty="0"/>
              <a:t>ورزش كردن قبل از خوردن غذاي پر چرب : مطالعات نشان داده است كه انجام ورزش منظم قبل از خوردن وعده هاي </a:t>
            </a:r>
            <a:r>
              <a:rPr lang="fa-IR" dirty="0" smtClean="0"/>
              <a:t>غذايي   پرچرب </a:t>
            </a:r>
            <a:r>
              <a:rPr lang="en-US" dirty="0" smtClean="0"/>
              <a:t>HDL</a:t>
            </a:r>
            <a:r>
              <a:rPr lang="fa-IR" dirty="0" smtClean="0"/>
              <a:t>  را  بطور </a:t>
            </a:r>
            <a:r>
              <a:rPr lang="fa-IR" dirty="0"/>
              <a:t>قابل ملاحظه </a:t>
            </a:r>
            <a:r>
              <a:rPr lang="fa-IR" dirty="0" smtClean="0"/>
              <a:t>اي افزايش </a:t>
            </a:r>
            <a:r>
              <a:rPr lang="fa-IR" dirty="0"/>
              <a:t>مي </a:t>
            </a:r>
            <a:r>
              <a:rPr lang="fa-IR" dirty="0" smtClean="0"/>
              <a:t>دهد،. </a:t>
            </a:r>
          </a:p>
          <a:p>
            <a:pPr algn="r" rtl="1">
              <a:buFont typeface="Wingdings" panose="05000000000000000000" pitchFamily="2" charset="2"/>
              <a:buChar char="v"/>
            </a:pPr>
            <a:endParaRPr lang="fa-IR" dirty="0" smtClean="0"/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dirty="0" smtClean="0"/>
              <a:t>نكشيدن </a:t>
            </a:r>
            <a:r>
              <a:rPr lang="fa-IR" dirty="0"/>
              <a:t>سيگار . مطالعات نشان داد ه است ، با ترك سيگار فقط به مدت يك هفته، 7 واحد </a:t>
            </a:r>
            <a:r>
              <a:rPr lang="fa-IR" dirty="0" smtClean="0"/>
              <a:t>مقدار</a:t>
            </a:r>
            <a:r>
              <a:rPr lang="en-US" dirty="0"/>
              <a:t>HDL</a:t>
            </a:r>
            <a:r>
              <a:rPr lang="fa-IR" dirty="0" smtClean="0"/>
              <a:t>افزايش </a:t>
            </a:r>
            <a:r>
              <a:rPr lang="fa-IR" dirty="0"/>
              <a:t>مي يابد </a:t>
            </a:r>
            <a:endParaRPr lang="fa-IR" dirty="0" smtClean="0"/>
          </a:p>
          <a:p>
            <a:pPr algn="r" rtl="1">
              <a:buFont typeface="Wingdings" panose="05000000000000000000" pitchFamily="2" charset="2"/>
              <a:buChar char="v"/>
            </a:pPr>
            <a:endParaRPr lang="fa-IR" dirty="0"/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dirty="0" smtClean="0"/>
              <a:t>از </a:t>
            </a:r>
            <a:r>
              <a:rPr lang="fa-IR" dirty="0"/>
              <a:t>مصرف كربوهيدرات هاي تصفيه شده مثل شكر، آرد، سيب زميني و برنج سفيد به مقدار زياد خود داري كنيد . غذاهايي كه قندخون را افزايش مي دهند، </a:t>
            </a:r>
            <a:r>
              <a:rPr lang="fa-IR" dirty="0" smtClean="0"/>
              <a:t>باعث کاهش  </a:t>
            </a:r>
            <a:r>
              <a:rPr lang="en-US" dirty="0" smtClean="0"/>
              <a:t>HDL </a:t>
            </a:r>
            <a:r>
              <a:rPr lang="fa-IR" dirty="0" smtClean="0"/>
              <a:t>  می شوند</a:t>
            </a:r>
            <a:endParaRPr lang="fa-IR" dirty="0"/>
          </a:p>
          <a:p>
            <a:pPr algn="r" rtl="1"/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8990330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Copy of princ_rm_photo_of_cholesterol_and_the_heart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1" y="1"/>
            <a:ext cx="9143999" cy="6857999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 rot="20106963">
            <a:off x="91039" y="351751"/>
            <a:ext cx="2571768" cy="10001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i="1" dirty="0" smtClean="0">
                <a:cs typeface="B Titr" pitchFamily="2" charset="-78"/>
              </a:rPr>
              <a:t>علائم كلسترول بال</a:t>
            </a:r>
            <a:r>
              <a:rPr lang="fa-IR" b="1" i="1" dirty="0" smtClean="0">
                <a:solidFill>
                  <a:schemeClr val="bg1">
                    <a:lumMod val="95000"/>
                  </a:schemeClr>
                </a:solidFill>
                <a:cs typeface="B Titr" pitchFamily="2" charset="-78"/>
              </a:rPr>
              <a:t>ا</a:t>
            </a:r>
            <a:r>
              <a:rPr lang="en-US" b="1" i="1" dirty="0" smtClean="0">
                <a:solidFill>
                  <a:schemeClr val="bg1">
                    <a:lumMod val="95000"/>
                  </a:schemeClr>
                </a:solidFill>
                <a:cs typeface="B Titr" pitchFamily="2" charset="-78"/>
              </a:rPr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7745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14282" y="214290"/>
            <a:ext cx="8472518" cy="5643602"/>
          </a:xfrm>
        </p:spPr>
        <p:txBody>
          <a:bodyPr>
            <a:noAutofit/>
          </a:bodyPr>
          <a:lstStyle/>
          <a:p>
            <a:pPr algn="justLow" rtl="1"/>
            <a:endParaRPr lang="fa-IR" sz="2400" b="1" i="1" dirty="0" smtClean="0">
              <a:cs typeface="B Koodak" panose="00000700000000000000" pitchFamily="2" charset="-78"/>
            </a:endParaRPr>
          </a:p>
          <a:p>
            <a:pPr algn="justLow" rtl="1"/>
            <a:r>
              <a:rPr lang="fa-IR" sz="2400" b="1" i="1" dirty="0" smtClean="0">
                <a:cs typeface="B Koodak" panose="00000700000000000000" pitchFamily="2" charset="-78"/>
              </a:rPr>
              <a:t>معمولا چربي خون بالا علامتي ايجاد نمي كندو ممكن است فرد مدتها كلسترول بالا داشته باشد اما متوجه آن نشود.</a:t>
            </a:r>
          </a:p>
          <a:p>
            <a:pPr algn="justLow" rtl="1"/>
            <a:endParaRPr lang="fa-IR" sz="2400" b="1" i="1" dirty="0" smtClean="0">
              <a:cs typeface="B Koodak" panose="00000700000000000000" pitchFamily="2" charset="-78"/>
            </a:endParaRPr>
          </a:p>
          <a:p>
            <a:pPr algn="justLow" rtl="1"/>
            <a:r>
              <a:rPr lang="fa-IR" sz="2400" b="1" i="1" dirty="0" smtClean="0">
                <a:cs typeface="B Koodak" panose="00000700000000000000" pitchFamily="2" charset="-78"/>
              </a:rPr>
              <a:t>با وجود مقدارزياد كلسترول در بدن، اين ماده در جدار رگها رسوب كرده و باعث سخت شدن جدار رگها(تصلب شرائين) و يا آترواسكلروز مي شود.</a:t>
            </a:r>
          </a:p>
          <a:p>
            <a:pPr algn="justLow" rtl="1"/>
            <a:endParaRPr lang="fa-IR" sz="2400" b="1" i="1" dirty="0" smtClean="0">
              <a:cs typeface="B Koodak" panose="00000700000000000000" pitchFamily="2" charset="-78"/>
            </a:endParaRPr>
          </a:p>
          <a:p>
            <a:pPr algn="justLow" rtl="1"/>
            <a:r>
              <a:rPr lang="fa-IR" sz="2400" b="1" i="1" dirty="0" smtClean="0">
                <a:cs typeface="B Koodak" panose="00000700000000000000" pitchFamily="2" charset="-78"/>
              </a:rPr>
              <a:t>رسوب اين ماده درجداررگ وتشكيل پلاك باعث انسداد رگ هاخواهد شد كه علائم انسداد شريانها در قسمت هاي مختلف بدن متفاوت است.</a:t>
            </a:r>
          </a:p>
          <a:p>
            <a:pPr algn="justLow" rtl="1"/>
            <a:endParaRPr lang="fa-IR" sz="2400" b="1" i="1" dirty="0" smtClean="0">
              <a:cs typeface="B Koodak" panose="00000700000000000000" pitchFamily="2" charset="-78"/>
            </a:endParaRPr>
          </a:p>
          <a:p>
            <a:pPr algn="justLow" rtl="1"/>
            <a:r>
              <a:rPr lang="fa-IR" sz="2400" b="1" i="1" dirty="0" smtClean="0">
                <a:cs typeface="B Koodak" panose="00000700000000000000" pitchFamily="2" charset="-78"/>
              </a:rPr>
              <a:t>اگر عروق كرونر(عروق تغذيه كننده قلب) بيمار شود منجر به حمله قلبي شده و درصورتي كه عروق مغز درگير شود باعث سكته </a:t>
            </a:r>
            <a:r>
              <a:rPr lang="en-US" sz="2400" b="1" i="1" dirty="0" smtClean="0">
                <a:cs typeface="B Koodak" panose="00000700000000000000" pitchFamily="2" charset="-78"/>
              </a:rPr>
              <a:t>  </a:t>
            </a:r>
            <a:r>
              <a:rPr lang="fa-IR" sz="2400" b="1" i="1" dirty="0" smtClean="0">
                <a:cs typeface="B Koodak" panose="00000700000000000000" pitchFamily="2" charset="-78"/>
              </a:rPr>
              <a:t>مغزي خواهد شد </a:t>
            </a:r>
            <a:endParaRPr lang="en-US" sz="2400" b="1" i="1" dirty="0" smtClean="0">
              <a:cs typeface="B Koodak" panose="00000700000000000000" pitchFamily="2" charset="-78"/>
            </a:endParaRPr>
          </a:p>
          <a:p>
            <a:pPr algn="justLow" rtl="1"/>
            <a:endParaRPr lang="fa-IR" sz="2400" b="1" i="1" dirty="0" smtClean="0">
              <a:cs typeface="B Koodak" panose="00000700000000000000" pitchFamily="2" charset="-78"/>
            </a:endParaRPr>
          </a:p>
          <a:p>
            <a:pPr algn="r" rtl="1"/>
            <a:endParaRPr lang="en-US" sz="2400" dirty="0">
              <a:solidFill>
                <a:schemeClr val="accent2"/>
              </a:solidFill>
              <a:cs typeface="B Koodak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72971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 descr="images12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142844" y="0"/>
            <a:ext cx="8501122" cy="6715148"/>
          </a:xfrm>
        </p:spPr>
      </p:pic>
      <p:sp>
        <p:nvSpPr>
          <p:cNvPr id="7" name="Oval 6"/>
          <p:cNvSpPr/>
          <p:nvPr/>
        </p:nvSpPr>
        <p:spPr>
          <a:xfrm>
            <a:off x="5214942" y="214290"/>
            <a:ext cx="3071834" cy="928694"/>
          </a:xfrm>
          <a:prstGeom prst="ellipse">
            <a:avLst/>
          </a:prstGeom>
          <a:solidFill>
            <a:srgbClr val="00B050"/>
          </a:solidFill>
          <a:ln>
            <a:solidFill>
              <a:srgbClr val="30C6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000" b="1" i="1" dirty="0" smtClean="0">
                <a:solidFill>
                  <a:schemeClr val="tx1"/>
                </a:solidFill>
                <a:cs typeface="B Titr" pitchFamily="2" charset="-78"/>
              </a:rPr>
              <a:t>داروهاي چربي خون</a:t>
            </a:r>
            <a:endParaRPr lang="en-US" sz="2000" b="1" i="1" dirty="0">
              <a:solidFill>
                <a:schemeClr val="tx1"/>
              </a:solidFill>
              <a:cs typeface="B Tit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96743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472" y="142852"/>
            <a:ext cx="8229600" cy="714356"/>
          </a:xfrm>
        </p:spPr>
        <p:txBody>
          <a:bodyPr>
            <a:normAutofit/>
          </a:bodyPr>
          <a:lstStyle/>
          <a:p>
            <a:pPr algn="ctr" rtl="1"/>
            <a:r>
              <a:rPr lang="fa-IR" sz="2400" b="1" i="1" dirty="0" smtClean="0">
                <a:cs typeface="B Titr" pitchFamily="2" charset="-78"/>
              </a:rPr>
              <a:t>داروهايي كه براي كاهش چربي خون تجويز مي شود</a:t>
            </a:r>
            <a:r>
              <a:rPr lang="fa-IR" sz="3200" b="1" i="1" dirty="0" smtClean="0">
                <a:cs typeface="B Titr" pitchFamily="2" charset="-78"/>
              </a:rPr>
              <a:t>.</a:t>
            </a:r>
            <a:endParaRPr lang="en-US" sz="3200" b="1" i="1" dirty="0" smtClean="0"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28596" y="1571612"/>
            <a:ext cx="7858180" cy="4525963"/>
          </a:xfrm>
        </p:spPr>
        <p:txBody>
          <a:bodyPr>
            <a:normAutofit/>
          </a:bodyPr>
          <a:lstStyle/>
          <a:p>
            <a:pPr algn="r" rtl="1">
              <a:lnSpc>
                <a:spcPct val="150000"/>
              </a:lnSpc>
            </a:pPr>
            <a:r>
              <a:rPr lang="fa-IR" b="1" i="1" dirty="0" smtClean="0">
                <a:cs typeface="B Titr" pitchFamily="2" charset="-78"/>
              </a:rPr>
              <a:t>استاتين ها كه بيشترين اثر را بر روي كلسترول بد دارد</a:t>
            </a:r>
          </a:p>
          <a:p>
            <a:pPr algn="r" rtl="1">
              <a:lnSpc>
                <a:spcPct val="150000"/>
              </a:lnSpc>
            </a:pPr>
            <a:r>
              <a:rPr lang="fa-IR" b="1" i="1" dirty="0">
                <a:cs typeface="B Titr" pitchFamily="2" charset="-78"/>
              </a:rPr>
              <a:t>ن</a:t>
            </a:r>
            <a:r>
              <a:rPr lang="fa-IR" b="1" i="1" dirty="0" smtClean="0">
                <a:cs typeface="B Titr" pitchFamily="2" charset="-78"/>
              </a:rPr>
              <a:t>ياسين ها</a:t>
            </a:r>
          </a:p>
          <a:p>
            <a:pPr algn="r" rtl="1">
              <a:lnSpc>
                <a:spcPct val="150000"/>
              </a:lnSpc>
            </a:pPr>
            <a:r>
              <a:rPr lang="fa-IR" b="1" i="1" dirty="0" smtClean="0">
                <a:cs typeface="B Titr" pitchFamily="2" charset="-78"/>
              </a:rPr>
              <a:t>نيتراتها</a:t>
            </a:r>
          </a:p>
          <a:p>
            <a:pPr algn="r" rtl="1">
              <a:lnSpc>
                <a:spcPct val="150000"/>
              </a:lnSpc>
            </a:pPr>
            <a:r>
              <a:rPr lang="fa-IR" b="1" i="1" dirty="0" smtClean="0">
                <a:cs typeface="B Titr" pitchFamily="2" charset="-78"/>
              </a:rPr>
              <a:t>داروهايي مثل كلستیرامين</a:t>
            </a:r>
            <a:r>
              <a:rPr lang="en-US" b="1" i="1" smtClean="0">
                <a:cs typeface="B Titr" pitchFamily="2" charset="-78"/>
              </a:rPr>
              <a:t> bile </a:t>
            </a:r>
            <a:r>
              <a:rPr lang="en-US" b="1" i="1" dirty="0" smtClean="0">
                <a:cs typeface="B Titr" pitchFamily="2" charset="-78"/>
              </a:rPr>
              <a:t>acid sequestration</a:t>
            </a:r>
          </a:p>
        </p:txBody>
      </p:sp>
      <p:pic>
        <p:nvPicPr>
          <p:cNvPr id="6" name="Picture 5" descr="imagesCAIQ5H4M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8926" y="4643446"/>
            <a:ext cx="2907216" cy="1071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340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dirty="0"/>
              <a:t>تعريف اختلال چربي هاي خون</a:t>
            </a:r>
            <a:br>
              <a:rPr lang="fa-IR" dirty="0"/>
            </a:b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r" rtl="1">
              <a:buFont typeface="Wingdings" panose="05000000000000000000" pitchFamily="2" charset="2"/>
              <a:buChar char="ü"/>
            </a:pPr>
            <a:r>
              <a:rPr lang="fa-IR" sz="2800" dirty="0" smtClean="0"/>
              <a:t>افزايش </a:t>
            </a:r>
            <a:r>
              <a:rPr lang="fa-IR" sz="2800" dirty="0"/>
              <a:t>چربي خون همراه با بيماري هايي مانند كم كاري تيروئيد، بعضي از بيماري هاي كبدي و كليوي ، بيماري هاي قند (ديابت </a:t>
            </a:r>
            <a:r>
              <a:rPr lang="fa-IR" sz="2800" dirty="0" smtClean="0"/>
              <a:t>)،</a:t>
            </a:r>
          </a:p>
          <a:p>
            <a:pPr algn="r" rtl="1">
              <a:buFont typeface="Wingdings" panose="05000000000000000000" pitchFamily="2" charset="2"/>
              <a:buChar char="ü"/>
            </a:pPr>
            <a:endParaRPr lang="fa-IR" sz="2800" dirty="0"/>
          </a:p>
          <a:p>
            <a:pPr algn="r" rtl="1">
              <a:buFont typeface="Wingdings" panose="05000000000000000000" pitchFamily="2" charset="2"/>
              <a:buChar char="ü"/>
            </a:pPr>
            <a:r>
              <a:rPr lang="fa-IR" sz="2800" dirty="0"/>
              <a:t>نارسايي مزمن كليه، چاقي، بعضي از عفونت ها، اعتياد به الكل، ايدز </a:t>
            </a:r>
            <a:r>
              <a:rPr lang="fa-IR" sz="2800" dirty="0" smtClean="0"/>
              <a:t>، </a:t>
            </a:r>
            <a:r>
              <a:rPr lang="fa-IR" sz="2800" dirty="0"/>
              <a:t>افزايش سن و يائسگي نيز از عوامل افزايش چربيهاي مضر خون است.</a:t>
            </a:r>
          </a:p>
          <a:p>
            <a:pPr marL="0" indent="0" algn="r" rtl="1">
              <a:buNone/>
            </a:pPr>
            <a:endParaRPr lang="fa-IR" sz="2800" dirty="0" smtClean="0"/>
          </a:p>
          <a:p>
            <a:pPr algn="r" rtl="1">
              <a:buFont typeface="Wingdings" panose="05000000000000000000" pitchFamily="2" charset="2"/>
              <a:buChar char="ü"/>
            </a:pPr>
            <a:r>
              <a:rPr lang="fa-IR" sz="2800" dirty="0" smtClean="0"/>
              <a:t>افزايش </a:t>
            </a:r>
            <a:r>
              <a:rPr lang="fa-IR" sz="2800" dirty="0"/>
              <a:t>چربي خون ممكن </a:t>
            </a:r>
            <a:r>
              <a:rPr lang="fa-IR" sz="2800" dirty="0" smtClean="0"/>
              <a:t>است علامت </a:t>
            </a:r>
            <a:r>
              <a:rPr lang="fa-IR" sz="2800" dirty="0"/>
              <a:t>بيماري ديگري نبوده و بيمار به صورت اوليه دچار آن شود. براي تشخيص بالا بودن چربي خون، بايد آزمايش خون انجام شود..</a:t>
            </a:r>
          </a:p>
        </p:txBody>
      </p:sp>
    </p:spTree>
    <p:extLst>
      <p:ext uri="{BB962C8B-B14F-4D97-AF65-F5344CB8AC3E}">
        <p14:creationId xmlns:p14="http://schemas.microsoft.com/office/powerpoint/2010/main" val="8145779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dirty="0"/>
              <a:t>انواع اصلي چرب يهاي موجود درخون</a:t>
            </a:r>
            <a:br>
              <a:rPr lang="fa-IR" dirty="0"/>
            </a:b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20000"/>
          </a:bodyPr>
          <a:lstStyle/>
          <a:p>
            <a:pPr algn="r" rtl="1"/>
            <a:r>
              <a:rPr lang="fa-IR" dirty="0" smtClean="0">
                <a:solidFill>
                  <a:srgbClr val="FF0000"/>
                </a:solidFill>
              </a:rPr>
              <a:t>چند </a:t>
            </a:r>
            <a:r>
              <a:rPr lang="fa-IR" dirty="0">
                <a:solidFill>
                  <a:srgbClr val="FF0000"/>
                </a:solidFill>
              </a:rPr>
              <a:t>نوع چربي در خون وجود دارد اما چربي هاي اصلي، شامل كلسترول و تري گليسيريد مي باشند</a:t>
            </a:r>
            <a:r>
              <a:rPr lang="fa-IR" dirty="0"/>
              <a:t>.</a:t>
            </a:r>
          </a:p>
          <a:p>
            <a:pPr marL="0" indent="0" algn="r" rtl="1">
              <a:buNone/>
            </a:pPr>
            <a:r>
              <a:rPr lang="fa-IR" dirty="0"/>
              <a:t>الف-كلسترول</a:t>
            </a:r>
          </a:p>
          <a:p>
            <a:pPr algn="r" rtl="1"/>
            <a:r>
              <a:rPr lang="fa-IR" dirty="0"/>
              <a:t>كلسترول يك </a:t>
            </a:r>
            <a:r>
              <a:rPr lang="fa-IR" dirty="0" smtClean="0"/>
              <a:t>نوع چربي </a:t>
            </a:r>
            <a:r>
              <a:rPr lang="fa-IR" dirty="0"/>
              <a:t>است كه در همه سلول هاي بدن يافت مي شود. بدن از كلسترول استفاده مي كند تا يك سلول سالم </a:t>
            </a:r>
            <a:r>
              <a:rPr lang="fa-IR" dirty="0" smtClean="0"/>
              <a:t>داشته باشد</a:t>
            </a:r>
            <a:r>
              <a:rPr lang="fa-IR" dirty="0"/>
              <a:t>، علاوه بر آن، كلسترول در ساخت محصولات مورد نياز بدن مانند هورمون ها ، ديواره سلولي، بافت هاي ضروري، ويتامين ها و </a:t>
            </a:r>
            <a:r>
              <a:rPr lang="fa-IR" dirty="0" smtClean="0"/>
              <a:t>ساير مواد </a:t>
            </a:r>
            <a:r>
              <a:rPr lang="fa-IR" dirty="0"/>
              <a:t>شيميايي حياتي نقش دارد </a:t>
            </a:r>
            <a:endParaRPr lang="fa-IR" dirty="0" smtClean="0"/>
          </a:p>
          <a:p>
            <a:pPr algn="r" rtl="1"/>
            <a:endParaRPr lang="fa-IR" dirty="0" smtClean="0"/>
          </a:p>
          <a:p>
            <a:pPr algn="r" rtl="1"/>
            <a:r>
              <a:rPr lang="fa-IR" dirty="0" smtClean="0"/>
              <a:t> </a:t>
            </a:r>
            <a:r>
              <a:rPr lang="fa-IR" dirty="0"/>
              <a:t>اگر </a:t>
            </a:r>
            <a:r>
              <a:rPr lang="fa-IR" dirty="0" smtClean="0"/>
              <a:t>كلسترول </a:t>
            </a:r>
            <a:r>
              <a:rPr lang="fa-IR" dirty="0"/>
              <a:t>بيش از حد در بدن ساخته شود يا ميزان آن در غذا زياد باشد در نتيجه مقدار اين </a:t>
            </a:r>
            <a:r>
              <a:rPr lang="fa-IR" dirty="0" smtClean="0"/>
              <a:t>ماده در </a:t>
            </a:r>
            <a:r>
              <a:rPr lang="fa-IR" dirty="0"/>
              <a:t>خون زياد مي شود و به آن هيپركلسترولمي مي گويند</a:t>
            </a:r>
            <a:r>
              <a:rPr lang="fa-IR" dirty="0" smtClean="0"/>
              <a:t>.</a:t>
            </a:r>
          </a:p>
          <a:p>
            <a:pPr marL="0" indent="0" algn="r" rtl="1">
              <a:buNone/>
            </a:pPr>
            <a:r>
              <a:rPr lang="fa-IR" dirty="0" smtClean="0"/>
              <a:t> </a:t>
            </a:r>
          </a:p>
          <a:p>
            <a:pPr algn="r" rtl="1"/>
            <a:r>
              <a:rPr lang="fa-IR" dirty="0" smtClean="0"/>
              <a:t>كلسترول </a:t>
            </a:r>
            <a:r>
              <a:rPr lang="fa-IR" dirty="0"/>
              <a:t>بوسيله گردش خون از سلول هاي بدن عبور مي نمايد. زماني </a:t>
            </a:r>
            <a:r>
              <a:rPr lang="fa-IR" dirty="0" smtClean="0"/>
              <a:t>كه كلسترول </a:t>
            </a:r>
            <a:r>
              <a:rPr lang="fa-IR" dirty="0"/>
              <a:t>خون افزايش پيدا مي كند، چربي در سطح عروق رسوب مي كند. كلسترول و ساير چربي ها نمي توانند در خون حل گردند،</a:t>
            </a:r>
          </a:p>
          <a:p>
            <a:pPr algn="r" rtl="1"/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8739076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304800"/>
            <a:ext cx="8455152" cy="685800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r>
              <a:rPr lang="fa-IR" dirty="0" smtClean="0"/>
              <a:t/>
            </a:r>
            <a:br>
              <a:rPr lang="fa-IR" dirty="0" smtClean="0"/>
            </a:br>
            <a:r>
              <a:rPr lang="fa-IR" dirty="0"/>
              <a:t/>
            </a:r>
            <a:br>
              <a:rPr lang="fa-IR" dirty="0"/>
            </a:br>
            <a:r>
              <a:rPr lang="fa-IR" dirty="0" smtClean="0"/>
              <a:t/>
            </a:r>
            <a:br>
              <a:rPr lang="fa-IR" dirty="0" smtClean="0"/>
            </a:br>
            <a:r>
              <a:rPr lang="fa-IR" dirty="0"/>
              <a:t/>
            </a:r>
            <a:br>
              <a:rPr lang="fa-IR" dirty="0"/>
            </a:br>
            <a:r>
              <a:rPr lang="fa-IR" dirty="0" smtClean="0"/>
              <a:t/>
            </a:r>
            <a:br>
              <a:rPr lang="fa-IR" dirty="0" smtClean="0"/>
            </a:br>
            <a:r>
              <a:rPr lang="fa-IR" dirty="0"/>
              <a:t/>
            </a:r>
            <a:br>
              <a:rPr lang="fa-IR" dirty="0"/>
            </a:br>
            <a:r>
              <a:rPr lang="fa-IR" dirty="0" smtClean="0"/>
              <a:t/>
            </a:r>
            <a:br>
              <a:rPr lang="fa-IR" dirty="0" smtClean="0"/>
            </a:br>
            <a:r>
              <a:rPr lang="fa-IR" dirty="0"/>
              <a:t/>
            </a:r>
            <a:br>
              <a:rPr lang="fa-IR" dirty="0"/>
            </a:b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r" rtl="1"/>
            <a:endParaRPr lang="fa-IR" dirty="0"/>
          </a:p>
          <a:p>
            <a:pPr algn="r" rtl="1"/>
            <a:r>
              <a:rPr lang="fa-IR" dirty="0" smtClean="0"/>
              <a:t>بيشتر </a:t>
            </a:r>
            <a:r>
              <a:rPr lang="fa-IR" dirty="0"/>
              <a:t>از تري گليسريد تشكيل شده و 10 تا 15 درصد مجموع كلسترول </a:t>
            </a:r>
            <a:r>
              <a:rPr lang="fa-IR" dirty="0" smtClean="0"/>
              <a:t>سرم را تشکیل می دهد </a:t>
            </a:r>
          </a:p>
          <a:p>
            <a:pPr algn="r" rtl="1"/>
            <a:endParaRPr lang="fa-IR" dirty="0" smtClean="0"/>
          </a:p>
          <a:p>
            <a:pPr algn="r" rtl="1"/>
            <a:r>
              <a:rPr lang="fa-IR" dirty="0" smtClean="0"/>
              <a:t>ذرات </a:t>
            </a:r>
            <a:r>
              <a:rPr lang="fa-IR" dirty="0"/>
              <a:t>كلسترولي را بزرگ تر ساخته و سبب تنگ و باريك شدن رگ هاي </a:t>
            </a:r>
            <a:r>
              <a:rPr lang="fa-IR" dirty="0" smtClean="0"/>
              <a:t>خوني می شود </a:t>
            </a:r>
            <a:endParaRPr lang="fa-IR" dirty="0"/>
          </a:p>
        </p:txBody>
      </p:sp>
      <p:sp>
        <p:nvSpPr>
          <p:cNvPr id="6" name="TextBox 5"/>
          <p:cNvSpPr txBox="1"/>
          <p:nvPr/>
        </p:nvSpPr>
        <p:spPr>
          <a:xfrm>
            <a:off x="1371600" y="228600"/>
            <a:ext cx="5715000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dirty="0"/>
              <a:t>كلسترول</a:t>
            </a:r>
            <a:r>
              <a:rPr lang="en-US" dirty="0" smtClean="0"/>
              <a:t>VLDL</a:t>
            </a:r>
            <a:endParaRPr lang="fa-IR" dirty="0" smtClean="0"/>
          </a:p>
          <a:p>
            <a:pPr algn="ctr" rtl="1"/>
            <a:r>
              <a:rPr lang="en-US" dirty="0" smtClean="0"/>
              <a:t/>
            </a:r>
            <a:br>
              <a:rPr lang="en-US" dirty="0" smtClean="0"/>
            </a:br>
            <a:r>
              <a:rPr lang="fa-IR" dirty="0" smtClean="0"/>
              <a:t>ليپوپروتئين </a:t>
            </a:r>
            <a:r>
              <a:rPr lang="fa-IR" dirty="0"/>
              <a:t>با چگالي خيلي پايين يا سبك</a:t>
            </a:r>
            <a:br>
              <a:rPr lang="fa-IR" dirty="0"/>
            </a:b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5089531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378952" cy="530352"/>
          </a:xfrm>
        </p:spPr>
        <p:txBody>
          <a:bodyPr>
            <a:normAutofit fontScale="90000"/>
          </a:bodyPr>
          <a:lstStyle/>
          <a:p>
            <a:r>
              <a:rPr lang="fa-IR" dirty="0"/>
              <a:t>كلسترول</a:t>
            </a:r>
            <a:r>
              <a:rPr lang="en-US" dirty="0"/>
              <a:t>HDL </a:t>
            </a:r>
            <a:br>
              <a:rPr lang="en-US" dirty="0"/>
            </a:b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r" rtl="1"/>
            <a:r>
              <a:rPr lang="fa-IR" dirty="0" smtClean="0"/>
              <a:t>يا </a:t>
            </a:r>
            <a:r>
              <a:rPr lang="fa-IR" dirty="0"/>
              <a:t>كلسترول خوب مانع رسوب كلسترول در ديواره رگ مي شود و بيشتر تمايل دارد كه كلسترول را از شريان ها و </a:t>
            </a:r>
            <a:r>
              <a:rPr lang="fa-IR" dirty="0" smtClean="0"/>
              <a:t>كلسترول سيستم </a:t>
            </a:r>
            <a:r>
              <a:rPr lang="fa-IR" dirty="0"/>
              <a:t>گردش خون به كبد برگرداند تا از بدن دفع گردد</a:t>
            </a:r>
          </a:p>
        </p:txBody>
      </p:sp>
    </p:spTree>
    <p:extLst>
      <p:ext uri="{BB962C8B-B14F-4D97-AF65-F5344CB8AC3E}">
        <p14:creationId xmlns:p14="http://schemas.microsoft.com/office/powerpoint/2010/main" val="4876199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>
            <a:normAutofit fontScale="90000"/>
          </a:bodyPr>
          <a:lstStyle/>
          <a:p>
            <a:r>
              <a:rPr lang="fa-IR" dirty="0"/>
              <a:t>تري گليسيريد</a:t>
            </a:r>
            <a:br>
              <a:rPr lang="fa-IR" dirty="0"/>
            </a:b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524000"/>
            <a:ext cx="8229600" cy="4602163"/>
          </a:xfrm>
        </p:spPr>
        <p:txBody>
          <a:bodyPr>
            <a:normAutofit/>
          </a:bodyPr>
          <a:lstStyle/>
          <a:p>
            <a:pPr algn="r" rtl="1"/>
            <a:r>
              <a:rPr lang="fa-IR" dirty="0" smtClean="0"/>
              <a:t>شكل </a:t>
            </a:r>
            <a:r>
              <a:rPr lang="fa-IR" dirty="0"/>
              <a:t>ديگري از چربي موجود در خون است كه مي تواند خطر بيماري قلبي عروقي را افزايش دهد . </a:t>
            </a:r>
            <a:endParaRPr lang="fa-IR" dirty="0" smtClean="0"/>
          </a:p>
          <a:p>
            <a:pPr algn="r" rtl="1"/>
            <a:r>
              <a:rPr lang="fa-IR" dirty="0" smtClean="0"/>
              <a:t>تري </a:t>
            </a:r>
            <a:r>
              <a:rPr lang="fa-IR" dirty="0"/>
              <a:t>گليسيريدها براي سلامتي </a:t>
            </a:r>
            <a:r>
              <a:rPr lang="fa-IR" dirty="0" smtClean="0"/>
              <a:t>مهم  هستند</a:t>
            </a:r>
            <a:r>
              <a:rPr lang="fa-IR" dirty="0"/>
              <a:t>. </a:t>
            </a:r>
            <a:endParaRPr lang="fa-IR" dirty="0" smtClean="0"/>
          </a:p>
          <a:p>
            <a:pPr algn="r" rtl="1"/>
            <a:r>
              <a:rPr lang="fa-IR" dirty="0" smtClean="0"/>
              <a:t>اين </a:t>
            </a:r>
            <a:r>
              <a:rPr lang="fa-IR" dirty="0"/>
              <a:t>تركيبات فرمي از چربي ها مي باشند كه در سراسر بدن يافت شده و در سلول هاي چربي ذخيره مي شوند. در زماني كه </a:t>
            </a:r>
            <a:r>
              <a:rPr lang="fa-IR" dirty="0" smtClean="0"/>
              <a:t>بدن  نياز </a:t>
            </a:r>
            <a:r>
              <a:rPr lang="fa-IR" dirty="0"/>
              <a:t>به انرژي داشته باشد، اين تركيبات آزاد شده و صرف تأمين </a:t>
            </a:r>
            <a:r>
              <a:rPr lang="fa-IR" dirty="0" smtClean="0"/>
              <a:t>نيازهاي </a:t>
            </a:r>
            <a:r>
              <a:rPr lang="fa-IR" dirty="0"/>
              <a:t>بدن </a:t>
            </a:r>
            <a:r>
              <a:rPr lang="fa-IR" dirty="0" smtClean="0"/>
              <a:t>مي </a:t>
            </a:r>
            <a:r>
              <a:rPr lang="fa-IR" dirty="0"/>
              <a:t>شوند . </a:t>
            </a:r>
            <a:endParaRPr lang="fa-IR" dirty="0" smtClean="0"/>
          </a:p>
          <a:p>
            <a:pPr algn="r" rtl="1"/>
            <a:endParaRPr lang="fa-IR" sz="2800" dirty="0">
              <a:solidFill>
                <a:srgbClr val="FF0000"/>
              </a:solidFill>
            </a:endParaRPr>
          </a:p>
          <a:p>
            <a:pPr algn="r" rtl="1"/>
            <a:r>
              <a:rPr lang="fa-IR" sz="2800" dirty="0" smtClean="0">
                <a:solidFill>
                  <a:srgbClr val="FF0000"/>
                </a:solidFill>
              </a:rPr>
              <a:t>افزايش </a:t>
            </a:r>
            <a:r>
              <a:rPr lang="fa-IR" sz="2800" dirty="0">
                <a:solidFill>
                  <a:srgbClr val="FF0000"/>
                </a:solidFill>
              </a:rPr>
              <a:t>تري گليسيريد خون </a:t>
            </a:r>
            <a:r>
              <a:rPr lang="fa-IR" sz="2800" dirty="0" smtClean="0">
                <a:solidFill>
                  <a:srgbClr val="FF0000"/>
                </a:solidFill>
              </a:rPr>
              <a:t>هيپرتري </a:t>
            </a:r>
            <a:r>
              <a:rPr lang="fa-IR" sz="2800" dirty="0">
                <a:solidFill>
                  <a:srgbClr val="FF0000"/>
                </a:solidFill>
              </a:rPr>
              <a:t>گليسيريدمي ناميده مي شود.</a:t>
            </a:r>
          </a:p>
          <a:p>
            <a:pPr algn="r" rtl="1"/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0792966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getty_rm_photo_of_child_eating_fast_food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142845" y="285728"/>
            <a:ext cx="8643998" cy="6572271"/>
          </a:xfrm>
        </p:spPr>
      </p:pic>
    </p:spTree>
    <p:extLst>
      <p:ext uri="{BB962C8B-B14F-4D97-AF65-F5344CB8AC3E}">
        <p14:creationId xmlns:p14="http://schemas.microsoft.com/office/powerpoint/2010/main" val="3217568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/>
          </a:bodyPr>
          <a:lstStyle/>
          <a:p>
            <a:r>
              <a:rPr lang="fa-IR" dirty="0"/>
              <a:t>نحوه شناسايي اختلال چربي هاي خون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371600"/>
            <a:ext cx="8229600" cy="4754563"/>
          </a:xfrm>
        </p:spPr>
        <p:txBody>
          <a:bodyPr>
            <a:normAutofit fontScale="70000" lnSpcReduction="20000"/>
          </a:bodyPr>
          <a:lstStyle/>
          <a:p>
            <a:pPr algn="r" rtl="1"/>
            <a:endParaRPr lang="fa-IR" dirty="0" smtClean="0"/>
          </a:p>
          <a:p>
            <a:pPr algn="r" rtl="1"/>
            <a:r>
              <a:rPr lang="fa-IR" dirty="0" smtClean="0"/>
              <a:t>آزمايش </a:t>
            </a:r>
            <a:r>
              <a:rPr lang="fa-IR" dirty="0"/>
              <a:t>چربي خون، شامل اندازه گيري كلسترول كل</a:t>
            </a:r>
            <a:r>
              <a:rPr lang="fa-IR" dirty="0" smtClean="0"/>
              <a:t>،  كلسترول</a:t>
            </a:r>
            <a:r>
              <a:rPr lang="en-US" dirty="0" smtClean="0"/>
              <a:t>LDL </a:t>
            </a:r>
            <a:r>
              <a:rPr lang="fa-IR" dirty="0" smtClean="0"/>
              <a:t>كلسترول </a:t>
            </a:r>
            <a:r>
              <a:rPr lang="en-US" dirty="0"/>
              <a:t>HDL</a:t>
            </a:r>
            <a:r>
              <a:rPr lang="fa-IR" dirty="0" smtClean="0"/>
              <a:t>و </a:t>
            </a:r>
            <a:r>
              <a:rPr lang="fa-IR" dirty="0"/>
              <a:t>تري گليسريد خون </a:t>
            </a:r>
            <a:r>
              <a:rPr lang="fa-IR" dirty="0" smtClean="0"/>
              <a:t>که معمولاً </a:t>
            </a:r>
            <a:r>
              <a:rPr lang="fa-IR" dirty="0"/>
              <a:t>به واحد ميلي گرم در دسي ليتر در خون انداز </a:t>
            </a:r>
            <a:r>
              <a:rPr lang="fa-IR" dirty="0" smtClean="0"/>
              <a:t>ه گيري </a:t>
            </a:r>
            <a:r>
              <a:rPr lang="fa-IR" dirty="0"/>
              <a:t>مي شود.</a:t>
            </a:r>
          </a:p>
          <a:p>
            <a:pPr algn="r" rtl="1"/>
            <a:r>
              <a:rPr lang="fa-IR" dirty="0">
                <a:solidFill>
                  <a:srgbClr val="FF0000"/>
                </a:solidFill>
              </a:rPr>
              <a:t>به طور كلي، عموم افراد جامعه بايد از سن 20 سالگي نسبت به آزمايش چربي خون خود اقدام كنند . جهت كنترل چربي خون </a:t>
            </a:r>
            <a:r>
              <a:rPr lang="fa-IR" dirty="0" smtClean="0">
                <a:solidFill>
                  <a:srgbClr val="FF0000"/>
                </a:solidFill>
              </a:rPr>
              <a:t>توصيه مي </a:t>
            </a:r>
            <a:r>
              <a:rPr lang="fa-IR" dirty="0">
                <a:solidFill>
                  <a:srgbClr val="FF0000"/>
                </a:solidFill>
              </a:rPr>
              <a:t>شود كه در تمام بزرگسالان بالاي 20 سال پس از يك ناشتايي 8 تا 12 ساعته سطح انواع </a:t>
            </a:r>
            <a:r>
              <a:rPr lang="fa-IR" dirty="0" smtClean="0">
                <a:solidFill>
                  <a:srgbClr val="FF0000"/>
                </a:solidFill>
              </a:rPr>
              <a:t>چربي </a:t>
            </a:r>
            <a:r>
              <a:rPr lang="fa-IR" dirty="0">
                <a:solidFill>
                  <a:srgbClr val="FF0000"/>
                </a:solidFill>
              </a:rPr>
              <a:t>خون شامل كلسترول كل ، </a:t>
            </a:r>
            <a:r>
              <a:rPr lang="fa-IR" dirty="0" smtClean="0">
                <a:solidFill>
                  <a:srgbClr val="FF0000"/>
                </a:solidFill>
              </a:rPr>
              <a:t>تري گليسريد، </a:t>
            </a:r>
            <a:r>
              <a:rPr lang="en-US" dirty="0" smtClean="0">
                <a:solidFill>
                  <a:srgbClr val="FF0000"/>
                </a:solidFill>
              </a:rPr>
              <a:t>HDL</a:t>
            </a:r>
            <a:r>
              <a:rPr lang="fa-IR" dirty="0" smtClean="0">
                <a:solidFill>
                  <a:srgbClr val="FF0000"/>
                </a:solidFill>
              </a:rPr>
              <a:t> و </a:t>
            </a:r>
            <a:r>
              <a:rPr lang="en-US" dirty="0" smtClean="0">
                <a:solidFill>
                  <a:srgbClr val="FF0000"/>
                </a:solidFill>
              </a:rPr>
              <a:t>LDL  </a:t>
            </a:r>
            <a:r>
              <a:rPr lang="fa-IR" dirty="0" smtClean="0">
                <a:solidFill>
                  <a:srgbClr val="FF0000"/>
                </a:solidFill>
              </a:rPr>
              <a:t>انداز </a:t>
            </a:r>
            <a:r>
              <a:rPr lang="fa-IR" dirty="0">
                <a:solidFill>
                  <a:srgbClr val="FF0000"/>
                </a:solidFill>
              </a:rPr>
              <a:t>ه گيري شود</a:t>
            </a:r>
            <a:r>
              <a:rPr lang="fa-IR" dirty="0"/>
              <a:t>. </a:t>
            </a:r>
            <a:endParaRPr lang="fa-IR" dirty="0" smtClean="0"/>
          </a:p>
          <a:p>
            <a:pPr algn="r" rtl="1"/>
            <a:r>
              <a:rPr lang="fa-IR" dirty="0" smtClean="0"/>
              <a:t>اگر </a:t>
            </a:r>
            <a:r>
              <a:rPr lang="fa-IR" dirty="0"/>
              <a:t>ميزان چربي خون در اولين اندازه گيري طبيعي باشد آزمايش كنترل بعدي بايد هر </a:t>
            </a:r>
            <a:r>
              <a:rPr lang="fa-IR" dirty="0" smtClean="0"/>
              <a:t>3</a:t>
            </a:r>
            <a:r>
              <a:rPr lang="en-US" dirty="0" smtClean="0"/>
              <a:t>، </a:t>
            </a:r>
            <a:r>
              <a:rPr lang="fa-IR" dirty="0" smtClean="0"/>
              <a:t>سال </a:t>
            </a:r>
            <a:r>
              <a:rPr lang="fa-IR" dirty="0"/>
              <a:t>تكرار </a:t>
            </a:r>
            <a:r>
              <a:rPr lang="fa-IR" dirty="0" smtClean="0"/>
              <a:t>شود</a:t>
            </a:r>
          </a:p>
          <a:p>
            <a:pPr algn="r" rtl="1"/>
            <a:r>
              <a:rPr lang="fa-IR" dirty="0" smtClean="0"/>
              <a:t> چنانچه </a:t>
            </a:r>
            <a:r>
              <a:rPr lang="fa-IR" dirty="0"/>
              <a:t>چربي خون از ميزان طبيعي بالاتر باشد (افزايش كلسترول خون هيپركلسترولمي و افزايش تري گليسير </a:t>
            </a:r>
            <a:r>
              <a:rPr lang="fa-IR" dirty="0" smtClean="0"/>
              <a:t>يد خون </a:t>
            </a:r>
            <a:r>
              <a:rPr lang="fa-IR" dirty="0"/>
              <a:t>هيپرتري گليسيدمي ناميده مي شود)، بايد چربي خون بيمار توسط تغيير در شيوه زندگي و عادات غذايي در وهله اول و </a:t>
            </a:r>
            <a:r>
              <a:rPr lang="fa-IR" dirty="0" smtClean="0"/>
              <a:t>در حالات </a:t>
            </a:r>
            <a:r>
              <a:rPr lang="fa-IR" dirty="0"/>
              <a:t>شديدتر توسط دارو كنترل شود . سپس سطح چربي خون هر 3 ماه اندازه گيري شده و با رژيم غذايي و دارو تطبيق داده شود </a:t>
            </a:r>
            <a:r>
              <a:rPr lang="fa-IR" dirty="0" smtClean="0"/>
              <a:t>تا زماني </a:t>
            </a:r>
            <a:r>
              <a:rPr lang="fa-IR" dirty="0"/>
              <a:t>كه به حد طبيعي برسد و پس از آن چربي خون در فرد هر 6 ماه يك بار و سپس سالانه بايد بررسي گردد.</a:t>
            </a:r>
          </a:p>
          <a:p>
            <a:pPr algn="r" rtl="1"/>
            <a:r>
              <a:rPr lang="fa-IR" dirty="0"/>
              <a:t>در صورت بالا بودن كلسترول، با توجه به ساير شرايط بيمار ، از جمله مرد بودن، سيگاري بودن، چاق بودن، وجود ديابت، فشارخون و </a:t>
            </a:r>
            <a:r>
              <a:rPr lang="fa-IR" dirty="0" smtClean="0"/>
              <a:t>يا  وجود </a:t>
            </a:r>
            <a:r>
              <a:rPr lang="fa-IR" dirty="0"/>
              <a:t>سكته قلبي در افراد درجه يك خانواده ، هم چنين بر مبناي وجود يا عدم وجود بيماري قلبي يا مغزي در بيمار، </a:t>
            </a:r>
            <a:r>
              <a:rPr lang="fa-IR" dirty="0" smtClean="0"/>
              <a:t>براي </a:t>
            </a:r>
            <a:r>
              <a:rPr lang="fa-IR" dirty="0"/>
              <a:t>ارزيابي </a:t>
            </a:r>
            <a:r>
              <a:rPr lang="fa-IR" dirty="0" smtClean="0"/>
              <a:t>ودرمان </a:t>
            </a:r>
            <a:r>
              <a:rPr lang="fa-IR" dirty="0"/>
              <a:t>چربي خون بالا </a:t>
            </a:r>
            <a:r>
              <a:rPr lang="fa-IR" dirty="0" smtClean="0"/>
              <a:t>تصميم گيري </a:t>
            </a:r>
            <a:r>
              <a:rPr lang="fa-IR" dirty="0"/>
              <a:t>مي شود.</a:t>
            </a:r>
          </a:p>
        </p:txBody>
      </p:sp>
      <p:pic>
        <p:nvPicPr>
          <p:cNvPr id="4" name="Content Placeholder 3" descr="b212041b-f6d7-4402-8713-ea984019a62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5505322"/>
            <a:ext cx="1752600" cy="1325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42745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1028" name="Picture 4"/>
          <p:cNvPicPr>
            <a:picLocks noGrp="1" noChangeAspect="1" noChangeArrowheads="1"/>
          </p:cNvPicPr>
          <p:nvPr>
            <p:ph sz="quarter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85" t="17470" r="12783" b="4608"/>
          <a:stretch/>
        </p:blipFill>
        <p:spPr bwMode="auto">
          <a:xfrm>
            <a:off x="304800" y="228600"/>
            <a:ext cx="8571123" cy="6048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7769591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47</TotalTime>
  <Words>1166</Words>
  <Application>Microsoft Office PowerPoint</Application>
  <PresentationFormat>On-screen Show (4:3)</PresentationFormat>
  <Paragraphs>76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Civic</vt:lpstr>
      <vt:lpstr>PowerPoint Presentation</vt:lpstr>
      <vt:lpstr>تعريف اختلال چربي هاي خون </vt:lpstr>
      <vt:lpstr>انواع اصلي چرب يهاي موجود درخون </vt:lpstr>
      <vt:lpstr>        </vt:lpstr>
      <vt:lpstr>كلسترولHDL  </vt:lpstr>
      <vt:lpstr>تري گليسيريد </vt:lpstr>
      <vt:lpstr>PowerPoint Presentation</vt:lpstr>
      <vt:lpstr>نحوه شناسايي اختلال چربي هاي خون</vt:lpstr>
      <vt:lpstr>PowerPoint Presentation</vt:lpstr>
      <vt:lpstr>راهكار هاي اصلي جهت كاهش چربي هاي خون بالا </vt:lpstr>
      <vt:lpstr>      نحوه افزايشHDL  </vt:lpstr>
      <vt:lpstr>PowerPoint Presentation</vt:lpstr>
      <vt:lpstr>PowerPoint Presentation</vt:lpstr>
      <vt:lpstr>PowerPoint Presentation</vt:lpstr>
      <vt:lpstr>داروهايي كه براي كاهش چربي خون تجويز مي شود.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R.Sadegh</dc:creator>
  <cp:lastModifiedBy>R.Sadegh</cp:lastModifiedBy>
  <cp:revision>10</cp:revision>
  <dcterms:created xsi:type="dcterms:W3CDTF">2006-08-16T00:00:00Z</dcterms:created>
  <dcterms:modified xsi:type="dcterms:W3CDTF">2016-11-14T07:57:55Z</dcterms:modified>
</cp:coreProperties>
</file>