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6" r:id="rId10"/>
    <p:sldId id="264" r:id="rId11"/>
    <p:sldId id="263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13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r" rtl="1"/>
            <a:endParaRPr kumimoji="0" lang="en-US" dirty="0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AB54D-A342-4FB1-BD69-1DA9E5BBFDBF}" type="datetimeFigureOut">
              <a:rPr lang="en-GB" smtClean="0"/>
              <a:pPr/>
              <a:t>05/03/2019</a:t>
            </a:fld>
            <a:endParaRPr lang="en-GB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4F7C849-1A98-4CE0-9D17-C0C403B1C1A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AB54D-A342-4FB1-BD69-1DA9E5BBFDBF}" type="datetimeFigureOut">
              <a:rPr lang="en-GB" smtClean="0"/>
              <a:pPr/>
              <a:t>05/03/2019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7C849-1A98-4CE0-9D17-C0C403B1C1A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14F7C849-1A98-4CE0-9D17-C0C403B1C1A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AB54D-A342-4FB1-BD69-1DA9E5BBFDBF}" type="datetimeFigureOut">
              <a:rPr lang="en-GB" smtClean="0"/>
              <a:pPr/>
              <a:t>05/03/2019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rtl="1">
              <a:defRPr>
                <a:solidFill>
                  <a:schemeClr val="accent3">
                    <a:shade val="75000"/>
                  </a:schemeClr>
                </a:solidFill>
                <a:cs typeface="B Titr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AB54D-A342-4FB1-BD69-1DA9E5BBFDBF}" type="datetimeFigureOut">
              <a:rPr lang="en-GB" smtClean="0"/>
              <a:pPr/>
              <a:t>05/03/2019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14F7C849-1A98-4CE0-9D17-C0C403B1C1A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>
            <a:lvl1pPr algn="r" rtl="1">
              <a:defRPr>
                <a:cs typeface="B Nazanin" pitchFamily="2" charset="-78"/>
              </a:defRPr>
            </a:lvl1pPr>
            <a:lvl2pPr algn="r" rtl="1">
              <a:defRPr>
                <a:cs typeface="B Nazanin" pitchFamily="2" charset="-78"/>
              </a:defRPr>
            </a:lvl2pPr>
            <a:lvl3pPr algn="r" rtl="1">
              <a:defRPr>
                <a:cs typeface="B Nazanin" pitchFamily="2" charset="-78"/>
              </a:defRPr>
            </a:lvl3pPr>
            <a:lvl4pPr algn="r" rtl="1">
              <a:defRPr>
                <a:cs typeface="B Nazanin" pitchFamily="2" charset="-78"/>
              </a:defRPr>
            </a:lvl4pPr>
            <a:lvl5pPr algn="r" rtl="1">
              <a:defRPr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AB54D-A342-4FB1-BD69-1DA9E5BBFDBF}" type="datetimeFigureOut">
              <a:rPr lang="en-GB" smtClean="0"/>
              <a:pPr/>
              <a:t>05/03/2019</a:t>
            </a:fld>
            <a:endParaRPr lang="en-GB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4F7C849-1A98-4CE0-9D17-C0C403B1C1A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79CAB54D-A342-4FB1-BD69-1DA9E5BBFDBF}" type="datetimeFigureOut">
              <a:rPr lang="en-GB" smtClean="0"/>
              <a:pPr/>
              <a:t>05/03/2019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7C849-1A98-4CE0-9D17-C0C403B1C1A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AB54D-A342-4FB1-BD69-1DA9E5BBFDBF}" type="datetimeFigureOut">
              <a:rPr lang="en-GB" smtClean="0"/>
              <a:pPr/>
              <a:t>05/03/2019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GB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14F7C849-1A98-4CE0-9D17-C0C403B1C1A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AB54D-A342-4FB1-BD69-1DA9E5BBFDBF}" type="datetimeFigureOut">
              <a:rPr lang="en-GB" smtClean="0"/>
              <a:pPr/>
              <a:t>05/03/2019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14F7C849-1A98-4CE0-9D17-C0C403B1C1A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AB54D-A342-4FB1-BD69-1DA9E5BBFDBF}" type="datetimeFigureOut">
              <a:rPr lang="en-GB" smtClean="0"/>
              <a:pPr/>
              <a:t>05/03/2019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4F7C849-1A98-4CE0-9D17-C0C403B1C1A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4F7C849-1A98-4CE0-9D17-C0C403B1C1A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AB54D-A342-4FB1-BD69-1DA9E5BBFDBF}" type="datetimeFigureOut">
              <a:rPr lang="en-GB" smtClean="0"/>
              <a:pPr/>
              <a:t>05/03/2019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14F7C849-1A98-4CE0-9D17-C0C403B1C1A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79CAB54D-A342-4FB1-BD69-1DA9E5BBFDBF}" type="datetimeFigureOut">
              <a:rPr lang="en-GB" smtClean="0"/>
              <a:pPr/>
              <a:t>05/03/2019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79CAB54D-A342-4FB1-BD69-1DA9E5BBFDBF}" type="datetimeFigureOut">
              <a:rPr lang="en-GB" smtClean="0"/>
              <a:pPr/>
              <a:t>05/03/2019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GB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4F7C849-1A98-4CE0-9D17-C0C403B1C1A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>
                <a:cs typeface="B Titr" pitchFamily="2" charset="-78"/>
              </a:rPr>
              <a:t>مرور وضعیت راه اندازی و چالش های برنامه پیشگیری و کنترل بیماری های متابولیک ارثی</a:t>
            </a:r>
            <a:endParaRPr lang="en-GB" dirty="0">
              <a:cs typeface="B Titr" pitchFamily="2" charset="-7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چالش ها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 smtClean="0"/>
              <a:t>در حوزه انجام آزمایش</a:t>
            </a:r>
          </a:p>
          <a:p>
            <a:pPr lvl="1"/>
            <a:r>
              <a:rPr lang="fa-IR" dirty="0" smtClean="0"/>
              <a:t>چالش ارز: تغییر کیت ها</a:t>
            </a:r>
          </a:p>
          <a:p>
            <a:r>
              <a:rPr lang="fa-IR" dirty="0" smtClean="0"/>
              <a:t>در حوزه پیش از انجام آزمایش</a:t>
            </a:r>
          </a:p>
          <a:p>
            <a:pPr lvl="1"/>
            <a:r>
              <a:rPr lang="fa-IR" dirty="0" smtClean="0"/>
              <a:t>نمونه گیری، جداسازی نمونه و ارسال، ذخیره سازی</a:t>
            </a:r>
          </a:p>
          <a:p>
            <a:r>
              <a:rPr lang="fa-IR" dirty="0" smtClean="0"/>
              <a:t>در حوزه پس از انجام آزمایش</a:t>
            </a:r>
          </a:p>
          <a:p>
            <a:pPr lvl="1"/>
            <a:r>
              <a:rPr lang="fa-IR" smtClean="0"/>
              <a:t>فرمت جوابدهی</a:t>
            </a:r>
            <a:endParaRPr lang="en-GB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سپاس فراوان از توجه شما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بیماری های متابولیک ارثی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 smtClean="0"/>
              <a:t>جایگاه در برنامه های ژنتیک اجتماعی/ ژنتیک سلامت</a:t>
            </a:r>
          </a:p>
          <a:p>
            <a:pPr lvl="1"/>
            <a:r>
              <a:rPr lang="fa-IR" dirty="0" smtClean="0"/>
              <a:t>تشخیص</a:t>
            </a:r>
          </a:p>
          <a:p>
            <a:pPr lvl="1"/>
            <a:r>
              <a:rPr lang="fa-IR" dirty="0" smtClean="0"/>
              <a:t>درمان</a:t>
            </a:r>
          </a:p>
          <a:p>
            <a:pPr lvl="1"/>
            <a:r>
              <a:rPr lang="fa-IR" dirty="0" smtClean="0"/>
              <a:t>پیشگیری</a:t>
            </a:r>
            <a:endParaRPr lang="en-GB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زیر ساخت های بدست آمده در برنامه تالاسمی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 smtClean="0"/>
              <a:t>مشاوره ژنتیک</a:t>
            </a:r>
          </a:p>
          <a:p>
            <a:r>
              <a:rPr lang="fa-IR" dirty="0" smtClean="0"/>
              <a:t>استانداردسازی تشخیص ژنتیک</a:t>
            </a:r>
          </a:p>
          <a:p>
            <a:r>
              <a:rPr lang="fa-IR" dirty="0" smtClean="0"/>
              <a:t>پیشگیری ژنتیک (</a:t>
            </a:r>
            <a:r>
              <a:rPr lang="en-US" dirty="0" smtClean="0"/>
              <a:t>PND</a:t>
            </a:r>
            <a:r>
              <a:rPr lang="fa-IR" dirty="0" smtClean="0"/>
              <a:t>)</a:t>
            </a:r>
          </a:p>
          <a:p>
            <a:r>
              <a:rPr lang="fa-IR" dirty="0" smtClean="0"/>
              <a:t>مراقبت ژنتیک</a:t>
            </a:r>
            <a:endParaRPr lang="en-GB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زیر ساخت های بدست آمده در برنامه کم کاری تیروئید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 smtClean="0"/>
              <a:t>شکل گیری سیستم نمونه گیری بر روی </a:t>
            </a:r>
            <a:r>
              <a:rPr lang="en-US" dirty="0" smtClean="0"/>
              <a:t>DBS</a:t>
            </a:r>
            <a:endParaRPr lang="en-GB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زیر ساخت های بدست آمده در برنامه </a:t>
            </a:r>
            <a:r>
              <a:rPr lang="en-US" dirty="0" smtClean="0"/>
              <a:t>PKU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 smtClean="0"/>
              <a:t>بیماری الگو</a:t>
            </a:r>
          </a:p>
          <a:p>
            <a:r>
              <a:rPr lang="fa-IR" dirty="0" smtClean="0"/>
              <a:t>شکل گیری سیستم کامل </a:t>
            </a:r>
            <a:r>
              <a:rPr lang="en-US" dirty="0" smtClean="0"/>
              <a:t>NBS</a:t>
            </a:r>
            <a:endParaRPr lang="fa-IR" dirty="0" smtClean="0"/>
          </a:p>
          <a:p>
            <a:r>
              <a:rPr lang="fa-IR" dirty="0" smtClean="0"/>
              <a:t>تشخیص بیوشیمیایی</a:t>
            </a:r>
          </a:p>
          <a:p>
            <a:r>
              <a:rPr lang="fa-IR" dirty="0" smtClean="0"/>
              <a:t>سامانه خدمات بالینی</a:t>
            </a:r>
            <a:endParaRPr lang="en-GB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سایر زیرساخت ها و اقدامات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 smtClean="0"/>
              <a:t>تحلیل چالش های سیستم (</a:t>
            </a:r>
            <a:r>
              <a:rPr lang="en-US" dirty="0" smtClean="0"/>
              <a:t>SWOT ANALYSIS</a:t>
            </a:r>
            <a:r>
              <a:rPr lang="fa-IR" dirty="0" smtClean="0"/>
              <a:t>)</a:t>
            </a:r>
            <a:endParaRPr lang="en-GB" dirty="0" smtClean="0"/>
          </a:p>
          <a:p>
            <a:r>
              <a:rPr lang="fa-IR" dirty="0" smtClean="0"/>
              <a:t>تدوین استانداردهای بالینی و آزمایشگاهی</a:t>
            </a:r>
            <a:endParaRPr lang="en-US" dirty="0" smtClean="0"/>
          </a:p>
          <a:p>
            <a:r>
              <a:rPr lang="fa-IR" dirty="0" smtClean="0"/>
              <a:t>تشکیل کمیته علمی سیستم مدیریت کیفیت بر مبنای </a:t>
            </a:r>
            <a:r>
              <a:rPr lang="en-US" dirty="0" smtClean="0"/>
              <a:t>ISO15189</a:t>
            </a:r>
          </a:p>
          <a:p>
            <a:r>
              <a:rPr lang="fa-IR" dirty="0" smtClean="0"/>
              <a:t>آموزش سیستم مدیریت کیفیت</a:t>
            </a:r>
          </a:p>
          <a:p>
            <a:r>
              <a:rPr lang="fa-IR" dirty="0" smtClean="0"/>
              <a:t>تهیه استانداردها، روشهای اجرایی، دستورالعمل ها و فرم ها </a:t>
            </a:r>
          </a:p>
          <a:p>
            <a:pPr lvl="1"/>
            <a:r>
              <a:rPr lang="fa-IR" dirty="0" smtClean="0"/>
              <a:t>ژنتیک</a:t>
            </a:r>
          </a:p>
          <a:p>
            <a:pPr lvl="1"/>
            <a:r>
              <a:rPr lang="fa-IR" dirty="0" smtClean="0"/>
              <a:t>متابولیک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شروع فاز 1 غربالگری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 smtClean="0"/>
              <a:t>مبتنی بر تکنولوژی </a:t>
            </a:r>
            <a:r>
              <a:rPr lang="en-US" dirty="0" smtClean="0"/>
              <a:t>MSMS</a:t>
            </a:r>
            <a:endParaRPr lang="fa-IR" dirty="0" smtClean="0"/>
          </a:p>
          <a:p>
            <a:pPr lvl="1"/>
            <a:r>
              <a:rPr lang="fa-IR" dirty="0" smtClean="0"/>
              <a:t>بیماری های هدف (اولیه و ثانویه)</a:t>
            </a:r>
          </a:p>
          <a:p>
            <a:pPr lvl="1"/>
            <a:r>
              <a:rPr lang="fa-IR" dirty="0" smtClean="0"/>
              <a:t>متابولیت ها</a:t>
            </a:r>
            <a:endParaRPr lang="en-US" dirty="0" smtClean="0"/>
          </a:p>
          <a:p>
            <a:r>
              <a:rPr lang="fa-IR" dirty="0" smtClean="0"/>
              <a:t>مراکز داوطلب: مازندران، شیراز، تهران، اصفهان</a:t>
            </a:r>
          </a:p>
          <a:p>
            <a:r>
              <a:rPr lang="fa-IR" dirty="0" smtClean="0"/>
              <a:t>برنامه ممیزی ها: شناخت، دوره ای</a:t>
            </a:r>
          </a:p>
          <a:p>
            <a:r>
              <a:rPr lang="fa-IR" dirty="0" smtClean="0"/>
              <a:t>برنامه کنترل کیفیت خارجی (</a:t>
            </a:r>
            <a:r>
              <a:rPr lang="en-US" dirty="0" smtClean="0"/>
              <a:t>EQA</a:t>
            </a:r>
            <a:r>
              <a:rPr lang="fa-IR" dirty="0" smtClean="0"/>
              <a:t>)</a:t>
            </a:r>
            <a:endParaRPr lang="en-US" dirty="0" smtClean="0"/>
          </a:p>
          <a:p>
            <a:r>
              <a:rPr lang="fa-IR" dirty="0" smtClean="0"/>
              <a:t>پایش داده ها</a:t>
            </a:r>
          </a:p>
          <a:p>
            <a:r>
              <a:rPr lang="fa-IR" dirty="0" smtClean="0"/>
              <a:t>کارگاه های مرور میدانی</a:t>
            </a:r>
          </a:p>
          <a:p>
            <a:r>
              <a:rPr lang="fa-IR" dirty="0" smtClean="0"/>
              <a:t>کارگاه سالانه در کنگره بین المللی اطفال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t="18500" r="4618"/>
          <a:stretch>
            <a:fillRect/>
          </a:stretch>
        </p:blipFill>
        <p:spPr bwMode="auto">
          <a:xfrm>
            <a:off x="72008" y="1642753"/>
            <a:ext cx="8964488" cy="4306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32925" t="24235" r="6197" b="6250"/>
          <a:stretch>
            <a:fillRect/>
          </a:stretch>
        </p:blipFill>
        <p:spPr bwMode="auto">
          <a:xfrm>
            <a:off x="611560" y="836712"/>
            <a:ext cx="7920880" cy="5085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36</TotalTime>
  <Words>231</Words>
  <Application>Microsoft Office PowerPoint</Application>
  <PresentationFormat>On-screen Show (4:3)</PresentationFormat>
  <Paragraphs>44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Civic</vt:lpstr>
      <vt:lpstr>مرور وضعیت راه اندازی و چالش های برنامه پیشگیری و کنترل بیماری های متابولیک ارثی</vt:lpstr>
      <vt:lpstr>بیماری های متابولیک ارثی</vt:lpstr>
      <vt:lpstr>زیر ساخت های بدست آمده در برنامه تالاسمی</vt:lpstr>
      <vt:lpstr>زیر ساخت های بدست آمده در برنامه کم کاری تیروئید</vt:lpstr>
      <vt:lpstr>زیر ساخت های بدست آمده در برنامه PKU</vt:lpstr>
      <vt:lpstr>سایر زیرساخت ها و اقدامات</vt:lpstr>
      <vt:lpstr>شروع فاز 1 غربالگری</vt:lpstr>
      <vt:lpstr>Slide 8</vt:lpstr>
      <vt:lpstr>Slide 9</vt:lpstr>
      <vt:lpstr>چالش ها</vt:lpstr>
      <vt:lpstr>سپاس فراوان از توجه شما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مرور وضعیت راه اندازی و چالش های برنامه پیشگیری و کنترل بیماری های متابولیک ارثی</dc:title>
  <dc:creator>saeed golnaz</dc:creator>
  <cp:lastModifiedBy>saeed golnaz</cp:lastModifiedBy>
  <cp:revision>5</cp:revision>
  <dcterms:created xsi:type="dcterms:W3CDTF">2019-03-04T23:29:45Z</dcterms:created>
  <dcterms:modified xsi:type="dcterms:W3CDTF">2019-03-04T23:34:39Z</dcterms:modified>
</cp:coreProperties>
</file>