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79" r:id="rId5"/>
    <p:sldId id="261" r:id="rId6"/>
    <p:sldId id="262" r:id="rId7"/>
    <p:sldId id="263" r:id="rId8"/>
    <p:sldId id="264" r:id="rId9"/>
    <p:sldId id="265" r:id="rId10"/>
    <p:sldId id="266" r:id="rId11"/>
    <p:sldId id="267" r:id="rId12"/>
    <p:sldId id="271" r:id="rId13"/>
    <p:sldId id="275" r:id="rId14"/>
    <p:sldId id="276" r:id="rId15"/>
    <p:sldId id="268" r:id="rId16"/>
    <p:sldId id="269" r:id="rId17"/>
    <p:sldId id="270" r:id="rId18"/>
    <p:sldId id="272" r:id="rId19"/>
    <p:sldId id="273" r:id="rId20"/>
    <p:sldId id="274" r:id="rId21"/>
    <p:sldId id="278" r:id="rId22"/>
    <p:sldId id="277"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napToGrid="0">
      <p:cViewPr varScale="1">
        <p:scale>
          <a:sx n="89" d="100"/>
          <a:sy n="89" d="100"/>
        </p:scale>
        <p:origin x="120" y="13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4B6599C-FC4B-47B9-99A8-FE7E298AB0FD}" type="datetimeFigureOut">
              <a:rPr lang="en-US" smtClean="0"/>
              <a:t>6/9/2020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7FA9E2-AF23-42E7-86AE-1BE907AC0A30}" type="slidenum">
              <a:rPr lang="en-US" smtClean="0"/>
              <a:t>‹#›</a:t>
            </a:fld>
            <a:endParaRPr lang="en-US"/>
          </a:p>
        </p:txBody>
      </p:sp>
    </p:spTree>
    <p:extLst>
      <p:ext uri="{BB962C8B-B14F-4D97-AF65-F5344CB8AC3E}">
        <p14:creationId xmlns:p14="http://schemas.microsoft.com/office/powerpoint/2010/main" val="13130672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B6599C-FC4B-47B9-99A8-FE7E298AB0FD}" type="datetimeFigureOut">
              <a:rPr lang="en-US" smtClean="0"/>
              <a:t>6/9/2020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7FA9E2-AF23-42E7-86AE-1BE907AC0A30}" type="slidenum">
              <a:rPr lang="en-US" smtClean="0"/>
              <a:t>‹#›</a:t>
            </a:fld>
            <a:endParaRPr lang="en-US"/>
          </a:p>
        </p:txBody>
      </p:sp>
    </p:spTree>
    <p:extLst>
      <p:ext uri="{BB962C8B-B14F-4D97-AF65-F5344CB8AC3E}">
        <p14:creationId xmlns:p14="http://schemas.microsoft.com/office/powerpoint/2010/main" val="1673106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B6599C-FC4B-47B9-99A8-FE7E298AB0FD}" type="datetimeFigureOut">
              <a:rPr lang="en-US" smtClean="0"/>
              <a:t>6/9/2020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7FA9E2-AF23-42E7-86AE-1BE907AC0A30}" type="slidenum">
              <a:rPr lang="en-US" smtClean="0"/>
              <a:t>‹#›</a:t>
            </a:fld>
            <a:endParaRPr lang="en-US"/>
          </a:p>
        </p:txBody>
      </p:sp>
    </p:spTree>
    <p:extLst>
      <p:ext uri="{BB962C8B-B14F-4D97-AF65-F5344CB8AC3E}">
        <p14:creationId xmlns:p14="http://schemas.microsoft.com/office/powerpoint/2010/main" val="21810258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4B6599C-FC4B-47B9-99A8-FE7E298AB0FD}" type="datetimeFigureOut">
              <a:rPr lang="en-US" smtClean="0"/>
              <a:t>6/9/2020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7FA9E2-AF23-42E7-86AE-1BE907AC0A30}" type="slidenum">
              <a:rPr lang="en-US" smtClean="0"/>
              <a:t>‹#›</a:t>
            </a:fld>
            <a:endParaRPr lang="en-US"/>
          </a:p>
        </p:txBody>
      </p:sp>
    </p:spTree>
    <p:extLst>
      <p:ext uri="{BB962C8B-B14F-4D97-AF65-F5344CB8AC3E}">
        <p14:creationId xmlns:p14="http://schemas.microsoft.com/office/powerpoint/2010/main" val="32715533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74B6599C-FC4B-47B9-99A8-FE7E298AB0FD}" type="datetimeFigureOut">
              <a:rPr lang="en-US" smtClean="0"/>
              <a:t>6/9/2020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E7FA9E2-AF23-42E7-86AE-1BE907AC0A30}" type="slidenum">
              <a:rPr lang="en-US" smtClean="0"/>
              <a:t>‹#›</a:t>
            </a:fld>
            <a:endParaRPr lang="en-US"/>
          </a:p>
        </p:txBody>
      </p:sp>
    </p:spTree>
    <p:extLst>
      <p:ext uri="{BB962C8B-B14F-4D97-AF65-F5344CB8AC3E}">
        <p14:creationId xmlns:p14="http://schemas.microsoft.com/office/powerpoint/2010/main" val="18032709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4B6599C-FC4B-47B9-99A8-FE7E298AB0FD}" type="datetimeFigureOut">
              <a:rPr lang="en-US" smtClean="0"/>
              <a:t>6/9/2020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E7FA9E2-AF23-42E7-86AE-1BE907AC0A30}" type="slidenum">
              <a:rPr lang="en-US" smtClean="0"/>
              <a:t>‹#›</a:t>
            </a:fld>
            <a:endParaRPr lang="en-US"/>
          </a:p>
        </p:txBody>
      </p:sp>
    </p:spTree>
    <p:extLst>
      <p:ext uri="{BB962C8B-B14F-4D97-AF65-F5344CB8AC3E}">
        <p14:creationId xmlns:p14="http://schemas.microsoft.com/office/powerpoint/2010/main" val="14916798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4B6599C-FC4B-47B9-99A8-FE7E298AB0FD}" type="datetimeFigureOut">
              <a:rPr lang="en-US" smtClean="0"/>
              <a:t>6/9/2020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E7FA9E2-AF23-42E7-86AE-1BE907AC0A30}" type="slidenum">
              <a:rPr lang="en-US" smtClean="0"/>
              <a:t>‹#›</a:t>
            </a:fld>
            <a:endParaRPr lang="en-US"/>
          </a:p>
        </p:txBody>
      </p:sp>
    </p:spTree>
    <p:extLst>
      <p:ext uri="{BB962C8B-B14F-4D97-AF65-F5344CB8AC3E}">
        <p14:creationId xmlns:p14="http://schemas.microsoft.com/office/powerpoint/2010/main" val="30478983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4B6599C-FC4B-47B9-99A8-FE7E298AB0FD}" type="datetimeFigureOut">
              <a:rPr lang="en-US" smtClean="0"/>
              <a:t>6/9/2020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E7FA9E2-AF23-42E7-86AE-1BE907AC0A30}" type="slidenum">
              <a:rPr lang="en-US" smtClean="0"/>
              <a:t>‹#›</a:t>
            </a:fld>
            <a:endParaRPr lang="en-US"/>
          </a:p>
        </p:txBody>
      </p:sp>
    </p:spTree>
    <p:extLst>
      <p:ext uri="{BB962C8B-B14F-4D97-AF65-F5344CB8AC3E}">
        <p14:creationId xmlns:p14="http://schemas.microsoft.com/office/powerpoint/2010/main" val="7231365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B6599C-FC4B-47B9-99A8-FE7E298AB0FD}" type="datetimeFigureOut">
              <a:rPr lang="en-US" smtClean="0"/>
              <a:t>6/9/2020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E7FA9E2-AF23-42E7-86AE-1BE907AC0A30}" type="slidenum">
              <a:rPr lang="en-US" smtClean="0"/>
              <a:t>‹#›</a:t>
            </a:fld>
            <a:endParaRPr lang="en-US"/>
          </a:p>
        </p:txBody>
      </p:sp>
    </p:spTree>
    <p:extLst>
      <p:ext uri="{BB962C8B-B14F-4D97-AF65-F5344CB8AC3E}">
        <p14:creationId xmlns:p14="http://schemas.microsoft.com/office/powerpoint/2010/main" val="17787624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74B6599C-FC4B-47B9-99A8-FE7E298AB0FD}" type="datetimeFigureOut">
              <a:rPr lang="en-US" smtClean="0"/>
              <a:t>6/9/2020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E7FA9E2-AF23-42E7-86AE-1BE907AC0A30}" type="slidenum">
              <a:rPr lang="en-US" smtClean="0"/>
              <a:t>‹#›</a:t>
            </a:fld>
            <a:endParaRPr lang="en-US"/>
          </a:p>
        </p:txBody>
      </p:sp>
    </p:spTree>
    <p:extLst>
      <p:ext uri="{BB962C8B-B14F-4D97-AF65-F5344CB8AC3E}">
        <p14:creationId xmlns:p14="http://schemas.microsoft.com/office/powerpoint/2010/main" val="30811311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74B6599C-FC4B-47B9-99A8-FE7E298AB0FD}" type="datetimeFigureOut">
              <a:rPr lang="en-US" smtClean="0"/>
              <a:t>6/9/2020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E7FA9E2-AF23-42E7-86AE-1BE907AC0A30}" type="slidenum">
              <a:rPr lang="en-US" smtClean="0"/>
              <a:t>‹#›</a:t>
            </a:fld>
            <a:endParaRPr lang="en-US"/>
          </a:p>
        </p:txBody>
      </p:sp>
    </p:spTree>
    <p:extLst>
      <p:ext uri="{BB962C8B-B14F-4D97-AF65-F5344CB8AC3E}">
        <p14:creationId xmlns:p14="http://schemas.microsoft.com/office/powerpoint/2010/main" val="17775365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4B6599C-FC4B-47B9-99A8-FE7E298AB0FD}" type="datetimeFigureOut">
              <a:rPr lang="en-US" smtClean="0"/>
              <a:t>6/9/2020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E7FA9E2-AF23-42E7-86AE-1BE907AC0A30}" type="slidenum">
              <a:rPr lang="en-US" smtClean="0"/>
              <a:t>‹#›</a:t>
            </a:fld>
            <a:endParaRPr lang="en-US"/>
          </a:p>
        </p:txBody>
      </p:sp>
    </p:spTree>
    <p:extLst>
      <p:ext uri="{BB962C8B-B14F-4D97-AF65-F5344CB8AC3E}">
        <p14:creationId xmlns:p14="http://schemas.microsoft.com/office/powerpoint/2010/main" val="21790769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fa-IR" b="1" dirty="0"/>
              <a:t>استخراج و تحلیل شاخص های برنامه دیابت و فشارخون از سامانه سیب و داشبورد مدیریتی</a:t>
            </a:r>
            <a:endParaRPr lang="en-US" dirty="0"/>
          </a:p>
        </p:txBody>
      </p:sp>
      <p:sp>
        <p:nvSpPr>
          <p:cNvPr id="3" name="Subtitle 2"/>
          <p:cNvSpPr>
            <a:spLocks noGrp="1"/>
          </p:cNvSpPr>
          <p:nvPr>
            <p:ph type="subTitle" idx="1"/>
          </p:nvPr>
        </p:nvSpPr>
        <p:spPr>
          <a:xfrm>
            <a:off x="1524000" y="4365831"/>
            <a:ext cx="9144000" cy="1655762"/>
          </a:xfrm>
        </p:spPr>
        <p:txBody>
          <a:bodyPr>
            <a:normAutofit lnSpcReduction="10000"/>
          </a:bodyPr>
          <a:lstStyle/>
          <a:p>
            <a:r>
              <a:rPr lang="fa-IR" dirty="0" smtClean="0"/>
              <a:t>معاونت بهداشتی دانشگاه علوم پزشکی اصفهان</a:t>
            </a:r>
          </a:p>
          <a:p>
            <a:r>
              <a:rPr lang="fa-IR" dirty="0" smtClean="0"/>
              <a:t>واحد غیرواگیر</a:t>
            </a:r>
          </a:p>
          <a:p>
            <a:r>
              <a:rPr lang="fa-IR" dirty="0" smtClean="0"/>
              <a:t>قلب و عروق و دیابت </a:t>
            </a:r>
          </a:p>
          <a:p>
            <a:r>
              <a:rPr lang="fa-IR" dirty="0" smtClean="0"/>
              <a:t>19 / 3 / 99 </a:t>
            </a:r>
            <a:endParaRPr lang="en-US" dirty="0"/>
          </a:p>
        </p:txBody>
      </p:sp>
    </p:spTree>
    <p:extLst>
      <p:ext uri="{BB962C8B-B14F-4D97-AF65-F5344CB8AC3E}">
        <p14:creationId xmlns:p14="http://schemas.microsoft.com/office/powerpoint/2010/main" val="23809357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smtClean="0"/>
              <a:t>فشار خون مشکوک</a:t>
            </a:r>
            <a:endParaRPr lang="en-US" dirty="0"/>
          </a:p>
        </p:txBody>
      </p:sp>
      <p:sp>
        <p:nvSpPr>
          <p:cNvPr id="3" name="Content Placeholder 2"/>
          <p:cNvSpPr>
            <a:spLocks noGrp="1"/>
          </p:cNvSpPr>
          <p:nvPr>
            <p:ph idx="1"/>
          </p:nvPr>
        </p:nvSpPr>
        <p:spPr>
          <a:xfrm>
            <a:off x="118334" y="1825625"/>
            <a:ext cx="11887200" cy="4351338"/>
          </a:xfrm>
        </p:spPr>
        <p:txBody>
          <a:bodyPr/>
          <a:lstStyle/>
          <a:p>
            <a:pPr algn="r" rtl="1"/>
            <a:r>
              <a:rPr lang="fa-IR" dirty="0" smtClean="0"/>
              <a:t>تعداد کسانی که مشکوک به فشار خون بالای دیاستول هستند از کسانی که مشکوک به فشار خون بالای سیستول هستند بیشتر است. ( که تعیین تکلیف نشده اند) چرا؟!</a:t>
            </a:r>
          </a:p>
          <a:p>
            <a:pPr algn="r" rtl="1"/>
            <a:r>
              <a:rPr lang="fa-IR" dirty="0" smtClean="0"/>
              <a:t>آیا پرسنل ( پزشک و مراقب سلامت/بهورز ) یا خود بیمار مشکوک، دیاستول را کم اهمیت تر از سیستول می دانند و به عنوان فشار خون بالا قبول ندارند؟ یا خطای اندازه گیرنده؟! ( چقدر؟) </a:t>
            </a:r>
          </a:p>
          <a:p>
            <a:pPr algn="r" rtl="1"/>
            <a:endParaRPr lang="fa-IR" dirty="0"/>
          </a:p>
          <a:p>
            <a:pPr algn="r" rtl="1"/>
            <a:endParaRPr lang="fa-IR" dirty="0" smtClean="0"/>
          </a:p>
          <a:p>
            <a:pPr algn="r" rtl="1"/>
            <a:endParaRPr lang="en-US" dirty="0"/>
          </a:p>
        </p:txBody>
      </p:sp>
    </p:spTree>
    <p:extLst>
      <p:ext uri="{BB962C8B-B14F-4D97-AF65-F5344CB8AC3E}">
        <p14:creationId xmlns:p14="http://schemas.microsoft.com/office/powerpoint/2010/main" val="40822842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0473" y="1"/>
            <a:ext cx="10515600" cy="849854"/>
          </a:xfrm>
        </p:spPr>
        <p:txBody>
          <a:bodyPr/>
          <a:lstStyle/>
          <a:p>
            <a:pPr algn="ctr" rtl="1"/>
            <a:r>
              <a:rPr lang="fa-IR" dirty="0" smtClean="0"/>
              <a:t>دیابت</a:t>
            </a:r>
            <a:endParaRPr lang="en-US" dirty="0"/>
          </a:p>
        </p:txBody>
      </p:sp>
      <p:sp>
        <p:nvSpPr>
          <p:cNvPr id="3" name="Content Placeholder 2"/>
          <p:cNvSpPr>
            <a:spLocks noGrp="1"/>
          </p:cNvSpPr>
          <p:nvPr>
            <p:ph idx="1"/>
          </p:nvPr>
        </p:nvSpPr>
        <p:spPr>
          <a:xfrm>
            <a:off x="0" y="1000461"/>
            <a:ext cx="12192000" cy="5176502"/>
          </a:xfrm>
        </p:spPr>
        <p:txBody>
          <a:bodyPr>
            <a:normAutofit fontScale="92500" lnSpcReduction="10000"/>
          </a:bodyPr>
          <a:lstStyle/>
          <a:p>
            <a:pPr algn="r" rtl="1"/>
            <a:r>
              <a:rPr lang="fa-IR" dirty="0" smtClean="0">
                <a:solidFill>
                  <a:srgbClr val="FF0000"/>
                </a:solidFill>
              </a:rPr>
              <a:t>صفحه 1 دیابت:</a:t>
            </a:r>
          </a:p>
          <a:p>
            <a:pPr algn="r" rtl="1"/>
            <a:r>
              <a:rPr lang="fa-IR" dirty="0" smtClean="0"/>
              <a:t>تعداد بیماران </a:t>
            </a:r>
            <a:r>
              <a:rPr lang="fa-IR" dirty="0"/>
              <a:t>مبتلا به دیابت</a:t>
            </a:r>
            <a:endParaRPr lang="fa-IR" dirty="0" smtClean="0"/>
          </a:p>
          <a:p>
            <a:pPr algn="r" rtl="1"/>
            <a:r>
              <a:rPr lang="fa-IR" dirty="0" smtClean="0"/>
              <a:t>تعداد بیماران </a:t>
            </a:r>
            <a:r>
              <a:rPr lang="fa-IR" dirty="0"/>
              <a:t>مبتلا به دیابت </a:t>
            </a:r>
            <a:r>
              <a:rPr lang="fa-IR" dirty="0" smtClean="0"/>
              <a:t>با </a:t>
            </a:r>
            <a:r>
              <a:rPr lang="en-US" dirty="0" smtClean="0"/>
              <a:t>A1C</a:t>
            </a:r>
            <a:r>
              <a:rPr lang="fa-IR" dirty="0" smtClean="0"/>
              <a:t> کنترل شده </a:t>
            </a:r>
            <a:r>
              <a:rPr lang="fa-IR" dirty="0" smtClean="0">
                <a:solidFill>
                  <a:srgbClr val="0070C0"/>
                </a:solidFill>
              </a:rPr>
              <a:t>( مثلا 5.6 تا 7.5 ، 31153 نفر )</a:t>
            </a:r>
          </a:p>
          <a:p>
            <a:pPr algn="r" rtl="1"/>
            <a:r>
              <a:rPr lang="fa-IR" dirty="0" smtClean="0"/>
              <a:t>تعداد بیماران </a:t>
            </a:r>
            <a:r>
              <a:rPr lang="fa-IR" dirty="0"/>
              <a:t>مبتلا به دیابت </a:t>
            </a:r>
            <a:r>
              <a:rPr lang="fa-IR" dirty="0" smtClean="0"/>
              <a:t>با  </a:t>
            </a:r>
            <a:r>
              <a:rPr lang="en-US" dirty="0"/>
              <a:t>A1C</a:t>
            </a:r>
            <a:r>
              <a:rPr lang="fa-IR" dirty="0"/>
              <a:t> کنترل شده </a:t>
            </a:r>
            <a:r>
              <a:rPr lang="fa-IR" dirty="0" smtClean="0"/>
              <a:t>و فشار خون کنترل شده</a:t>
            </a:r>
          </a:p>
          <a:p>
            <a:pPr marL="0" indent="0" algn="r" rtl="1">
              <a:buNone/>
            </a:pPr>
            <a:r>
              <a:rPr lang="fa-IR" dirty="0">
                <a:solidFill>
                  <a:srgbClr val="FF0000"/>
                </a:solidFill>
              </a:rPr>
              <a:t>صفحه </a:t>
            </a:r>
            <a:r>
              <a:rPr lang="fa-IR" dirty="0" smtClean="0">
                <a:solidFill>
                  <a:srgbClr val="FF0000"/>
                </a:solidFill>
              </a:rPr>
              <a:t>2 </a:t>
            </a:r>
            <a:r>
              <a:rPr lang="fa-IR" dirty="0">
                <a:solidFill>
                  <a:srgbClr val="FF0000"/>
                </a:solidFill>
              </a:rPr>
              <a:t>دیابت</a:t>
            </a:r>
            <a:r>
              <a:rPr lang="fa-IR" dirty="0" smtClean="0">
                <a:solidFill>
                  <a:srgbClr val="FF0000"/>
                </a:solidFill>
              </a:rPr>
              <a:t>:</a:t>
            </a:r>
          </a:p>
          <a:p>
            <a:pPr algn="r" rtl="1"/>
            <a:r>
              <a:rPr lang="fa-IR" dirty="0"/>
              <a:t>تعداد </a:t>
            </a:r>
            <a:r>
              <a:rPr lang="fa-IR" dirty="0" smtClean="0"/>
              <a:t>بیماران مبتلا به </a:t>
            </a:r>
            <a:r>
              <a:rPr lang="fa-IR" dirty="0"/>
              <a:t>دیابت </a:t>
            </a:r>
            <a:r>
              <a:rPr lang="fa-IR" dirty="0" smtClean="0"/>
              <a:t>که آزمایش </a:t>
            </a:r>
            <a:r>
              <a:rPr lang="en-US" dirty="0"/>
              <a:t>A1C</a:t>
            </a:r>
            <a:r>
              <a:rPr lang="fa-IR" dirty="0"/>
              <a:t> </a:t>
            </a:r>
            <a:r>
              <a:rPr lang="fa-IR" dirty="0" smtClean="0"/>
              <a:t>انجام داده اند و در آزمایش ثبت شده است</a:t>
            </a:r>
          </a:p>
          <a:p>
            <a:pPr algn="r" rtl="1"/>
            <a:r>
              <a:rPr lang="fa-IR" dirty="0"/>
              <a:t>تعداد بیماران مبتلا به دیابت با </a:t>
            </a:r>
            <a:r>
              <a:rPr lang="en-US" dirty="0"/>
              <a:t>A1C</a:t>
            </a:r>
            <a:r>
              <a:rPr lang="fa-IR" dirty="0"/>
              <a:t> کنترل شده </a:t>
            </a:r>
            <a:r>
              <a:rPr lang="fa-IR" dirty="0">
                <a:solidFill>
                  <a:srgbClr val="0070C0"/>
                </a:solidFill>
              </a:rPr>
              <a:t>( مثلا 5.6 تا 7.5 ، </a:t>
            </a:r>
            <a:r>
              <a:rPr lang="fa-IR" dirty="0" smtClean="0">
                <a:solidFill>
                  <a:srgbClr val="0070C0"/>
                </a:solidFill>
              </a:rPr>
              <a:t>39166 </a:t>
            </a:r>
            <a:r>
              <a:rPr lang="fa-IR" dirty="0">
                <a:solidFill>
                  <a:srgbClr val="0070C0"/>
                </a:solidFill>
              </a:rPr>
              <a:t>نفر </a:t>
            </a:r>
            <a:r>
              <a:rPr lang="fa-IR" dirty="0" smtClean="0">
                <a:solidFill>
                  <a:srgbClr val="0070C0"/>
                </a:solidFill>
              </a:rPr>
              <a:t>)</a:t>
            </a:r>
            <a:endParaRPr lang="fa-IR" dirty="0">
              <a:solidFill>
                <a:srgbClr val="0070C0"/>
              </a:solidFill>
            </a:endParaRPr>
          </a:p>
          <a:p>
            <a:pPr algn="r" rtl="1"/>
            <a:r>
              <a:rPr lang="fa-IR" dirty="0"/>
              <a:t>تعداد بیماران مبتلا به </a:t>
            </a:r>
            <a:r>
              <a:rPr lang="fa-IR" dirty="0" smtClean="0"/>
              <a:t>دیابت </a:t>
            </a:r>
            <a:r>
              <a:rPr lang="fa-IR" dirty="0"/>
              <a:t>که آزمایش </a:t>
            </a:r>
            <a:r>
              <a:rPr lang="en-US" dirty="0"/>
              <a:t>A1C</a:t>
            </a:r>
            <a:r>
              <a:rPr lang="fa-IR" dirty="0"/>
              <a:t> </a:t>
            </a:r>
            <a:r>
              <a:rPr lang="fa-IR" dirty="0" smtClean="0"/>
              <a:t>را بیش از یک بار انجام </a:t>
            </a:r>
            <a:r>
              <a:rPr lang="fa-IR" dirty="0"/>
              <a:t>داده اند</a:t>
            </a:r>
            <a:endParaRPr lang="fa-IR" dirty="0">
              <a:solidFill>
                <a:srgbClr val="FF0000"/>
              </a:solidFill>
            </a:endParaRPr>
          </a:p>
          <a:p>
            <a:pPr algn="r" rtl="1"/>
            <a:r>
              <a:rPr lang="fa-IR" dirty="0"/>
              <a:t>تعداد بیماران مبتلا به </a:t>
            </a:r>
            <a:r>
              <a:rPr lang="fa-IR" dirty="0" smtClean="0"/>
              <a:t>دیابت </a:t>
            </a:r>
            <a:r>
              <a:rPr lang="fa-IR" dirty="0"/>
              <a:t>که آزمایش </a:t>
            </a:r>
            <a:r>
              <a:rPr lang="en-US" dirty="0"/>
              <a:t>A1C</a:t>
            </a:r>
            <a:r>
              <a:rPr lang="fa-IR" dirty="0"/>
              <a:t> را بیش از یک بار </a:t>
            </a:r>
            <a:r>
              <a:rPr lang="fa-IR" dirty="0" smtClean="0"/>
              <a:t>و به فاصله حداقل 6 ماه انجام </a:t>
            </a:r>
            <a:r>
              <a:rPr lang="fa-IR" dirty="0"/>
              <a:t>داده </a:t>
            </a:r>
            <a:r>
              <a:rPr lang="fa-IR" dirty="0" smtClean="0"/>
              <a:t>اند</a:t>
            </a:r>
          </a:p>
          <a:p>
            <a:pPr marL="0" indent="0" algn="r" rtl="1">
              <a:buNone/>
            </a:pPr>
            <a:r>
              <a:rPr lang="fa-IR" dirty="0" smtClean="0"/>
              <a:t>که بسیار کم است.</a:t>
            </a:r>
          </a:p>
          <a:p>
            <a:pPr marL="0" indent="0" algn="r" rtl="1">
              <a:buNone/>
            </a:pPr>
            <a:r>
              <a:rPr lang="fa-IR" dirty="0" smtClean="0"/>
              <a:t>در صفحه مراقبت پزشک: </a:t>
            </a:r>
            <a:r>
              <a:rPr lang="fa-IR" dirty="0"/>
              <a:t>تعداد بیماران مبتلا به دیابت با </a:t>
            </a:r>
            <a:r>
              <a:rPr lang="en-US" dirty="0"/>
              <a:t>A1C</a:t>
            </a:r>
            <a:r>
              <a:rPr lang="fa-IR" dirty="0"/>
              <a:t> کنترل شده </a:t>
            </a:r>
            <a:r>
              <a:rPr lang="fa-IR" dirty="0">
                <a:solidFill>
                  <a:srgbClr val="0070C0"/>
                </a:solidFill>
              </a:rPr>
              <a:t>( مثلا 5.6 تا </a:t>
            </a:r>
            <a:r>
              <a:rPr lang="fa-IR" dirty="0" smtClean="0">
                <a:solidFill>
                  <a:srgbClr val="0070C0"/>
                </a:solidFill>
              </a:rPr>
              <a:t>7.5 ، 37403 </a:t>
            </a:r>
            <a:r>
              <a:rPr lang="fa-IR" dirty="0">
                <a:solidFill>
                  <a:srgbClr val="0070C0"/>
                </a:solidFill>
              </a:rPr>
              <a:t>نفر )</a:t>
            </a:r>
          </a:p>
          <a:p>
            <a:pPr marL="0" indent="0" algn="r" rtl="1">
              <a:buNone/>
            </a:pPr>
            <a:endParaRPr lang="fa-IR" dirty="0"/>
          </a:p>
        </p:txBody>
      </p:sp>
    </p:spTree>
    <p:extLst>
      <p:ext uri="{BB962C8B-B14F-4D97-AF65-F5344CB8AC3E}">
        <p14:creationId xmlns:p14="http://schemas.microsoft.com/office/powerpoint/2010/main" val="22125735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5927" y="1"/>
            <a:ext cx="10515600" cy="860612"/>
          </a:xfrm>
        </p:spPr>
        <p:txBody>
          <a:bodyPr/>
          <a:lstStyle/>
          <a:p>
            <a:pPr algn="ctr" rtl="1"/>
            <a:r>
              <a:rPr lang="fa-IR" dirty="0" smtClean="0"/>
              <a:t>دیابت</a:t>
            </a:r>
            <a:endParaRPr lang="en-US" dirty="0"/>
          </a:p>
        </p:txBody>
      </p:sp>
      <p:sp>
        <p:nvSpPr>
          <p:cNvPr id="3" name="Content Placeholder 2"/>
          <p:cNvSpPr>
            <a:spLocks noGrp="1"/>
          </p:cNvSpPr>
          <p:nvPr>
            <p:ph idx="1"/>
          </p:nvPr>
        </p:nvSpPr>
        <p:spPr>
          <a:xfrm>
            <a:off x="86061" y="871368"/>
            <a:ext cx="11844170" cy="5787615"/>
          </a:xfrm>
        </p:spPr>
        <p:txBody>
          <a:bodyPr>
            <a:normAutofit/>
          </a:bodyPr>
          <a:lstStyle/>
          <a:p>
            <a:pPr algn="r" rtl="1"/>
            <a:r>
              <a:rPr lang="fa-IR" dirty="0" smtClean="0"/>
              <a:t>تا کنون 133858 نفر بیمار دیابتی ثبت شده است. </a:t>
            </a:r>
            <a:r>
              <a:rPr lang="fa-IR" sz="1800" dirty="0" smtClean="0">
                <a:solidFill>
                  <a:srgbClr val="FF0000"/>
                </a:solidFill>
              </a:rPr>
              <a:t>( صفحه 1 دیابت )</a:t>
            </a:r>
          </a:p>
          <a:p>
            <a:pPr algn="r" rtl="1"/>
            <a:r>
              <a:rPr lang="fa-IR" dirty="0" smtClean="0"/>
              <a:t>تا پایان سال 98 ، 130995 نفر ثبت شده بود.</a:t>
            </a:r>
            <a:r>
              <a:rPr lang="fa-IR" dirty="0">
                <a:solidFill>
                  <a:srgbClr val="FF0000"/>
                </a:solidFill>
              </a:rPr>
              <a:t> </a:t>
            </a:r>
            <a:r>
              <a:rPr lang="fa-IR" sz="1800" dirty="0">
                <a:solidFill>
                  <a:srgbClr val="FF0000"/>
                </a:solidFill>
              </a:rPr>
              <a:t>( صفحه 1 دیابت )</a:t>
            </a:r>
          </a:p>
          <a:p>
            <a:pPr algn="r" rtl="1"/>
            <a:r>
              <a:rPr lang="fa-IR" dirty="0" smtClean="0"/>
              <a:t>تا نیمه اول سال 98 ، 113639 نفر ثبت شده بودند. </a:t>
            </a:r>
            <a:r>
              <a:rPr lang="fa-IR" sz="1800" dirty="0">
                <a:solidFill>
                  <a:srgbClr val="FF0000"/>
                </a:solidFill>
              </a:rPr>
              <a:t>( صفحه 1 دیابت )</a:t>
            </a:r>
          </a:p>
          <a:p>
            <a:pPr algn="r" rtl="1"/>
            <a:r>
              <a:rPr lang="fa-IR" dirty="0" smtClean="0"/>
              <a:t>باید کل این تعداد هر سه ماه یا حداقل ( درصورت کنترل بودن ) هر 6 ماه به پزشک مراجعه کنند.</a:t>
            </a:r>
          </a:p>
          <a:p>
            <a:pPr algn="r" rtl="1"/>
            <a:r>
              <a:rPr lang="fa-IR" dirty="0" smtClean="0"/>
              <a:t>در نیمه اول سال 98 ، 47979 ( 42 % ) نفر به پزشک مراجعه کردند و مراقبت ثبت شده است</a:t>
            </a:r>
            <a:r>
              <a:rPr lang="fa-IR" sz="1800" dirty="0">
                <a:solidFill>
                  <a:srgbClr val="FF0000"/>
                </a:solidFill>
              </a:rPr>
              <a:t>( صفحه مراقبت دیابت پزشک)  </a:t>
            </a:r>
          </a:p>
          <a:p>
            <a:pPr algn="r" rtl="1"/>
            <a:r>
              <a:rPr lang="fa-IR" dirty="0" smtClean="0"/>
              <a:t>در </a:t>
            </a:r>
            <a:r>
              <a:rPr lang="fa-IR" dirty="0"/>
              <a:t>نیمه اول سال 98 ، </a:t>
            </a:r>
            <a:r>
              <a:rPr lang="fa-IR" dirty="0" smtClean="0"/>
              <a:t>24194 ( 50% ) نفر که </a:t>
            </a:r>
            <a:r>
              <a:rPr lang="fa-IR" dirty="0"/>
              <a:t>به پزشک مراجعه کردند </a:t>
            </a:r>
            <a:r>
              <a:rPr lang="en-US" dirty="0" smtClean="0"/>
              <a:t>A1C</a:t>
            </a:r>
            <a:r>
              <a:rPr lang="fa-IR" dirty="0" smtClean="0"/>
              <a:t> داشتند که در مراقبت ثبت شده است. ( از این تعداد 3485 ( 14% ) نفر حداقل دو بار به فاصله حداقل 6 ماه آزمایش دادند </a:t>
            </a:r>
            <a:r>
              <a:rPr lang="fa-IR" sz="1800" dirty="0">
                <a:solidFill>
                  <a:srgbClr val="FF0000"/>
                </a:solidFill>
              </a:rPr>
              <a:t>( صفحه 1 دیابت </a:t>
            </a:r>
            <a:r>
              <a:rPr lang="fa-IR" sz="1800" dirty="0" smtClean="0">
                <a:solidFill>
                  <a:srgbClr val="FF0000"/>
                </a:solidFill>
              </a:rPr>
              <a:t>)</a:t>
            </a:r>
            <a:r>
              <a:rPr lang="fa-IR" dirty="0" smtClean="0"/>
              <a:t>)</a:t>
            </a:r>
            <a:r>
              <a:rPr lang="fa-IR" dirty="0" smtClean="0">
                <a:solidFill>
                  <a:srgbClr val="FF0000"/>
                </a:solidFill>
              </a:rPr>
              <a:t> </a:t>
            </a:r>
            <a:r>
              <a:rPr lang="fa-IR" sz="1800" dirty="0">
                <a:solidFill>
                  <a:srgbClr val="FF0000"/>
                </a:solidFill>
              </a:rPr>
              <a:t>( صفحه مراقبت دیابت پزشک) </a:t>
            </a:r>
          </a:p>
          <a:p>
            <a:pPr algn="r" rtl="1">
              <a:lnSpc>
                <a:spcPct val="100000"/>
              </a:lnSpc>
            </a:pPr>
            <a:r>
              <a:rPr lang="fa-IR" dirty="0"/>
              <a:t>در نیمه اول سال 98 </a:t>
            </a:r>
            <a:r>
              <a:rPr lang="fa-IR" dirty="0" smtClean="0"/>
              <a:t>،  13151 ( 54 % ) نفر </a:t>
            </a:r>
            <a:r>
              <a:rPr lang="fa-IR" dirty="0"/>
              <a:t>که به پزشک مراجعه کردند </a:t>
            </a:r>
            <a:r>
              <a:rPr lang="en-US" dirty="0" smtClean="0"/>
              <a:t>A1C</a:t>
            </a:r>
            <a:r>
              <a:rPr lang="fa-IR" dirty="0" smtClean="0"/>
              <a:t> کنترل شده  </a:t>
            </a:r>
            <a:r>
              <a:rPr lang="fa-IR" dirty="0"/>
              <a:t>داشتند که در مراقبت ثبت شده است</a:t>
            </a:r>
            <a:r>
              <a:rPr lang="fa-IR" dirty="0" smtClean="0"/>
              <a:t>.</a:t>
            </a:r>
            <a:r>
              <a:rPr lang="fa-IR" dirty="0">
                <a:solidFill>
                  <a:srgbClr val="FF0000"/>
                </a:solidFill>
              </a:rPr>
              <a:t> </a:t>
            </a:r>
            <a:r>
              <a:rPr lang="fa-IR" sz="1800" dirty="0">
                <a:solidFill>
                  <a:srgbClr val="FF0000"/>
                </a:solidFill>
              </a:rPr>
              <a:t>( صفحه مراقبت دیابت پزشک) </a:t>
            </a:r>
            <a:endParaRPr lang="fa-IR" dirty="0" smtClean="0"/>
          </a:p>
          <a:p>
            <a:pPr algn="r" rtl="1"/>
            <a:r>
              <a:rPr lang="fa-IR" dirty="0" smtClean="0"/>
              <a:t>در کل 11.6 % از کل بیماران کنترل شده اند. </a:t>
            </a:r>
          </a:p>
          <a:p>
            <a:pPr algn="r" rtl="1"/>
            <a:endParaRPr lang="fa-IR" dirty="0"/>
          </a:p>
          <a:p>
            <a:pPr algn="r" rtl="1"/>
            <a:endParaRPr lang="fa-IR" dirty="0" smtClean="0"/>
          </a:p>
        </p:txBody>
      </p:sp>
    </p:spTree>
    <p:extLst>
      <p:ext uri="{BB962C8B-B14F-4D97-AF65-F5344CB8AC3E}">
        <p14:creationId xmlns:p14="http://schemas.microsoft.com/office/powerpoint/2010/main" val="31715031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9715" y="0"/>
            <a:ext cx="10515600" cy="817581"/>
          </a:xfrm>
        </p:spPr>
        <p:txBody>
          <a:bodyPr/>
          <a:lstStyle/>
          <a:p>
            <a:pPr algn="ctr" rtl="1"/>
            <a:r>
              <a:rPr lang="fa-IR" dirty="0" smtClean="0"/>
              <a:t>دیابت</a:t>
            </a:r>
            <a:endParaRPr lang="en-US" dirty="0"/>
          </a:p>
        </p:txBody>
      </p:sp>
      <p:sp>
        <p:nvSpPr>
          <p:cNvPr id="3" name="Content Placeholder 2"/>
          <p:cNvSpPr>
            <a:spLocks noGrp="1"/>
          </p:cNvSpPr>
          <p:nvPr>
            <p:ph idx="1"/>
          </p:nvPr>
        </p:nvSpPr>
        <p:spPr>
          <a:xfrm>
            <a:off x="0" y="828338"/>
            <a:ext cx="12192000" cy="5647765"/>
          </a:xfrm>
        </p:spPr>
        <p:txBody>
          <a:bodyPr>
            <a:normAutofit fontScale="77500" lnSpcReduction="20000"/>
          </a:bodyPr>
          <a:lstStyle/>
          <a:p>
            <a:pPr algn="r" rtl="1"/>
            <a:r>
              <a:rPr lang="fa-IR" dirty="0" smtClean="0"/>
              <a:t>کنترل بودن فشار خون و قند خون و </a:t>
            </a:r>
            <a:r>
              <a:rPr lang="en-US" dirty="0" smtClean="0"/>
              <a:t>A1C</a:t>
            </a:r>
            <a:r>
              <a:rPr lang="fa-IR" dirty="0" smtClean="0"/>
              <a:t> از داشبورد بدست می اید و به علت عدم تکرار دقیق تر از سیب است. موارد زیر از سیب بدست می آید: </a:t>
            </a:r>
          </a:p>
          <a:p>
            <a:pPr marL="0" indent="0" algn="r" rtl="1">
              <a:buNone/>
            </a:pPr>
            <a:r>
              <a:rPr lang="fa-IR" dirty="0" smtClean="0"/>
              <a:t>ازگزارش مراقبت پزشک  - گزارش تشخیص ها</a:t>
            </a:r>
          </a:p>
          <a:p>
            <a:pPr algn="r" rtl="1"/>
            <a:r>
              <a:rPr lang="fa-IR" dirty="0" smtClean="0"/>
              <a:t> بيمار </a:t>
            </a:r>
            <a:r>
              <a:rPr lang="fa-IR" dirty="0"/>
              <a:t>ديابتي مصرف کننده دخانيات	</a:t>
            </a:r>
            <a:endParaRPr lang="fa-IR" dirty="0" smtClean="0"/>
          </a:p>
          <a:p>
            <a:pPr algn="r" rtl="1"/>
            <a:r>
              <a:rPr lang="fa-IR" dirty="0"/>
              <a:t>سابقه عارضه </a:t>
            </a:r>
            <a:r>
              <a:rPr lang="fa-IR" dirty="0" smtClean="0"/>
              <a:t>هایپوگلیسمی</a:t>
            </a:r>
          </a:p>
          <a:p>
            <a:pPr algn="r" rtl="1"/>
            <a:r>
              <a:rPr lang="fa-IR" dirty="0"/>
              <a:t>ازگزارش مراقبت </a:t>
            </a:r>
            <a:r>
              <a:rPr lang="fa-IR" dirty="0" smtClean="0"/>
              <a:t>غیرپزشک  </a:t>
            </a:r>
            <a:r>
              <a:rPr lang="fa-IR" dirty="0"/>
              <a:t>- گزارش تشخیص </a:t>
            </a:r>
            <a:r>
              <a:rPr lang="fa-IR" dirty="0" smtClean="0"/>
              <a:t>ها</a:t>
            </a:r>
            <a:endParaRPr lang="fa-IR" dirty="0"/>
          </a:p>
          <a:p>
            <a:pPr algn="r" rtl="1"/>
            <a:r>
              <a:rPr lang="fa-IR" dirty="0"/>
              <a:t>دیابت با کاهش وزن </a:t>
            </a:r>
            <a:r>
              <a:rPr lang="fa-IR" dirty="0" smtClean="0"/>
              <a:t>غیرطبیعی، </a:t>
            </a:r>
            <a:r>
              <a:rPr lang="fa-IR" dirty="0"/>
              <a:t>با وزن در محدوده </a:t>
            </a:r>
            <a:r>
              <a:rPr lang="fa-IR" dirty="0" smtClean="0"/>
              <a:t>مطلوب،</a:t>
            </a:r>
            <a:r>
              <a:rPr lang="fa-IR" dirty="0"/>
              <a:t> </a:t>
            </a:r>
            <a:r>
              <a:rPr lang="fa-IR" dirty="0" smtClean="0"/>
              <a:t>با </a:t>
            </a:r>
            <a:r>
              <a:rPr lang="fa-IR" dirty="0"/>
              <a:t>اضافه </a:t>
            </a:r>
            <a:r>
              <a:rPr lang="fa-IR" dirty="0" smtClean="0"/>
              <a:t>وزن،</a:t>
            </a:r>
            <a:r>
              <a:rPr lang="fa-IR" dirty="0"/>
              <a:t> </a:t>
            </a:r>
            <a:r>
              <a:rPr lang="fa-IR" dirty="0" smtClean="0"/>
              <a:t>با چاقی</a:t>
            </a:r>
          </a:p>
          <a:p>
            <a:pPr algn="r" rtl="1"/>
            <a:r>
              <a:rPr lang="fa-IR" dirty="0"/>
              <a:t>قندخون ناشتا با کنترل </a:t>
            </a:r>
            <a:r>
              <a:rPr lang="fa-IR" dirty="0" smtClean="0"/>
              <a:t>مطلوب و نامطلوب</a:t>
            </a:r>
          </a:p>
          <a:p>
            <a:pPr algn="r" rtl="1"/>
            <a:r>
              <a:rPr lang="fa-IR" dirty="0" smtClean="0"/>
              <a:t>قند خون پس از غذا</a:t>
            </a:r>
            <a:r>
              <a:rPr lang="fa-IR" dirty="0"/>
              <a:t> مطلوب و </a:t>
            </a:r>
            <a:r>
              <a:rPr lang="fa-IR" dirty="0" smtClean="0"/>
              <a:t>نامطلوب</a:t>
            </a:r>
          </a:p>
          <a:p>
            <a:pPr algn="r" rtl="1"/>
            <a:r>
              <a:rPr lang="fa-IR" dirty="0"/>
              <a:t>دیابتی با فعالیت بدنی </a:t>
            </a:r>
            <a:r>
              <a:rPr lang="fa-IR" dirty="0" smtClean="0"/>
              <a:t>نامطلوب</a:t>
            </a:r>
          </a:p>
          <a:p>
            <a:pPr algn="r" rtl="1"/>
            <a:r>
              <a:rPr lang="fa-IR" dirty="0"/>
              <a:t>دیابتی با مصرف </a:t>
            </a:r>
            <a:r>
              <a:rPr lang="fa-IR" dirty="0" smtClean="0"/>
              <a:t>منظم و نامنظم، درست و نادرست و عدم مصرف </a:t>
            </a:r>
            <a:r>
              <a:rPr lang="fa-IR" b="1" u="sng" dirty="0" smtClean="0">
                <a:solidFill>
                  <a:srgbClr val="FF0000"/>
                </a:solidFill>
              </a:rPr>
              <a:t>استاتین</a:t>
            </a:r>
            <a:r>
              <a:rPr lang="fa-IR" dirty="0" smtClean="0"/>
              <a:t> و احتمال عارضه آن (</a:t>
            </a:r>
            <a:r>
              <a:rPr lang="fa-IR" dirty="0"/>
              <a:t>21929</a:t>
            </a:r>
            <a:r>
              <a:rPr lang="fa-IR" dirty="0" smtClean="0"/>
              <a:t> نفر بدون استاتین  از 80978 نفر مراقبت شده در آذر دی و بهمن 98 یعنی 27 %)</a:t>
            </a:r>
          </a:p>
          <a:p>
            <a:pPr algn="r" rtl="1"/>
            <a:r>
              <a:rPr lang="fa-IR" dirty="0"/>
              <a:t>دیابتی با مصرف منظم و نامنظم، درست و </a:t>
            </a:r>
            <a:r>
              <a:rPr lang="fa-IR" dirty="0" smtClean="0"/>
              <a:t>نادرست و </a:t>
            </a:r>
            <a:r>
              <a:rPr lang="fa-IR" dirty="0"/>
              <a:t>عدم مصرف </a:t>
            </a:r>
            <a:r>
              <a:rPr lang="fa-IR" dirty="0" smtClean="0"/>
              <a:t>آسپرین</a:t>
            </a:r>
          </a:p>
          <a:p>
            <a:pPr algn="r" rtl="1"/>
            <a:r>
              <a:rPr lang="fa-IR" dirty="0"/>
              <a:t>دیابتی با مصرف </a:t>
            </a:r>
            <a:r>
              <a:rPr lang="fa-IR" dirty="0" smtClean="0"/>
              <a:t>نادرست و درست انسولین</a:t>
            </a:r>
          </a:p>
          <a:p>
            <a:pPr algn="r" rtl="1"/>
            <a:r>
              <a:rPr lang="fa-IR" dirty="0"/>
              <a:t>دیابتی با مصرف </a:t>
            </a:r>
            <a:r>
              <a:rPr lang="fa-IR" dirty="0" smtClean="0"/>
              <a:t>منظم و نامنظم </a:t>
            </a:r>
            <a:r>
              <a:rPr lang="fa-IR" dirty="0"/>
              <a:t>داروی کاهنده قندخون</a:t>
            </a:r>
          </a:p>
          <a:p>
            <a:pPr algn="r" rtl="1"/>
            <a:r>
              <a:rPr lang="fa-IR" dirty="0">
                <a:solidFill>
                  <a:srgbClr val="FF0000"/>
                </a:solidFill>
              </a:rPr>
              <a:t>احتمال وجود پای دیابتی</a:t>
            </a:r>
            <a:endParaRPr lang="en-US" dirty="0">
              <a:solidFill>
                <a:srgbClr val="FF0000"/>
              </a:solidFill>
            </a:endParaRPr>
          </a:p>
        </p:txBody>
      </p:sp>
    </p:spTree>
    <p:extLst>
      <p:ext uri="{BB962C8B-B14F-4D97-AF65-F5344CB8AC3E}">
        <p14:creationId xmlns:p14="http://schemas.microsoft.com/office/powerpoint/2010/main" val="12961625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smtClean="0"/>
              <a:t>دیابت و فشار خون </a:t>
            </a:r>
            <a:endParaRPr lang="en-US" dirty="0"/>
          </a:p>
        </p:txBody>
      </p:sp>
      <p:sp>
        <p:nvSpPr>
          <p:cNvPr id="3" name="Content Placeholder 2"/>
          <p:cNvSpPr>
            <a:spLocks noGrp="1"/>
          </p:cNvSpPr>
          <p:nvPr>
            <p:ph idx="1"/>
          </p:nvPr>
        </p:nvSpPr>
        <p:spPr>
          <a:xfrm>
            <a:off x="398033" y="1825625"/>
            <a:ext cx="11467652" cy="4351338"/>
          </a:xfrm>
        </p:spPr>
        <p:txBody>
          <a:bodyPr/>
          <a:lstStyle/>
          <a:p>
            <a:pPr algn="r" rtl="1"/>
            <a:r>
              <a:rPr lang="fa-IR" dirty="0" smtClean="0"/>
              <a:t>ثبت داروهای مصرفی توسط پزشک در ثبت وقایع حتما صورت گیرد تا در خلاصه پرونده بیمار برای همیشه موجود باشد. </a:t>
            </a:r>
            <a:endParaRPr lang="en-US" dirty="0"/>
          </a:p>
        </p:txBody>
      </p:sp>
    </p:spTree>
    <p:extLst>
      <p:ext uri="{BB962C8B-B14F-4D97-AF65-F5344CB8AC3E}">
        <p14:creationId xmlns:p14="http://schemas.microsoft.com/office/powerpoint/2010/main" val="8002416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8457"/>
            <a:ext cx="10515600" cy="1325563"/>
          </a:xfrm>
        </p:spPr>
        <p:txBody>
          <a:bodyPr/>
          <a:lstStyle/>
          <a:p>
            <a:pPr algn="ctr" rtl="1"/>
            <a:r>
              <a:rPr lang="fa-IR" dirty="0" smtClean="0"/>
              <a:t>فشارخون</a:t>
            </a:r>
            <a:endParaRPr lang="en-US" dirty="0"/>
          </a:p>
        </p:txBody>
      </p:sp>
      <p:sp>
        <p:nvSpPr>
          <p:cNvPr id="3" name="Content Placeholder 2"/>
          <p:cNvSpPr>
            <a:spLocks noGrp="1"/>
          </p:cNvSpPr>
          <p:nvPr>
            <p:ph idx="1"/>
          </p:nvPr>
        </p:nvSpPr>
        <p:spPr>
          <a:xfrm>
            <a:off x="118334" y="1269402"/>
            <a:ext cx="11897958" cy="4907561"/>
          </a:xfrm>
        </p:spPr>
        <p:txBody>
          <a:bodyPr>
            <a:normAutofit/>
          </a:bodyPr>
          <a:lstStyle/>
          <a:p>
            <a:pPr algn="r" rtl="1"/>
            <a:r>
              <a:rPr lang="fa-IR" dirty="0" smtClean="0"/>
              <a:t>تعداد بیماران مبتلا به فشارخون بالا ( 228405 )</a:t>
            </a:r>
            <a:r>
              <a:rPr lang="fa-IR" dirty="0">
                <a:solidFill>
                  <a:srgbClr val="FF0000"/>
                </a:solidFill>
              </a:rPr>
              <a:t> </a:t>
            </a:r>
            <a:r>
              <a:rPr lang="fa-IR" sz="2000" dirty="0" smtClean="0">
                <a:solidFill>
                  <a:srgbClr val="FF0000"/>
                </a:solidFill>
              </a:rPr>
              <a:t>( صفحه فشارخون )</a:t>
            </a:r>
            <a:endParaRPr lang="fa-IR" dirty="0" smtClean="0"/>
          </a:p>
          <a:p>
            <a:pPr algn="r" rtl="1"/>
            <a:r>
              <a:rPr lang="fa-IR" dirty="0" smtClean="0"/>
              <a:t>تعداد بیماران تا پایان سال 98 ( 223746 ) </a:t>
            </a:r>
            <a:r>
              <a:rPr lang="fa-IR" sz="2100" dirty="0">
                <a:solidFill>
                  <a:srgbClr val="FF0000"/>
                </a:solidFill>
              </a:rPr>
              <a:t>( صفحه فشارخون )</a:t>
            </a:r>
          </a:p>
          <a:p>
            <a:pPr algn="r" rtl="1"/>
            <a:r>
              <a:rPr lang="fa-IR" dirty="0" smtClean="0"/>
              <a:t>تعداد مراقبت شده پزشک در سه ماهه سوم ( 72737 ) 32.5 %</a:t>
            </a:r>
            <a:r>
              <a:rPr lang="fa-IR" sz="2100" dirty="0">
                <a:solidFill>
                  <a:srgbClr val="FF0000"/>
                </a:solidFill>
              </a:rPr>
              <a:t>( صفحه </a:t>
            </a:r>
            <a:r>
              <a:rPr lang="fa-IR" sz="2100" dirty="0" smtClean="0">
                <a:solidFill>
                  <a:srgbClr val="FF0000"/>
                </a:solidFill>
              </a:rPr>
              <a:t>مراقبت پزشک فشارخون )</a:t>
            </a:r>
            <a:endParaRPr lang="fa-IR" dirty="0" smtClean="0"/>
          </a:p>
          <a:p>
            <a:pPr algn="r" rtl="1"/>
            <a:r>
              <a:rPr lang="fa-IR" dirty="0" smtClean="0"/>
              <a:t>تعداد کنترل شده های فشار خون ( 54348 ) 74.7 %</a:t>
            </a:r>
            <a:r>
              <a:rPr lang="fa-IR" sz="2100" dirty="0">
                <a:solidFill>
                  <a:srgbClr val="FF0000"/>
                </a:solidFill>
              </a:rPr>
              <a:t>(</a:t>
            </a:r>
            <a:r>
              <a:rPr lang="fa-IR" dirty="0">
                <a:solidFill>
                  <a:srgbClr val="FF0000"/>
                </a:solidFill>
              </a:rPr>
              <a:t> </a:t>
            </a:r>
            <a:r>
              <a:rPr lang="fa-IR" sz="2100" dirty="0">
                <a:solidFill>
                  <a:srgbClr val="FF0000"/>
                </a:solidFill>
              </a:rPr>
              <a:t>صفحه </a:t>
            </a:r>
            <a:r>
              <a:rPr lang="fa-IR" sz="2100" dirty="0" smtClean="0">
                <a:solidFill>
                  <a:srgbClr val="FF0000"/>
                </a:solidFill>
              </a:rPr>
              <a:t>مراقبت پزشک فشارخون </a:t>
            </a:r>
            <a:r>
              <a:rPr lang="fa-IR" sz="2100" dirty="0">
                <a:solidFill>
                  <a:srgbClr val="FF0000"/>
                </a:solidFill>
              </a:rPr>
              <a:t>)</a:t>
            </a:r>
          </a:p>
          <a:p>
            <a:pPr algn="r" rtl="1"/>
            <a:r>
              <a:rPr lang="fa-IR" dirty="0" smtClean="0"/>
              <a:t>درصد کنترل شده در کل بیماران 24 %</a:t>
            </a:r>
          </a:p>
          <a:p>
            <a:pPr algn="r" rtl="1"/>
            <a:r>
              <a:rPr lang="fa-IR" dirty="0" smtClean="0"/>
              <a:t>تعداد مراقبت شده غیرپزشک در سه ماهه سوم ( 100832 ) 45 </a:t>
            </a:r>
            <a:r>
              <a:rPr lang="fa-IR" dirty="0"/>
              <a:t>%</a:t>
            </a:r>
            <a:r>
              <a:rPr lang="fa-IR" sz="2100" dirty="0">
                <a:solidFill>
                  <a:srgbClr val="FF0000"/>
                </a:solidFill>
              </a:rPr>
              <a:t>( </a:t>
            </a:r>
            <a:r>
              <a:rPr lang="fa-IR" sz="2100" dirty="0" smtClean="0">
                <a:solidFill>
                  <a:srgbClr val="FF0000"/>
                </a:solidFill>
              </a:rPr>
              <a:t>صفحه مراقبت غیرپزشک </a:t>
            </a:r>
            <a:r>
              <a:rPr lang="fa-IR" sz="2100" dirty="0">
                <a:solidFill>
                  <a:srgbClr val="FF0000"/>
                </a:solidFill>
              </a:rPr>
              <a:t>فشارخون </a:t>
            </a:r>
            <a:r>
              <a:rPr lang="fa-IR" sz="2100" dirty="0" smtClean="0">
                <a:solidFill>
                  <a:srgbClr val="FF0000"/>
                </a:solidFill>
              </a:rPr>
              <a:t>)</a:t>
            </a:r>
            <a:endParaRPr lang="fa-IR" dirty="0" smtClean="0"/>
          </a:p>
          <a:p>
            <a:pPr algn="r" rtl="1"/>
            <a:r>
              <a:rPr lang="fa-IR" dirty="0" smtClean="0"/>
              <a:t>تعداد کنترل شده های فشار خون غیرپزشک ( 83979 ) 83 % </a:t>
            </a:r>
            <a:r>
              <a:rPr lang="fa-IR" sz="2100" dirty="0">
                <a:solidFill>
                  <a:srgbClr val="FF0000"/>
                </a:solidFill>
              </a:rPr>
              <a:t>( </a:t>
            </a:r>
            <a:r>
              <a:rPr lang="fa-IR" sz="2100" dirty="0" smtClean="0">
                <a:solidFill>
                  <a:srgbClr val="FF0000"/>
                </a:solidFill>
              </a:rPr>
              <a:t>صفحه مراقبت غیرپزشک </a:t>
            </a:r>
            <a:r>
              <a:rPr lang="fa-IR" sz="2100" dirty="0">
                <a:solidFill>
                  <a:srgbClr val="FF0000"/>
                </a:solidFill>
              </a:rPr>
              <a:t>فشارخون )</a:t>
            </a:r>
          </a:p>
          <a:p>
            <a:pPr marL="0" indent="0" algn="r" rtl="1">
              <a:buNone/>
            </a:pPr>
            <a:endParaRPr lang="en-US" dirty="0"/>
          </a:p>
        </p:txBody>
      </p:sp>
    </p:spTree>
    <p:extLst>
      <p:ext uri="{BB962C8B-B14F-4D97-AF65-F5344CB8AC3E}">
        <p14:creationId xmlns:p14="http://schemas.microsoft.com/office/powerpoint/2010/main" val="18031349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smtClean="0"/>
              <a:t>مراقبت دیابت یا فشار خون ( پزشک) ( غیرپزشک )</a:t>
            </a:r>
            <a:endParaRPr lang="en-US" dirty="0"/>
          </a:p>
        </p:txBody>
      </p:sp>
      <p:sp>
        <p:nvSpPr>
          <p:cNvPr id="3" name="Content Placeholder 2"/>
          <p:cNvSpPr>
            <a:spLocks noGrp="1"/>
          </p:cNvSpPr>
          <p:nvPr>
            <p:ph idx="1"/>
          </p:nvPr>
        </p:nvSpPr>
        <p:spPr/>
        <p:txBody>
          <a:bodyPr/>
          <a:lstStyle/>
          <a:p>
            <a:pPr algn="r" rtl="1"/>
            <a:r>
              <a:rPr lang="fa-IR" dirty="0" smtClean="0"/>
              <a:t>تعداد مراقبت شده از هر بیماری در زمان مشخص </a:t>
            </a:r>
          </a:p>
          <a:p>
            <a:pPr algn="r" rtl="1"/>
            <a:r>
              <a:rPr lang="fa-IR" dirty="0"/>
              <a:t>تعداد مراقبت شده </a:t>
            </a:r>
            <a:r>
              <a:rPr lang="fa-IR" dirty="0" smtClean="0"/>
              <a:t>از کنترل شده های هر </a:t>
            </a:r>
            <a:r>
              <a:rPr lang="fa-IR" dirty="0"/>
              <a:t>بیماری در زمان مشخص </a:t>
            </a:r>
          </a:p>
          <a:p>
            <a:pPr algn="r" rtl="1"/>
            <a:endParaRPr lang="en-US" dirty="0"/>
          </a:p>
        </p:txBody>
      </p:sp>
    </p:spTree>
    <p:extLst>
      <p:ext uri="{BB962C8B-B14F-4D97-AF65-F5344CB8AC3E}">
        <p14:creationId xmlns:p14="http://schemas.microsoft.com/office/powerpoint/2010/main" val="34605214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smtClean="0"/>
              <a:t>افرادی که خطرسنجی نشده اند</a:t>
            </a:r>
            <a:endParaRPr lang="en-US" dirty="0"/>
          </a:p>
        </p:txBody>
      </p:sp>
      <p:sp>
        <p:nvSpPr>
          <p:cNvPr id="3" name="Content Placeholder 2"/>
          <p:cNvSpPr>
            <a:spLocks noGrp="1"/>
          </p:cNvSpPr>
          <p:nvPr>
            <p:ph idx="1"/>
          </p:nvPr>
        </p:nvSpPr>
        <p:spPr/>
        <p:txBody>
          <a:bodyPr/>
          <a:lstStyle/>
          <a:p>
            <a:pPr algn="r" rtl="1"/>
            <a:endParaRPr lang="en-US" dirty="0"/>
          </a:p>
        </p:txBody>
      </p:sp>
    </p:spTree>
    <p:extLst>
      <p:ext uri="{BB962C8B-B14F-4D97-AF65-F5344CB8AC3E}">
        <p14:creationId xmlns:p14="http://schemas.microsoft.com/office/powerpoint/2010/main" val="40103976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0473" y="1"/>
            <a:ext cx="10515600" cy="968188"/>
          </a:xfrm>
        </p:spPr>
        <p:txBody>
          <a:bodyPr/>
          <a:lstStyle/>
          <a:p>
            <a:pPr algn="ctr" rtl="1"/>
            <a:r>
              <a:rPr lang="fa-IR" dirty="0" smtClean="0"/>
              <a:t>تعداد افراد با میزان قند و فشار معین</a:t>
            </a:r>
            <a:endParaRPr lang="en-US" dirty="0"/>
          </a:p>
        </p:txBody>
      </p:sp>
      <p:sp>
        <p:nvSpPr>
          <p:cNvPr id="3" name="Content Placeholder 2"/>
          <p:cNvSpPr>
            <a:spLocks noGrp="1"/>
          </p:cNvSpPr>
          <p:nvPr>
            <p:ph idx="1"/>
          </p:nvPr>
        </p:nvSpPr>
        <p:spPr>
          <a:xfrm>
            <a:off x="139849" y="1204856"/>
            <a:ext cx="11844169" cy="4972107"/>
          </a:xfrm>
        </p:spPr>
        <p:txBody>
          <a:bodyPr/>
          <a:lstStyle/>
          <a:p>
            <a:pPr algn="r" rtl="1"/>
            <a:r>
              <a:rPr lang="fa-IR" dirty="0" smtClean="0"/>
              <a:t>کل افراد خطرسنجی شده = 1126261 نفر </a:t>
            </a:r>
          </a:p>
          <a:p>
            <a:pPr algn="r" rtl="1"/>
            <a:r>
              <a:rPr lang="fa-IR" dirty="0" smtClean="0"/>
              <a:t>می توان برای قند ناشتا و یا فشار خون عدد داد و تعداد بدست آورد</a:t>
            </a:r>
          </a:p>
          <a:p>
            <a:pPr algn="r" rtl="1"/>
            <a:r>
              <a:rPr lang="fa-IR" dirty="0" smtClean="0"/>
              <a:t>مثال: قند 110- 125 = 222353 نفر تعداد پره دیابت 198000 نفر یعنی 24000 نفر از دیابتی ها قند 100 – 125 داشتند</a:t>
            </a:r>
          </a:p>
          <a:p>
            <a:pPr algn="r" rtl="1"/>
            <a:r>
              <a:rPr lang="fa-IR" dirty="0" smtClean="0"/>
              <a:t>قند بالای 126 = 84249 نفر </a:t>
            </a:r>
          </a:p>
          <a:p>
            <a:pPr algn="r" rtl="1"/>
            <a:r>
              <a:rPr lang="fa-IR" dirty="0" smtClean="0"/>
              <a:t>قند بالای 150 = 49411 نفر </a:t>
            </a:r>
          </a:p>
          <a:p>
            <a:pPr algn="r" rtl="1"/>
            <a:r>
              <a:rPr lang="fa-IR" dirty="0" smtClean="0">
                <a:solidFill>
                  <a:srgbClr val="FF0000"/>
                </a:solidFill>
              </a:rPr>
              <a:t>فشار خون بالای 140/90 = 41165</a:t>
            </a:r>
            <a:r>
              <a:rPr lang="fa-IR" dirty="0" smtClean="0"/>
              <a:t> ؟؟؟</a:t>
            </a:r>
            <a:endParaRPr lang="en-US" dirty="0"/>
          </a:p>
        </p:txBody>
      </p:sp>
    </p:spTree>
    <p:extLst>
      <p:ext uri="{BB962C8B-B14F-4D97-AF65-F5344CB8AC3E}">
        <p14:creationId xmlns:p14="http://schemas.microsoft.com/office/powerpoint/2010/main" val="14025298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
            <a:ext cx="10515600" cy="968188"/>
          </a:xfrm>
        </p:spPr>
        <p:txBody>
          <a:bodyPr/>
          <a:lstStyle/>
          <a:p>
            <a:pPr algn="ctr" rtl="1"/>
            <a:r>
              <a:rPr lang="fa-IR" dirty="0" smtClean="0"/>
              <a:t>پره دیابت</a:t>
            </a:r>
            <a:endParaRPr lang="en-US" dirty="0"/>
          </a:p>
        </p:txBody>
      </p:sp>
      <p:sp>
        <p:nvSpPr>
          <p:cNvPr id="3" name="Content Placeholder 2"/>
          <p:cNvSpPr>
            <a:spLocks noGrp="1"/>
          </p:cNvSpPr>
          <p:nvPr>
            <p:ph idx="1"/>
          </p:nvPr>
        </p:nvSpPr>
        <p:spPr>
          <a:xfrm>
            <a:off x="0" y="946673"/>
            <a:ext cx="12080837" cy="5230290"/>
          </a:xfrm>
        </p:spPr>
        <p:txBody>
          <a:bodyPr>
            <a:normAutofit fontScale="92500" lnSpcReduction="10000"/>
          </a:bodyPr>
          <a:lstStyle/>
          <a:p>
            <a:pPr algn="r" rtl="1"/>
            <a:r>
              <a:rPr lang="fa-IR" dirty="0" smtClean="0"/>
              <a:t>تعداد پره دیابت = 198762 نفر کلا 35387 نفر مراقبت شده اند(17.8 % )، در سه ماهه آذر تا بهمن 98 تعداد مراقبت شده ها 13242 نفر ( 6.7 % ) </a:t>
            </a:r>
            <a:r>
              <a:rPr lang="fa-IR" dirty="0" smtClean="0">
                <a:solidFill>
                  <a:srgbClr val="FF0000"/>
                </a:solidFill>
              </a:rPr>
              <a:t>( مراقبت از فعالیت کاربران سیب بدست می آید) </a:t>
            </a:r>
          </a:p>
          <a:p>
            <a:pPr algn="r" rtl="1"/>
            <a:r>
              <a:rPr lang="fa-IR" dirty="0" smtClean="0"/>
              <a:t>پیگیری و مراقبت انجام شود اگر ثبت بیماری نشده به پزشک ارجاع داده شود و با تشخیص قند سرمی ثبت بیماری با کد </a:t>
            </a:r>
            <a:r>
              <a:rPr lang="en-US" dirty="0" smtClean="0"/>
              <a:t>r7303 </a:t>
            </a:r>
            <a:r>
              <a:rPr lang="fa-IR" dirty="0" smtClean="0"/>
              <a:t> انجام شود. بین 6 تا 12 ماه یک بار به پزشک ارجاع داده شود.</a:t>
            </a:r>
          </a:p>
          <a:p>
            <a:pPr algn="r" rtl="1"/>
            <a:r>
              <a:rPr lang="fa-IR" dirty="0" smtClean="0"/>
              <a:t>در مراقبت 7 کار اصلی بررسی و آموزش داده شود و برای انجام آن ها اقدام شود:</a:t>
            </a:r>
          </a:p>
          <a:p>
            <a:pPr algn="r" rtl="1"/>
            <a:r>
              <a:rPr lang="fa-IR" dirty="0" smtClean="0"/>
              <a:t>1-کنترل فشار خون</a:t>
            </a:r>
          </a:p>
          <a:p>
            <a:pPr algn="r" rtl="1"/>
            <a:r>
              <a:rPr lang="fa-IR" dirty="0" smtClean="0"/>
              <a:t>2-کنترل چربی های خون</a:t>
            </a:r>
          </a:p>
          <a:p>
            <a:pPr algn="r" rtl="1"/>
            <a:r>
              <a:rPr lang="fa-IR" dirty="0" smtClean="0"/>
              <a:t>3-کاهش 7 درصد از وزن در صورت اضافه وزن و چاقی</a:t>
            </a:r>
          </a:p>
          <a:p>
            <a:pPr algn="r" rtl="1"/>
            <a:r>
              <a:rPr lang="fa-IR" dirty="0" smtClean="0"/>
              <a:t>4-فعالیت بدنی 150 دقیقه با شدت متوسط در هفته</a:t>
            </a:r>
          </a:p>
          <a:p>
            <a:pPr algn="r" rtl="1"/>
            <a:r>
              <a:rPr lang="fa-IR" dirty="0" smtClean="0"/>
              <a:t>5-کنترل مصرف چربی رژیم غذایی</a:t>
            </a:r>
          </a:p>
          <a:p>
            <a:pPr algn="r" rtl="1"/>
            <a:r>
              <a:rPr lang="fa-IR" dirty="0" smtClean="0"/>
              <a:t>6-ترک مصرف دخانیات</a:t>
            </a:r>
          </a:p>
          <a:p>
            <a:pPr algn="r" rtl="1"/>
            <a:r>
              <a:rPr lang="fa-IR" dirty="0" smtClean="0"/>
              <a:t>7-کنترل استرس  </a:t>
            </a:r>
            <a:endParaRPr lang="en-US" dirty="0"/>
          </a:p>
        </p:txBody>
      </p:sp>
    </p:spTree>
    <p:extLst>
      <p:ext uri="{BB962C8B-B14F-4D97-AF65-F5344CB8AC3E}">
        <p14:creationId xmlns:p14="http://schemas.microsoft.com/office/powerpoint/2010/main" val="21218321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عناوین:</a:t>
            </a:r>
            <a:endParaRPr lang="en-US" dirty="0"/>
          </a:p>
        </p:txBody>
      </p:sp>
      <p:sp>
        <p:nvSpPr>
          <p:cNvPr id="3" name="Content Placeholder 2"/>
          <p:cNvSpPr>
            <a:spLocks noGrp="1"/>
          </p:cNvSpPr>
          <p:nvPr>
            <p:ph idx="1"/>
          </p:nvPr>
        </p:nvSpPr>
        <p:spPr>
          <a:xfrm>
            <a:off x="-1" y="1825625"/>
            <a:ext cx="11661289" cy="4351338"/>
          </a:xfrm>
        </p:spPr>
        <p:txBody>
          <a:bodyPr/>
          <a:lstStyle/>
          <a:p>
            <a:pPr algn="r" rtl="1"/>
            <a:r>
              <a:rPr lang="fa-IR" dirty="0" smtClean="0"/>
              <a:t>خطرسنجی قلبی عروقی</a:t>
            </a:r>
            <a:endParaRPr lang="en-US" dirty="0" smtClean="0"/>
          </a:p>
          <a:p>
            <a:pPr marL="0" indent="0" algn="r" rtl="1">
              <a:buNone/>
            </a:pPr>
            <a:r>
              <a:rPr lang="fa-IR" dirty="0" smtClean="0"/>
              <a:t> </a:t>
            </a:r>
          </a:p>
          <a:p>
            <a:pPr algn="r" rtl="1"/>
            <a:r>
              <a:rPr lang="fa-IR" dirty="0" smtClean="0"/>
              <a:t>بیماریابی ( فشارخون بالا، دیابت، پره دیابت و بیماری های ایسکمیک  قلبی و سکته های مغزی )</a:t>
            </a:r>
            <a:endParaRPr lang="en-US" dirty="0" smtClean="0"/>
          </a:p>
          <a:p>
            <a:pPr marL="0" indent="0" algn="r" rtl="1">
              <a:buNone/>
            </a:pPr>
            <a:endParaRPr lang="fa-IR" dirty="0" smtClean="0"/>
          </a:p>
          <a:p>
            <a:pPr algn="r" rtl="1"/>
            <a:r>
              <a:rPr lang="fa-IR" dirty="0" smtClean="0"/>
              <a:t>مراقبت بیماری ها</a:t>
            </a:r>
            <a:endParaRPr lang="en-US" dirty="0" smtClean="0"/>
          </a:p>
          <a:p>
            <a:pPr marL="0" indent="0" algn="r" rtl="1">
              <a:buNone/>
            </a:pPr>
            <a:endParaRPr lang="fa-IR" dirty="0" smtClean="0"/>
          </a:p>
          <a:p>
            <a:pPr algn="r" rtl="1"/>
            <a:r>
              <a:rPr lang="fa-IR" dirty="0" smtClean="0"/>
              <a:t>کنترل بیماری ها</a:t>
            </a:r>
            <a:endParaRPr lang="en-US" dirty="0"/>
          </a:p>
        </p:txBody>
      </p:sp>
    </p:spTree>
    <p:extLst>
      <p:ext uri="{BB962C8B-B14F-4D97-AF65-F5344CB8AC3E}">
        <p14:creationId xmlns:p14="http://schemas.microsoft.com/office/powerpoint/2010/main" val="16693688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smtClean="0"/>
              <a:t>تعداد افراد مبتلا به دیابت، فشارخون، هیپرلیپیدمی و چاقی </a:t>
            </a:r>
            <a:endParaRPr lang="en-US" dirty="0"/>
          </a:p>
        </p:txBody>
      </p:sp>
      <p:sp>
        <p:nvSpPr>
          <p:cNvPr id="3" name="Content Placeholder 2"/>
          <p:cNvSpPr>
            <a:spLocks noGrp="1"/>
          </p:cNvSpPr>
          <p:nvPr>
            <p:ph idx="1"/>
          </p:nvPr>
        </p:nvSpPr>
        <p:spPr>
          <a:xfrm>
            <a:off x="129092" y="1825625"/>
            <a:ext cx="11224708" cy="4351338"/>
          </a:xfrm>
        </p:spPr>
        <p:txBody>
          <a:bodyPr/>
          <a:lstStyle/>
          <a:p>
            <a:pPr algn="r" rtl="1"/>
            <a:r>
              <a:rPr lang="fa-IR" dirty="0" smtClean="0"/>
              <a:t>تعداد بر حسب گروه های سنی 10 ساله اعلام شده و در نهایت تعداد کل نمایش داده می شود. </a:t>
            </a:r>
          </a:p>
          <a:p>
            <a:pPr algn="r" rtl="1"/>
            <a:r>
              <a:rPr lang="fa-IR" dirty="0" smtClean="0"/>
              <a:t>درصد شیوع بیماری ها بر حسب جمعیت بالای 30 سال می باشد.</a:t>
            </a:r>
            <a:endParaRPr lang="en-US" dirty="0"/>
          </a:p>
        </p:txBody>
      </p:sp>
    </p:spTree>
    <p:extLst>
      <p:ext uri="{BB962C8B-B14F-4D97-AF65-F5344CB8AC3E}">
        <p14:creationId xmlns:p14="http://schemas.microsoft.com/office/powerpoint/2010/main" val="25008057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7576" y="86060"/>
            <a:ext cx="11962504" cy="6771939"/>
          </a:xfrm>
        </p:spPr>
        <p:txBody>
          <a:bodyPr>
            <a:normAutofit fontScale="55000" lnSpcReduction="20000"/>
          </a:bodyPr>
          <a:lstStyle/>
          <a:p>
            <a:pPr algn="justLow" rtl="1">
              <a:lnSpc>
                <a:spcPct val="107000"/>
              </a:lnSpc>
              <a:spcAft>
                <a:spcPts val="800"/>
              </a:spcAft>
            </a:pPr>
            <a:r>
              <a:rPr lang="fa-IR" b="1" dirty="0">
                <a:ea typeface="Calibri"/>
                <a:cs typeface="B Mitra"/>
              </a:rPr>
              <a:t>برای بیماران مبتلا به دیابت و فشار خون بالا:</a:t>
            </a:r>
            <a:r>
              <a:rPr lang="fa-IR" dirty="0">
                <a:ea typeface="Calibri"/>
                <a:cs typeface="B Mitra"/>
              </a:rPr>
              <a:t> </a:t>
            </a:r>
            <a:endParaRPr lang="en-US" sz="2000" dirty="0">
              <a:ea typeface="Calibri"/>
              <a:cs typeface="Arial"/>
            </a:endParaRPr>
          </a:p>
          <a:p>
            <a:pPr algn="justLow" rtl="1">
              <a:lnSpc>
                <a:spcPct val="107000"/>
              </a:lnSpc>
              <a:spcAft>
                <a:spcPts val="800"/>
              </a:spcAft>
            </a:pPr>
            <a:r>
              <a:rPr lang="fa-IR" dirty="0">
                <a:ea typeface="Calibri"/>
                <a:cs typeface="B Mitra"/>
              </a:rPr>
              <a:t>1- از منوی آزمایش ها - گزارش آزمایش - ثبت </a:t>
            </a:r>
            <a:r>
              <a:rPr lang="en-US" dirty="0">
                <a:ea typeface="Calibri"/>
                <a:cs typeface="B Mitra"/>
              </a:rPr>
              <a:t>A</a:t>
            </a:r>
            <a:r>
              <a:rPr lang="en-US" baseline="-25000" dirty="0">
                <a:ea typeface="Calibri"/>
                <a:cs typeface="B Mitra"/>
              </a:rPr>
              <a:t>1</a:t>
            </a:r>
            <a:r>
              <a:rPr lang="en-US" dirty="0">
                <a:ea typeface="Calibri"/>
                <a:cs typeface="B Mitra"/>
              </a:rPr>
              <a:t>C</a:t>
            </a:r>
            <a:r>
              <a:rPr lang="fa-IR" dirty="0">
                <a:ea typeface="Calibri"/>
                <a:cs typeface="B Mitra"/>
              </a:rPr>
              <a:t> در باکس آزمایش و انتخاب آن، جستجو انجام شود (لیست بیمارانی که </a:t>
            </a:r>
            <a:r>
              <a:rPr lang="en-US" dirty="0">
                <a:ea typeface="Calibri"/>
                <a:cs typeface="B Mitra"/>
              </a:rPr>
              <a:t>A</a:t>
            </a:r>
            <a:r>
              <a:rPr lang="en-US" baseline="-25000" dirty="0">
                <a:ea typeface="Calibri"/>
                <a:cs typeface="B Mitra"/>
              </a:rPr>
              <a:t>1</a:t>
            </a:r>
            <a:r>
              <a:rPr lang="en-US" dirty="0">
                <a:ea typeface="Calibri"/>
                <a:cs typeface="B Mitra"/>
              </a:rPr>
              <a:t>C</a:t>
            </a:r>
            <a:r>
              <a:rPr lang="fa-IR" dirty="0">
                <a:ea typeface="Calibri"/>
                <a:cs typeface="B Mitra"/>
              </a:rPr>
              <a:t> انجام داده اند بدست می اید) در لیست آزمایش </a:t>
            </a:r>
            <a:r>
              <a:rPr lang="en-US" dirty="0">
                <a:ea typeface="Calibri"/>
                <a:cs typeface="B Mitra"/>
              </a:rPr>
              <a:t>A</a:t>
            </a:r>
            <a:r>
              <a:rPr lang="en-US" baseline="-25000" dirty="0">
                <a:ea typeface="Calibri"/>
                <a:cs typeface="B Mitra"/>
              </a:rPr>
              <a:t>1</a:t>
            </a:r>
            <a:r>
              <a:rPr lang="en-US" dirty="0">
                <a:ea typeface="Calibri"/>
                <a:cs typeface="B Mitra"/>
              </a:rPr>
              <a:t>C</a:t>
            </a:r>
            <a:r>
              <a:rPr lang="fa-IR" dirty="0">
                <a:ea typeface="Calibri"/>
                <a:cs typeface="B Mitra"/>
              </a:rPr>
              <a:t> ، کسانی که </a:t>
            </a:r>
            <a:r>
              <a:rPr lang="en-US" dirty="0">
                <a:ea typeface="Calibri"/>
                <a:cs typeface="B Mitra"/>
              </a:rPr>
              <a:t>A</a:t>
            </a:r>
            <a:r>
              <a:rPr lang="en-US" baseline="-25000" dirty="0">
                <a:ea typeface="Calibri"/>
                <a:cs typeface="B Mitra"/>
              </a:rPr>
              <a:t>1</a:t>
            </a:r>
            <a:r>
              <a:rPr lang="en-US" dirty="0">
                <a:ea typeface="Calibri"/>
                <a:cs typeface="B Mitra"/>
              </a:rPr>
              <a:t>C</a:t>
            </a:r>
            <a:r>
              <a:rPr lang="fa-IR" dirty="0">
                <a:ea typeface="Calibri"/>
                <a:cs typeface="B Mitra"/>
              </a:rPr>
              <a:t> بالاتری دارند (از بالاترین عدد </a:t>
            </a:r>
            <a:r>
              <a:rPr lang="en-US" dirty="0">
                <a:ea typeface="Calibri"/>
                <a:cs typeface="B Mitra"/>
              </a:rPr>
              <a:t>A</a:t>
            </a:r>
            <a:r>
              <a:rPr lang="en-US" baseline="-25000" dirty="0">
                <a:ea typeface="Calibri"/>
                <a:cs typeface="B Mitra"/>
              </a:rPr>
              <a:t>1</a:t>
            </a:r>
            <a:r>
              <a:rPr lang="en-US" dirty="0">
                <a:ea typeface="Calibri"/>
                <a:cs typeface="B Mitra"/>
              </a:rPr>
              <a:t>C</a:t>
            </a:r>
            <a:r>
              <a:rPr lang="fa-IR" dirty="0">
                <a:ea typeface="Calibri"/>
                <a:cs typeface="B Mitra"/>
              </a:rPr>
              <a:t>) تلفنی پیگیری شوند و پس از تماس تلفنی در صورتی که هنوز </a:t>
            </a:r>
            <a:r>
              <a:rPr lang="en-US" dirty="0">
                <a:ea typeface="Calibri"/>
                <a:cs typeface="B Mitra"/>
              </a:rPr>
              <a:t>A</a:t>
            </a:r>
            <a:r>
              <a:rPr lang="en-US" baseline="-25000" dirty="0">
                <a:ea typeface="Calibri"/>
                <a:cs typeface="B Mitra"/>
              </a:rPr>
              <a:t>1</a:t>
            </a:r>
            <a:r>
              <a:rPr lang="en-US" dirty="0">
                <a:ea typeface="Calibri"/>
                <a:cs typeface="B Mitra"/>
              </a:rPr>
              <a:t>C</a:t>
            </a:r>
            <a:r>
              <a:rPr lang="fa-IR" dirty="0">
                <a:ea typeface="Calibri"/>
                <a:cs typeface="B Mitra"/>
              </a:rPr>
              <a:t> بالاست و آزمایش انجام نشده است و زمان سه ماه از آخرین آزمایش گذشته است با رعایت نوبت دهی به مرکز فراخوان شوند.</a:t>
            </a:r>
            <a:endParaRPr lang="en-US" sz="2000" dirty="0">
              <a:ea typeface="Calibri"/>
              <a:cs typeface="Arial"/>
            </a:endParaRPr>
          </a:p>
          <a:p>
            <a:pPr algn="justLow" rtl="1">
              <a:lnSpc>
                <a:spcPct val="107000"/>
              </a:lnSpc>
              <a:spcAft>
                <a:spcPts val="800"/>
              </a:spcAft>
            </a:pPr>
            <a:r>
              <a:rPr lang="fa-IR" dirty="0">
                <a:ea typeface="Calibri"/>
                <a:cs typeface="B Mitra"/>
              </a:rPr>
              <a:t>2- از منوی آزمایش ها - گزارش آزمایش - ثبت </a:t>
            </a:r>
            <a:r>
              <a:rPr lang="en-US" dirty="0">
                <a:ea typeface="Calibri"/>
                <a:cs typeface="B Mitra"/>
              </a:rPr>
              <a:t>A</a:t>
            </a:r>
            <a:r>
              <a:rPr lang="en-US" baseline="-25000" dirty="0">
                <a:ea typeface="Calibri"/>
                <a:cs typeface="B Mitra"/>
              </a:rPr>
              <a:t>1</a:t>
            </a:r>
            <a:r>
              <a:rPr lang="en-US" dirty="0">
                <a:ea typeface="Calibri"/>
                <a:cs typeface="B Mitra"/>
              </a:rPr>
              <a:t>C</a:t>
            </a:r>
            <a:r>
              <a:rPr lang="fa-IR" dirty="0">
                <a:ea typeface="Calibri"/>
                <a:cs typeface="B Mitra"/>
              </a:rPr>
              <a:t> در باکس آزمایش و انتخاب آن، جستجو انجام شود (لیست بیمارانی که </a:t>
            </a:r>
            <a:r>
              <a:rPr lang="en-US" dirty="0">
                <a:ea typeface="Calibri"/>
                <a:cs typeface="B Mitra"/>
              </a:rPr>
              <a:t>A</a:t>
            </a:r>
            <a:r>
              <a:rPr lang="en-US" baseline="-25000" dirty="0">
                <a:ea typeface="Calibri"/>
                <a:cs typeface="B Mitra"/>
              </a:rPr>
              <a:t>1</a:t>
            </a:r>
            <a:r>
              <a:rPr lang="en-US" dirty="0">
                <a:ea typeface="Calibri"/>
                <a:cs typeface="B Mitra"/>
              </a:rPr>
              <a:t>C</a:t>
            </a:r>
            <a:r>
              <a:rPr lang="fa-IR" dirty="0">
                <a:ea typeface="Calibri"/>
                <a:cs typeface="B Mitra"/>
              </a:rPr>
              <a:t> انجام داده اند بدست می اید) مرتب سازی بر اساس فامیل انجام شود که می توان این لیست را با لیست به دست آمده از مدیریت سامانه ساخت گزارش افراد تحت پوشش (که آن هم بر اساس فامیل مرتب سازی شود) مقایسه کرد و </a:t>
            </a:r>
            <a:r>
              <a:rPr lang="fa-IR" u="sng" dirty="0">
                <a:ea typeface="Calibri"/>
                <a:cs typeface="B Mitra"/>
              </a:rPr>
              <a:t>کسانی که </a:t>
            </a:r>
            <a:r>
              <a:rPr lang="en-US" u="sng" dirty="0">
                <a:ea typeface="Calibri"/>
                <a:cs typeface="B Mitra"/>
              </a:rPr>
              <a:t>A</a:t>
            </a:r>
            <a:r>
              <a:rPr lang="en-US" u="sng" baseline="-25000" dirty="0">
                <a:ea typeface="Calibri"/>
                <a:cs typeface="B Mitra"/>
              </a:rPr>
              <a:t>1</a:t>
            </a:r>
            <a:r>
              <a:rPr lang="en-US" u="sng" dirty="0">
                <a:ea typeface="Calibri"/>
                <a:cs typeface="B Mitra"/>
              </a:rPr>
              <a:t>C</a:t>
            </a:r>
            <a:r>
              <a:rPr lang="fa-IR" u="sng" dirty="0">
                <a:ea typeface="Calibri"/>
                <a:cs typeface="B Mitra"/>
              </a:rPr>
              <a:t> انجام نداده اند را تلفنی پیگیری کرد</a:t>
            </a:r>
            <a:r>
              <a:rPr lang="fa-IR" dirty="0">
                <a:ea typeface="Calibri"/>
                <a:cs typeface="B Mitra"/>
              </a:rPr>
              <a:t> و پس از پیگیری تلفنی در صورتی که هنوز </a:t>
            </a:r>
            <a:r>
              <a:rPr lang="en-US" dirty="0">
                <a:ea typeface="Calibri"/>
                <a:cs typeface="B Mitra"/>
              </a:rPr>
              <a:t>A</a:t>
            </a:r>
            <a:r>
              <a:rPr lang="en-US" baseline="-25000" dirty="0">
                <a:ea typeface="Calibri"/>
                <a:cs typeface="B Mitra"/>
              </a:rPr>
              <a:t>1</a:t>
            </a:r>
            <a:r>
              <a:rPr lang="en-US" dirty="0">
                <a:ea typeface="Calibri"/>
                <a:cs typeface="B Mitra"/>
              </a:rPr>
              <a:t>C</a:t>
            </a:r>
            <a:r>
              <a:rPr lang="fa-IR" dirty="0">
                <a:ea typeface="Calibri"/>
                <a:cs typeface="B Mitra"/>
              </a:rPr>
              <a:t> انجام نداده اند و یا انجام شده و عدد آن بالاتر از 8 می باشد را با رعایت نوبت دهی به مرکز فراخوان نمایید.</a:t>
            </a:r>
            <a:endParaRPr lang="en-US" sz="2000" dirty="0">
              <a:ea typeface="Calibri"/>
              <a:cs typeface="Arial"/>
            </a:endParaRPr>
          </a:p>
          <a:p>
            <a:pPr algn="justLow" rtl="1">
              <a:lnSpc>
                <a:spcPct val="107000"/>
              </a:lnSpc>
              <a:spcAft>
                <a:spcPts val="800"/>
              </a:spcAft>
            </a:pPr>
            <a:r>
              <a:rPr lang="fa-IR" dirty="0">
                <a:ea typeface="Calibri"/>
                <a:cs typeface="B Mitra"/>
              </a:rPr>
              <a:t>3-در نهایت از آیکون </a:t>
            </a:r>
            <a:r>
              <a:rPr lang="fa-IR" dirty="0">
                <a:ea typeface="Calibri"/>
                <a:cs typeface="Cambria"/>
              </a:rPr>
              <a:t>"</a:t>
            </a:r>
            <a:r>
              <a:rPr lang="fa-IR" dirty="0">
                <a:ea typeface="Calibri"/>
              </a:rPr>
              <a:t>فهرست بیماران فشارخون منتظر خدمت</a:t>
            </a:r>
            <a:r>
              <a:rPr lang="fa-IR" dirty="0">
                <a:ea typeface="Calibri"/>
                <a:cs typeface="Cambria"/>
              </a:rPr>
              <a:t>"</a:t>
            </a:r>
            <a:r>
              <a:rPr lang="fa-IR" dirty="0">
                <a:ea typeface="Calibri"/>
                <a:cs typeface="B Mitra"/>
              </a:rPr>
              <a:t> و </a:t>
            </a:r>
            <a:r>
              <a:rPr lang="fa-IR" dirty="0">
                <a:ea typeface="Calibri"/>
                <a:cs typeface="Cambria"/>
              </a:rPr>
              <a:t>"</a:t>
            </a:r>
            <a:r>
              <a:rPr lang="fa-IR" dirty="0">
                <a:ea typeface="Calibri"/>
              </a:rPr>
              <a:t>فهرست بیماران مبتلا به</a:t>
            </a:r>
            <a:r>
              <a:rPr lang="fa-IR" dirty="0">
                <a:ea typeface="Calibri"/>
                <a:cs typeface="B Mitra"/>
              </a:rPr>
              <a:t> </a:t>
            </a:r>
            <a:r>
              <a:rPr lang="fa-IR" dirty="0">
                <a:ea typeface="Calibri"/>
              </a:rPr>
              <a:t>دیابت منتظر خدمت " </a:t>
            </a:r>
            <a:r>
              <a:rPr lang="fa-IR" dirty="0">
                <a:ea typeface="Calibri"/>
                <a:cs typeface="B Mitra"/>
              </a:rPr>
              <a:t>در میز کار مراقب سلامت، با اولویت کسانی که </a:t>
            </a:r>
            <a:r>
              <a:rPr lang="fa-IR" u="sng" dirty="0">
                <a:ea typeface="Calibri"/>
                <a:cs typeface="B Mitra"/>
              </a:rPr>
              <a:t>آخرین تاریخ ارسال</a:t>
            </a:r>
            <a:r>
              <a:rPr lang="fa-IR" dirty="0">
                <a:ea typeface="Calibri"/>
                <a:cs typeface="B Mitra"/>
              </a:rPr>
              <a:t> دیرتری دارند پیگیری تلفنی شوند و در صورتی که از فشارخون خود مطلع نیستند و یا عدد آن کنترل نشده است جهت فراخوان اقدام شود. </a:t>
            </a:r>
            <a:endParaRPr lang="en-US" sz="2000" dirty="0">
              <a:ea typeface="Calibri"/>
              <a:cs typeface="Arial"/>
            </a:endParaRPr>
          </a:p>
          <a:p>
            <a:pPr algn="justLow" rtl="1">
              <a:lnSpc>
                <a:spcPct val="107000"/>
              </a:lnSpc>
              <a:spcAft>
                <a:spcPts val="800"/>
              </a:spcAft>
            </a:pPr>
            <a:r>
              <a:rPr lang="fa-IR" dirty="0">
                <a:ea typeface="Calibri"/>
                <a:cs typeface="B Mitra"/>
              </a:rPr>
              <a:t>4-در مورد بیماران مبتلا به دیابت هم پس از انجام موارد ذکر شده در بند 1 و 2 ، لازم است از همین لیست برحسب </a:t>
            </a:r>
            <a:r>
              <a:rPr lang="fa-IR" u="sng" dirty="0">
                <a:ea typeface="Calibri"/>
                <a:cs typeface="B Mitra"/>
              </a:rPr>
              <a:t>آخرین تاریخ ارسال</a:t>
            </a:r>
            <a:r>
              <a:rPr lang="fa-IR" dirty="0">
                <a:ea typeface="Calibri"/>
                <a:cs typeface="B Mitra"/>
              </a:rPr>
              <a:t>، پیگیری تلفنی صورت گیرد و با بررسی وضعیت قند بیمار در صورت لزوم جهت فراخوان اقدام شود.</a:t>
            </a:r>
            <a:endParaRPr lang="en-US" sz="2000" dirty="0">
              <a:ea typeface="Calibri"/>
              <a:cs typeface="Arial"/>
            </a:endParaRPr>
          </a:p>
          <a:p>
            <a:pPr algn="justLow" rtl="1">
              <a:lnSpc>
                <a:spcPct val="107000"/>
              </a:lnSpc>
              <a:spcAft>
                <a:spcPts val="800"/>
              </a:spcAft>
            </a:pPr>
            <a:r>
              <a:rPr lang="fa-IR" dirty="0">
                <a:ea typeface="Calibri"/>
                <a:cs typeface="B Mitra"/>
              </a:rPr>
              <a:t>برای فراخوان باید بیماران به نوبت فراخوان شوند تا از تجمع آن ها پیشگیری شود. توصیه به رعایت کلیه اصول حفاظتی و پیشگیری از کرونا در زمان مراجعه به مرکز صورت گیرد. </a:t>
            </a:r>
            <a:endParaRPr lang="en-US" sz="2000" dirty="0">
              <a:ea typeface="Calibri"/>
              <a:cs typeface="Arial"/>
            </a:endParaRPr>
          </a:p>
          <a:p>
            <a:pPr algn="justLow" rtl="1">
              <a:lnSpc>
                <a:spcPct val="107000"/>
              </a:lnSpc>
              <a:spcAft>
                <a:spcPts val="800"/>
              </a:spcAft>
            </a:pPr>
            <a:r>
              <a:rPr lang="fa-IR" dirty="0">
                <a:ea typeface="Calibri"/>
                <a:cs typeface="B Mitra"/>
              </a:rPr>
              <a:t>تاکید می گردد که پس از لیست کردن بیماران بر اساس موارد پیشگفت به منظور انجام مراقبت، خلاصه پرونده بیمار بازبینی شده و بر اساس مشکلات آن ها بیماران فراخوان شوند. همچنین از فرصت حضور بیماران استفاده شده و با مراجعه به خلاصه پرونده بیماران برای رفع نواقص آن بر اساس موارد ذیل اقدام نمائید:</a:t>
            </a:r>
            <a:endParaRPr lang="en-US" sz="2000" dirty="0">
              <a:ea typeface="Calibri"/>
              <a:cs typeface="Arial"/>
            </a:endParaRPr>
          </a:p>
          <a:p>
            <a:pPr algn="justLow" rtl="1">
              <a:lnSpc>
                <a:spcPct val="107000"/>
              </a:lnSpc>
              <a:spcAft>
                <a:spcPts val="800"/>
              </a:spcAft>
            </a:pPr>
            <a:r>
              <a:rPr lang="fa-IR" dirty="0">
                <a:ea typeface="Calibri"/>
                <a:cs typeface="B Mitra"/>
              </a:rPr>
              <a:t>1- در صورتی که خطرسنجی انجام نشده است آن را انجام دهید. ( به بیمار یادآور شود ناشتا مراجعه نماید)</a:t>
            </a:r>
            <a:endParaRPr lang="en-US" sz="2000" dirty="0">
              <a:ea typeface="Calibri"/>
              <a:cs typeface="Arial"/>
            </a:endParaRPr>
          </a:p>
          <a:p>
            <a:pPr algn="justLow" rtl="1">
              <a:lnSpc>
                <a:spcPct val="107000"/>
              </a:lnSpc>
              <a:spcAft>
                <a:spcPts val="800"/>
              </a:spcAft>
            </a:pPr>
            <a:r>
              <a:rPr lang="fa-IR" dirty="0">
                <a:ea typeface="Calibri"/>
                <a:cs typeface="B Mitra"/>
              </a:rPr>
              <a:t>2- در صورتی که ثبت بیماری نشده است آن را انجام دهید. (توسط پزشک)</a:t>
            </a:r>
            <a:endParaRPr lang="en-US" sz="2000" dirty="0">
              <a:ea typeface="Calibri"/>
              <a:cs typeface="Arial"/>
            </a:endParaRPr>
          </a:p>
          <a:p>
            <a:pPr algn="justLow" rtl="1">
              <a:lnSpc>
                <a:spcPct val="107000"/>
              </a:lnSpc>
              <a:spcAft>
                <a:spcPts val="800"/>
              </a:spcAft>
            </a:pPr>
            <a:r>
              <a:rPr lang="fa-IR" dirty="0">
                <a:ea typeface="Calibri"/>
                <a:cs typeface="B Mitra"/>
              </a:rPr>
              <a:t>3- مراقبت بیمار از نظر پزشک و غیر پزشک انجام و ثبت شود. (توسط پزشک و غیرپزشک)</a:t>
            </a:r>
            <a:endParaRPr lang="en-US" sz="2000" dirty="0">
              <a:ea typeface="Calibri"/>
              <a:cs typeface="Arial"/>
            </a:endParaRPr>
          </a:p>
          <a:p>
            <a:pPr algn="justLow" rtl="1">
              <a:lnSpc>
                <a:spcPct val="107000"/>
              </a:lnSpc>
              <a:spcAft>
                <a:spcPts val="800"/>
              </a:spcAft>
            </a:pPr>
            <a:r>
              <a:rPr lang="fa-IR" dirty="0">
                <a:ea typeface="Calibri"/>
                <a:cs typeface="B Mitra"/>
              </a:rPr>
              <a:t>4-داروهای مصرفی بیمار توسط پزشک در قسمت ثبت وقایع </a:t>
            </a:r>
            <a:r>
              <a:rPr lang="fa-IR" dirty="0">
                <a:ea typeface="Calibri"/>
                <a:cs typeface="Times New Roman"/>
              </a:rPr>
              <a:t>–</a:t>
            </a:r>
            <a:r>
              <a:rPr lang="fa-IR" dirty="0">
                <a:ea typeface="Calibri"/>
                <a:cs typeface="B Mitra"/>
              </a:rPr>
              <a:t> ثبت داروهای مصرفی ثبت گردد. </a:t>
            </a:r>
            <a:endParaRPr lang="en-US" sz="2000" dirty="0">
              <a:ea typeface="Calibri"/>
              <a:cs typeface="Arial"/>
            </a:endParaRPr>
          </a:p>
          <a:p>
            <a:pPr algn="justLow" rtl="1">
              <a:lnSpc>
                <a:spcPct val="107000"/>
              </a:lnSpc>
              <a:spcAft>
                <a:spcPts val="800"/>
              </a:spcAft>
            </a:pPr>
            <a:r>
              <a:rPr lang="fa-IR" dirty="0">
                <a:ea typeface="Calibri"/>
                <a:cs typeface="B Mitra"/>
              </a:rPr>
              <a:t> (در صورت وجود دستگاه پرتابل </a:t>
            </a:r>
            <a:r>
              <a:rPr lang="en-US" dirty="0">
                <a:ea typeface="Calibri"/>
                <a:cs typeface="B Mitra"/>
              </a:rPr>
              <a:t>A</a:t>
            </a:r>
            <a:r>
              <a:rPr lang="en-US" baseline="-25000" dirty="0">
                <a:ea typeface="Calibri"/>
                <a:cs typeface="B Mitra"/>
              </a:rPr>
              <a:t>1</a:t>
            </a:r>
            <a:r>
              <a:rPr lang="en-US" dirty="0">
                <a:ea typeface="Calibri"/>
                <a:cs typeface="B Mitra"/>
              </a:rPr>
              <a:t>C</a:t>
            </a:r>
            <a:r>
              <a:rPr lang="fa-IR" dirty="0">
                <a:ea typeface="Calibri"/>
                <a:cs typeface="B Mitra"/>
              </a:rPr>
              <a:t>) می توان بیماران مذکور را به مراکز فراخوان کرده و با دستگاه پرتابل </a:t>
            </a:r>
            <a:r>
              <a:rPr lang="en-US" dirty="0">
                <a:ea typeface="Calibri"/>
                <a:cs typeface="B Mitra"/>
              </a:rPr>
              <a:t>A</a:t>
            </a:r>
            <a:r>
              <a:rPr lang="en-US" baseline="-25000" dirty="0">
                <a:ea typeface="Calibri"/>
                <a:cs typeface="B Mitra"/>
              </a:rPr>
              <a:t>1</a:t>
            </a:r>
            <a:r>
              <a:rPr lang="en-US" dirty="0">
                <a:ea typeface="Calibri"/>
                <a:cs typeface="B Mitra"/>
              </a:rPr>
              <a:t>C</a:t>
            </a:r>
            <a:r>
              <a:rPr lang="fa-IR" dirty="0">
                <a:ea typeface="Calibri"/>
                <a:cs typeface="B Mitra"/>
              </a:rPr>
              <a:t> را انجام داد.</a:t>
            </a:r>
            <a:endParaRPr lang="en-US" sz="2000" dirty="0">
              <a:ea typeface="Calibri"/>
              <a:cs typeface="Arial"/>
            </a:endParaRPr>
          </a:p>
          <a:p>
            <a:pPr algn="r" rtl="1"/>
            <a:endParaRPr lang="en-US" dirty="0"/>
          </a:p>
        </p:txBody>
      </p:sp>
    </p:spTree>
    <p:extLst>
      <p:ext uri="{BB962C8B-B14F-4D97-AF65-F5344CB8AC3E}">
        <p14:creationId xmlns:p14="http://schemas.microsoft.com/office/powerpoint/2010/main" val="6233584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algn="ctr" rtl="1"/>
            <a:r>
              <a:rPr lang="fa-IR" dirty="0" smtClean="0">
                <a:cs typeface="B Titr" panose="00000700000000000000" pitchFamily="2" charset="-78"/>
              </a:rPr>
              <a:t>ارائه تحلیل و تفسیر ترند شاخص ها به صورت فصلی </a:t>
            </a:r>
          </a:p>
        </p:txBody>
      </p:sp>
    </p:spTree>
    <p:extLst>
      <p:ext uri="{BB962C8B-B14F-4D97-AF65-F5344CB8AC3E}">
        <p14:creationId xmlns:p14="http://schemas.microsoft.com/office/powerpoint/2010/main" val="345351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581548"/>
          </a:xfrm>
        </p:spPr>
        <p:txBody>
          <a:bodyPr>
            <a:normAutofit fontScale="90000"/>
          </a:bodyPr>
          <a:lstStyle/>
          <a:p>
            <a:pPr algn="ctr"/>
            <a:r>
              <a:rPr lang="fa-IR" dirty="0" smtClean="0"/>
              <a:t>خطرسنجی قلبی عروقی </a:t>
            </a:r>
            <a:br>
              <a:rPr lang="fa-IR" dirty="0" smtClean="0"/>
            </a:br>
            <a:endParaRPr lang="en-US" dirty="0"/>
          </a:p>
        </p:txBody>
      </p:sp>
      <p:sp>
        <p:nvSpPr>
          <p:cNvPr id="3" name="Content Placeholder 2"/>
          <p:cNvSpPr>
            <a:spLocks noGrp="1"/>
          </p:cNvSpPr>
          <p:nvPr>
            <p:ph idx="1"/>
          </p:nvPr>
        </p:nvSpPr>
        <p:spPr>
          <a:xfrm>
            <a:off x="0" y="828338"/>
            <a:ext cx="12192000" cy="5938221"/>
          </a:xfrm>
        </p:spPr>
        <p:txBody>
          <a:bodyPr/>
          <a:lstStyle/>
          <a:p>
            <a:pPr algn="r" rtl="1"/>
            <a:r>
              <a:rPr lang="fa-IR" dirty="0" smtClean="0">
                <a:solidFill>
                  <a:srgbClr val="FF0000"/>
                </a:solidFill>
              </a:rPr>
              <a:t>صفحه اول داشبورد</a:t>
            </a:r>
          </a:p>
          <a:p>
            <a:pPr algn="r" rtl="1"/>
            <a:r>
              <a:rPr lang="fa-IR" dirty="0" smtClean="0"/>
              <a:t>تعداد کل خطر سنجی </a:t>
            </a:r>
            <a:r>
              <a:rPr lang="en-US" dirty="0" smtClean="0"/>
              <a:t>1126242</a:t>
            </a:r>
            <a:r>
              <a:rPr lang="fa-IR" dirty="0" smtClean="0"/>
              <a:t> نفر</a:t>
            </a:r>
          </a:p>
          <a:p>
            <a:pPr marL="0" indent="0" algn="r" rtl="1">
              <a:buNone/>
            </a:pPr>
            <a:endParaRPr lang="fa-IR" dirty="0" smtClean="0">
              <a:solidFill>
                <a:srgbClr val="FF0000"/>
              </a:solidFill>
            </a:endParaRPr>
          </a:p>
          <a:p>
            <a:pPr algn="r" rtl="1"/>
            <a:r>
              <a:rPr lang="fa-IR" dirty="0" smtClean="0"/>
              <a:t>تعداد خدمت خطرسنجی </a:t>
            </a:r>
            <a:r>
              <a:rPr lang="en-US" dirty="0" smtClean="0"/>
              <a:t>1813920</a:t>
            </a:r>
            <a:r>
              <a:rPr lang="fa-IR" dirty="0" smtClean="0"/>
              <a:t> خدمت (</a:t>
            </a:r>
            <a:r>
              <a:rPr lang="en-US" dirty="0" smtClean="0"/>
              <a:t> </a:t>
            </a:r>
            <a:r>
              <a:rPr lang="fa-IR" dirty="0" smtClean="0"/>
              <a:t>بیش از یک سوم خطرسنجی ها تکرار هستند. </a:t>
            </a:r>
            <a:r>
              <a:rPr lang="en-US" dirty="0" smtClean="0"/>
              <a:t>687678</a:t>
            </a:r>
            <a:r>
              <a:rPr lang="fa-IR" dirty="0" smtClean="0"/>
              <a:t> خدمت خطرسنجی تکراری)</a:t>
            </a:r>
          </a:p>
          <a:p>
            <a:pPr marL="0" indent="0" algn="r" rtl="1">
              <a:buNone/>
            </a:pPr>
            <a:r>
              <a:rPr lang="fa-IR" dirty="0" smtClean="0"/>
              <a:t> </a:t>
            </a:r>
          </a:p>
          <a:p>
            <a:pPr algn="r" rtl="1"/>
            <a:r>
              <a:rPr lang="fa-IR" dirty="0" smtClean="0"/>
              <a:t>کسانی که تا کنون خطرسنجی نشده اند. 1468320</a:t>
            </a:r>
          </a:p>
          <a:p>
            <a:pPr marL="0" indent="0" algn="r" rtl="1">
              <a:buNone/>
            </a:pPr>
            <a:endParaRPr lang="fa-IR" dirty="0" smtClean="0"/>
          </a:p>
          <a:p>
            <a:pPr algn="r" rtl="1"/>
            <a:r>
              <a:rPr lang="fa-IR" dirty="0" smtClean="0"/>
              <a:t> در حال حاضر خطرسنجی فرصت طلبانه انجام شود. تمام افراد بالای 30 سال مراجعه کننده به مراکز سلامت باید پرونده سلامتشان باز شود و از نظر انجام خطرسنجی، لزوم تکرار آن، بیماریابی و ثبت آن ( در صورتی که ثبت نشده اند)، مراقبت بیماری ها و کنترل آن ها بررسی شوند و هر کدام از کارهای فوق لازم است انجام شود. </a:t>
            </a:r>
          </a:p>
        </p:txBody>
      </p:sp>
    </p:spTree>
    <p:extLst>
      <p:ext uri="{BB962C8B-B14F-4D97-AF65-F5344CB8AC3E}">
        <p14:creationId xmlns:p14="http://schemas.microsoft.com/office/powerpoint/2010/main" val="28707351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p:cNvGraphicFramePr>
            <a:graphicFrameLocks noChangeAspect="1"/>
          </p:cNvGraphicFramePr>
          <p:nvPr>
            <p:extLst>
              <p:ext uri="{D42A27DB-BD31-4B8C-83A1-F6EECF244321}">
                <p14:modId xmlns:p14="http://schemas.microsoft.com/office/powerpoint/2010/main" val="299089214"/>
              </p:ext>
            </p:extLst>
          </p:nvPr>
        </p:nvGraphicFramePr>
        <p:xfrm>
          <a:off x="1721223" y="33338"/>
          <a:ext cx="8907331" cy="6791325"/>
        </p:xfrm>
        <a:graphic>
          <a:graphicData uri="http://schemas.openxmlformats.org/presentationml/2006/ole">
            <mc:AlternateContent xmlns:mc="http://schemas.openxmlformats.org/markup-compatibility/2006">
              <mc:Choice xmlns:v="urn:schemas-microsoft-com:vml" Requires="v">
                <p:oleObj spid="_x0000_s2051" name="Worksheet" r:id="rId3" imgW="5981682" imgH="6791252" progId="Excel.Sheet.12">
                  <p:embed/>
                </p:oleObj>
              </mc:Choice>
              <mc:Fallback>
                <p:oleObj name="Worksheet" r:id="rId3" imgW="5981682" imgH="6791252" progId="Excel.Sheet.12">
                  <p:embed/>
                  <p:pic>
                    <p:nvPicPr>
                      <p:cNvPr id="0" name=""/>
                      <p:cNvPicPr/>
                      <p:nvPr/>
                    </p:nvPicPr>
                    <p:blipFill>
                      <a:blip r:embed="rId4"/>
                      <a:stretch>
                        <a:fillRect/>
                      </a:stretch>
                    </p:blipFill>
                    <p:spPr>
                      <a:xfrm>
                        <a:off x="1721223" y="33338"/>
                        <a:ext cx="8907331" cy="6791325"/>
                      </a:xfrm>
                      <a:prstGeom prst="rect">
                        <a:avLst/>
                      </a:prstGeom>
                    </p:spPr>
                  </p:pic>
                </p:oleObj>
              </mc:Fallback>
            </mc:AlternateContent>
          </a:graphicData>
        </a:graphic>
      </p:graphicFrame>
    </p:spTree>
    <p:extLst>
      <p:ext uri="{BB962C8B-B14F-4D97-AF65-F5344CB8AC3E}">
        <p14:creationId xmlns:p14="http://schemas.microsoft.com/office/powerpoint/2010/main" val="7301627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6529" y="96820"/>
            <a:ext cx="11855823" cy="978946"/>
          </a:xfrm>
        </p:spPr>
        <p:txBody>
          <a:bodyPr>
            <a:noAutofit/>
          </a:bodyPr>
          <a:lstStyle/>
          <a:p>
            <a:pPr algn="ctr" rtl="1"/>
            <a:r>
              <a:rPr lang="fa-IR" sz="4000" dirty="0"/>
              <a:t>بیماریابی ( فشارخون بالا، دیابت، پره دیابت و بیماری های ایسکمیک  قلبی و سکته های مغزی )</a:t>
            </a:r>
            <a:endParaRPr lang="en-US" sz="4000" dirty="0"/>
          </a:p>
        </p:txBody>
      </p:sp>
      <p:sp>
        <p:nvSpPr>
          <p:cNvPr id="3" name="Content Placeholder 2"/>
          <p:cNvSpPr>
            <a:spLocks noGrp="1"/>
          </p:cNvSpPr>
          <p:nvPr>
            <p:ph idx="1"/>
          </p:nvPr>
        </p:nvSpPr>
        <p:spPr>
          <a:xfrm>
            <a:off x="838200" y="1000461"/>
            <a:ext cx="10515600" cy="5176502"/>
          </a:xfrm>
        </p:spPr>
        <p:txBody>
          <a:bodyPr/>
          <a:lstStyle/>
          <a:p>
            <a:pPr algn="r" rtl="1"/>
            <a:r>
              <a:rPr lang="fa-IR" dirty="0">
                <a:solidFill>
                  <a:srgbClr val="FF0000"/>
                </a:solidFill>
              </a:rPr>
              <a:t>صفحه اول </a:t>
            </a:r>
            <a:r>
              <a:rPr lang="fa-IR" dirty="0" smtClean="0">
                <a:solidFill>
                  <a:srgbClr val="FF0000"/>
                </a:solidFill>
              </a:rPr>
              <a:t>داشبورد</a:t>
            </a:r>
          </a:p>
          <a:p>
            <a:pPr algn="r" rtl="1"/>
            <a:r>
              <a:rPr lang="fa-IR" dirty="0"/>
              <a:t>لزوم اطلاع از شاخص شیوع بیماری در استپس 95</a:t>
            </a:r>
          </a:p>
          <a:p>
            <a:pPr algn="r" rtl="1"/>
            <a:r>
              <a:rPr lang="fa-IR" dirty="0" smtClean="0"/>
              <a:t>بیماریابی دیابت به اهداف رسیدیم ( در جمعیتی که خطرسنجی کرده ایم)</a:t>
            </a:r>
          </a:p>
          <a:p>
            <a:pPr algn="r" rtl="1"/>
            <a:r>
              <a:rPr lang="fa-IR" dirty="0" smtClean="0"/>
              <a:t>بیماریابی فشارخون به </a:t>
            </a:r>
            <a:r>
              <a:rPr lang="fa-IR" dirty="0"/>
              <a:t>اهداف نرسیدیم</a:t>
            </a:r>
            <a:r>
              <a:rPr lang="fa-IR" dirty="0" smtClean="0"/>
              <a:t>؛ چرا؟ </a:t>
            </a:r>
          </a:p>
          <a:p>
            <a:pPr algn="r" rtl="1"/>
            <a:r>
              <a:rPr lang="fa-IR" dirty="0" smtClean="0"/>
              <a:t>در کنترل فشار خون از همه استانداردهای جهانی بالاتریم!! چرا؟</a:t>
            </a:r>
          </a:p>
          <a:p>
            <a:pPr algn="r" rtl="1"/>
            <a:r>
              <a:rPr lang="fa-IR" dirty="0" smtClean="0"/>
              <a:t>پس چرا مرگ و میرهای قلبی عروقی مان بالاست؟! </a:t>
            </a:r>
            <a:endParaRPr lang="fa-IR" dirty="0"/>
          </a:p>
          <a:p>
            <a:pPr algn="r" rtl="1"/>
            <a:endParaRPr lang="en-US" dirty="0"/>
          </a:p>
        </p:txBody>
      </p:sp>
      <p:graphicFrame>
        <p:nvGraphicFramePr>
          <p:cNvPr id="5" name="Content Placeholder 3"/>
          <p:cNvGraphicFramePr>
            <a:graphicFrameLocks/>
          </p:cNvGraphicFramePr>
          <p:nvPr>
            <p:extLst>
              <p:ext uri="{D42A27DB-BD31-4B8C-83A1-F6EECF244321}">
                <p14:modId xmlns:p14="http://schemas.microsoft.com/office/powerpoint/2010/main" val="321458971"/>
              </p:ext>
            </p:extLst>
          </p:nvPr>
        </p:nvGraphicFramePr>
        <p:xfrm>
          <a:off x="741382" y="4816251"/>
          <a:ext cx="10515600" cy="1483360"/>
        </p:xfrm>
        <a:graphic>
          <a:graphicData uri="http://schemas.openxmlformats.org/drawingml/2006/table">
            <a:tbl>
              <a:tblPr firstRow="1" bandRow="1">
                <a:tableStyleId>{5C22544A-7EE6-4342-B048-85BDC9FD1C3A}</a:tableStyleId>
              </a:tblPr>
              <a:tblGrid>
                <a:gridCol w="2103120">
                  <a:extLst>
                    <a:ext uri="{9D8B030D-6E8A-4147-A177-3AD203B41FA5}">
                      <a16:colId xmlns:a16="http://schemas.microsoft.com/office/drawing/2014/main" val="20000"/>
                    </a:ext>
                  </a:extLst>
                </a:gridCol>
                <a:gridCol w="2103120">
                  <a:extLst>
                    <a:ext uri="{9D8B030D-6E8A-4147-A177-3AD203B41FA5}">
                      <a16:colId xmlns:a16="http://schemas.microsoft.com/office/drawing/2014/main" val="20001"/>
                    </a:ext>
                  </a:extLst>
                </a:gridCol>
                <a:gridCol w="2103120">
                  <a:extLst>
                    <a:ext uri="{9D8B030D-6E8A-4147-A177-3AD203B41FA5}">
                      <a16:colId xmlns:a16="http://schemas.microsoft.com/office/drawing/2014/main" val="20002"/>
                    </a:ext>
                  </a:extLst>
                </a:gridCol>
                <a:gridCol w="2103120">
                  <a:extLst>
                    <a:ext uri="{9D8B030D-6E8A-4147-A177-3AD203B41FA5}">
                      <a16:colId xmlns:a16="http://schemas.microsoft.com/office/drawing/2014/main" val="20003"/>
                    </a:ext>
                  </a:extLst>
                </a:gridCol>
                <a:gridCol w="2103120">
                  <a:extLst>
                    <a:ext uri="{9D8B030D-6E8A-4147-A177-3AD203B41FA5}">
                      <a16:colId xmlns:a16="http://schemas.microsoft.com/office/drawing/2014/main" val="20004"/>
                    </a:ext>
                  </a:extLst>
                </a:gridCol>
              </a:tblGrid>
              <a:tr h="370840">
                <a:tc>
                  <a:txBody>
                    <a:bodyPr/>
                    <a:lstStyle/>
                    <a:p>
                      <a:pPr algn="ctr" rtl="1"/>
                      <a:r>
                        <a:rPr lang="fa-IR" dirty="0" smtClean="0">
                          <a:cs typeface="B Titr" panose="00000700000000000000" pitchFamily="2" charset="-78"/>
                        </a:rPr>
                        <a:t>چربی خون</a:t>
                      </a:r>
                      <a:endParaRPr lang="en-US" dirty="0">
                        <a:cs typeface="B Titr" panose="00000700000000000000" pitchFamily="2" charset="-78"/>
                      </a:endParaRPr>
                    </a:p>
                  </a:txBody>
                  <a:tcPr/>
                </a:tc>
                <a:tc>
                  <a:txBody>
                    <a:bodyPr/>
                    <a:lstStyle/>
                    <a:p>
                      <a:pPr algn="ctr" rtl="1"/>
                      <a:r>
                        <a:rPr lang="fa-IR" dirty="0" smtClean="0">
                          <a:cs typeface="B Titr" panose="00000700000000000000" pitchFamily="2" charset="-78"/>
                        </a:rPr>
                        <a:t>فشارخون</a:t>
                      </a:r>
                      <a:endParaRPr lang="en-US" dirty="0">
                        <a:cs typeface="B Titr" panose="00000700000000000000" pitchFamily="2" charset="-78"/>
                      </a:endParaRPr>
                    </a:p>
                  </a:txBody>
                  <a:tcPr/>
                </a:tc>
                <a:tc>
                  <a:txBody>
                    <a:bodyPr/>
                    <a:lstStyle/>
                    <a:p>
                      <a:pPr algn="ctr" rtl="1"/>
                      <a:r>
                        <a:rPr lang="fa-IR" dirty="0" smtClean="0">
                          <a:cs typeface="B Titr" panose="00000700000000000000" pitchFamily="2" charset="-78"/>
                        </a:rPr>
                        <a:t>دیابت</a:t>
                      </a:r>
                      <a:endParaRPr lang="en-US" dirty="0">
                        <a:cs typeface="B Titr" panose="00000700000000000000" pitchFamily="2" charset="-78"/>
                      </a:endParaRPr>
                    </a:p>
                  </a:txBody>
                  <a:tcPr/>
                </a:tc>
                <a:tc>
                  <a:txBody>
                    <a:bodyPr/>
                    <a:lstStyle/>
                    <a:p>
                      <a:pPr algn="ctr" rtl="1"/>
                      <a:r>
                        <a:rPr lang="fa-IR" dirty="0" smtClean="0">
                          <a:cs typeface="B Titr" panose="00000700000000000000" pitchFamily="2" charset="-78"/>
                        </a:rPr>
                        <a:t>خطرسنجی</a:t>
                      </a:r>
                      <a:endParaRPr lang="en-US" dirty="0">
                        <a:cs typeface="B Titr" panose="00000700000000000000" pitchFamily="2" charset="-78"/>
                      </a:endParaRPr>
                    </a:p>
                  </a:txBody>
                  <a:tcPr/>
                </a:tc>
                <a:tc>
                  <a:txBody>
                    <a:bodyPr/>
                    <a:lstStyle/>
                    <a:p>
                      <a:pPr algn="ctr" rtl="1"/>
                      <a:r>
                        <a:rPr lang="fa-IR" dirty="0" smtClean="0">
                          <a:cs typeface="B Titr" panose="00000700000000000000" pitchFamily="2" charset="-78"/>
                        </a:rPr>
                        <a:t>گروه سنی</a:t>
                      </a:r>
                      <a:endParaRPr lang="en-US" dirty="0">
                        <a:cs typeface="B Titr" panose="00000700000000000000" pitchFamily="2" charset="-78"/>
                      </a:endParaRPr>
                    </a:p>
                  </a:txBody>
                  <a:tcPr/>
                </a:tc>
                <a:extLst>
                  <a:ext uri="{0D108BD9-81ED-4DB2-BD59-A6C34878D82A}">
                    <a16:rowId xmlns:a16="http://schemas.microsoft.com/office/drawing/2014/main" val="10000"/>
                  </a:ext>
                </a:extLst>
              </a:tr>
              <a:tr h="370840">
                <a:tc>
                  <a:txBody>
                    <a:bodyPr/>
                    <a:lstStyle/>
                    <a:p>
                      <a:pPr algn="ctr" rtl="1"/>
                      <a:r>
                        <a:rPr lang="fa-IR" dirty="0" smtClean="0">
                          <a:cs typeface="B Titr" panose="00000700000000000000" pitchFamily="2" charset="-78"/>
                        </a:rPr>
                        <a:t>-</a:t>
                      </a:r>
                      <a:endParaRPr lang="en-US" dirty="0">
                        <a:cs typeface="B Titr" panose="00000700000000000000" pitchFamily="2" charset="-78"/>
                      </a:endParaRPr>
                    </a:p>
                  </a:txBody>
                  <a:tcPr/>
                </a:tc>
                <a:tc>
                  <a:txBody>
                    <a:bodyPr/>
                    <a:lstStyle/>
                    <a:p>
                      <a:pPr algn="ctr" rtl="1"/>
                      <a:r>
                        <a:rPr lang="fa-IR" dirty="0" smtClean="0">
                          <a:cs typeface="B Titr" panose="00000700000000000000" pitchFamily="2" charset="-78"/>
                        </a:rPr>
                        <a:t>9/67</a:t>
                      </a:r>
                      <a:endParaRPr lang="en-US" dirty="0">
                        <a:cs typeface="B Titr" panose="00000700000000000000" pitchFamily="2" charset="-78"/>
                      </a:endParaRPr>
                    </a:p>
                  </a:txBody>
                  <a:tcPr/>
                </a:tc>
                <a:tc>
                  <a:txBody>
                    <a:bodyPr/>
                    <a:lstStyle/>
                    <a:p>
                      <a:pPr algn="ctr" rtl="1"/>
                      <a:r>
                        <a:rPr lang="fa-IR" dirty="0" smtClean="0">
                          <a:cs typeface="B Titr" panose="00000700000000000000" pitchFamily="2" charset="-78"/>
                        </a:rPr>
                        <a:t>6/50</a:t>
                      </a:r>
                      <a:endParaRPr lang="en-US" dirty="0">
                        <a:cs typeface="B Titr" panose="00000700000000000000" pitchFamily="2" charset="-78"/>
                      </a:endParaRPr>
                    </a:p>
                  </a:txBody>
                  <a:tcPr/>
                </a:tc>
                <a:tc>
                  <a:txBody>
                    <a:bodyPr/>
                    <a:lstStyle/>
                    <a:p>
                      <a:pPr algn="ctr" rtl="1"/>
                      <a:r>
                        <a:rPr lang="fa-IR" dirty="0" smtClean="0">
                          <a:cs typeface="B Titr" panose="00000700000000000000" pitchFamily="2" charset="-78"/>
                        </a:rPr>
                        <a:t>42/44</a:t>
                      </a:r>
                      <a:endParaRPr lang="en-US" dirty="0">
                        <a:cs typeface="B Titr" panose="00000700000000000000" pitchFamily="2" charset="-78"/>
                      </a:endParaRPr>
                    </a:p>
                  </a:txBody>
                  <a:tcPr/>
                </a:tc>
                <a:tc>
                  <a:txBody>
                    <a:bodyPr/>
                    <a:lstStyle/>
                    <a:p>
                      <a:pPr algn="ctr" rtl="1"/>
                      <a:r>
                        <a:rPr lang="fa-IR" dirty="0" smtClean="0">
                          <a:cs typeface="B Titr" panose="00000700000000000000" pitchFamily="2" charset="-78"/>
                        </a:rPr>
                        <a:t>میانسالان</a:t>
                      </a:r>
                      <a:endParaRPr lang="en-US" dirty="0">
                        <a:cs typeface="B Titr" panose="00000700000000000000" pitchFamily="2" charset="-78"/>
                      </a:endParaRPr>
                    </a:p>
                  </a:txBody>
                  <a:tcPr/>
                </a:tc>
                <a:extLst>
                  <a:ext uri="{0D108BD9-81ED-4DB2-BD59-A6C34878D82A}">
                    <a16:rowId xmlns:a16="http://schemas.microsoft.com/office/drawing/2014/main" val="10001"/>
                  </a:ext>
                </a:extLst>
              </a:tr>
              <a:tr h="370840">
                <a:tc>
                  <a:txBody>
                    <a:bodyPr/>
                    <a:lstStyle/>
                    <a:p>
                      <a:pPr algn="ctr" rtl="1"/>
                      <a:r>
                        <a:rPr lang="fa-IR" dirty="0" smtClean="0">
                          <a:cs typeface="B Titr" panose="00000700000000000000" pitchFamily="2" charset="-78"/>
                        </a:rPr>
                        <a:t>-</a:t>
                      </a:r>
                      <a:endParaRPr lang="en-US" dirty="0">
                        <a:cs typeface="B Titr" panose="00000700000000000000" pitchFamily="2" charset="-78"/>
                      </a:endParaRPr>
                    </a:p>
                  </a:txBody>
                  <a:tcPr/>
                </a:tc>
                <a:tc>
                  <a:txBody>
                    <a:bodyPr/>
                    <a:lstStyle/>
                    <a:p>
                      <a:pPr algn="ctr" rtl="1"/>
                      <a:r>
                        <a:rPr lang="fa-IR" dirty="0" smtClean="0">
                          <a:cs typeface="B Titr" panose="00000700000000000000" pitchFamily="2" charset="-78"/>
                        </a:rPr>
                        <a:t>57/89</a:t>
                      </a:r>
                      <a:endParaRPr lang="en-US" dirty="0">
                        <a:cs typeface="B Titr" panose="00000700000000000000" pitchFamily="2" charset="-78"/>
                      </a:endParaRPr>
                    </a:p>
                  </a:txBody>
                  <a:tcPr/>
                </a:tc>
                <a:tc>
                  <a:txBody>
                    <a:bodyPr/>
                    <a:lstStyle/>
                    <a:p>
                      <a:pPr algn="ctr" rtl="1"/>
                      <a:r>
                        <a:rPr lang="fa-IR" dirty="0" smtClean="0">
                          <a:cs typeface="B Titr" panose="00000700000000000000" pitchFamily="2" charset="-78"/>
                        </a:rPr>
                        <a:t>30/21</a:t>
                      </a:r>
                      <a:endParaRPr lang="en-US" dirty="0">
                        <a:cs typeface="B Titr" panose="00000700000000000000" pitchFamily="2" charset="-78"/>
                      </a:endParaRPr>
                    </a:p>
                  </a:txBody>
                  <a:tcPr/>
                </a:tc>
                <a:tc>
                  <a:txBody>
                    <a:bodyPr/>
                    <a:lstStyle/>
                    <a:p>
                      <a:pPr algn="ctr" rtl="1"/>
                      <a:r>
                        <a:rPr lang="fa-IR" dirty="0" smtClean="0">
                          <a:cs typeface="B Titr" panose="00000700000000000000" pitchFamily="2" charset="-78"/>
                        </a:rPr>
                        <a:t>48/93</a:t>
                      </a:r>
                      <a:endParaRPr lang="en-US" dirty="0">
                        <a:cs typeface="B Titr" panose="00000700000000000000" pitchFamily="2" charset="-78"/>
                      </a:endParaRPr>
                    </a:p>
                  </a:txBody>
                  <a:tcPr/>
                </a:tc>
                <a:tc>
                  <a:txBody>
                    <a:bodyPr/>
                    <a:lstStyle/>
                    <a:p>
                      <a:pPr algn="ctr" rtl="1"/>
                      <a:r>
                        <a:rPr lang="fa-IR" dirty="0" smtClean="0">
                          <a:cs typeface="B Titr" panose="00000700000000000000" pitchFamily="2" charset="-78"/>
                        </a:rPr>
                        <a:t>سالمندان</a:t>
                      </a:r>
                      <a:endParaRPr lang="en-US" dirty="0">
                        <a:cs typeface="B Titr" panose="00000700000000000000" pitchFamily="2" charset="-78"/>
                      </a:endParaRPr>
                    </a:p>
                  </a:txBody>
                  <a:tcPr/>
                </a:tc>
                <a:extLst>
                  <a:ext uri="{0D108BD9-81ED-4DB2-BD59-A6C34878D82A}">
                    <a16:rowId xmlns:a16="http://schemas.microsoft.com/office/drawing/2014/main" val="10002"/>
                  </a:ext>
                </a:extLst>
              </a:tr>
              <a:tr h="370840">
                <a:tc>
                  <a:txBody>
                    <a:bodyPr/>
                    <a:lstStyle/>
                    <a:p>
                      <a:pPr algn="ctr" rtl="1"/>
                      <a:r>
                        <a:rPr lang="fa-IR" dirty="0" smtClean="0">
                          <a:solidFill>
                            <a:srgbClr val="FF0000"/>
                          </a:solidFill>
                          <a:cs typeface="B Titr" panose="00000700000000000000" pitchFamily="2" charset="-78"/>
                        </a:rPr>
                        <a:t>17/51</a:t>
                      </a:r>
                      <a:endParaRPr lang="en-US" dirty="0">
                        <a:solidFill>
                          <a:srgbClr val="FF0000"/>
                        </a:solidFill>
                        <a:cs typeface="B Titr" panose="00000700000000000000" pitchFamily="2" charset="-78"/>
                      </a:endParaRPr>
                    </a:p>
                  </a:txBody>
                  <a:tcPr/>
                </a:tc>
                <a:tc>
                  <a:txBody>
                    <a:bodyPr/>
                    <a:lstStyle/>
                    <a:p>
                      <a:pPr algn="ctr" rtl="1"/>
                      <a:r>
                        <a:rPr lang="fa-IR" dirty="0" smtClean="0">
                          <a:solidFill>
                            <a:srgbClr val="FF0000"/>
                          </a:solidFill>
                          <a:cs typeface="B Titr" panose="00000700000000000000" pitchFamily="2" charset="-78"/>
                        </a:rPr>
                        <a:t>20/20</a:t>
                      </a:r>
                      <a:endParaRPr lang="en-US" dirty="0">
                        <a:solidFill>
                          <a:srgbClr val="FF0000"/>
                        </a:solidFill>
                        <a:cs typeface="B Titr" panose="00000700000000000000" pitchFamily="2" charset="-78"/>
                      </a:endParaRPr>
                    </a:p>
                  </a:txBody>
                  <a:tcPr/>
                </a:tc>
                <a:tc>
                  <a:txBody>
                    <a:bodyPr/>
                    <a:lstStyle/>
                    <a:p>
                      <a:pPr algn="ctr" rtl="1"/>
                      <a:r>
                        <a:rPr lang="fa-IR" dirty="0" smtClean="0">
                          <a:cs typeface="B Titr" panose="00000700000000000000" pitchFamily="2" charset="-78"/>
                        </a:rPr>
                        <a:t>11/69</a:t>
                      </a:r>
                      <a:endParaRPr lang="en-US" dirty="0">
                        <a:cs typeface="B Titr" panose="00000700000000000000" pitchFamily="2" charset="-78"/>
                      </a:endParaRPr>
                    </a:p>
                  </a:txBody>
                  <a:tcPr/>
                </a:tc>
                <a:tc>
                  <a:txBody>
                    <a:bodyPr/>
                    <a:lstStyle/>
                    <a:p>
                      <a:pPr algn="ctr" rtl="1"/>
                      <a:r>
                        <a:rPr lang="fa-IR" dirty="0" smtClean="0">
                          <a:cs typeface="B Titr" panose="00000700000000000000" pitchFamily="2" charset="-78"/>
                        </a:rPr>
                        <a:t>43/42</a:t>
                      </a:r>
                      <a:endParaRPr lang="en-US" dirty="0">
                        <a:cs typeface="B Titr" panose="00000700000000000000" pitchFamily="2" charset="-78"/>
                      </a:endParaRPr>
                    </a:p>
                  </a:txBody>
                  <a:tcPr/>
                </a:tc>
                <a:tc>
                  <a:txBody>
                    <a:bodyPr/>
                    <a:lstStyle/>
                    <a:p>
                      <a:pPr algn="ctr" rtl="1"/>
                      <a:r>
                        <a:rPr lang="fa-IR" dirty="0" smtClean="0">
                          <a:cs typeface="B Titr" panose="00000700000000000000" pitchFamily="2" charset="-78"/>
                        </a:rPr>
                        <a:t>کل</a:t>
                      </a:r>
                      <a:endParaRPr lang="en-US" dirty="0">
                        <a:cs typeface="B Titr" panose="00000700000000000000" pitchFamily="2" charset="-78"/>
                      </a:endParaRP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104086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5125"/>
            <a:ext cx="12192000" cy="1325563"/>
          </a:xfrm>
        </p:spPr>
        <p:txBody>
          <a:bodyPr/>
          <a:lstStyle/>
          <a:p>
            <a:pPr algn="ctr" rtl="1"/>
            <a:r>
              <a:rPr lang="fa-IR" sz="2500" dirty="0" smtClean="0">
                <a:solidFill>
                  <a:srgbClr val="FF0000"/>
                </a:solidFill>
                <a:latin typeface="Calibri" panose="020F0502020204030204"/>
                <a:cs typeface="Arial"/>
              </a:rPr>
              <a:t>ادامه - </a:t>
            </a:r>
            <a:r>
              <a:rPr lang="fa-IR" sz="4000" dirty="0"/>
              <a:t>بیماریابی ( فشارخون بالا، دیابت، پره دیابت و بیماری </a:t>
            </a:r>
            <a:r>
              <a:rPr lang="fa-IR" sz="4000" dirty="0" smtClean="0"/>
              <a:t>های ایسکمیک  </a:t>
            </a:r>
            <a:r>
              <a:rPr lang="fa-IR" sz="4000" dirty="0"/>
              <a:t>قلبی و سکته های مغزی )</a:t>
            </a:r>
            <a:endParaRPr lang="en-US" sz="4000" dirty="0"/>
          </a:p>
        </p:txBody>
      </p:sp>
      <p:sp>
        <p:nvSpPr>
          <p:cNvPr id="3" name="Content Placeholder 2"/>
          <p:cNvSpPr>
            <a:spLocks noGrp="1"/>
          </p:cNvSpPr>
          <p:nvPr>
            <p:ph idx="1"/>
          </p:nvPr>
        </p:nvSpPr>
        <p:spPr>
          <a:xfrm>
            <a:off x="86061" y="1825625"/>
            <a:ext cx="11984019" cy="4351338"/>
          </a:xfrm>
        </p:spPr>
        <p:txBody>
          <a:bodyPr/>
          <a:lstStyle/>
          <a:p>
            <a:pPr algn="r" rtl="1"/>
            <a:r>
              <a:rPr lang="fa-IR" dirty="0" smtClean="0"/>
              <a:t>لزوم پایش و نظارت بر عملکرد پرسنل ( پزشک و مراقب سلامت) در اندازه گیری فشار خون به طور مستمر توسط همه</a:t>
            </a:r>
          </a:p>
          <a:p>
            <a:pPr algn="r" rtl="1"/>
            <a:r>
              <a:rPr lang="fa-IR" dirty="0" smtClean="0"/>
              <a:t>مطالعه مجدد کتاب « راهنمای اندازه گیری فشار خون» که در همه مراکز موجود است. (صفحه 34 خطاهای اندازه گیرنده مثل ارجحیت رقم نهایی و قضاوت یا خطای اندازه گیرنده فشارخون و... و ثبت اندازه دقیق فشار خون به محض اندازه گیری برای پیشگیری از ثبت عدد تقریبی) (و شاید بیماران شب قبل از مراجعه دارو مصرف کنند!)</a:t>
            </a:r>
          </a:p>
          <a:p>
            <a:pPr algn="r" rtl="1"/>
            <a:r>
              <a:rPr lang="fa-IR" dirty="0" smtClean="0"/>
              <a:t>تشخیص قطعی بیماران مشکوک به فشار خون بالا و پیگیری آن ها تا تشخیص قطعی نتیجه فشارخون</a:t>
            </a:r>
          </a:p>
          <a:p>
            <a:pPr algn="r" rtl="1"/>
            <a:r>
              <a:rPr lang="fa-IR" dirty="0" smtClean="0"/>
              <a:t>ثبت بیماران تشخیص داده شده در ثبت وقایع توسط پزشک </a:t>
            </a:r>
          </a:p>
          <a:p>
            <a:pPr algn="r" rtl="1"/>
            <a:r>
              <a:rPr lang="fa-IR" dirty="0" smtClean="0"/>
              <a:t>ثبت فشار خون بیماران فشار خونی به همراه بیماران دیابتی</a:t>
            </a:r>
          </a:p>
          <a:p>
            <a:pPr marL="0" indent="0" algn="r" rtl="1">
              <a:buNone/>
            </a:pPr>
            <a:endParaRPr lang="en-US" dirty="0"/>
          </a:p>
        </p:txBody>
      </p:sp>
    </p:spTree>
    <p:extLst>
      <p:ext uri="{BB962C8B-B14F-4D97-AF65-F5344CB8AC3E}">
        <p14:creationId xmlns:p14="http://schemas.microsoft.com/office/powerpoint/2010/main" val="12412039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6685" y="0"/>
            <a:ext cx="10515600" cy="1194099"/>
          </a:xfrm>
        </p:spPr>
        <p:txBody>
          <a:bodyPr/>
          <a:lstStyle/>
          <a:p>
            <a:pPr algn="ctr"/>
            <a:r>
              <a:rPr lang="fa-IR" sz="2500" dirty="0">
                <a:solidFill>
                  <a:srgbClr val="FF0000"/>
                </a:solidFill>
                <a:latin typeface="Calibri" panose="020F0502020204030204"/>
                <a:cs typeface="Arial"/>
              </a:rPr>
              <a:t>ادامه - </a:t>
            </a:r>
            <a:r>
              <a:rPr lang="fa-IR" sz="4000" dirty="0">
                <a:solidFill>
                  <a:prstClr val="black"/>
                </a:solidFill>
              </a:rPr>
              <a:t>بیماریابی ( فشارخون بالا، دیابت، پره دیابت و بیماری های ایسکمیک  قلبی و سکته های مغزی )</a:t>
            </a:r>
            <a:endParaRPr lang="en-US" dirty="0"/>
          </a:p>
        </p:txBody>
      </p:sp>
      <p:sp>
        <p:nvSpPr>
          <p:cNvPr id="3" name="Content Placeholder 2"/>
          <p:cNvSpPr>
            <a:spLocks noGrp="1"/>
          </p:cNvSpPr>
          <p:nvPr>
            <p:ph idx="1"/>
          </p:nvPr>
        </p:nvSpPr>
        <p:spPr>
          <a:xfrm>
            <a:off x="118334" y="1204856"/>
            <a:ext cx="11650532" cy="5653144"/>
          </a:xfrm>
        </p:spPr>
        <p:txBody>
          <a:bodyPr>
            <a:normAutofit/>
          </a:bodyPr>
          <a:lstStyle/>
          <a:p>
            <a:pPr algn="r" rtl="1"/>
            <a:r>
              <a:rPr lang="fa-IR" dirty="0">
                <a:solidFill>
                  <a:srgbClr val="FF0000"/>
                </a:solidFill>
              </a:rPr>
              <a:t>در صفحه داده های فشار خون و داده های دیابت در داشبورد</a:t>
            </a:r>
            <a:r>
              <a:rPr lang="fa-IR" dirty="0" smtClean="0">
                <a:solidFill>
                  <a:srgbClr val="FF0000"/>
                </a:solidFill>
              </a:rPr>
              <a:t>:</a:t>
            </a:r>
          </a:p>
          <a:p>
            <a:pPr algn="r" rtl="1"/>
            <a:endParaRPr lang="fa-IR" dirty="0">
              <a:solidFill>
                <a:srgbClr val="FF0000"/>
              </a:solidFill>
            </a:endParaRPr>
          </a:p>
          <a:p>
            <a:pPr algn="r" rtl="1"/>
            <a:endParaRPr lang="fa-IR" dirty="0" smtClean="0">
              <a:solidFill>
                <a:srgbClr val="FF0000"/>
              </a:solidFill>
            </a:endParaRPr>
          </a:p>
          <a:p>
            <a:pPr algn="r" rtl="1"/>
            <a:endParaRPr lang="fa-IR" dirty="0">
              <a:solidFill>
                <a:srgbClr val="FF0000"/>
              </a:solidFill>
            </a:endParaRPr>
          </a:p>
          <a:p>
            <a:pPr algn="r" rtl="1"/>
            <a:endParaRPr lang="fa-IR" dirty="0" smtClean="0">
              <a:solidFill>
                <a:srgbClr val="FF0000"/>
              </a:solidFill>
            </a:endParaRPr>
          </a:p>
          <a:p>
            <a:pPr algn="r" rtl="1"/>
            <a:endParaRPr lang="fa-IR" dirty="0">
              <a:solidFill>
                <a:srgbClr val="FF0000"/>
              </a:solidFill>
            </a:endParaRPr>
          </a:p>
          <a:p>
            <a:pPr algn="r" rtl="1"/>
            <a:endParaRPr lang="fa-IR" dirty="0" smtClean="0">
              <a:solidFill>
                <a:srgbClr val="FF0000"/>
              </a:solidFill>
            </a:endParaRPr>
          </a:p>
          <a:p>
            <a:pPr algn="r" rtl="1"/>
            <a:endParaRPr lang="fa-IR" dirty="0">
              <a:solidFill>
                <a:srgbClr val="FF0000"/>
              </a:solidFill>
            </a:endParaRPr>
          </a:p>
          <a:p>
            <a:pPr algn="r" rtl="1"/>
            <a:endParaRPr lang="fa-IR" dirty="0" smtClean="0">
              <a:solidFill>
                <a:srgbClr val="FF0000"/>
              </a:solidFill>
            </a:endParaRPr>
          </a:p>
          <a:p>
            <a:pPr marL="0" indent="0" algn="r" rtl="1">
              <a:buNone/>
            </a:pPr>
            <a:r>
              <a:rPr lang="fa-IR" dirty="0" smtClean="0">
                <a:solidFill>
                  <a:srgbClr val="FF0000"/>
                </a:solidFill>
              </a:rPr>
              <a:t>این چالش ها در مراکز دولتی وضعیت بدتری دارد و بهتر است این مراکز بدین منظور بیشتر نظارت شوند.</a:t>
            </a:r>
          </a:p>
          <a:p>
            <a:pPr algn="r" rtl="1"/>
            <a:endParaRPr lang="fa-IR" dirty="0" smtClean="0"/>
          </a:p>
          <a:p>
            <a:pPr marL="0" indent="0" algn="r" rtl="1">
              <a:buNone/>
            </a:pPr>
            <a:endParaRPr lang="fa-IR" sz="3200" b="1" u="sng" dirty="0">
              <a:solidFill>
                <a:srgbClr val="FF0000"/>
              </a:solidFill>
            </a:endParaRPr>
          </a:p>
          <a:p>
            <a:pPr algn="r" rtl="1"/>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947451605"/>
              </p:ext>
            </p:extLst>
          </p:nvPr>
        </p:nvGraphicFramePr>
        <p:xfrm>
          <a:off x="1624406" y="1710466"/>
          <a:ext cx="9170294" cy="3765176"/>
        </p:xfrm>
        <a:graphic>
          <a:graphicData uri="http://schemas.openxmlformats.org/drawingml/2006/table">
            <a:tbl>
              <a:tblPr firstRow="1" bandRow="1">
                <a:tableStyleId>{5C22544A-7EE6-4342-B048-85BDC9FD1C3A}</a:tableStyleId>
              </a:tblPr>
              <a:tblGrid>
                <a:gridCol w="3056765">
                  <a:extLst>
                    <a:ext uri="{9D8B030D-6E8A-4147-A177-3AD203B41FA5}">
                      <a16:colId xmlns:a16="http://schemas.microsoft.com/office/drawing/2014/main" val="20000"/>
                    </a:ext>
                  </a:extLst>
                </a:gridCol>
                <a:gridCol w="4578855">
                  <a:extLst>
                    <a:ext uri="{9D8B030D-6E8A-4147-A177-3AD203B41FA5}">
                      <a16:colId xmlns:a16="http://schemas.microsoft.com/office/drawing/2014/main" val="20001"/>
                    </a:ext>
                  </a:extLst>
                </a:gridCol>
                <a:gridCol w="1534674">
                  <a:extLst>
                    <a:ext uri="{9D8B030D-6E8A-4147-A177-3AD203B41FA5}">
                      <a16:colId xmlns:a16="http://schemas.microsoft.com/office/drawing/2014/main" val="20002"/>
                    </a:ext>
                  </a:extLst>
                </a:gridCol>
              </a:tblGrid>
              <a:tr h="470647">
                <a:tc>
                  <a:txBody>
                    <a:bodyPr/>
                    <a:lstStyle/>
                    <a:p>
                      <a:pPr algn="ctr" rtl="1"/>
                      <a:r>
                        <a:rPr lang="fa-IR" dirty="0" smtClean="0">
                          <a:cs typeface="B Titr" panose="00000700000000000000" pitchFamily="2" charset="-78"/>
                        </a:rPr>
                        <a:t>چالش</a:t>
                      </a:r>
                      <a:endParaRPr lang="en-US" dirty="0">
                        <a:cs typeface="B Titr" panose="00000700000000000000" pitchFamily="2" charset="-78"/>
                      </a:endParaRPr>
                    </a:p>
                  </a:txBody>
                  <a:tcPr/>
                </a:tc>
                <a:tc>
                  <a:txBody>
                    <a:bodyPr/>
                    <a:lstStyle/>
                    <a:p>
                      <a:pPr algn="ctr" rtl="1"/>
                      <a:r>
                        <a:rPr lang="fa-IR" dirty="0" smtClean="0">
                          <a:cs typeface="B Titr" panose="00000700000000000000" pitchFamily="2" charset="-78"/>
                        </a:rPr>
                        <a:t>بیمار</a:t>
                      </a:r>
                      <a:endParaRPr lang="en-US" dirty="0">
                        <a:cs typeface="B Titr" panose="00000700000000000000" pitchFamily="2" charset="-78"/>
                      </a:endParaRPr>
                    </a:p>
                  </a:txBody>
                  <a:tcPr/>
                </a:tc>
                <a:tc>
                  <a:txBody>
                    <a:bodyPr/>
                    <a:lstStyle/>
                    <a:p>
                      <a:pPr algn="ctr" rtl="1"/>
                      <a:r>
                        <a:rPr lang="fa-IR" dirty="0" smtClean="0">
                          <a:cs typeface="B Titr" panose="00000700000000000000" pitchFamily="2" charset="-78"/>
                        </a:rPr>
                        <a:t>تعداد</a:t>
                      </a:r>
                      <a:endParaRPr lang="en-US" dirty="0">
                        <a:cs typeface="B Titr" panose="00000700000000000000" pitchFamily="2" charset="-78"/>
                      </a:endParaRPr>
                    </a:p>
                  </a:txBody>
                  <a:tcPr/>
                </a:tc>
                <a:extLst>
                  <a:ext uri="{0D108BD9-81ED-4DB2-BD59-A6C34878D82A}">
                    <a16:rowId xmlns:a16="http://schemas.microsoft.com/office/drawing/2014/main" val="10000"/>
                  </a:ext>
                </a:extLst>
              </a:tr>
              <a:tr h="470647">
                <a:tc>
                  <a:txBody>
                    <a:bodyPr/>
                    <a:lstStyle/>
                    <a:p>
                      <a:pPr algn="ctr" rtl="1"/>
                      <a:r>
                        <a:rPr lang="fa-IR" dirty="0" smtClean="0">
                          <a:cs typeface="B Titr" panose="00000700000000000000" pitchFamily="2" charset="-78"/>
                        </a:rPr>
                        <a:t>که ثبت بیماری نشده اند</a:t>
                      </a:r>
                      <a:endParaRPr lang="en-US" dirty="0">
                        <a:cs typeface="B Titr" panose="00000700000000000000" pitchFamily="2" charset="-78"/>
                      </a:endParaRPr>
                    </a:p>
                  </a:txBody>
                  <a:tcPr/>
                </a:tc>
                <a:tc>
                  <a:txBody>
                    <a:bodyPr/>
                    <a:lstStyle/>
                    <a:p>
                      <a:pPr algn="ctr" rtl="1"/>
                      <a:r>
                        <a:rPr lang="fa-IR" dirty="0" smtClean="0">
                          <a:cs typeface="B Titr" panose="00000700000000000000" pitchFamily="2" charset="-78"/>
                        </a:rPr>
                        <a:t>فشار خون</a:t>
                      </a:r>
                      <a:endParaRPr lang="en-US" dirty="0">
                        <a:cs typeface="B Titr" panose="00000700000000000000" pitchFamily="2" charset="-78"/>
                      </a:endParaRPr>
                    </a:p>
                  </a:txBody>
                  <a:tcPr/>
                </a:tc>
                <a:tc>
                  <a:txBody>
                    <a:bodyPr/>
                    <a:lstStyle/>
                    <a:p>
                      <a:pPr algn="ctr" rtl="1"/>
                      <a:r>
                        <a:rPr lang="fa-IR" dirty="0" smtClean="0">
                          <a:cs typeface="B Titr" panose="00000700000000000000" pitchFamily="2" charset="-78"/>
                        </a:rPr>
                        <a:t>23406</a:t>
                      </a:r>
                      <a:endParaRPr lang="en-US" dirty="0">
                        <a:cs typeface="B Titr" panose="00000700000000000000" pitchFamily="2" charset="-78"/>
                      </a:endParaRPr>
                    </a:p>
                  </a:txBody>
                  <a:tcPr/>
                </a:tc>
                <a:extLst>
                  <a:ext uri="{0D108BD9-81ED-4DB2-BD59-A6C34878D82A}">
                    <a16:rowId xmlns:a16="http://schemas.microsoft.com/office/drawing/2014/main" val="10001"/>
                  </a:ext>
                </a:extLst>
              </a:tr>
              <a:tr h="470647">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dirty="0" smtClean="0">
                          <a:cs typeface="B Titr" panose="00000700000000000000" pitchFamily="2" charset="-78"/>
                        </a:rPr>
                        <a:t>که ثبت بیماری نشده اند</a:t>
                      </a:r>
                      <a:endParaRPr lang="en-US" dirty="0" smtClean="0">
                        <a:cs typeface="B Titr" panose="00000700000000000000" pitchFamily="2" charset="-78"/>
                      </a:endParaRPr>
                    </a:p>
                  </a:txBody>
                  <a:tcPr/>
                </a:tc>
                <a:tc>
                  <a:txBody>
                    <a:bodyPr/>
                    <a:lstStyle/>
                    <a:p>
                      <a:pPr algn="ctr" rtl="1"/>
                      <a:r>
                        <a:rPr lang="fa-IR" dirty="0" smtClean="0">
                          <a:cs typeface="B Titr" panose="00000700000000000000" pitchFamily="2" charset="-78"/>
                        </a:rPr>
                        <a:t>دیابت</a:t>
                      </a:r>
                      <a:endParaRPr lang="en-US" dirty="0">
                        <a:cs typeface="B Titr" panose="00000700000000000000" pitchFamily="2" charset="-78"/>
                      </a:endParaRPr>
                    </a:p>
                  </a:txBody>
                  <a:tcPr/>
                </a:tc>
                <a:tc>
                  <a:txBody>
                    <a:bodyPr/>
                    <a:lstStyle/>
                    <a:p>
                      <a:pPr algn="ctr" rtl="1"/>
                      <a:r>
                        <a:rPr lang="fa-IR" dirty="0" smtClean="0">
                          <a:cs typeface="B Titr" panose="00000700000000000000" pitchFamily="2" charset="-78"/>
                        </a:rPr>
                        <a:t>15133</a:t>
                      </a:r>
                      <a:endParaRPr lang="en-US" dirty="0">
                        <a:cs typeface="B Titr" panose="00000700000000000000" pitchFamily="2" charset="-78"/>
                      </a:endParaRPr>
                    </a:p>
                  </a:txBody>
                  <a:tcPr/>
                </a:tc>
                <a:extLst>
                  <a:ext uri="{0D108BD9-81ED-4DB2-BD59-A6C34878D82A}">
                    <a16:rowId xmlns:a16="http://schemas.microsoft.com/office/drawing/2014/main" val="10002"/>
                  </a:ext>
                </a:extLst>
              </a:tr>
              <a:tr h="470647">
                <a:tc>
                  <a:txBody>
                    <a:bodyPr/>
                    <a:lstStyle/>
                    <a:p>
                      <a:pPr algn="ctr" rtl="1"/>
                      <a:r>
                        <a:rPr lang="fa-IR" dirty="0" smtClean="0">
                          <a:cs typeface="B Titr" panose="00000700000000000000" pitchFamily="2" charset="-78"/>
                        </a:rPr>
                        <a:t>که خطرسنجی نشده اند</a:t>
                      </a:r>
                      <a:endParaRPr lang="en-US" dirty="0">
                        <a:cs typeface="B Titr" panose="00000700000000000000" pitchFamily="2" charset="-78"/>
                      </a:endParaRPr>
                    </a:p>
                  </a:txBody>
                  <a:tcPr/>
                </a:tc>
                <a:tc>
                  <a:txBody>
                    <a:bodyPr/>
                    <a:lstStyle/>
                    <a:p>
                      <a:pPr algn="ctr" rtl="1"/>
                      <a:r>
                        <a:rPr lang="fa-IR" dirty="0" smtClean="0">
                          <a:cs typeface="B Titr" panose="00000700000000000000" pitchFamily="2" charset="-78"/>
                        </a:rPr>
                        <a:t>فشارخونی ( ثبت شده</a:t>
                      </a:r>
                      <a:r>
                        <a:rPr lang="fa-IR" baseline="0" dirty="0" smtClean="0">
                          <a:cs typeface="B Titr" panose="00000700000000000000" pitchFamily="2" charset="-78"/>
                        </a:rPr>
                        <a:t> )</a:t>
                      </a:r>
                      <a:endParaRPr lang="en-US" dirty="0">
                        <a:cs typeface="B Titr" panose="00000700000000000000" pitchFamily="2" charset="-78"/>
                      </a:endParaRPr>
                    </a:p>
                  </a:txBody>
                  <a:tcPr/>
                </a:tc>
                <a:tc>
                  <a:txBody>
                    <a:bodyPr/>
                    <a:lstStyle/>
                    <a:p>
                      <a:pPr algn="ctr" rtl="1"/>
                      <a:r>
                        <a:rPr lang="fa-IR" dirty="0" smtClean="0">
                          <a:cs typeface="B Titr" panose="00000700000000000000" pitchFamily="2" charset="-78"/>
                        </a:rPr>
                        <a:t>38018</a:t>
                      </a:r>
                      <a:endParaRPr lang="en-US" dirty="0">
                        <a:cs typeface="B Titr" panose="00000700000000000000" pitchFamily="2" charset="-78"/>
                      </a:endParaRPr>
                    </a:p>
                  </a:txBody>
                  <a:tcPr/>
                </a:tc>
                <a:extLst>
                  <a:ext uri="{0D108BD9-81ED-4DB2-BD59-A6C34878D82A}">
                    <a16:rowId xmlns:a16="http://schemas.microsoft.com/office/drawing/2014/main" val="10003"/>
                  </a:ext>
                </a:extLst>
              </a:tr>
              <a:tr h="470647">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dirty="0" smtClean="0">
                          <a:cs typeface="B Titr" panose="00000700000000000000" pitchFamily="2" charset="-78"/>
                        </a:rPr>
                        <a:t>که خطرسنجی نشده اند</a:t>
                      </a:r>
                      <a:endParaRPr lang="en-US" dirty="0" smtClean="0">
                        <a:cs typeface="B Titr" panose="00000700000000000000" pitchFamily="2" charset="-78"/>
                      </a:endParaRPr>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dirty="0" smtClean="0">
                          <a:cs typeface="B Titr" panose="00000700000000000000" pitchFamily="2" charset="-78"/>
                        </a:rPr>
                        <a:t>دیابت ( ثبت شده</a:t>
                      </a:r>
                      <a:r>
                        <a:rPr lang="fa-IR" baseline="0" dirty="0" smtClean="0">
                          <a:cs typeface="B Titr" panose="00000700000000000000" pitchFamily="2" charset="-78"/>
                        </a:rPr>
                        <a:t> )</a:t>
                      </a:r>
                      <a:endParaRPr lang="en-US" dirty="0" smtClean="0">
                        <a:cs typeface="B Titr" panose="00000700000000000000" pitchFamily="2" charset="-78"/>
                      </a:endParaRPr>
                    </a:p>
                  </a:txBody>
                  <a:tcPr/>
                </a:tc>
                <a:tc>
                  <a:txBody>
                    <a:bodyPr/>
                    <a:lstStyle/>
                    <a:p>
                      <a:pPr algn="ctr" rtl="1"/>
                      <a:r>
                        <a:rPr lang="fa-IR" dirty="0" smtClean="0">
                          <a:cs typeface="B Titr" panose="00000700000000000000" pitchFamily="2" charset="-78"/>
                        </a:rPr>
                        <a:t>24697</a:t>
                      </a:r>
                      <a:endParaRPr lang="en-US" dirty="0">
                        <a:cs typeface="B Titr" panose="00000700000000000000" pitchFamily="2" charset="-78"/>
                      </a:endParaRPr>
                    </a:p>
                  </a:txBody>
                  <a:tcPr/>
                </a:tc>
                <a:extLst>
                  <a:ext uri="{0D108BD9-81ED-4DB2-BD59-A6C34878D82A}">
                    <a16:rowId xmlns:a16="http://schemas.microsoft.com/office/drawing/2014/main" val="10004"/>
                  </a:ext>
                </a:extLst>
              </a:tr>
              <a:tr h="470647">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dirty="0" smtClean="0">
                          <a:cs typeface="B Titr" panose="00000700000000000000" pitchFamily="2" charset="-78"/>
                        </a:rPr>
                        <a:t>تعیین تکلیف نشده اند</a:t>
                      </a:r>
                      <a:endParaRPr lang="en-US" dirty="0" smtClean="0">
                        <a:cs typeface="B Titr" panose="00000700000000000000" pitchFamily="2" charset="-78"/>
                      </a:endParaRPr>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dirty="0" smtClean="0">
                          <a:cs typeface="B Titr" panose="00000700000000000000" pitchFamily="2" charset="-78"/>
                        </a:rPr>
                        <a:t>فشارخون</a:t>
                      </a:r>
                      <a:r>
                        <a:rPr lang="fa-IR" baseline="0" dirty="0" smtClean="0">
                          <a:cs typeface="B Titr" panose="00000700000000000000" pitchFamily="2" charset="-78"/>
                        </a:rPr>
                        <a:t> مشکوک (سیستول مساوی یا بالای 140 )</a:t>
                      </a:r>
                      <a:endParaRPr lang="en-US" dirty="0" smtClean="0">
                        <a:cs typeface="B Titr" panose="00000700000000000000" pitchFamily="2" charset="-78"/>
                      </a:endParaRPr>
                    </a:p>
                  </a:txBody>
                  <a:tcPr/>
                </a:tc>
                <a:tc>
                  <a:txBody>
                    <a:bodyPr/>
                    <a:lstStyle/>
                    <a:p>
                      <a:pPr algn="ctr" rtl="1"/>
                      <a:r>
                        <a:rPr lang="fa-IR" dirty="0" smtClean="0">
                          <a:cs typeface="B Titr" panose="00000700000000000000" pitchFamily="2" charset="-78"/>
                        </a:rPr>
                        <a:t>31690</a:t>
                      </a:r>
                      <a:endParaRPr lang="en-US" dirty="0">
                        <a:cs typeface="B Titr" panose="00000700000000000000" pitchFamily="2" charset="-78"/>
                      </a:endParaRPr>
                    </a:p>
                  </a:txBody>
                  <a:tcPr/>
                </a:tc>
                <a:extLst>
                  <a:ext uri="{0D108BD9-81ED-4DB2-BD59-A6C34878D82A}">
                    <a16:rowId xmlns:a16="http://schemas.microsoft.com/office/drawing/2014/main" val="10005"/>
                  </a:ext>
                </a:extLst>
              </a:tr>
              <a:tr h="470647">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dirty="0" smtClean="0">
                          <a:cs typeface="B Titr" panose="00000700000000000000" pitchFamily="2" charset="-78"/>
                        </a:rPr>
                        <a:t>تعیین تکلیف نشده اند</a:t>
                      </a:r>
                      <a:endParaRPr lang="en-US" dirty="0" smtClean="0">
                        <a:cs typeface="B Titr" panose="00000700000000000000" pitchFamily="2" charset="-78"/>
                      </a:endParaRPr>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dirty="0" smtClean="0">
                          <a:cs typeface="B Titr" panose="00000700000000000000" pitchFamily="2" charset="-78"/>
                        </a:rPr>
                        <a:t>فشارخون</a:t>
                      </a:r>
                      <a:r>
                        <a:rPr lang="fa-IR" baseline="0" dirty="0" smtClean="0">
                          <a:cs typeface="B Titr" panose="00000700000000000000" pitchFamily="2" charset="-78"/>
                        </a:rPr>
                        <a:t> مشکوک (دیاستول مساوی یا بالای 90 )</a:t>
                      </a:r>
                      <a:endParaRPr lang="en-US" dirty="0" smtClean="0">
                        <a:cs typeface="B Titr" panose="00000700000000000000" pitchFamily="2" charset="-78"/>
                      </a:endParaRPr>
                    </a:p>
                  </a:txBody>
                  <a:tcPr/>
                </a:tc>
                <a:tc>
                  <a:txBody>
                    <a:bodyPr/>
                    <a:lstStyle/>
                    <a:p>
                      <a:pPr algn="ctr" rtl="1"/>
                      <a:r>
                        <a:rPr lang="fa-IR" dirty="0" smtClean="0">
                          <a:cs typeface="B Titr" panose="00000700000000000000" pitchFamily="2" charset="-78"/>
                        </a:rPr>
                        <a:t>47966</a:t>
                      </a:r>
                      <a:endParaRPr lang="en-US" dirty="0">
                        <a:cs typeface="B Titr" panose="00000700000000000000" pitchFamily="2" charset="-78"/>
                      </a:endParaRPr>
                    </a:p>
                  </a:txBody>
                  <a:tcPr/>
                </a:tc>
                <a:extLst>
                  <a:ext uri="{0D108BD9-81ED-4DB2-BD59-A6C34878D82A}">
                    <a16:rowId xmlns:a16="http://schemas.microsoft.com/office/drawing/2014/main" val="10006"/>
                  </a:ext>
                </a:extLst>
              </a:tr>
              <a:tr h="470647">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dirty="0" smtClean="0">
                          <a:cs typeface="B Titr" panose="00000700000000000000" pitchFamily="2" charset="-78"/>
                        </a:rPr>
                        <a:t>تعیین تکلیف نشده اند</a:t>
                      </a:r>
                      <a:endParaRPr lang="en-US" dirty="0" smtClean="0">
                        <a:cs typeface="B Titr" panose="00000700000000000000" pitchFamily="2" charset="-78"/>
                      </a:endParaRPr>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r>
                        <a:rPr lang="fa-IR" dirty="0" smtClean="0">
                          <a:cs typeface="B Titr" panose="00000700000000000000" pitchFamily="2" charset="-78"/>
                        </a:rPr>
                        <a:t>دیابت مشکوک ( قند ناشتای بالای 126 )</a:t>
                      </a:r>
                      <a:endParaRPr lang="en-US" dirty="0" smtClean="0">
                        <a:cs typeface="B Titr" panose="00000700000000000000" pitchFamily="2" charset="-78"/>
                      </a:endParaRPr>
                    </a:p>
                  </a:txBody>
                  <a:tcPr/>
                </a:tc>
                <a:tc>
                  <a:txBody>
                    <a:bodyPr/>
                    <a:lstStyle/>
                    <a:p>
                      <a:pPr algn="ctr" rtl="1"/>
                      <a:r>
                        <a:rPr lang="fa-IR" dirty="0" smtClean="0">
                          <a:cs typeface="B Titr" panose="00000700000000000000" pitchFamily="2" charset="-78"/>
                        </a:rPr>
                        <a:t>20241</a:t>
                      </a:r>
                      <a:endParaRPr lang="en-US" dirty="0">
                        <a:cs typeface="B Titr" panose="00000700000000000000" pitchFamily="2" charset="-78"/>
                      </a:endParaRPr>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7595540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sz="2500" dirty="0">
                <a:solidFill>
                  <a:srgbClr val="FF0000"/>
                </a:solidFill>
                <a:latin typeface="Calibri" panose="020F0502020204030204"/>
                <a:cs typeface="Arial"/>
              </a:rPr>
              <a:t>ادامه - </a:t>
            </a:r>
            <a:r>
              <a:rPr lang="fa-IR" sz="4000" dirty="0">
                <a:solidFill>
                  <a:prstClr val="black"/>
                </a:solidFill>
              </a:rPr>
              <a:t>بیماریابی ( فشارخون بالا، دیابت، پره دیابت و بیماری های ایسکمیک  قلبی و سکته های مغزی )</a:t>
            </a:r>
            <a:endParaRPr lang="en-US" dirty="0"/>
          </a:p>
        </p:txBody>
      </p:sp>
      <p:sp>
        <p:nvSpPr>
          <p:cNvPr id="3" name="Content Placeholder 2"/>
          <p:cNvSpPr>
            <a:spLocks noGrp="1"/>
          </p:cNvSpPr>
          <p:nvPr>
            <p:ph idx="1"/>
          </p:nvPr>
        </p:nvSpPr>
        <p:spPr>
          <a:xfrm>
            <a:off x="150607" y="1825625"/>
            <a:ext cx="11908715" cy="4351338"/>
          </a:xfrm>
        </p:spPr>
        <p:txBody>
          <a:bodyPr>
            <a:normAutofit lnSpcReduction="10000"/>
          </a:bodyPr>
          <a:lstStyle/>
          <a:p>
            <a:pPr algn="r" rtl="1"/>
            <a:r>
              <a:rPr lang="fa-IR" b="1" u="sng" dirty="0">
                <a:solidFill>
                  <a:srgbClr val="FF0000"/>
                </a:solidFill>
              </a:rPr>
              <a:t>لازم است تمام افراد ( بالای 30 سال) مراجعه کننده به </a:t>
            </a:r>
            <a:r>
              <a:rPr lang="fa-IR" b="1" u="sng" dirty="0" smtClean="0">
                <a:solidFill>
                  <a:srgbClr val="FF0000"/>
                </a:solidFill>
              </a:rPr>
              <a:t>مراکز سلامت </a:t>
            </a:r>
            <a:r>
              <a:rPr lang="fa-IR" b="1" u="sng" dirty="0">
                <a:solidFill>
                  <a:srgbClr val="FF0000"/>
                </a:solidFill>
              </a:rPr>
              <a:t>حتما خلاصه پرونده شان باز شود. </a:t>
            </a:r>
          </a:p>
          <a:p>
            <a:pPr algn="r" rtl="1"/>
            <a:r>
              <a:rPr lang="fa-IR" b="1" dirty="0"/>
              <a:t>تا:</a:t>
            </a:r>
          </a:p>
          <a:p>
            <a:pPr algn="r" rtl="1"/>
            <a:r>
              <a:rPr lang="fa-IR" b="1" dirty="0">
                <a:solidFill>
                  <a:srgbClr val="FF0000"/>
                </a:solidFill>
              </a:rPr>
              <a:t>اگر بیمار است و </a:t>
            </a:r>
            <a:r>
              <a:rPr lang="fa-IR" b="1" dirty="0" smtClean="0">
                <a:solidFill>
                  <a:srgbClr val="FF0000"/>
                </a:solidFill>
              </a:rPr>
              <a:t>( مراقبت می شود ) ولی ثبت </a:t>
            </a:r>
            <a:r>
              <a:rPr lang="fa-IR" b="1" dirty="0">
                <a:solidFill>
                  <a:srgbClr val="FF0000"/>
                </a:solidFill>
              </a:rPr>
              <a:t>بیماری نشده حتما ثبت بیماری بشود</a:t>
            </a:r>
            <a:r>
              <a:rPr lang="fa-IR" b="1" dirty="0" smtClean="0">
                <a:solidFill>
                  <a:srgbClr val="FF0000"/>
                </a:solidFill>
              </a:rPr>
              <a:t>. ( اگر ثبت بیماری درست شود شیوع فشار خون به 22 % و دیابت به 13 % می رسد)</a:t>
            </a:r>
            <a:endParaRPr lang="fa-IR" b="1" dirty="0">
              <a:solidFill>
                <a:srgbClr val="FF0000"/>
              </a:solidFill>
            </a:endParaRPr>
          </a:p>
          <a:p>
            <a:pPr algn="r" rtl="1"/>
            <a:r>
              <a:rPr lang="fa-IR" b="1" dirty="0"/>
              <a:t>تا:</a:t>
            </a:r>
          </a:p>
          <a:p>
            <a:pPr algn="r" rtl="1"/>
            <a:r>
              <a:rPr lang="fa-IR" b="1" dirty="0">
                <a:solidFill>
                  <a:srgbClr val="FF0000"/>
                </a:solidFill>
              </a:rPr>
              <a:t>اگر خطرسنجی نشده ولی مراقبت می شود حتما خطرسنجی بشود.</a:t>
            </a:r>
          </a:p>
          <a:p>
            <a:pPr algn="r" rtl="1"/>
            <a:r>
              <a:rPr lang="fa-IR" b="1" dirty="0"/>
              <a:t>تا:</a:t>
            </a:r>
          </a:p>
          <a:p>
            <a:pPr algn="r" rtl="1"/>
            <a:r>
              <a:rPr lang="fa-IR" b="1" dirty="0">
                <a:solidFill>
                  <a:srgbClr val="FF0000"/>
                </a:solidFill>
              </a:rPr>
              <a:t>اگر در خطرسنجی مشکوک به دیابت یا مشکوک به </a:t>
            </a:r>
            <a:r>
              <a:rPr lang="fa-IR" b="1" dirty="0">
                <a:solidFill>
                  <a:srgbClr val="7030A0"/>
                </a:solidFill>
              </a:rPr>
              <a:t>پره دیابت </a:t>
            </a:r>
            <a:r>
              <a:rPr lang="fa-IR" b="1" dirty="0">
                <a:solidFill>
                  <a:srgbClr val="FF0000"/>
                </a:solidFill>
              </a:rPr>
              <a:t>یا مشکوک به فشار خون است تشخیص او قطعی شده و در صورت وجود بیماری ثبت شود. </a:t>
            </a:r>
          </a:p>
          <a:p>
            <a:endParaRPr lang="en-US" dirty="0"/>
          </a:p>
        </p:txBody>
      </p:sp>
    </p:spTree>
    <p:extLst>
      <p:ext uri="{BB962C8B-B14F-4D97-AF65-F5344CB8AC3E}">
        <p14:creationId xmlns:p14="http://schemas.microsoft.com/office/powerpoint/2010/main" val="19848204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365125"/>
            <a:ext cx="12192000" cy="1325563"/>
          </a:xfrm>
        </p:spPr>
        <p:txBody>
          <a:bodyPr/>
          <a:lstStyle/>
          <a:p>
            <a:pPr algn="ctr"/>
            <a:r>
              <a:rPr lang="fa-IR" sz="3600" dirty="0" smtClean="0">
                <a:cs typeface="B Titr" panose="00000700000000000000" pitchFamily="2" charset="-78"/>
              </a:rPr>
              <a:t>بهترین و مهمترین کار، بررسی خلاصه پرونده فرد در 9 مورد می </a:t>
            </a:r>
            <a:r>
              <a:rPr lang="fa-IR" sz="3600" dirty="0">
                <a:cs typeface="B Titr" panose="00000700000000000000" pitchFamily="2" charset="-78"/>
              </a:rPr>
              <a:t>باشد.</a:t>
            </a:r>
            <a:endParaRPr lang="en-US" sz="3600" dirty="0">
              <a:cs typeface="B Titr" panose="00000700000000000000" pitchFamily="2" charset="-78"/>
            </a:endParaRPr>
          </a:p>
        </p:txBody>
      </p:sp>
      <p:sp>
        <p:nvSpPr>
          <p:cNvPr id="3" name="Content Placeholder 2"/>
          <p:cNvSpPr>
            <a:spLocks noGrp="1"/>
          </p:cNvSpPr>
          <p:nvPr>
            <p:ph idx="1"/>
          </p:nvPr>
        </p:nvSpPr>
        <p:spPr>
          <a:xfrm>
            <a:off x="0" y="1825625"/>
            <a:ext cx="12192000" cy="4351338"/>
          </a:xfrm>
        </p:spPr>
        <p:txBody>
          <a:bodyPr/>
          <a:lstStyle/>
          <a:p>
            <a:pPr algn="r" rtl="1"/>
            <a:r>
              <a:rPr lang="fa-IR" dirty="0" smtClean="0"/>
              <a:t>برای پیگیری خطرسنجی ها از بیماران شروع کنید که هم مراقبتشان انجام شود و هم خطرسنجی انجام شود.</a:t>
            </a:r>
          </a:p>
          <a:p>
            <a:pPr algn="r" rtl="1"/>
            <a:r>
              <a:rPr lang="fa-IR" dirty="0" smtClean="0"/>
              <a:t>با بررسی خلاصه پرونده، کسانی که </a:t>
            </a:r>
            <a:r>
              <a:rPr lang="fa-IR" dirty="0" smtClean="0">
                <a:solidFill>
                  <a:srgbClr val="FF0000"/>
                </a:solidFill>
              </a:rPr>
              <a:t>خطرسنجی شده اند و مشکوک هستند </a:t>
            </a:r>
            <a:r>
              <a:rPr lang="fa-IR" dirty="0" smtClean="0"/>
              <a:t>برای تعیین تکلیف پیگیری شوند و در صورتی که اندیکاسیون تکرار خطرسنجی را دارند ( 3، 6، 9 و 12 ماهه) خطرسنجی تکراری انجام شود و تعیین تکلیف شوند. </a:t>
            </a:r>
            <a:endParaRPr lang="en-US" dirty="0"/>
          </a:p>
        </p:txBody>
      </p:sp>
    </p:spTree>
    <p:extLst>
      <p:ext uri="{BB962C8B-B14F-4D97-AF65-F5344CB8AC3E}">
        <p14:creationId xmlns:p14="http://schemas.microsoft.com/office/powerpoint/2010/main" val="278283038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1416</TotalTime>
  <Words>2169</Words>
  <Application>Microsoft Office PowerPoint</Application>
  <PresentationFormat>Widescreen</PresentationFormat>
  <Paragraphs>190</Paragraphs>
  <Slides>22</Slides>
  <Notes>0</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22</vt:i4>
      </vt:variant>
    </vt:vector>
  </HeadingPairs>
  <TitlesOfParts>
    <vt:vector size="31" baseType="lpstr">
      <vt:lpstr>Arial</vt:lpstr>
      <vt:lpstr>B Mitra</vt:lpstr>
      <vt:lpstr>B Titr</vt:lpstr>
      <vt:lpstr>Calibri</vt:lpstr>
      <vt:lpstr>Calibri Light</vt:lpstr>
      <vt:lpstr>Cambria</vt:lpstr>
      <vt:lpstr>Times New Roman</vt:lpstr>
      <vt:lpstr>Office Theme</vt:lpstr>
      <vt:lpstr>Worksheet</vt:lpstr>
      <vt:lpstr>استخراج و تحلیل شاخص های برنامه دیابت و فشارخون از سامانه سیب و داشبورد مدیریتی</vt:lpstr>
      <vt:lpstr>عناوین:</vt:lpstr>
      <vt:lpstr>خطرسنجی قلبی عروقی  </vt:lpstr>
      <vt:lpstr>PowerPoint Presentation</vt:lpstr>
      <vt:lpstr>بیماریابی ( فشارخون بالا، دیابت، پره دیابت و بیماری های ایسکمیک  قلبی و سکته های مغزی )</vt:lpstr>
      <vt:lpstr>ادامه - بیماریابی ( فشارخون بالا، دیابت، پره دیابت و بیماری های ایسکمیک  قلبی و سکته های مغزی )</vt:lpstr>
      <vt:lpstr>ادامه - بیماریابی ( فشارخون بالا، دیابت، پره دیابت و بیماری های ایسکمیک  قلبی و سکته های مغزی )</vt:lpstr>
      <vt:lpstr>ادامه - بیماریابی ( فشارخون بالا، دیابت، پره دیابت و بیماری های ایسکمیک  قلبی و سکته های مغزی )</vt:lpstr>
      <vt:lpstr>بهترین و مهمترین کار، بررسی خلاصه پرونده فرد در 9 مورد می باشد.</vt:lpstr>
      <vt:lpstr>فشار خون مشکوک</vt:lpstr>
      <vt:lpstr>دیابت</vt:lpstr>
      <vt:lpstr>دیابت</vt:lpstr>
      <vt:lpstr>دیابت</vt:lpstr>
      <vt:lpstr>دیابت و فشار خون </vt:lpstr>
      <vt:lpstr>فشارخون</vt:lpstr>
      <vt:lpstr>مراقبت دیابت یا فشار خون ( پزشک) ( غیرپزشک )</vt:lpstr>
      <vt:lpstr>افرادی که خطرسنجی نشده اند</vt:lpstr>
      <vt:lpstr>تعداد افراد با میزان قند و فشار معین</vt:lpstr>
      <vt:lpstr>پره دیابت</vt:lpstr>
      <vt:lpstr>تعداد افراد مبتلا به دیابت، فشارخون، هیپرلیپیدمی و چاقی </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استخراج و تحلیل شاخص های برنامه دیابت و فشارخون از سامانه سیب و داشبورد مدیریتی</dc:title>
  <dc:creator>Windows User</dc:creator>
  <cp:lastModifiedBy>Windows User</cp:lastModifiedBy>
  <cp:revision>70</cp:revision>
  <dcterms:created xsi:type="dcterms:W3CDTF">2020-05-26T08:48:58Z</dcterms:created>
  <dcterms:modified xsi:type="dcterms:W3CDTF">2020-06-09T06:02:56Z</dcterms:modified>
</cp:coreProperties>
</file>