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86" r:id="rId4"/>
    <p:sldId id="260" r:id="rId5"/>
    <p:sldId id="287" r:id="rId6"/>
    <p:sldId id="261" r:id="rId7"/>
    <p:sldId id="262" r:id="rId8"/>
    <p:sldId id="263" r:id="rId9"/>
    <p:sldId id="264" r:id="rId10"/>
    <p:sldId id="265" r:id="rId11"/>
    <p:sldId id="300" r:id="rId12"/>
    <p:sldId id="301" r:id="rId13"/>
    <p:sldId id="302" r:id="rId14"/>
    <p:sldId id="266" r:id="rId15"/>
    <p:sldId id="267" r:id="rId16"/>
    <p:sldId id="270" r:id="rId17"/>
    <p:sldId id="272" r:id="rId18"/>
    <p:sldId id="271" r:id="rId19"/>
    <p:sldId id="273" r:id="rId20"/>
    <p:sldId id="274" r:id="rId21"/>
    <p:sldId id="275" r:id="rId22"/>
    <p:sldId id="290" r:id="rId23"/>
    <p:sldId id="289" r:id="rId24"/>
    <p:sldId id="276" r:id="rId25"/>
    <p:sldId id="291" r:id="rId26"/>
    <p:sldId id="295" r:id="rId27"/>
    <p:sldId id="297" r:id="rId28"/>
    <p:sldId id="298" r:id="rId29"/>
    <p:sldId id="277" r:id="rId30"/>
    <p:sldId id="292" r:id="rId31"/>
    <p:sldId id="278" r:id="rId32"/>
    <p:sldId id="293" r:id="rId33"/>
    <p:sldId id="294" r:id="rId34"/>
    <p:sldId id="296" r:id="rId35"/>
    <p:sldId id="279" r:id="rId36"/>
    <p:sldId id="280" r:id="rId37"/>
    <p:sldId id="299" r:id="rId38"/>
    <p:sldId id="303"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799" autoAdjust="0"/>
  </p:normalViewPr>
  <p:slideViewPr>
    <p:cSldViewPr>
      <p:cViewPr varScale="1">
        <p:scale>
          <a:sx n="75" d="100"/>
          <a:sy n="75" d="100"/>
        </p:scale>
        <p:origin x="123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5/29/2019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5/29/2019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5/29/2019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5/29/2019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5/29/2019</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1D8BD707-D9CF-40AE-B4C6-C98DA3205C09}" type="datetimeFigureOut">
              <a:rPr lang="en-US" smtClean="0"/>
              <a:pPr/>
              <a:t>5/29/2019</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47700" y="0"/>
            <a:ext cx="7696200" cy="1470025"/>
          </a:xfrm>
        </p:spPr>
        <p:txBody>
          <a:bodyPr/>
          <a:lstStyle/>
          <a:p>
            <a:pPr algn="ctr"/>
            <a:r>
              <a:rPr lang="en-US" sz="3600" b="1" cap="none" dirty="0">
                <a:latin typeface="Times New Roman" panose="02020603050405020304" pitchFamily="18" charset="0"/>
                <a:cs typeface="Times New Roman" panose="02020603050405020304" pitchFamily="18" charset="0"/>
              </a:rPr>
              <a:t>P</a:t>
            </a:r>
            <a:r>
              <a:rPr lang="en-US" sz="3600" b="1" cap="none" dirty="0" smtClean="0">
                <a:latin typeface="Times New Roman" panose="02020603050405020304" pitchFamily="18" charset="0"/>
                <a:cs typeface="Times New Roman" panose="02020603050405020304" pitchFamily="18" charset="0"/>
              </a:rPr>
              <a:t>rinciples of </a:t>
            </a:r>
            <a:r>
              <a:rPr lang="en-CA" sz="3600" b="1" cap="none" dirty="0">
                <a:latin typeface="Times New Roman" pitchFamily="18" charset="0"/>
                <a:cs typeface="Times New Roman" pitchFamily="18" charset="0"/>
              </a:rPr>
              <a:t>P</a:t>
            </a:r>
            <a:r>
              <a:rPr lang="en-CA" sz="3600" b="1" cap="none" dirty="0" smtClean="0">
                <a:latin typeface="Times New Roman" pitchFamily="18" charset="0"/>
                <a:cs typeface="Times New Roman" pitchFamily="18" charset="0"/>
              </a:rPr>
              <a:t>harmacological </a:t>
            </a:r>
            <a:r>
              <a:rPr lang="en-CA" sz="3600" b="1" cap="none" dirty="0">
                <a:latin typeface="Times New Roman" pitchFamily="18" charset="0"/>
                <a:cs typeface="Times New Roman" pitchFamily="18" charset="0"/>
              </a:rPr>
              <a:t>T</a:t>
            </a:r>
            <a:r>
              <a:rPr lang="en-CA" sz="3600" b="1" cap="none" dirty="0" smtClean="0">
                <a:latin typeface="Times New Roman" pitchFamily="18" charset="0"/>
                <a:cs typeface="Times New Roman" pitchFamily="18" charset="0"/>
              </a:rPr>
              <a:t>reatment  in Hypertension</a:t>
            </a:r>
            <a:endParaRPr lang="en-US" sz="3600" b="1" cap="none" dirty="0">
              <a:latin typeface="Times New Roman" panose="02020603050405020304" pitchFamily="18" charset="0"/>
              <a:cs typeface="Times New Roman" panose="02020603050405020304" pitchFamily="18" charset="0"/>
            </a:endParaRPr>
          </a:p>
        </p:txBody>
      </p:sp>
      <p:sp>
        <p:nvSpPr>
          <p:cNvPr id="7" name="Subtitle 6"/>
          <p:cNvSpPr>
            <a:spLocks noGrp="1"/>
          </p:cNvSpPr>
          <p:nvPr>
            <p:ph type="subTitle" idx="1"/>
          </p:nvPr>
        </p:nvSpPr>
        <p:spPr>
          <a:xfrm>
            <a:off x="3200400" y="4572000"/>
            <a:ext cx="7086600" cy="1752600"/>
          </a:xfrm>
        </p:spPr>
        <p:txBody>
          <a:bodyPr>
            <a:normAutofit/>
          </a:bodyPr>
          <a:lstStyle/>
          <a:p>
            <a:pPr algn="ctr" rtl="1"/>
            <a:r>
              <a:rPr lang="en-US" sz="2400" cap="none" dirty="0" smtClean="0">
                <a:solidFill>
                  <a:schemeClr val="tx1"/>
                </a:solidFill>
                <a:latin typeface="Times New Roman" panose="02020603050405020304" pitchFamily="18" charset="0"/>
                <a:cs typeface="Times New Roman" panose="02020603050405020304" pitchFamily="18" charset="0"/>
              </a:rPr>
              <a:t>Mohammad </a:t>
            </a:r>
            <a:r>
              <a:rPr lang="en-US" sz="2400" cap="none" dirty="0" err="1" smtClean="0">
                <a:solidFill>
                  <a:schemeClr val="tx1"/>
                </a:solidFill>
                <a:latin typeface="Times New Roman" panose="02020603050405020304" pitchFamily="18" charset="0"/>
                <a:cs typeface="Times New Roman" panose="02020603050405020304" pitchFamily="18" charset="0"/>
              </a:rPr>
              <a:t>Kermani</a:t>
            </a:r>
            <a:r>
              <a:rPr lang="en-US" sz="2400" cap="none" dirty="0" smtClean="0">
                <a:solidFill>
                  <a:schemeClr val="tx1"/>
                </a:solidFill>
                <a:latin typeface="Times New Roman" panose="02020603050405020304" pitchFamily="18" charset="0"/>
                <a:cs typeface="Times New Roman" panose="02020603050405020304" pitchFamily="18" charset="0"/>
              </a:rPr>
              <a:t>-A</a:t>
            </a:r>
          </a:p>
          <a:p>
            <a:pPr algn="ctr" rtl="1"/>
            <a:r>
              <a:rPr lang="en-US" sz="2400" cap="none" dirty="0" smtClean="0">
                <a:latin typeface="Times New Roman" panose="02020603050405020304" pitchFamily="18" charset="0"/>
                <a:cs typeface="Times New Roman" panose="02020603050405020304" pitchFamily="18" charset="0"/>
              </a:rPr>
              <a:t>Cardiologist</a:t>
            </a:r>
            <a:endParaRPr lang="en-US" sz="2400" cap="none"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20516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735654917"/>
              </p:ext>
            </p:extLst>
          </p:nvPr>
        </p:nvGraphicFramePr>
        <p:xfrm>
          <a:off x="152400" y="304800"/>
          <a:ext cx="8786873" cy="4490403"/>
        </p:xfrm>
        <a:graphic>
          <a:graphicData uri="http://schemas.openxmlformats.org/drawingml/2006/table">
            <a:tbl>
              <a:tblPr>
                <a:tableStyleId>{08FB837D-C827-4EFA-A057-4D05807E0F7C}</a:tableStyleId>
              </a:tblPr>
              <a:tblGrid>
                <a:gridCol w="1937449"/>
                <a:gridCol w="1969346"/>
                <a:gridCol w="1969346"/>
                <a:gridCol w="1455366"/>
                <a:gridCol w="1455366"/>
              </a:tblGrid>
              <a:tr h="312745">
                <a:tc gridSpan="3">
                  <a:txBody>
                    <a:bodyPr/>
                    <a:lstStyle/>
                    <a:p>
                      <a:pPr>
                        <a:lnSpc>
                          <a:spcPct val="115000"/>
                        </a:lnSpc>
                        <a:spcAft>
                          <a:spcPts val="0"/>
                        </a:spcAft>
                      </a:pPr>
                      <a:r>
                        <a:rPr lang="en-CA" sz="1400" dirty="0" smtClean="0"/>
                        <a:t>DHP- Calcium Chanel blockers Available in Iran </a:t>
                      </a:r>
                      <a:endParaRPr lang="en-US" sz="1400" b="1" dirty="0">
                        <a:latin typeface="Times New Roman" pitchFamily="18" charset="0"/>
                        <a:ea typeface="Times New Roman"/>
                        <a:cs typeface="Times New Roman" pitchFamily="18" charset="0"/>
                      </a:endParaRPr>
                    </a:p>
                  </a:txBody>
                  <a:tcPr marL="68281" marR="68281" marT="0" marB="0"/>
                </a:tc>
                <a:tc hMerge="1">
                  <a:txBody>
                    <a:bodyPr/>
                    <a:lstStyle/>
                    <a:p>
                      <a:endParaRPr lang="en-US"/>
                    </a:p>
                  </a:txBody>
                  <a:tcPr/>
                </a:tc>
                <a:tc hMerge="1">
                  <a:txBody>
                    <a:bodyPr/>
                    <a:lstStyle/>
                    <a:p>
                      <a:endParaRPr lang="en-US"/>
                    </a:p>
                  </a:txBody>
                  <a:tcPr/>
                </a:tc>
                <a:tc>
                  <a:txBody>
                    <a:bodyPr/>
                    <a:lstStyle/>
                    <a:p>
                      <a:pPr>
                        <a:lnSpc>
                          <a:spcPct val="115000"/>
                        </a:lnSpc>
                        <a:spcAft>
                          <a:spcPts val="0"/>
                        </a:spcAft>
                      </a:pPr>
                      <a:endParaRPr lang="en-CA" sz="1400">
                        <a:latin typeface="Times New Roman" pitchFamily="18" charset="0"/>
                        <a:ea typeface="Times New Roman"/>
                        <a:cs typeface="Times New Roman" pitchFamily="18" charset="0"/>
                      </a:endParaRPr>
                    </a:p>
                  </a:txBody>
                  <a:tcPr marL="68281" marR="68281" marT="0" marB="0"/>
                </a:tc>
                <a:tc>
                  <a:txBody>
                    <a:bodyPr/>
                    <a:lstStyle/>
                    <a:p>
                      <a:pPr>
                        <a:lnSpc>
                          <a:spcPct val="115000"/>
                        </a:lnSpc>
                        <a:spcAft>
                          <a:spcPts val="0"/>
                        </a:spcAft>
                      </a:pPr>
                      <a:endParaRPr lang="en-CA" sz="1400">
                        <a:latin typeface="Times New Roman" pitchFamily="18" charset="0"/>
                        <a:ea typeface="Times New Roman"/>
                        <a:cs typeface="Times New Roman" pitchFamily="18" charset="0"/>
                      </a:endParaRPr>
                    </a:p>
                  </a:txBody>
                  <a:tcPr marL="68281" marR="68281" marT="0" marB="0"/>
                </a:tc>
              </a:tr>
              <a:tr h="625492">
                <a:tc>
                  <a:txBody>
                    <a:bodyPr/>
                    <a:lstStyle/>
                    <a:p>
                      <a:pPr>
                        <a:lnSpc>
                          <a:spcPct val="115000"/>
                        </a:lnSpc>
                        <a:spcAft>
                          <a:spcPts val="0"/>
                        </a:spcAft>
                      </a:pPr>
                      <a:r>
                        <a:rPr lang="en-CA" sz="1400" dirty="0" smtClean="0"/>
                        <a:t>Drug</a:t>
                      </a:r>
                      <a:endParaRPr lang="en-US" sz="1400" dirty="0">
                        <a:latin typeface="Times New Roman" pitchFamily="18" charset="0"/>
                        <a:ea typeface="Times New Roman"/>
                        <a:cs typeface="Times New Roman" pitchFamily="18" charset="0"/>
                      </a:endParaRPr>
                    </a:p>
                  </a:txBody>
                  <a:tcPr marL="68281" marR="68281" marT="0" marB="0"/>
                </a:tc>
                <a:tc>
                  <a:txBody>
                    <a:bodyPr/>
                    <a:lstStyle/>
                    <a:p>
                      <a:pPr>
                        <a:lnSpc>
                          <a:spcPct val="115000"/>
                        </a:lnSpc>
                        <a:spcAft>
                          <a:spcPts val="0"/>
                        </a:spcAft>
                      </a:pPr>
                      <a:r>
                        <a:rPr lang="en-CA" sz="1400" dirty="0" smtClean="0"/>
                        <a:t>Drug form</a:t>
                      </a:r>
                      <a:endParaRPr lang="en-US" sz="1400" dirty="0">
                        <a:latin typeface="Times New Roman" pitchFamily="18" charset="0"/>
                        <a:ea typeface="Times New Roman"/>
                        <a:cs typeface="Times New Roman" pitchFamily="18" charset="0"/>
                      </a:endParaRPr>
                    </a:p>
                  </a:txBody>
                  <a:tcPr marL="68281" marR="68281" marT="0" marB="0"/>
                </a:tc>
                <a:tc>
                  <a:txBody>
                    <a:bodyPr/>
                    <a:lstStyle/>
                    <a:p>
                      <a:pPr>
                        <a:lnSpc>
                          <a:spcPct val="115000"/>
                        </a:lnSpc>
                        <a:spcAft>
                          <a:spcPts val="0"/>
                        </a:spcAft>
                      </a:pPr>
                      <a:r>
                        <a:rPr lang="en-CA" sz="1400"/>
                        <a:t>Initial Dosage</a:t>
                      </a:r>
                      <a:endParaRPr lang="en-US" sz="1400">
                        <a:latin typeface="Times New Roman" pitchFamily="18" charset="0"/>
                        <a:ea typeface="Times New Roman"/>
                        <a:cs typeface="Times New Roman" pitchFamily="18" charset="0"/>
                      </a:endParaRPr>
                    </a:p>
                  </a:txBody>
                  <a:tcPr marL="68281" marR="68281" marT="0" marB="0"/>
                </a:tc>
                <a:tc>
                  <a:txBody>
                    <a:bodyPr/>
                    <a:lstStyle/>
                    <a:p>
                      <a:pPr>
                        <a:lnSpc>
                          <a:spcPct val="115000"/>
                        </a:lnSpc>
                        <a:spcAft>
                          <a:spcPts val="0"/>
                        </a:spcAft>
                      </a:pPr>
                      <a:r>
                        <a:rPr lang="en-CA" sz="1400"/>
                        <a:t>Max. Dosage</a:t>
                      </a:r>
                      <a:endParaRPr lang="en-US" sz="1400">
                        <a:latin typeface="Times New Roman" pitchFamily="18" charset="0"/>
                        <a:ea typeface="Times New Roman"/>
                        <a:cs typeface="Times New Roman" pitchFamily="18" charset="0"/>
                      </a:endParaRPr>
                    </a:p>
                  </a:txBody>
                  <a:tcPr marL="68281" marR="68281" marT="0" marB="0"/>
                </a:tc>
                <a:tc>
                  <a:txBody>
                    <a:bodyPr/>
                    <a:lstStyle/>
                    <a:p>
                      <a:pPr>
                        <a:lnSpc>
                          <a:spcPct val="115000"/>
                        </a:lnSpc>
                        <a:spcAft>
                          <a:spcPts val="0"/>
                        </a:spcAft>
                      </a:pPr>
                      <a:r>
                        <a:rPr lang="en-CA" sz="1400"/>
                        <a:t>Daily Dose Fequency </a:t>
                      </a:r>
                      <a:endParaRPr lang="en-US" sz="1400">
                        <a:latin typeface="Times New Roman" pitchFamily="18" charset="0"/>
                        <a:ea typeface="Times New Roman"/>
                        <a:cs typeface="Times New Roman" pitchFamily="18" charset="0"/>
                      </a:endParaRPr>
                    </a:p>
                  </a:txBody>
                  <a:tcPr marL="68281" marR="68281" marT="0" marB="0"/>
                </a:tc>
              </a:tr>
              <a:tr h="625492">
                <a:tc>
                  <a:txBody>
                    <a:bodyPr/>
                    <a:lstStyle/>
                    <a:p>
                      <a:pPr>
                        <a:lnSpc>
                          <a:spcPct val="115000"/>
                        </a:lnSpc>
                        <a:spcAft>
                          <a:spcPts val="0"/>
                        </a:spcAft>
                      </a:pPr>
                      <a:r>
                        <a:rPr lang="en-CA" sz="1400" dirty="0" err="1"/>
                        <a:t>Amlodipine</a:t>
                      </a:r>
                      <a:endParaRPr lang="en-US" sz="1400" dirty="0">
                        <a:latin typeface="Times New Roman" pitchFamily="18" charset="0"/>
                        <a:ea typeface="Times New Roman"/>
                        <a:cs typeface="Times New Roman" pitchFamily="18" charset="0"/>
                      </a:endParaRPr>
                    </a:p>
                  </a:txBody>
                  <a:tcPr marL="68281" marR="68281" marT="0" marB="0"/>
                </a:tc>
                <a:tc>
                  <a:txBody>
                    <a:bodyPr/>
                    <a:lstStyle/>
                    <a:p>
                      <a:pPr>
                        <a:lnSpc>
                          <a:spcPct val="115000"/>
                        </a:lnSpc>
                        <a:spcAft>
                          <a:spcPts val="0"/>
                        </a:spcAft>
                      </a:pPr>
                      <a:r>
                        <a:rPr lang="en-CA" sz="1400"/>
                        <a:t>Tab long acting (5 &amp; 10mg)</a:t>
                      </a:r>
                      <a:endParaRPr lang="en-US" sz="1400">
                        <a:latin typeface="Times New Roman" pitchFamily="18" charset="0"/>
                        <a:ea typeface="Times New Roman"/>
                        <a:cs typeface="Times New Roman" pitchFamily="18" charset="0"/>
                      </a:endParaRPr>
                    </a:p>
                  </a:txBody>
                  <a:tcPr marL="68281" marR="68281" marT="0" marB="0"/>
                </a:tc>
                <a:tc>
                  <a:txBody>
                    <a:bodyPr/>
                    <a:lstStyle/>
                    <a:p>
                      <a:pPr>
                        <a:lnSpc>
                          <a:spcPct val="115000"/>
                        </a:lnSpc>
                        <a:spcAft>
                          <a:spcPts val="0"/>
                        </a:spcAft>
                      </a:pPr>
                      <a:r>
                        <a:rPr lang="en-CA" sz="1400"/>
                        <a:t>2.5 mg </a:t>
                      </a:r>
                      <a:endParaRPr lang="en-US" sz="1400">
                        <a:latin typeface="Times New Roman" pitchFamily="18" charset="0"/>
                        <a:ea typeface="Times New Roman"/>
                        <a:cs typeface="Times New Roman" pitchFamily="18" charset="0"/>
                      </a:endParaRPr>
                    </a:p>
                  </a:txBody>
                  <a:tcPr marL="68281" marR="68281" marT="0" marB="0"/>
                </a:tc>
                <a:tc>
                  <a:txBody>
                    <a:bodyPr/>
                    <a:lstStyle/>
                    <a:p>
                      <a:pPr>
                        <a:lnSpc>
                          <a:spcPct val="115000"/>
                        </a:lnSpc>
                        <a:spcAft>
                          <a:spcPts val="0"/>
                        </a:spcAft>
                      </a:pPr>
                      <a:r>
                        <a:rPr lang="en-CA" sz="1400"/>
                        <a:t>10mg</a:t>
                      </a:r>
                      <a:endParaRPr lang="en-US" sz="1400">
                        <a:latin typeface="Times New Roman" pitchFamily="18" charset="0"/>
                        <a:ea typeface="Times New Roman"/>
                        <a:cs typeface="Times New Roman" pitchFamily="18" charset="0"/>
                      </a:endParaRPr>
                    </a:p>
                  </a:txBody>
                  <a:tcPr marL="68281" marR="68281" marT="0" marB="0"/>
                </a:tc>
                <a:tc>
                  <a:txBody>
                    <a:bodyPr/>
                    <a:lstStyle/>
                    <a:p>
                      <a:pPr>
                        <a:lnSpc>
                          <a:spcPct val="115000"/>
                        </a:lnSpc>
                        <a:spcAft>
                          <a:spcPts val="0"/>
                        </a:spcAft>
                      </a:pPr>
                      <a:r>
                        <a:rPr lang="en-CA" sz="1400"/>
                        <a:t>1</a:t>
                      </a:r>
                      <a:endParaRPr lang="en-US" sz="1400">
                        <a:latin typeface="Times New Roman" pitchFamily="18" charset="0"/>
                        <a:ea typeface="Times New Roman"/>
                        <a:cs typeface="Times New Roman" pitchFamily="18" charset="0"/>
                      </a:endParaRPr>
                    </a:p>
                  </a:txBody>
                  <a:tcPr marL="68281" marR="68281" marT="0" marB="0"/>
                </a:tc>
              </a:tr>
              <a:tr h="625492">
                <a:tc>
                  <a:txBody>
                    <a:bodyPr/>
                    <a:lstStyle/>
                    <a:p>
                      <a:pPr>
                        <a:lnSpc>
                          <a:spcPct val="115000"/>
                        </a:lnSpc>
                        <a:spcAft>
                          <a:spcPts val="0"/>
                        </a:spcAft>
                      </a:pPr>
                      <a:r>
                        <a:rPr lang="en-CA" sz="1400" dirty="0" err="1"/>
                        <a:t>Nifedipine</a:t>
                      </a:r>
                      <a:endParaRPr lang="en-US" sz="1400" dirty="0">
                        <a:latin typeface="Times New Roman" pitchFamily="18" charset="0"/>
                        <a:ea typeface="Times New Roman"/>
                        <a:cs typeface="Times New Roman" pitchFamily="18" charset="0"/>
                      </a:endParaRPr>
                    </a:p>
                  </a:txBody>
                  <a:tcPr marL="68281" marR="68281" marT="0" marB="0"/>
                </a:tc>
                <a:tc>
                  <a:txBody>
                    <a:bodyPr/>
                    <a:lstStyle/>
                    <a:p>
                      <a:pPr>
                        <a:lnSpc>
                          <a:spcPct val="115000"/>
                        </a:lnSpc>
                        <a:spcAft>
                          <a:spcPts val="0"/>
                        </a:spcAft>
                      </a:pPr>
                      <a:r>
                        <a:rPr lang="en-CA" sz="1400" dirty="0"/>
                        <a:t>Extended release Cap (20mg)</a:t>
                      </a:r>
                      <a:endParaRPr lang="en-US" sz="1400" dirty="0">
                        <a:latin typeface="Times New Roman" pitchFamily="18" charset="0"/>
                        <a:ea typeface="Times New Roman"/>
                        <a:cs typeface="Times New Roman" pitchFamily="18" charset="0"/>
                      </a:endParaRPr>
                    </a:p>
                  </a:txBody>
                  <a:tcPr marL="68281" marR="68281" marT="0" marB="0"/>
                </a:tc>
                <a:tc>
                  <a:txBody>
                    <a:bodyPr/>
                    <a:lstStyle/>
                    <a:p>
                      <a:pPr>
                        <a:lnSpc>
                          <a:spcPct val="115000"/>
                        </a:lnSpc>
                        <a:spcAft>
                          <a:spcPts val="0"/>
                        </a:spcAft>
                      </a:pPr>
                      <a:r>
                        <a:rPr lang="en-CA" sz="1400"/>
                        <a:t>30mg</a:t>
                      </a:r>
                      <a:endParaRPr lang="en-US" sz="1400">
                        <a:latin typeface="Times New Roman" pitchFamily="18" charset="0"/>
                        <a:ea typeface="Times New Roman"/>
                        <a:cs typeface="Times New Roman" pitchFamily="18" charset="0"/>
                      </a:endParaRPr>
                    </a:p>
                  </a:txBody>
                  <a:tcPr marL="68281" marR="68281" marT="0" marB="0"/>
                </a:tc>
                <a:tc>
                  <a:txBody>
                    <a:bodyPr/>
                    <a:lstStyle/>
                    <a:p>
                      <a:pPr>
                        <a:lnSpc>
                          <a:spcPct val="115000"/>
                        </a:lnSpc>
                        <a:spcAft>
                          <a:spcPts val="0"/>
                        </a:spcAft>
                      </a:pPr>
                      <a:r>
                        <a:rPr lang="en-CA" sz="1400"/>
                        <a:t>60mg</a:t>
                      </a:r>
                      <a:endParaRPr lang="en-US" sz="1400">
                        <a:latin typeface="Times New Roman" pitchFamily="18" charset="0"/>
                        <a:ea typeface="Times New Roman"/>
                        <a:cs typeface="Times New Roman" pitchFamily="18" charset="0"/>
                      </a:endParaRPr>
                    </a:p>
                  </a:txBody>
                  <a:tcPr marL="68281" marR="68281" marT="0" marB="0"/>
                </a:tc>
                <a:tc>
                  <a:txBody>
                    <a:bodyPr/>
                    <a:lstStyle/>
                    <a:p>
                      <a:pPr>
                        <a:lnSpc>
                          <a:spcPct val="115000"/>
                        </a:lnSpc>
                        <a:spcAft>
                          <a:spcPts val="0"/>
                        </a:spcAft>
                      </a:pPr>
                      <a:r>
                        <a:rPr lang="en-CA" sz="1400"/>
                        <a:t>1 </a:t>
                      </a:r>
                      <a:endParaRPr lang="en-US" sz="1400">
                        <a:latin typeface="Times New Roman" pitchFamily="18" charset="0"/>
                        <a:ea typeface="Times New Roman"/>
                        <a:cs typeface="Times New Roman" pitchFamily="18" charset="0"/>
                      </a:endParaRPr>
                    </a:p>
                  </a:txBody>
                  <a:tcPr marL="68281" marR="68281" marT="0" marB="0"/>
                </a:tc>
              </a:tr>
              <a:tr h="424706">
                <a:tc gridSpan="3">
                  <a:txBody>
                    <a:bodyPr/>
                    <a:lstStyle/>
                    <a:p>
                      <a:pPr>
                        <a:lnSpc>
                          <a:spcPct val="115000"/>
                        </a:lnSpc>
                        <a:spcAft>
                          <a:spcPts val="0"/>
                        </a:spcAft>
                      </a:pPr>
                      <a:r>
                        <a:rPr lang="en-CA" sz="1400" dirty="0"/>
                        <a:t>Non DHP- Calcium Chanel blockers Available in Iran </a:t>
                      </a:r>
                      <a:endParaRPr lang="en-US" sz="1400" b="1" dirty="0">
                        <a:latin typeface="Times New Roman" pitchFamily="18" charset="0"/>
                        <a:ea typeface="Times New Roman"/>
                        <a:cs typeface="Times New Roman" pitchFamily="18" charset="0"/>
                      </a:endParaRPr>
                    </a:p>
                  </a:txBody>
                  <a:tcPr marL="68281" marR="68281" marT="0" marB="0"/>
                </a:tc>
                <a:tc hMerge="1">
                  <a:txBody>
                    <a:bodyPr/>
                    <a:lstStyle/>
                    <a:p>
                      <a:endParaRPr lang="en-US"/>
                    </a:p>
                  </a:txBody>
                  <a:tcPr/>
                </a:tc>
                <a:tc hMerge="1">
                  <a:txBody>
                    <a:bodyPr/>
                    <a:lstStyle/>
                    <a:p>
                      <a:endParaRPr lang="en-US"/>
                    </a:p>
                  </a:txBody>
                  <a:tcPr/>
                </a:tc>
                <a:tc>
                  <a:txBody>
                    <a:bodyPr/>
                    <a:lstStyle/>
                    <a:p>
                      <a:pPr>
                        <a:lnSpc>
                          <a:spcPct val="115000"/>
                        </a:lnSpc>
                        <a:spcAft>
                          <a:spcPts val="0"/>
                        </a:spcAft>
                      </a:pPr>
                      <a:endParaRPr lang="en-CA" sz="1400">
                        <a:latin typeface="Times New Roman" pitchFamily="18" charset="0"/>
                        <a:ea typeface="Times New Roman"/>
                        <a:cs typeface="Times New Roman" pitchFamily="18" charset="0"/>
                      </a:endParaRPr>
                    </a:p>
                  </a:txBody>
                  <a:tcPr marL="68281" marR="68281" marT="0" marB="0"/>
                </a:tc>
                <a:tc>
                  <a:txBody>
                    <a:bodyPr/>
                    <a:lstStyle/>
                    <a:p>
                      <a:pPr>
                        <a:lnSpc>
                          <a:spcPct val="115000"/>
                        </a:lnSpc>
                        <a:spcAft>
                          <a:spcPts val="0"/>
                        </a:spcAft>
                      </a:pPr>
                      <a:endParaRPr lang="en-CA" sz="1400" dirty="0">
                        <a:latin typeface="Times New Roman" pitchFamily="18" charset="0"/>
                        <a:ea typeface="Times New Roman"/>
                        <a:cs typeface="Times New Roman" pitchFamily="18" charset="0"/>
                      </a:endParaRPr>
                    </a:p>
                  </a:txBody>
                  <a:tcPr marL="68281" marR="68281" marT="0" marB="0"/>
                </a:tc>
              </a:tr>
              <a:tr h="625492">
                <a:tc>
                  <a:txBody>
                    <a:bodyPr/>
                    <a:lstStyle/>
                    <a:p>
                      <a:pPr>
                        <a:lnSpc>
                          <a:spcPct val="115000"/>
                        </a:lnSpc>
                        <a:spcAft>
                          <a:spcPts val="0"/>
                        </a:spcAft>
                      </a:pPr>
                      <a:r>
                        <a:rPr lang="en-CA" sz="1400" dirty="0" err="1"/>
                        <a:t>Verapamil</a:t>
                      </a:r>
                      <a:endParaRPr lang="en-US" sz="1400" dirty="0">
                        <a:latin typeface="Times New Roman" pitchFamily="18" charset="0"/>
                        <a:ea typeface="Times New Roman"/>
                        <a:cs typeface="Times New Roman" pitchFamily="18" charset="0"/>
                      </a:endParaRPr>
                    </a:p>
                  </a:txBody>
                  <a:tcPr marL="68281" marR="68281" marT="0" marB="0"/>
                </a:tc>
                <a:tc>
                  <a:txBody>
                    <a:bodyPr/>
                    <a:lstStyle/>
                    <a:p>
                      <a:pPr>
                        <a:lnSpc>
                          <a:spcPct val="115000"/>
                        </a:lnSpc>
                        <a:spcAft>
                          <a:spcPts val="0"/>
                        </a:spcAft>
                      </a:pPr>
                      <a:r>
                        <a:rPr lang="en-CA" sz="1400" dirty="0">
                          <a:solidFill>
                            <a:srgbClr val="FF0000"/>
                          </a:solidFill>
                        </a:rPr>
                        <a:t>Immediate release Tab (40mg)</a:t>
                      </a:r>
                      <a:endParaRPr lang="en-US" sz="1400" dirty="0">
                        <a:solidFill>
                          <a:srgbClr val="FF0000"/>
                        </a:solidFill>
                        <a:latin typeface="Times New Roman" pitchFamily="18" charset="0"/>
                        <a:ea typeface="Times New Roman"/>
                        <a:cs typeface="Times New Roman" pitchFamily="18" charset="0"/>
                      </a:endParaRPr>
                    </a:p>
                  </a:txBody>
                  <a:tcPr marL="68281" marR="68281" marT="0" marB="0"/>
                </a:tc>
                <a:tc>
                  <a:txBody>
                    <a:bodyPr/>
                    <a:lstStyle/>
                    <a:p>
                      <a:pPr>
                        <a:lnSpc>
                          <a:spcPct val="115000"/>
                        </a:lnSpc>
                        <a:spcAft>
                          <a:spcPts val="0"/>
                        </a:spcAft>
                      </a:pPr>
                      <a:r>
                        <a:rPr lang="en-CA" sz="1400">
                          <a:solidFill>
                            <a:srgbClr val="FF0000"/>
                          </a:solidFill>
                        </a:rPr>
                        <a:t>80mg</a:t>
                      </a:r>
                      <a:endParaRPr lang="en-US" sz="1400">
                        <a:solidFill>
                          <a:srgbClr val="FF0000"/>
                        </a:solidFill>
                        <a:latin typeface="Times New Roman" pitchFamily="18" charset="0"/>
                        <a:ea typeface="Times New Roman"/>
                        <a:cs typeface="Times New Roman" pitchFamily="18" charset="0"/>
                      </a:endParaRPr>
                    </a:p>
                  </a:txBody>
                  <a:tcPr marL="68281" marR="68281" marT="0" marB="0"/>
                </a:tc>
                <a:tc>
                  <a:txBody>
                    <a:bodyPr/>
                    <a:lstStyle/>
                    <a:p>
                      <a:pPr>
                        <a:lnSpc>
                          <a:spcPct val="115000"/>
                        </a:lnSpc>
                        <a:spcAft>
                          <a:spcPts val="0"/>
                        </a:spcAft>
                      </a:pPr>
                      <a:r>
                        <a:rPr lang="en-CA" sz="1400">
                          <a:solidFill>
                            <a:srgbClr val="FF0000"/>
                          </a:solidFill>
                        </a:rPr>
                        <a:t>320mg </a:t>
                      </a:r>
                      <a:endParaRPr lang="en-US" sz="1400">
                        <a:solidFill>
                          <a:srgbClr val="FF0000"/>
                        </a:solidFill>
                        <a:latin typeface="Times New Roman" pitchFamily="18" charset="0"/>
                        <a:ea typeface="Times New Roman"/>
                        <a:cs typeface="Times New Roman" pitchFamily="18" charset="0"/>
                      </a:endParaRPr>
                    </a:p>
                  </a:txBody>
                  <a:tcPr marL="68281" marR="68281" marT="0" marB="0"/>
                </a:tc>
                <a:tc>
                  <a:txBody>
                    <a:bodyPr/>
                    <a:lstStyle/>
                    <a:p>
                      <a:pPr>
                        <a:lnSpc>
                          <a:spcPct val="115000"/>
                        </a:lnSpc>
                        <a:spcAft>
                          <a:spcPts val="0"/>
                        </a:spcAft>
                      </a:pPr>
                      <a:r>
                        <a:rPr lang="en-CA" sz="1400" dirty="0">
                          <a:solidFill>
                            <a:srgbClr val="FF0000"/>
                          </a:solidFill>
                        </a:rPr>
                        <a:t>2-3</a:t>
                      </a:r>
                      <a:endParaRPr lang="en-US" sz="1400" dirty="0">
                        <a:solidFill>
                          <a:srgbClr val="FF0000"/>
                        </a:solidFill>
                        <a:latin typeface="Times New Roman" pitchFamily="18" charset="0"/>
                        <a:ea typeface="Times New Roman"/>
                        <a:cs typeface="Times New Roman" pitchFamily="18" charset="0"/>
                      </a:endParaRPr>
                    </a:p>
                  </a:txBody>
                  <a:tcPr marL="68281" marR="68281" marT="0" marB="0"/>
                </a:tc>
              </a:tr>
              <a:tr h="625492">
                <a:tc rowSpan="2">
                  <a:txBody>
                    <a:bodyPr/>
                    <a:lstStyle/>
                    <a:p>
                      <a:pPr>
                        <a:lnSpc>
                          <a:spcPct val="115000"/>
                        </a:lnSpc>
                        <a:spcAft>
                          <a:spcPts val="0"/>
                        </a:spcAft>
                      </a:pPr>
                      <a:r>
                        <a:rPr lang="en-CA" sz="1400" dirty="0" err="1"/>
                        <a:t>Diltiazem</a:t>
                      </a:r>
                      <a:r>
                        <a:rPr lang="en-CA" sz="1400" dirty="0"/>
                        <a:t> </a:t>
                      </a:r>
                      <a:endParaRPr lang="en-US" sz="1400" dirty="0">
                        <a:latin typeface="Times New Roman" pitchFamily="18" charset="0"/>
                        <a:ea typeface="Times New Roman"/>
                        <a:cs typeface="Times New Roman" pitchFamily="18" charset="0"/>
                      </a:endParaRPr>
                    </a:p>
                  </a:txBody>
                  <a:tcPr marL="68281" marR="68281" marT="0" marB="0"/>
                </a:tc>
                <a:tc>
                  <a:txBody>
                    <a:bodyPr/>
                    <a:lstStyle/>
                    <a:p>
                      <a:pPr>
                        <a:lnSpc>
                          <a:spcPct val="115000"/>
                        </a:lnSpc>
                        <a:spcAft>
                          <a:spcPts val="0"/>
                        </a:spcAft>
                      </a:pPr>
                      <a:r>
                        <a:rPr lang="en-CA" sz="1400" dirty="0">
                          <a:solidFill>
                            <a:srgbClr val="FF0000"/>
                          </a:solidFill>
                        </a:rPr>
                        <a:t>Immediate release Tab (60mg)</a:t>
                      </a:r>
                      <a:endParaRPr lang="en-US" sz="1400" dirty="0">
                        <a:solidFill>
                          <a:srgbClr val="FF0000"/>
                        </a:solidFill>
                        <a:latin typeface="Times New Roman" pitchFamily="18" charset="0"/>
                        <a:ea typeface="Times New Roman"/>
                        <a:cs typeface="Times New Roman" pitchFamily="18" charset="0"/>
                      </a:endParaRPr>
                    </a:p>
                  </a:txBody>
                  <a:tcPr marL="68281" marR="68281" marT="0" marB="0"/>
                </a:tc>
                <a:tc>
                  <a:txBody>
                    <a:bodyPr/>
                    <a:lstStyle/>
                    <a:p>
                      <a:pPr>
                        <a:lnSpc>
                          <a:spcPct val="115000"/>
                        </a:lnSpc>
                        <a:spcAft>
                          <a:spcPts val="0"/>
                        </a:spcAft>
                      </a:pPr>
                      <a:r>
                        <a:rPr lang="en-CA" sz="1400" dirty="0">
                          <a:solidFill>
                            <a:srgbClr val="FF0000"/>
                          </a:solidFill>
                        </a:rPr>
                        <a:t>30mg</a:t>
                      </a:r>
                      <a:endParaRPr lang="en-US" sz="1400" dirty="0">
                        <a:solidFill>
                          <a:srgbClr val="FF0000"/>
                        </a:solidFill>
                        <a:latin typeface="Times New Roman" pitchFamily="18" charset="0"/>
                        <a:ea typeface="Times New Roman"/>
                        <a:cs typeface="Times New Roman" pitchFamily="18" charset="0"/>
                      </a:endParaRPr>
                    </a:p>
                  </a:txBody>
                  <a:tcPr marL="68281" marR="68281" marT="0" marB="0"/>
                </a:tc>
                <a:tc>
                  <a:txBody>
                    <a:bodyPr/>
                    <a:lstStyle/>
                    <a:p>
                      <a:pPr>
                        <a:lnSpc>
                          <a:spcPct val="115000"/>
                        </a:lnSpc>
                        <a:spcAft>
                          <a:spcPts val="0"/>
                        </a:spcAft>
                      </a:pPr>
                      <a:r>
                        <a:rPr lang="en-CA" sz="1400">
                          <a:solidFill>
                            <a:srgbClr val="FF0000"/>
                          </a:solidFill>
                        </a:rPr>
                        <a:t>60mg</a:t>
                      </a:r>
                      <a:endParaRPr lang="en-US" sz="1400">
                        <a:solidFill>
                          <a:srgbClr val="FF0000"/>
                        </a:solidFill>
                        <a:latin typeface="Times New Roman" pitchFamily="18" charset="0"/>
                        <a:ea typeface="Times New Roman"/>
                        <a:cs typeface="Times New Roman" pitchFamily="18" charset="0"/>
                      </a:endParaRPr>
                    </a:p>
                  </a:txBody>
                  <a:tcPr marL="68281" marR="68281" marT="0" marB="0"/>
                </a:tc>
                <a:tc>
                  <a:txBody>
                    <a:bodyPr/>
                    <a:lstStyle/>
                    <a:p>
                      <a:pPr>
                        <a:lnSpc>
                          <a:spcPct val="115000"/>
                        </a:lnSpc>
                        <a:spcAft>
                          <a:spcPts val="0"/>
                        </a:spcAft>
                      </a:pPr>
                      <a:r>
                        <a:rPr lang="en-CA" sz="1400" dirty="0">
                          <a:solidFill>
                            <a:srgbClr val="FF0000"/>
                          </a:solidFill>
                        </a:rPr>
                        <a:t>3</a:t>
                      </a:r>
                      <a:endParaRPr lang="en-US" sz="1400" dirty="0">
                        <a:solidFill>
                          <a:srgbClr val="FF0000"/>
                        </a:solidFill>
                        <a:latin typeface="Times New Roman" pitchFamily="18" charset="0"/>
                        <a:ea typeface="Times New Roman"/>
                        <a:cs typeface="Times New Roman" pitchFamily="18" charset="0"/>
                      </a:endParaRPr>
                    </a:p>
                  </a:txBody>
                  <a:tcPr marL="68281" marR="68281" marT="0" marB="0"/>
                </a:tc>
              </a:tr>
              <a:tr h="625492">
                <a:tc vMerge="1">
                  <a:txBody>
                    <a:bodyPr/>
                    <a:lstStyle/>
                    <a:p>
                      <a:endParaRPr lang="en-US"/>
                    </a:p>
                  </a:txBody>
                  <a:tcPr/>
                </a:tc>
                <a:tc>
                  <a:txBody>
                    <a:bodyPr/>
                    <a:lstStyle/>
                    <a:p>
                      <a:pPr>
                        <a:lnSpc>
                          <a:spcPct val="115000"/>
                        </a:lnSpc>
                        <a:spcAft>
                          <a:spcPts val="0"/>
                        </a:spcAft>
                      </a:pPr>
                      <a:r>
                        <a:rPr lang="en-CA" sz="1400" dirty="0">
                          <a:solidFill>
                            <a:srgbClr val="00B050"/>
                          </a:solidFill>
                        </a:rPr>
                        <a:t>Extended release Tab (120mg)</a:t>
                      </a:r>
                      <a:endParaRPr lang="en-US" sz="1400" dirty="0">
                        <a:solidFill>
                          <a:srgbClr val="00B050"/>
                        </a:solidFill>
                        <a:latin typeface="Times New Roman" pitchFamily="18" charset="0"/>
                        <a:ea typeface="Times New Roman"/>
                        <a:cs typeface="Times New Roman" pitchFamily="18" charset="0"/>
                      </a:endParaRPr>
                    </a:p>
                  </a:txBody>
                  <a:tcPr marL="68281" marR="68281" marT="0" marB="0"/>
                </a:tc>
                <a:tc>
                  <a:txBody>
                    <a:bodyPr/>
                    <a:lstStyle/>
                    <a:p>
                      <a:pPr>
                        <a:lnSpc>
                          <a:spcPct val="115000"/>
                        </a:lnSpc>
                        <a:spcAft>
                          <a:spcPts val="0"/>
                        </a:spcAft>
                      </a:pPr>
                      <a:r>
                        <a:rPr lang="en-CA" sz="1400" dirty="0">
                          <a:solidFill>
                            <a:srgbClr val="00B050"/>
                          </a:solidFill>
                        </a:rPr>
                        <a:t>120mg</a:t>
                      </a:r>
                      <a:endParaRPr lang="en-US" sz="1400" dirty="0">
                        <a:solidFill>
                          <a:srgbClr val="00B050"/>
                        </a:solidFill>
                        <a:latin typeface="Times New Roman" pitchFamily="18" charset="0"/>
                        <a:ea typeface="Times New Roman"/>
                        <a:cs typeface="Times New Roman" pitchFamily="18" charset="0"/>
                      </a:endParaRPr>
                    </a:p>
                  </a:txBody>
                  <a:tcPr marL="68281" marR="68281" marT="0" marB="0"/>
                </a:tc>
                <a:tc>
                  <a:txBody>
                    <a:bodyPr/>
                    <a:lstStyle/>
                    <a:p>
                      <a:pPr>
                        <a:lnSpc>
                          <a:spcPct val="115000"/>
                        </a:lnSpc>
                        <a:spcAft>
                          <a:spcPts val="0"/>
                        </a:spcAft>
                      </a:pPr>
                      <a:r>
                        <a:rPr lang="en-CA" sz="1400" dirty="0">
                          <a:solidFill>
                            <a:srgbClr val="00B050"/>
                          </a:solidFill>
                        </a:rPr>
                        <a:t>540mg</a:t>
                      </a:r>
                      <a:endParaRPr lang="en-US" sz="1400" dirty="0">
                        <a:solidFill>
                          <a:srgbClr val="00B050"/>
                        </a:solidFill>
                        <a:latin typeface="Times New Roman" pitchFamily="18" charset="0"/>
                        <a:ea typeface="Times New Roman"/>
                        <a:cs typeface="Times New Roman" pitchFamily="18" charset="0"/>
                      </a:endParaRPr>
                    </a:p>
                  </a:txBody>
                  <a:tcPr marL="68281" marR="68281" marT="0" marB="0"/>
                </a:tc>
                <a:tc>
                  <a:txBody>
                    <a:bodyPr/>
                    <a:lstStyle/>
                    <a:p>
                      <a:pPr>
                        <a:lnSpc>
                          <a:spcPct val="115000"/>
                        </a:lnSpc>
                        <a:spcAft>
                          <a:spcPts val="0"/>
                        </a:spcAft>
                      </a:pPr>
                      <a:r>
                        <a:rPr lang="en-CA" sz="1400" dirty="0">
                          <a:solidFill>
                            <a:srgbClr val="00B050"/>
                          </a:solidFill>
                        </a:rPr>
                        <a:t>1</a:t>
                      </a:r>
                      <a:endParaRPr lang="en-US" sz="1400" dirty="0">
                        <a:solidFill>
                          <a:srgbClr val="00B050"/>
                        </a:solidFill>
                        <a:latin typeface="Times New Roman" pitchFamily="18" charset="0"/>
                        <a:ea typeface="Times New Roman"/>
                        <a:cs typeface="Times New Roman" pitchFamily="18" charset="0"/>
                      </a:endParaRPr>
                    </a:p>
                  </a:txBody>
                  <a:tcPr marL="68281" marR="68281" marT="0" marB="0"/>
                </a:tc>
              </a:tr>
            </a:tbl>
          </a:graphicData>
        </a:graphic>
      </p:graphicFrame>
    </p:spTree>
    <p:extLst>
      <p:ext uri="{BB962C8B-B14F-4D97-AF65-F5344CB8AC3E}">
        <p14:creationId xmlns:p14="http://schemas.microsoft.com/office/powerpoint/2010/main" val="12187888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4014806"/>
          </a:xfrm>
        </p:spPr>
        <p:txBody>
          <a:bodyPr>
            <a:noAutofit/>
          </a:bodyPr>
          <a:lstStyle/>
          <a:p>
            <a:pPr algn="just">
              <a:buNone/>
            </a:pPr>
            <a:r>
              <a:rPr lang="en-CA" sz="1800" dirty="0">
                <a:latin typeface="Times New Roman" pitchFamily="18" charset="0"/>
                <a:cs typeface="Times New Roman" pitchFamily="18" charset="0"/>
              </a:rPr>
              <a:t>The use of diuretics is well established in the treatment of hypertension. </a:t>
            </a:r>
            <a:r>
              <a:rPr lang="en-CA" sz="1800" dirty="0" err="1">
                <a:latin typeface="Times New Roman" pitchFamily="18" charset="0"/>
                <a:cs typeface="Times New Roman" pitchFamily="18" charset="0"/>
              </a:rPr>
              <a:t>Thiazide</a:t>
            </a:r>
            <a:r>
              <a:rPr lang="en-CA" sz="1800" dirty="0">
                <a:latin typeface="Times New Roman" pitchFamily="18" charset="0"/>
                <a:cs typeface="Times New Roman" pitchFamily="18" charset="0"/>
              </a:rPr>
              <a:t> diuretics are especially cheap and are one of the most widely used antihypertensive agents. When used in patients with essential</a:t>
            </a:r>
            <a:endParaRPr lang="en-US" sz="1800" dirty="0">
              <a:latin typeface="Times New Roman" pitchFamily="18" charset="0"/>
              <a:cs typeface="Times New Roman" pitchFamily="18" charset="0"/>
            </a:endParaRPr>
          </a:p>
          <a:p>
            <a:pPr algn="just">
              <a:buNone/>
            </a:pPr>
            <a:r>
              <a:rPr lang="en-CA" sz="1800" dirty="0">
                <a:latin typeface="Times New Roman" pitchFamily="18" charset="0"/>
                <a:cs typeface="Times New Roman" pitchFamily="18" charset="0"/>
              </a:rPr>
              <a:t>hypertension and relatively normal renal function, </a:t>
            </a:r>
            <a:r>
              <a:rPr lang="en-CA" sz="1800" dirty="0" err="1">
                <a:latin typeface="Times New Roman" pitchFamily="18" charset="0"/>
                <a:cs typeface="Times New Roman" pitchFamily="18" charset="0"/>
              </a:rPr>
              <a:t>thiazides</a:t>
            </a:r>
            <a:r>
              <a:rPr lang="en-CA" sz="1800" dirty="0">
                <a:latin typeface="Times New Roman" pitchFamily="18" charset="0"/>
                <a:cs typeface="Times New Roman" pitchFamily="18" charset="0"/>
              </a:rPr>
              <a:t> are more potent than loop diuretics to decreased hypertension. However, </a:t>
            </a:r>
            <a:r>
              <a:rPr lang="en-CA" sz="1800" dirty="0">
                <a:solidFill>
                  <a:schemeClr val="accent2">
                    <a:lumMod val="75000"/>
                  </a:schemeClr>
                </a:solidFill>
                <a:latin typeface="Times New Roman" pitchFamily="18" charset="0"/>
                <a:cs typeface="Times New Roman" pitchFamily="18" charset="0"/>
              </a:rPr>
              <a:t>in patients with renal insufficiency (serum creatinine  </a:t>
            </a:r>
            <a:r>
              <a:rPr lang="en-CA" sz="1800" dirty="0" smtClean="0">
                <a:solidFill>
                  <a:schemeClr val="accent2">
                    <a:lumMod val="75000"/>
                  </a:schemeClr>
                </a:solidFill>
                <a:latin typeface="Times New Roman" pitchFamily="18" charset="0"/>
                <a:cs typeface="Times New Roman" pitchFamily="18" charset="0"/>
              </a:rPr>
              <a:t>1.5 </a:t>
            </a:r>
            <a:r>
              <a:rPr lang="en-CA" sz="1800" dirty="0">
                <a:solidFill>
                  <a:schemeClr val="accent2">
                    <a:lumMod val="75000"/>
                  </a:schemeClr>
                </a:solidFill>
                <a:latin typeface="Times New Roman" pitchFamily="18" charset="0"/>
                <a:cs typeface="Times New Roman" pitchFamily="18" charset="0"/>
              </a:rPr>
              <a:t>mg/dl), thiazides are less effective and loop diuretics should be used instead.</a:t>
            </a:r>
            <a:endParaRPr lang="en-US" sz="1800" dirty="0">
              <a:solidFill>
                <a:schemeClr val="accent2">
                  <a:lumMod val="75000"/>
                </a:schemeClr>
              </a:solidFill>
              <a:latin typeface="Times New Roman" pitchFamily="18" charset="0"/>
              <a:cs typeface="Times New Roman" pitchFamily="18" charset="0"/>
            </a:endParaRPr>
          </a:p>
          <a:p>
            <a:pPr algn="just">
              <a:buNone/>
            </a:pPr>
            <a:r>
              <a:rPr lang="en-CA" sz="1800" dirty="0">
                <a:latin typeface="Times New Roman" pitchFamily="18" charset="0"/>
                <a:cs typeface="Times New Roman" pitchFamily="18" charset="0"/>
              </a:rPr>
              <a:t> </a:t>
            </a:r>
            <a:endParaRPr lang="en-US" sz="1800" dirty="0">
              <a:latin typeface="Times New Roman" pitchFamily="18" charset="0"/>
              <a:cs typeface="Times New Roman" pitchFamily="18" charset="0"/>
            </a:endParaRPr>
          </a:p>
          <a:p>
            <a:pPr algn="just">
              <a:buNone/>
            </a:pPr>
            <a:r>
              <a:rPr lang="en-CA" sz="1800" dirty="0">
                <a:latin typeface="Times New Roman" pitchFamily="18" charset="0"/>
                <a:cs typeface="Times New Roman" pitchFamily="18" charset="0"/>
              </a:rPr>
              <a:t> Diuretics may be used as initial therapy. They also enhance the efficacy of other classes of antihypertensive drugs when used in combination.</a:t>
            </a:r>
            <a:endParaRPr lang="en-US" sz="1800" dirty="0">
              <a:latin typeface="Times New Roman" pitchFamily="18" charset="0"/>
              <a:cs typeface="Times New Roman" pitchFamily="18" charset="0"/>
            </a:endParaRPr>
          </a:p>
          <a:p>
            <a:pPr algn="just">
              <a:buNone/>
            </a:pPr>
            <a:r>
              <a:rPr lang="en-CA" sz="1800" dirty="0">
                <a:latin typeface="Times New Roman" pitchFamily="18" charset="0"/>
                <a:cs typeface="Times New Roman" pitchFamily="18" charset="0"/>
              </a:rPr>
              <a:t> </a:t>
            </a:r>
            <a:endParaRPr lang="en-US" sz="1800" dirty="0">
              <a:latin typeface="Times New Roman" pitchFamily="18" charset="0"/>
              <a:cs typeface="Times New Roman" pitchFamily="18" charset="0"/>
            </a:endParaRPr>
          </a:p>
          <a:p>
            <a:pPr algn="just">
              <a:buNone/>
            </a:pPr>
            <a:r>
              <a:rPr lang="en-CA" sz="1800" dirty="0">
                <a:latin typeface="Times New Roman" pitchFamily="18" charset="0"/>
                <a:cs typeface="Times New Roman" pitchFamily="18" charset="0"/>
              </a:rPr>
              <a:t>In the elderly with no co-morbid conditions, diuretics are the drugs of choice in the treatment of systolic-diastolic hypertension and isolated systolic hypertension. </a:t>
            </a:r>
            <a:r>
              <a:rPr lang="en-CA" sz="1800" dirty="0">
                <a:solidFill>
                  <a:schemeClr val="accent3">
                    <a:lumMod val="75000"/>
                  </a:schemeClr>
                </a:solidFill>
                <a:latin typeface="Times New Roman" pitchFamily="18" charset="0"/>
                <a:cs typeface="Times New Roman" pitchFamily="18" charset="0"/>
              </a:rPr>
              <a:t>Diuretics not only reduce the incidence of fatal and non-fatal strokes but also cardiovascular morbidity and mortality</a:t>
            </a:r>
            <a:r>
              <a:rPr lang="en-CA" sz="1800" dirty="0">
                <a:latin typeface="Times New Roman" pitchFamily="18" charset="0"/>
                <a:cs typeface="Times New Roman" pitchFamily="18" charset="0"/>
              </a:rPr>
              <a:t>. </a:t>
            </a:r>
            <a:endParaRPr lang="en-US" sz="1800" dirty="0">
              <a:latin typeface="Times New Roman" pitchFamily="18" charset="0"/>
              <a:cs typeface="Times New Roman" pitchFamily="18" charset="0"/>
            </a:endParaRPr>
          </a:p>
          <a:p>
            <a:pPr algn="just">
              <a:buNone/>
            </a:pPr>
            <a:r>
              <a:rPr lang="en-CA" sz="1400" dirty="0">
                <a:latin typeface="Times New Roman" pitchFamily="18" charset="0"/>
                <a:cs typeface="Times New Roman" pitchFamily="18" charset="0"/>
              </a:rPr>
              <a:t> </a:t>
            </a:r>
            <a:endParaRPr lang="en-US" sz="1400" dirty="0">
              <a:latin typeface="Times New Roman" pitchFamily="18" charset="0"/>
              <a:cs typeface="Times New Roman" pitchFamily="18" charset="0"/>
            </a:endParaRPr>
          </a:p>
        </p:txBody>
      </p:sp>
      <p:sp>
        <p:nvSpPr>
          <p:cNvPr id="2" name="Title 1"/>
          <p:cNvSpPr>
            <a:spLocks noGrp="1"/>
          </p:cNvSpPr>
          <p:nvPr>
            <p:ph type="title"/>
          </p:nvPr>
        </p:nvSpPr>
        <p:spPr>
          <a:xfrm>
            <a:off x="214282" y="214290"/>
            <a:ext cx="8229600" cy="582594"/>
          </a:xfrm>
        </p:spPr>
        <p:txBody>
          <a:bodyPr>
            <a:noAutofit/>
          </a:bodyPr>
          <a:lstStyle/>
          <a:p>
            <a:pPr lvl="0"/>
            <a:r>
              <a:rPr lang="en-CA" sz="2400" b="1" dirty="0">
                <a:solidFill>
                  <a:schemeClr val="accent4">
                    <a:lumMod val="75000"/>
                  </a:schemeClr>
                </a:solidFill>
                <a:latin typeface="Times New Roman" pitchFamily="18" charset="0"/>
                <a:cs typeface="Times New Roman" pitchFamily="18" charset="0"/>
              </a:rPr>
              <a:t>Diuretics</a:t>
            </a: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2911414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CA" dirty="0">
                <a:latin typeface="Times New Roman" pitchFamily="18" charset="0"/>
                <a:cs typeface="Times New Roman" pitchFamily="18" charset="0"/>
              </a:rPr>
              <a:t>Thiazide diuretics should be used with care in patients with </a:t>
            </a:r>
            <a:r>
              <a:rPr lang="en-CA" dirty="0">
                <a:solidFill>
                  <a:schemeClr val="accent2">
                    <a:lumMod val="75000"/>
                  </a:schemeClr>
                </a:solidFill>
                <a:latin typeface="Times New Roman" pitchFamily="18" charset="0"/>
                <a:cs typeface="Times New Roman" pitchFamily="18" charset="0"/>
              </a:rPr>
              <a:t>gout with an absolute contraindication </a:t>
            </a:r>
            <a:r>
              <a:rPr lang="en-CA" dirty="0">
                <a:latin typeface="Times New Roman" pitchFamily="18" charset="0"/>
                <a:cs typeface="Times New Roman" pitchFamily="18" charset="0"/>
              </a:rPr>
              <a:t>in patients presenting with active gout as they may precipitate an acute attack. Potassium-sparing diuretics may cause </a:t>
            </a:r>
            <a:r>
              <a:rPr lang="en-CA" dirty="0" err="1">
                <a:latin typeface="Times New Roman" pitchFamily="18" charset="0"/>
                <a:cs typeface="Times New Roman" pitchFamily="18" charset="0"/>
              </a:rPr>
              <a:t>hyperkalaemia</a:t>
            </a:r>
            <a:r>
              <a:rPr lang="en-CA" dirty="0">
                <a:latin typeface="Times New Roman" pitchFamily="18" charset="0"/>
                <a:cs typeface="Times New Roman" pitchFamily="18" charset="0"/>
              </a:rPr>
              <a:t> if given together with ACEIs or ARBs or in patients with underlying renal insufficiency. Aldosterone antagonists and potassium sparing diuretics should be avoided in patients with serum potassium </a:t>
            </a:r>
            <a:r>
              <a:rPr lang="en-CA" dirty="0" smtClean="0">
                <a:latin typeface="Times New Roman" pitchFamily="18" charset="0"/>
                <a:cs typeface="Times New Roman" pitchFamily="18" charset="0"/>
              </a:rPr>
              <a:t>&gt;5.0 </a:t>
            </a:r>
            <a:r>
              <a:rPr lang="en-CA" dirty="0">
                <a:latin typeface="Times New Roman" pitchFamily="18" charset="0"/>
                <a:cs typeface="Times New Roman" pitchFamily="18" charset="0"/>
              </a:rPr>
              <a:t>mg/L.</a:t>
            </a:r>
            <a:endParaRPr lang="en-US" dirty="0">
              <a:latin typeface="Times New Roman" pitchFamily="18" charset="0"/>
              <a:cs typeface="Times New Roman" pitchFamily="18" charset="0"/>
            </a:endParaRPr>
          </a:p>
          <a:p>
            <a:pPr algn="just"/>
            <a:r>
              <a:rPr lang="en-CA" dirty="0">
                <a:latin typeface="Times New Roman" pitchFamily="18" charset="0"/>
                <a:cs typeface="Times New Roman" pitchFamily="18" charset="0"/>
              </a:rPr>
              <a:t> </a:t>
            </a:r>
            <a:endParaRPr lang="en-US" dirty="0">
              <a:latin typeface="Times New Roman" pitchFamily="18" charset="0"/>
              <a:cs typeface="Times New Roman" pitchFamily="18" charset="0"/>
            </a:endParaRPr>
          </a:p>
          <a:p>
            <a:pPr algn="just"/>
            <a:r>
              <a:rPr lang="en-CA" dirty="0">
                <a:latin typeface="Times New Roman" pitchFamily="18" charset="0"/>
                <a:cs typeface="Times New Roman" pitchFamily="18" charset="0"/>
              </a:rPr>
              <a:t> Adverse effects are uncommon, unless high doses are used. These include </a:t>
            </a:r>
            <a:r>
              <a:rPr lang="en-CA" dirty="0">
                <a:solidFill>
                  <a:schemeClr val="accent2">
                    <a:lumMod val="75000"/>
                  </a:schemeClr>
                </a:solidFill>
                <a:latin typeface="Times New Roman" pitchFamily="18" charset="0"/>
                <a:cs typeface="Times New Roman" pitchFamily="18" charset="0"/>
              </a:rPr>
              <a:t>increased serum </a:t>
            </a:r>
            <a:r>
              <a:rPr lang="en-CA" dirty="0" err="1">
                <a:solidFill>
                  <a:schemeClr val="accent2">
                    <a:lumMod val="75000"/>
                  </a:schemeClr>
                </a:solidFill>
                <a:latin typeface="Times New Roman" pitchFamily="18" charset="0"/>
                <a:cs typeface="Times New Roman" pitchFamily="18" charset="0"/>
              </a:rPr>
              <a:t>triglyserid</a:t>
            </a:r>
            <a:r>
              <a:rPr lang="en-CA" dirty="0">
                <a:solidFill>
                  <a:schemeClr val="accent2">
                    <a:lumMod val="75000"/>
                  </a:schemeClr>
                </a:solidFill>
                <a:latin typeface="Times New Roman" pitchFamily="18" charset="0"/>
                <a:cs typeface="Times New Roman" pitchFamily="18" charset="0"/>
              </a:rPr>
              <a:t>, glucose and uric acid; decreased potassium, sodium and magnesium levels and erectile dysfunction. </a:t>
            </a:r>
            <a:r>
              <a:rPr lang="en-CA" dirty="0">
                <a:latin typeface="Times New Roman" pitchFamily="18" charset="0"/>
                <a:cs typeface="Times New Roman" pitchFamily="18" charset="0"/>
              </a:rPr>
              <a:t>Serum electrolytes, in particular potassium, should be closely monitored.</a:t>
            </a: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13654189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500035" y="357163"/>
          <a:ext cx="8072493" cy="4156017"/>
        </p:xfrm>
        <a:graphic>
          <a:graphicData uri="http://schemas.openxmlformats.org/drawingml/2006/table">
            <a:tbl>
              <a:tblPr>
                <a:tableStyleId>{3C2FFA5D-87B4-456A-9821-1D502468CF0F}</a:tableStyleId>
              </a:tblPr>
              <a:tblGrid>
                <a:gridCol w="2357453"/>
                <a:gridCol w="1643074"/>
                <a:gridCol w="1267173"/>
                <a:gridCol w="1518909"/>
                <a:gridCol w="1285884"/>
              </a:tblGrid>
              <a:tr h="405019">
                <a:tc gridSpan="5">
                  <a:txBody>
                    <a:bodyPr/>
                    <a:lstStyle/>
                    <a:p>
                      <a:pPr>
                        <a:lnSpc>
                          <a:spcPct val="115000"/>
                        </a:lnSpc>
                        <a:spcAft>
                          <a:spcPts val="0"/>
                        </a:spcAft>
                      </a:pPr>
                      <a:r>
                        <a:rPr lang="en-CA" sz="1600" dirty="0"/>
                        <a:t>Diuretics available in Iran </a:t>
                      </a:r>
                      <a:endParaRPr lang="en-US" sz="1600" dirty="0">
                        <a:latin typeface="Times New Roman" pitchFamily="18" charset="0"/>
                        <a:ea typeface="Times New Roman"/>
                        <a:cs typeface="Times New Roman"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10035">
                <a:tc>
                  <a:txBody>
                    <a:bodyPr/>
                    <a:lstStyle/>
                    <a:p>
                      <a:pPr>
                        <a:lnSpc>
                          <a:spcPct val="115000"/>
                        </a:lnSpc>
                        <a:spcAft>
                          <a:spcPts val="0"/>
                        </a:spcAft>
                      </a:pPr>
                      <a:r>
                        <a:rPr lang="en-CA" sz="1600" dirty="0"/>
                        <a:t>Drug </a:t>
                      </a:r>
                      <a:endParaRPr lang="en-US" sz="1600"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600"/>
                        <a:t>Drug form </a:t>
                      </a:r>
                      <a:endParaRPr lang="en-US" sz="16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600"/>
                        <a:t>Initial Dose</a:t>
                      </a:r>
                      <a:endParaRPr lang="en-US" sz="16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600"/>
                        <a:t>Max Dose</a:t>
                      </a:r>
                      <a:endParaRPr lang="en-US" sz="16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600"/>
                        <a:t>Daily Dose Frequency </a:t>
                      </a:r>
                      <a:endParaRPr lang="en-US" sz="1600">
                        <a:latin typeface="Times New Roman" pitchFamily="18" charset="0"/>
                        <a:ea typeface="Times New Roman"/>
                        <a:cs typeface="Times New Roman" pitchFamily="18" charset="0"/>
                      </a:endParaRPr>
                    </a:p>
                  </a:txBody>
                  <a:tcPr marL="68580" marR="68580" marT="0" marB="0"/>
                </a:tc>
              </a:tr>
              <a:tr h="510855">
                <a:tc>
                  <a:txBody>
                    <a:bodyPr/>
                    <a:lstStyle/>
                    <a:p>
                      <a:pPr>
                        <a:lnSpc>
                          <a:spcPct val="115000"/>
                        </a:lnSpc>
                        <a:spcAft>
                          <a:spcPts val="0"/>
                        </a:spcAft>
                      </a:pPr>
                      <a:r>
                        <a:rPr lang="en-CA" sz="1600" dirty="0" err="1"/>
                        <a:t>Hydrochlothiazid</a:t>
                      </a:r>
                      <a:r>
                        <a:rPr lang="en-CA" sz="1600" dirty="0"/>
                        <a:t> (HCT)</a:t>
                      </a:r>
                      <a:endParaRPr lang="en-US" sz="1600"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600"/>
                        <a:t>Tab (50mg)</a:t>
                      </a:r>
                      <a:endParaRPr lang="en-US" sz="16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600"/>
                        <a:t>12.5 mg</a:t>
                      </a:r>
                      <a:endParaRPr lang="en-US" sz="16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600"/>
                        <a:t>50mg</a:t>
                      </a:r>
                      <a:endParaRPr lang="en-US" sz="16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600"/>
                        <a:t>1</a:t>
                      </a:r>
                      <a:endParaRPr lang="en-US" sz="1600">
                        <a:latin typeface="Times New Roman" pitchFamily="18" charset="0"/>
                        <a:ea typeface="Times New Roman"/>
                        <a:cs typeface="Times New Roman" pitchFamily="18" charset="0"/>
                      </a:endParaRPr>
                    </a:p>
                  </a:txBody>
                  <a:tcPr marL="68580" marR="68580" marT="0" marB="0"/>
                </a:tc>
              </a:tr>
              <a:tr h="810035">
                <a:tc>
                  <a:txBody>
                    <a:bodyPr/>
                    <a:lstStyle/>
                    <a:p>
                      <a:pPr>
                        <a:lnSpc>
                          <a:spcPct val="115000"/>
                        </a:lnSpc>
                        <a:spcAft>
                          <a:spcPts val="0"/>
                        </a:spcAft>
                      </a:pPr>
                      <a:r>
                        <a:rPr lang="en-CA" sz="1600" dirty="0" err="1"/>
                        <a:t>Triamtren</a:t>
                      </a:r>
                      <a:r>
                        <a:rPr lang="en-CA" sz="1600" dirty="0"/>
                        <a:t>/HCT</a:t>
                      </a:r>
                      <a:endParaRPr lang="en-US" sz="1600"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600" dirty="0"/>
                        <a:t>Tab (50mg/ 25 mg)</a:t>
                      </a:r>
                      <a:endParaRPr lang="en-US" sz="1600"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600"/>
                        <a:t>1 tab/daily</a:t>
                      </a:r>
                      <a:endParaRPr lang="en-US" sz="1600"/>
                    </a:p>
                    <a:p>
                      <a:pPr>
                        <a:lnSpc>
                          <a:spcPct val="115000"/>
                        </a:lnSpc>
                        <a:spcAft>
                          <a:spcPts val="0"/>
                        </a:spcAft>
                      </a:pPr>
                      <a:r>
                        <a:rPr lang="en-CA" sz="1600">
                          <a:highlight>
                            <a:srgbClr val="FF00FF"/>
                          </a:highlight>
                        </a:rPr>
                        <a:t> </a:t>
                      </a:r>
                      <a:endParaRPr lang="en-US" sz="16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600"/>
                        <a:t>2 tab/daily</a:t>
                      </a:r>
                      <a:endParaRPr lang="en-US" sz="16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600"/>
                        <a:t>1-2</a:t>
                      </a:r>
                      <a:endParaRPr lang="en-US" sz="1600">
                        <a:latin typeface="Times New Roman" pitchFamily="18" charset="0"/>
                        <a:ea typeface="Times New Roman"/>
                        <a:cs typeface="Times New Roman" pitchFamily="18" charset="0"/>
                      </a:endParaRPr>
                    </a:p>
                  </a:txBody>
                  <a:tcPr marL="68580" marR="68580" marT="0" marB="0"/>
                </a:tc>
              </a:tr>
              <a:tr h="1215054">
                <a:tc>
                  <a:txBody>
                    <a:bodyPr/>
                    <a:lstStyle/>
                    <a:p>
                      <a:pPr>
                        <a:lnSpc>
                          <a:spcPct val="115000"/>
                        </a:lnSpc>
                        <a:spcAft>
                          <a:spcPts val="0"/>
                        </a:spcAft>
                      </a:pPr>
                      <a:r>
                        <a:rPr lang="en-CA" sz="1600" dirty="0"/>
                        <a:t>Furosemide</a:t>
                      </a:r>
                      <a:endParaRPr lang="en-US" sz="1600"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600" dirty="0"/>
                        <a:t>Tab( 40mg)  injection </a:t>
                      </a:r>
                      <a:r>
                        <a:rPr lang="en-US" sz="1600" dirty="0"/>
                        <a:t>(20mg, 40mg)</a:t>
                      </a:r>
                      <a:endParaRPr lang="en-US" sz="1600"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600" dirty="0" smtClean="0">
                          <a:latin typeface="Times New Roman" pitchFamily="18" charset="0"/>
                          <a:ea typeface="Times New Roman"/>
                          <a:cs typeface="Times New Roman" pitchFamily="18" charset="0"/>
                        </a:rPr>
                        <a:t>20 mg</a:t>
                      </a:r>
                      <a:endParaRPr lang="en-CA" sz="1600"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600" dirty="0" smtClean="0">
                          <a:latin typeface="Times New Roman" pitchFamily="18" charset="0"/>
                          <a:ea typeface="Times New Roman"/>
                          <a:cs typeface="Times New Roman" pitchFamily="18" charset="0"/>
                        </a:rPr>
                        <a:t>80 mg</a:t>
                      </a:r>
                      <a:endParaRPr lang="en-CA" sz="1600"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600" dirty="0" smtClean="0">
                          <a:latin typeface="Times New Roman" pitchFamily="18" charset="0"/>
                          <a:ea typeface="Times New Roman"/>
                          <a:cs typeface="Times New Roman" pitchFamily="18" charset="0"/>
                        </a:rPr>
                        <a:t>2</a:t>
                      </a:r>
                      <a:endParaRPr lang="en-CA" sz="1600" dirty="0">
                        <a:latin typeface="Times New Roman" pitchFamily="18" charset="0"/>
                        <a:ea typeface="Times New Roman"/>
                        <a:cs typeface="Times New Roman" pitchFamily="18" charset="0"/>
                      </a:endParaRPr>
                    </a:p>
                  </a:txBody>
                  <a:tcPr marL="68580" marR="68580" marT="0" marB="0"/>
                </a:tc>
              </a:tr>
              <a:tr h="405019">
                <a:tc>
                  <a:txBody>
                    <a:bodyPr/>
                    <a:lstStyle/>
                    <a:p>
                      <a:pPr>
                        <a:lnSpc>
                          <a:spcPct val="115000"/>
                        </a:lnSpc>
                        <a:spcAft>
                          <a:spcPts val="0"/>
                        </a:spcAft>
                      </a:pPr>
                      <a:r>
                        <a:rPr lang="en-CA" sz="1600" dirty="0" smtClean="0"/>
                        <a:t>Spironolactone</a:t>
                      </a:r>
                      <a:endParaRPr lang="en-US" sz="1600"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600" dirty="0"/>
                        <a:t>Tab (25mg) </a:t>
                      </a:r>
                      <a:endParaRPr lang="en-US" sz="1600"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600"/>
                        <a:t>25mg</a:t>
                      </a:r>
                      <a:endParaRPr lang="en-US" sz="16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600"/>
                        <a:t>50mg</a:t>
                      </a:r>
                      <a:endParaRPr lang="en-US" sz="16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600" dirty="0"/>
                        <a:t>1-2</a:t>
                      </a:r>
                      <a:endParaRPr lang="en-US" sz="1600" dirty="0">
                        <a:latin typeface="Times New Roman" pitchFamily="18" charset="0"/>
                        <a:ea typeface="Times New Roman"/>
                        <a:cs typeface="Times New Roman" pitchFamily="18" charset="0"/>
                      </a:endParaRPr>
                    </a:p>
                  </a:txBody>
                  <a:tcPr marL="68580" marR="68580" marT="0" marB="0"/>
                </a:tc>
              </a:tr>
            </a:tbl>
          </a:graphicData>
        </a:graphic>
      </p:graphicFrame>
      <p:sp>
        <p:nvSpPr>
          <p:cNvPr id="43009" name="Rectangle 1"/>
          <p:cNvSpPr>
            <a:spLocks noChangeArrowheads="1"/>
          </p:cNvSpPr>
          <p:nvPr/>
        </p:nvSpPr>
        <p:spPr bwMode="auto">
          <a:xfrm>
            <a:off x="0" y="0"/>
            <a:ext cx="184731" cy="86177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en-CA"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1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en-CA" sz="11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endParaRPr kumimoji="0" lang="en-CA"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0435153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762000"/>
            <a:ext cx="8229600" cy="4525963"/>
          </a:xfrm>
        </p:spPr>
        <p:txBody>
          <a:bodyPr>
            <a:normAutofit/>
          </a:bodyPr>
          <a:lstStyle/>
          <a:p>
            <a:pPr algn="just">
              <a:buNone/>
            </a:pPr>
            <a:r>
              <a:rPr lang="en-CA" sz="1700" dirty="0">
                <a:latin typeface="Times New Roman" pitchFamily="18" charset="0"/>
                <a:cs typeface="Times New Roman" pitchFamily="18" charset="0"/>
              </a:rPr>
              <a:t>β-blockers have long been established in the treatment of hypertension. They are particularly useful in hypertensive patients </a:t>
            </a:r>
            <a:r>
              <a:rPr lang="en-CA" sz="1700" dirty="0">
                <a:solidFill>
                  <a:schemeClr val="accent3">
                    <a:lumMod val="75000"/>
                  </a:schemeClr>
                </a:solidFill>
                <a:latin typeface="Times New Roman" pitchFamily="18" charset="0"/>
                <a:cs typeface="Times New Roman" pitchFamily="18" charset="0"/>
              </a:rPr>
              <a:t>with effort angina, </a:t>
            </a:r>
            <a:r>
              <a:rPr lang="en-CA" sz="1700" dirty="0" err="1">
                <a:solidFill>
                  <a:schemeClr val="accent3">
                    <a:lumMod val="75000"/>
                  </a:schemeClr>
                </a:solidFill>
                <a:latin typeface="Times New Roman" pitchFamily="18" charset="0"/>
                <a:cs typeface="Times New Roman" pitchFamily="18" charset="0"/>
              </a:rPr>
              <a:t>tachyarrhythmias</a:t>
            </a:r>
            <a:r>
              <a:rPr lang="en-CA" sz="1700" dirty="0">
                <a:solidFill>
                  <a:schemeClr val="accent3">
                    <a:lumMod val="75000"/>
                  </a:schemeClr>
                </a:solidFill>
                <a:latin typeface="Times New Roman" pitchFamily="18" charset="0"/>
                <a:cs typeface="Times New Roman" pitchFamily="18" charset="0"/>
              </a:rPr>
              <a:t> or previous myocardial infarction where they have been shown to reduce cardiovascular morbidity and mortality</a:t>
            </a:r>
            <a:r>
              <a:rPr lang="en-CA" sz="1700" dirty="0" smtClean="0">
                <a:solidFill>
                  <a:schemeClr val="accent3">
                    <a:lumMod val="75000"/>
                  </a:schemeClr>
                </a:solidFill>
                <a:latin typeface="Times New Roman" pitchFamily="18" charset="0"/>
                <a:cs typeface="Times New Roman" pitchFamily="18" charset="0"/>
              </a:rPr>
              <a:t>. </a:t>
            </a:r>
            <a:r>
              <a:rPr lang="en-CA" sz="1700" dirty="0" smtClean="0">
                <a:latin typeface="Times New Roman" pitchFamily="18" charset="0"/>
                <a:cs typeface="Times New Roman" pitchFamily="18" charset="0"/>
              </a:rPr>
              <a:t>Certain </a:t>
            </a:r>
            <a:r>
              <a:rPr lang="en-CA" sz="1700" dirty="0">
                <a:latin typeface="Times New Roman" pitchFamily="18" charset="0"/>
                <a:cs typeface="Times New Roman" pitchFamily="18" charset="0"/>
              </a:rPr>
              <a:t>beta-blockers such as </a:t>
            </a:r>
            <a:r>
              <a:rPr lang="en-CA" sz="1700" dirty="0" smtClean="0">
                <a:latin typeface="Times New Roman" pitchFamily="18" charset="0"/>
                <a:cs typeface="Times New Roman" pitchFamily="18" charset="0"/>
              </a:rPr>
              <a:t>carvedilol (</a:t>
            </a:r>
            <a:r>
              <a:rPr lang="en-CA" sz="1700" dirty="0">
                <a:latin typeface="Times New Roman" pitchFamily="18" charset="0"/>
                <a:cs typeface="Times New Roman" pitchFamily="18" charset="0"/>
              </a:rPr>
              <a:t>b and alpha blocker) ,</a:t>
            </a:r>
            <a:r>
              <a:rPr lang="en-CA" sz="1700" dirty="0" err="1">
                <a:latin typeface="Times New Roman" pitchFamily="18" charset="0"/>
                <a:cs typeface="Times New Roman" pitchFamily="18" charset="0"/>
              </a:rPr>
              <a:t>bisoprolol</a:t>
            </a:r>
            <a:r>
              <a:rPr lang="en-CA" sz="1700" dirty="0">
                <a:latin typeface="Times New Roman" pitchFamily="18" charset="0"/>
                <a:cs typeface="Times New Roman" pitchFamily="18" charset="0"/>
              </a:rPr>
              <a:t> and long-acting metoprolol have been shown to be beneficial in patients with </a:t>
            </a:r>
            <a:r>
              <a:rPr lang="en-CA" sz="1700" dirty="0">
                <a:solidFill>
                  <a:schemeClr val="accent3">
                    <a:lumMod val="75000"/>
                  </a:schemeClr>
                </a:solidFill>
                <a:latin typeface="Times New Roman" pitchFamily="18" charset="0"/>
                <a:cs typeface="Times New Roman" pitchFamily="18" charset="0"/>
              </a:rPr>
              <a:t>heart failure. </a:t>
            </a:r>
            <a:endParaRPr lang="en-US" sz="1700" dirty="0">
              <a:solidFill>
                <a:schemeClr val="accent3">
                  <a:lumMod val="75000"/>
                </a:schemeClr>
              </a:solidFill>
              <a:latin typeface="Times New Roman" pitchFamily="18" charset="0"/>
              <a:cs typeface="Times New Roman" pitchFamily="18" charset="0"/>
            </a:endParaRPr>
          </a:p>
          <a:p>
            <a:pPr algn="just">
              <a:buNone/>
            </a:pPr>
            <a:endParaRPr lang="en-CA" sz="1700" dirty="0" smtClean="0">
              <a:latin typeface="Times New Roman" pitchFamily="18" charset="0"/>
              <a:cs typeface="Times New Roman" pitchFamily="18" charset="0"/>
            </a:endParaRPr>
          </a:p>
          <a:p>
            <a:pPr algn="just">
              <a:buNone/>
            </a:pPr>
            <a:r>
              <a:rPr lang="en-CA" sz="1700" dirty="0" smtClean="0">
                <a:latin typeface="Times New Roman" pitchFamily="18" charset="0"/>
                <a:cs typeface="Times New Roman" pitchFamily="18" charset="0"/>
              </a:rPr>
              <a:t>Beta-blockers </a:t>
            </a:r>
            <a:r>
              <a:rPr lang="en-CA" sz="1700" dirty="0">
                <a:latin typeface="Times New Roman" pitchFamily="18" charset="0"/>
                <a:cs typeface="Times New Roman" pitchFamily="18" charset="0"/>
              </a:rPr>
              <a:t>are </a:t>
            </a:r>
            <a:r>
              <a:rPr lang="en-CA" sz="1700" dirty="0">
                <a:solidFill>
                  <a:schemeClr val="accent2">
                    <a:lumMod val="75000"/>
                  </a:schemeClr>
                </a:solidFill>
                <a:latin typeface="Times New Roman" pitchFamily="18" charset="0"/>
                <a:cs typeface="Times New Roman" pitchFamily="18" charset="0"/>
              </a:rPr>
              <a:t>absolute  contraindicated in patients with active obstructive airways disease and heart block (2nd and 3rd degree) and   relative contraindication peripheral arterial disease and first degree AV block .</a:t>
            </a:r>
            <a:endParaRPr lang="en-US" sz="1700" dirty="0">
              <a:solidFill>
                <a:schemeClr val="accent2">
                  <a:lumMod val="75000"/>
                </a:schemeClr>
              </a:solidFill>
              <a:latin typeface="Times New Roman" pitchFamily="18" charset="0"/>
              <a:cs typeface="Times New Roman" pitchFamily="18" charset="0"/>
            </a:endParaRPr>
          </a:p>
          <a:p>
            <a:pPr algn="just">
              <a:buNone/>
            </a:pPr>
            <a:endParaRPr lang="en-CA" sz="1700" dirty="0" smtClean="0">
              <a:latin typeface="Times New Roman" pitchFamily="18" charset="0"/>
              <a:cs typeface="Times New Roman" pitchFamily="18" charset="0"/>
            </a:endParaRPr>
          </a:p>
          <a:p>
            <a:pPr algn="just">
              <a:buNone/>
            </a:pPr>
            <a:r>
              <a:rPr lang="en-CA" sz="1700" dirty="0" smtClean="0">
                <a:latin typeface="Times New Roman" pitchFamily="18" charset="0"/>
                <a:cs typeface="Times New Roman" pitchFamily="18" charset="0"/>
              </a:rPr>
              <a:t>They </a:t>
            </a:r>
            <a:r>
              <a:rPr lang="en-CA" sz="1700" dirty="0">
                <a:latin typeface="Times New Roman" pitchFamily="18" charset="0"/>
                <a:cs typeface="Times New Roman" pitchFamily="18" charset="0"/>
              </a:rPr>
              <a:t>are generally well tolerated. Adverse effects reported include </a:t>
            </a:r>
            <a:r>
              <a:rPr lang="en-CA" sz="1700" dirty="0" err="1">
                <a:solidFill>
                  <a:schemeClr val="accent2">
                    <a:lumMod val="75000"/>
                  </a:schemeClr>
                </a:solidFill>
                <a:latin typeface="Times New Roman" pitchFamily="18" charset="0"/>
                <a:cs typeface="Times New Roman" pitchFamily="18" charset="0"/>
              </a:rPr>
              <a:t>dyslipidaemia</a:t>
            </a:r>
            <a:r>
              <a:rPr lang="en-CA" sz="1700" dirty="0">
                <a:solidFill>
                  <a:schemeClr val="accent2">
                    <a:lumMod val="75000"/>
                  </a:schemeClr>
                </a:solidFill>
                <a:latin typeface="Times New Roman" pitchFamily="18" charset="0"/>
                <a:cs typeface="Times New Roman" pitchFamily="18" charset="0"/>
              </a:rPr>
              <a:t>, masking of hypoglycaemia, increased incidence of new onset diabetes mellitus, erectile dysfunction, nightmares and cold extremities.</a:t>
            </a:r>
            <a:endParaRPr lang="en-US" sz="1700" dirty="0">
              <a:solidFill>
                <a:schemeClr val="accent2">
                  <a:lumMod val="75000"/>
                </a:schemeClr>
              </a:solidFill>
              <a:latin typeface="Times New Roman" pitchFamily="18" charset="0"/>
              <a:cs typeface="Times New Roman" pitchFamily="18" charset="0"/>
            </a:endParaRPr>
          </a:p>
          <a:p>
            <a:pPr algn="just">
              <a:buNone/>
            </a:pPr>
            <a:r>
              <a:rPr lang="en-CA" sz="1700" dirty="0">
                <a:latin typeface="Times New Roman" pitchFamily="18" charset="0"/>
                <a:cs typeface="Times New Roman" pitchFamily="18" charset="0"/>
              </a:rPr>
              <a:t> </a:t>
            </a:r>
            <a:endParaRPr lang="en-US" sz="1700" dirty="0">
              <a:latin typeface="Times New Roman" pitchFamily="18" charset="0"/>
              <a:cs typeface="Times New Roman" pitchFamily="18" charset="0"/>
            </a:endParaRPr>
          </a:p>
          <a:p>
            <a:endParaRPr lang="en-US" dirty="0"/>
          </a:p>
        </p:txBody>
      </p:sp>
      <p:sp>
        <p:nvSpPr>
          <p:cNvPr id="2" name="Title 1"/>
          <p:cNvSpPr>
            <a:spLocks noGrp="1"/>
          </p:cNvSpPr>
          <p:nvPr>
            <p:ph type="title"/>
          </p:nvPr>
        </p:nvSpPr>
        <p:spPr/>
        <p:txBody>
          <a:bodyPr>
            <a:normAutofit fontScale="90000"/>
          </a:bodyPr>
          <a:lstStyle/>
          <a:p>
            <a:pPr lvl="0"/>
            <a:r>
              <a:rPr lang="en-CA" sz="2800" b="1" dirty="0">
                <a:solidFill>
                  <a:schemeClr val="accent4">
                    <a:lumMod val="75000"/>
                  </a:schemeClr>
                </a:solidFill>
                <a:effectLst/>
                <a:latin typeface="Times New Roman" pitchFamily="18" charset="0"/>
                <a:cs typeface="Times New Roman" pitchFamily="18" charset="0"/>
              </a:rPr>
              <a:t>β-Blockers</a:t>
            </a:r>
            <a:r>
              <a:rPr lang="en-CA" sz="2800" b="1" dirty="0">
                <a:latin typeface="Times New Roman" pitchFamily="18" charset="0"/>
                <a:cs typeface="Times New Roman" pitchFamily="18" charset="0"/>
              </a:rPr>
              <a:t> </a:t>
            </a: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22678796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866754376"/>
              </p:ext>
            </p:extLst>
          </p:nvPr>
        </p:nvGraphicFramePr>
        <p:xfrm>
          <a:off x="533400" y="228600"/>
          <a:ext cx="7786742" cy="4714908"/>
        </p:xfrm>
        <a:graphic>
          <a:graphicData uri="http://schemas.openxmlformats.org/drawingml/2006/table">
            <a:tbl>
              <a:tblPr>
                <a:tableStyleId>{35758FB7-9AC5-4552-8A53-C91805E547FA}</a:tableStyleId>
              </a:tblPr>
              <a:tblGrid>
                <a:gridCol w="1852863"/>
                <a:gridCol w="1837145"/>
                <a:gridCol w="1365578"/>
                <a:gridCol w="1365578"/>
                <a:gridCol w="1365578"/>
              </a:tblGrid>
              <a:tr h="785818">
                <a:tc>
                  <a:txBody>
                    <a:bodyPr/>
                    <a:lstStyle/>
                    <a:p>
                      <a:pPr>
                        <a:lnSpc>
                          <a:spcPct val="115000"/>
                        </a:lnSpc>
                        <a:spcAft>
                          <a:spcPts val="0"/>
                        </a:spcAft>
                      </a:pPr>
                      <a:r>
                        <a:rPr lang="en-CA" sz="1600" dirty="0"/>
                        <a:t>Drug</a:t>
                      </a:r>
                      <a:endParaRPr lang="en-US" sz="1600"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600"/>
                        <a:t>Drug form</a:t>
                      </a:r>
                      <a:endParaRPr lang="en-US" sz="16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600" dirty="0"/>
                        <a:t>Initial Dosage</a:t>
                      </a:r>
                      <a:endParaRPr lang="en-US" sz="1600"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600"/>
                        <a:t>Max. Dose</a:t>
                      </a:r>
                      <a:endParaRPr lang="en-US" sz="16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600"/>
                        <a:t>Daily Dose </a:t>
                      </a:r>
                      <a:endParaRPr lang="en-US" sz="1600">
                        <a:latin typeface="Times New Roman" pitchFamily="18" charset="0"/>
                        <a:ea typeface="Times New Roman"/>
                        <a:cs typeface="Times New Roman" pitchFamily="18" charset="0"/>
                      </a:endParaRPr>
                    </a:p>
                  </a:txBody>
                  <a:tcPr marL="68580" marR="68580" marT="0" marB="0"/>
                </a:tc>
              </a:tr>
              <a:tr h="785818">
                <a:tc>
                  <a:txBody>
                    <a:bodyPr/>
                    <a:lstStyle/>
                    <a:p>
                      <a:pPr>
                        <a:lnSpc>
                          <a:spcPct val="115000"/>
                        </a:lnSpc>
                        <a:spcAft>
                          <a:spcPts val="0"/>
                        </a:spcAft>
                      </a:pPr>
                      <a:r>
                        <a:rPr lang="en-CA" sz="1600" dirty="0" smtClean="0"/>
                        <a:t>Atenolol</a:t>
                      </a:r>
                      <a:endParaRPr lang="en-US" sz="1600" dirty="0">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en-CA" sz="1600" dirty="0"/>
                        <a:t>Tab (50mg, 100mg)</a:t>
                      </a:r>
                      <a:endParaRPr lang="en-US" sz="1600" dirty="0">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en-CA" sz="1600" dirty="0"/>
                        <a:t>25mg </a:t>
                      </a:r>
                      <a:endParaRPr lang="en-US" sz="1600" dirty="0">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en-CA" sz="1600"/>
                        <a:t>100mg</a:t>
                      </a:r>
                      <a:endParaRPr lang="en-US" sz="1600">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en-CA" sz="1600"/>
                        <a:t>1</a:t>
                      </a:r>
                      <a:endParaRPr lang="en-US" sz="1600">
                        <a:latin typeface="Times New Roman" pitchFamily="18" charset="0"/>
                        <a:ea typeface="Times New Roman"/>
                        <a:cs typeface="Times New Roman" pitchFamily="18" charset="0"/>
                      </a:endParaRPr>
                    </a:p>
                  </a:txBody>
                  <a:tcPr marL="68580" marR="68580" marT="0" marB="0"/>
                </a:tc>
              </a:tr>
              <a:tr h="785818">
                <a:tc rowSpan="2">
                  <a:txBody>
                    <a:bodyPr/>
                    <a:lstStyle/>
                    <a:p>
                      <a:pPr>
                        <a:lnSpc>
                          <a:spcPct val="115000"/>
                        </a:lnSpc>
                        <a:spcAft>
                          <a:spcPts val="0"/>
                        </a:spcAft>
                      </a:pPr>
                      <a:r>
                        <a:rPr lang="en-CA" sz="1600" dirty="0" smtClean="0"/>
                        <a:t>Metoprolol</a:t>
                      </a:r>
                      <a:endParaRPr lang="en-US" sz="1600" dirty="0">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en-CA" sz="1600" dirty="0"/>
                        <a:t>Immediate release Tab (50mg)</a:t>
                      </a:r>
                      <a:endParaRPr lang="en-US" sz="1600" dirty="0">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en-CA" sz="1600"/>
                        <a:t>50mg </a:t>
                      </a:r>
                      <a:endParaRPr lang="en-US" sz="1600">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en-CA" sz="1600" dirty="0" smtClean="0"/>
                        <a:t>200mg</a:t>
                      </a:r>
                      <a:endParaRPr lang="en-US" sz="1600" dirty="0">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en-CA" sz="1600"/>
                        <a:t>1-2</a:t>
                      </a:r>
                      <a:endParaRPr lang="en-US" sz="1600">
                        <a:latin typeface="Times New Roman" pitchFamily="18" charset="0"/>
                        <a:ea typeface="Times New Roman"/>
                        <a:cs typeface="Times New Roman" pitchFamily="18" charset="0"/>
                      </a:endParaRPr>
                    </a:p>
                  </a:txBody>
                  <a:tcPr marL="68580" marR="68580" marT="0" marB="0"/>
                </a:tc>
              </a:tr>
              <a:tr h="785818">
                <a:tc vMerge="1">
                  <a:txBody>
                    <a:bodyPr/>
                    <a:lstStyle/>
                    <a:p>
                      <a:endParaRPr lang="en-US"/>
                    </a:p>
                  </a:txBody>
                  <a:tcPr/>
                </a:tc>
                <a:tc>
                  <a:txBody>
                    <a:bodyPr/>
                    <a:lstStyle/>
                    <a:p>
                      <a:pPr algn="ctr">
                        <a:lnSpc>
                          <a:spcPct val="115000"/>
                        </a:lnSpc>
                        <a:spcAft>
                          <a:spcPts val="0"/>
                        </a:spcAft>
                      </a:pPr>
                      <a:r>
                        <a:rPr lang="en-CA" sz="1600" dirty="0"/>
                        <a:t>Extended release Tab (47.5mg) </a:t>
                      </a:r>
                      <a:endParaRPr lang="en-US" sz="1600" dirty="0">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en-CA" sz="1600" dirty="0" smtClean="0"/>
                        <a:t>47.5mg </a:t>
                      </a:r>
                      <a:endParaRPr lang="en-US" sz="1600" dirty="0">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en-CA" sz="1600" dirty="0" smtClean="0"/>
                        <a:t>190mg</a:t>
                      </a:r>
                      <a:endParaRPr lang="en-US" sz="1600" dirty="0">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en-CA" sz="1600"/>
                        <a:t>1</a:t>
                      </a:r>
                      <a:endParaRPr lang="en-US" sz="1600">
                        <a:latin typeface="Times New Roman" pitchFamily="18" charset="0"/>
                        <a:ea typeface="Times New Roman"/>
                        <a:cs typeface="Times New Roman" pitchFamily="18" charset="0"/>
                      </a:endParaRPr>
                    </a:p>
                  </a:txBody>
                  <a:tcPr marL="68580" marR="68580" marT="0" marB="0"/>
                </a:tc>
              </a:tr>
              <a:tr h="785818">
                <a:tc>
                  <a:txBody>
                    <a:bodyPr/>
                    <a:lstStyle/>
                    <a:p>
                      <a:pPr>
                        <a:lnSpc>
                          <a:spcPct val="115000"/>
                        </a:lnSpc>
                        <a:spcAft>
                          <a:spcPts val="0"/>
                        </a:spcAft>
                      </a:pPr>
                      <a:r>
                        <a:rPr lang="en-CA" sz="1600" dirty="0" err="1" smtClean="0"/>
                        <a:t>Propanolol</a:t>
                      </a:r>
                      <a:endParaRPr lang="en-US" sz="1600" dirty="0">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en-CA" sz="1600" dirty="0"/>
                        <a:t>Tab (10mg, 20mg, 40mg)</a:t>
                      </a:r>
                      <a:endParaRPr lang="en-US" sz="1600" dirty="0">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en-CA" sz="1600" dirty="0"/>
                        <a:t>40mg</a:t>
                      </a:r>
                      <a:endParaRPr lang="en-US" sz="1600" dirty="0">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en-CA" sz="1600"/>
                        <a:t>160mg</a:t>
                      </a:r>
                      <a:endParaRPr lang="en-US" sz="1600">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en-CA" sz="1600"/>
                        <a:t>2</a:t>
                      </a:r>
                      <a:endParaRPr lang="en-US" sz="1600">
                        <a:latin typeface="Times New Roman" pitchFamily="18" charset="0"/>
                        <a:ea typeface="Times New Roman"/>
                        <a:cs typeface="Times New Roman" pitchFamily="18" charset="0"/>
                      </a:endParaRPr>
                    </a:p>
                  </a:txBody>
                  <a:tcPr marL="68580" marR="68580" marT="0" marB="0"/>
                </a:tc>
              </a:tr>
              <a:tr h="785818">
                <a:tc>
                  <a:txBody>
                    <a:bodyPr/>
                    <a:lstStyle/>
                    <a:p>
                      <a:pPr>
                        <a:lnSpc>
                          <a:spcPct val="115000"/>
                        </a:lnSpc>
                        <a:spcAft>
                          <a:spcPts val="0"/>
                        </a:spcAft>
                      </a:pPr>
                      <a:r>
                        <a:rPr lang="en-CA" sz="1600" dirty="0" err="1"/>
                        <a:t>Carvedilol</a:t>
                      </a:r>
                      <a:r>
                        <a:rPr lang="en-CA" sz="1600" dirty="0"/>
                        <a:t>±</a:t>
                      </a:r>
                      <a:endParaRPr lang="en-US" sz="1600" dirty="0">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en-CA" sz="1600" dirty="0"/>
                        <a:t>Tab (6.25mg, 12.5mg, 25mg)</a:t>
                      </a:r>
                      <a:endParaRPr lang="en-US" sz="1600" dirty="0">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en-CA" sz="1600" dirty="0" smtClean="0"/>
                        <a:t>6.25 mg</a:t>
                      </a:r>
                      <a:endParaRPr lang="en-CA" sz="1600" dirty="0">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en-CA" sz="1600" dirty="0" smtClean="0"/>
                        <a:t>50mg</a:t>
                      </a:r>
                      <a:endParaRPr lang="en-CA" sz="1600" dirty="0">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en-CA" sz="1600" dirty="0" smtClean="0"/>
                        <a:t>2</a:t>
                      </a:r>
                      <a:endParaRPr lang="en-CA" sz="1600" dirty="0">
                        <a:latin typeface="Times New Roman" pitchFamily="18" charset="0"/>
                        <a:ea typeface="Times New Roman"/>
                        <a:cs typeface="Times New Roman" pitchFamily="18" charset="0"/>
                      </a:endParaRPr>
                    </a:p>
                  </a:txBody>
                  <a:tcPr marL="68580" marR="68580" marT="0" marB="0"/>
                </a:tc>
              </a:tr>
            </a:tbl>
          </a:graphicData>
        </a:graphic>
      </p:graphicFrame>
      <p:sp>
        <p:nvSpPr>
          <p:cNvPr id="18433" name="Rectangle 1"/>
          <p:cNvSpPr>
            <a:spLocks noChangeArrowheads="1"/>
          </p:cNvSpPr>
          <p:nvPr/>
        </p:nvSpPr>
        <p:spPr bwMode="auto">
          <a:xfrm>
            <a:off x="785786" y="5214950"/>
            <a:ext cx="5240537"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If patient`s weight &gt;= 70 kg, </a:t>
            </a:r>
            <a:r>
              <a:rPr kumimoji="0" lang="en-CA"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Carvediloldasage</a:t>
            </a:r>
            <a:r>
              <a:rPr kumimoji="0" lang="en-CA"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is 50 mg  </a:t>
            </a:r>
            <a:r>
              <a:rPr kumimoji="0" lang="en-CA"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tiwes</a:t>
            </a:r>
            <a:r>
              <a:rPr kumimoji="0" lang="en-CA"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 day</a:t>
            </a:r>
            <a:endParaRPr kumimoji="0" lang="en-CA" sz="1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38269828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28670"/>
            <a:ext cx="8229600" cy="4929222"/>
          </a:xfrm>
        </p:spPr>
        <p:txBody>
          <a:bodyPr>
            <a:normAutofit fontScale="70000" lnSpcReduction="20000"/>
          </a:bodyPr>
          <a:lstStyle/>
          <a:p>
            <a:pPr algn="just">
              <a:buNone/>
            </a:pPr>
            <a:r>
              <a:rPr lang="en-CA" dirty="0">
                <a:latin typeface="Times New Roman" pitchFamily="18" charset="0"/>
                <a:cs typeface="Times New Roman" pitchFamily="18" charset="0"/>
              </a:rPr>
              <a:t> </a:t>
            </a:r>
            <a:endParaRPr lang="en-US" dirty="0">
              <a:latin typeface="Times New Roman" pitchFamily="18" charset="0"/>
              <a:cs typeface="Times New Roman" pitchFamily="18" charset="0"/>
            </a:endParaRPr>
          </a:p>
          <a:p>
            <a:pPr algn="just">
              <a:buNone/>
            </a:pPr>
            <a:r>
              <a:rPr lang="en-CA" sz="2600" dirty="0">
                <a:latin typeface="Times New Roman" pitchFamily="18" charset="0"/>
                <a:cs typeface="Times New Roman" pitchFamily="18" charset="0"/>
              </a:rPr>
              <a:t>The peripheral α1-adrenergic blockers lower BP by </a:t>
            </a:r>
            <a:r>
              <a:rPr lang="en-CA" sz="2600" dirty="0">
                <a:solidFill>
                  <a:schemeClr val="accent3">
                    <a:lumMod val="75000"/>
                  </a:schemeClr>
                </a:solidFill>
                <a:latin typeface="Times New Roman" pitchFamily="18" charset="0"/>
                <a:cs typeface="Times New Roman" pitchFamily="18" charset="0"/>
              </a:rPr>
              <a:t>reducing peripheral resistance</a:t>
            </a:r>
            <a:r>
              <a:rPr lang="en-CA" sz="2600" dirty="0">
                <a:latin typeface="Times New Roman" pitchFamily="18" charset="0"/>
                <a:cs typeface="Times New Roman" pitchFamily="18" charset="0"/>
              </a:rPr>
              <a:t>. They also </a:t>
            </a:r>
            <a:r>
              <a:rPr lang="en-CA" sz="2600" dirty="0">
                <a:solidFill>
                  <a:schemeClr val="accent3">
                    <a:lumMod val="75000"/>
                  </a:schemeClr>
                </a:solidFill>
                <a:latin typeface="Times New Roman" pitchFamily="18" charset="0"/>
                <a:cs typeface="Times New Roman" pitchFamily="18" charset="0"/>
              </a:rPr>
              <a:t>reduce prostatic and urethral smooth muscle tone and provide symptomatic relief for patients with early benign prostatic hypertrophy (BPH). </a:t>
            </a:r>
            <a:r>
              <a:rPr lang="en-CA" sz="2600" dirty="0">
                <a:latin typeface="Times New Roman" pitchFamily="18" charset="0"/>
                <a:cs typeface="Times New Roman" pitchFamily="18" charset="0"/>
              </a:rPr>
              <a:t>They should be the logical choice for hypertensive patients with BPH. The use of non-specific -adrenergic blockers like </a:t>
            </a:r>
            <a:r>
              <a:rPr lang="en-CA" sz="2600" dirty="0" err="1">
                <a:latin typeface="Times New Roman" pitchFamily="18" charset="0"/>
                <a:cs typeface="Times New Roman" pitchFamily="18" charset="0"/>
              </a:rPr>
              <a:t>phentolamine</a:t>
            </a:r>
            <a:r>
              <a:rPr lang="en-CA" sz="2600" dirty="0">
                <a:latin typeface="Times New Roman" pitchFamily="18" charset="0"/>
                <a:cs typeface="Times New Roman" pitchFamily="18" charset="0"/>
              </a:rPr>
              <a:t> and </a:t>
            </a:r>
            <a:r>
              <a:rPr lang="en-CA" sz="2600" dirty="0" err="1">
                <a:latin typeface="Times New Roman" pitchFamily="18" charset="0"/>
                <a:cs typeface="Times New Roman" pitchFamily="18" charset="0"/>
              </a:rPr>
              <a:t>phenoxybenzamine</a:t>
            </a:r>
            <a:r>
              <a:rPr lang="en-CA" sz="2600" dirty="0">
                <a:latin typeface="Times New Roman" pitchFamily="18" charset="0"/>
                <a:cs typeface="Times New Roman" pitchFamily="18" charset="0"/>
              </a:rPr>
              <a:t> has been restricted to </a:t>
            </a:r>
            <a:r>
              <a:rPr lang="en-CA" sz="2600" dirty="0">
                <a:solidFill>
                  <a:schemeClr val="accent3">
                    <a:lumMod val="75000"/>
                  </a:schemeClr>
                </a:solidFill>
                <a:latin typeface="Times New Roman" pitchFamily="18" charset="0"/>
                <a:cs typeface="Times New Roman" pitchFamily="18" charset="0"/>
              </a:rPr>
              <a:t>the treatment of </a:t>
            </a:r>
            <a:r>
              <a:rPr lang="en-CA" sz="2600" dirty="0" err="1">
                <a:solidFill>
                  <a:schemeClr val="accent3">
                    <a:lumMod val="75000"/>
                  </a:schemeClr>
                </a:solidFill>
                <a:latin typeface="Times New Roman" pitchFamily="18" charset="0"/>
                <a:cs typeface="Times New Roman" pitchFamily="18" charset="0"/>
              </a:rPr>
              <a:t>phaechromocytoma</a:t>
            </a:r>
            <a:r>
              <a:rPr lang="en-CA" sz="2600" dirty="0">
                <a:solidFill>
                  <a:schemeClr val="accent3">
                    <a:lumMod val="75000"/>
                  </a:schemeClr>
                </a:solidFill>
                <a:latin typeface="Times New Roman" pitchFamily="18" charset="0"/>
                <a:cs typeface="Times New Roman" pitchFamily="18" charset="0"/>
              </a:rPr>
              <a:t>.</a:t>
            </a:r>
            <a:endParaRPr lang="en-US" sz="2600" dirty="0">
              <a:solidFill>
                <a:schemeClr val="accent3">
                  <a:lumMod val="75000"/>
                </a:schemeClr>
              </a:solidFill>
              <a:latin typeface="Times New Roman" pitchFamily="18" charset="0"/>
              <a:cs typeface="Times New Roman" pitchFamily="18" charset="0"/>
            </a:endParaRPr>
          </a:p>
          <a:p>
            <a:pPr algn="just">
              <a:buNone/>
            </a:pPr>
            <a:r>
              <a:rPr lang="en-CA" sz="2600" dirty="0">
                <a:latin typeface="Times New Roman" pitchFamily="18" charset="0"/>
                <a:cs typeface="Times New Roman" pitchFamily="18" charset="0"/>
              </a:rPr>
              <a:t> </a:t>
            </a:r>
            <a:endParaRPr lang="en-US" sz="2600" dirty="0">
              <a:latin typeface="Times New Roman" pitchFamily="18" charset="0"/>
              <a:cs typeface="Times New Roman" pitchFamily="18" charset="0"/>
            </a:endParaRPr>
          </a:p>
          <a:p>
            <a:pPr algn="just">
              <a:buNone/>
            </a:pPr>
            <a:r>
              <a:rPr lang="en-CA" sz="2600" dirty="0">
                <a:latin typeface="Times New Roman" pitchFamily="18" charset="0"/>
                <a:cs typeface="Times New Roman" pitchFamily="18" charset="0"/>
              </a:rPr>
              <a:t>Alpha 1-adrenergic blockers have </a:t>
            </a:r>
            <a:r>
              <a:rPr lang="en-CA" sz="2600" dirty="0">
                <a:solidFill>
                  <a:schemeClr val="accent3">
                    <a:lumMod val="75000"/>
                  </a:schemeClr>
                </a:solidFill>
                <a:latin typeface="Times New Roman" pitchFamily="18" charset="0"/>
                <a:cs typeface="Times New Roman" pitchFamily="18" charset="0"/>
              </a:rPr>
              <a:t>favourable effects on lipid metabolism. </a:t>
            </a:r>
            <a:r>
              <a:rPr lang="en-CA" sz="2600" dirty="0">
                <a:solidFill>
                  <a:schemeClr val="accent2">
                    <a:lumMod val="75000"/>
                  </a:schemeClr>
                </a:solidFill>
                <a:latin typeface="Times New Roman" pitchFamily="18" charset="0"/>
                <a:cs typeface="Times New Roman" pitchFamily="18" charset="0"/>
              </a:rPr>
              <a:t>However postural hypotension is a known side effect</a:t>
            </a:r>
            <a:r>
              <a:rPr lang="en-CA" sz="2600" dirty="0">
                <a:latin typeface="Times New Roman" pitchFamily="18" charset="0"/>
                <a:cs typeface="Times New Roman" pitchFamily="18" charset="0"/>
              </a:rPr>
              <a:t>, especially at Initiation of therapy.  Combined α‚ β-blockers offer enhanced </a:t>
            </a:r>
            <a:r>
              <a:rPr lang="en-CA" sz="2600" dirty="0" err="1">
                <a:latin typeface="Times New Roman" pitchFamily="18" charset="0"/>
                <a:cs typeface="Times New Roman" pitchFamily="18" charset="0"/>
              </a:rPr>
              <a:t>neurohormonal</a:t>
            </a:r>
            <a:r>
              <a:rPr lang="en-CA" sz="2600" dirty="0">
                <a:latin typeface="Times New Roman" pitchFamily="18" charset="0"/>
                <a:cs typeface="Times New Roman" pitchFamily="18" charset="0"/>
              </a:rPr>
              <a:t> blockade. </a:t>
            </a:r>
            <a:r>
              <a:rPr lang="en-CA" sz="2600" dirty="0" err="1">
                <a:solidFill>
                  <a:schemeClr val="accent3">
                    <a:lumMod val="75000"/>
                  </a:schemeClr>
                </a:solidFill>
                <a:latin typeface="Times New Roman" pitchFamily="18" charset="0"/>
                <a:cs typeface="Times New Roman" pitchFamily="18" charset="0"/>
              </a:rPr>
              <a:t>Labetalol</a:t>
            </a:r>
            <a:r>
              <a:rPr lang="en-CA" sz="2600" dirty="0">
                <a:solidFill>
                  <a:schemeClr val="accent3">
                    <a:lumMod val="75000"/>
                  </a:schemeClr>
                </a:solidFill>
                <a:latin typeface="Times New Roman" pitchFamily="18" charset="0"/>
                <a:cs typeface="Times New Roman" pitchFamily="18" charset="0"/>
              </a:rPr>
              <a:t> has been in use for over 20 years and is safe in pregnancy</a:t>
            </a:r>
            <a:endParaRPr lang="en-US" sz="2600" dirty="0">
              <a:solidFill>
                <a:schemeClr val="accent3">
                  <a:lumMod val="75000"/>
                </a:schemeClr>
              </a:solidFill>
              <a:latin typeface="Times New Roman" pitchFamily="18" charset="0"/>
              <a:cs typeface="Times New Roman" pitchFamily="18" charset="0"/>
            </a:endParaRPr>
          </a:p>
          <a:p>
            <a:pPr algn="just">
              <a:buNone/>
            </a:pPr>
            <a:r>
              <a:rPr lang="en-CA" sz="2600" dirty="0">
                <a:latin typeface="Times New Roman" pitchFamily="18" charset="0"/>
                <a:cs typeface="Times New Roman" pitchFamily="18" charset="0"/>
              </a:rPr>
              <a:t>The intravenous formulation is useful in hypertensive emergencies, including pre-eclampsia and eclampsia</a:t>
            </a:r>
            <a:r>
              <a:rPr lang="en-CA" sz="2600" dirty="0" smtClean="0">
                <a:latin typeface="Times New Roman" pitchFamily="18" charset="0"/>
                <a:cs typeface="Times New Roman" pitchFamily="18" charset="0"/>
              </a:rPr>
              <a:t>. Carvedilol </a:t>
            </a:r>
            <a:r>
              <a:rPr lang="en-CA" sz="2600" dirty="0">
                <a:latin typeface="Times New Roman" pitchFamily="18" charset="0"/>
                <a:cs typeface="Times New Roman" pitchFamily="18" charset="0"/>
              </a:rPr>
              <a:t>has been shown to be effective in hypertension and also to </a:t>
            </a:r>
            <a:r>
              <a:rPr lang="en-CA" sz="2600" dirty="0">
                <a:solidFill>
                  <a:schemeClr val="accent3">
                    <a:lumMod val="75000"/>
                  </a:schemeClr>
                </a:solidFill>
                <a:latin typeface="Times New Roman" pitchFamily="18" charset="0"/>
                <a:cs typeface="Times New Roman" pitchFamily="18" charset="0"/>
              </a:rPr>
              <a:t>improve mortality and morbidity in patients with heart failure</a:t>
            </a:r>
            <a:r>
              <a:rPr lang="en-CA" sz="2600" dirty="0">
                <a:latin typeface="Times New Roman" pitchFamily="18" charset="0"/>
                <a:cs typeface="Times New Roman" pitchFamily="18" charset="0"/>
              </a:rPr>
              <a:t>. In addition</a:t>
            </a:r>
            <a:r>
              <a:rPr lang="en-CA" sz="2600" dirty="0">
                <a:solidFill>
                  <a:schemeClr val="accent3">
                    <a:lumMod val="75000"/>
                  </a:schemeClr>
                </a:solidFill>
                <a:latin typeface="Times New Roman" pitchFamily="18" charset="0"/>
                <a:cs typeface="Times New Roman" pitchFamily="18" charset="0"/>
              </a:rPr>
              <a:t>, it has no adverse effects on insulin resistance and lipid metabolism. However, its safety in pregnancy </a:t>
            </a:r>
            <a:r>
              <a:rPr lang="en-CA" sz="2600" dirty="0" smtClean="0">
                <a:solidFill>
                  <a:schemeClr val="accent3">
                    <a:lumMod val="75000"/>
                  </a:schemeClr>
                </a:solidFill>
                <a:latin typeface="Times New Roman" pitchFamily="18" charset="0"/>
                <a:cs typeface="Times New Roman" pitchFamily="18" charset="0"/>
              </a:rPr>
              <a:t>has </a:t>
            </a:r>
            <a:r>
              <a:rPr lang="en-CA" sz="2600" dirty="0">
                <a:solidFill>
                  <a:schemeClr val="accent3">
                    <a:lumMod val="75000"/>
                  </a:schemeClr>
                </a:solidFill>
                <a:latin typeface="Times New Roman" pitchFamily="18" charset="0"/>
                <a:cs typeface="Times New Roman" pitchFamily="18" charset="0"/>
              </a:rPr>
              <a:t>not been </a:t>
            </a:r>
            <a:r>
              <a:rPr lang="en-CA" sz="2600" dirty="0" smtClean="0">
                <a:solidFill>
                  <a:schemeClr val="accent3">
                    <a:lumMod val="75000"/>
                  </a:schemeClr>
                </a:solidFill>
                <a:latin typeface="Times New Roman" pitchFamily="18" charset="0"/>
                <a:cs typeface="Times New Roman" pitchFamily="18" charset="0"/>
              </a:rPr>
              <a:t>established.</a:t>
            </a:r>
            <a:endParaRPr lang="en-US" sz="2600" dirty="0">
              <a:solidFill>
                <a:schemeClr val="accent3">
                  <a:lumMod val="75000"/>
                </a:schemeClr>
              </a:solidFill>
              <a:latin typeface="Times New Roman" pitchFamily="18" charset="0"/>
              <a:cs typeface="Times New Roman" pitchFamily="18" charset="0"/>
            </a:endParaRPr>
          </a:p>
        </p:txBody>
      </p:sp>
      <p:sp>
        <p:nvSpPr>
          <p:cNvPr id="2" name="Title 1"/>
          <p:cNvSpPr>
            <a:spLocks noGrp="1"/>
          </p:cNvSpPr>
          <p:nvPr>
            <p:ph type="title"/>
          </p:nvPr>
        </p:nvSpPr>
        <p:spPr>
          <a:xfrm>
            <a:off x="457200" y="274638"/>
            <a:ext cx="8229600" cy="654032"/>
          </a:xfrm>
        </p:spPr>
        <p:txBody>
          <a:bodyPr>
            <a:normAutofit fontScale="90000"/>
          </a:bodyPr>
          <a:lstStyle/>
          <a:p>
            <a:r>
              <a:rPr lang="en-CA" sz="2400" b="1" dirty="0">
                <a:solidFill>
                  <a:schemeClr val="accent4">
                    <a:lumMod val="75000"/>
                  </a:schemeClr>
                </a:solidFill>
                <a:latin typeface="Times New Roman" pitchFamily="18" charset="0"/>
                <a:cs typeface="Times New Roman" pitchFamily="18" charset="0"/>
              </a:rPr>
              <a:t>The </a:t>
            </a:r>
            <a:r>
              <a:rPr lang="en-CA" sz="2400" dirty="0">
                <a:solidFill>
                  <a:schemeClr val="accent4">
                    <a:lumMod val="75000"/>
                  </a:schemeClr>
                </a:solidFill>
                <a:latin typeface="Times New Roman" pitchFamily="18" charset="0"/>
                <a:cs typeface="Times New Roman" pitchFamily="18" charset="0"/>
              </a:rPr>
              <a:t>α</a:t>
            </a:r>
            <a:r>
              <a:rPr lang="en-CA" sz="2400" b="1" dirty="0">
                <a:solidFill>
                  <a:schemeClr val="accent4">
                    <a:lumMod val="75000"/>
                  </a:schemeClr>
                </a:solidFill>
                <a:latin typeface="Times New Roman" pitchFamily="18" charset="0"/>
                <a:cs typeface="Times New Roman" pitchFamily="18" charset="0"/>
              </a:rPr>
              <a:t>-blockers and the combined </a:t>
            </a:r>
            <a:r>
              <a:rPr lang="en-CA" sz="2400" dirty="0">
                <a:solidFill>
                  <a:schemeClr val="accent4">
                    <a:lumMod val="75000"/>
                  </a:schemeClr>
                </a:solidFill>
                <a:latin typeface="Times New Roman" pitchFamily="18" charset="0"/>
                <a:cs typeface="Times New Roman" pitchFamily="18" charset="0"/>
              </a:rPr>
              <a:t>α</a:t>
            </a:r>
            <a:r>
              <a:rPr lang="en-CA" sz="2400" b="1" dirty="0">
                <a:solidFill>
                  <a:schemeClr val="accent4">
                    <a:lumMod val="75000"/>
                  </a:schemeClr>
                </a:solidFill>
                <a:latin typeface="Times New Roman" pitchFamily="18" charset="0"/>
                <a:cs typeface="Times New Roman" pitchFamily="18" charset="0"/>
              </a:rPr>
              <a:t>‚ </a:t>
            </a:r>
            <a:r>
              <a:rPr lang="en-CA" sz="2400" dirty="0">
                <a:solidFill>
                  <a:schemeClr val="accent4">
                    <a:lumMod val="75000"/>
                  </a:schemeClr>
                </a:solidFill>
                <a:latin typeface="Times New Roman" pitchFamily="18" charset="0"/>
                <a:cs typeface="Times New Roman" pitchFamily="18" charset="0"/>
              </a:rPr>
              <a:t>β</a:t>
            </a:r>
            <a:r>
              <a:rPr lang="en-CA" sz="2400" b="1" dirty="0">
                <a:solidFill>
                  <a:schemeClr val="accent4">
                    <a:lumMod val="75000"/>
                  </a:schemeClr>
                </a:solidFill>
                <a:latin typeface="Times New Roman" pitchFamily="18" charset="0"/>
                <a:cs typeface="Times New Roman" pitchFamily="18" charset="0"/>
              </a:rPr>
              <a:t>-blockers</a:t>
            </a:r>
            <a:endParaRPr lang="en-US" sz="2400" dirty="0">
              <a:solidFill>
                <a:schemeClr val="accent4">
                  <a:lumMod val="7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7201163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703017352"/>
              </p:ext>
            </p:extLst>
          </p:nvPr>
        </p:nvGraphicFramePr>
        <p:xfrm>
          <a:off x="214282" y="642918"/>
          <a:ext cx="8715435" cy="3017374"/>
        </p:xfrm>
        <a:graphic>
          <a:graphicData uri="http://schemas.openxmlformats.org/drawingml/2006/table">
            <a:tbl>
              <a:tblPr>
                <a:tableStyleId>{69C7853C-536D-4A76-A0AE-DD22124D55A5}</a:tableStyleId>
              </a:tblPr>
              <a:tblGrid>
                <a:gridCol w="1973169"/>
                <a:gridCol w="1780222"/>
                <a:gridCol w="1862132"/>
                <a:gridCol w="1549956"/>
                <a:gridCol w="1549956"/>
              </a:tblGrid>
              <a:tr h="841181">
                <a:tc gridSpan="5">
                  <a:txBody>
                    <a:bodyPr/>
                    <a:lstStyle/>
                    <a:p>
                      <a:pPr>
                        <a:lnSpc>
                          <a:spcPct val="115000"/>
                        </a:lnSpc>
                        <a:spcAft>
                          <a:spcPts val="0"/>
                        </a:spcAft>
                      </a:pPr>
                      <a:r>
                        <a:rPr lang="en-CA" sz="1600" dirty="0"/>
                        <a:t>α Blockers Available in Iran</a:t>
                      </a:r>
                      <a:endParaRPr lang="en-US" sz="1600" dirty="0">
                        <a:latin typeface="Times New Roman" pitchFamily="18" charset="0"/>
                        <a:ea typeface="Times New Roman"/>
                        <a:cs typeface="Times New Roman"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30455">
                <a:tc>
                  <a:txBody>
                    <a:bodyPr/>
                    <a:lstStyle/>
                    <a:p>
                      <a:pPr>
                        <a:lnSpc>
                          <a:spcPct val="115000"/>
                        </a:lnSpc>
                        <a:spcAft>
                          <a:spcPts val="0"/>
                        </a:spcAft>
                      </a:pPr>
                      <a:r>
                        <a:rPr lang="en-CA" sz="1600" dirty="0"/>
                        <a:t>Drug</a:t>
                      </a:r>
                      <a:endParaRPr lang="en-US" sz="1600"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600"/>
                        <a:t>Drug form</a:t>
                      </a:r>
                      <a:endParaRPr lang="en-US" sz="16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600"/>
                        <a:t>Initial Dosage</a:t>
                      </a:r>
                      <a:endParaRPr lang="en-US" sz="16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600"/>
                        <a:t>Max Dose</a:t>
                      </a:r>
                      <a:endParaRPr lang="en-US" sz="16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600"/>
                        <a:t>Daily Dose Frequency </a:t>
                      </a:r>
                      <a:endParaRPr lang="en-US" sz="1600">
                        <a:latin typeface="Times New Roman" pitchFamily="18" charset="0"/>
                        <a:ea typeface="Times New Roman"/>
                        <a:cs typeface="Times New Roman" pitchFamily="18" charset="0"/>
                      </a:endParaRPr>
                    </a:p>
                  </a:txBody>
                  <a:tcPr marL="68580" marR="68580" marT="0" marB="0"/>
                </a:tc>
              </a:tr>
              <a:tr h="700982">
                <a:tc>
                  <a:txBody>
                    <a:bodyPr/>
                    <a:lstStyle/>
                    <a:p>
                      <a:pPr>
                        <a:lnSpc>
                          <a:spcPct val="115000"/>
                        </a:lnSpc>
                        <a:spcAft>
                          <a:spcPts val="0"/>
                        </a:spcAft>
                      </a:pPr>
                      <a:r>
                        <a:rPr lang="en-CA" sz="1600" dirty="0" err="1"/>
                        <a:t>Prazosin</a:t>
                      </a:r>
                      <a:endParaRPr lang="en-US" sz="1600"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600"/>
                        <a:t>Tab (1mg, 5mg) </a:t>
                      </a:r>
                      <a:endParaRPr lang="en-US" sz="16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600"/>
                        <a:t>2mg</a:t>
                      </a:r>
                      <a:endParaRPr lang="en-US" sz="16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600"/>
                        <a:t>20mg</a:t>
                      </a:r>
                      <a:endParaRPr lang="en-US" sz="16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600"/>
                        <a:t>2-3</a:t>
                      </a:r>
                      <a:endParaRPr lang="en-US" sz="1600">
                        <a:latin typeface="Times New Roman" pitchFamily="18" charset="0"/>
                        <a:ea typeface="Times New Roman"/>
                        <a:cs typeface="Times New Roman" pitchFamily="18" charset="0"/>
                      </a:endParaRPr>
                    </a:p>
                  </a:txBody>
                  <a:tcPr marL="68580" marR="68580" marT="0" marB="0"/>
                </a:tc>
              </a:tr>
              <a:tr h="744756">
                <a:tc>
                  <a:txBody>
                    <a:bodyPr/>
                    <a:lstStyle/>
                    <a:p>
                      <a:pPr>
                        <a:lnSpc>
                          <a:spcPct val="115000"/>
                        </a:lnSpc>
                        <a:spcAft>
                          <a:spcPts val="0"/>
                        </a:spcAft>
                      </a:pPr>
                      <a:r>
                        <a:rPr lang="en-CA" sz="1600" dirty="0" err="1"/>
                        <a:t>Trazocin</a:t>
                      </a:r>
                      <a:endParaRPr lang="en-US" sz="1600"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600" dirty="0"/>
                        <a:t>Tab </a:t>
                      </a:r>
                      <a:r>
                        <a:rPr lang="en-US" sz="1600" dirty="0"/>
                        <a:t>(2 mg, 5mg)</a:t>
                      </a:r>
                      <a:endParaRPr lang="en-US" sz="1600"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600"/>
                        <a:t>1mg</a:t>
                      </a:r>
                      <a:endParaRPr lang="en-US" sz="16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600"/>
                        <a:t>20mg</a:t>
                      </a:r>
                      <a:endParaRPr lang="en-US" sz="16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600" dirty="0"/>
                        <a:t>1-2</a:t>
                      </a:r>
                      <a:endParaRPr lang="en-US" sz="1600" dirty="0">
                        <a:latin typeface="Times New Roman" pitchFamily="18" charset="0"/>
                        <a:ea typeface="Times New Roman"/>
                        <a:cs typeface="Times New Roman" pitchFamily="18" charset="0"/>
                      </a:endParaRPr>
                    </a:p>
                  </a:txBody>
                  <a:tcPr marL="68580" marR="68580" marT="0" marB="0"/>
                </a:tc>
              </a:tr>
            </a:tbl>
          </a:graphicData>
        </a:graphic>
      </p:graphicFrame>
      <p:sp>
        <p:nvSpPr>
          <p:cNvPr id="3" name="Rectangle 2"/>
          <p:cNvSpPr/>
          <p:nvPr/>
        </p:nvSpPr>
        <p:spPr>
          <a:xfrm>
            <a:off x="214282" y="3714752"/>
            <a:ext cx="8715436" cy="880882"/>
          </a:xfrm>
          <a:prstGeom prst="rect">
            <a:avLst/>
          </a:prstGeom>
        </p:spPr>
        <p:txBody>
          <a:bodyPr wrap="square">
            <a:spAutoFit/>
          </a:bodyPr>
          <a:lstStyle/>
          <a:p>
            <a:pPr>
              <a:lnSpc>
                <a:spcPct val="115000"/>
              </a:lnSpc>
              <a:spcAft>
                <a:spcPts val="0"/>
              </a:spcAft>
            </a:pPr>
            <a:r>
              <a:rPr lang="en-CA" sz="1400" dirty="0" smtClean="0">
                <a:latin typeface="Times New Roman" pitchFamily="18" charset="0"/>
                <a:ea typeface="Times New Roman"/>
                <a:cs typeface="Times New Roman" pitchFamily="18" charset="0"/>
              </a:rPr>
              <a:t>In some patients treated once daily, the antihypertensive effect may diminish towards the end of the dosing interval (trough effect). Blood pressure should be measured just prior to dosing to determine if satisfactory blood pressure control is obtained. Accordingly an increase in dose or frequency may need to be considered</a:t>
            </a:r>
            <a:r>
              <a:rPr lang="en-CA" dirty="0" smtClean="0">
                <a:latin typeface="Times New Roman" pitchFamily="18" charset="0"/>
                <a:ea typeface="Times New Roman"/>
                <a:cs typeface="Times New Roman" pitchFamily="18" charset="0"/>
              </a:rPr>
              <a:t>. </a:t>
            </a:r>
            <a:endParaRPr lang="en-US" dirty="0">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3545258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888307636"/>
              </p:ext>
            </p:extLst>
          </p:nvPr>
        </p:nvGraphicFramePr>
        <p:xfrm>
          <a:off x="304800" y="228600"/>
          <a:ext cx="8240769" cy="2214580"/>
        </p:xfrm>
        <a:graphic>
          <a:graphicData uri="http://schemas.openxmlformats.org/drawingml/2006/table">
            <a:tbl>
              <a:tblPr>
                <a:tableStyleId>{35758FB7-9AC5-4552-8A53-C91805E547FA}</a:tableStyleId>
              </a:tblPr>
              <a:tblGrid>
                <a:gridCol w="1886357"/>
                <a:gridCol w="1758134"/>
                <a:gridCol w="1734038"/>
                <a:gridCol w="1431120"/>
                <a:gridCol w="1431120"/>
              </a:tblGrid>
              <a:tr h="412015">
                <a:tc gridSpan="5">
                  <a:txBody>
                    <a:bodyPr/>
                    <a:lstStyle/>
                    <a:p>
                      <a:pPr>
                        <a:lnSpc>
                          <a:spcPct val="115000"/>
                        </a:lnSpc>
                        <a:spcAft>
                          <a:spcPts val="0"/>
                        </a:spcAft>
                      </a:pPr>
                      <a:r>
                        <a:rPr lang="en-CA" sz="1600" dirty="0"/>
                        <a:t>Centrally Acting Adrenergic Receptor Agonists Available in Iran</a:t>
                      </a:r>
                      <a:endParaRPr lang="en-US" sz="1600" dirty="0">
                        <a:latin typeface="Times New Roman" pitchFamily="18" charset="0"/>
                        <a:ea typeface="Times New Roman"/>
                        <a:cs typeface="Times New Roman"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21026">
                <a:tc>
                  <a:txBody>
                    <a:bodyPr/>
                    <a:lstStyle/>
                    <a:p>
                      <a:pPr>
                        <a:lnSpc>
                          <a:spcPct val="115000"/>
                        </a:lnSpc>
                        <a:spcAft>
                          <a:spcPts val="0"/>
                        </a:spcAft>
                      </a:pPr>
                      <a:r>
                        <a:rPr lang="en-CA" sz="1400" dirty="0"/>
                        <a:t>Drug</a:t>
                      </a:r>
                      <a:endParaRPr lang="en-US" sz="1400"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a:t>Drug form</a:t>
                      </a:r>
                      <a:endParaRPr lang="en-US" sz="14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dirty="0"/>
                        <a:t>Initial Dosage</a:t>
                      </a:r>
                      <a:endParaRPr lang="en-US" sz="1400"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a:t>Max Dose</a:t>
                      </a:r>
                      <a:endParaRPr lang="en-US" sz="14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a:t>Daily Dose Frequency </a:t>
                      </a:r>
                      <a:endParaRPr lang="en-US" sz="1400">
                        <a:latin typeface="Times New Roman" pitchFamily="18" charset="0"/>
                        <a:ea typeface="Times New Roman"/>
                        <a:cs typeface="Times New Roman" pitchFamily="18" charset="0"/>
                      </a:endParaRPr>
                    </a:p>
                  </a:txBody>
                  <a:tcPr marL="68580" marR="68580" marT="0" marB="0"/>
                </a:tc>
              </a:tr>
              <a:tr h="721026">
                <a:tc>
                  <a:txBody>
                    <a:bodyPr/>
                    <a:lstStyle/>
                    <a:p>
                      <a:pPr>
                        <a:lnSpc>
                          <a:spcPct val="115000"/>
                        </a:lnSpc>
                        <a:spcAft>
                          <a:spcPts val="0"/>
                        </a:spcAft>
                      </a:pPr>
                      <a:r>
                        <a:rPr lang="en-CA" sz="1400" dirty="0" err="1"/>
                        <a:t>Clonidine</a:t>
                      </a:r>
                      <a:endParaRPr lang="en-US" sz="1400" dirty="0"/>
                    </a:p>
                    <a:p>
                      <a:pPr>
                        <a:lnSpc>
                          <a:spcPct val="115000"/>
                        </a:lnSpc>
                        <a:spcAft>
                          <a:spcPts val="0"/>
                        </a:spcAft>
                      </a:pPr>
                      <a:r>
                        <a:rPr lang="en-CA" sz="1400" dirty="0"/>
                        <a:t>(</a:t>
                      </a:r>
                      <a:r>
                        <a:rPr lang="en-CA" sz="1400" dirty="0" err="1"/>
                        <a:t>Catapres</a:t>
                      </a:r>
                      <a:r>
                        <a:rPr lang="en-CA" sz="1400" dirty="0"/>
                        <a:t>)</a:t>
                      </a:r>
                      <a:endParaRPr lang="en-US" sz="1400"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a:t>Tab(0.2 mg)</a:t>
                      </a:r>
                      <a:endParaRPr lang="en-US" sz="14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dirty="0"/>
                        <a:t>0.1 mg</a:t>
                      </a:r>
                      <a:endParaRPr lang="en-US" sz="1400"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a:t>0.8 mg</a:t>
                      </a:r>
                      <a:endParaRPr lang="en-US" sz="14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a:t>2</a:t>
                      </a:r>
                      <a:endParaRPr lang="en-US" sz="1400">
                        <a:latin typeface="Times New Roman" pitchFamily="18" charset="0"/>
                        <a:ea typeface="Times New Roman"/>
                        <a:cs typeface="Times New Roman" pitchFamily="18" charset="0"/>
                      </a:endParaRPr>
                    </a:p>
                  </a:txBody>
                  <a:tcPr marL="68580" marR="68580" marT="0" marB="0"/>
                </a:tc>
              </a:tr>
              <a:tr h="360513">
                <a:tc>
                  <a:txBody>
                    <a:bodyPr/>
                    <a:lstStyle/>
                    <a:p>
                      <a:pPr>
                        <a:lnSpc>
                          <a:spcPct val="115000"/>
                        </a:lnSpc>
                        <a:spcAft>
                          <a:spcPts val="0"/>
                        </a:spcAft>
                      </a:pPr>
                      <a:r>
                        <a:rPr lang="en-CA" sz="1400" dirty="0" err="1"/>
                        <a:t>Methyldpoa</a:t>
                      </a:r>
                      <a:endParaRPr lang="en-US" sz="1400"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a:t>Tab (250mg)</a:t>
                      </a:r>
                      <a:endParaRPr lang="en-US" sz="14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a:t>250mg</a:t>
                      </a:r>
                      <a:endParaRPr lang="en-US" sz="14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a:t>1000mg</a:t>
                      </a:r>
                      <a:endParaRPr lang="en-US" sz="14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dirty="0"/>
                        <a:t>2</a:t>
                      </a:r>
                      <a:endParaRPr lang="en-US" sz="1400" dirty="0">
                        <a:latin typeface="Times New Roman" pitchFamily="18" charset="0"/>
                        <a:ea typeface="Times New Roman"/>
                        <a:cs typeface="Times New Roman" pitchFamily="18" charset="0"/>
                      </a:endParaRPr>
                    </a:p>
                  </a:txBody>
                  <a:tcPr marL="68580" marR="68580" marT="0" marB="0"/>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64465666"/>
              </p:ext>
            </p:extLst>
          </p:nvPr>
        </p:nvGraphicFramePr>
        <p:xfrm>
          <a:off x="330200" y="2671780"/>
          <a:ext cx="8215369" cy="2342249"/>
        </p:xfrm>
        <a:graphic>
          <a:graphicData uri="http://schemas.openxmlformats.org/drawingml/2006/table">
            <a:tbl>
              <a:tblPr>
                <a:tableStyleId>{775DCB02-9BB8-47FD-8907-85C794F793BA}</a:tableStyleId>
              </a:tblPr>
              <a:tblGrid>
                <a:gridCol w="1759741"/>
                <a:gridCol w="1749739"/>
                <a:gridCol w="1775277"/>
                <a:gridCol w="1465306"/>
                <a:gridCol w="1465306"/>
              </a:tblGrid>
              <a:tr h="229210">
                <a:tc gridSpan="5">
                  <a:txBody>
                    <a:bodyPr/>
                    <a:lstStyle/>
                    <a:p>
                      <a:pPr>
                        <a:lnSpc>
                          <a:spcPct val="115000"/>
                        </a:lnSpc>
                        <a:spcAft>
                          <a:spcPts val="0"/>
                        </a:spcAft>
                      </a:pPr>
                      <a:r>
                        <a:rPr lang="en-CA" sz="1600" dirty="0"/>
                        <a:t>Direct Vasodilators Available in Iran</a:t>
                      </a:r>
                      <a:endParaRPr lang="en-US" sz="1600" dirty="0">
                        <a:latin typeface="Times New Roman" pitchFamily="18" charset="0"/>
                        <a:ea typeface="Times New Roman"/>
                        <a:cs typeface="Times New Roman"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57068">
                <a:tc>
                  <a:txBody>
                    <a:bodyPr/>
                    <a:lstStyle/>
                    <a:p>
                      <a:pPr>
                        <a:lnSpc>
                          <a:spcPct val="115000"/>
                        </a:lnSpc>
                        <a:spcAft>
                          <a:spcPts val="0"/>
                        </a:spcAft>
                      </a:pPr>
                      <a:r>
                        <a:rPr lang="en-CA" sz="1400" dirty="0"/>
                        <a:t>Drug</a:t>
                      </a:r>
                      <a:endParaRPr lang="en-US" sz="1400"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a:t>Drug form</a:t>
                      </a:r>
                      <a:endParaRPr lang="en-US" sz="14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a:t>Initial Dose</a:t>
                      </a:r>
                      <a:endParaRPr lang="en-US" sz="14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a:t>Max Dose</a:t>
                      </a:r>
                      <a:endParaRPr lang="en-US" sz="14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dirty="0"/>
                        <a:t>Daily Dose Frequency</a:t>
                      </a:r>
                      <a:endParaRPr lang="en-US" sz="1400" dirty="0">
                        <a:latin typeface="Times New Roman" pitchFamily="18" charset="0"/>
                        <a:ea typeface="Times New Roman"/>
                        <a:cs typeface="Times New Roman" pitchFamily="18" charset="0"/>
                      </a:endParaRPr>
                    </a:p>
                  </a:txBody>
                  <a:tcPr marL="68580" marR="68580" marT="0" marB="0"/>
                </a:tc>
              </a:tr>
              <a:tr h="457068">
                <a:tc>
                  <a:txBody>
                    <a:bodyPr/>
                    <a:lstStyle/>
                    <a:p>
                      <a:pPr>
                        <a:lnSpc>
                          <a:spcPct val="115000"/>
                        </a:lnSpc>
                        <a:spcAft>
                          <a:spcPts val="0"/>
                        </a:spcAft>
                      </a:pPr>
                      <a:r>
                        <a:rPr lang="en-CA" sz="1400" dirty="0" err="1"/>
                        <a:t>Hydralazine</a:t>
                      </a:r>
                      <a:r>
                        <a:rPr lang="en-CA" sz="1400" dirty="0"/>
                        <a:t>*</a:t>
                      </a:r>
                      <a:endParaRPr lang="en-US" sz="1400"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dirty="0"/>
                        <a:t>Tab (10mg, 25mg, 50mg) </a:t>
                      </a:r>
                      <a:endParaRPr lang="en-US" sz="1400"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dirty="0"/>
                        <a:t>25 mg</a:t>
                      </a:r>
                      <a:endParaRPr lang="en-US" sz="1400"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dirty="0"/>
                        <a:t>100mg</a:t>
                      </a:r>
                      <a:endParaRPr lang="en-US" sz="1400"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dirty="0"/>
                        <a:t>2</a:t>
                      </a:r>
                      <a:endParaRPr lang="en-US" sz="1400" dirty="0">
                        <a:latin typeface="Times New Roman" pitchFamily="18" charset="0"/>
                        <a:ea typeface="Times New Roman"/>
                        <a:cs typeface="Times New Roman" pitchFamily="18" charset="0"/>
                      </a:endParaRPr>
                    </a:p>
                  </a:txBody>
                  <a:tcPr marL="68580" marR="68580" marT="0" marB="0"/>
                </a:tc>
              </a:tr>
              <a:tr h="228534">
                <a:tc>
                  <a:txBody>
                    <a:bodyPr/>
                    <a:lstStyle/>
                    <a:p>
                      <a:pPr>
                        <a:lnSpc>
                          <a:spcPct val="115000"/>
                        </a:lnSpc>
                        <a:spcAft>
                          <a:spcPts val="0"/>
                        </a:spcAft>
                      </a:pPr>
                      <a:r>
                        <a:rPr lang="en-CA" sz="1400" dirty="0" err="1"/>
                        <a:t>Minoxidil</a:t>
                      </a:r>
                      <a:r>
                        <a:rPr lang="en-CA" sz="1400" dirty="0"/>
                        <a:t>*</a:t>
                      </a:r>
                      <a:endParaRPr lang="en-US" sz="1400"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a:t>Tab (10mg)</a:t>
                      </a:r>
                      <a:endParaRPr lang="en-US" sz="14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a:t>2.5 mg</a:t>
                      </a:r>
                      <a:endParaRPr lang="en-US" sz="14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a:t>80mg</a:t>
                      </a:r>
                      <a:endParaRPr lang="en-US" sz="14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a:t>1-2</a:t>
                      </a:r>
                      <a:endParaRPr lang="en-US" sz="1400">
                        <a:latin typeface="Times New Roman" pitchFamily="18" charset="0"/>
                        <a:ea typeface="Times New Roman"/>
                        <a:cs typeface="Times New Roman" pitchFamily="18" charset="0"/>
                      </a:endParaRPr>
                    </a:p>
                  </a:txBody>
                  <a:tcPr marL="68580" marR="68580" marT="0" marB="0"/>
                </a:tc>
              </a:tr>
              <a:tr h="914136">
                <a:tc gridSpan="5">
                  <a:txBody>
                    <a:bodyPr/>
                    <a:lstStyle/>
                    <a:p>
                      <a:pPr>
                        <a:lnSpc>
                          <a:spcPct val="115000"/>
                        </a:lnSpc>
                        <a:spcAft>
                          <a:spcPts val="0"/>
                        </a:spcAft>
                      </a:pPr>
                      <a:endParaRPr lang="en-CA" sz="1400" dirty="0"/>
                    </a:p>
                    <a:p>
                      <a:pPr>
                        <a:lnSpc>
                          <a:spcPct val="115000"/>
                        </a:lnSpc>
                        <a:spcAft>
                          <a:spcPts val="0"/>
                        </a:spcAft>
                      </a:pPr>
                      <a:r>
                        <a:rPr lang="en-CA" sz="1400" dirty="0"/>
                        <a:t>*It is recommended to use in combination with diuretics and B Blockers</a:t>
                      </a:r>
                      <a:endParaRPr lang="en-US" sz="1400" dirty="0"/>
                    </a:p>
                    <a:p>
                      <a:pPr>
                        <a:lnSpc>
                          <a:spcPct val="115000"/>
                        </a:lnSpc>
                        <a:spcAft>
                          <a:spcPts val="0"/>
                        </a:spcAft>
                      </a:pPr>
                      <a:r>
                        <a:rPr lang="en-CA" sz="1400" dirty="0" smtClean="0"/>
                        <a:t>. </a:t>
                      </a:r>
                      <a:endParaRPr lang="en-US" sz="1400" dirty="0">
                        <a:latin typeface="Times New Roman" pitchFamily="18" charset="0"/>
                        <a:ea typeface="Times New Roman"/>
                        <a:cs typeface="Times New Roman"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4096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chemeClr val="tx1"/>
                </a:solidFill>
                <a:effectLst/>
                <a:latin typeface="Arial" pitchFamily="34" charset="0"/>
                <a:ea typeface="Times New Roman" pitchFamily="18" charset="0"/>
                <a:cs typeface="HelveticaNeue-Medium"/>
              </a:rPr>
              <a:t/>
            </a:r>
            <a:br>
              <a:rPr kumimoji="0" lang="en-CA" sz="1200" b="1" i="0" u="none" strike="noStrike" cap="none" normalizeH="0" baseline="0" smtClean="0">
                <a:ln>
                  <a:noFill/>
                </a:ln>
                <a:solidFill>
                  <a:schemeClr val="tx1"/>
                </a:solidFill>
                <a:effectLst/>
                <a:latin typeface="Arial" pitchFamily="34" charset="0"/>
                <a:ea typeface="Times New Roman" pitchFamily="18" charset="0"/>
                <a:cs typeface="HelveticaNeue-Medium"/>
              </a:rPr>
            </a:br>
            <a:endParaRPr kumimoji="0" lang="en-US" sz="11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2723871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648294715"/>
              </p:ext>
            </p:extLst>
          </p:nvPr>
        </p:nvGraphicFramePr>
        <p:xfrm>
          <a:off x="0" y="3"/>
          <a:ext cx="9144000" cy="6857996"/>
        </p:xfrm>
        <a:graphic>
          <a:graphicData uri="http://schemas.openxmlformats.org/drawingml/2006/table">
            <a:tbl>
              <a:tblPr>
                <a:tableStyleId>{284E427A-3D55-4303-BF80-6455036E1DE7}</a:tableStyleId>
              </a:tblPr>
              <a:tblGrid>
                <a:gridCol w="4572000"/>
                <a:gridCol w="4572000"/>
              </a:tblGrid>
              <a:tr h="719060">
                <a:tc gridSpan="2">
                  <a:txBody>
                    <a:bodyPr/>
                    <a:lstStyle/>
                    <a:p>
                      <a:pPr>
                        <a:lnSpc>
                          <a:spcPct val="115000"/>
                        </a:lnSpc>
                        <a:spcAft>
                          <a:spcPts val="0"/>
                        </a:spcAft>
                      </a:pPr>
                      <a:r>
                        <a:rPr lang="en-CA" sz="1600" dirty="0"/>
                        <a:t>Choice of Drug Therapy in Patients with Hypertensive Patients with Comorbid Condition - Drugs  that may have UNFAVORABLE effect on comorbid conditions</a:t>
                      </a:r>
                      <a:endParaRPr lang="en-US" sz="1600" dirty="0">
                        <a:solidFill>
                          <a:schemeClr val="accent4">
                            <a:lumMod val="75000"/>
                          </a:schemeClr>
                        </a:solidFill>
                        <a:latin typeface="Times New Roman" pitchFamily="18" charset="0"/>
                        <a:ea typeface="Times New Roman"/>
                        <a:cs typeface="Times New Roman" pitchFamily="18" charset="0"/>
                      </a:endParaRPr>
                    </a:p>
                  </a:txBody>
                  <a:tcPr marL="68580" marR="68580" marT="0" marB="0"/>
                </a:tc>
                <a:tc hMerge="1">
                  <a:txBody>
                    <a:bodyPr/>
                    <a:lstStyle/>
                    <a:p>
                      <a:endParaRPr lang="en-US"/>
                    </a:p>
                  </a:txBody>
                  <a:tcPr/>
                </a:tc>
              </a:tr>
              <a:tr h="359530">
                <a:tc>
                  <a:txBody>
                    <a:bodyPr/>
                    <a:lstStyle/>
                    <a:p>
                      <a:pPr>
                        <a:lnSpc>
                          <a:spcPct val="115000"/>
                        </a:lnSpc>
                        <a:spcAft>
                          <a:spcPts val="0"/>
                        </a:spcAft>
                      </a:pPr>
                      <a:r>
                        <a:rPr lang="en-CA" sz="1400" b="1" dirty="0"/>
                        <a:t>Condition</a:t>
                      </a:r>
                      <a:endParaRPr lang="en-US" sz="1400" b="1"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b="1" dirty="0"/>
                        <a:t>Drug</a:t>
                      </a:r>
                      <a:endParaRPr lang="en-US" sz="1400" b="1" dirty="0">
                        <a:latin typeface="Times New Roman" pitchFamily="18" charset="0"/>
                        <a:ea typeface="Times New Roman"/>
                        <a:cs typeface="Times New Roman" pitchFamily="18" charset="0"/>
                      </a:endParaRPr>
                    </a:p>
                  </a:txBody>
                  <a:tcPr marL="68580" marR="68580" marT="0" marB="0"/>
                </a:tc>
              </a:tr>
              <a:tr h="359530">
                <a:tc>
                  <a:txBody>
                    <a:bodyPr/>
                    <a:lstStyle/>
                    <a:p>
                      <a:pPr>
                        <a:lnSpc>
                          <a:spcPct val="115000"/>
                        </a:lnSpc>
                        <a:spcAft>
                          <a:spcPts val="0"/>
                        </a:spcAft>
                      </a:pPr>
                      <a:r>
                        <a:rPr lang="en-CA" sz="1400" dirty="0" err="1"/>
                        <a:t>Bronchospasm</a:t>
                      </a:r>
                      <a:endParaRPr lang="en-US" sz="1400"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a:t>β Blockers</a:t>
                      </a:r>
                      <a:endParaRPr lang="en-US" sz="1400">
                        <a:latin typeface="Times New Roman" pitchFamily="18" charset="0"/>
                        <a:ea typeface="Times New Roman"/>
                        <a:cs typeface="Times New Roman" pitchFamily="18" charset="0"/>
                      </a:endParaRPr>
                    </a:p>
                  </a:txBody>
                  <a:tcPr marL="68580" marR="68580" marT="0" marB="0"/>
                </a:tc>
              </a:tr>
              <a:tr h="359530">
                <a:tc>
                  <a:txBody>
                    <a:bodyPr/>
                    <a:lstStyle/>
                    <a:p>
                      <a:pPr>
                        <a:lnSpc>
                          <a:spcPct val="115000"/>
                        </a:lnSpc>
                        <a:spcAft>
                          <a:spcPts val="0"/>
                        </a:spcAft>
                      </a:pPr>
                      <a:r>
                        <a:rPr lang="en-CA" sz="1400" dirty="0"/>
                        <a:t>Bilateral Renal Vascular Disease</a:t>
                      </a:r>
                      <a:endParaRPr lang="en-US" sz="1400"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a:t>ACEI, ARB</a:t>
                      </a:r>
                      <a:endParaRPr lang="en-US" sz="1400">
                        <a:latin typeface="Times New Roman" pitchFamily="18" charset="0"/>
                        <a:ea typeface="Times New Roman"/>
                        <a:cs typeface="Times New Roman" pitchFamily="18" charset="0"/>
                      </a:endParaRPr>
                    </a:p>
                  </a:txBody>
                  <a:tcPr marL="68580" marR="68580" marT="0" marB="0"/>
                </a:tc>
              </a:tr>
              <a:tr h="359530">
                <a:tc>
                  <a:txBody>
                    <a:bodyPr/>
                    <a:lstStyle/>
                    <a:p>
                      <a:pPr>
                        <a:lnSpc>
                          <a:spcPct val="115000"/>
                        </a:lnSpc>
                        <a:spcAft>
                          <a:spcPts val="0"/>
                        </a:spcAft>
                      </a:pPr>
                      <a:r>
                        <a:rPr lang="en-CA" sz="1400" dirty="0"/>
                        <a:t>Depression </a:t>
                      </a:r>
                      <a:endParaRPr lang="en-US" sz="1400"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a:t>Central α Agonists (Reserpin)</a:t>
                      </a:r>
                      <a:endParaRPr lang="en-US" sz="1400">
                        <a:latin typeface="Times New Roman" pitchFamily="18" charset="0"/>
                        <a:ea typeface="Times New Roman"/>
                        <a:cs typeface="Times New Roman" pitchFamily="18" charset="0"/>
                      </a:endParaRPr>
                    </a:p>
                  </a:txBody>
                  <a:tcPr marL="68580" marR="68580" marT="0" marB="0"/>
                </a:tc>
              </a:tr>
              <a:tr h="359530">
                <a:tc>
                  <a:txBody>
                    <a:bodyPr/>
                    <a:lstStyle/>
                    <a:p>
                      <a:pPr>
                        <a:lnSpc>
                          <a:spcPct val="115000"/>
                        </a:lnSpc>
                        <a:spcAft>
                          <a:spcPts val="0"/>
                        </a:spcAft>
                      </a:pPr>
                      <a:r>
                        <a:rPr lang="en-CA" sz="1400" dirty="0"/>
                        <a:t>Diabetes Type I &amp; II</a:t>
                      </a:r>
                      <a:endParaRPr lang="en-US" sz="1400"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a:t>β Blockers, high dose diurectics</a:t>
                      </a:r>
                      <a:endParaRPr lang="en-US" sz="1400">
                        <a:latin typeface="Times New Roman" pitchFamily="18" charset="0"/>
                        <a:ea typeface="Times New Roman"/>
                        <a:cs typeface="Times New Roman" pitchFamily="18" charset="0"/>
                      </a:endParaRPr>
                    </a:p>
                  </a:txBody>
                  <a:tcPr marL="68580" marR="68580" marT="0" marB="0"/>
                </a:tc>
              </a:tr>
              <a:tr h="552758">
                <a:tc>
                  <a:txBody>
                    <a:bodyPr/>
                    <a:lstStyle/>
                    <a:p>
                      <a:pPr>
                        <a:lnSpc>
                          <a:spcPct val="115000"/>
                        </a:lnSpc>
                        <a:spcAft>
                          <a:spcPts val="0"/>
                        </a:spcAft>
                      </a:pPr>
                      <a:r>
                        <a:rPr lang="en-CA" sz="1400" dirty="0"/>
                        <a:t>Heart Block 2° or 3 °</a:t>
                      </a:r>
                      <a:endParaRPr lang="en-US" sz="1400"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a:t>β Blockers &amp; Non DHP Calcium Chanel Blockers </a:t>
                      </a:r>
                      <a:endParaRPr lang="en-US" sz="1400">
                        <a:latin typeface="Times New Roman" pitchFamily="18" charset="0"/>
                        <a:ea typeface="Times New Roman"/>
                        <a:cs typeface="Times New Roman" pitchFamily="18" charset="0"/>
                      </a:endParaRPr>
                    </a:p>
                  </a:txBody>
                  <a:tcPr marL="68580" marR="68580" marT="0" marB="0"/>
                </a:tc>
              </a:tr>
              <a:tr h="719060">
                <a:tc>
                  <a:txBody>
                    <a:bodyPr/>
                    <a:lstStyle/>
                    <a:p>
                      <a:pPr>
                        <a:lnSpc>
                          <a:spcPct val="115000"/>
                        </a:lnSpc>
                        <a:spcAft>
                          <a:spcPts val="0"/>
                        </a:spcAft>
                      </a:pPr>
                      <a:r>
                        <a:rPr lang="en-CA" sz="1400" dirty="0"/>
                        <a:t>Heart Failure ±</a:t>
                      </a:r>
                      <a:endParaRPr lang="en-US" sz="1400"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a:t>Calcium Chanel Blockers (except long acting DHP)±</a:t>
                      </a:r>
                      <a:endParaRPr lang="en-US" sz="1400">
                        <a:latin typeface="Times New Roman" pitchFamily="18" charset="0"/>
                        <a:ea typeface="Times New Roman"/>
                        <a:cs typeface="Times New Roman" pitchFamily="18" charset="0"/>
                      </a:endParaRPr>
                    </a:p>
                  </a:txBody>
                  <a:tcPr marL="68580" marR="68580" marT="0" marB="0"/>
                </a:tc>
              </a:tr>
              <a:tr h="359530">
                <a:tc>
                  <a:txBody>
                    <a:bodyPr/>
                    <a:lstStyle/>
                    <a:p>
                      <a:pPr>
                        <a:lnSpc>
                          <a:spcPct val="115000"/>
                        </a:lnSpc>
                        <a:spcAft>
                          <a:spcPts val="0"/>
                        </a:spcAft>
                      </a:pPr>
                      <a:r>
                        <a:rPr lang="en-CA" sz="1400" dirty="0" err="1"/>
                        <a:t>Hyperkalemia</a:t>
                      </a:r>
                      <a:endParaRPr lang="en-US" sz="1400"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a:t>ACEI, ARB, Aldosteron blockers</a:t>
                      </a:r>
                      <a:endParaRPr lang="en-US" sz="1400">
                        <a:latin typeface="Times New Roman" pitchFamily="18" charset="0"/>
                        <a:ea typeface="Times New Roman"/>
                        <a:cs typeface="Times New Roman" pitchFamily="18" charset="0"/>
                      </a:endParaRPr>
                    </a:p>
                  </a:txBody>
                  <a:tcPr marL="68580" marR="68580" marT="0" marB="0"/>
                </a:tc>
              </a:tr>
              <a:tr h="719060">
                <a:tc>
                  <a:txBody>
                    <a:bodyPr/>
                    <a:lstStyle/>
                    <a:p>
                      <a:pPr>
                        <a:lnSpc>
                          <a:spcPct val="115000"/>
                        </a:lnSpc>
                        <a:spcAft>
                          <a:spcPts val="0"/>
                        </a:spcAft>
                      </a:pPr>
                      <a:r>
                        <a:rPr lang="en-CA" sz="1400" dirty="0"/>
                        <a:t>Gout</a:t>
                      </a:r>
                      <a:endParaRPr lang="en-US" sz="1400" dirty="0"/>
                    </a:p>
                    <a:p>
                      <a:pPr>
                        <a:lnSpc>
                          <a:spcPct val="115000"/>
                        </a:lnSpc>
                        <a:spcAft>
                          <a:spcPts val="0"/>
                        </a:spcAft>
                      </a:pPr>
                      <a:r>
                        <a:rPr lang="en-CA" sz="1400" dirty="0"/>
                        <a:t> </a:t>
                      </a:r>
                      <a:endParaRPr lang="en-US" sz="1400"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a:t>Hydrochlorthiazide</a:t>
                      </a:r>
                      <a:endParaRPr lang="en-US" sz="1400">
                        <a:latin typeface="Times New Roman" pitchFamily="18" charset="0"/>
                        <a:ea typeface="Times New Roman"/>
                        <a:cs typeface="Times New Roman" pitchFamily="18" charset="0"/>
                      </a:endParaRPr>
                    </a:p>
                  </a:txBody>
                  <a:tcPr marL="68580" marR="68580" marT="0" marB="0"/>
                </a:tc>
              </a:tr>
              <a:tr h="359530">
                <a:tc>
                  <a:txBody>
                    <a:bodyPr/>
                    <a:lstStyle/>
                    <a:p>
                      <a:pPr>
                        <a:lnSpc>
                          <a:spcPct val="115000"/>
                        </a:lnSpc>
                        <a:spcAft>
                          <a:spcPts val="0"/>
                        </a:spcAft>
                      </a:pPr>
                      <a:r>
                        <a:rPr lang="en-CA" sz="1400" dirty="0"/>
                        <a:t>Liver Disease</a:t>
                      </a:r>
                      <a:endParaRPr lang="en-US" sz="1400"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a:t>Lebetalol, Methyldopa ±</a:t>
                      </a:r>
                      <a:endParaRPr lang="en-US" sz="1400">
                        <a:latin typeface="Times New Roman" pitchFamily="18" charset="0"/>
                        <a:ea typeface="Times New Roman"/>
                        <a:cs typeface="Times New Roman" pitchFamily="18" charset="0"/>
                      </a:endParaRPr>
                    </a:p>
                  </a:txBody>
                  <a:tcPr marL="68580" marR="68580" marT="0" marB="0"/>
                </a:tc>
              </a:tr>
              <a:tr h="359530">
                <a:tc>
                  <a:txBody>
                    <a:bodyPr/>
                    <a:lstStyle/>
                    <a:p>
                      <a:pPr>
                        <a:lnSpc>
                          <a:spcPct val="115000"/>
                        </a:lnSpc>
                        <a:spcAft>
                          <a:spcPts val="0"/>
                        </a:spcAft>
                      </a:pPr>
                      <a:r>
                        <a:rPr lang="en-CA" sz="1400" dirty="0"/>
                        <a:t>Peripheral Vascular </a:t>
                      </a:r>
                      <a:r>
                        <a:rPr lang="en-CA" sz="1400" dirty="0" err="1"/>
                        <a:t>Diseas</a:t>
                      </a:r>
                      <a:r>
                        <a:rPr lang="en-CA" sz="1400" dirty="0"/>
                        <a:t> </a:t>
                      </a:r>
                      <a:endParaRPr lang="en-US" sz="1400"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a:t>β Blockers</a:t>
                      </a:r>
                      <a:endParaRPr lang="en-US" sz="1400">
                        <a:latin typeface="Times New Roman" pitchFamily="18" charset="0"/>
                        <a:ea typeface="Times New Roman"/>
                        <a:cs typeface="Times New Roman" pitchFamily="18" charset="0"/>
                      </a:endParaRPr>
                    </a:p>
                  </a:txBody>
                  <a:tcPr marL="68580" marR="68580" marT="0" marB="0"/>
                </a:tc>
              </a:tr>
              <a:tr h="359530">
                <a:tc>
                  <a:txBody>
                    <a:bodyPr/>
                    <a:lstStyle/>
                    <a:p>
                      <a:pPr>
                        <a:lnSpc>
                          <a:spcPct val="115000"/>
                        </a:lnSpc>
                        <a:spcAft>
                          <a:spcPts val="0"/>
                        </a:spcAft>
                      </a:pPr>
                      <a:r>
                        <a:rPr lang="en-CA" sz="1400" dirty="0"/>
                        <a:t>Pregnancy</a:t>
                      </a:r>
                      <a:endParaRPr lang="en-US" sz="1400"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a:t>ACEI *, ARB*</a:t>
                      </a:r>
                      <a:endParaRPr lang="en-US" sz="1400">
                        <a:latin typeface="Times New Roman" pitchFamily="18" charset="0"/>
                        <a:ea typeface="Times New Roman"/>
                        <a:cs typeface="Times New Roman" pitchFamily="18" charset="0"/>
                      </a:endParaRPr>
                    </a:p>
                  </a:txBody>
                  <a:tcPr marL="68580" marR="68580" marT="0" marB="0"/>
                </a:tc>
              </a:tr>
              <a:tr h="552758">
                <a:tc>
                  <a:txBody>
                    <a:bodyPr/>
                    <a:lstStyle/>
                    <a:p>
                      <a:pPr>
                        <a:lnSpc>
                          <a:spcPct val="115000"/>
                        </a:lnSpc>
                        <a:spcAft>
                          <a:spcPts val="0"/>
                        </a:spcAft>
                      </a:pPr>
                      <a:r>
                        <a:rPr lang="en-CA" sz="1400" dirty="0"/>
                        <a:t>Renal Insufficiency </a:t>
                      </a:r>
                      <a:endParaRPr lang="en-US" sz="1400"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a:t>Potasium sparing agents, Aldosteron blockers</a:t>
                      </a:r>
                      <a:endParaRPr lang="en-US" sz="1400">
                        <a:latin typeface="Times New Roman" pitchFamily="18" charset="0"/>
                        <a:ea typeface="Times New Roman"/>
                        <a:cs typeface="Times New Roman" pitchFamily="18" charset="0"/>
                      </a:endParaRPr>
                    </a:p>
                  </a:txBody>
                  <a:tcPr marL="68580" marR="68580" marT="0" marB="0"/>
                </a:tc>
              </a:tr>
              <a:tr h="359530">
                <a:tc gridSpan="2">
                  <a:txBody>
                    <a:bodyPr/>
                    <a:lstStyle/>
                    <a:p>
                      <a:pPr>
                        <a:lnSpc>
                          <a:spcPct val="115000"/>
                        </a:lnSpc>
                        <a:spcAft>
                          <a:spcPts val="0"/>
                        </a:spcAft>
                      </a:pPr>
                      <a:r>
                        <a:rPr lang="en-CA" sz="1400" dirty="0"/>
                        <a:t>* </a:t>
                      </a:r>
                      <a:r>
                        <a:rPr lang="en-CA" sz="1400" dirty="0" err="1"/>
                        <a:t>Contrindicated</a:t>
                      </a:r>
                      <a:r>
                        <a:rPr lang="en-CA" sz="1400" dirty="0"/>
                        <a:t> </a:t>
                      </a:r>
                      <a:endParaRPr lang="en-US" sz="1400" dirty="0">
                        <a:latin typeface="Times New Roman" pitchFamily="18" charset="0"/>
                        <a:ea typeface="Times New Roman"/>
                        <a:cs typeface="Times New Roman" pitchFamily="18" charset="0"/>
                      </a:endParaRPr>
                    </a:p>
                  </a:txBody>
                  <a:tcPr marL="68580" marR="68580" marT="0" marB="0"/>
                </a:tc>
                <a:tc hMerge="1">
                  <a:txBody>
                    <a:bodyPr/>
                    <a:lstStyle/>
                    <a:p>
                      <a:endParaRPr lang="en-US"/>
                    </a:p>
                  </a:txBody>
                  <a:tcPr/>
                </a:tc>
              </a:tr>
            </a:tbl>
          </a:graphicData>
        </a:graphic>
      </p:graphicFrame>
    </p:spTree>
    <p:extLst>
      <p:ext uri="{BB962C8B-B14F-4D97-AF65-F5344CB8AC3E}">
        <p14:creationId xmlns:p14="http://schemas.microsoft.com/office/powerpoint/2010/main" val="3088746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2985"/>
            <a:ext cx="8229600" cy="3581415"/>
          </a:xfrm>
        </p:spPr>
        <p:txBody>
          <a:bodyPr>
            <a:normAutofit/>
          </a:bodyPr>
          <a:lstStyle/>
          <a:p>
            <a:pPr algn="just">
              <a:buNone/>
            </a:pPr>
            <a:r>
              <a:rPr lang="en-CA" sz="1600" dirty="0" smtClean="0">
                <a:solidFill>
                  <a:schemeClr val="accent3">
                    <a:lumMod val="75000"/>
                  </a:schemeClr>
                </a:solidFill>
                <a:latin typeface="Times New Roman" pitchFamily="18" charset="0"/>
                <a:cs typeface="Times New Roman" pitchFamily="18" charset="0"/>
              </a:rPr>
              <a:t>While </a:t>
            </a:r>
            <a:r>
              <a:rPr lang="en-CA" sz="1600" dirty="0">
                <a:solidFill>
                  <a:schemeClr val="accent3">
                    <a:lumMod val="75000"/>
                  </a:schemeClr>
                </a:solidFill>
                <a:latin typeface="Times New Roman" pitchFamily="18" charset="0"/>
                <a:cs typeface="Times New Roman" pitchFamily="18" charset="0"/>
              </a:rPr>
              <a:t>lifestyle changes can be a very effective part of managing hypertension, </a:t>
            </a:r>
            <a:r>
              <a:rPr lang="en-CA" sz="1600" dirty="0" smtClean="0">
                <a:solidFill>
                  <a:schemeClr val="accent3">
                    <a:lumMod val="75000"/>
                  </a:schemeClr>
                </a:solidFill>
                <a:latin typeface="Times New Roman" pitchFamily="18" charset="0"/>
                <a:cs typeface="Times New Roman" pitchFamily="18" charset="0"/>
              </a:rPr>
              <a:t>patients usually </a:t>
            </a:r>
            <a:r>
              <a:rPr lang="en-CA" sz="1600" dirty="0">
                <a:solidFill>
                  <a:schemeClr val="accent3">
                    <a:lumMod val="75000"/>
                  </a:schemeClr>
                </a:solidFill>
                <a:latin typeface="Times New Roman" pitchFamily="18" charset="0"/>
                <a:cs typeface="Times New Roman" pitchFamily="18" charset="0"/>
              </a:rPr>
              <a:t>need a combination of lifestyle changes and drug therapy to achieve target blood pressures. </a:t>
            </a:r>
            <a:endParaRPr lang="en-CA" sz="1600" dirty="0" smtClean="0">
              <a:solidFill>
                <a:schemeClr val="accent3">
                  <a:lumMod val="75000"/>
                </a:schemeClr>
              </a:solidFill>
              <a:latin typeface="Times New Roman" pitchFamily="18" charset="0"/>
              <a:cs typeface="Times New Roman" pitchFamily="18" charset="0"/>
            </a:endParaRPr>
          </a:p>
          <a:p>
            <a:pPr algn="just">
              <a:buNone/>
            </a:pPr>
            <a:r>
              <a:rPr lang="en-CA" sz="1600" dirty="0" smtClean="0">
                <a:solidFill>
                  <a:schemeClr val="accent3">
                    <a:lumMod val="75000"/>
                  </a:schemeClr>
                </a:solidFill>
                <a:latin typeface="Times New Roman" pitchFamily="18" charset="0"/>
                <a:cs typeface="Times New Roman" pitchFamily="18" charset="0"/>
              </a:rPr>
              <a:t>Patients </a:t>
            </a:r>
            <a:r>
              <a:rPr lang="en-CA" sz="1600" dirty="0">
                <a:solidFill>
                  <a:schemeClr val="accent3">
                    <a:lumMod val="75000"/>
                  </a:schemeClr>
                </a:solidFill>
                <a:latin typeface="Times New Roman" pitchFamily="18" charset="0"/>
                <a:cs typeface="Times New Roman" pitchFamily="18" charset="0"/>
              </a:rPr>
              <a:t>often need more than one type of anti-hypertensive medication, or combination therapy to reach their blood pressure goal</a:t>
            </a:r>
            <a:r>
              <a:rPr lang="en-CA" sz="1600" dirty="0" smtClean="0">
                <a:solidFill>
                  <a:schemeClr val="accent3">
                    <a:lumMod val="75000"/>
                  </a:schemeClr>
                </a:solidFill>
                <a:latin typeface="Times New Roman" pitchFamily="18" charset="0"/>
                <a:cs typeface="Times New Roman" pitchFamily="18" charset="0"/>
              </a:rPr>
              <a:t>.</a:t>
            </a:r>
            <a:r>
              <a:rPr lang="en-CA" sz="1600" dirty="0">
                <a:latin typeface="Times New Roman" pitchFamily="18" charset="0"/>
                <a:cs typeface="Times New Roman" pitchFamily="18" charset="0"/>
              </a:rPr>
              <a:t> </a:t>
            </a:r>
            <a:endParaRPr lang="en-US" sz="1600" dirty="0">
              <a:latin typeface="Times New Roman" pitchFamily="18" charset="0"/>
              <a:cs typeface="Times New Roman" pitchFamily="18" charset="0"/>
            </a:endParaRPr>
          </a:p>
          <a:p>
            <a:pPr>
              <a:buNone/>
            </a:pPr>
            <a:r>
              <a:rPr lang="en-CA" sz="1600" dirty="0">
                <a:latin typeface="Times New Roman" pitchFamily="18" charset="0"/>
                <a:cs typeface="Times New Roman" pitchFamily="18" charset="0"/>
              </a:rPr>
              <a:t> </a:t>
            </a:r>
            <a:endParaRPr lang="en-US" sz="1600" dirty="0">
              <a:latin typeface="Times New Roman" pitchFamily="18" charset="0"/>
              <a:cs typeface="Times New Roman" pitchFamily="18" charset="0"/>
            </a:endParaRPr>
          </a:p>
          <a:p>
            <a:pPr>
              <a:buNone/>
            </a:pPr>
            <a:r>
              <a:rPr lang="en-CA" sz="1600" b="1" dirty="0">
                <a:solidFill>
                  <a:schemeClr val="accent2">
                    <a:lumMod val="75000"/>
                  </a:schemeClr>
                </a:solidFill>
                <a:latin typeface="Times New Roman" pitchFamily="18" charset="0"/>
                <a:cs typeface="Times New Roman" pitchFamily="18" charset="0"/>
              </a:rPr>
              <a:t>Threshold BP values for pharmacological treatment indications </a:t>
            </a:r>
            <a:r>
              <a:rPr lang="en-CA" sz="1600" b="1" dirty="0" smtClean="0">
                <a:solidFill>
                  <a:schemeClr val="accent2">
                    <a:lumMod val="75000"/>
                  </a:schemeClr>
                </a:solidFill>
                <a:latin typeface="Times New Roman" pitchFamily="18" charset="0"/>
                <a:cs typeface="Times New Roman" pitchFamily="18" charset="0"/>
              </a:rPr>
              <a:t>are:</a:t>
            </a:r>
            <a:endParaRPr lang="en-US" sz="1600" dirty="0">
              <a:solidFill>
                <a:schemeClr val="accent2">
                  <a:lumMod val="75000"/>
                </a:schemeClr>
              </a:solidFill>
              <a:latin typeface="Times New Roman" pitchFamily="18" charset="0"/>
              <a:cs typeface="Times New Roman" pitchFamily="18" charset="0"/>
            </a:endParaRPr>
          </a:p>
          <a:p>
            <a:pPr>
              <a:buNone/>
            </a:pPr>
            <a:r>
              <a:rPr lang="en-CA" sz="1600" b="1" dirty="0">
                <a:solidFill>
                  <a:schemeClr val="accent2">
                    <a:lumMod val="75000"/>
                  </a:schemeClr>
                </a:solidFill>
                <a:latin typeface="Times New Roman" pitchFamily="18" charset="0"/>
                <a:cs typeface="Times New Roman" pitchFamily="18" charset="0"/>
              </a:rPr>
              <a:t>Systolic or diastolic hypertension </a:t>
            </a:r>
            <a:r>
              <a:rPr lang="en-CA" sz="1600" b="1" dirty="0">
                <a:solidFill>
                  <a:schemeClr val="accent2">
                    <a:lumMod val="75000"/>
                  </a:schemeClr>
                </a:solidFill>
                <a:latin typeface="Times New Roman" pitchFamily="18" charset="0"/>
                <a:cs typeface="Times New Roman" pitchFamily="18" charset="0"/>
                <a:sym typeface="Symbol"/>
              </a:rPr>
              <a:t></a:t>
            </a:r>
            <a:r>
              <a:rPr lang="en-CA" sz="1600" b="1" dirty="0">
                <a:solidFill>
                  <a:schemeClr val="accent2">
                    <a:lumMod val="75000"/>
                  </a:schemeClr>
                </a:solidFill>
                <a:latin typeface="Times New Roman" pitchFamily="18" charset="0"/>
                <a:cs typeface="Times New Roman" pitchFamily="18" charset="0"/>
              </a:rPr>
              <a:t> </a:t>
            </a:r>
            <a:r>
              <a:rPr lang="en-CA" sz="1600" b="1" dirty="0" smtClean="0">
                <a:solidFill>
                  <a:schemeClr val="accent2">
                    <a:lumMod val="75000"/>
                  </a:schemeClr>
                </a:solidFill>
                <a:latin typeface="Times New Roman" pitchFamily="18" charset="0"/>
                <a:cs typeface="Times New Roman" pitchFamily="18" charset="0"/>
              </a:rPr>
              <a:t>140/90 </a:t>
            </a:r>
            <a:r>
              <a:rPr lang="en-CA" sz="1600" b="1" dirty="0">
                <a:solidFill>
                  <a:schemeClr val="accent2">
                    <a:lumMod val="75000"/>
                  </a:schemeClr>
                </a:solidFill>
                <a:latin typeface="Times New Roman" pitchFamily="18" charset="0"/>
                <a:cs typeface="Times New Roman" pitchFamily="18" charset="0"/>
              </a:rPr>
              <a:t>mmHg</a:t>
            </a:r>
            <a:endParaRPr lang="en-US" sz="1600" dirty="0">
              <a:solidFill>
                <a:schemeClr val="accent2">
                  <a:lumMod val="75000"/>
                </a:schemeClr>
              </a:solidFill>
              <a:latin typeface="Times New Roman" pitchFamily="18" charset="0"/>
              <a:cs typeface="Times New Roman" pitchFamily="18" charset="0"/>
            </a:endParaRPr>
          </a:p>
          <a:p>
            <a:pPr lvl="0">
              <a:buNone/>
            </a:pPr>
            <a:r>
              <a:rPr lang="en-CA" sz="1600" dirty="0" smtClean="0">
                <a:solidFill>
                  <a:schemeClr val="accent2">
                    <a:lumMod val="75000"/>
                  </a:schemeClr>
                </a:solidFill>
                <a:latin typeface="Times New Roman" pitchFamily="18" charset="0"/>
                <a:cs typeface="Times New Roman" pitchFamily="18" charset="0"/>
              </a:rPr>
              <a:t>For </a:t>
            </a:r>
            <a:r>
              <a:rPr lang="en-CA" sz="1600" dirty="0">
                <a:solidFill>
                  <a:schemeClr val="accent2">
                    <a:lumMod val="75000"/>
                  </a:schemeClr>
                </a:solidFill>
                <a:latin typeface="Times New Roman" pitchFamily="18" charset="0"/>
                <a:cs typeface="Times New Roman" pitchFamily="18" charset="0"/>
              </a:rPr>
              <a:t>patients at low risk with stage 1 hypertension </a:t>
            </a:r>
            <a:r>
              <a:rPr lang="en-CA" sz="1600" dirty="0" smtClean="0">
                <a:solidFill>
                  <a:schemeClr val="accent2">
                    <a:lumMod val="75000"/>
                  </a:schemeClr>
                </a:solidFill>
                <a:latin typeface="Times New Roman" pitchFamily="18" charset="0"/>
                <a:cs typeface="Times New Roman" pitchFamily="18" charset="0"/>
              </a:rPr>
              <a:t>(130-139/80-89 </a:t>
            </a:r>
            <a:r>
              <a:rPr lang="en-CA" sz="1600" dirty="0">
                <a:solidFill>
                  <a:schemeClr val="accent2">
                    <a:lumMod val="75000"/>
                  </a:schemeClr>
                </a:solidFill>
                <a:latin typeface="Times New Roman" pitchFamily="18" charset="0"/>
                <a:cs typeface="Times New Roman" pitchFamily="18" charset="0"/>
              </a:rPr>
              <a:t>mmHg): </a:t>
            </a:r>
            <a:r>
              <a:rPr lang="en-CA" dirty="0" smtClean="0">
                <a:solidFill>
                  <a:schemeClr val="accent2">
                    <a:lumMod val="75000"/>
                  </a:schemeClr>
                </a:solidFill>
                <a:latin typeface="Times New Roman" pitchFamily="18" charset="0"/>
                <a:cs typeface="Times New Roman" pitchFamily="18" charset="0"/>
              </a:rPr>
              <a:t>according to ASCVD score</a:t>
            </a:r>
            <a:r>
              <a:rPr lang="en-CA" sz="1600" dirty="0" smtClean="0">
                <a:solidFill>
                  <a:schemeClr val="accent2">
                    <a:lumMod val="75000"/>
                  </a:schemeClr>
                </a:solidFill>
                <a:latin typeface="Times New Roman" pitchFamily="18" charset="0"/>
                <a:cs typeface="Times New Roman" pitchFamily="18" charset="0"/>
              </a:rPr>
              <a:t>. </a:t>
            </a:r>
          </a:p>
          <a:p>
            <a:r>
              <a:rPr lang="en-CA" dirty="0">
                <a:solidFill>
                  <a:schemeClr val="accent2">
                    <a:lumMod val="75000"/>
                  </a:schemeClr>
                </a:solidFill>
                <a:latin typeface="Times New Roman" pitchFamily="18" charset="0"/>
                <a:cs typeface="Times New Roman" pitchFamily="18" charset="0"/>
              </a:rPr>
              <a:t>Diabetes or chronic kidney disease </a:t>
            </a:r>
            <a:r>
              <a:rPr lang="en-CA" dirty="0">
                <a:solidFill>
                  <a:schemeClr val="accent2">
                    <a:lumMod val="75000"/>
                  </a:schemeClr>
                </a:solidFill>
                <a:latin typeface="Times New Roman" pitchFamily="18" charset="0"/>
                <a:cs typeface="Times New Roman" pitchFamily="18" charset="0"/>
                <a:sym typeface="Symbol"/>
              </a:rPr>
              <a:t></a:t>
            </a:r>
            <a:r>
              <a:rPr lang="en-CA" dirty="0">
                <a:solidFill>
                  <a:schemeClr val="accent2">
                    <a:lumMod val="75000"/>
                  </a:schemeClr>
                </a:solidFill>
                <a:latin typeface="Times New Roman" pitchFamily="18" charset="0"/>
                <a:cs typeface="Times New Roman" pitchFamily="18" charset="0"/>
              </a:rPr>
              <a:t> 130/80</a:t>
            </a:r>
            <a:endParaRPr lang="en-US" dirty="0">
              <a:solidFill>
                <a:schemeClr val="accent2">
                  <a:lumMod val="75000"/>
                </a:schemeClr>
              </a:solidFill>
              <a:latin typeface="Times New Roman" pitchFamily="18" charset="0"/>
              <a:cs typeface="Times New Roman" pitchFamily="18" charset="0"/>
            </a:endParaRPr>
          </a:p>
          <a:p>
            <a:pPr lvl="0">
              <a:buNone/>
            </a:pPr>
            <a:endParaRPr lang="en-US" sz="1600" dirty="0">
              <a:latin typeface="Times New Roman" pitchFamily="18" charset="0"/>
              <a:cs typeface="Times New Roman" pitchFamily="18" charset="0"/>
            </a:endParaRPr>
          </a:p>
        </p:txBody>
      </p:sp>
      <p:sp>
        <p:nvSpPr>
          <p:cNvPr id="2" name="Title 1"/>
          <p:cNvSpPr>
            <a:spLocks noGrp="1"/>
          </p:cNvSpPr>
          <p:nvPr>
            <p:ph type="title"/>
          </p:nvPr>
        </p:nvSpPr>
        <p:spPr>
          <a:xfrm>
            <a:off x="457200" y="274638"/>
            <a:ext cx="8229600" cy="796908"/>
          </a:xfrm>
        </p:spPr>
        <p:txBody>
          <a:bodyPr>
            <a:normAutofit/>
          </a:bodyPr>
          <a:lstStyle/>
          <a:p>
            <a:r>
              <a:rPr lang="en-CA" sz="2400" b="1" dirty="0">
                <a:solidFill>
                  <a:schemeClr val="accent4">
                    <a:lumMod val="75000"/>
                  </a:schemeClr>
                </a:solidFill>
                <a:latin typeface="Times New Roman" pitchFamily="18" charset="0"/>
                <a:cs typeface="Times New Roman" pitchFamily="18" charset="0"/>
              </a:rPr>
              <a:t>pharmacologic Treatment </a:t>
            </a:r>
            <a:endParaRPr lang="en-US" sz="2400" dirty="0">
              <a:solidFill>
                <a:schemeClr val="accent4">
                  <a:lumMod val="7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1329229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46694101"/>
              </p:ext>
            </p:extLst>
          </p:nvPr>
        </p:nvGraphicFramePr>
        <p:xfrm>
          <a:off x="-1" y="1"/>
          <a:ext cx="9144000" cy="6764987"/>
        </p:xfrm>
        <a:graphic>
          <a:graphicData uri="http://schemas.openxmlformats.org/drawingml/2006/table">
            <a:tbl>
              <a:tblPr>
                <a:tableStyleId>{3C2FFA5D-87B4-456A-9821-1D502468CF0F}</a:tableStyleId>
              </a:tblPr>
              <a:tblGrid>
                <a:gridCol w="3048000"/>
                <a:gridCol w="3048000"/>
                <a:gridCol w="3048000"/>
              </a:tblGrid>
              <a:tr h="415420">
                <a:tc gridSpan="3">
                  <a:txBody>
                    <a:bodyPr/>
                    <a:lstStyle/>
                    <a:p>
                      <a:pPr>
                        <a:lnSpc>
                          <a:spcPct val="115000"/>
                        </a:lnSpc>
                        <a:spcAft>
                          <a:spcPts val="0"/>
                        </a:spcAft>
                      </a:pPr>
                      <a:r>
                        <a:rPr lang="en-CA" sz="1400" dirty="0" smtClean="0"/>
                        <a:t>Choice of Drug Therapy in Hypertensive Patients with </a:t>
                      </a:r>
                      <a:r>
                        <a:rPr lang="en-CA" sz="1400" dirty="0" err="1" smtClean="0"/>
                        <a:t>Comorbid</a:t>
                      </a:r>
                      <a:r>
                        <a:rPr lang="en-CA" sz="1400" dirty="0" smtClean="0"/>
                        <a:t> Condition - Drugs that may have FAVORABLE effect on </a:t>
                      </a:r>
                      <a:r>
                        <a:rPr lang="en-CA" sz="1400" dirty="0" err="1" smtClean="0"/>
                        <a:t>comorbid</a:t>
                      </a:r>
                      <a:r>
                        <a:rPr lang="en-CA" sz="1400" dirty="0" smtClean="0"/>
                        <a:t> conditions</a:t>
                      </a:r>
                      <a:endParaRPr lang="en-US" sz="1400" dirty="0">
                        <a:latin typeface="Times New Roman" pitchFamily="18" charset="0"/>
                        <a:ea typeface="Times New Roman"/>
                        <a:cs typeface="Times New Roman" pitchFamily="18" charset="0"/>
                      </a:endParaRPr>
                    </a:p>
                  </a:txBody>
                  <a:tcPr marL="48190" marR="48190" marT="0" marB="0"/>
                </a:tc>
                <a:tc hMerge="1">
                  <a:txBody>
                    <a:bodyPr/>
                    <a:lstStyle/>
                    <a:p>
                      <a:endParaRPr lang="en-US"/>
                    </a:p>
                  </a:txBody>
                  <a:tcPr/>
                </a:tc>
                <a:tc hMerge="1">
                  <a:txBody>
                    <a:bodyPr/>
                    <a:lstStyle/>
                    <a:p>
                      <a:endParaRPr lang="en-US"/>
                    </a:p>
                  </a:txBody>
                  <a:tcPr/>
                </a:tc>
              </a:tr>
              <a:tr h="206722">
                <a:tc>
                  <a:txBody>
                    <a:bodyPr/>
                    <a:lstStyle/>
                    <a:p>
                      <a:pPr>
                        <a:lnSpc>
                          <a:spcPct val="115000"/>
                        </a:lnSpc>
                        <a:spcAft>
                          <a:spcPts val="0"/>
                        </a:spcAft>
                      </a:pPr>
                      <a:r>
                        <a:rPr lang="en-CA" sz="1200" b="1" dirty="0"/>
                        <a:t>Condition </a:t>
                      </a:r>
                      <a:endParaRPr lang="en-US" sz="1200" b="1" dirty="0">
                        <a:latin typeface="Times New Roman" pitchFamily="18" charset="0"/>
                        <a:ea typeface="Times New Roman"/>
                        <a:cs typeface="Times New Roman" pitchFamily="18" charset="0"/>
                      </a:endParaRPr>
                    </a:p>
                  </a:txBody>
                  <a:tcPr marL="48190" marR="48190" marT="0" marB="0"/>
                </a:tc>
                <a:tc>
                  <a:txBody>
                    <a:bodyPr/>
                    <a:lstStyle/>
                    <a:p>
                      <a:pPr>
                        <a:lnSpc>
                          <a:spcPct val="115000"/>
                        </a:lnSpc>
                        <a:spcAft>
                          <a:spcPts val="0"/>
                        </a:spcAft>
                      </a:pPr>
                      <a:r>
                        <a:rPr lang="en-CA" sz="1200" b="1"/>
                        <a:t>Drug </a:t>
                      </a:r>
                      <a:endParaRPr lang="en-US" sz="1200" b="1">
                        <a:latin typeface="Times New Roman" pitchFamily="18" charset="0"/>
                        <a:ea typeface="Times New Roman"/>
                        <a:cs typeface="Times New Roman" pitchFamily="18" charset="0"/>
                      </a:endParaRPr>
                    </a:p>
                  </a:txBody>
                  <a:tcPr marL="48190" marR="48190" marT="0" marB="0"/>
                </a:tc>
                <a:tc>
                  <a:txBody>
                    <a:bodyPr/>
                    <a:lstStyle/>
                    <a:p>
                      <a:pPr>
                        <a:lnSpc>
                          <a:spcPct val="115000"/>
                        </a:lnSpc>
                        <a:spcAft>
                          <a:spcPts val="0"/>
                        </a:spcAft>
                      </a:pPr>
                      <a:r>
                        <a:rPr lang="en-CA" sz="1200" b="1" dirty="0"/>
                        <a:t>Comments</a:t>
                      </a:r>
                      <a:endParaRPr lang="en-US" sz="1200" b="1" dirty="0">
                        <a:latin typeface="Times New Roman" pitchFamily="18" charset="0"/>
                        <a:ea typeface="Times New Roman"/>
                        <a:cs typeface="Times New Roman" pitchFamily="18" charset="0"/>
                      </a:endParaRPr>
                    </a:p>
                  </a:txBody>
                  <a:tcPr marL="48190" marR="48190" marT="0" marB="0"/>
                </a:tc>
              </a:tr>
              <a:tr h="536213">
                <a:tc>
                  <a:txBody>
                    <a:bodyPr/>
                    <a:lstStyle/>
                    <a:p>
                      <a:pPr>
                        <a:lnSpc>
                          <a:spcPct val="115000"/>
                        </a:lnSpc>
                        <a:spcAft>
                          <a:spcPts val="0"/>
                        </a:spcAft>
                      </a:pPr>
                      <a:r>
                        <a:rPr lang="en-CA" sz="1200" dirty="0"/>
                        <a:t>Diabetes with </a:t>
                      </a:r>
                      <a:r>
                        <a:rPr lang="en-CA" sz="1200" dirty="0" err="1"/>
                        <a:t>Proteinuria</a:t>
                      </a:r>
                      <a:endParaRPr lang="en-US" sz="1200" dirty="0">
                        <a:latin typeface="Times New Roman" pitchFamily="18" charset="0"/>
                        <a:ea typeface="Times New Roman"/>
                        <a:cs typeface="Times New Roman" pitchFamily="18" charset="0"/>
                      </a:endParaRPr>
                    </a:p>
                  </a:txBody>
                  <a:tcPr marL="48190" marR="48190" marT="0" marB="0"/>
                </a:tc>
                <a:tc>
                  <a:txBody>
                    <a:bodyPr/>
                    <a:lstStyle/>
                    <a:p>
                      <a:pPr>
                        <a:lnSpc>
                          <a:spcPct val="115000"/>
                        </a:lnSpc>
                        <a:spcAft>
                          <a:spcPts val="0"/>
                        </a:spcAft>
                      </a:pPr>
                      <a:r>
                        <a:rPr lang="en-CA" sz="1200"/>
                        <a:t>ACEI, ARB, low dose diuretics, </a:t>
                      </a:r>
                      <a:endParaRPr lang="en-US" sz="1200"/>
                    </a:p>
                    <a:p>
                      <a:pPr>
                        <a:lnSpc>
                          <a:spcPct val="115000"/>
                        </a:lnSpc>
                        <a:spcAft>
                          <a:spcPts val="0"/>
                        </a:spcAft>
                      </a:pPr>
                      <a:r>
                        <a:rPr lang="en-CA" sz="1200"/>
                        <a:t>β Blockers &amp; Calcium Chanel Blockers </a:t>
                      </a:r>
                      <a:endParaRPr lang="en-US" sz="1200">
                        <a:latin typeface="Times New Roman" pitchFamily="18" charset="0"/>
                        <a:ea typeface="Times New Roman"/>
                        <a:cs typeface="Times New Roman" pitchFamily="18" charset="0"/>
                      </a:endParaRPr>
                    </a:p>
                  </a:txBody>
                  <a:tcPr marL="48190" marR="48190" marT="0" marB="0"/>
                </a:tc>
                <a:tc>
                  <a:txBody>
                    <a:bodyPr/>
                    <a:lstStyle/>
                    <a:p>
                      <a:pPr>
                        <a:lnSpc>
                          <a:spcPct val="115000"/>
                        </a:lnSpc>
                        <a:spcAft>
                          <a:spcPts val="0"/>
                        </a:spcAft>
                      </a:pPr>
                      <a:endParaRPr lang="en-CA" sz="1200">
                        <a:latin typeface="Times New Roman" pitchFamily="18" charset="0"/>
                        <a:ea typeface="Times New Roman"/>
                        <a:cs typeface="Times New Roman" pitchFamily="18" charset="0"/>
                      </a:endParaRPr>
                    </a:p>
                  </a:txBody>
                  <a:tcPr marL="48190" marR="48190" marT="0" marB="0"/>
                </a:tc>
              </a:tr>
              <a:tr h="415420">
                <a:tc>
                  <a:txBody>
                    <a:bodyPr/>
                    <a:lstStyle/>
                    <a:p>
                      <a:pPr>
                        <a:lnSpc>
                          <a:spcPct val="115000"/>
                        </a:lnSpc>
                        <a:spcAft>
                          <a:spcPts val="0"/>
                        </a:spcAft>
                      </a:pPr>
                      <a:r>
                        <a:rPr lang="en-CA" sz="1200" dirty="0"/>
                        <a:t>Stable Angina </a:t>
                      </a:r>
                      <a:endParaRPr lang="en-US" sz="1200" dirty="0">
                        <a:latin typeface="Times New Roman" pitchFamily="18" charset="0"/>
                        <a:ea typeface="Times New Roman"/>
                        <a:cs typeface="Times New Roman" pitchFamily="18" charset="0"/>
                      </a:endParaRPr>
                    </a:p>
                  </a:txBody>
                  <a:tcPr marL="48190" marR="48190" marT="0" marB="0"/>
                </a:tc>
                <a:tc>
                  <a:txBody>
                    <a:bodyPr/>
                    <a:lstStyle/>
                    <a:p>
                      <a:pPr>
                        <a:lnSpc>
                          <a:spcPct val="115000"/>
                        </a:lnSpc>
                        <a:spcAft>
                          <a:spcPts val="0"/>
                        </a:spcAft>
                      </a:pPr>
                      <a:r>
                        <a:rPr lang="en-CA" sz="1200"/>
                        <a:t>β Blockers &amp; Calcium Chanel Blockers, ACEI </a:t>
                      </a:r>
                      <a:endParaRPr lang="en-US" sz="1200">
                        <a:latin typeface="Times New Roman" pitchFamily="18" charset="0"/>
                        <a:ea typeface="Times New Roman"/>
                        <a:cs typeface="Times New Roman" pitchFamily="18" charset="0"/>
                      </a:endParaRPr>
                    </a:p>
                  </a:txBody>
                  <a:tcPr marL="48190" marR="48190" marT="0" marB="0"/>
                </a:tc>
                <a:tc>
                  <a:txBody>
                    <a:bodyPr/>
                    <a:lstStyle/>
                    <a:p>
                      <a:pPr>
                        <a:lnSpc>
                          <a:spcPct val="115000"/>
                        </a:lnSpc>
                        <a:spcAft>
                          <a:spcPts val="0"/>
                        </a:spcAft>
                      </a:pPr>
                      <a:r>
                        <a:rPr lang="en-CA" sz="1200"/>
                        <a:t>If LVEF &lt; 30% verapamil and Diltiazem should be avoided</a:t>
                      </a:r>
                      <a:endParaRPr lang="en-US" sz="1200">
                        <a:latin typeface="Times New Roman" pitchFamily="18" charset="0"/>
                        <a:ea typeface="Times New Roman"/>
                        <a:cs typeface="Times New Roman" pitchFamily="18" charset="0"/>
                      </a:endParaRPr>
                    </a:p>
                  </a:txBody>
                  <a:tcPr marL="48190" marR="48190" marT="0" marB="0"/>
                </a:tc>
              </a:tr>
              <a:tr h="415420">
                <a:tc>
                  <a:txBody>
                    <a:bodyPr/>
                    <a:lstStyle/>
                    <a:p>
                      <a:pPr>
                        <a:lnSpc>
                          <a:spcPct val="115000"/>
                        </a:lnSpc>
                        <a:spcAft>
                          <a:spcPts val="0"/>
                        </a:spcAft>
                      </a:pPr>
                      <a:r>
                        <a:rPr lang="en-CA" sz="1200" dirty="0"/>
                        <a:t>Heart Failure </a:t>
                      </a:r>
                      <a:endParaRPr lang="en-US" sz="1200" dirty="0">
                        <a:latin typeface="Times New Roman" pitchFamily="18" charset="0"/>
                        <a:ea typeface="Times New Roman"/>
                        <a:cs typeface="Times New Roman" pitchFamily="18" charset="0"/>
                      </a:endParaRPr>
                    </a:p>
                  </a:txBody>
                  <a:tcPr marL="48190" marR="48190" marT="0" marB="0"/>
                </a:tc>
                <a:tc>
                  <a:txBody>
                    <a:bodyPr/>
                    <a:lstStyle/>
                    <a:p>
                      <a:pPr>
                        <a:lnSpc>
                          <a:spcPct val="115000"/>
                        </a:lnSpc>
                        <a:spcAft>
                          <a:spcPts val="0"/>
                        </a:spcAft>
                      </a:pPr>
                      <a:r>
                        <a:rPr lang="en-CA" sz="1200"/>
                        <a:t>ACEI, ARB, Carvedilol,Sustained Release Metoprolol</a:t>
                      </a:r>
                      <a:endParaRPr lang="en-US" sz="1200">
                        <a:latin typeface="Times New Roman" pitchFamily="18" charset="0"/>
                        <a:ea typeface="Times New Roman"/>
                        <a:cs typeface="Times New Roman" pitchFamily="18" charset="0"/>
                      </a:endParaRPr>
                    </a:p>
                  </a:txBody>
                  <a:tcPr marL="48190" marR="48190" marT="0" marB="0"/>
                </a:tc>
                <a:tc>
                  <a:txBody>
                    <a:bodyPr/>
                    <a:lstStyle/>
                    <a:p>
                      <a:pPr>
                        <a:lnSpc>
                          <a:spcPct val="115000"/>
                        </a:lnSpc>
                        <a:spcAft>
                          <a:spcPts val="0"/>
                        </a:spcAft>
                      </a:pPr>
                      <a:endParaRPr lang="en-CA" sz="1200">
                        <a:latin typeface="Times New Roman" pitchFamily="18" charset="0"/>
                        <a:ea typeface="Times New Roman"/>
                        <a:cs typeface="Times New Roman" pitchFamily="18" charset="0"/>
                      </a:endParaRPr>
                    </a:p>
                  </a:txBody>
                  <a:tcPr marL="48190" marR="48190" marT="0" marB="0"/>
                </a:tc>
              </a:tr>
              <a:tr h="415420">
                <a:tc>
                  <a:txBody>
                    <a:bodyPr/>
                    <a:lstStyle/>
                    <a:p>
                      <a:pPr>
                        <a:lnSpc>
                          <a:spcPct val="115000"/>
                        </a:lnSpc>
                        <a:spcAft>
                          <a:spcPts val="0"/>
                        </a:spcAft>
                      </a:pPr>
                      <a:r>
                        <a:rPr lang="en-CA" sz="1200" dirty="0" err="1" smtClean="0"/>
                        <a:t>Supraventricluar</a:t>
                      </a:r>
                      <a:r>
                        <a:rPr lang="en-CA" sz="1200" dirty="0" smtClean="0"/>
                        <a:t> Tachycardia</a:t>
                      </a:r>
                      <a:endParaRPr lang="en-US" sz="1200" dirty="0">
                        <a:latin typeface="Times New Roman" pitchFamily="18" charset="0"/>
                        <a:ea typeface="Times New Roman"/>
                        <a:cs typeface="Times New Roman" pitchFamily="18" charset="0"/>
                      </a:endParaRPr>
                    </a:p>
                  </a:txBody>
                  <a:tcPr marL="48190" marR="48190" marT="0" marB="0"/>
                </a:tc>
                <a:tc>
                  <a:txBody>
                    <a:bodyPr/>
                    <a:lstStyle/>
                    <a:p>
                      <a:pPr>
                        <a:lnSpc>
                          <a:spcPct val="115000"/>
                        </a:lnSpc>
                        <a:spcAft>
                          <a:spcPts val="0"/>
                        </a:spcAft>
                      </a:pPr>
                      <a:r>
                        <a:rPr lang="en-CA" sz="1200"/>
                        <a:t>β Blockers &amp; non DHP Calcium Chanel Blockers</a:t>
                      </a:r>
                      <a:endParaRPr lang="en-US" sz="1200">
                        <a:latin typeface="Times New Roman" pitchFamily="18" charset="0"/>
                        <a:ea typeface="Times New Roman"/>
                        <a:cs typeface="Times New Roman" pitchFamily="18" charset="0"/>
                      </a:endParaRPr>
                    </a:p>
                  </a:txBody>
                  <a:tcPr marL="48190" marR="48190" marT="0" marB="0"/>
                </a:tc>
                <a:tc>
                  <a:txBody>
                    <a:bodyPr/>
                    <a:lstStyle/>
                    <a:p>
                      <a:pPr>
                        <a:lnSpc>
                          <a:spcPct val="115000"/>
                        </a:lnSpc>
                        <a:spcAft>
                          <a:spcPts val="0"/>
                        </a:spcAft>
                      </a:pPr>
                      <a:endParaRPr lang="en-CA" sz="1200">
                        <a:latin typeface="Times New Roman" pitchFamily="18" charset="0"/>
                        <a:ea typeface="Times New Roman"/>
                        <a:cs typeface="Times New Roman" pitchFamily="18" charset="0"/>
                      </a:endParaRPr>
                    </a:p>
                  </a:txBody>
                  <a:tcPr marL="48190" marR="48190" marT="0" marB="0"/>
                </a:tc>
              </a:tr>
              <a:tr h="415420">
                <a:tc>
                  <a:txBody>
                    <a:bodyPr/>
                    <a:lstStyle/>
                    <a:p>
                      <a:pPr>
                        <a:lnSpc>
                          <a:spcPct val="115000"/>
                        </a:lnSpc>
                        <a:spcAft>
                          <a:spcPts val="0"/>
                        </a:spcAft>
                      </a:pPr>
                      <a:r>
                        <a:rPr lang="en-CA" sz="1200" dirty="0"/>
                        <a:t>Cough from </a:t>
                      </a:r>
                      <a:r>
                        <a:rPr lang="en-CA" sz="1200" dirty="0" err="1"/>
                        <a:t>ACEi</a:t>
                      </a:r>
                      <a:r>
                        <a:rPr lang="en-CA" sz="1200" dirty="0"/>
                        <a:t> </a:t>
                      </a:r>
                      <a:endParaRPr lang="en-US" sz="1200" dirty="0">
                        <a:latin typeface="Times New Roman" pitchFamily="18" charset="0"/>
                        <a:ea typeface="Times New Roman"/>
                        <a:cs typeface="Times New Roman" pitchFamily="18" charset="0"/>
                      </a:endParaRPr>
                    </a:p>
                  </a:txBody>
                  <a:tcPr marL="48190" marR="48190" marT="0" marB="0"/>
                </a:tc>
                <a:tc>
                  <a:txBody>
                    <a:bodyPr/>
                    <a:lstStyle/>
                    <a:p>
                      <a:pPr>
                        <a:lnSpc>
                          <a:spcPct val="115000"/>
                        </a:lnSpc>
                        <a:spcAft>
                          <a:spcPts val="0"/>
                        </a:spcAft>
                      </a:pPr>
                      <a:r>
                        <a:rPr lang="en-CA" sz="1200"/>
                        <a:t>ARB </a:t>
                      </a:r>
                      <a:endParaRPr lang="en-US" sz="1200">
                        <a:latin typeface="Times New Roman" pitchFamily="18" charset="0"/>
                        <a:ea typeface="Times New Roman"/>
                        <a:cs typeface="Times New Roman" pitchFamily="18" charset="0"/>
                      </a:endParaRPr>
                    </a:p>
                  </a:txBody>
                  <a:tcPr marL="48190" marR="48190" marT="0" marB="0"/>
                </a:tc>
                <a:tc>
                  <a:txBody>
                    <a:bodyPr/>
                    <a:lstStyle/>
                    <a:p>
                      <a:pPr>
                        <a:lnSpc>
                          <a:spcPct val="115000"/>
                        </a:lnSpc>
                        <a:spcAft>
                          <a:spcPts val="0"/>
                        </a:spcAft>
                      </a:pPr>
                      <a:r>
                        <a:rPr lang="en-CA" sz="1200"/>
                        <a:t>ARBs could be used as substitution for ACEis</a:t>
                      </a:r>
                      <a:endParaRPr lang="en-US" sz="1200">
                        <a:latin typeface="Times New Roman" pitchFamily="18" charset="0"/>
                        <a:ea typeface="Times New Roman"/>
                        <a:cs typeface="Times New Roman" pitchFamily="18" charset="0"/>
                      </a:endParaRPr>
                    </a:p>
                  </a:txBody>
                  <a:tcPr marL="48190" marR="48190" marT="0" marB="0"/>
                </a:tc>
              </a:tr>
              <a:tr h="415420">
                <a:tc>
                  <a:txBody>
                    <a:bodyPr/>
                    <a:lstStyle/>
                    <a:p>
                      <a:pPr>
                        <a:lnSpc>
                          <a:spcPct val="115000"/>
                        </a:lnSpc>
                        <a:spcAft>
                          <a:spcPts val="0"/>
                        </a:spcAft>
                      </a:pPr>
                      <a:r>
                        <a:rPr lang="en-CA" sz="1200" dirty="0"/>
                        <a:t>Gout </a:t>
                      </a:r>
                      <a:endParaRPr lang="en-US" sz="1200" dirty="0">
                        <a:latin typeface="Times New Roman" pitchFamily="18" charset="0"/>
                        <a:ea typeface="Times New Roman"/>
                        <a:cs typeface="Times New Roman" pitchFamily="18" charset="0"/>
                      </a:endParaRPr>
                    </a:p>
                  </a:txBody>
                  <a:tcPr marL="48190" marR="48190" marT="0" marB="0"/>
                </a:tc>
                <a:tc>
                  <a:txBody>
                    <a:bodyPr/>
                    <a:lstStyle/>
                    <a:p>
                      <a:pPr>
                        <a:lnSpc>
                          <a:spcPct val="115000"/>
                        </a:lnSpc>
                        <a:spcAft>
                          <a:spcPts val="0"/>
                        </a:spcAft>
                      </a:pPr>
                      <a:r>
                        <a:rPr lang="en-CA" sz="1200"/>
                        <a:t>ACEi, ARB,  Calcium Chanel Blockers &amp; β Blockers </a:t>
                      </a:r>
                      <a:endParaRPr lang="en-US" sz="1200">
                        <a:latin typeface="Times New Roman" pitchFamily="18" charset="0"/>
                        <a:ea typeface="Times New Roman"/>
                        <a:cs typeface="Times New Roman" pitchFamily="18" charset="0"/>
                      </a:endParaRPr>
                    </a:p>
                  </a:txBody>
                  <a:tcPr marL="48190" marR="48190" marT="0" marB="0"/>
                </a:tc>
                <a:tc>
                  <a:txBody>
                    <a:bodyPr/>
                    <a:lstStyle/>
                    <a:p>
                      <a:pPr>
                        <a:lnSpc>
                          <a:spcPct val="115000"/>
                        </a:lnSpc>
                        <a:spcAft>
                          <a:spcPts val="0"/>
                        </a:spcAft>
                      </a:pPr>
                      <a:endParaRPr lang="en-CA" sz="1200">
                        <a:latin typeface="Times New Roman" pitchFamily="18" charset="0"/>
                        <a:ea typeface="Times New Roman"/>
                        <a:cs typeface="Times New Roman" pitchFamily="18" charset="0"/>
                      </a:endParaRPr>
                    </a:p>
                  </a:txBody>
                  <a:tcPr marL="48190" marR="48190" marT="0" marB="0"/>
                </a:tc>
              </a:tr>
              <a:tr h="415420">
                <a:tc>
                  <a:txBody>
                    <a:bodyPr/>
                    <a:lstStyle/>
                    <a:p>
                      <a:pPr>
                        <a:lnSpc>
                          <a:spcPct val="115000"/>
                        </a:lnSpc>
                        <a:spcAft>
                          <a:spcPts val="0"/>
                        </a:spcAft>
                      </a:pPr>
                      <a:r>
                        <a:rPr lang="en-CA" sz="1200" dirty="0"/>
                        <a:t>Dyslipidemia</a:t>
                      </a:r>
                      <a:endParaRPr lang="en-US" sz="1200" dirty="0">
                        <a:latin typeface="Times New Roman" pitchFamily="18" charset="0"/>
                        <a:ea typeface="Times New Roman"/>
                        <a:cs typeface="Times New Roman" pitchFamily="18" charset="0"/>
                      </a:endParaRPr>
                    </a:p>
                  </a:txBody>
                  <a:tcPr marL="48190" marR="48190" marT="0" marB="0"/>
                </a:tc>
                <a:tc>
                  <a:txBody>
                    <a:bodyPr/>
                    <a:lstStyle/>
                    <a:p>
                      <a:pPr>
                        <a:lnSpc>
                          <a:spcPct val="115000"/>
                        </a:lnSpc>
                        <a:spcAft>
                          <a:spcPts val="0"/>
                        </a:spcAft>
                      </a:pPr>
                      <a:r>
                        <a:rPr lang="en-CA" sz="1200"/>
                        <a:t>ACEi, ARB,  Calcium Chanel Blockers &amp; α Blockers</a:t>
                      </a:r>
                      <a:endParaRPr lang="en-US" sz="1200">
                        <a:latin typeface="Times New Roman" pitchFamily="18" charset="0"/>
                        <a:ea typeface="Times New Roman"/>
                        <a:cs typeface="Times New Roman" pitchFamily="18" charset="0"/>
                      </a:endParaRPr>
                    </a:p>
                  </a:txBody>
                  <a:tcPr marL="48190" marR="48190" marT="0" marB="0"/>
                </a:tc>
                <a:tc>
                  <a:txBody>
                    <a:bodyPr/>
                    <a:lstStyle/>
                    <a:p>
                      <a:pPr>
                        <a:lnSpc>
                          <a:spcPct val="115000"/>
                        </a:lnSpc>
                        <a:spcAft>
                          <a:spcPts val="0"/>
                        </a:spcAft>
                      </a:pPr>
                      <a:endParaRPr lang="en-CA" sz="1200">
                        <a:latin typeface="Times New Roman" pitchFamily="18" charset="0"/>
                        <a:ea typeface="Times New Roman"/>
                        <a:cs typeface="Times New Roman" pitchFamily="18" charset="0"/>
                      </a:endParaRPr>
                    </a:p>
                  </a:txBody>
                  <a:tcPr marL="48190" marR="48190" marT="0" marB="0"/>
                </a:tc>
              </a:tr>
              <a:tr h="216400">
                <a:tc>
                  <a:txBody>
                    <a:bodyPr/>
                    <a:lstStyle/>
                    <a:p>
                      <a:pPr>
                        <a:lnSpc>
                          <a:spcPct val="115000"/>
                        </a:lnSpc>
                        <a:spcAft>
                          <a:spcPts val="0"/>
                        </a:spcAft>
                      </a:pPr>
                      <a:r>
                        <a:rPr lang="en-CA" sz="1200" dirty="0"/>
                        <a:t>Essential Tremor </a:t>
                      </a:r>
                      <a:endParaRPr lang="en-US" sz="1200" dirty="0">
                        <a:latin typeface="Times New Roman" pitchFamily="18" charset="0"/>
                        <a:ea typeface="Times New Roman"/>
                        <a:cs typeface="Times New Roman" pitchFamily="18" charset="0"/>
                      </a:endParaRPr>
                    </a:p>
                  </a:txBody>
                  <a:tcPr marL="48190" marR="48190" marT="0" marB="0"/>
                </a:tc>
                <a:tc>
                  <a:txBody>
                    <a:bodyPr/>
                    <a:lstStyle/>
                    <a:p>
                      <a:pPr>
                        <a:lnSpc>
                          <a:spcPct val="115000"/>
                        </a:lnSpc>
                        <a:spcAft>
                          <a:spcPts val="0"/>
                        </a:spcAft>
                      </a:pPr>
                      <a:r>
                        <a:rPr lang="en-CA" sz="1200"/>
                        <a:t>Non selective β Blockers</a:t>
                      </a:r>
                      <a:endParaRPr lang="en-US" sz="1200">
                        <a:latin typeface="Times New Roman" pitchFamily="18" charset="0"/>
                        <a:ea typeface="Times New Roman"/>
                        <a:cs typeface="Times New Roman" pitchFamily="18" charset="0"/>
                      </a:endParaRPr>
                    </a:p>
                  </a:txBody>
                  <a:tcPr marL="48190" marR="48190" marT="0" marB="0"/>
                </a:tc>
                <a:tc>
                  <a:txBody>
                    <a:bodyPr/>
                    <a:lstStyle/>
                    <a:p>
                      <a:pPr>
                        <a:lnSpc>
                          <a:spcPct val="115000"/>
                        </a:lnSpc>
                        <a:spcAft>
                          <a:spcPts val="0"/>
                        </a:spcAft>
                      </a:pPr>
                      <a:endParaRPr lang="en-CA" sz="1200">
                        <a:latin typeface="Times New Roman" pitchFamily="18" charset="0"/>
                        <a:ea typeface="Times New Roman"/>
                        <a:cs typeface="Times New Roman" pitchFamily="18" charset="0"/>
                      </a:endParaRPr>
                    </a:p>
                  </a:txBody>
                  <a:tcPr marL="48190" marR="48190" marT="0" marB="0"/>
                </a:tc>
              </a:tr>
              <a:tr h="216400">
                <a:tc>
                  <a:txBody>
                    <a:bodyPr/>
                    <a:lstStyle/>
                    <a:p>
                      <a:pPr>
                        <a:lnSpc>
                          <a:spcPct val="115000"/>
                        </a:lnSpc>
                        <a:spcAft>
                          <a:spcPts val="0"/>
                        </a:spcAft>
                      </a:pPr>
                      <a:r>
                        <a:rPr lang="en-CA" sz="1200" dirty="0"/>
                        <a:t>Hyperthyroidism </a:t>
                      </a:r>
                      <a:endParaRPr lang="en-US" sz="1200" dirty="0">
                        <a:latin typeface="Times New Roman" pitchFamily="18" charset="0"/>
                        <a:ea typeface="Times New Roman"/>
                        <a:cs typeface="Times New Roman" pitchFamily="18" charset="0"/>
                      </a:endParaRPr>
                    </a:p>
                  </a:txBody>
                  <a:tcPr marL="48190" marR="48190" marT="0" marB="0"/>
                </a:tc>
                <a:tc>
                  <a:txBody>
                    <a:bodyPr/>
                    <a:lstStyle/>
                    <a:p>
                      <a:pPr>
                        <a:lnSpc>
                          <a:spcPct val="115000"/>
                        </a:lnSpc>
                        <a:spcAft>
                          <a:spcPts val="0"/>
                        </a:spcAft>
                      </a:pPr>
                      <a:r>
                        <a:rPr lang="en-CA" sz="1200"/>
                        <a:t>β Blockers</a:t>
                      </a:r>
                      <a:endParaRPr lang="en-US" sz="1200">
                        <a:latin typeface="Times New Roman" pitchFamily="18" charset="0"/>
                        <a:ea typeface="Times New Roman"/>
                        <a:cs typeface="Times New Roman" pitchFamily="18" charset="0"/>
                      </a:endParaRPr>
                    </a:p>
                  </a:txBody>
                  <a:tcPr marL="48190" marR="48190" marT="0" marB="0"/>
                </a:tc>
                <a:tc>
                  <a:txBody>
                    <a:bodyPr/>
                    <a:lstStyle/>
                    <a:p>
                      <a:pPr>
                        <a:lnSpc>
                          <a:spcPct val="115000"/>
                        </a:lnSpc>
                        <a:spcAft>
                          <a:spcPts val="0"/>
                        </a:spcAft>
                      </a:pPr>
                      <a:endParaRPr lang="en-CA" sz="1200">
                        <a:latin typeface="Times New Roman" pitchFamily="18" charset="0"/>
                        <a:ea typeface="Times New Roman"/>
                        <a:cs typeface="Times New Roman" pitchFamily="18" charset="0"/>
                      </a:endParaRPr>
                    </a:p>
                  </a:txBody>
                  <a:tcPr marL="48190" marR="48190" marT="0" marB="0"/>
                </a:tc>
              </a:tr>
              <a:tr h="357476">
                <a:tc>
                  <a:txBody>
                    <a:bodyPr/>
                    <a:lstStyle/>
                    <a:p>
                      <a:pPr>
                        <a:lnSpc>
                          <a:spcPct val="115000"/>
                        </a:lnSpc>
                        <a:spcAft>
                          <a:spcPts val="0"/>
                        </a:spcAft>
                      </a:pPr>
                      <a:r>
                        <a:rPr lang="en-CA" sz="1200" dirty="0"/>
                        <a:t>Peripheral Vascular Disease </a:t>
                      </a:r>
                      <a:endParaRPr lang="en-US" sz="1200" dirty="0">
                        <a:latin typeface="Times New Roman" pitchFamily="18" charset="0"/>
                        <a:ea typeface="Times New Roman"/>
                        <a:cs typeface="Times New Roman" pitchFamily="18" charset="0"/>
                      </a:endParaRPr>
                    </a:p>
                  </a:txBody>
                  <a:tcPr marL="48190" marR="48190" marT="0" marB="0"/>
                </a:tc>
                <a:tc>
                  <a:txBody>
                    <a:bodyPr/>
                    <a:lstStyle/>
                    <a:p>
                      <a:pPr>
                        <a:lnSpc>
                          <a:spcPct val="115000"/>
                        </a:lnSpc>
                        <a:spcAft>
                          <a:spcPts val="0"/>
                        </a:spcAft>
                      </a:pPr>
                      <a:r>
                        <a:rPr lang="en-CA" sz="1200" dirty="0"/>
                        <a:t>Calcium Chanel Blockers, </a:t>
                      </a:r>
                      <a:r>
                        <a:rPr lang="en-CA" sz="1200" dirty="0" err="1"/>
                        <a:t>ACEi</a:t>
                      </a:r>
                      <a:r>
                        <a:rPr lang="en-CA" sz="1200" dirty="0"/>
                        <a:t>, ARB</a:t>
                      </a:r>
                      <a:endParaRPr lang="en-US" sz="1200" dirty="0">
                        <a:latin typeface="Times New Roman" pitchFamily="18" charset="0"/>
                        <a:ea typeface="Times New Roman"/>
                        <a:cs typeface="Times New Roman" pitchFamily="18" charset="0"/>
                      </a:endParaRPr>
                    </a:p>
                  </a:txBody>
                  <a:tcPr marL="48190" marR="48190" marT="0" marB="0"/>
                </a:tc>
                <a:tc>
                  <a:txBody>
                    <a:bodyPr/>
                    <a:lstStyle/>
                    <a:p>
                      <a:pPr>
                        <a:lnSpc>
                          <a:spcPct val="115000"/>
                        </a:lnSpc>
                        <a:spcAft>
                          <a:spcPts val="0"/>
                        </a:spcAft>
                      </a:pPr>
                      <a:endParaRPr lang="en-CA" sz="1200">
                        <a:latin typeface="Times New Roman" pitchFamily="18" charset="0"/>
                        <a:ea typeface="Times New Roman"/>
                        <a:cs typeface="Times New Roman" pitchFamily="18" charset="0"/>
                      </a:endParaRPr>
                    </a:p>
                  </a:txBody>
                  <a:tcPr marL="48190" marR="48190" marT="0" marB="0"/>
                </a:tc>
              </a:tr>
              <a:tr h="357476">
                <a:tc>
                  <a:txBody>
                    <a:bodyPr/>
                    <a:lstStyle/>
                    <a:p>
                      <a:pPr>
                        <a:lnSpc>
                          <a:spcPct val="115000"/>
                        </a:lnSpc>
                        <a:spcAft>
                          <a:spcPts val="0"/>
                        </a:spcAft>
                      </a:pPr>
                      <a:r>
                        <a:rPr lang="en-CA" sz="1200" dirty="0" err="1"/>
                        <a:t>Migrane</a:t>
                      </a:r>
                      <a:r>
                        <a:rPr lang="en-CA" sz="1200" dirty="0"/>
                        <a:t> </a:t>
                      </a:r>
                      <a:endParaRPr lang="en-US" sz="1200" dirty="0">
                        <a:latin typeface="Times New Roman" pitchFamily="18" charset="0"/>
                        <a:ea typeface="Times New Roman"/>
                        <a:cs typeface="Times New Roman" pitchFamily="18" charset="0"/>
                      </a:endParaRPr>
                    </a:p>
                  </a:txBody>
                  <a:tcPr marL="48190" marR="48190" marT="0" marB="0"/>
                </a:tc>
                <a:tc>
                  <a:txBody>
                    <a:bodyPr/>
                    <a:lstStyle/>
                    <a:p>
                      <a:pPr>
                        <a:lnSpc>
                          <a:spcPct val="115000"/>
                        </a:lnSpc>
                        <a:spcAft>
                          <a:spcPts val="0"/>
                        </a:spcAft>
                      </a:pPr>
                      <a:r>
                        <a:rPr lang="en-CA" sz="1200" dirty="0"/>
                        <a:t>β Blockers &amp; Calcium Chanel Blockers</a:t>
                      </a:r>
                      <a:endParaRPr lang="en-US" sz="1200" dirty="0">
                        <a:latin typeface="Times New Roman" pitchFamily="18" charset="0"/>
                        <a:ea typeface="Times New Roman"/>
                        <a:cs typeface="Times New Roman" pitchFamily="18" charset="0"/>
                      </a:endParaRPr>
                    </a:p>
                  </a:txBody>
                  <a:tcPr marL="48190" marR="48190" marT="0" marB="0"/>
                </a:tc>
                <a:tc>
                  <a:txBody>
                    <a:bodyPr/>
                    <a:lstStyle/>
                    <a:p>
                      <a:pPr>
                        <a:lnSpc>
                          <a:spcPct val="115000"/>
                        </a:lnSpc>
                        <a:spcAft>
                          <a:spcPts val="0"/>
                        </a:spcAft>
                      </a:pPr>
                      <a:endParaRPr lang="en-CA" sz="1200">
                        <a:latin typeface="Times New Roman" pitchFamily="18" charset="0"/>
                        <a:ea typeface="Times New Roman"/>
                        <a:cs typeface="Times New Roman" pitchFamily="18" charset="0"/>
                      </a:endParaRPr>
                    </a:p>
                  </a:txBody>
                  <a:tcPr marL="48190" marR="48190" marT="0" marB="0"/>
                </a:tc>
              </a:tr>
              <a:tr h="216400">
                <a:tc>
                  <a:txBody>
                    <a:bodyPr/>
                    <a:lstStyle/>
                    <a:p>
                      <a:pPr>
                        <a:lnSpc>
                          <a:spcPct val="115000"/>
                        </a:lnSpc>
                        <a:spcAft>
                          <a:spcPts val="0"/>
                        </a:spcAft>
                      </a:pPr>
                      <a:r>
                        <a:rPr lang="en-CA" sz="1200" dirty="0" err="1"/>
                        <a:t>Osteoprosis</a:t>
                      </a:r>
                      <a:endParaRPr lang="en-US" sz="1200" dirty="0">
                        <a:latin typeface="Times New Roman" pitchFamily="18" charset="0"/>
                        <a:ea typeface="Times New Roman"/>
                        <a:cs typeface="Times New Roman" pitchFamily="18" charset="0"/>
                      </a:endParaRPr>
                    </a:p>
                  </a:txBody>
                  <a:tcPr marL="48190" marR="48190" marT="0" marB="0"/>
                </a:tc>
                <a:tc>
                  <a:txBody>
                    <a:bodyPr/>
                    <a:lstStyle/>
                    <a:p>
                      <a:pPr>
                        <a:lnSpc>
                          <a:spcPct val="115000"/>
                        </a:lnSpc>
                        <a:spcAft>
                          <a:spcPts val="0"/>
                        </a:spcAft>
                      </a:pPr>
                      <a:r>
                        <a:rPr lang="en-CA" sz="1200" dirty="0" err="1"/>
                        <a:t>Thiazide</a:t>
                      </a:r>
                      <a:r>
                        <a:rPr lang="en-CA" sz="1200" dirty="0"/>
                        <a:t> diuretics</a:t>
                      </a:r>
                      <a:endParaRPr lang="en-US" sz="1200" dirty="0">
                        <a:latin typeface="Times New Roman" pitchFamily="18" charset="0"/>
                        <a:ea typeface="Times New Roman"/>
                        <a:cs typeface="Times New Roman" pitchFamily="18" charset="0"/>
                      </a:endParaRPr>
                    </a:p>
                  </a:txBody>
                  <a:tcPr marL="48190" marR="48190" marT="0" marB="0"/>
                </a:tc>
                <a:tc>
                  <a:txBody>
                    <a:bodyPr/>
                    <a:lstStyle/>
                    <a:p>
                      <a:pPr>
                        <a:lnSpc>
                          <a:spcPct val="115000"/>
                        </a:lnSpc>
                        <a:spcAft>
                          <a:spcPts val="0"/>
                        </a:spcAft>
                      </a:pPr>
                      <a:endParaRPr lang="en-CA" sz="1200">
                        <a:latin typeface="Times New Roman" pitchFamily="18" charset="0"/>
                        <a:ea typeface="Times New Roman"/>
                        <a:cs typeface="Times New Roman" pitchFamily="18" charset="0"/>
                      </a:endParaRPr>
                    </a:p>
                  </a:txBody>
                  <a:tcPr marL="48190" marR="48190" marT="0" marB="0"/>
                </a:tc>
              </a:tr>
              <a:tr h="216400">
                <a:tc>
                  <a:txBody>
                    <a:bodyPr/>
                    <a:lstStyle/>
                    <a:p>
                      <a:pPr>
                        <a:lnSpc>
                          <a:spcPct val="115000"/>
                        </a:lnSpc>
                        <a:spcAft>
                          <a:spcPts val="0"/>
                        </a:spcAft>
                      </a:pPr>
                      <a:r>
                        <a:rPr lang="en-CA" sz="1200" dirty="0" err="1"/>
                        <a:t>Perioperative</a:t>
                      </a:r>
                      <a:r>
                        <a:rPr lang="en-CA" sz="1200" dirty="0"/>
                        <a:t> Hypertension </a:t>
                      </a:r>
                      <a:endParaRPr lang="en-US" sz="1200" dirty="0">
                        <a:latin typeface="Times New Roman" pitchFamily="18" charset="0"/>
                        <a:ea typeface="Times New Roman"/>
                        <a:cs typeface="Times New Roman" pitchFamily="18" charset="0"/>
                      </a:endParaRPr>
                    </a:p>
                  </a:txBody>
                  <a:tcPr marL="48190" marR="48190" marT="0" marB="0"/>
                </a:tc>
                <a:tc>
                  <a:txBody>
                    <a:bodyPr/>
                    <a:lstStyle/>
                    <a:p>
                      <a:pPr>
                        <a:lnSpc>
                          <a:spcPct val="115000"/>
                        </a:lnSpc>
                        <a:spcAft>
                          <a:spcPts val="0"/>
                        </a:spcAft>
                      </a:pPr>
                      <a:r>
                        <a:rPr lang="en-CA" sz="1200" dirty="0"/>
                        <a:t>β Blockers</a:t>
                      </a:r>
                      <a:endParaRPr lang="en-US" sz="1200" dirty="0">
                        <a:latin typeface="Times New Roman" pitchFamily="18" charset="0"/>
                        <a:ea typeface="Times New Roman"/>
                        <a:cs typeface="Times New Roman" pitchFamily="18" charset="0"/>
                      </a:endParaRPr>
                    </a:p>
                  </a:txBody>
                  <a:tcPr marL="48190" marR="48190" marT="0" marB="0"/>
                </a:tc>
                <a:tc>
                  <a:txBody>
                    <a:bodyPr/>
                    <a:lstStyle/>
                    <a:p>
                      <a:pPr>
                        <a:lnSpc>
                          <a:spcPct val="115000"/>
                        </a:lnSpc>
                        <a:spcAft>
                          <a:spcPts val="0"/>
                        </a:spcAft>
                      </a:pPr>
                      <a:endParaRPr lang="en-CA" sz="1200">
                        <a:latin typeface="Times New Roman" pitchFamily="18" charset="0"/>
                        <a:ea typeface="Times New Roman"/>
                        <a:cs typeface="Times New Roman" pitchFamily="18" charset="0"/>
                      </a:endParaRPr>
                    </a:p>
                  </a:txBody>
                  <a:tcPr marL="48190" marR="48190" marT="0" marB="0"/>
                </a:tc>
              </a:tr>
              <a:tr h="631820">
                <a:tc>
                  <a:txBody>
                    <a:bodyPr/>
                    <a:lstStyle/>
                    <a:p>
                      <a:pPr>
                        <a:lnSpc>
                          <a:spcPct val="115000"/>
                        </a:lnSpc>
                        <a:spcAft>
                          <a:spcPts val="0"/>
                        </a:spcAft>
                      </a:pPr>
                      <a:r>
                        <a:rPr lang="en-CA" sz="1200" dirty="0"/>
                        <a:t>Acute Coronary Syndrome</a:t>
                      </a:r>
                      <a:endParaRPr lang="en-US" sz="1200" dirty="0">
                        <a:latin typeface="Times New Roman" pitchFamily="18" charset="0"/>
                        <a:ea typeface="Times New Roman"/>
                        <a:cs typeface="Times New Roman" pitchFamily="18" charset="0"/>
                      </a:endParaRPr>
                    </a:p>
                  </a:txBody>
                  <a:tcPr marL="48190" marR="48190" marT="0" marB="0"/>
                </a:tc>
                <a:tc>
                  <a:txBody>
                    <a:bodyPr/>
                    <a:lstStyle/>
                    <a:p>
                      <a:pPr>
                        <a:lnSpc>
                          <a:spcPct val="115000"/>
                        </a:lnSpc>
                        <a:spcAft>
                          <a:spcPts val="0"/>
                        </a:spcAft>
                      </a:pPr>
                      <a:r>
                        <a:rPr lang="en-CA" sz="1200" dirty="0"/>
                        <a:t>β Blockers, </a:t>
                      </a:r>
                      <a:r>
                        <a:rPr lang="en-CA" sz="1200" dirty="0" err="1"/>
                        <a:t>ACEi</a:t>
                      </a:r>
                      <a:r>
                        <a:rPr lang="en-CA" sz="1200" dirty="0"/>
                        <a:t>, ARB</a:t>
                      </a:r>
                      <a:endParaRPr lang="en-US" sz="1200" dirty="0">
                        <a:latin typeface="Times New Roman" pitchFamily="18" charset="0"/>
                        <a:ea typeface="Times New Roman"/>
                        <a:cs typeface="Times New Roman" pitchFamily="18" charset="0"/>
                      </a:endParaRPr>
                    </a:p>
                  </a:txBody>
                  <a:tcPr marL="48190" marR="48190" marT="0" marB="0"/>
                </a:tc>
                <a:tc>
                  <a:txBody>
                    <a:bodyPr/>
                    <a:lstStyle/>
                    <a:p>
                      <a:pPr>
                        <a:lnSpc>
                          <a:spcPct val="115000"/>
                        </a:lnSpc>
                        <a:spcAft>
                          <a:spcPts val="0"/>
                        </a:spcAft>
                      </a:pPr>
                      <a:r>
                        <a:rPr lang="en-CA" sz="1200" dirty="0"/>
                        <a:t>If β Blockers are contraindicated long acting DHP Calcium Chanel Blockers should be used. </a:t>
                      </a:r>
                      <a:endParaRPr lang="en-US" sz="1200" dirty="0">
                        <a:latin typeface="Times New Roman" pitchFamily="18" charset="0"/>
                        <a:ea typeface="Times New Roman"/>
                        <a:cs typeface="Times New Roman" pitchFamily="18" charset="0"/>
                      </a:endParaRPr>
                    </a:p>
                  </a:txBody>
                  <a:tcPr marL="48190" marR="48190" marT="0" marB="0"/>
                </a:tc>
              </a:tr>
              <a:tr h="216400">
                <a:tc>
                  <a:txBody>
                    <a:bodyPr/>
                    <a:lstStyle/>
                    <a:p>
                      <a:pPr>
                        <a:lnSpc>
                          <a:spcPct val="115000"/>
                        </a:lnSpc>
                        <a:spcAft>
                          <a:spcPts val="0"/>
                        </a:spcAft>
                      </a:pPr>
                      <a:r>
                        <a:rPr lang="en-CA" sz="1200"/>
                        <a:t>Prostatitis </a:t>
                      </a:r>
                      <a:endParaRPr lang="en-US" sz="1200">
                        <a:latin typeface="Times New Roman" pitchFamily="18" charset="0"/>
                        <a:ea typeface="Times New Roman"/>
                        <a:cs typeface="Times New Roman" pitchFamily="18" charset="0"/>
                      </a:endParaRPr>
                    </a:p>
                  </a:txBody>
                  <a:tcPr marL="48190" marR="48190" marT="0" marB="0"/>
                </a:tc>
                <a:tc>
                  <a:txBody>
                    <a:bodyPr/>
                    <a:lstStyle/>
                    <a:p>
                      <a:pPr>
                        <a:lnSpc>
                          <a:spcPct val="115000"/>
                        </a:lnSpc>
                        <a:spcAft>
                          <a:spcPts val="0"/>
                        </a:spcAft>
                      </a:pPr>
                      <a:r>
                        <a:rPr lang="en-CA" sz="1200" dirty="0"/>
                        <a:t>α Blockers</a:t>
                      </a:r>
                      <a:endParaRPr lang="en-US" sz="1200" dirty="0">
                        <a:latin typeface="Times New Roman" pitchFamily="18" charset="0"/>
                        <a:ea typeface="Times New Roman"/>
                        <a:cs typeface="Times New Roman" pitchFamily="18" charset="0"/>
                      </a:endParaRPr>
                    </a:p>
                  </a:txBody>
                  <a:tcPr marL="48190" marR="48190" marT="0" marB="0"/>
                </a:tc>
                <a:tc>
                  <a:txBody>
                    <a:bodyPr/>
                    <a:lstStyle/>
                    <a:p>
                      <a:pPr>
                        <a:lnSpc>
                          <a:spcPct val="115000"/>
                        </a:lnSpc>
                        <a:spcAft>
                          <a:spcPts val="0"/>
                        </a:spcAft>
                      </a:pPr>
                      <a:endParaRPr lang="en-CA" sz="1200" dirty="0">
                        <a:latin typeface="Times New Roman" pitchFamily="18" charset="0"/>
                        <a:ea typeface="Times New Roman"/>
                        <a:cs typeface="Times New Roman" pitchFamily="18" charset="0"/>
                      </a:endParaRPr>
                    </a:p>
                  </a:txBody>
                  <a:tcPr marL="48190" marR="48190" marT="0" marB="0"/>
                </a:tc>
              </a:tr>
              <a:tr h="216400">
                <a:tc>
                  <a:txBody>
                    <a:bodyPr/>
                    <a:lstStyle/>
                    <a:p>
                      <a:pPr>
                        <a:lnSpc>
                          <a:spcPct val="115000"/>
                        </a:lnSpc>
                        <a:spcAft>
                          <a:spcPts val="0"/>
                        </a:spcAft>
                      </a:pPr>
                      <a:r>
                        <a:rPr lang="en-CA" sz="1200"/>
                        <a:t>Renal Insufficiency </a:t>
                      </a:r>
                      <a:endParaRPr lang="en-US" sz="1200">
                        <a:latin typeface="Times New Roman" pitchFamily="18" charset="0"/>
                        <a:ea typeface="Times New Roman"/>
                        <a:cs typeface="Times New Roman" pitchFamily="18" charset="0"/>
                      </a:endParaRPr>
                    </a:p>
                  </a:txBody>
                  <a:tcPr marL="48190" marR="48190" marT="0" marB="0"/>
                </a:tc>
                <a:tc>
                  <a:txBody>
                    <a:bodyPr/>
                    <a:lstStyle/>
                    <a:p>
                      <a:pPr>
                        <a:lnSpc>
                          <a:spcPct val="115000"/>
                        </a:lnSpc>
                        <a:spcAft>
                          <a:spcPts val="0"/>
                        </a:spcAft>
                      </a:pPr>
                      <a:r>
                        <a:rPr lang="en-CA" sz="1200" dirty="0" err="1"/>
                        <a:t>ACEi</a:t>
                      </a:r>
                      <a:r>
                        <a:rPr lang="en-CA" sz="1200" dirty="0"/>
                        <a:t>, ARB, loop diuretics</a:t>
                      </a:r>
                      <a:endParaRPr lang="en-US" sz="1200" dirty="0">
                        <a:latin typeface="Times New Roman" pitchFamily="18" charset="0"/>
                        <a:ea typeface="Times New Roman"/>
                        <a:cs typeface="Times New Roman" pitchFamily="18" charset="0"/>
                      </a:endParaRPr>
                    </a:p>
                  </a:txBody>
                  <a:tcPr marL="48190" marR="48190" marT="0" marB="0"/>
                </a:tc>
                <a:tc>
                  <a:txBody>
                    <a:bodyPr/>
                    <a:lstStyle/>
                    <a:p>
                      <a:pPr>
                        <a:lnSpc>
                          <a:spcPct val="115000"/>
                        </a:lnSpc>
                        <a:spcAft>
                          <a:spcPts val="0"/>
                        </a:spcAft>
                      </a:pPr>
                      <a:endParaRPr lang="en-CA" sz="1200" dirty="0">
                        <a:latin typeface="Times New Roman" pitchFamily="18" charset="0"/>
                        <a:ea typeface="Times New Roman"/>
                        <a:cs typeface="Times New Roman" pitchFamily="18" charset="0"/>
                      </a:endParaRPr>
                    </a:p>
                  </a:txBody>
                  <a:tcPr marL="48190" marR="48190" marT="0" marB="0"/>
                </a:tc>
              </a:tr>
              <a:tr h="413444">
                <a:tc>
                  <a:txBody>
                    <a:bodyPr/>
                    <a:lstStyle/>
                    <a:p>
                      <a:pPr>
                        <a:lnSpc>
                          <a:spcPct val="115000"/>
                        </a:lnSpc>
                        <a:spcAft>
                          <a:spcPts val="0"/>
                        </a:spcAft>
                      </a:pPr>
                      <a:r>
                        <a:rPr lang="en-CA" sz="1200"/>
                        <a:t>Elderly (65 y/o) with no comorbid diseases</a:t>
                      </a:r>
                      <a:endParaRPr lang="en-US" sz="1200">
                        <a:latin typeface="Times New Roman" pitchFamily="18" charset="0"/>
                        <a:ea typeface="Times New Roman"/>
                        <a:cs typeface="Times New Roman" pitchFamily="18" charset="0"/>
                      </a:endParaRPr>
                    </a:p>
                  </a:txBody>
                  <a:tcPr marL="48190" marR="48190" marT="0" marB="0"/>
                </a:tc>
                <a:tc>
                  <a:txBody>
                    <a:bodyPr/>
                    <a:lstStyle/>
                    <a:p>
                      <a:pPr>
                        <a:lnSpc>
                          <a:spcPct val="115000"/>
                        </a:lnSpc>
                        <a:spcAft>
                          <a:spcPts val="0"/>
                        </a:spcAft>
                      </a:pPr>
                      <a:r>
                        <a:rPr lang="en-CA" sz="1200" dirty="0"/>
                        <a:t>Diuretics, CCB, ARBs, ACEI </a:t>
                      </a:r>
                      <a:endParaRPr lang="en-US" sz="1200" dirty="0">
                        <a:latin typeface="Times New Roman" pitchFamily="18" charset="0"/>
                        <a:ea typeface="Times New Roman"/>
                        <a:cs typeface="Times New Roman" pitchFamily="18" charset="0"/>
                      </a:endParaRPr>
                    </a:p>
                  </a:txBody>
                  <a:tcPr marL="48190" marR="48190" marT="0" marB="0"/>
                </a:tc>
                <a:tc>
                  <a:txBody>
                    <a:bodyPr/>
                    <a:lstStyle/>
                    <a:p>
                      <a:pPr>
                        <a:lnSpc>
                          <a:spcPct val="115000"/>
                        </a:lnSpc>
                        <a:spcAft>
                          <a:spcPts val="0"/>
                        </a:spcAft>
                      </a:pPr>
                      <a:endParaRPr lang="en-CA" sz="1200" dirty="0">
                        <a:latin typeface="Times New Roman" pitchFamily="18" charset="0"/>
                        <a:ea typeface="Times New Roman"/>
                        <a:cs typeface="Times New Roman" pitchFamily="18" charset="0"/>
                      </a:endParaRPr>
                    </a:p>
                  </a:txBody>
                  <a:tcPr marL="48190" marR="48190" marT="0" marB="0"/>
                </a:tc>
              </a:tr>
            </a:tbl>
          </a:graphicData>
        </a:graphic>
      </p:graphicFrame>
    </p:spTree>
    <p:extLst>
      <p:ext uri="{BB962C8B-B14F-4D97-AF65-F5344CB8AC3E}">
        <p14:creationId xmlns:p14="http://schemas.microsoft.com/office/powerpoint/2010/main" val="5129693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0" indent="0"/>
            <a:r>
              <a:rPr lang="en-CA" sz="1800" b="1" dirty="0" smtClean="0">
                <a:latin typeface="Times New Roman" pitchFamily="18" charset="0"/>
                <a:cs typeface="Times New Roman" pitchFamily="18" charset="0"/>
              </a:rPr>
              <a:t>Diastolic+/- systolic hypertension, Isolated Systolic Hypertension, Isolated Diastolic Hypertension</a:t>
            </a:r>
            <a:r>
              <a:rPr lang="en-US" sz="1800" dirty="0" smtClean="0">
                <a:latin typeface="Times New Roman" pitchFamily="18" charset="0"/>
                <a:cs typeface="Times New Roman" pitchFamily="18" charset="0"/>
              </a:rPr>
              <a:t/>
            </a:r>
            <a:br>
              <a:rPr lang="en-US" sz="1800" dirty="0" smtClean="0">
                <a:latin typeface="Times New Roman" pitchFamily="18" charset="0"/>
                <a:cs typeface="Times New Roman" pitchFamily="18" charset="0"/>
              </a:rPr>
            </a:br>
            <a:r>
              <a:rPr lang="en-CA" sz="1800" b="1" dirty="0">
                <a:latin typeface="Times New Roman" pitchFamily="18" charset="0"/>
                <a:cs typeface="Times New Roman" pitchFamily="18" charset="0"/>
              </a:rPr>
              <a:t>Initial therapy:</a:t>
            </a:r>
            <a:r>
              <a:rPr lang="en-CA" sz="1800" dirty="0">
                <a:latin typeface="Times New Roman" pitchFamily="18" charset="0"/>
                <a:cs typeface="Times New Roman" pitchFamily="18" charset="0"/>
              </a:rPr>
              <a:t> </a:t>
            </a:r>
            <a:r>
              <a:rPr lang="en-CA" sz="1800" dirty="0">
                <a:solidFill>
                  <a:schemeClr val="accent3">
                    <a:lumMod val="75000"/>
                  </a:schemeClr>
                </a:solidFill>
                <a:latin typeface="Times New Roman" pitchFamily="18" charset="0"/>
                <a:cs typeface="Times New Roman" pitchFamily="18" charset="0"/>
              </a:rPr>
              <a:t>Monotherapy with thiazide diuretics, ACE inhibitors, ARBs, or long-acting calcium channel </a:t>
            </a:r>
            <a:r>
              <a:rPr lang="en-CA" sz="1800" dirty="0" smtClean="0">
                <a:solidFill>
                  <a:schemeClr val="accent3">
                    <a:lumMod val="75000"/>
                  </a:schemeClr>
                </a:solidFill>
                <a:latin typeface="Times New Roman" pitchFamily="18" charset="0"/>
                <a:cs typeface="Times New Roman" pitchFamily="18" charset="0"/>
              </a:rPr>
              <a:t>blockers. </a:t>
            </a:r>
          </a:p>
          <a:p>
            <a:pPr marL="0" indent="0"/>
            <a:r>
              <a:rPr lang="en-CA" sz="1800"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Consider </a:t>
            </a:r>
            <a:r>
              <a:rPr lang="en-CA" sz="1800" i="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initiating dual combination of first-line drugs if BP is &gt;20 mmHg systolic or &gt;10 mmHg diastolic above target.</a:t>
            </a:r>
            <a:endParaRPr lang="en-US" sz="1800" i="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p>
            <a:pPr>
              <a:buNone/>
            </a:pPr>
            <a:r>
              <a:rPr lang="en-CA" sz="1800" dirty="0">
                <a:latin typeface="Times New Roman" pitchFamily="18" charset="0"/>
                <a:cs typeface="Times New Roman" pitchFamily="18" charset="0"/>
              </a:rPr>
              <a:t>Use of beta-blockers are not recommended in patients unless there are other indications. </a:t>
            </a:r>
            <a:endParaRPr lang="en-US" sz="1800" dirty="0">
              <a:latin typeface="Times New Roman" pitchFamily="18" charset="0"/>
              <a:cs typeface="Times New Roman" pitchFamily="18" charset="0"/>
            </a:endParaRPr>
          </a:p>
          <a:p>
            <a:pPr>
              <a:buNone/>
            </a:pPr>
            <a:r>
              <a:rPr lang="en-CA" sz="1800" b="1" dirty="0">
                <a:latin typeface="Times New Roman" pitchFamily="18" charset="0"/>
                <a:cs typeface="Times New Roman" pitchFamily="18" charset="0"/>
              </a:rPr>
              <a:t>Second-line therapy:</a:t>
            </a:r>
            <a:r>
              <a:rPr lang="en-CA" sz="1800" dirty="0">
                <a:latin typeface="Times New Roman" pitchFamily="18" charset="0"/>
                <a:cs typeface="Times New Roman" pitchFamily="18" charset="0"/>
              </a:rPr>
              <a:t> If target levels are not achieved using </a:t>
            </a:r>
            <a:r>
              <a:rPr lang="en-CA" sz="1800" dirty="0" err="1">
                <a:latin typeface="Times New Roman" pitchFamily="18" charset="0"/>
                <a:cs typeface="Times New Roman" pitchFamily="18" charset="0"/>
              </a:rPr>
              <a:t>monotherapy</a:t>
            </a:r>
            <a:r>
              <a:rPr lang="en-CA" sz="1800" dirty="0">
                <a:latin typeface="Times New Roman" pitchFamily="18" charset="0"/>
                <a:cs typeface="Times New Roman" pitchFamily="18" charset="0"/>
              </a:rPr>
              <a:t>, other first-line agents can be used in combination, such as a</a:t>
            </a:r>
            <a:r>
              <a:rPr lang="en-US" sz="1800" dirty="0">
                <a:latin typeface="Times New Roman" pitchFamily="18" charset="0"/>
                <a:cs typeface="Times New Roman" pitchFamily="18" charset="0"/>
              </a:rPr>
              <a:t> thiazide diuretic or CCB with either an ACE inhibitor, ARB or beta-blocker</a:t>
            </a:r>
            <a:r>
              <a:rPr lang="en-US" sz="1800" dirty="0" smtClean="0">
                <a:latin typeface="Times New Roman" pitchFamily="18" charset="0"/>
                <a:cs typeface="Times New Roman" pitchFamily="18" charset="0"/>
              </a:rPr>
              <a:t>. For </a:t>
            </a:r>
            <a:r>
              <a:rPr lang="en-US" sz="1800" dirty="0">
                <a:latin typeface="Times New Roman" pitchFamily="18" charset="0"/>
                <a:cs typeface="Times New Roman" pitchFamily="18" charset="0"/>
              </a:rPr>
              <a:t>the third choice of therapy shall it be needed ensure that diuretics are included. </a:t>
            </a:r>
          </a:p>
          <a:p>
            <a:pPr algn="just">
              <a:buNone/>
            </a:pPr>
            <a:r>
              <a:rPr lang="en-CA" sz="1800" b="1" i="1" dirty="0" smtClean="0">
                <a:solidFill>
                  <a:schemeClr val="accent2">
                    <a:lumMod val="75000"/>
                  </a:schemeClr>
                </a:solidFill>
                <a:latin typeface="Times New Roman" pitchFamily="18" charset="0"/>
                <a:cs typeface="Times New Roman" pitchFamily="18" charset="0"/>
              </a:rPr>
              <a:t>      Additional </a:t>
            </a:r>
            <a:r>
              <a:rPr lang="en-CA" sz="1800" b="1" i="1" dirty="0">
                <a:solidFill>
                  <a:schemeClr val="accent2">
                    <a:lumMod val="75000"/>
                  </a:schemeClr>
                </a:solidFill>
                <a:latin typeface="Times New Roman" pitchFamily="18" charset="0"/>
                <a:cs typeface="Times New Roman" pitchFamily="18" charset="0"/>
              </a:rPr>
              <a:t>Notes:</a:t>
            </a:r>
            <a:r>
              <a:rPr lang="en-CA" sz="1800" i="1" dirty="0">
                <a:solidFill>
                  <a:schemeClr val="accent2">
                    <a:lumMod val="75000"/>
                  </a:schemeClr>
                </a:solidFill>
                <a:latin typeface="Times New Roman" pitchFamily="18" charset="0"/>
                <a:cs typeface="Times New Roman" pitchFamily="18" charset="0"/>
              </a:rPr>
              <a:t> Caution is required when prescribing to women of child bearing potential as ACE inhibitors, ARBs and direct renin inhibitors are potential teratogens. It is not recommended to combine an ACE inhibitor with an ARB except for special situation that will be judged by specialists</a:t>
            </a:r>
            <a:endParaRPr lang="en-US" sz="1800" i="1" dirty="0">
              <a:solidFill>
                <a:schemeClr val="accent2">
                  <a:lumMod val="75000"/>
                </a:schemeClr>
              </a:solidFill>
              <a:latin typeface="Times New Roman" pitchFamily="18" charset="0"/>
              <a:cs typeface="Times New Roman" pitchFamily="18" charset="0"/>
            </a:endParaRPr>
          </a:p>
        </p:txBody>
      </p:sp>
      <p:sp>
        <p:nvSpPr>
          <p:cNvPr id="2" name="Title 1"/>
          <p:cNvSpPr>
            <a:spLocks noGrp="1"/>
          </p:cNvSpPr>
          <p:nvPr>
            <p:ph type="title"/>
          </p:nvPr>
        </p:nvSpPr>
        <p:spPr>
          <a:xfrm>
            <a:off x="0" y="365760"/>
            <a:ext cx="8915400" cy="548640"/>
          </a:xfrm>
        </p:spPr>
        <p:txBody>
          <a:bodyPr>
            <a:noAutofit/>
          </a:bodyPr>
          <a:lstStyle/>
          <a:p>
            <a:pPr algn="just"/>
            <a:r>
              <a:rPr lang="en-CA" sz="2000" b="1" dirty="0" smtClean="0">
                <a:solidFill>
                  <a:schemeClr val="accent4">
                    <a:lumMod val="75000"/>
                  </a:schemeClr>
                </a:solidFill>
                <a:latin typeface="Times New Roman" pitchFamily="18" charset="0"/>
                <a:cs typeface="Times New Roman" pitchFamily="18" charset="0"/>
              </a:rPr>
              <a:t>Pharmacotherapy </a:t>
            </a:r>
            <a:r>
              <a:rPr lang="en-CA" sz="2000" b="1" dirty="0">
                <a:solidFill>
                  <a:schemeClr val="accent4">
                    <a:lumMod val="75000"/>
                  </a:schemeClr>
                </a:solidFill>
                <a:latin typeface="Times New Roman" pitchFamily="18" charset="0"/>
                <a:cs typeface="Times New Roman" pitchFamily="18" charset="0"/>
              </a:rPr>
              <a:t>In patients with no additional risk factors or disease (TARGET &lt; </a:t>
            </a:r>
            <a:r>
              <a:rPr lang="en-CA" sz="2000" b="1" dirty="0" smtClean="0">
                <a:solidFill>
                  <a:schemeClr val="accent4">
                    <a:lumMod val="75000"/>
                  </a:schemeClr>
                </a:solidFill>
                <a:latin typeface="Times New Roman" pitchFamily="18" charset="0"/>
                <a:cs typeface="Times New Roman" pitchFamily="18" charset="0"/>
              </a:rPr>
              <a:t>130/80</a:t>
            </a:r>
            <a:r>
              <a:rPr lang="en-CA" sz="2000" b="1" dirty="0" smtClean="0">
                <a:solidFill>
                  <a:schemeClr val="accent4">
                    <a:lumMod val="75000"/>
                  </a:schemeClr>
                </a:solidFill>
                <a:latin typeface="Times New Roman" pitchFamily="18" charset="0"/>
                <a:cs typeface="Times New Roman" pitchFamily="18" charset="0"/>
              </a:rPr>
              <a:t>)</a:t>
            </a:r>
            <a:r>
              <a:rPr lang="en-US" sz="2000" dirty="0">
                <a:solidFill>
                  <a:schemeClr val="accent4">
                    <a:lumMod val="75000"/>
                  </a:schemeClr>
                </a:solidFill>
              </a:rPr>
              <a:t/>
            </a:r>
            <a:br>
              <a:rPr lang="en-US" sz="2000" dirty="0">
                <a:solidFill>
                  <a:schemeClr val="accent4">
                    <a:lumMod val="75000"/>
                  </a:schemeClr>
                </a:solidFill>
              </a:rPr>
            </a:br>
            <a:endParaRPr lang="en-US" sz="2000" dirty="0">
              <a:solidFill>
                <a:schemeClr val="accent4">
                  <a:lumMod val="75000"/>
                </a:schemeClr>
              </a:solidFill>
            </a:endParaRPr>
          </a:p>
        </p:txBody>
      </p:sp>
    </p:spTree>
    <p:extLst>
      <p:ext uri="{BB962C8B-B14F-4D97-AF65-F5344CB8AC3E}">
        <p14:creationId xmlns:p14="http://schemas.microsoft.com/office/powerpoint/2010/main" val="8472659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25400" y="236496"/>
            <a:ext cx="9144000" cy="1728263"/>
          </a:xfrm>
          <a:prstGeom prst="rect">
            <a:avLst/>
          </a:prstGeom>
        </p:spPr>
      </p:pic>
      <p:pic>
        <p:nvPicPr>
          <p:cNvPr id="5" name="Picture 4"/>
          <p:cNvPicPr>
            <a:picLocks noChangeAspect="1"/>
          </p:cNvPicPr>
          <p:nvPr/>
        </p:nvPicPr>
        <p:blipFill>
          <a:blip r:embed="rId3"/>
          <a:stretch>
            <a:fillRect/>
          </a:stretch>
        </p:blipFill>
        <p:spPr>
          <a:xfrm>
            <a:off x="-12700" y="2150987"/>
            <a:ext cx="9156700" cy="3478491"/>
          </a:xfrm>
          <a:prstGeom prst="rect">
            <a:avLst/>
          </a:prstGeom>
        </p:spPr>
      </p:pic>
    </p:spTree>
    <p:extLst>
      <p:ext uri="{BB962C8B-B14F-4D97-AF65-F5344CB8AC3E}">
        <p14:creationId xmlns:p14="http://schemas.microsoft.com/office/powerpoint/2010/main" val="20947818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11430" y="304800"/>
            <a:ext cx="9144000" cy="3962507"/>
          </a:xfrm>
          <a:prstGeom prst="rect">
            <a:avLst/>
          </a:prstGeom>
        </p:spPr>
      </p:pic>
      <p:pic>
        <p:nvPicPr>
          <p:cNvPr id="5" name="Picture 4"/>
          <p:cNvPicPr>
            <a:picLocks noChangeAspect="1"/>
          </p:cNvPicPr>
          <p:nvPr/>
        </p:nvPicPr>
        <p:blipFill>
          <a:blip r:embed="rId3"/>
          <a:stretch>
            <a:fillRect/>
          </a:stretch>
        </p:blipFill>
        <p:spPr>
          <a:xfrm>
            <a:off x="11430" y="4267307"/>
            <a:ext cx="9144000" cy="2338087"/>
          </a:xfrm>
          <a:prstGeom prst="rect">
            <a:avLst/>
          </a:prstGeom>
        </p:spPr>
      </p:pic>
    </p:spTree>
    <p:extLst>
      <p:ext uri="{BB962C8B-B14F-4D97-AF65-F5344CB8AC3E}">
        <p14:creationId xmlns:p14="http://schemas.microsoft.com/office/powerpoint/2010/main" val="17636590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1357299"/>
            <a:ext cx="8686800" cy="3367102"/>
          </a:xfrm>
        </p:spPr>
        <p:txBody>
          <a:bodyPr>
            <a:normAutofit/>
          </a:bodyPr>
          <a:lstStyle/>
          <a:p>
            <a:pPr algn="just">
              <a:buNone/>
            </a:pPr>
            <a:r>
              <a:rPr lang="en-US" sz="1800" b="1" dirty="0">
                <a:latin typeface="Times New Roman" pitchFamily="18" charset="0"/>
                <a:cs typeface="Times New Roman" pitchFamily="18" charset="0"/>
              </a:rPr>
              <a:t>Diabetes Mellitus (TARGET &lt; 130/80 mmHg)</a:t>
            </a:r>
            <a:endParaRPr lang="en-US" sz="1800" dirty="0">
              <a:latin typeface="Times New Roman" pitchFamily="18" charset="0"/>
              <a:cs typeface="Times New Roman" pitchFamily="18" charset="0"/>
            </a:endParaRPr>
          </a:p>
          <a:p>
            <a:pPr algn="just">
              <a:buNone/>
            </a:pPr>
            <a:r>
              <a:rPr lang="en-US" sz="1800" b="1" dirty="0" smtClean="0">
                <a:latin typeface="Times New Roman" pitchFamily="18" charset="0"/>
                <a:cs typeface="Times New Roman" pitchFamily="18" charset="0"/>
              </a:rPr>
              <a:t>Initial </a:t>
            </a:r>
            <a:r>
              <a:rPr lang="en-US" sz="1800" b="1" dirty="0">
                <a:latin typeface="Times New Roman" pitchFamily="18" charset="0"/>
                <a:cs typeface="Times New Roman" pitchFamily="18" charset="0"/>
              </a:rPr>
              <a:t>therapy:</a:t>
            </a:r>
            <a:r>
              <a:rPr lang="en-US" sz="1800" dirty="0">
                <a:latin typeface="Times New Roman" pitchFamily="18" charset="0"/>
                <a:cs typeface="Times New Roman" pitchFamily="18" charset="0"/>
              </a:rPr>
              <a:t> An ACE or ARB is recommended.</a:t>
            </a:r>
          </a:p>
          <a:p>
            <a:pPr algn="just">
              <a:buNone/>
            </a:pPr>
            <a:r>
              <a:rPr lang="en-CA" sz="1800" b="1" dirty="0">
                <a:latin typeface="Times New Roman" pitchFamily="18" charset="0"/>
                <a:cs typeface="Times New Roman" pitchFamily="18" charset="0"/>
              </a:rPr>
              <a:t>Second-line therapy:</a:t>
            </a:r>
            <a:r>
              <a:rPr lang="en-CA" sz="1800" dirty="0">
                <a:latin typeface="Times New Roman" pitchFamily="18" charset="0"/>
                <a:cs typeface="Times New Roman" pitchFamily="18" charset="0"/>
              </a:rPr>
              <a:t> If BP remains uncontrolled despite lifestyle changes and initial therapy, additional antihypertensive drugs are recommended: long-acting CCBs, </a:t>
            </a:r>
            <a:r>
              <a:rPr lang="en-CA" sz="1800" dirty="0" err="1">
                <a:latin typeface="Times New Roman" pitchFamily="18" charset="0"/>
                <a:cs typeface="Times New Roman" pitchFamily="18" charset="0"/>
              </a:rPr>
              <a:t>thiazide</a:t>
            </a:r>
            <a:r>
              <a:rPr lang="en-CA" sz="1800" dirty="0">
                <a:latin typeface="Times New Roman" pitchFamily="18" charset="0"/>
                <a:cs typeface="Times New Roman" pitchFamily="18" charset="0"/>
              </a:rPr>
              <a:t> like diuretics, </a:t>
            </a:r>
            <a:r>
              <a:rPr lang="en-CA" sz="1800" dirty="0" err="1">
                <a:latin typeface="Times New Roman" pitchFamily="18" charset="0"/>
                <a:cs typeface="Times New Roman" pitchFamily="18" charset="0"/>
              </a:rPr>
              <a:t>cardioselective</a:t>
            </a:r>
            <a:r>
              <a:rPr lang="en-CA" sz="1800" dirty="0">
                <a:latin typeface="Times New Roman" pitchFamily="18" charset="0"/>
                <a:cs typeface="Times New Roman" pitchFamily="18" charset="0"/>
              </a:rPr>
              <a:t> beta-blockers.</a:t>
            </a:r>
            <a:endParaRPr lang="en-US" sz="1800" dirty="0">
              <a:latin typeface="Times New Roman" pitchFamily="18" charset="0"/>
              <a:cs typeface="Times New Roman" pitchFamily="18" charset="0"/>
            </a:endParaRPr>
          </a:p>
          <a:p>
            <a:pPr algn="just">
              <a:buNone/>
            </a:pPr>
            <a:r>
              <a:rPr lang="en-CA" sz="1800" b="1" dirty="0">
                <a:latin typeface="Times New Roman" pitchFamily="18" charset="0"/>
                <a:cs typeface="Times New Roman" pitchFamily="18" charset="0"/>
              </a:rPr>
              <a:t>Additional notes:</a:t>
            </a:r>
            <a:r>
              <a:rPr lang="en-CA" sz="1800" dirty="0">
                <a:latin typeface="Times New Roman" pitchFamily="18" charset="0"/>
                <a:cs typeface="Times New Roman" pitchFamily="18" charset="0"/>
              </a:rPr>
              <a:t> For serum </a:t>
            </a:r>
            <a:r>
              <a:rPr lang="en-CA" sz="1800" dirty="0" err="1">
                <a:latin typeface="Times New Roman" pitchFamily="18" charset="0"/>
                <a:cs typeface="Times New Roman" pitchFamily="18" charset="0"/>
              </a:rPr>
              <a:t>creatinine</a:t>
            </a:r>
            <a:r>
              <a:rPr lang="en-CA" sz="1800" dirty="0">
                <a:latin typeface="Times New Roman" pitchFamily="18" charset="0"/>
                <a:cs typeface="Times New Roman" pitchFamily="18" charset="0"/>
              </a:rPr>
              <a:t> level &gt;1.69 mg/dl. A loop diuretic should be used as a replacement for </a:t>
            </a:r>
            <a:r>
              <a:rPr lang="en-CA" sz="1800" dirty="0" err="1">
                <a:latin typeface="Times New Roman" pitchFamily="18" charset="0"/>
                <a:cs typeface="Times New Roman" pitchFamily="18" charset="0"/>
              </a:rPr>
              <a:t>thiazide</a:t>
            </a:r>
            <a:r>
              <a:rPr lang="en-CA" sz="1800" dirty="0">
                <a:latin typeface="Times New Roman" pitchFamily="18" charset="0"/>
                <a:cs typeface="Times New Roman" pitchFamily="18" charset="0"/>
              </a:rPr>
              <a:t> diuretics if volume control is required. </a:t>
            </a:r>
            <a:r>
              <a:rPr lang="en-US" sz="1800" dirty="0">
                <a:solidFill>
                  <a:schemeClr val="accent2">
                    <a:lumMod val="75000"/>
                  </a:schemeClr>
                </a:solidFill>
                <a:latin typeface="Times New Roman" pitchFamily="18" charset="0"/>
                <a:cs typeface="Times New Roman" pitchFamily="18" charset="0"/>
              </a:rPr>
              <a:t>Alpha-blockers are not recommended as first-line agents</a:t>
            </a:r>
          </a:p>
        </p:txBody>
      </p:sp>
      <p:sp>
        <p:nvSpPr>
          <p:cNvPr id="2" name="Title 1"/>
          <p:cNvSpPr>
            <a:spLocks noGrp="1"/>
          </p:cNvSpPr>
          <p:nvPr>
            <p:ph type="title"/>
          </p:nvPr>
        </p:nvSpPr>
        <p:spPr>
          <a:xfrm>
            <a:off x="285720" y="214290"/>
            <a:ext cx="8686800" cy="757222"/>
          </a:xfrm>
        </p:spPr>
        <p:txBody>
          <a:bodyPr>
            <a:noAutofit/>
          </a:bodyPr>
          <a:lstStyle/>
          <a:p>
            <a:pPr algn="ctr"/>
            <a:r>
              <a:rPr lang="en-CA" sz="2200" b="1" dirty="0" smtClean="0">
                <a:solidFill>
                  <a:schemeClr val="accent4">
                    <a:lumMod val="75000"/>
                  </a:schemeClr>
                </a:solidFill>
                <a:effectLst/>
                <a:latin typeface="Times New Roman" pitchFamily="18" charset="0"/>
                <a:cs typeface="Times New Roman" pitchFamily="18" charset="0"/>
              </a:rPr>
              <a:t>Pharmacotherapy </a:t>
            </a:r>
            <a:r>
              <a:rPr lang="en-CA" sz="2200" b="1" dirty="0">
                <a:solidFill>
                  <a:schemeClr val="accent4">
                    <a:lumMod val="75000"/>
                  </a:schemeClr>
                </a:solidFill>
                <a:effectLst/>
                <a:latin typeface="Times New Roman" pitchFamily="18" charset="0"/>
                <a:cs typeface="Times New Roman" pitchFamily="18" charset="0"/>
              </a:rPr>
              <a:t>In patients with additional </a:t>
            </a:r>
            <a:r>
              <a:rPr lang="en-CA" sz="2200" b="1" dirty="0" smtClean="0">
                <a:solidFill>
                  <a:schemeClr val="accent4">
                    <a:lumMod val="75000"/>
                  </a:schemeClr>
                </a:solidFill>
                <a:effectLst/>
                <a:latin typeface="Times New Roman" pitchFamily="18" charset="0"/>
                <a:cs typeface="Times New Roman" pitchFamily="18" charset="0"/>
              </a:rPr>
              <a:t>risk </a:t>
            </a:r>
            <a:r>
              <a:rPr lang="en-CA" sz="2200" b="1" dirty="0">
                <a:solidFill>
                  <a:schemeClr val="accent4">
                    <a:lumMod val="75000"/>
                  </a:schemeClr>
                </a:solidFill>
                <a:effectLst/>
                <a:latin typeface="Times New Roman" pitchFamily="18" charset="0"/>
                <a:cs typeface="Times New Roman" pitchFamily="18" charset="0"/>
              </a:rPr>
              <a:t>factors </a:t>
            </a:r>
            <a:r>
              <a:rPr lang="en-CA" sz="2200" b="1" dirty="0" smtClean="0">
                <a:solidFill>
                  <a:schemeClr val="accent4">
                    <a:lumMod val="75000"/>
                  </a:schemeClr>
                </a:solidFill>
                <a:effectLst/>
                <a:latin typeface="Times New Roman" pitchFamily="18" charset="0"/>
                <a:cs typeface="Times New Roman" pitchFamily="18" charset="0"/>
              </a:rPr>
              <a:t>or </a:t>
            </a:r>
            <a:r>
              <a:rPr lang="en-CA" sz="2200" b="1" dirty="0">
                <a:solidFill>
                  <a:schemeClr val="accent4">
                    <a:lumMod val="75000"/>
                  </a:schemeClr>
                </a:solidFill>
                <a:effectLst/>
                <a:latin typeface="Times New Roman" pitchFamily="18" charset="0"/>
                <a:cs typeface="Times New Roman" pitchFamily="18" charset="0"/>
              </a:rPr>
              <a:t>disease</a:t>
            </a:r>
            <a:r>
              <a:rPr lang="en-US" sz="2200" dirty="0">
                <a:effectLst/>
                <a:latin typeface="Times New Roman" pitchFamily="18" charset="0"/>
                <a:cs typeface="Times New Roman" pitchFamily="18" charset="0"/>
              </a:rPr>
              <a:t/>
            </a:r>
            <a:br>
              <a:rPr lang="en-US" sz="2200" dirty="0">
                <a:effectLst/>
                <a:latin typeface="Times New Roman" pitchFamily="18" charset="0"/>
                <a:cs typeface="Times New Roman" pitchFamily="18" charset="0"/>
              </a:rPr>
            </a:br>
            <a:endParaRPr lang="en-US" sz="2200" dirty="0">
              <a:effectLst/>
              <a:latin typeface="Times New Roman" pitchFamily="18" charset="0"/>
              <a:cs typeface="Times New Roman" pitchFamily="18" charset="0"/>
            </a:endParaRPr>
          </a:p>
        </p:txBody>
      </p:sp>
    </p:spTree>
    <p:extLst>
      <p:ext uri="{BB962C8B-B14F-4D97-AF65-F5344CB8AC3E}">
        <p14:creationId xmlns:p14="http://schemas.microsoft.com/office/powerpoint/2010/main" val="18798202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0" y="914400"/>
            <a:ext cx="9246870" cy="3931985"/>
          </a:xfrm>
          <a:prstGeom prst="rect">
            <a:avLst/>
          </a:prstGeom>
        </p:spPr>
      </p:pic>
    </p:spTree>
    <p:extLst>
      <p:ext uri="{BB962C8B-B14F-4D97-AF65-F5344CB8AC3E}">
        <p14:creationId xmlns:p14="http://schemas.microsoft.com/office/powerpoint/2010/main" val="25272322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39800"/>
            <a:ext cx="8229600" cy="4525963"/>
          </a:xfrm>
        </p:spPr>
        <p:txBody>
          <a:bodyPr>
            <a:noAutofit/>
          </a:bodyPr>
          <a:lstStyle/>
          <a:p>
            <a:pPr marL="0" lvl="0" indent="0" algn="just"/>
            <a:r>
              <a:rPr lang="en-US" sz="1800" b="1" dirty="0">
                <a:latin typeface="Times New Roman" pitchFamily="18" charset="0"/>
                <a:cs typeface="Times New Roman" pitchFamily="18" charset="0"/>
              </a:rPr>
              <a:t>Non-diabetic chronic kidney disease with </a:t>
            </a:r>
            <a:r>
              <a:rPr lang="en-US" sz="1800" b="1" dirty="0" err="1">
                <a:latin typeface="Times New Roman" pitchFamily="18" charset="0"/>
                <a:cs typeface="Times New Roman" pitchFamily="18" charset="0"/>
              </a:rPr>
              <a:t>proteinuria</a:t>
            </a:r>
            <a:r>
              <a:rPr lang="en-US" sz="1800" b="1" dirty="0">
                <a:latin typeface="Times New Roman" pitchFamily="18" charset="0"/>
                <a:cs typeface="Times New Roman" pitchFamily="18" charset="0"/>
              </a:rPr>
              <a:t/>
            </a:r>
            <a:br>
              <a:rPr lang="en-US" sz="1800" b="1" dirty="0">
                <a:latin typeface="Times New Roman" pitchFamily="18" charset="0"/>
                <a:cs typeface="Times New Roman" pitchFamily="18" charset="0"/>
              </a:rPr>
            </a:br>
            <a:endParaRPr lang="en-US" sz="1800" dirty="0">
              <a:latin typeface="Times New Roman" pitchFamily="18" charset="0"/>
              <a:cs typeface="Times New Roman" pitchFamily="18" charset="0"/>
            </a:endParaRPr>
          </a:p>
          <a:p>
            <a:pPr algn="just">
              <a:buNone/>
            </a:pPr>
            <a:r>
              <a:rPr lang="en-CA" sz="1600" b="1" dirty="0">
                <a:latin typeface="Times New Roman" pitchFamily="18" charset="0"/>
                <a:cs typeface="Times New Roman" pitchFamily="18" charset="0"/>
              </a:rPr>
              <a:t>Initial therapy: </a:t>
            </a:r>
            <a:r>
              <a:rPr lang="en-CA" sz="1600" dirty="0">
                <a:solidFill>
                  <a:schemeClr val="accent3">
                    <a:lumMod val="75000"/>
                  </a:schemeClr>
                </a:solidFill>
                <a:latin typeface="Times New Roman" pitchFamily="18" charset="0"/>
                <a:cs typeface="Times New Roman" pitchFamily="18" charset="0"/>
              </a:rPr>
              <a:t>ACE inhibitor </a:t>
            </a:r>
            <a:r>
              <a:rPr lang="en-CA" sz="1600" dirty="0">
                <a:latin typeface="Times New Roman" pitchFamily="18" charset="0"/>
                <a:cs typeface="Times New Roman" pitchFamily="18" charset="0"/>
              </a:rPr>
              <a:t>(or ARB if patient is ACE-inhibitor intolerant). </a:t>
            </a:r>
            <a:r>
              <a:rPr lang="en-CA" sz="1600" dirty="0" err="1">
                <a:latin typeface="Times New Roman" pitchFamily="18" charset="0"/>
                <a:cs typeface="Times New Roman" pitchFamily="18" charset="0"/>
              </a:rPr>
              <a:t>Thiazide</a:t>
            </a:r>
            <a:r>
              <a:rPr lang="en-CA" sz="1600" dirty="0">
                <a:latin typeface="Times New Roman" pitchFamily="18" charset="0"/>
                <a:cs typeface="Times New Roman" pitchFamily="18" charset="0"/>
              </a:rPr>
              <a:t> diuretics can be added.</a:t>
            </a:r>
            <a:r>
              <a:rPr lang="en-US" sz="1600" dirty="0">
                <a:latin typeface="Times New Roman" pitchFamily="18" charset="0"/>
                <a:cs typeface="Times New Roman" pitchFamily="18" charset="0"/>
              </a:rPr>
              <a:t> For patients with chronic kidney disease and volume overload, loop diuretics are an alternative</a:t>
            </a:r>
          </a:p>
          <a:p>
            <a:pPr algn="just">
              <a:buNone/>
            </a:pPr>
            <a:r>
              <a:rPr lang="en-CA" sz="1600" dirty="0">
                <a:latin typeface="Times New Roman" pitchFamily="18" charset="0"/>
                <a:cs typeface="Times New Roman" pitchFamily="18" charset="0"/>
              </a:rPr>
              <a:t>(CCB???)</a:t>
            </a:r>
            <a:endParaRPr lang="en-US" sz="1600" dirty="0">
              <a:latin typeface="Times New Roman" pitchFamily="18" charset="0"/>
              <a:cs typeface="Times New Roman" pitchFamily="18" charset="0"/>
            </a:endParaRPr>
          </a:p>
          <a:p>
            <a:pPr algn="just">
              <a:buNone/>
            </a:pPr>
            <a:r>
              <a:rPr lang="en-CA" sz="1600" b="1" dirty="0">
                <a:latin typeface="Times New Roman" pitchFamily="18" charset="0"/>
                <a:cs typeface="Times New Roman" pitchFamily="18" charset="0"/>
              </a:rPr>
              <a:t>Second-line therapy:</a:t>
            </a:r>
            <a:r>
              <a:rPr lang="en-CA" sz="1600" dirty="0">
                <a:latin typeface="Times New Roman" pitchFamily="18" charset="0"/>
                <a:cs typeface="Times New Roman" pitchFamily="18" charset="0"/>
              </a:rPr>
              <a:t> Combination of additional agents.</a:t>
            </a:r>
            <a:endParaRPr lang="en-US" sz="1600" dirty="0">
              <a:latin typeface="Times New Roman" pitchFamily="18" charset="0"/>
              <a:cs typeface="Times New Roman" pitchFamily="18" charset="0"/>
            </a:endParaRPr>
          </a:p>
          <a:p>
            <a:pPr algn="just">
              <a:buNone/>
            </a:pPr>
            <a:r>
              <a:rPr lang="en-CA" sz="1600" dirty="0">
                <a:latin typeface="Times New Roman" pitchFamily="18" charset="0"/>
                <a:cs typeface="Times New Roman" pitchFamily="18" charset="0"/>
              </a:rPr>
              <a:t> </a:t>
            </a:r>
            <a:endParaRPr lang="en-US" sz="1600" dirty="0">
              <a:latin typeface="Times New Roman" pitchFamily="18" charset="0"/>
              <a:cs typeface="Times New Roman" pitchFamily="18" charset="0"/>
            </a:endParaRPr>
          </a:p>
          <a:p>
            <a:pPr algn="just">
              <a:buNone/>
            </a:pPr>
            <a:r>
              <a:rPr lang="en-CA" sz="1600" b="1" dirty="0">
                <a:latin typeface="Times New Roman" pitchFamily="18" charset="0"/>
                <a:cs typeface="Times New Roman" pitchFamily="18" charset="0"/>
              </a:rPr>
              <a:t>Additional notes: </a:t>
            </a:r>
            <a:r>
              <a:rPr lang="en-CA" sz="1600" dirty="0">
                <a:latin typeface="Times New Roman" pitchFamily="18" charset="0"/>
                <a:cs typeface="Times New Roman" pitchFamily="18" charset="0"/>
              </a:rPr>
              <a:t>Patients placed on an ACE inhibitor or an ARB should have their serum </a:t>
            </a:r>
            <a:r>
              <a:rPr lang="en-CA" sz="1600" dirty="0" err="1">
                <a:latin typeface="Times New Roman" pitchFamily="18" charset="0"/>
                <a:cs typeface="Times New Roman" pitchFamily="18" charset="0"/>
              </a:rPr>
              <a:t>creatinine</a:t>
            </a:r>
            <a:r>
              <a:rPr lang="en-CA" sz="1600" dirty="0">
                <a:latin typeface="Times New Roman" pitchFamily="18" charset="0"/>
                <a:cs typeface="Times New Roman" pitchFamily="18" charset="0"/>
              </a:rPr>
              <a:t> and potassium carefully monitored. Combinations of an ACE-inhibitor and an ARB are specifically </a:t>
            </a:r>
            <a:r>
              <a:rPr lang="en-CA" sz="1600" dirty="0">
                <a:solidFill>
                  <a:schemeClr val="accent2">
                    <a:lumMod val="75000"/>
                  </a:schemeClr>
                </a:solidFill>
                <a:latin typeface="Times New Roman" pitchFamily="18" charset="0"/>
                <a:cs typeface="Times New Roman" pitchFamily="18" charset="0"/>
              </a:rPr>
              <a:t>not recommended </a:t>
            </a:r>
            <a:r>
              <a:rPr lang="en-CA" sz="1600" dirty="0">
                <a:latin typeface="Times New Roman" pitchFamily="18" charset="0"/>
                <a:cs typeface="Times New Roman" pitchFamily="18" charset="0"/>
              </a:rPr>
              <a:t>in patients with chronic kidney disease without </a:t>
            </a:r>
            <a:r>
              <a:rPr lang="en-CA" sz="1600" dirty="0" err="1">
                <a:latin typeface="Times New Roman" pitchFamily="18" charset="0"/>
                <a:cs typeface="Times New Roman" pitchFamily="18" charset="0"/>
              </a:rPr>
              <a:t>proteinuria</a:t>
            </a:r>
            <a:r>
              <a:rPr lang="en-CA" sz="1600" dirty="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algn="just">
              <a:buNone/>
            </a:pPr>
            <a:r>
              <a:rPr lang="en-CA" sz="1600" dirty="0">
                <a:latin typeface="Times New Roman" pitchFamily="18" charset="0"/>
                <a:cs typeface="Times New Roman" pitchFamily="18" charset="0"/>
              </a:rPr>
              <a:t>Irrespective of cause of CKD, patients with CKD should be considered in the "highest-risk" group for CVD for implementing recommendations for pharmacological </a:t>
            </a:r>
            <a:r>
              <a:rPr lang="en-CA" sz="1600" dirty="0" smtClean="0">
                <a:latin typeface="Times New Roman" pitchFamily="18" charset="0"/>
                <a:cs typeface="Times New Roman" pitchFamily="18" charset="0"/>
              </a:rPr>
              <a:t>therapy.</a:t>
            </a:r>
            <a:endParaRPr lang="en-US" sz="1600" dirty="0">
              <a:latin typeface="Times New Roman" pitchFamily="18" charset="0"/>
              <a:cs typeface="Times New Roman" pitchFamily="18" charset="0"/>
            </a:endParaRPr>
          </a:p>
        </p:txBody>
      </p:sp>
      <p:sp>
        <p:nvSpPr>
          <p:cNvPr id="2" name="Title 1"/>
          <p:cNvSpPr>
            <a:spLocks noGrp="1"/>
          </p:cNvSpPr>
          <p:nvPr>
            <p:ph type="title"/>
          </p:nvPr>
        </p:nvSpPr>
        <p:spPr>
          <a:xfrm>
            <a:off x="0" y="365760"/>
            <a:ext cx="8991600" cy="548640"/>
          </a:xfrm>
        </p:spPr>
        <p:txBody>
          <a:bodyPr>
            <a:normAutofit fontScale="90000"/>
          </a:bodyPr>
          <a:lstStyle/>
          <a:p>
            <a:pPr algn="ctr"/>
            <a:r>
              <a:rPr lang="en-US" sz="2400" b="1" dirty="0">
                <a:solidFill>
                  <a:schemeClr val="accent4">
                    <a:lumMod val="75000"/>
                  </a:schemeClr>
                </a:solidFill>
                <a:latin typeface="Times New Roman" pitchFamily="18" charset="0"/>
                <a:cs typeface="Times New Roman" pitchFamily="18" charset="0"/>
              </a:rPr>
              <a:t>Non-Diabetic Chronic Kidney Disease (TARGET &lt; 130/80 mmHg)</a:t>
            </a: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6881430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0" y="365760"/>
            <a:ext cx="9144000" cy="4860860"/>
          </a:xfrm>
          <a:prstGeom prst="rect">
            <a:avLst/>
          </a:prstGeom>
        </p:spPr>
      </p:pic>
    </p:spTree>
    <p:extLst>
      <p:ext uri="{BB962C8B-B14F-4D97-AF65-F5344CB8AC3E}">
        <p14:creationId xmlns:p14="http://schemas.microsoft.com/office/powerpoint/2010/main" val="6921326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25400" y="1295400"/>
            <a:ext cx="9144000" cy="3200400"/>
          </a:xfrm>
          <a:prstGeom prst="rect">
            <a:avLst/>
          </a:prstGeom>
        </p:spPr>
      </p:pic>
    </p:spTree>
    <p:extLst>
      <p:ext uri="{BB962C8B-B14F-4D97-AF65-F5344CB8AC3E}">
        <p14:creationId xmlns:p14="http://schemas.microsoft.com/office/powerpoint/2010/main" val="42691757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52500"/>
            <a:ext cx="8229600" cy="4043378"/>
          </a:xfrm>
        </p:spPr>
        <p:txBody>
          <a:bodyPr>
            <a:normAutofit/>
          </a:bodyPr>
          <a:lstStyle/>
          <a:p>
            <a:pPr marL="0" lvl="0" indent="0" algn="just"/>
            <a:r>
              <a:rPr lang="en-CA" sz="2100" b="1" dirty="0">
                <a:latin typeface="Times New Roman" pitchFamily="18" charset="0"/>
                <a:cs typeface="Times New Roman" pitchFamily="18" charset="0"/>
              </a:rPr>
              <a:t>Coronary artery disease </a:t>
            </a:r>
            <a:endParaRPr lang="en-US" sz="2100" dirty="0">
              <a:latin typeface="Times New Roman" pitchFamily="18" charset="0"/>
              <a:cs typeface="Times New Roman" pitchFamily="18" charset="0"/>
            </a:endParaRPr>
          </a:p>
          <a:p>
            <a:pPr algn="just">
              <a:buNone/>
            </a:pPr>
            <a:r>
              <a:rPr lang="en-CA" sz="2100" dirty="0">
                <a:latin typeface="Times New Roman" pitchFamily="18" charset="0"/>
                <a:cs typeface="Times New Roman" pitchFamily="18" charset="0"/>
              </a:rPr>
              <a:t> </a:t>
            </a:r>
            <a:endParaRPr lang="en-US" sz="2100" dirty="0">
              <a:latin typeface="Times New Roman" pitchFamily="18" charset="0"/>
              <a:cs typeface="Times New Roman" pitchFamily="18" charset="0"/>
            </a:endParaRPr>
          </a:p>
          <a:p>
            <a:pPr algn="just">
              <a:buNone/>
            </a:pPr>
            <a:r>
              <a:rPr lang="en-CA" sz="2100" b="1" dirty="0">
                <a:latin typeface="Times New Roman" pitchFamily="18" charset="0"/>
                <a:cs typeface="Times New Roman" pitchFamily="18" charset="0"/>
              </a:rPr>
              <a:t>Initial therapy: </a:t>
            </a:r>
            <a:r>
              <a:rPr lang="en-CA" sz="2100" dirty="0">
                <a:solidFill>
                  <a:schemeClr val="accent3">
                    <a:lumMod val="75000"/>
                  </a:schemeClr>
                </a:solidFill>
                <a:latin typeface="Times New Roman" pitchFamily="18" charset="0"/>
                <a:cs typeface="Times New Roman" pitchFamily="18" charset="0"/>
              </a:rPr>
              <a:t>Beta blockers </a:t>
            </a:r>
            <a:r>
              <a:rPr lang="en-CA" sz="2100" dirty="0">
                <a:latin typeface="Times New Roman" pitchFamily="18" charset="0"/>
                <a:cs typeface="Times New Roman" pitchFamily="18" charset="0"/>
              </a:rPr>
              <a:t>are preferred choice as initial therapy for patients with stable angina and history of myocardial infarction. ACE inhibitors or ARBs are also recommended.</a:t>
            </a:r>
            <a:endParaRPr lang="en-US" sz="2100" dirty="0">
              <a:latin typeface="Times New Roman" pitchFamily="18" charset="0"/>
              <a:cs typeface="Times New Roman" pitchFamily="18" charset="0"/>
            </a:endParaRPr>
          </a:p>
          <a:p>
            <a:pPr algn="just">
              <a:buNone/>
            </a:pPr>
            <a:r>
              <a:rPr lang="en-CA" sz="2100" dirty="0">
                <a:latin typeface="Times New Roman" pitchFamily="18" charset="0"/>
                <a:cs typeface="Times New Roman" pitchFamily="18" charset="0"/>
              </a:rPr>
              <a:t> </a:t>
            </a:r>
            <a:endParaRPr lang="en-US" sz="2100" dirty="0">
              <a:latin typeface="Times New Roman" pitchFamily="18" charset="0"/>
              <a:cs typeface="Times New Roman" pitchFamily="18" charset="0"/>
            </a:endParaRPr>
          </a:p>
          <a:p>
            <a:pPr algn="just">
              <a:buNone/>
            </a:pPr>
            <a:r>
              <a:rPr lang="en-CA" sz="2100" b="1" dirty="0">
                <a:latin typeface="Times New Roman" pitchFamily="18" charset="0"/>
                <a:cs typeface="Times New Roman" pitchFamily="18" charset="0"/>
              </a:rPr>
              <a:t>Second-line therapy:</a:t>
            </a:r>
            <a:r>
              <a:rPr lang="en-CA" sz="2100" dirty="0">
                <a:latin typeface="Times New Roman" pitchFamily="18" charset="0"/>
                <a:cs typeface="Times New Roman" pitchFamily="18" charset="0"/>
              </a:rPr>
              <a:t> Long-acting </a:t>
            </a:r>
            <a:r>
              <a:rPr lang="en-CA" sz="2100" dirty="0" smtClean="0">
                <a:latin typeface="Times New Roman" pitchFamily="18" charset="0"/>
                <a:cs typeface="Times New Roman" pitchFamily="18" charset="0"/>
              </a:rPr>
              <a:t>CCBs</a:t>
            </a:r>
            <a:r>
              <a:rPr lang="en-CA" sz="2100" dirty="0">
                <a:latin typeface="Times New Roman" pitchFamily="18" charset="0"/>
                <a:cs typeface="Times New Roman" pitchFamily="18" charset="0"/>
              </a:rPr>
              <a:t> </a:t>
            </a:r>
            <a:endParaRPr lang="en-US" sz="2100" dirty="0">
              <a:latin typeface="Times New Roman" pitchFamily="18" charset="0"/>
              <a:cs typeface="Times New Roman" pitchFamily="18" charset="0"/>
            </a:endParaRPr>
          </a:p>
          <a:p>
            <a:pPr algn="just">
              <a:buNone/>
            </a:pPr>
            <a:r>
              <a:rPr lang="en-CA" sz="2100" b="1" dirty="0">
                <a:solidFill>
                  <a:schemeClr val="accent2">
                    <a:lumMod val="75000"/>
                  </a:schemeClr>
                </a:solidFill>
                <a:latin typeface="Times New Roman" pitchFamily="18" charset="0"/>
                <a:cs typeface="Times New Roman" pitchFamily="18" charset="0"/>
              </a:rPr>
              <a:t>Additional notes:</a:t>
            </a:r>
            <a:r>
              <a:rPr lang="en-CA" sz="2100" dirty="0">
                <a:solidFill>
                  <a:schemeClr val="accent2">
                    <a:lumMod val="75000"/>
                  </a:schemeClr>
                </a:solidFill>
                <a:latin typeface="Times New Roman" pitchFamily="18" charset="0"/>
                <a:cs typeface="Times New Roman" pitchFamily="18" charset="0"/>
              </a:rPr>
              <a:t> Short-acting </a:t>
            </a:r>
            <a:r>
              <a:rPr lang="en-CA" sz="2100" dirty="0" err="1">
                <a:solidFill>
                  <a:schemeClr val="accent2">
                    <a:lumMod val="75000"/>
                  </a:schemeClr>
                </a:solidFill>
                <a:latin typeface="Times New Roman" pitchFamily="18" charset="0"/>
                <a:cs typeface="Times New Roman" pitchFamily="18" charset="0"/>
              </a:rPr>
              <a:t>nifedipine</a:t>
            </a:r>
            <a:r>
              <a:rPr lang="en-CA" sz="2100" dirty="0">
                <a:solidFill>
                  <a:schemeClr val="accent2">
                    <a:lumMod val="75000"/>
                  </a:schemeClr>
                </a:solidFill>
                <a:latin typeface="Times New Roman" pitchFamily="18" charset="0"/>
                <a:cs typeface="Times New Roman" pitchFamily="18" charset="0"/>
              </a:rPr>
              <a:t> should not be used. Combination of an ACE-inhibitor with an ARB is specifically not recommended</a:t>
            </a:r>
            <a:r>
              <a:rPr lang="en-CA" sz="2100" dirty="0">
                <a:latin typeface="Times New Roman" pitchFamily="18" charset="0"/>
                <a:cs typeface="Times New Roman" pitchFamily="18" charset="0"/>
              </a:rPr>
              <a:t>.</a:t>
            </a:r>
            <a:endParaRPr lang="en-US" sz="2100" dirty="0">
              <a:latin typeface="Times New Roman" pitchFamily="18" charset="0"/>
              <a:cs typeface="Times New Roman" pitchFamily="18" charset="0"/>
            </a:endParaRPr>
          </a:p>
          <a:p>
            <a:pPr algn="just"/>
            <a:endParaRPr lang="en-US" dirty="0"/>
          </a:p>
        </p:txBody>
      </p:sp>
      <p:sp>
        <p:nvSpPr>
          <p:cNvPr id="2" name="Title 1"/>
          <p:cNvSpPr>
            <a:spLocks noGrp="1"/>
          </p:cNvSpPr>
          <p:nvPr>
            <p:ph type="title"/>
          </p:nvPr>
        </p:nvSpPr>
        <p:spPr/>
        <p:txBody>
          <a:bodyPr>
            <a:normAutofit fontScale="90000"/>
          </a:bodyPr>
          <a:lstStyle/>
          <a:p>
            <a:pPr algn="ctr"/>
            <a:r>
              <a:rPr lang="en-CA" sz="2400" b="1" dirty="0">
                <a:solidFill>
                  <a:schemeClr val="accent4">
                    <a:lumMod val="75000"/>
                  </a:schemeClr>
                </a:solidFill>
                <a:latin typeface="Times New Roman" pitchFamily="18" charset="0"/>
                <a:cs typeface="Times New Roman" pitchFamily="18" charset="0"/>
              </a:rPr>
              <a:t>Cardiovascular Disease (TARGET &lt; </a:t>
            </a:r>
            <a:r>
              <a:rPr lang="en-CA" sz="2400" b="1" dirty="0" smtClean="0">
                <a:solidFill>
                  <a:schemeClr val="accent4">
                    <a:lumMod val="75000"/>
                  </a:schemeClr>
                </a:solidFill>
                <a:latin typeface="Times New Roman" pitchFamily="18" charset="0"/>
                <a:cs typeface="Times New Roman" pitchFamily="18" charset="0"/>
              </a:rPr>
              <a:t>130/80 mmHg</a:t>
            </a:r>
            <a:r>
              <a:rPr lang="en-CA" sz="2400" b="1" dirty="0">
                <a:solidFill>
                  <a:schemeClr val="accent4">
                    <a:lumMod val="75000"/>
                  </a:schemeClr>
                </a:solidFill>
                <a:latin typeface="Times New Roman" pitchFamily="18" charset="0"/>
                <a:cs typeface="Times New Roman" pitchFamily="18" charset="0"/>
              </a:rPr>
              <a:t>)</a:t>
            </a: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08810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3962400" y="4030422"/>
            <a:ext cx="4040637" cy="2598978"/>
          </a:xfrm>
          <a:prstGeom prst="rect">
            <a:avLst/>
          </a:prstGeom>
        </p:spPr>
      </p:pic>
      <p:pic>
        <p:nvPicPr>
          <p:cNvPr id="6" name="Picture 5"/>
          <p:cNvPicPr>
            <a:picLocks noChangeAspect="1"/>
          </p:cNvPicPr>
          <p:nvPr/>
        </p:nvPicPr>
        <p:blipFill>
          <a:blip r:embed="rId3"/>
          <a:stretch>
            <a:fillRect/>
          </a:stretch>
        </p:blipFill>
        <p:spPr>
          <a:xfrm>
            <a:off x="76200" y="165350"/>
            <a:ext cx="8706166" cy="3865072"/>
          </a:xfrm>
          <a:prstGeom prst="rect">
            <a:avLst/>
          </a:prstGeom>
        </p:spPr>
      </p:pic>
    </p:spTree>
    <p:extLst>
      <p:ext uri="{BB962C8B-B14F-4D97-AF65-F5344CB8AC3E}">
        <p14:creationId xmlns:p14="http://schemas.microsoft.com/office/powerpoint/2010/main" val="130924355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1366452" y="0"/>
            <a:ext cx="6433956" cy="6858000"/>
          </a:xfrm>
          <a:prstGeom prst="rect">
            <a:avLst/>
          </a:prstGeom>
        </p:spPr>
      </p:pic>
    </p:spTree>
    <p:extLst>
      <p:ext uri="{BB962C8B-B14F-4D97-AF65-F5344CB8AC3E}">
        <p14:creationId xmlns:p14="http://schemas.microsoft.com/office/powerpoint/2010/main" val="2992542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838200"/>
            <a:ext cx="8229600" cy="4525963"/>
          </a:xfrm>
        </p:spPr>
        <p:txBody>
          <a:bodyPr>
            <a:noAutofit/>
          </a:bodyPr>
          <a:lstStyle/>
          <a:p>
            <a:pPr algn="just">
              <a:buNone/>
            </a:pPr>
            <a:r>
              <a:rPr lang="en-CA" sz="1800" b="1" dirty="0">
                <a:latin typeface="Times New Roman" pitchFamily="18" charset="0"/>
                <a:cs typeface="Times New Roman" pitchFamily="18" charset="0"/>
              </a:rPr>
              <a:t>Initial therapy: </a:t>
            </a:r>
            <a:r>
              <a:rPr lang="en-CA" sz="1800" dirty="0">
                <a:solidFill>
                  <a:schemeClr val="accent3">
                    <a:lumMod val="75000"/>
                  </a:schemeClr>
                </a:solidFill>
                <a:latin typeface="Times New Roman" pitchFamily="18" charset="0"/>
                <a:cs typeface="Times New Roman" pitchFamily="18" charset="0"/>
              </a:rPr>
              <a:t>ACE inhibitors (or ARBs </a:t>
            </a:r>
            <a:r>
              <a:rPr lang="en-CA" sz="1800" dirty="0">
                <a:latin typeface="Times New Roman" pitchFamily="18" charset="0"/>
                <a:cs typeface="Times New Roman" pitchFamily="18" charset="0"/>
              </a:rPr>
              <a:t>if patient is ACE-inhibitor intolerant) and </a:t>
            </a:r>
            <a:r>
              <a:rPr lang="en-CA" sz="1800" dirty="0">
                <a:solidFill>
                  <a:schemeClr val="accent3">
                    <a:lumMod val="75000"/>
                  </a:schemeClr>
                </a:solidFill>
                <a:latin typeface="Times New Roman" pitchFamily="18" charset="0"/>
                <a:cs typeface="Times New Roman" pitchFamily="18" charset="0"/>
              </a:rPr>
              <a:t>beta-blockers</a:t>
            </a:r>
            <a:r>
              <a:rPr lang="en-CA" sz="1800" dirty="0">
                <a:latin typeface="Times New Roman" pitchFamily="18" charset="0"/>
                <a:cs typeface="Times New Roman" pitchFamily="18" charset="0"/>
              </a:rPr>
              <a:t> (carvedilol, Metoprolol ZOK (succinate), </a:t>
            </a:r>
            <a:r>
              <a:rPr lang="en-CA" sz="1800" dirty="0" err="1" smtClean="0">
                <a:latin typeface="Times New Roman" pitchFamily="18" charset="0"/>
                <a:cs typeface="Times New Roman" pitchFamily="18" charset="0"/>
              </a:rPr>
              <a:t>bisoprolol</a:t>
            </a:r>
            <a:r>
              <a:rPr lang="en-CA" sz="1800" dirty="0" smtClean="0">
                <a:latin typeface="Times New Roman" pitchFamily="18" charset="0"/>
                <a:cs typeface="Times New Roman" pitchFamily="18" charset="0"/>
              </a:rPr>
              <a:t>)</a:t>
            </a:r>
          </a:p>
          <a:p>
            <a:pPr algn="just">
              <a:buNone/>
            </a:pPr>
            <a:r>
              <a:rPr lang="en-CA" sz="1800" dirty="0">
                <a:latin typeface="Times New Roman" pitchFamily="18" charset="0"/>
                <a:cs typeface="Times New Roman" pitchFamily="18" charset="0"/>
              </a:rPr>
              <a:t>I</a:t>
            </a:r>
            <a:r>
              <a:rPr lang="en-CA" sz="1800" dirty="0" smtClean="0">
                <a:latin typeface="Times New Roman" pitchFamily="18" charset="0"/>
                <a:cs typeface="Times New Roman" pitchFamily="18" charset="0"/>
              </a:rPr>
              <a:t>n </a:t>
            </a:r>
            <a:r>
              <a:rPr lang="en-CA" sz="1800" dirty="0">
                <a:latin typeface="Times New Roman" pitchFamily="18" charset="0"/>
                <a:cs typeface="Times New Roman" pitchFamily="18" charset="0"/>
              </a:rPr>
              <a:t>patients with systolic dysfunction, diuretics, Spironolactone is recommended in patients with NYHA class III or IV symptoms.</a:t>
            </a:r>
            <a:endParaRPr lang="en-US" sz="1800" dirty="0">
              <a:latin typeface="Times New Roman" pitchFamily="18" charset="0"/>
              <a:cs typeface="Times New Roman" pitchFamily="18" charset="0"/>
            </a:endParaRPr>
          </a:p>
          <a:p>
            <a:pPr algn="just">
              <a:buNone/>
            </a:pPr>
            <a:r>
              <a:rPr lang="en-CA" sz="1800" dirty="0">
                <a:latin typeface="Times New Roman" pitchFamily="18" charset="0"/>
                <a:cs typeface="Times New Roman" pitchFamily="18" charset="0"/>
              </a:rPr>
              <a:t> </a:t>
            </a:r>
            <a:endParaRPr lang="en-US" sz="1800" dirty="0">
              <a:latin typeface="Times New Roman" pitchFamily="18" charset="0"/>
              <a:cs typeface="Times New Roman" pitchFamily="18" charset="0"/>
            </a:endParaRPr>
          </a:p>
          <a:p>
            <a:pPr algn="just">
              <a:buNone/>
            </a:pPr>
            <a:r>
              <a:rPr lang="en-CA" sz="1800" b="1" dirty="0">
                <a:latin typeface="Times New Roman" pitchFamily="18" charset="0"/>
                <a:cs typeface="Times New Roman" pitchFamily="18" charset="0"/>
              </a:rPr>
              <a:t>Second-line therapy: </a:t>
            </a:r>
            <a:r>
              <a:rPr lang="en-CA" sz="1800" dirty="0" smtClean="0">
                <a:latin typeface="Times New Roman" pitchFamily="18" charset="0"/>
                <a:cs typeface="Times New Roman" pitchFamily="18" charset="0"/>
              </a:rPr>
              <a:t>A </a:t>
            </a:r>
            <a:r>
              <a:rPr lang="en-CA" sz="1800" dirty="0">
                <a:latin typeface="Times New Roman" pitchFamily="18" charset="0"/>
                <a:cs typeface="Times New Roman" pitchFamily="18" charset="0"/>
              </a:rPr>
              <a:t>hydralazine/isosorbide </a:t>
            </a:r>
            <a:r>
              <a:rPr lang="en-CA" sz="1800" dirty="0" err="1">
                <a:latin typeface="Times New Roman" pitchFamily="18" charset="0"/>
                <a:cs typeface="Times New Roman" pitchFamily="18" charset="0"/>
              </a:rPr>
              <a:t>dinitrate</a:t>
            </a:r>
            <a:r>
              <a:rPr lang="en-CA" sz="1800" dirty="0">
                <a:latin typeface="Times New Roman" pitchFamily="18" charset="0"/>
                <a:cs typeface="Times New Roman" pitchFamily="18" charset="0"/>
              </a:rPr>
              <a:t> combination may be used if ACE inhibitors and ARBs are contraindicated or not tolerated. </a:t>
            </a:r>
            <a:r>
              <a:rPr lang="en-CA" sz="1800" dirty="0" err="1">
                <a:latin typeface="Times New Roman" pitchFamily="18" charset="0"/>
                <a:cs typeface="Times New Roman" pitchFamily="18" charset="0"/>
              </a:rPr>
              <a:t>Thiazide</a:t>
            </a:r>
            <a:r>
              <a:rPr lang="en-CA" sz="1800" dirty="0">
                <a:latin typeface="Times New Roman" pitchFamily="18" charset="0"/>
                <a:cs typeface="Times New Roman" pitchFamily="18" charset="0"/>
              </a:rPr>
              <a:t> or loop diuretics are recommended as additive therapy.</a:t>
            </a:r>
            <a:endParaRPr lang="en-US" sz="1800" dirty="0">
              <a:latin typeface="Times New Roman" pitchFamily="18" charset="0"/>
              <a:cs typeface="Times New Roman" pitchFamily="18" charset="0"/>
            </a:endParaRPr>
          </a:p>
          <a:p>
            <a:pPr algn="just">
              <a:buNone/>
            </a:pPr>
            <a:r>
              <a:rPr lang="en-CA" sz="1800" dirty="0">
                <a:latin typeface="Times New Roman" pitchFamily="18" charset="0"/>
                <a:cs typeface="Times New Roman" pitchFamily="18" charset="0"/>
              </a:rPr>
              <a:t> </a:t>
            </a:r>
            <a:endParaRPr lang="en-US" sz="1800" dirty="0">
              <a:latin typeface="Times New Roman" pitchFamily="18" charset="0"/>
              <a:cs typeface="Times New Roman" pitchFamily="18" charset="0"/>
            </a:endParaRPr>
          </a:p>
          <a:p>
            <a:pPr algn="just">
              <a:buNone/>
            </a:pPr>
            <a:r>
              <a:rPr lang="en-CA" sz="1800" b="1" dirty="0">
                <a:latin typeface="Times New Roman" pitchFamily="18" charset="0"/>
                <a:cs typeface="Times New Roman" pitchFamily="18" charset="0"/>
              </a:rPr>
              <a:t>Additional notes:</a:t>
            </a:r>
            <a:r>
              <a:rPr lang="en-CA" sz="1800" dirty="0">
                <a:latin typeface="Times New Roman" pitchFamily="18" charset="0"/>
                <a:cs typeface="Times New Roman" pitchFamily="18" charset="0"/>
              </a:rPr>
              <a:t> Titrate doses of ACE inhibitors and ARBs and beta- blockers to target dose unless there are adverse effects. </a:t>
            </a:r>
            <a:r>
              <a:rPr lang="en-CA" sz="1800" dirty="0">
                <a:solidFill>
                  <a:schemeClr val="accent2">
                    <a:lumMod val="75000"/>
                  </a:schemeClr>
                </a:solidFill>
                <a:latin typeface="Times New Roman" pitchFamily="18" charset="0"/>
                <a:cs typeface="Times New Roman" pitchFamily="18" charset="0"/>
              </a:rPr>
              <a:t>Avoid </a:t>
            </a:r>
            <a:r>
              <a:rPr lang="en-CA" sz="1800" dirty="0" err="1">
                <a:solidFill>
                  <a:schemeClr val="accent2">
                    <a:lumMod val="75000"/>
                  </a:schemeClr>
                </a:solidFill>
                <a:latin typeface="Times New Roman" pitchFamily="18" charset="0"/>
                <a:cs typeface="Times New Roman" pitchFamily="18" charset="0"/>
              </a:rPr>
              <a:t>nondihydropyridine</a:t>
            </a:r>
            <a:r>
              <a:rPr lang="en-CA" sz="1800" dirty="0">
                <a:solidFill>
                  <a:schemeClr val="accent2">
                    <a:lumMod val="75000"/>
                  </a:schemeClr>
                </a:solidFill>
                <a:latin typeface="Times New Roman" pitchFamily="18" charset="0"/>
                <a:cs typeface="Times New Roman" pitchFamily="18" charset="0"/>
              </a:rPr>
              <a:t> CCBs (diltiazem, verapamil</a:t>
            </a:r>
            <a:r>
              <a:rPr lang="en-CA" sz="1800" dirty="0" smtClean="0">
                <a:solidFill>
                  <a:schemeClr val="accent2">
                    <a:lumMod val="75000"/>
                  </a:schemeClr>
                </a:solidFill>
                <a:latin typeface="Times New Roman" pitchFamily="18" charset="0"/>
                <a:cs typeface="Times New Roman" pitchFamily="18" charset="0"/>
              </a:rPr>
              <a:t>)</a:t>
            </a:r>
            <a:r>
              <a:rPr lang="en-US" sz="1800" dirty="0" smtClean="0">
                <a:latin typeface="Times New Roman" pitchFamily="18" charset="0"/>
                <a:cs typeface="Times New Roman" pitchFamily="18" charset="0"/>
              </a:rPr>
              <a:t>. </a:t>
            </a:r>
            <a:r>
              <a:rPr lang="en-CA" sz="1800" dirty="0">
                <a:latin typeface="Times New Roman" pitchFamily="18" charset="0"/>
                <a:cs typeface="Times New Roman" pitchFamily="18" charset="0"/>
              </a:rPr>
              <a:t>Monitor potassium and renal function if combining an ACE inhibitor with an ARB</a:t>
            </a:r>
            <a:endParaRPr lang="en-US" sz="18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fontScale="90000"/>
          </a:bodyPr>
          <a:lstStyle/>
          <a:p>
            <a:pPr lvl="0" algn="ctr"/>
            <a:r>
              <a:rPr lang="en-CA" sz="2700" b="1" dirty="0">
                <a:solidFill>
                  <a:schemeClr val="accent4">
                    <a:lumMod val="75000"/>
                  </a:schemeClr>
                </a:solidFill>
                <a:latin typeface="Times New Roman" pitchFamily="18" charset="0"/>
                <a:cs typeface="Times New Roman" pitchFamily="18" charset="0"/>
              </a:rPr>
              <a:t>Heart failure</a:t>
            </a:r>
            <a:r>
              <a:rPr lang="en-CA" b="1" dirty="0">
                <a:solidFill>
                  <a:schemeClr val="accent4">
                    <a:lumMod val="75000"/>
                  </a:schemeClr>
                </a:solidFill>
              </a:rPr>
              <a:t> </a:t>
            </a:r>
            <a:r>
              <a:rPr lang="en-US" dirty="0"/>
              <a:t/>
            </a:r>
            <a:br>
              <a:rPr lang="en-US" dirty="0"/>
            </a:br>
            <a:endParaRPr lang="en-US" dirty="0"/>
          </a:p>
        </p:txBody>
      </p:sp>
    </p:spTree>
    <p:extLst>
      <p:ext uri="{BB962C8B-B14F-4D97-AF65-F5344CB8AC3E}">
        <p14:creationId xmlns:p14="http://schemas.microsoft.com/office/powerpoint/2010/main" val="12433613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0" y="152400"/>
            <a:ext cx="9144000" cy="2631878"/>
          </a:xfrm>
          <a:prstGeom prst="rect">
            <a:avLst/>
          </a:prstGeom>
        </p:spPr>
      </p:pic>
      <p:pic>
        <p:nvPicPr>
          <p:cNvPr id="5" name="Picture 4"/>
          <p:cNvPicPr>
            <a:picLocks noChangeAspect="1"/>
          </p:cNvPicPr>
          <p:nvPr/>
        </p:nvPicPr>
        <p:blipFill>
          <a:blip r:embed="rId3"/>
          <a:stretch>
            <a:fillRect/>
          </a:stretch>
        </p:blipFill>
        <p:spPr>
          <a:xfrm>
            <a:off x="0" y="3172135"/>
            <a:ext cx="9144000" cy="2962736"/>
          </a:xfrm>
          <a:prstGeom prst="rect">
            <a:avLst/>
          </a:prstGeom>
        </p:spPr>
      </p:pic>
    </p:spTree>
    <p:extLst>
      <p:ext uri="{BB962C8B-B14F-4D97-AF65-F5344CB8AC3E}">
        <p14:creationId xmlns:p14="http://schemas.microsoft.com/office/powerpoint/2010/main" val="27310822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38100" y="1415475"/>
            <a:ext cx="9144000" cy="2950153"/>
          </a:xfrm>
          <a:prstGeom prst="rect">
            <a:avLst/>
          </a:prstGeom>
        </p:spPr>
      </p:pic>
    </p:spTree>
    <p:extLst>
      <p:ext uri="{BB962C8B-B14F-4D97-AF65-F5344CB8AC3E}">
        <p14:creationId xmlns:p14="http://schemas.microsoft.com/office/powerpoint/2010/main" val="19406137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normAutofit/>
          </a:bodyPr>
          <a:lstStyle/>
          <a:p>
            <a:pPr marL="0" indent="0"/>
            <a:r>
              <a:rPr lang="en-CA" sz="2000" b="1" dirty="0" smtClean="0">
                <a:latin typeface="Times New Roman" pitchFamily="18" charset="0"/>
                <a:cs typeface="Times New Roman" pitchFamily="18" charset="0"/>
              </a:rPr>
              <a:t>Reno vascular disease Initial </a:t>
            </a:r>
          </a:p>
          <a:p>
            <a:pPr>
              <a:buNone/>
            </a:pPr>
            <a:endParaRPr lang="en-CA" sz="1600" b="1" dirty="0" smtClean="0">
              <a:latin typeface="Times New Roman" pitchFamily="18" charset="0"/>
              <a:cs typeface="Times New Roman" pitchFamily="18" charset="0"/>
            </a:endParaRPr>
          </a:p>
          <a:p>
            <a:pPr>
              <a:buNone/>
            </a:pPr>
            <a:r>
              <a:rPr lang="en-CA" sz="1600" dirty="0" smtClean="0">
                <a:latin typeface="Times New Roman" pitchFamily="18" charset="0"/>
                <a:cs typeface="Times New Roman" pitchFamily="18" charset="0"/>
              </a:rPr>
              <a:t>It </a:t>
            </a:r>
            <a:r>
              <a:rPr lang="en-CA" sz="1600" dirty="0">
                <a:latin typeface="Times New Roman" pitchFamily="18" charset="0"/>
                <a:cs typeface="Times New Roman" pitchFamily="18" charset="0"/>
              </a:rPr>
              <a:t>should be treated the same as hypertension without other risk factors/disease.</a:t>
            </a:r>
            <a:endParaRPr lang="en-US" sz="1600" dirty="0">
              <a:latin typeface="Times New Roman" pitchFamily="18" charset="0"/>
              <a:cs typeface="Times New Roman" pitchFamily="18" charset="0"/>
            </a:endParaRPr>
          </a:p>
          <a:p>
            <a:pPr>
              <a:buNone/>
            </a:pPr>
            <a:r>
              <a:rPr lang="en-CA" sz="1600" dirty="0">
                <a:latin typeface="Times New Roman" pitchFamily="18" charset="0"/>
                <a:cs typeface="Times New Roman" pitchFamily="18" charset="0"/>
              </a:rPr>
              <a:t> </a:t>
            </a:r>
            <a:endParaRPr lang="en-US" sz="1600" dirty="0">
              <a:latin typeface="Times New Roman" pitchFamily="18" charset="0"/>
              <a:cs typeface="Times New Roman" pitchFamily="18" charset="0"/>
            </a:endParaRPr>
          </a:p>
          <a:p>
            <a:pPr>
              <a:buNone/>
            </a:pPr>
            <a:r>
              <a:rPr lang="en-CA" sz="1600" b="1" dirty="0">
                <a:latin typeface="Times New Roman" pitchFamily="18" charset="0"/>
                <a:cs typeface="Times New Roman" pitchFamily="18" charset="0"/>
              </a:rPr>
              <a:t>Second-line therapy: </a:t>
            </a:r>
            <a:r>
              <a:rPr lang="en-CA" sz="1600" dirty="0">
                <a:latin typeface="Times New Roman" pitchFamily="18" charset="0"/>
                <a:cs typeface="Times New Roman" pitchFamily="18" charset="0"/>
              </a:rPr>
              <a:t>Combination of additional agents.</a:t>
            </a:r>
            <a:endParaRPr lang="en-US" sz="1600" dirty="0">
              <a:latin typeface="Times New Roman" pitchFamily="18" charset="0"/>
              <a:cs typeface="Times New Roman" pitchFamily="18" charset="0"/>
            </a:endParaRPr>
          </a:p>
          <a:p>
            <a:pPr>
              <a:buNone/>
            </a:pPr>
            <a:r>
              <a:rPr lang="en-CA" sz="1600" b="1" dirty="0">
                <a:solidFill>
                  <a:schemeClr val="accent2">
                    <a:lumMod val="75000"/>
                  </a:schemeClr>
                </a:solidFill>
                <a:latin typeface="Times New Roman" pitchFamily="18" charset="0"/>
                <a:cs typeface="Times New Roman" pitchFamily="18" charset="0"/>
              </a:rPr>
              <a:t>Additional notes:</a:t>
            </a:r>
            <a:r>
              <a:rPr lang="en-CA" sz="1600" dirty="0">
                <a:solidFill>
                  <a:schemeClr val="accent2">
                    <a:lumMod val="75000"/>
                  </a:schemeClr>
                </a:solidFill>
                <a:latin typeface="Times New Roman" pitchFamily="18" charset="0"/>
                <a:cs typeface="Times New Roman" pitchFamily="18" charset="0"/>
              </a:rPr>
              <a:t> Avoid ACE inhibitors or ARBs if bilateral renal artery </a:t>
            </a:r>
            <a:r>
              <a:rPr lang="en-CA" sz="1600" dirty="0" err="1">
                <a:solidFill>
                  <a:schemeClr val="accent2">
                    <a:lumMod val="75000"/>
                  </a:schemeClr>
                </a:solidFill>
                <a:latin typeface="Times New Roman" pitchFamily="18" charset="0"/>
                <a:cs typeface="Times New Roman" pitchFamily="18" charset="0"/>
              </a:rPr>
              <a:t>stenosis</a:t>
            </a:r>
            <a:r>
              <a:rPr lang="en-CA" sz="1600" dirty="0">
                <a:solidFill>
                  <a:schemeClr val="accent2">
                    <a:lumMod val="75000"/>
                  </a:schemeClr>
                </a:solidFill>
                <a:latin typeface="Times New Roman" pitchFamily="18" charset="0"/>
                <a:cs typeface="Times New Roman" pitchFamily="18" charset="0"/>
              </a:rPr>
              <a:t> or unilateral disease with solitary kidney. But it can be used in unilateral renal artery stenosis without </a:t>
            </a:r>
            <a:r>
              <a:rPr lang="en-CA" sz="1600" dirty="0" smtClean="0">
                <a:solidFill>
                  <a:schemeClr val="accent2">
                    <a:lumMod val="75000"/>
                  </a:schemeClr>
                </a:solidFill>
                <a:latin typeface="Times New Roman" pitchFamily="18" charset="0"/>
                <a:cs typeface="Times New Roman" pitchFamily="18" charset="0"/>
              </a:rPr>
              <a:t>solitary </a:t>
            </a:r>
            <a:r>
              <a:rPr lang="en-CA" sz="1600" dirty="0">
                <a:solidFill>
                  <a:schemeClr val="accent2">
                    <a:lumMod val="75000"/>
                  </a:schemeClr>
                </a:solidFill>
                <a:latin typeface="Times New Roman" pitchFamily="18" charset="0"/>
                <a:cs typeface="Times New Roman" pitchFamily="18" charset="0"/>
              </a:rPr>
              <a:t>kidney</a:t>
            </a:r>
            <a:r>
              <a:rPr lang="en-CA" sz="1600" dirty="0" smtClean="0">
                <a:latin typeface="Times New Roman" pitchFamily="18" charset="0"/>
                <a:cs typeface="Times New Roman" pitchFamily="18" charset="0"/>
              </a:rPr>
              <a:t>.</a:t>
            </a:r>
            <a:endParaRPr lang="en-CA" sz="1600" dirty="0" smtClean="0">
              <a:latin typeface="Times New Roman" pitchFamily="18" charset="0"/>
              <a:cs typeface="Times New Roman" pitchFamily="18" charset="0"/>
            </a:endParaRPr>
          </a:p>
          <a:p>
            <a:pPr>
              <a:buNone/>
            </a:pPr>
            <a:endParaRPr lang="en-US" sz="1900" dirty="0">
              <a:latin typeface="Times New Roman" pitchFamily="18" charset="0"/>
              <a:cs typeface="Times New Roman" pitchFamily="18" charset="0"/>
            </a:endParaRPr>
          </a:p>
          <a:p>
            <a:pPr marL="0" indent="0"/>
            <a:r>
              <a:rPr lang="en-CA" sz="2000" b="1" dirty="0" smtClean="0">
                <a:latin typeface="Times New Roman" pitchFamily="18" charset="0"/>
                <a:cs typeface="Times New Roman" pitchFamily="18" charset="0"/>
              </a:rPr>
              <a:t>Peripheral artery disease</a:t>
            </a:r>
          </a:p>
          <a:p>
            <a:pPr>
              <a:buNone/>
            </a:pPr>
            <a:r>
              <a:rPr lang="en-CA" sz="1600" b="1" dirty="0" smtClean="0">
                <a:latin typeface="Times New Roman" pitchFamily="18" charset="0"/>
                <a:cs typeface="Times New Roman" pitchFamily="18" charset="0"/>
              </a:rPr>
              <a:t>Initial therapy:</a:t>
            </a:r>
            <a:r>
              <a:rPr lang="en-CA" sz="1600" dirty="0" smtClean="0">
                <a:latin typeface="Times New Roman" pitchFamily="18" charset="0"/>
                <a:cs typeface="Times New Roman" pitchFamily="18" charset="0"/>
              </a:rPr>
              <a:t> Does not affect initial treatment recommendations.</a:t>
            </a:r>
            <a:endParaRPr lang="en-US" sz="1600" dirty="0" smtClean="0">
              <a:latin typeface="Times New Roman" pitchFamily="18" charset="0"/>
              <a:cs typeface="Times New Roman" pitchFamily="18" charset="0"/>
            </a:endParaRPr>
          </a:p>
          <a:p>
            <a:pPr>
              <a:buNone/>
            </a:pPr>
            <a:r>
              <a:rPr lang="en-CA" sz="1600" dirty="0" smtClean="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a:buNone/>
            </a:pPr>
            <a:r>
              <a:rPr lang="en-CA" sz="1600" b="1" dirty="0" smtClean="0">
                <a:latin typeface="Times New Roman" pitchFamily="18" charset="0"/>
                <a:cs typeface="Times New Roman" pitchFamily="18" charset="0"/>
              </a:rPr>
              <a:t>Second-line therapy:</a:t>
            </a:r>
            <a:r>
              <a:rPr lang="en-CA" sz="1600" dirty="0" smtClean="0">
                <a:latin typeface="Times New Roman" pitchFamily="18" charset="0"/>
                <a:cs typeface="Times New Roman" pitchFamily="18" charset="0"/>
              </a:rPr>
              <a:t> Combination of additional agents.</a:t>
            </a:r>
            <a:endParaRPr lang="en-US" sz="1600" dirty="0" smtClean="0">
              <a:latin typeface="Times New Roman" pitchFamily="18" charset="0"/>
              <a:cs typeface="Times New Roman" pitchFamily="18" charset="0"/>
            </a:endParaRPr>
          </a:p>
          <a:p>
            <a:pPr>
              <a:buNone/>
            </a:pPr>
            <a:r>
              <a:rPr lang="en-CA" sz="1600" dirty="0" smtClean="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a:buNone/>
            </a:pPr>
            <a:r>
              <a:rPr lang="en-CA" sz="1600" b="1" dirty="0" smtClean="0">
                <a:solidFill>
                  <a:schemeClr val="accent2">
                    <a:lumMod val="75000"/>
                  </a:schemeClr>
                </a:solidFill>
                <a:latin typeface="Times New Roman" pitchFamily="18" charset="0"/>
                <a:cs typeface="Times New Roman" pitchFamily="18" charset="0"/>
              </a:rPr>
              <a:t>Additional notes:</a:t>
            </a:r>
            <a:r>
              <a:rPr lang="en-CA" sz="1600" dirty="0" smtClean="0">
                <a:solidFill>
                  <a:schemeClr val="accent2">
                    <a:lumMod val="75000"/>
                  </a:schemeClr>
                </a:solidFill>
                <a:latin typeface="Times New Roman" pitchFamily="18" charset="0"/>
                <a:cs typeface="Times New Roman" pitchFamily="18" charset="0"/>
              </a:rPr>
              <a:t> Avoid beta blockers in patients with severe disease.</a:t>
            </a:r>
            <a:endParaRPr lang="en-US" sz="1600" dirty="0" smtClean="0">
              <a:solidFill>
                <a:schemeClr val="accent2">
                  <a:lumMod val="75000"/>
                </a:schemeClr>
              </a:solidFill>
              <a:latin typeface="Times New Roman" pitchFamily="18" charset="0"/>
              <a:cs typeface="Times New Roman" pitchFamily="18" charset="0"/>
            </a:endParaRPr>
          </a:p>
          <a:p>
            <a:pPr>
              <a:buNone/>
            </a:pPr>
            <a:r>
              <a:rPr lang="en-US" sz="1600" dirty="0" smtClean="0"/>
              <a:t/>
            </a:r>
            <a:br>
              <a:rPr lang="en-US" sz="1600" dirty="0" smtClean="0"/>
            </a:br>
            <a:endParaRPr lang="en-US" sz="1600" dirty="0"/>
          </a:p>
        </p:txBody>
      </p:sp>
    </p:spTree>
    <p:extLst>
      <p:ext uri="{BB962C8B-B14F-4D97-AF65-F5344CB8AC3E}">
        <p14:creationId xmlns:p14="http://schemas.microsoft.com/office/powerpoint/2010/main" val="21551248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None/>
            </a:pPr>
            <a:r>
              <a:rPr lang="en-CA" sz="1800" b="1" dirty="0">
                <a:latin typeface="Times New Roman" pitchFamily="18" charset="0"/>
                <a:cs typeface="Times New Roman" pitchFamily="18" charset="0"/>
              </a:rPr>
              <a:t>Initial therapy:</a:t>
            </a:r>
            <a:r>
              <a:rPr lang="en-CA" sz="1800" dirty="0">
                <a:latin typeface="Times New Roman" pitchFamily="18" charset="0"/>
                <a:cs typeface="Times New Roman" pitchFamily="18" charset="0"/>
              </a:rPr>
              <a:t> Does not affect initial treatment recommendations. Antihypertensive therapy is intended to lower the rate of subsequent CVD events. Choices for initial therapy include </a:t>
            </a:r>
            <a:r>
              <a:rPr lang="en-US" sz="1800" dirty="0">
                <a:latin typeface="Times New Roman" pitchFamily="18" charset="0"/>
                <a:cs typeface="Times New Roman" pitchFamily="18" charset="0"/>
              </a:rPr>
              <a:t>ACE inhibitors, </a:t>
            </a:r>
            <a:r>
              <a:rPr lang="en-US" sz="1800" dirty="0">
                <a:solidFill>
                  <a:schemeClr val="accent3">
                    <a:lumMod val="75000"/>
                  </a:schemeClr>
                </a:solidFill>
                <a:latin typeface="Times New Roman" pitchFamily="18" charset="0"/>
                <a:cs typeface="Times New Roman" pitchFamily="18" charset="0"/>
              </a:rPr>
              <a:t>ARBs</a:t>
            </a:r>
            <a:r>
              <a:rPr lang="en-US" sz="1800" dirty="0">
                <a:latin typeface="Times New Roman" pitchFamily="18" charset="0"/>
                <a:cs typeface="Times New Roman" pitchFamily="18" charset="0"/>
              </a:rPr>
              <a:t>, long-acting CCBs, </a:t>
            </a:r>
            <a:r>
              <a:rPr lang="en-US" sz="1800" dirty="0" err="1">
                <a:solidFill>
                  <a:schemeClr val="accent3">
                    <a:lumMod val="75000"/>
                  </a:schemeClr>
                </a:solidFill>
                <a:latin typeface="Times New Roman" pitchFamily="18" charset="0"/>
                <a:cs typeface="Times New Roman" pitchFamily="18" charset="0"/>
              </a:rPr>
              <a:t>thiazide</a:t>
            </a:r>
            <a:r>
              <a:rPr lang="en-US" sz="1800" dirty="0">
                <a:latin typeface="Times New Roman" pitchFamily="18" charset="0"/>
                <a:cs typeface="Times New Roman" pitchFamily="18" charset="0"/>
              </a:rPr>
              <a:t> diuretics. </a:t>
            </a:r>
          </a:p>
          <a:p>
            <a:pPr algn="just">
              <a:buNone/>
            </a:pPr>
            <a:r>
              <a:rPr lang="en-US" sz="1800" dirty="0">
                <a:latin typeface="Times New Roman" pitchFamily="18" charset="0"/>
                <a:cs typeface="Times New Roman" pitchFamily="18" charset="0"/>
              </a:rPr>
              <a:t> </a:t>
            </a:r>
          </a:p>
          <a:p>
            <a:pPr algn="just">
              <a:buNone/>
            </a:pPr>
            <a:r>
              <a:rPr lang="en-CA" sz="1800" b="1" dirty="0">
                <a:latin typeface="Times New Roman" pitchFamily="18" charset="0"/>
                <a:cs typeface="Times New Roman" pitchFamily="18" charset="0"/>
              </a:rPr>
              <a:t>Second-line therapy:</a:t>
            </a:r>
            <a:r>
              <a:rPr lang="en-CA" sz="1800" dirty="0">
                <a:latin typeface="Times New Roman" pitchFamily="18" charset="0"/>
                <a:cs typeface="Times New Roman" pitchFamily="18" charset="0"/>
              </a:rPr>
              <a:t> Combination of additional agents.</a:t>
            </a:r>
            <a:endParaRPr lang="en-US" sz="1800" dirty="0">
              <a:latin typeface="Times New Roman" pitchFamily="18" charset="0"/>
              <a:cs typeface="Times New Roman" pitchFamily="18" charset="0"/>
            </a:endParaRPr>
          </a:p>
          <a:p>
            <a:pPr algn="just">
              <a:buNone/>
            </a:pPr>
            <a:r>
              <a:rPr lang="en-CA" sz="1800" dirty="0">
                <a:latin typeface="Times New Roman" pitchFamily="18" charset="0"/>
                <a:cs typeface="Times New Roman" pitchFamily="18" charset="0"/>
              </a:rPr>
              <a:t> </a:t>
            </a:r>
            <a:endParaRPr lang="en-US" sz="1800" dirty="0">
              <a:latin typeface="Times New Roman" pitchFamily="18" charset="0"/>
              <a:cs typeface="Times New Roman" pitchFamily="18" charset="0"/>
            </a:endParaRPr>
          </a:p>
          <a:p>
            <a:pPr algn="just">
              <a:buNone/>
            </a:pPr>
            <a:r>
              <a:rPr lang="en-CA" sz="1800" b="1" dirty="0">
                <a:solidFill>
                  <a:schemeClr val="accent2">
                    <a:lumMod val="75000"/>
                  </a:schemeClr>
                </a:solidFill>
                <a:latin typeface="Times New Roman" pitchFamily="18" charset="0"/>
                <a:cs typeface="Times New Roman" pitchFamily="18" charset="0"/>
              </a:rPr>
              <a:t>Additional notes: </a:t>
            </a:r>
            <a:r>
              <a:rPr lang="en-US" sz="1800" dirty="0">
                <a:solidFill>
                  <a:schemeClr val="accent2">
                    <a:lumMod val="75000"/>
                  </a:schemeClr>
                </a:solidFill>
                <a:latin typeface="Times New Roman" pitchFamily="18" charset="0"/>
                <a:cs typeface="Times New Roman" pitchFamily="18" charset="0"/>
              </a:rPr>
              <a:t>Direct arterial vasodilators such as </a:t>
            </a:r>
            <a:r>
              <a:rPr lang="en-US" sz="1800" dirty="0" err="1">
                <a:solidFill>
                  <a:schemeClr val="accent2">
                    <a:lumMod val="75000"/>
                  </a:schemeClr>
                </a:solidFill>
                <a:latin typeface="Times New Roman" pitchFamily="18" charset="0"/>
                <a:cs typeface="Times New Roman" pitchFamily="18" charset="0"/>
              </a:rPr>
              <a:t>hydralazine</a:t>
            </a:r>
            <a:r>
              <a:rPr lang="en-US" sz="1800" dirty="0">
                <a:solidFill>
                  <a:schemeClr val="accent2">
                    <a:lumMod val="75000"/>
                  </a:schemeClr>
                </a:solidFill>
                <a:latin typeface="Times New Roman" pitchFamily="18" charset="0"/>
                <a:cs typeface="Times New Roman" pitchFamily="18" charset="0"/>
              </a:rPr>
              <a:t> or </a:t>
            </a:r>
            <a:r>
              <a:rPr lang="en-US" sz="1800" dirty="0" err="1">
                <a:solidFill>
                  <a:schemeClr val="accent2">
                    <a:lumMod val="75000"/>
                  </a:schemeClr>
                </a:solidFill>
                <a:latin typeface="Times New Roman" pitchFamily="18" charset="0"/>
                <a:cs typeface="Times New Roman" pitchFamily="18" charset="0"/>
              </a:rPr>
              <a:t>minoxidil</a:t>
            </a:r>
            <a:r>
              <a:rPr lang="en-US" sz="1800" dirty="0">
                <a:solidFill>
                  <a:schemeClr val="accent2">
                    <a:lumMod val="75000"/>
                  </a:schemeClr>
                </a:solidFill>
                <a:latin typeface="Times New Roman" pitchFamily="18" charset="0"/>
                <a:cs typeface="Times New Roman" pitchFamily="18" charset="0"/>
              </a:rPr>
              <a:t> should not be used, since they can </a:t>
            </a:r>
            <a:r>
              <a:rPr lang="en-CA" sz="1800" dirty="0">
                <a:solidFill>
                  <a:schemeClr val="accent2">
                    <a:lumMod val="75000"/>
                  </a:schemeClr>
                </a:solidFill>
                <a:latin typeface="Times New Roman" pitchFamily="18" charset="0"/>
                <a:cs typeface="Times New Roman" pitchFamily="18" charset="0"/>
              </a:rPr>
              <a:t>increase left ventricular </a:t>
            </a:r>
            <a:r>
              <a:rPr lang="en-CA" sz="1800" dirty="0" smtClean="0">
                <a:solidFill>
                  <a:schemeClr val="accent2">
                    <a:lumMod val="75000"/>
                  </a:schemeClr>
                </a:solidFill>
                <a:latin typeface="Times New Roman" pitchFamily="18" charset="0"/>
                <a:cs typeface="Times New Roman" pitchFamily="18" charset="0"/>
              </a:rPr>
              <a:t>hypertrophy.</a:t>
            </a:r>
            <a:endParaRPr lang="en-US" sz="1800" dirty="0">
              <a:solidFill>
                <a:schemeClr val="accent2">
                  <a:lumMod val="75000"/>
                </a:schemeClr>
              </a:solidFill>
              <a:latin typeface="Times New Roman" pitchFamily="18" charset="0"/>
              <a:cs typeface="Times New Roman" pitchFamily="18" charset="0"/>
            </a:endParaRPr>
          </a:p>
        </p:txBody>
      </p:sp>
      <p:sp>
        <p:nvSpPr>
          <p:cNvPr id="2" name="Title 1"/>
          <p:cNvSpPr>
            <a:spLocks noGrp="1"/>
          </p:cNvSpPr>
          <p:nvPr>
            <p:ph type="title"/>
          </p:nvPr>
        </p:nvSpPr>
        <p:spPr/>
        <p:txBody>
          <a:bodyPr>
            <a:normAutofit fontScale="90000"/>
          </a:bodyPr>
          <a:lstStyle/>
          <a:p>
            <a:pPr lvl="0"/>
            <a:r>
              <a:rPr lang="en-CA" sz="2700" b="1" dirty="0">
                <a:solidFill>
                  <a:schemeClr val="accent4">
                    <a:lumMod val="75000"/>
                  </a:schemeClr>
                </a:solidFill>
                <a:latin typeface="Times New Roman" pitchFamily="18" charset="0"/>
                <a:cs typeface="Times New Roman" pitchFamily="18" charset="0"/>
              </a:rPr>
              <a:t>Left ventricular hypertrophy</a:t>
            </a:r>
            <a:r>
              <a:rPr lang="en-US" dirty="0">
                <a:solidFill>
                  <a:schemeClr val="accent4">
                    <a:lumMod val="75000"/>
                  </a:schemeClr>
                </a:solidFill>
                <a:latin typeface="Times New Roman" pitchFamily="18" charset="0"/>
                <a:cs typeface="Times New Roman" pitchFamily="18" charset="0"/>
              </a:rPr>
              <a:t/>
            </a:r>
            <a:br>
              <a:rPr lang="en-US" dirty="0">
                <a:solidFill>
                  <a:schemeClr val="accent4">
                    <a:lumMod val="75000"/>
                  </a:schemeClr>
                </a:solidFill>
                <a:latin typeface="Times New Roman" pitchFamily="18" charset="0"/>
                <a:cs typeface="Times New Roman" pitchFamily="18" charset="0"/>
              </a:rPr>
            </a:br>
            <a:endParaRPr lang="en-US" dirty="0">
              <a:solidFill>
                <a:schemeClr val="accent4">
                  <a:lumMod val="7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6743783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1000108"/>
            <a:ext cx="8229600" cy="4525963"/>
          </a:xfrm>
        </p:spPr>
        <p:txBody>
          <a:bodyPr>
            <a:normAutofit/>
          </a:bodyPr>
          <a:lstStyle/>
          <a:p>
            <a:pPr marL="514350" indent="-514350">
              <a:buNone/>
            </a:pPr>
            <a:r>
              <a:rPr lang="en-CA" dirty="0">
                <a:latin typeface="Times New Roman" pitchFamily="18" charset="0"/>
                <a:cs typeface="Times New Roman" pitchFamily="18" charset="0"/>
              </a:rPr>
              <a:t>(This does not apply to acute stroke)</a:t>
            </a:r>
            <a:endParaRPr lang="en-US" dirty="0">
              <a:latin typeface="Times New Roman" pitchFamily="18" charset="0"/>
              <a:cs typeface="Times New Roman" pitchFamily="18" charset="0"/>
            </a:endParaRPr>
          </a:p>
          <a:p>
            <a:pPr marL="514350" indent="-514350">
              <a:buNone/>
            </a:pPr>
            <a:r>
              <a:rPr lang="en-CA" b="1" dirty="0">
                <a:latin typeface="Times New Roman" pitchFamily="18" charset="0"/>
                <a:cs typeface="Times New Roman" pitchFamily="18" charset="0"/>
              </a:rPr>
              <a:t> </a:t>
            </a:r>
            <a:endParaRPr lang="en-US" dirty="0">
              <a:latin typeface="Times New Roman" pitchFamily="18" charset="0"/>
              <a:cs typeface="Times New Roman" pitchFamily="18" charset="0"/>
            </a:endParaRPr>
          </a:p>
          <a:p>
            <a:pPr marL="514350" indent="-514350">
              <a:buNone/>
            </a:pPr>
            <a:r>
              <a:rPr lang="en-CA" b="1" dirty="0">
                <a:latin typeface="Times New Roman" pitchFamily="18" charset="0"/>
                <a:cs typeface="Times New Roman" pitchFamily="18" charset="0"/>
              </a:rPr>
              <a:t>Initial therapy:</a:t>
            </a:r>
            <a:r>
              <a:rPr lang="en-CA" dirty="0">
                <a:latin typeface="Times New Roman" pitchFamily="18" charset="0"/>
                <a:cs typeface="Times New Roman" pitchFamily="18" charset="0"/>
              </a:rPr>
              <a:t> ACE inhibitor or ARBs/diuretic combinations.</a:t>
            </a:r>
            <a:endParaRPr lang="en-US" dirty="0">
              <a:latin typeface="Times New Roman" pitchFamily="18" charset="0"/>
              <a:cs typeface="Times New Roman" pitchFamily="18" charset="0"/>
            </a:endParaRPr>
          </a:p>
          <a:p>
            <a:pPr marL="514350" indent="-514350">
              <a:buNone/>
            </a:pPr>
            <a:r>
              <a:rPr lang="en-CA" dirty="0">
                <a:latin typeface="Times New Roman" pitchFamily="18" charset="0"/>
                <a:cs typeface="Times New Roman" pitchFamily="18" charset="0"/>
              </a:rPr>
              <a:t> </a:t>
            </a:r>
            <a:endParaRPr lang="en-US" dirty="0">
              <a:latin typeface="Times New Roman" pitchFamily="18" charset="0"/>
              <a:cs typeface="Times New Roman" pitchFamily="18" charset="0"/>
            </a:endParaRPr>
          </a:p>
          <a:p>
            <a:pPr marL="514350" indent="-514350">
              <a:buNone/>
            </a:pPr>
            <a:r>
              <a:rPr lang="en-CA" b="1" dirty="0">
                <a:latin typeface="Times New Roman" pitchFamily="18" charset="0"/>
                <a:cs typeface="Times New Roman" pitchFamily="18" charset="0"/>
              </a:rPr>
              <a:t>Second-line therapy:</a:t>
            </a:r>
            <a:r>
              <a:rPr lang="en-CA" dirty="0">
                <a:latin typeface="Times New Roman" pitchFamily="18" charset="0"/>
                <a:cs typeface="Times New Roman" pitchFamily="18" charset="0"/>
              </a:rPr>
              <a:t> Combination of additional agents. Combination of an ACE-inhibitor with an ARB is specifically not recommended. </a:t>
            </a:r>
            <a:endParaRPr lang="en-US" dirty="0">
              <a:latin typeface="Times New Roman" pitchFamily="18" charset="0"/>
              <a:cs typeface="Times New Roman" pitchFamily="18" charset="0"/>
            </a:endParaRPr>
          </a:p>
          <a:p>
            <a:pPr marL="514350" indent="-514350">
              <a:buNone/>
            </a:pPr>
            <a:r>
              <a:rPr lang="en-CA" dirty="0">
                <a:latin typeface="Times New Roman" pitchFamily="18" charset="0"/>
                <a:cs typeface="Times New Roman" pitchFamily="18" charset="0"/>
              </a:rPr>
              <a:t> </a:t>
            </a:r>
            <a:endParaRPr lang="en-US" dirty="0">
              <a:latin typeface="Times New Roman" pitchFamily="18" charset="0"/>
              <a:cs typeface="Times New Roman" pitchFamily="18" charset="0"/>
            </a:endParaRPr>
          </a:p>
          <a:p>
            <a:pPr marL="514350" indent="-514350" algn="just">
              <a:buNone/>
            </a:pPr>
            <a:r>
              <a:rPr lang="en-CA" b="1" dirty="0">
                <a:latin typeface="Times New Roman" pitchFamily="18" charset="0"/>
                <a:cs typeface="Times New Roman" pitchFamily="18" charset="0"/>
              </a:rPr>
              <a:t>Additional notes: </a:t>
            </a:r>
            <a:r>
              <a:rPr lang="en-US" dirty="0">
                <a:latin typeface="Times New Roman" pitchFamily="18" charset="0"/>
                <a:cs typeface="Times New Roman" pitchFamily="18" charset="0"/>
              </a:rPr>
              <a:t>BP reduction is recommended for both prevention of recurrent stroke and prevention of other vascular events in persons who have had an ischemic stroke or TIA and are beyond the first 24 hours. Because this benefit extends to persons with and without a documented history of hypertension, this recommendation is reasonable for all patients with ischemic stroke or TIA who are considered appropriate for BP reduction</a:t>
            </a:r>
            <a:r>
              <a:rPr lang="en-US" dirty="0" smtClean="0">
                <a:latin typeface="Times New Roman" pitchFamily="18" charset="0"/>
                <a:cs typeface="Times New Roman" pitchFamily="18" charset="0"/>
              </a:rPr>
              <a:t>.</a:t>
            </a:r>
            <a:endParaRPr lang="en-US" dirty="0"/>
          </a:p>
        </p:txBody>
      </p:sp>
      <p:sp>
        <p:nvSpPr>
          <p:cNvPr id="2" name="Title 1"/>
          <p:cNvSpPr>
            <a:spLocks noGrp="1"/>
          </p:cNvSpPr>
          <p:nvPr>
            <p:ph type="title"/>
          </p:nvPr>
        </p:nvSpPr>
        <p:spPr>
          <a:xfrm>
            <a:off x="457200" y="381000"/>
            <a:ext cx="8229600" cy="368280"/>
          </a:xfrm>
        </p:spPr>
        <p:txBody>
          <a:bodyPr>
            <a:normAutofit fontScale="90000"/>
          </a:bodyPr>
          <a:lstStyle/>
          <a:p>
            <a:pPr lvl="0"/>
            <a:r>
              <a:rPr lang="en-CA" sz="2700" b="1" dirty="0" smtClean="0">
                <a:solidFill>
                  <a:schemeClr val="accent4">
                    <a:lumMod val="75000"/>
                  </a:schemeClr>
                </a:solidFill>
                <a:latin typeface="Times New Roman" pitchFamily="18" charset="0"/>
                <a:cs typeface="Times New Roman" pitchFamily="18" charset="0"/>
              </a:rPr>
              <a:t>Past stroke or TIA</a:t>
            </a:r>
            <a:r>
              <a:rPr lang="en-US" dirty="0">
                <a:solidFill>
                  <a:schemeClr val="accent4">
                    <a:lumMod val="75000"/>
                  </a:schemeClr>
                </a:solidFill>
              </a:rPr>
              <a:t/>
            </a:r>
            <a:br>
              <a:rPr lang="en-US" dirty="0">
                <a:solidFill>
                  <a:schemeClr val="accent4">
                    <a:lumMod val="75000"/>
                  </a:schemeClr>
                </a:solidFill>
              </a:rPr>
            </a:br>
            <a:endParaRPr lang="en-US" sz="2700" dirty="0">
              <a:solidFill>
                <a:schemeClr val="accent4">
                  <a:lumMod val="75000"/>
                </a:schemeClr>
              </a:solidFill>
            </a:endParaRPr>
          </a:p>
        </p:txBody>
      </p:sp>
    </p:spTree>
    <p:extLst>
      <p:ext uri="{BB962C8B-B14F-4D97-AF65-F5344CB8AC3E}">
        <p14:creationId xmlns:p14="http://schemas.microsoft.com/office/powerpoint/2010/main" val="41844047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93618" y="0"/>
            <a:ext cx="9161418" cy="6858000"/>
          </a:xfrm>
          <a:prstGeom prst="rect">
            <a:avLst/>
          </a:prstGeom>
        </p:spPr>
      </p:pic>
    </p:spTree>
    <p:extLst>
      <p:ext uri="{BB962C8B-B14F-4D97-AF65-F5344CB8AC3E}">
        <p14:creationId xmlns:p14="http://schemas.microsoft.com/office/powerpoint/2010/main" val="30674170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14400"/>
            <a:ext cx="7520940" cy="3579849"/>
          </a:xfrm>
        </p:spPr>
        <p:txBody>
          <a:bodyPr>
            <a:normAutofit/>
          </a:bodyPr>
          <a:lstStyle/>
          <a:p>
            <a:pPr algn="ctr"/>
            <a:r>
              <a:rPr lang="en-US" sz="4000" dirty="0" smtClean="0">
                <a:solidFill>
                  <a:schemeClr val="accent3">
                    <a:lumMod val="75000"/>
                  </a:schemeClr>
                </a:solidFill>
                <a:latin typeface="Times New Roman" panose="02020603050405020304" pitchFamily="18" charset="0"/>
                <a:cs typeface="Times New Roman" panose="02020603050405020304" pitchFamily="18" charset="0"/>
              </a:rPr>
              <a:t>Thanks for your attention</a:t>
            </a:r>
          </a:p>
          <a:p>
            <a:pPr algn="ctr"/>
            <a:endParaRPr lang="en-US" sz="4000" dirty="0" smtClean="0">
              <a:solidFill>
                <a:schemeClr val="accent2">
                  <a:lumMod val="75000"/>
                </a:schemeClr>
              </a:solidFill>
              <a:latin typeface="Times New Roman" panose="02020603050405020304" pitchFamily="18" charset="0"/>
              <a:cs typeface="Times New Roman" panose="02020603050405020304" pitchFamily="18" charset="0"/>
            </a:endParaRPr>
          </a:p>
          <a:p>
            <a:pPr algn="ctr"/>
            <a:endParaRPr lang="en-US" sz="4000" dirty="0">
              <a:solidFill>
                <a:schemeClr val="accent2">
                  <a:lumMod val="75000"/>
                </a:schemeClr>
              </a:solidFill>
              <a:latin typeface="Times New Roman" panose="02020603050405020304" pitchFamily="18" charset="0"/>
              <a:cs typeface="Times New Roman" panose="02020603050405020304" pitchFamily="18" charset="0"/>
            </a:endParaRPr>
          </a:p>
          <a:p>
            <a:pPr algn="ctr"/>
            <a:r>
              <a:rPr lang="en-US" sz="4000" dirty="0" smtClean="0">
                <a:solidFill>
                  <a:schemeClr val="accent2">
                    <a:lumMod val="75000"/>
                  </a:schemeClr>
                </a:solidFill>
                <a:latin typeface="Times New Roman" panose="02020603050405020304" pitchFamily="18" charset="0"/>
                <a:cs typeface="Times New Roman" panose="02020603050405020304" pitchFamily="18" charset="0"/>
              </a:rPr>
              <a:t>Any Question</a:t>
            </a:r>
            <a:endParaRPr lang="en-US" sz="4000" dirty="0">
              <a:solidFill>
                <a:schemeClr val="accent2">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7290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6400" y="877870"/>
            <a:ext cx="8229600" cy="4911741"/>
          </a:xfrm>
        </p:spPr>
        <p:txBody>
          <a:bodyPr>
            <a:noAutofit/>
          </a:bodyPr>
          <a:lstStyle/>
          <a:p>
            <a:pPr algn="just">
              <a:buNone/>
            </a:pPr>
            <a:r>
              <a:rPr lang="en-CA" dirty="0">
                <a:latin typeface="Times New Roman" pitchFamily="18" charset="0"/>
                <a:cs typeface="Times New Roman" pitchFamily="18" charset="0"/>
              </a:rPr>
              <a:t>Angiotensin-converting enzyme inhibitors (ACEIs) are generally well tolerated and </a:t>
            </a:r>
            <a:r>
              <a:rPr lang="en-CA" dirty="0">
                <a:solidFill>
                  <a:schemeClr val="accent3">
                    <a:lumMod val="75000"/>
                  </a:schemeClr>
                </a:solidFill>
                <a:latin typeface="Times New Roman" pitchFamily="18" charset="0"/>
                <a:cs typeface="Times New Roman" pitchFamily="18" charset="0"/>
              </a:rPr>
              <a:t>do not have adverse effects on lipid and glucose metabolism</a:t>
            </a:r>
            <a:r>
              <a:rPr lang="en-CA" dirty="0">
                <a:latin typeface="Times New Roman" pitchFamily="18" charset="0"/>
                <a:cs typeface="Times New Roman" pitchFamily="18" charset="0"/>
              </a:rPr>
              <a:t>. Their safety profile is good. </a:t>
            </a:r>
            <a:r>
              <a:rPr lang="en-CA" dirty="0">
                <a:solidFill>
                  <a:schemeClr val="accent3">
                    <a:lumMod val="75000"/>
                  </a:schemeClr>
                </a:solidFill>
                <a:latin typeface="Times New Roman" pitchFamily="18" charset="0"/>
                <a:cs typeface="Times New Roman" pitchFamily="18" charset="0"/>
              </a:rPr>
              <a:t>ACEIs have been shown to reduce mortality and morbidity in patients with congestive heart </a:t>
            </a:r>
            <a:r>
              <a:rPr lang="en-CA" dirty="0" smtClean="0">
                <a:solidFill>
                  <a:schemeClr val="accent3">
                    <a:lumMod val="75000"/>
                  </a:schemeClr>
                </a:solidFill>
                <a:latin typeface="Times New Roman" pitchFamily="18" charset="0"/>
                <a:cs typeface="Times New Roman" pitchFamily="18" charset="0"/>
              </a:rPr>
              <a:t>failure</a:t>
            </a:r>
            <a:r>
              <a:rPr lang="en-CA" dirty="0">
                <a:solidFill>
                  <a:schemeClr val="accent3">
                    <a:lumMod val="75000"/>
                  </a:schemeClr>
                </a:solidFill>
                <a:latin typeface="Times New Roman" pitchFamily="18" charset="0"/>
                <a:cs typeface="Times New Roman" pitchFamily="18" charset="0"/>
              </a:rPr>
              <a:t>,</a:t>
            </a:r>
            <a:r>
              <a:rPr lang="en-CA" dirty="0" smtClean="0">
                <a:solidFill>
                  <a:schemeClr val="accent3">
                    <a:lumMod val="75000"/>
                  </a:schemeClr>
                </a:solidFill>
                <a:latin typeface="Times New Roman" pitchFamily="18" charset="0"/>
                <a:cs typeface="Times New Roman" pitchFamily="18" charset="0"/>
              </a:rPr>
              <a:t> </a:t>
            </a:r>
            <a:r>
              <a:rPr lang="en-CA" dirty="0">
                <a:solidFill>
                  <a:schemeClr val="accent3">
                    <a:lumMod val="75000"/>
                  </a:schemeClr>
                </a:solidFill>
                <a:latin typeface="Times New Roman" pitchFamily="18" charset="0"/>
                <a:cs typeface="Times New Roman" pitchFamily="18" charset="0"/>
              </a:rPr>
              <a:t>and in post myocardial infarction patients with reduced left ventricular ejection fraction. </a:t>
            </a:r>
            <a:r>
              <a:rPr lang="en-CA" dirty="0">
                <a:latin typeface="Times New Roman" pitchFamily="18" charset="0"/>
                <a:cs typeface="Times New Roman" pitchFamily="18" charset="0"/>
              </a:rPr>
              <a:t>In patients at increased cardiovascular risk, ACEIs are been shown to reduce morbidity and mortality.</a:t>
            </a:r>
            <a:endParaRPr lang="en-US" dirty="0">
              <a:latin typeface="Times New Roman" pitchFamily="18" charset="0"/>
              <a:cs typeface="Times New Roman" pitchFamily="18" charset="0"/>
            </a:endParaRPr>
          </a:p>
          <a:p>
            <a:pPr algn="just">
              <a:buNone/>
            </a:pPr>
            <a:r>
              <a:rPr lang="en-CA" dirty="0">
                <a:solidFill>
                  <a:schemeClr val="accent3">
                    <a:lumMod val="75000"/>
                  </a:schemeClr>
                </a:solidFill>
                <a:latin typeface="Times New Roman" pitchFamily="18" charset="0"/>
                <a:cs typeface="Times New Roman" pitchFamily="18" charset="0"/>
              </a:rPr>
              <a:t>In diabetic patients, ACEIs have been shown to reduce cardiovascular mortality</a:t>
            </a:r>
            <a:r>
              <a:rPr lang="en-CA" dirty="0">
                <a:latin typeface="Times New Roman" pitchFamily="18" charset="0"/>
                <a:cs typeface="Times New Roman" pitchFamily="18" charset="0"/>
              </a:rPr>
              <a:t>. In addition, they have been shown to </a:t>
            </a:r>
            <a:r>
              <a:rPr lang="en-CA" dirty="0">
                <a:solidFill>
                  <a:schemeClr val="accent3">
                    <a:lumMod val="75000"/>
                  </a:schemeClr>
                </a:solidFill>
                <a:latin typeface="Times New Roman" pitchFamily="18" charset="0"/>
                <a:cs typeface="Times New Roman" pitchFamily="18" charset="0"/>
              </a:rPr>
              <a:t>prevent the onset of </a:t>
            </a:r>
            <a:r>
              <a:rPr lang="en-CA" dirty="0" err="1">
                <a:solidFill>
                  <a:schemeClr val="accent3">
                    <a:lumMod val="75000"/>
                  </a:schemeClr>
                </a:solidFill>
                <a:latin typeface="Times New Roman" pitchFamily="18" charset="0"/>
                <a:cs typeface="Times New Roman" pitchFamily="18" charset="0"/>
              </a:rPr>
              <a:t>microalbuminuria</a:t>
            </a:r>
            <a:r>
              <a:rPr lang="en-CA" dirty="0">
                <a:solidFill>
                  <a:schemeClr val="accent3">
                    <a:lumMod val="75000"/>
                  </a:schemeClr>
                </a:solidFill>
                <a:latin typeface="Times New Roman" pitchFamily="18" charset="0"/>
                <a:cs typeface="Times New Roman" pitchFamily="18" charset="0"/>
              </a:rPr>
              <a:t>, reduce </a:t>
            </a:r>
            <a:r>
              <a:rPr lang="en-CA" dirty="0" err="1">
                <a:solidFill>
                  <a:schemeClr val="accent3">
                    <a:lumMod val="75000"/>
                  </a:schemeClr>
                </a:solidFill>
                <a:latin typeface="Times New Roman" pitchFamily="18" charset="0"/>
                <a:cs typeface="Times New Roman" pitchFamily="18" charset="0"/>
              </a:rPr>
              <a:t>proteinuria</a:t>
            </a:r>
            <a:r>
              <a:rPr lang="en-CA" dirty="0">
                <a:solidFill>
                  <a:schemeClr val="accent3">
                    <a:lumMod val="75000"/>
                  </a:schemeClr>
                </a:solidFill>
                <a:latin typeface="Times New Roman" pitchFamily="18" charset="0"/>
                <a:cs typeface="Times New Roman" pitchFamily="18" charset="0"/>
              </a:rPr>
              <a:t> and retard the progression of renal disease</a:t>
            </a:r>
            <a:r>
              <a:rPr lang="en-CA" dirty="0">
                <a:latin typeface="Times New Roman" pitchFamily="18" charset="0"/>
                <a:cs typeface="Times New Roman" pitchFamily="18" charset="0"/>
              </a:rPr>
              <a:t>. ACEIs have also been shown to reduce </a:t>
            </a:r>
            <a:r>
              <a:rPr lang="en-CA" dirty="0" err="1">
                <a:latin typeface="Times New Roman" pitchFamily="18" charset="0"/>
                <a:cs typeface="Times New Roman" pitchFamily="18" charset="0"/>
              </a:rPr>
              <a:t>proteinuria</a:t>
            </a:r>
            <a:r>
              <a:rPr lang="en-CA" dirty="0">
                <a:latin typeface="Times New Roman" pitchFamily="18" charset="0"/>
                <a:cs typeface="Times New Roman" pitchFamily="18" charset="0"/>
              </a:rPr>
              <a:t> and retard progression of non-diabetic renal disease.</a:t>
            </a:r>
            <a:endParaRPr lang="en-US" dirty="0">
              <a:latin typeface="Times New Roman" pitchFamily="18" charset="0"/>
              <a:cs typeface="Times New Roman" pitchFamily="18" charset="0"/>
            </a:endParaRPr>
          </a:p>
          <a:p>
            <a:pPr>
              <a:buNone/>
            </a:pPr>
            <a:r>
              <a:rPr lang="en-CA" dirty="0">
                <a:latin typeface="Times New Roman" pitchFamily="18" charset="0"/>
                <a:cs typeface="Times New Roman" pitchFamily="18" charset="0"/>
              </a:rPr>
              <a:t> </a:t>
            </a:r>
            <a:endParaRPr lang="en-US" dirty="0">
              <a:latin typeface="Times New Roman" pitchFamily="18" charset="0"/>
              <a:cs typeface="Times New Roman" pitchFamily="18" charset="0"/>
            </a:endParaRPr>
          </a:p>
          <a:p>
            <a:pPr>
              <a:buNone/>
            </a:pPr>
            <a:r>
              <a:rPr lang="en-CA" dirty="0">
                <a:latin typeface="Times New Roman" pitchFamily="18" charset="0"/>
                <a:cs typeface="Times New Roman" pitchFamily="18" charset="0"/>
              </a:rPr>
              <a:t>In patients with established vascular disease but normal left ventricular function, ACEIs reduce mortality, myocardial infarction, stroke and </a:t>
            </a:r>
            <a:r>
              <a:rPr lang="en-CA" dirty="0" err="1">
                <a:latin typeface="Times New Roman" pitchFamily="18" charset="0"/>
                <a:cs typeface="Times New Roman" pitchFamily="18" charset="0"/>
              </a:rPr>
              <a:t>newonset</a:t>
            </a:r>
            <a:r>
              <a:rPr lang="en-CA" dirty="0">
                <a:latin typeface="Times New Roman" pitchFamily="18" charset="0"/>
                <a:cs typeface="Times New Roman" pitchFamily="18" charset="0"/>
              </a:rPr>
              <a:t> congestive heart failure. These benefits are independent of their effects on left ventricular function and blood pressure.</a:t>
            </a:r>
            <a:endParaRPr lang="en-US" dirty="0">
              <a:latin typeface="Times New Roman" pitchFamily="18" charset="0"/>
              <a:cs typeface="Times New Roman" pitchFamily="18" charset="0"/>
            </a:endParaRPr>
          </a:p>
          <a:p>
            <a:pPr>
              <a:buNone/>
            </a:pPr>
            <a:r>
              <a:rPr lang="en-CA" dirty="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2" name="Title 1"/>
          <p:cNvSpPr>
            <a:spLocks noGrp="1"/>
          </p:cNvSpPr>
          <p:nvPr>
            <p:ph type="title"/>
          </p:nvPr>
        </p:nvSpPr>
        <p:spPr>
          <a:xfrm>
            <a:off x="381000" y="-76200"/>
            <a:ext cx="8229600" cy="928670"/>
          </a:xfrm>
        </p:spPr>
        <p:txBody>
          <a:bodyPr>
            <a:normAutofit fontScale="90000"/>
          </a:bodyPr>
          <a:lstStyle/>
          <a:p>
            <a:pPr lvl="2" algn="l" rtl="0">
              <a:spcBef>
                <a:spcPct val="0"/>
              </a:spcBef>
            </a:pPr>
            <a:r>
              <a:rPr lang="en-CA" sz="2400" b="1" dirty="0" smtClean="0">
                <a:latin typeface="Times New Roman" pitchFamily="18" charset="0"/>
                <a:cs typeface="Times New Roman" pitchFamily="18" charset="0"/>
              </a:rPr>
              <a:t/>
            </a:r>
            <a:br>
              <a:rPr lang="en-CA" sz="2400" b="1" dirty="0" smtClean="0">
                <a:latin typeface="Times New Roman" pitchFamily="18" charset="0"/>
                <a:cs typeface="Times New Roman" pitchFamily="18" charset="0"/>
              </a:rPr>
            </a:br>
            <a:r>
              <a:rPr lang="en-CA" b="1" dirty="0" smtClean="0">
                <a:solidFill>
                  <a:srgbClr val="00B0F0"/>
                </a:solidFill>
                <a:latin typeface="Times New Roman" pitchFamily="18" charset="0"/>
                <a:cs typeface="Times New Roman" pitchFamily="18" charset="0"/>
              </a:rPr>
              <a:t>      </a:t>
            </a:r>
            <a:r>
              <a:rPr lang="en-US" sz="1600" b="1" dirty="0" smtClean="0">
                <a:solidFill>
                  <a:schemeClr val="tx1"/>
                </a:solidFill>
              </a:rPr>
              <a:t>Anti-Hypertensive </a:t>
            </a:r>
            <a:r>
              <a:rPr lang="en-US" sz="1600" b="1" dirty="0">
                <a:solidFill>
                  <a:schemeClr val="tx1"/>
                </a:solidFill>
              </a:rPr>
              <a:t>Drugs and their Availability in Iran </a:t>
            </a:r>
            <a:r>
              <a:rPr lang="en-US" b="1" dirty="0" smtClean="0"/>
              <a:t/>
            </a:r>
            <a:br>
              <a:rPr lang="en-US" b="1" dirty="0" smtClean="0"/>
            </a:br>
            <a:r>
              <a:rPr lang="en-US" sz="2200" dirty="0" smtClean="0"/>
              <a:t>     </a:t>
            </a:r>
            <a:r>
              <a:rPr lang="en-CA" sz="2200" b="1" dirty="0" smtClean="0">
                <a:solidFill>
                  <a:schemeClr val="accent4">
                    <a:lumMod val="75000"/>
                  </a:schemeClr>
                </a:solidFill>
                <a:latin typeface="Times New Roman" pitchFamily="18" charset="0"/>
                <a:cs typeface="Times New Roman" pitchFamily="18" charset="0"/>
              </a:rPr>
              <a:t>Angiotensin </a:t>
            </a:r>
            <a:r>
              <a:rPr lang="en-CA" sz="2200" b="1" dirty="0">
                <a:solidFill>
                  <a:schemeClr val="accent4">
                    <a:lumMod val="75000"/>
                  </a:schemeClr>
                </a:solidFill>
                <a:latin typeface="Times New Roman" pitchFamily="18" charset="0"/>
                <a:cs typeface="Times New Roman" pitchFamily="18" charset="0"/>
              </a:rPr>
              <a:t>Converting Enzyme (ACE) </a:t>
            </a:r>
            <a:r>
              <a:rPr lang="en-CA" sz="2200" b="1" dirty="0" smtClean="0">
                <a:solidFill>
                  <a:schemeClr val="accent4">
                    <a:lumMod val="75000"/>
                  </a:schemeClr>
                </a:solidFill>
                <a:latin typeface="Times New Roman" pitchFamily="18" charset="0"/>
                <a:cs typeface="Times New Roman" pitchFamily="18" charset="0"/>
              </a:rPr>
              <a:t>inhibitors </a:t>
            </a:r>
            <a:endParaRPr lang="en-US" sz="2200" dirty="0">
              <a:solidFill>
                <a:schemeClr val="accent4">
                  <a:lumMod val="7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8437109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33400"/>
            <a:ext cx="7886700" cy="4147077"/>
          </a:xfrm>
        </p:spPr>
        <p:txBody>
          <a:bodyPr>
            <a:noAutofit/>
          </a:bodyPr>
          <a:lstStyle/>
          <a:p>
            <a:pPr algn="just"/>
            <a:r>
              <a:rPr lang="en-CA" sz="2000" dirty="0">
                <a:latin typeface="Times New Roman" pitchFamily="18" charset="0"/>
                <a:cs typeface="Times New Roman" pitchFamily="18" charset="0"/>
              </a:rPr>
              <a:t>Adverse effects include </a:t>
            </a:r>
            <a:r>
              <a:rPr lang="en-CA" sz="2000" dirty="0">
                <a:solidFill>
                  <a:schemeClr val="accent2">
                    <a:lumMod val="75000"/>
                  </a:schemeClr>
                </a:solidFill>
                <a:latin typeface="Times New Roman" pitchFamily="18" charset="0"/>
                <a:cs typeface="Times New Roman" pitchFamily="18" charset="0"/>
              </a:rPr>
              <a:t>cough and, rarely, angioedema</a:t>
            </a:r>
            <a:r>
              <a:rPr lang="en-CA" sz="2000" dirty="0">
                <a:latin typeface="Times New Roman" pitchFamily="18" charset="0"/>
                <a:cs typeface="Times New Roman" pitchFamily="18" charset="0"/>
              </a:rPr>
              <a:t>. </a:t>
            </a:r>
            <a:r>
              <a:rPr lang="en-CA" sz="2000" dirty="0">
                <a:solidFill>
                  <a:schemeClr val="accent2">
                    <a:lumMod val="75000"/>
                  </a:schemeClr>
                </a:solidFill>
                <a:latin typeface="Times New Roman" pitchFamily="18" charset="0"/>
                <a:cs typeface="Times New Roman" pitchFamily="18" charset="0"/>
              </a:rPr>
              <a:t>In patients with </a:t>
            </a:r>
            <a:r>
              <a:rPr lang="en-CA" sz="2000" dirty="0" err="1">
                <a:solidFill>
                  <a:schemeClr val="accent2">
                    <a:lumMod val="75000"/>
                  </a:schemeClr>
                </a:solidFill>
                <a:latin typeface="Times New Roman" pitchFamily="18" charset="0"/>
                <a:cs typeface="Times New Roman" pitchFamily="18" charset="0"/>
              </a:rPr>
              <a:t>renovascular</a:t>
            </a:r>
            <a:r>
              <a:rPr lang="en-CA" sz="2000" dirty="0">
                <a:solidFill>
                  <a:schemeClr val="accent2">
                    <a:lumMod val="75000"/>
                  </a:schemeClr>
                </a:solidFill>
                <a:latin typeface="Times New Roman" pitchFamily="18" charset="0"/>
                <a:cs typeface="Times New Roman" pitchFamily="18" charset="0"/>
              </a:rPr>
              <a:t> disease or renal impairment, deterioration in renal function may occur</a:t>
            </a:r>
            <a:r>
              <a:rPr lang="en-CA" sz="2000" dirty="0" smtClean="0">
                <a:solidFill>
                  <a:schemeClr val="accent2">
                    <a:lumMod val="75000"/>
                  </a:schemeClr>
                </a:solidFill>
                <a:latin typeface="Times New Roman" pitchFamily="18" charset="0"/>
                <a:cs typeface="Times New Roman" pitchFamily="18" charset="0"/>
              </a:rPr>
              <a:t>.</a:t>
            </a:r>
          </a:p>
          <a:p>
            <a:pPr algn="just"/>
            <a:r>
              <a:rPr lang="en-CA" sz="2000" dirty="0" smtClean="0">
                <a:latin typeface="Times New Roman" pitchFamily="18" charset="0"/>
                <a:cs typeface="Times New Roman" pitchFamily="18" charset="0"/>
              </a:rPr>
              <a:t> </a:t>
            </a:r>
            <a:r>
              <a:rPr lang="en-CA" sz="2000" dirty="0">
                <a:solidFill>
                  <a:schemeClr val="accent4">
                    <a:lumMod val="75000"/>
                  </a:schemeClr>
                </a:solidFill>
                <a:latin typeface="Times New Roman" pitchFamily="18" charset="0"/>
                <a:cs typeface="Times New Roman" pitchFamily="18" charset="0"/>
              </a:rPr>
              <a:t>Serum creatinine should be checked before initiation and repeated within one to two weeks after initiation</a:t>
            </a:r>
            <a:r>
              <a:rPr lang="en-CA" sz="2000" dirty="0">
                <a:latin typeface="Times New Roman" pitchFamily="18" charset="0"/>
                <a:cs typeface="Times New Roman" pitchFamily="18" charset="0"/>
              </a:rPr>
              <a:t>. Any increase should be confirmed immediately and monitored. If there is a rise of serum creatinine of more than 30% from baseline within two months, ACEIs should be stopped. </a:t>
            </a:r>
            <a:endParaRPr lang="en-CA" sz="2000" dirty="0" smtClean="0">
              <a:latin typeface="Times New Roman" pitchFamily="18" charset="0"/>
              <a:cs typeface="Times New Roman" pitchFamily="18" charset="0"/>
            </a:endParaRPr>
          </a:p>
          <a:p>
            <a:pPr algn="just"/>
            <a:r>
              <a:rPr lang="en-CA" sz="2000" dirty="0" smtClean="0">
                <a:latin typeface="Times New Roman" pitchFamily="18" charset="0"/>
                <a:cs typeface="Times New Roman" pitchFamily="18" charset="0"/>
              </a:rPr>
              <a:t>ACEIs </a:t>
            </a:r>
            <a:r>
              <a:rPr lang="en-CA" sz="2000" dirty="0">
                <a:latin typeface="Times New Roman" pitchFamily="18" charset="0"/>
                <a:cs typeface="Times New Roman" pitchFamily="18" charset="0"/>
              </a:rPr>
              <a:t>may</a:t>
            </a:r>
            <a:r>
              <a:rPr lang="en-CA" sz="2000" dirty="0">
                <a:solidFill>
                  <a:schemeClr val="accent2">
                    <a:lumMod val="75000"/>
                  </a:schemeClr>
                </a:solidFill>
                <a:latin typeface="Times New Roman" pitchFamily="18" charset="0"/>
                <a:cs typeface="Times New Roman" pitchFamily="18" charset="0"/>
              </a:rPr>
              <a:t> increase fetal and neonatal mortality and therefore are contraindicated in pregnancy, and should be avoided in those planning pregnancy. </a:t>
            </a:r>
            <a:endParaRPr lang="en-US" sz="2000" dirty="0">
              <a:solidFill>
                <a:schemeClr val="accent2">
                  <a:lumMod val="75000"/>
                </a:schemeClr>
              </a:solidFill>
              <a:latin typeface="Times New Roman" pitchFamily="18" charset="0"/>
              <a:cs typeface="Times New Roman" pitchFamily="18" charset="0"/>
            </a:endParaRPr>
          </a:p>
          <a:p>
            <a:pPr algn="just"/>
            <a:r>
              <a:rPr lang="en-CA" sz="2000" dirty="0"/>
              <a:t/>
            </a:r>
            <a:br>
              <a:rPr lang="en-CA" sz="2000" dirty="0"/>
            </a:br>
            <a:endParaRPr lang="en-US" sz="2000" dirty="0"/>
          </a:p>
          <a:p>
            <a:pPr algn="just"/>
            <a:endParaRPr lang="en-US" sz="2000" dirty="0"/>
          </a:p>
        </p:txBody>
      </p:sp>
    </p:spTree>
    <p:extLst>
      <p:ext uri="{BB962C8B-B14F-4D97-AF65-F5344CB8AC3E}">
        <p14:creationId xmlns:p14="http://schemas.microsoft.com/office/powerpoint/2010/main" val="10093623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457314909"/>
              </p:ext>
            </p:extLst>
          </p:nvPr>
        </p:nvGraphicFramePr>
        <p:xfrm>
          <a:off x="304800" y="1524000"/>
          <a:ext cx="8286806" cy="2428891"/>
        </p:xfrm>
        <a:graphic>
          <a:graphicData uri="http://schemas.openxmlformats.org/drawingml/2006/table">
            <a:tbl>
              <a:tblPr>
                <a:tableStyleId>{775DCB02-9BB8-47FD-8907-85C794F793BA}</a:tableStyleId>
              </a:tblPr>
              <a:tblGrid>
                <a:gridCol w="1834590"/>
                <a:gridCol w="1677092"/>
                <a:gridCol w="1786128"/>
                <a:gridCol w="1494498"/>
                <a:gridCol w="1494498"/>
              </a:tblGrid>
              <a:tr h="356782">
                <a:tc gridSpan="5">
                  <a:txBody>
                    <a:bodyPr/>
                    <a:lstStyle/>
                    <a:p>
                      <a:pPr>
                        <a:lnSpc>
                          <a:spcPct val="115000"/>
                        </a:lnSpc>
                        <a:spcAft>
                          <a:spcPts val="0"/>
                        </a:spcAft>
                      </a:pPr>
                      <a:r>
                        <a:rPr lang="en-CA" sz="1400" dirty="0"/>
                        <a:t>ACE inhibitors </a:t>
                      </a:r>
                      <a:r>
                        <a:rPr lang="en-CA" sz="1400" dirty="0" smtClean="0"/>
                        <a:t>Available </a:t>
                      </a:r>
                      <a:r>
                        <a:rPr lang="en-CA" sz="1400" dirty="0"/>
                        <a:t>in Iran</a:t>
                      </a:r>
                      <a:endParaRPr lang="en-US" sz="1400" dirty="0">
                        <a:latin typeface="Times New Roman" pitchFamily="18" charset="0"/>
                        <a:ea typeface="Times New Roman"/>
                        <a:cs typeface="Times New Roman"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00473">
                <a:tc>
                  <a:txBody>
                    <a:bodyPr/>
                    <a:lstStyle/>
                    <a:p>
                      <a:pPr>
                        <a:lnSpc>
                          <a:spcPct val="115000"/>
                        </a:lnSpc>
                        <a:spcAft>
                          <a:spcPts val="0"/>
                        </a:spcAft>
                      </a:pPr>
                      <a:r>
                        <a:rPr lang="en-CA" sz="1400" dirty="0"/>
                        <a:t>Drug</a:t>
                      </a:r>
                      <a:endParaRPr lang="en-US" sz="1400"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dirty="0"/>
                        <a:t>Drug form</a:t>
                      </a:r>
                      <a:endParaRPr lang="en-US" sz="1400"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a:t>Initial Dosage</a:t>
                      </a:r>
                      <a:endParaRPr lang="en-US" sz="14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a:t>Max. Dose</a:t>
                      </a:r>
                      <a:endParaRPr lang="en-US" sz="14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a:t>Daily Dose Frequency </a:t>
                      </a:r>
                      <a:endParaRPr lang="en-US" sz="1400">
                        <a:latin typeface="Times New Roman" pitchFamily="18" charset="0"/>
                        <a:ea typeface="Times New Roman"/>
                        <a:cs typeface="Times New Roman" pitchFamily="18" charset="0"/>
                      </a:endParaRPr>
                    </a:p>
                  </a:txBody>
                  <a:tcPr marL="68580" marR="68580" marT="0" marB="0"/>
                </a:tc>
              </a:tr>
              <a:tr h="357190">
                <a:tc>
                  <a:txBody>
                    <a:bodyPr/>
                    <a:lstStyle/>
                    <a:p>
                      <a:pPr>
                        <a:lnSpc>
                          <a:spcPct val="115000"/>
                        </a:lnSpc>
                        <a:spcAft>
                          <a:spcPts val="0"/>
                        </a:spcAft>
                      </a:pPr>
                      <a:r>
                        <a:rPr lang="en-CA" sz="1400" dirty="0" err="1"/>
                        <a:t>Captopril</a:t>
                      </a:r>
                      <a:endParaRPr lang="en-US" sz="1400"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a:t>Tab (25mg, 50mg)</a:t>
                      </a:r>
                      <a:endParaRPr lang="en-US" sz="14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a:t>25mg</a:t>
                      </a:r>
                      <a:endParaRPr lang="en-US" sz="14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a:t>100mg*</a:t>
                      </a:r>
                      <a:endParaRPr lang="en-US" sz="14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a:t>2</a:t>
                      </a:r>
                      <a:endParaRPr lang="en-US" sz="1400">
                        <a:latin typeface="Times New Roman" pitchFamily="18" charset="0"/>
                        <a:ea typeface="Times New Roman"/>
                        <a:cs typeface="Times New Roman" pitchFamily="18" charset="0"/>
                      </a:endParaRPr>
                    </a:p>
                  </a:txBody>
                  <a:tcPr marL="68580" marR="68580" marT="0" marB="0"/>
                </a:tc>
              </a:tr>
              <a:tr h="356782">
                <a:tc>
                  <a:txBody>
                    <a:bodyPr/>
                    <a:lstStyle/>
                    <a:p>
                      <a:pPr>
                        <a:lnSpc>
                          <a:spcPct val="115000"/>
                        </a:lnSpc>
                        <a:spcAft>
                          <a:spcPts val="0"/>
                        </a:spcAft>
                      </a:pPr>
                      <a:r>
                        <a:rPr lang="en-CA" sz="1400" dirty="0" err="1"/>
                        <a:t>Enalapril</a:t>
                      </a:r>
                      <a:endParaRPr lang="en-US" sz="1400"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a:t>Tab (5mg, 20mg)</a:t>
                      </a:r>
                      <a:endParaRPr lang="en-US" sz="14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a:t>5mg</a:t>
                      </a:r>
                      <a:endParaRPr lang="en-US" sz="14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a:t>40mg</a:t>
                      </a:r>
                      <a:endParaRPr lang="en-US" sz="14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a:t>1-2</a:t>
                      </a:r>
                      <a:endParaRPr lang="en-US" sz="1400">
                        <a:latin typeface="Times New Roman" pitchFamily="18" charset="0"/>
                        <a:ea typeface="Times New Roman"/>
                        <a:cs typeface="Times New Roman" pitchFamily="18" charset="0"/>
                      </a:endParaRPr>
                    </a:p>
                  </a:txBody>
                  <a:tcPr marL="68580" marR="68580" marT="0" marB="0"/>
                </a:tc>
              </a:tr>
              <a:tr h="356782">
                <a:tc>
                  <a:txBody>
                    <a:bodyPr/>
                    <a:lstStyle/>
                    <a:p>
                      <a:pPr>
                        <a:lnSpc>
                          <a:spcPct val="115000"/>
                        </a:lnSpc>
                        <a:spcAft>
                          <a:spcPts val="0"/>
                        </a:spcAft>
                      </a:pPr>
                      <a:r>
                        <a:rPr lang="en-CA" sz="1400" dirty="0" err="1"/>
                        <a:t>Lisinopril</a:t>
                      </a:r>
                      <a:endParaRPr lang="en-US" sz="1400"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a:t>Tab (10mg, 20mg)</a:t>
                      </a:r>
                      <a:endParaRPr lang="en-US" sz="14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a:t>10mg </a:t>
                      </a:r>
                      <a:endParaRPr lang="en-US" sz="14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a:t>40mg</a:t>
                      </a:r>
                      <a:endParaRPr lang="en-US" sz="14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a:t>1</a:t>
                      </a:r>
                      <a:endParaRPr lang="en-US" sz="1400">
                        <a:latin typeface="Times New Roman" pitchFamily="18" charset="0"/>
                        <a:ea typeface="Times New Roman"/>
                        <a:cs typeface="Times New Roman" pitchFamily="18" charset="0"/>
                      </a:endParaRPr>
                    </a:p>
                  </a:txBody>
                  <a:tcPr marL="68580" marR="68580" marT="0" marB="0"/>
                </a:tc>
              </a:tr>
              <a:tr h="500882">
                <a:tc gridSpan="3">
                  <a:txBody>
                    <a:bodyPr/>
                    <a:lstStyle/>
                    <a:p>
                      <a:pPr>
                        <a:lnSpc>
                          <a:spcPct val="115000"/>
                        </a:lnSpc>
                        <a:spcAft>
                          <a:spcPts val="0"/>
                        </a:spcAft>
                      </a:pPr>
                      <a:r>
                        <a:rPr lang="en-CA" sz="1400" dirty="0"/>
                        <a:t>*In </a:t>
                      </a:r>
                      <a:r>
                        <a:rPr lang="en-CA" sz="1400" dirty="0" err="1"/>
                        <a:t>patinets</a:t>
                      </a:r>
                      <a:r>
                        <a:rPr lang="en-CA" sz="1400" dirty="0"/>
                        <a:t> with CHF max daily dose could be 50mg TID</a:t>
                      </a:r>
                      <a:endParaRPr lang="en-US" sz="1400" dirty="0"/>
                    </a:p>
                    <a:p>
                      <a:pPr>
                        <a:lnSpc>
                          <a:spcPct val="115000"/>
                        </a:lnSpc>
                        <a:spcAft>
                          <a:spcPts val="0"/>
                        </a:spcAft>
                      </a:pPr>
                      <a:r>
                        <a:rPr lang="en-CA" sz="1400" dirty="0" smtClean="0"/>
                        <a:t>. </a:t>
                      </a:r>
                      <a:endParaRPr lang="en-US" sz="1400" dirty="0">
                        <a:latin typeface="Times New Roman" pitchFamily="18" charset="0"/>
                        <a:ea typeface="Times New Roman"/>
                        <a:cs typeface="Times New Roman" pitchFamily="18" charset="0"/>
                      </a:endParaRPr>
                    </a:p>
                  </a:txBody>
                  <a:tcPr marL="68580" marR="68580" marT="0" marB="0"/>
                </a:tc>
                <a:tc hMerge="1">
                  <a:txBody>
                    <a:bodyPr/>
                    <a:lstStyle/>
                    <a:p>
                      <a:endParaRPr lang="en-US"/>
                    </a:p>
                  </a:txBody>
                  <a:tcPr/>
                </a:tc>
                <a:tc hMerge="1">
                  <a:txBody>
                    <a:bodyPr/>
                    <a:lstStyle/>
                    <a:p>
                      <a:endParaRPr lang="en-US"/>
                    </a:p>
                  </a:txBody>
                  <a:tcPr/>
                </a:tc>
                <a:tc>
                  <a:txBody>
                    <a:bodyPr/>
                    <a:lstStyle/>
                    <a:p>
                      <a:pPr>
                        <a:lnSpc>
                          <a:spcPct val="115000"/>
                        </a:lnSpc>
                        <a:spcAft>
                          <a:spcPts val="0"/>
                        </a:spcAft>
                      </a:pPr>
                      <a:endParaRPr lang="en-CA" sz="1400"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endParaRPr lang="en-CA" sz="1400" dirty="0">
                        <a:latin typeface="Times New Roman" pitchFamily="18" charset="0"/>
                        <a:ea typeface="Times New Roman"/>
                        <a:cs typeface="Times New Roman" pitchFamily="18" charset="0"/>
                      </a:endParaRPr>
                    </a:p>
                  </a:txBody>
                  <a:tcPr marL="68580" marR="68580" marT="0" marB="0"/>
                </a:tc>
              </a:tr>
            </a:tbl>
          </a:graphicData>
        </a:graphic>
      </p:graphicFrame>
    </p:spTree>
    <p:extLst>
      <p:ext uri="{BB962C8B-B14F-4D97-AF65-F5344CB8AC3E}">
        <p14:creationId xmlns:p14="http://schemas.microsoft.com/office/powerpoint/2010/main" val="17897057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762000"/>
            <a:ext cx="8229600" cy="4525963"/>
          </a:xfrm>
        </p:spPr>
        <p:txBody>
          <a:bodyPr>
            <a:normAutofit fontScale="77500" lnSpcReduction="20000"/>
          </a:bodyPr>
          <a:lstStyle/>
          <a:p>
            <a:pPr algn="just">
              <a:buNone/>
            </a:pPr>
            <a:r>
              <a:rPr lang="en-CA" dirty="0"/>
              <a:t> </a:t>
            </a:r>
            <a:endParaRPr lang="en-US" dirty="0"/>
          </a:p>
          <a:p>
            <a:pPr algn="just">
              <a:buNone/>
            </a:pPr>
            <a:r>
              <a:rPr lang="en-CA" sz="2600" dirty="0">
                <a:latin typeface="Times New Roman" pitchFamily="18" charset="0"/>
                <a:cs typeface="Times New Roman" pitchFamily="18" charset="0"/>
              </a:rPr>
              <a:t>ARBs are drugs specifically blocked </a:t>
            </a:r>
            <a:r>
              <a:rPr lang="en-CA" sz="2600" dirty="0" err="1">
                <a:latin typeface="Times New Roman" pitchFamily="18" charset="0"/>
                <a:cs typeface="Times New Roman" pitchFamily="18" charset="0"/>
              </a:rPr>
              <a:t>angiotensin</a:t>
            </a:r>
            <a:r>
              <a:rPr lang="en-CA" sz="2600" dirty="0">
                <a:latin typeface="Times New Roman" pitchFamily="18" charset="0"/>
                <a:cs typeface="Times New Roman" pitchFamily="18" charset="0"/>
              </a:rPr>
              <a:t> II receptor. Unlike ACEIs, </a:t>
            </a:r>
            <a:r>
              <a:rPr lang="en-CA" sz="2600" dirty="0">
                <a:solidFill>
                  <a:schemeClr val="accent3">
                    <a:lumMod val="75000"/>
                  </a:schemeClr>
                </a:solidFill>
                <a:latin typeface="Times New Roman" pitchFamily="18" charset="0"/>
                <a:cs typeface="Times New Roman" pitchFamily="18" charset="0"/>
              </a:rPr>
              <a:t>persistent dry cough is less of a problem</a:t>
            </a:r>
            <a:r>
              <a:rPr lang="en-CA" sz="2600" dirty="0">
                <a:latin typeface="Times New Roman" pitchFamily="18" charset="0"/>
                <a:cs typeface="Times New Roman" pitchFamily="18" charset="0"/>
              </a:rPr>
              <a:t>. As such ARBs are recommended in ACEI intolerance patients. As with ACEIs, they </a:t>
            </a:r>
            <a:r>
              <a:rPr lang="en-CA" sz="2600" dirty="0" smtClean="0">
                <a:latin typeface="Times New Roman" pitchFamily="18" charset="0"/>
                <a:cs typeface="Times New Roman" pitchFamily="18" charset="0"/>
              </a:rPr>
              <a:t>are</a:t>
            </a:r>
            <a:r>
              <a:rPr lang="en-US" sz="2600" dirty="0">
                <a:latin typeface="Times New Roman" pitchFamily="18" charset="0"/>
                <a:cs typeface="Times New Roman" pitchFamily="18" charset="0"/>
              </a:rPr>
              <a:t> </a:t>
            </a:r>
            <a:r>
              <a:rPr lang="en-CA" sz="2600" dirty="0" smtClean="0">
                <a:solidFill>
                  <a:schemeClr val="accent2">
                    <a:lumMod val="75000"/>
                  </a:schemeClr>
                </a:solidFill>
                <a:latin typeface="Times New Roman" pitchFamily="18" charset="0"/>
                <a:cs typeface="Times New Roman" pitchFamily="18" charset="0"/>
              </a:rPr>
              <a:t>contraindicated </a:t>
            </a:r>
            <a:r>
              <a:rPr lang="en-CA" sz="2600" dirty="0">
                <a:solidFill>
                  <a:schemeClr val="accent2">
                    <a:lumMod val="75000"/>
                  </a:schemeClr>
                </a:solidFill>
                <a:latin typeface="Times New Roman" pitchFamily="18" charset="0"/>
                <a:cs typeface="Times New Roman" pitchFamily="18" charset="0"/>
              </a:rPr>
              <a:t>in pregnancy and bilateral renal artery stenosis.</a:t>
            </a:r>
            <a:endParaRPr lang="en-US" sz="2600" dirty="0">
              <a:solidFill>
                <a:schemeClr val="accent2">
                  <a:lumMod val="75000"/>
                </a:schemeClr>
              </a:solidFill>
              <a:latin typeface="Times New Roman" pitchFamily="18" charset="0"/>
              <a:cs typeface="Times New Roman" pitchFamily="18" charset="0"/>
            </a:endParaRPr>
          </a:p>
          <a:p>
            <a:pPr algn="just">
              <a:buNone/>
            </a:pPr>
            <a:r>
              <a:rPr lang="en-CA" sz="2600" dirty="0">
                <a:latin typeface="Times New Roman" pitchFamily="18" charset="0"/>
                <a:cs typeface="Times New Roman" pitchFamily="18" charset="0"/>
              </a:rPr>
              <a:t> </a:t>
            </a:r>
            <a:endParaRPr lang="en-US" sz="2600" dirty="0">
              <a:latin typeface="Times New Roman" pitchFamily="18" charset="0"/>
              <a:cs typeface="Times New Roman" pitchFamily="18" charset="0"/>
            </a:endParaRPr>
          </a:p>
          <a:p>
            <a:pPr algn="just">
              <a:buNone/>
            </a:pPr>
            <a:r>
              <a:rPr lang="en-CA" sz="2600" dirty="0">
                <a:latin typeface="Times New Roman" pitchFamily="18" charset="0"/>
                <a:cs typeface="Times New Roman" pitchFamily="18" charset="0"/>
              </a:rPr>
              <a:t>ARBs are </a:t>
            </a:r>
            <a:r>
              <a:rPr lang="en-CA" sz="2600" dirty="0">
                <a:solidFill>
                  <a:schemeClr val="accent3">
                    <a:lumMod val="75000"/>
                  </a:schemeClr>
                </a:solidFill>
                <a:latin typeface="Times New Roman" pitchFamily="18" charset="0"/>
                <a:cs typeface="Times New Roman" pitchFamily="18" charset="0"/>
              </a:rPr>
              <a:t>effective in preventing progression of diabetic Nephropathy and may reduce the incidence of major cardiac events in patients with heart failure hypertensive LVH and diastolic heart failure.</a:t>
            </a:r>
            <a:endParaRPr lang="en-US" sz="2600" dirty="0">
              <a:solidFill>
                <a:schemeClr val="accent3">
                  <a:lumMod val="75000"/>
                </a:schemeClr>
              </a:solidFill>
              <a:latin typeface="Times New Roman" pitchFamily="18" charset="0"/>
              <a:cs typeface="Times New Roman" pitchFamily="18" charset="0"/>
            </a:endParaRPr>
          </a:p>
          <a:p>
            <a:pPr algn="just">
              <a:buNone/>
            </a:pPr>
            <a:r>
              <a:rPr lang="en-CA" sz="2600" dirty="0">
                <a:latin typeface="Times New Roman" pitchFamily="18" charset="0"/>
                <a:cs typeface="Times New Roman" pitchFamily="18" charset="0"/>
              </a:rPr>
              <a:t> </a:t>
            </a:r>
            <a:endParaRPr lang="en-US" sz="2600" dirty="0">
              <a:latin typeface="Times New Roman" pitchFamily="18" charset="0"/>
              <a:cs typeface="Times New Roman" pitchFamily="18" charset="0"/>
            </a:endParaRPr>
          </a:p>
          <a:p>
            <a:pPr algn="just">
              <a:buNone/>
            </a:pPr>
            <a:r>
              <a:rPr lang="en-CA" sz="2600" dirty="0">
                <a:latin typeface="Times New Roman" pitchFamily="18" charset="0"/>
                <a:cs typeface="Times New Roman" pitchFamily="18" charset="0"/>
              </a:rPr>
              <a:t>The Blood Pressure Lowering Treatment </a:t>
            </a:r>
            <a:r>
              <a:rPr lang="en-CA" sz="2600" dirty="0" smtClean="0">
                <a:latin typeface="Times New Roman" pitchFamily="18" charset="0"/>
                <a:cs typeface="Times New Roman" pitchFamily="18" charset="0"/>
              </a:rPr>
              <a:t> </a:t>
            </a:r>
            <a:r>
              <a:rPr lang="en-CA" sz="2600" dirty="0" err="1" smtClean="0">
                <a:latin typeface="Times New Roman" pitchFamily="18" charset="0"/>
                <a:cs typeface="Times New Roman" pitchFamily="18" charset="0"/>
              </a:rPr>
              <a:t>Trialist</a:t>
            </a:r>
            <a:r>
              <a:rPr lang="en-CA" sz="2600" dirty="0" smtClean="0">
                <a:latin typeface="Times New Roman" pitchFamily="18" charset="0"/>
                <a:cs typeface="Times New Roman" pitchFamily="18" charset="0"/>
              </a:rPr>
              <a:t> </a:t>
            </a:r>
            <a:r>
              <a:rPr lang="en-CA" sz="2600" dirty="0">
                <a:latin typeface="Times New Roman" pitchFamily="18" charset="0"/>
                <a:cs typeface="Times New Roman" pitchFamily="18" charset="0"/>
              </a:rPr>
              <a:t>Collaboration (BPLTTC)in a meta-analysis of 21 randomised trial found that there were no clear differences between ACE inhibitors and ARBs for the outcomes of stroke and heart failure. </a:t>
            </a:r>
            <a:r>
              <a:rPr lang="en-CA" sz="2600" dirty="0">
                <a:solidFill>
                  <a:schemeClr val="accent2">
                    <a:lumMod val="75000"/>
                  </a:schemeClr>
                </a:solidFill>
                <a:latin typeface="Times New Roman" pitchFamily="18" charset="0"/>
                <a:cs typeface="Times New Roman" pitchFamily="18" charset="0"/>
              </a:rPr>
              <a:t>Combination of ARBs and ACEIs are not recommended except for reducing </a:t>
            </a:r>
            <a:r>
              <a:rPr lang="en-CA" sz="2600" dirty="0" smtClean="0">
                <a:solidFill>
                  <a:schemeClr val="accent2">
                    <a:lumMod val="75000"/>
                  </a:schemeClr>
                </a:solidFill>
                <a:latin typeface="Times New Roman" pitchFamily="18" charset="0"/>
                <a:cs typeface="Times New Roman" pitchFamily="18" charset="0"/>
              </a:rPr>
              <a:t> </a:t>
            </a:r>
            <a:r>
              <a:rPr lang="en-CA" sz="2600" dirty="0" err="1" smtClean="0">
                <a:solidFill>
                  <a:schemeClr val="accent2">
                    <a:lumMod val="75000"/>
                  </a:schemeClr>
                </a:solidFill>
                <a:latin typeface="Times New Roman" pitchFamily="18" charset="0"/>
                <a:cs typeface="Times New Roman" pitchFamily="18" charset="0"/>
              </a:rPr>
              <a:t>proteinuria</a:t>
            </a:r>
            <a:r>
              <a:rPr lang="en-CA" sz="2600" dirty="0">
                <a:solidFill>
                  <a:schemeClr val="accent2">
                    <a:lumMod val="75000"/>
                  </a:schemeClr>
                </a:solidFill>
                <a:latin typeface="Times New Roman" pitchFamily="18" charset="0"/>
                <a:cs typeface="Times New Roman" pitchFamily="18" charset="0"/>
              </a:rPr>
              <a:t>. </a:t>
            </a:r>
            <a:endParaRPr lang="en-US" sz="2600" dirty="0">
              <a:solidFill>
                <a:schemeClr val="accent2">
                  <a:lumMod val="75000"/>
                </a:schemeClr>
              </a:solidFill>
              <a:latin typeface="Times New Roman" pitchFamily="18" charset="0"/>
              <a:cs typeface="Times New Roman" pitchFamily="18" charset="0"/>
            </a:endParaRPr>
          </a:p>
          <a:p>
            <a:pPr algn="just">
              <a:buNone/>
            </a:pPr>
            <a:r>
              <a:rPr lang="en-CA" dirty="0">
                <a:solidFill>
                  <a:schemeClr val="accent2">
                    <a:lumMod val="75000"/>
                  </a:schemeClr>
                </a:solidFill>
                <a:latin typeface="Times New Roman" pitchFamily="18" charset="0"/>
                <a:cs typeface="Times New Roman" pitchFamily="18" charset="0"/>
              </a:rPr>
              <a:t> </a:t>
            </a:r>
            <a:endParaRPr lang="en-US" dirty="0">
              <a:solidFill>
                <a:schemeClr val="accent2">
                  <a:lumMod val="75000"/>
                </a:schemeClr>
              </a:solidFill>
              <a:latin typeface="Times New Roman" pitchFamily="18" charset="0"/>
              <a:cs typeface="Times New Roman" pitchFamily="18" charset="0"/>
            </a:endParaRPr>
          </a:p>
        </p:txBody>
      </p:sp>
      <p:sp>
        <p:nvSpPr>
          <p:cNvPr id="2" name="Title 1"/>
          <p:cNvSpPr>
            <a:spLocks noGrp="1"/>
          </p:cNvSpPr>
          <p:nvPr>
            <p:ph type="title"/>
          </p:nvPr>
        </p:nvSpPr>
        <p:spPr/>
        <p:txBody>
          <a:bodyPr>
            <a:normAutofit fontScale="90000"/>
          </a:bodyPr>
          <a:lstStyle/>
          <a:p>
            <a:pPr lvl="0"/>
            <a:r>
              <a:rPr lang="en-CA" sz="2400" b="1" dirty="0" smtClean="0">
                <a:solidFill>
                  <a:schemeClr val="accent4">
                    <a:lumMod val="75000"/>
                  </a:schemeClr>
                </a:solidFill>
                <a:latin typeface="Times New Roman" pitchFamily="18" charset="0"/>
                <a:cs typeface="Times New Roman" pitchFamily="18" charset="0"/>
              </a:rPr>
              <a:t>Angiotensin receptor blockers (ARBs)</a:t>
            </a:r>
            <a:r>
              <a:rPr lang="en-US" sz="2400" dirty="0" smtClean="0">
                <a:solidFill>
                  <a:schemeClr val="accent4">
                    <a:lumMod val="75000"/>
                  </a:schemeClr>
                </a:solidFill>
                <a:latin typeface="Times New Roman" pitchFamily="18" charset="0"/>
                <a:cs typeface="Times New Roman" pitchFamily="18" charset="0"/>
              </a:rPr>
              <a:t/>
            </a:r>
            <a:br>
              <a:rPr lang="en-US" sz="2400" dirty="0" smtClean="0">
                <a:solidFill>
                  <a:schemeClr val="accent4">
                    <a:lumMod val="75000"/>
                  </a:schemeClr>
                </a:solidFill>
                <a:latin typeface="Times New Roman" pitchFamily="18" charset="0"/>
                <a:cs typeface="Times New Roman" pitchFamily="18" charset="0"/>
              </a:rPr>
            </a:br>
            <a:endParaRPr lang="en-US" sz="2400" dirty="0">
              <a:solidFill>
                <a:schemeClr val="accent4">
                  <a:lumMod val="7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9657496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926140235"/>
              </p:ext>
            </p:extLst>
          </p:nvPr>
        </p:nvGraphicFramePr>
        <p:xfrm>
          <a:off x="500034" y="1500174"/>
          <a:ext cx="8286808" cy="2786082"/>
        </p:xfrm>
        <a:graphic>
          <a:graphicData uri="http://schemas.openxmlformats.org/drawingml/2006/table">
            <a:tbl>
              <a:tblPr>
                <a:tableStyleId>{775DCB02-9BB8-47FD-8907-85C794F793BA}</a:tableStyleId>
              </a:tblPr>
              <a:tblGrid>
                <a:gridCol w="1921992"/>
                <a:gridCol w="1656323"/>
                <a:gridCol w="1767957"/>
                <a:gridCol w="1470268"/>
                <a:gridCol w="1470268"/>
              </a:tblGrid>
              <a:tr h="419261">
                <a:tc gridSpan="3">
                  <a:txBody>
                    <a:bodyPr/>
                    <a:lstStyle/>
                    <a:p>
                      <a:pPr>
                        <a:lnSpc>
                          <a:spcPct val="115000"/>
                        </a:lnSpc>
                        <a:spcAft>
                          <a:spcPts val="0"/>
                        </a:spcAft>
                      </a:pPr>
                      <a:r>
                        <a:rPr lang="en-CA" sz="1400" dirty="0"/>
                        <a:t>ARBs Available in Iran </a:t>
                      </a:r>
                      <a:endParaRPr lang="en-US" sz="1400" dirty="0">
                        <a:latin typeface="Times New Roman" pitchFamily="18" charset="0"/>
                        <a:ea typeface="Times New Roman"/>
                        <a:cs typeface="Times New Roman" pitchFamily="18" charset="0"/>
                      </a:endParaRPr>
                    </a:p>
                  </a:txBody>
                  <a:tcPr marL="68580" marR="68580" marT="0" marB="0"/>
                </a:tc>
                <a:tc hMerge="1">
                  <a:txBody>
                    <a:bodyPr/>
                    <a:lstStyle/>
                    <a:p>
                      <a:endParaRPr lang="en-US"/>
                    </a:p>
                  </a:txBody>
                  <a:tcPr/>
                </a:tc>
                <a:tc hMerge="1">
                  <a:txBody>
                    <a:bodyPr/>
                    <a:lstStyle/>
                    <a:p>
                      <a:endParaRPr lang="en-US"/>
                    </a:p>
                  </a:txBody>
                  <a:tcPr/>
                </a:tc>
                <a:tc>
                  <a:txBody>
                    <a:bodyPr/>
                    <a:lstStyle/>
                    <a:p>
                      <a:pPr>
                        <a:lnSpc>
                          <a:spcPct val="115000"/>
                        </a:lnSpc>
                        <a:spcAft>
                          <a:spcPts val="0"/>
                        </a:spcAft>
                      </a:pPr>
                      <a:endParaRPr lang="en-US" sz="14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endParaRPr lang="en-US" sz="1400">
                        <a:latin typeface="Times New Roman" pitchFamily="18" charset="0"/>
                        <a:ea typeface="Times New Roman"/>
                        <a:cs typeface="Times New Roman" pitchFamily="18" charset="0"/>
                      </a:endParaRPr>
                    </a:p>
                  </a:txBody>
                  <a:tcPr marL="68580" marR="68580" marT="0" marB="0"/>
                </a:tc>
              </a:tr>
              <a:tr h="838522">
                <a:tc>
                  <a:txBody>
                    <a:bodyPr/>
                    <a:lstStyle/>
                    <a:p>
                      <a:pPr>
                        <a:lnSpc>
                          <a:spcPct val="115000"/>
                        </a:lnSpc>
                        <a:spcAft>
                          <a:spcPts val="0"/>
                        </a:spcAft>
                      </a:pPr>
                      <a:r>
                        <a:rPr lang="en-CA" sz="1400" dirty="0"/>
                        <a:t>Drug</a:t>
                      </a:r>
                      <a:endParaRPr lang="en-US" sz="1400"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a:t>Drug form</a:t>
                      </a:r>
                      <a:endParaRPr lang="en-US" sz="14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a:t>Initial Dosage</a:t>
                      </a:r>
                      <a:endParaRPr lang="en-US" sz="14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a:t>Max Dose</a:t>
                      </a:r>
                      <a:endParaRPr lang="en-US" sz="14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a:t>Daily Dose Frequency </a:t>
                      </a:r>
                      <a:endParaRPr lang="en-US" sz="1400">
                        <a:latin typeface="Times New Roman" pitchFamily="18" charset="0"/>
                        <a:ea typeface="Times New Roman"/>
                        <a:cs typeface="Times New Roman" pitchFamily="18" charset="0"/>
                      </a:endParaRPr>
                    </a:p>
                  </a:txBody>
                  <a:tcPr marL="68580" marR="68580" marT="0" marB="0"/>
                </a:tc>
              </a:tr>
              <a:tr h="419261">
                <a:tc>
                  <a:txBody>
                    <a:bodyPr/>
                    <a:lstStyle/>
                    <a:p>
                      <a:pPr>
                        <a:lnSpc>
                          <a:spcPct val="115000"/>
                        </a:lnSpc>
                        <a:spcAft>
                          <a:spcPts val="0"/>
                        </a:spcAft>
                      </a:pPr>
                      <a:r>
                        <a:rPr lang="en-CA" sz="1400" dirty="0" err="1"/>
                        <a:t>Losartan</a:t>
                      </a:r>
                      <a:endParaRPr lang="en-US" sz="1400"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a:t>Tab (25mg, 50 mg)</a:t>
                      </a:r>
                      <a:endParaRPr lang="en-US" sz="1400">
                        <a:latin typeface="Times New Roman" pitchFamily="18" charset="0"/>
                        <a:ea typeface="Times New Roman"/>
                        <a:cs typeface="Times New Roman" pitchFamily="18" charset="0"/>
                      </a:endParaRPr>
                    </a:p>
                  </a:txBody>
                  <a:tcPr marL="68580" marR="68580" marT="0" marB="0"/>
                </a:tc>
                <a:tc>
                  <a:txBody>
                    <a:bodyPr/>
                    <a:lstStyle/>
                    <a:p>
                      <a:pPr indent="457200">
                        <a:lnSpc>
                          <a:spcPct val="115000"/>
                        </a:lnSpc>
                        <a:spcAft>
                          <a:spcPts val="0"/>
                        </a:spcAft>
                      </a:pPr>
                      <a:r>
                        <a:rPr lang="en-CA" sz="1400"/>
                        <a:t>25mg</a:t>
                      </a:r>
                      <a:endParaRPr lang="en-US" sz="1400">
                        <a:latin typeface="Times New Roman" pitchFamily="18" charset="0"/>
                        <a:ea typeface="Times New Roman"/>
                        <a:cs typeface="Times New Roman" pitchFamily="18" charset="0"/>
                      </a:endParaRPr>
                    </a:p>
                  </a:txBody>
                  <a:tcPr marL="68580" marR="68580" marT="0" marB="0"/>
                </a:tc>
                <a:tc>
                  <a:txBody>
                    <a:bodyPr/>
                    <a:lstStyle/>
                    <a:p>
                      <a:pPr algn="just">
                        <a:lnSpc>
                          <a:spcPct val="115000"/>
                        </a:lnSpc>
                        <a:spcAft>
                          <a:spcPts val="0"/>
                        </a:spcAft>
                      </a:pPr>
                      <a:r>
                        <a:rPr lang="en-CA" sz="1400"/>
                        <a:t>100mg</a:t>
                      </a:r>
                      <a:endParaRPr lang="en-US" sz="1400">
                        <a:latin typeface="Times New Roman" pitchFamily="18" charset="0"/>
                        <a:ea typeface="Times New Roman"/>
                        <a:cs typeface="Times New Roman" pitchFamily="18" charset="0"/>
                      </a:endParaRPr>
                    </a:p>
                  </a:txBody>
                  <a:tcPr marL="68580" marR="68580" marT="0" marB="0"/>
                </a:tc>
                <a:tc>
                  <a:txBody>
                    <a:bodyPr/>
                    <a:lstStyle/>
                    <a:p>
                      <a:pPr algn="just">
                        <a:lnSpc>
                          <a:spcPct val="115000"/>
                        </a:lnSpc>
                        <a:spcAft>
                          <a:spcPts val="0"/>
                        </a:spcAft>
                      </a:pPr>
                      <a:r>
                        <a:rPr lang="en-CA" sz="1400"/>
                        <a:t>1-2</a:t>
                      </a:r>
                      <a:endParaRPr lang="en-US" sz="1400">
                        <a:latin typeface="Times New Roman" pitchFamily="18" charset="0"/>
                        <a:ea typeface="Times New Roman"/>
                        <a:cs typeface="Times New Roman" pitchFamily="18" charset="0"/>
                      </a:endParaRPr>
                    </a:p>
                  </a:txBody>
                  <a:tcPr marL="68580" marR="68580" marT="0" marB="0"/>
                </a:tc>
              </a:tr>
              <a:tr h="419261">
                <a:tc>
                  <a:txBody>
                    <a:bodyPr/>
                    <a:lstStyle/>
                    <a:p>
                      <a:pPr>
                        <a:lnSpc>
                          <a:spcPct val="115000"/>
                        </a:lnSpc>
                        <a:spcAft>
                          <a:spcPts val="0"/>
                        </a:spcAft>
                      </a:pPr>
                      <a:r>
                        <a:rPr lang="en-CA" sz="1400" dirty="0" err="1"/>
                        <a:t>Valsartan</a:t>
                      </a:r>
                      <a:endParaRPr lang="en-US" sz="1400" dirty="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a:t>Tab (80mg, 160mg)</a:t>
                      </a:r>
                      <a:endParaRPr lang="en-US" sz="14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a:t>80mg</a:t>
                      </a:r>
                      <a:endParaRPr lang="en-US" sz="14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a:t>320mg</a:t>
                      </a:r>
                      <a:endParaRPr lang="en-US" sz="1400">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lang="en-CA" sz="1400"/>
                        <a:t>1-2</a:t>
                      </a:r>
                      <a:endParaRPr lang="en-US" sz="1400">
                        <a:latin typeface="Times New Roman" pitchFamily="18" charset="0"/>
                        <a:ea typeface="Times New Roman"/>
                        <a:cs typeface="Times New Roman" pitchFamily="18" charset="0"/>
                      </a:endParaRPr>
                    </a:p>
                  </a:txBody>
                  <a:tcPr marL="68580" marR="68580" marT="0" marB="0"/>
                </a:tc>
              </a:tr>
              <a:tr h="689777">
                <a:tc>
                  <a:txBody>
                    <a:bodyPr/>
                    <a:lstStyle/>
                    <a:p>
                      <a:pPr>
                        <a:lnSpc>
                          <a:spcPct val="115000"/>
                        </a:lnSpc>
                        <a:spcAft>
                          <a:spcPts val="0"/>
                        </a:spcAft>
                      </a:pPr>
                      <a:r>
                        <a:rPr kumimoji="0" lang="en-CA" sz="1400" kern="1200" dirty="0" err="1"/>
                        <a:t>Telmisartan</a:t>
                      </a:r>
                      <a:endParaRPr kumimoji="0" lang="en-US" sz="1400" kern="1200" dirty="0">
                        <a:solidFill>
                          <a:schemeClr val="tx1"/>
                        </a:solidFill>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kumimoji="0" lang="en-CA" sz="1400" kern="1200" dirty="0"/>
                        <a:t>Tab (80mg)</a:t>
                      </a:r>
                      <a:endParaRPr kumimoji="0" lang="en-US" sz="1400" kern="1200" dirty="0">
                        <a:solidFill>
                          <a:schemeClr val="tx1"/>
                        </a:solidFill>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kumimoji="0" lang="en-CA" sz="1400" kern="1200" dirty="0"/>
                        <a:t>80mg</a:t>
                      </a:r>
                      <a:endParaRPr kumimoji="0" lang="en-US" sz="1400" kern="1200" dirty="0">
                        <a:solidFill>
                          <a:schemeClr val="tx1"/>
                        </a:solidFill>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kumimoji="0" lang="en-CA" sz="1400" kern="1200" dirty="0"/>
                        <a:t>80mg</a:t>
                      </a:r>
                      <a:endParaRPr kumimoji="0" lang="en-US" sz="1400" kern="1200" dirty="0">
                        <a:solidFill>
                          <a:schemeClr val="tx1"/>
                        </a:solidFill>
                        <a:latin typeface="Times New Roman" pitchFamily="18" charset="0"/>
                        <a:ea typeface="Times New Roman"/>
                        <a:cs typeface="Times New Roman" pitchFamily="18" charset="0"/>
                      </a:endParaRPr>
                    </a:p>
                  </a:txBody>
                  <a:tcPr marL="68580" marR="68580" marT="0" marB="0"/>
                </a:tc>
                <a:tc>
                  <a:txBody>
                    <a:bodyPr/>
                    <a:lstStyle/>
                    <a:p>
                      <a:pPr>
                        <a:lnSpc>
                          <a:spcPct val="115000"/>
                        </a:lnSpc>
                        <a:spcAft>
                          <a:spcPts val="0"/>
                        </a:spcAft>
                      </a:pPr>
                      <a:r>
                        <a:rPr kumimoji="0" lang="en-CA" sz="1400" kern="1200" dirty="0"/>
                        <a:t>1</a:t>
                      </a:r>
                      <a:endParaRPr kumimoji="0" lang="en-US" sz="1400" kern="1200" dirty="0">
                        <a:solidFill>
                          <a:schemeClr val="tx1"/>
                        </a:solidFill>
                        <a:latin typeface="Times New Roman" pitchFamily="18" charset="0"/>
                        <a:ea typeface="Times New Roman"/>
                        <a:cs typeface="Times New Roman" pitchFamily="18" charset="0"/>
                      </a:endParaRPr>
                    </a:p>
                  </a:txBody>
                  <a:tcPr marL="68580" marR="68580" marT="0" marB="0"/>
                </a:tc>
              </a:tr>
            </a:tbl>
          </a:graphicData>
        </a:graphic>
      </p:graphicFrame>
    </p:spTree>
    <p:extLst>
      <p:ext uri="{BB962C8B-B14F-4D97-AF65-F5344CB8AC3E}">
        <p14:creationId xmlns:p14="http://schemas.microsoft.com/office/powerpoint/2010/main" val="6983759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0"/>
            <a:ext cx="7772400" cy="1000132"/>
          </a:xfrm>
        </p:spPr>
        <p:txBody>
          <a:bodyPr>
            <a:normAutofit fontScale="90000"/>
          </a:bodyPr>
          <a:lstStyle/>
          <a:p>
            <a:pPr algn="l"/>
            <a:r>
              <a:rPr lang="en-US" sz="2200" dirty="0">
                <a:latin typeface="Times New Roman" pitchFamily="18" charset="0"/>
                <a:cs typeface="Times New Roman" pitchFamily="18" charset="0"/>
              </a:rPr>
              <a:t/>
            </a:r>
            <a:br>
              <a:rPr lang="en-US" sz="2200" dirty="0">
                <a:latin typeface="Times New Roman" pitchFamily="18" charset="0"/>
                <a:cs typeface="Times New Roman" pitchFamily="18" charset="0"/>
              </a:rPr>
            </a:br>
            <a:r>
              <a:rPr lang="en-CA" sz="2200" b="1" dirty="0">
                <a:solidFill>
                  <a:schemeClr val="accent4">
                    <a:lumMod val="75000"/>
                  </a:schemeClr>
                </a:solidFill>
                <a:latin typeface="Times New Roman" pitchFamily="18" charset="0"/>
                <a:cs typeface="Times New Roman" pitchFamily="18" charset="0"/>
              </a:rPr>
              <a:t>Calcium channel blockers (CCB</a:t>
            </a:r>
            <a:r>
              <a:rPr lang="en-CA" sz="2700" b="1" dirty="0">
                <a:solidFill>
                  <a:schemeClr val="accent4">
                    <a:lumMod val="75000"/>
                  </a:schemeClr>
                </a:solidFill>
                <a:latin typeface="Times New Roman" pitchFamily="18" charset="0"/>
                <a:cs typeface="Times New Roman" pitchFamily="18" charset="0"/>
              </a:rPr>
              <a:t>s)</a:t>
            </a:r>
            <a:r>
              <a:rPr lang="en-US" dirty="0"/>
              <a:t/>
            </a:r>
            <a:br>
              <a:rPr lang="en-US" dirty="0"/>
            </a:br>
            <a:endParaRPr lang="en-US" dirty="0"/>
          </a:p>
        </p:txBody>
      </p:sp>
      <p:sp>
        <p:nvSpPr>
          <p:cNvPr id="3" name="Subtitle 2"/>
          <p:cNvSpPr>
            <a:spLocks noGrp="1"/>
          </p:cNvSpPr>
          <p:nvPr>
            <p:ph type="subTitle" idx="1"/>
          </p:nvPr>
        </p:nvSpPr>
        <p:spPr>
          <a:xfrm>
            <a:off x="533400" y="762000"/>
            <a:ext cx="8229600" cy="5791200"/>
          </a:xfrm>
        </p:spPr>
        <p:txBody>
          <a:bodyPr>
            <a:normAutofit fontScale="92500" lnSpcReduction="10000"/>
          </a:bodyPr>
          <a:lstStyle/>
          <a:p>
            <a:pPr algn="just"/>
            <a:r>
              <a:rPr lang="en-CA" sz="2300" b="1" cap="none" spc="0" dirty="0" smtClean="0">
                <a:latin typeface="Times New Roman" pitchFamily="18" charset="0"/>
                <a:cs typeface="Times New Roman" pitchFamily="18" charset="0"/>
              </a:rPr>
              <a:t>Long-acting </a:t>
            </a:r>
            <a:r>
              <a:rPr lang="en-CA" sz="2300" b="1" cap="none" spc="0" dirty="0" err="1" smtClean="0">
                <a:latin typeface="Times New Roman" pitchFamily="18" charset="0"/>
                <a:cs typeface="Times New Roman" pitchFamily="18" charset="0"/>
              </a:rPr>
              <a:t>ccbs</a:t>
            </a:r>
            <a:r>
              <a:rPr lang="en-CA" sz="2300" b="1" cap="none" spc="0" dirty="0" smtClean="0">
                <a:latin typeface="Times New Roman" pitchFamily="18" charset="0"/>
                <a:cs typeface="Times New Roman" pitchFamily="18" charset="0"/>
              </a:rPr>
              <a:t> have been shown to be safe and effective in lowering blood pressure, both as first-line agents and in combination with other classes of antihypertensive drugs.</a:t>
            </a:r>
          </a:p>
          <a:p>
            <a:pPr algn="just"/>
            <a:r>
              <a:rPr lang="en-CA" sz="2300" b="1" cap="none" spc="0" dirty="0" smtClean="0">
                <a:latin typeface="Times New Roman" pitchFamily="18" charset="0"/>
                <a:cs typeface="Times New Roman" pitchFamily="18" charset="0"/>
              </a:rPr>
              <a:t>There are three major classes of </a:t>
            </a:r>
            <a:r>
              <a:rPr lang="en-CA" sz="2300" b="1" cap="none" spc="0" dirty="0" err="1" smtClean="0">
                <a:latin typeface="Times New Roman" pitchFamily="18" charset="0"/>
                <a:cs typeface="Times New Roman" pitchFamily="18" charset="0"/>
              </a:rPr>
              <a:t>ccbs</a:t>
            </a:r>
            <a:r>
              <a:rPr lang="en-CA" sz="2300" b="1" cap="none" spc="0" dirty="0" smtClean="0">
                <a:latin typeface="Times New Roman" pitchFamily="18" charset="0"/>
                <a:cs typeface="Times New Roman" pitchFamily="18" charset="0"/>
              </a:rPr>
              <a:t> (</a:t>
            </a:r>
            <a:r>
              <a:rPr lang="en-CA" sz="2300" b="1" cap="none" spc="0" dirty="0" err="1" smtClean="0">
                <a:latin typeface="Times New Roman" pitchFamily="18" charset="0"/>
                <a:cs typeface="Times New Roman" pitchFamily="18" charset="0"/>
              </a:rPr>
              <a:t>phenylalkylamines</a:t>
            </a:r>
            <a:r>
              <a:rPr lang="en-CA" sz="2300" b="1" cap="none" spc="0" dirty="0" smtClean="0">
                <a:latin typeface="Times New Roman" pitchFamily="18" charset="0"/>
                <a:cs typeface="Times New Roman" pitchFamily="18" charset="0"/>
              </a:rPr>
              <a:t>, </a:t>
            </a:r>
            <a:r>
              <a:rPr lang="en-CA" sz="2300" b="1" cap="none" spc="0" dirty="0" err="1" smtClean="0">
                <a:latin typeface="Times New Roman" pitchFamily="18" charset="0"/>
                <a:cs typeface="Times New Roman" pitchFamily="18" charset="0"/>
              </a:rPr>
              <a:t>dihydropyridines</a:t>
            </a:r>
            <a:r>
              <a:rPr lang="en-CA" sz="2300" b="1" cap="none" spc="0" dirty="0" smtClean="0">
                <a:latin typeface="Times New Roman" pitchFamily="18" charset="0"/>
                <a:cs typeface="Times New Roman" pitchFamily="18" charset="0"/>
              </a:rPr>
              <a:t> and </a:t>
            </a:r>
            <a:r>
              <a:rPr lang="en-CA" sz="2300" b="1" cap="none" spc="0" dirty="0" err="1" smtClean="0">
                <a:latin typeface="Times New Roman" pitchFamily="18" charset="0"/>
                <a:cs typeface="Times New Roman" pitchFamily="18" charset="0"/>
              </a:rPr>
              <a:t>benzothiazepines</a:t>
            </a:r>
            <a:r>
              <a:rPr lang="en-CA" sz="2300" b="1" cap="none" spc="0" dirty="0" smtClean="0">
                <a:latin typeface="Times New Roman" pitchFamily="18" charset="0"/>
                <a:cs typeface="Times New Roman" pitchFamily="18" charset="0"/>
              </a:rPr>
              <a:t>) with different characteristics and all are effective in lowering </a:t>
            </a:r>
            <a:r>
              <a:rPr lang="en-CA" sz="2300" b="1" cap="none" spc="0" dirty="0" err="1" smtClean="0">
                <a:latin typeface="Times New Roman" pitchFamily="18" charset="0"/>
                <a:cs typeface="Times New Roman" pitchFamily="18" charset="0"/>
              </a:rPr>
              <a:t>bp.</a:t>
            </a:r>
            <a:r>
              <a:rPr lang="en-CA" sz="2300" b="1" cap="none" spc="0" dirty="0" smtClean="0">
                <a:latin typeface="Times New Roman" pitchFamily="18" charset="0"/>
                <a:cs typeface="Times New Roman" pitchFamily="18" charset="0"/>
              </a:rPr>
              <a:t> with few exceptions, they have no undesirable metabolic effects and their safety profile in hypertension is good. </a:t>
            </a:r>
          </a:p>
          <a:p>
            <a:pPr algn="just"/>
            <a:r>
              <a:rPr lang="en-CA" sz="2300" b="1" cap="none" spc="0" dirty="0" err="1" smtClean="0">
                <a:latin typeface="Times New Roman" pitchFamily="18" charset="0"/>
                <a:cs typeface="Times New Roman" pitchFamily="18" charset="0"/>
              </a:rPr>
              <a:t>Dihydropyridine</a:t>
            </a:r>
            <a:r>
              <a:rPr lang="en-CA" sz="2300" b="1" cap="none" spc="0" dirty="0" smtClean="0">
                <a:latin typeface="Times New Roman" pitchFamily="18" charset="0"/>
                <a:cs typeface="Times New Roman" pitchFamily="18" charset="0"/>
              </a:rPr>
              <a:t> </a:t>
            </a:r>
            <a:r>
              <a:rPr lang="en-CA" sz="2300" b="1" cap="none" spc="0" dirty="0" err="1" smtClean="0">
                <a:latin typeface="Times New Roman" pitchFamily="18" charset="0"/>
                <a:cs typeface="Times New Roman" pitchFamily="18" charset="0"/>
              </a:rPr>
              <a:t>ccbs</a:t>
            </a:r>
            <a:r>
              <a:rPr lang="en-CA" sz="2300" b="1" cap="none" spc="0" dirty="0" smtClean="0">
                <a:latin typeface="Times New Roman" pitchFamily="18" charset="0"/>
                <a:cs typeface="Times New Roman" pitchFamily="18" charset="0"/>
              </a:rPr>
              <a:t> are particularly effective in reducing isolated systolic hypertension. They are also </a:t>
            </a:r>
            <a:r>
              <a:rPr lang="en-CA" sz="2300" b="1" cap="none" spc="0" dirty="0" smtClean="0">
                <a:solidFill>
                  <a:schemeClr val="accent3">
                    <a:lumMod val="75000"/>
                  </a:schemeClr>
                </a:solidFill>
                <a:latin typeface="Times New Roman" pitchFamily="18" charset="0"/>
                <a:cs typeface="Times New Roman" pitchFamily="18" charset="0"/>
              </a:rPr>
              <a:t>effective in reducing cerebrovascular events by 10% compared with other active therapies.</a:t>
            </a:r>
            <a:r>
              <a:rPr lang="en-CA" sz="2300" b="1" cap="none" spc="0" dirty="0" smtClean="0">
                <a:latin typeface="Times New Roman" pitchFamily="18" charset="0"/>
                <a:cs typeface="Times New Roman" pitchFamily="18" charset="0"/>
              </a:rPr>
              <a:t> </a:t>
            </a:r>
          </a:p>
          <a:p>
            <a:pPr algn="just"/>
            <a:r>
              <a:rPr lang="en-CA" sz="2300" b="1" cap="none" spc="0" dirty="0" smtClean="0">
                <a:latin typeface="Times New Roman" pitchFamily="18" charset="0"/>
                <a:cs typeface="Times New Roman" pitchFamily="18" charset="0"/>
              </a:rPr>
              <a:t>Short acting </a:t>
            </a:r>
            <a:r>
              <a:rPr lang="en-CA" sz="2300" b="1" cap="none" spc="0" dirty="0" err="1" smtClean="0">
                <a:latin typeface="Times New Roman" pitchFamily="18" charset="0"/>
                <a:cs typeface="Times New Roman" pitchFamily="18" charset="0"/>
              </a:rPr>
              <a:t>ccbs</a:t>
            </a:r>
            <a:r>
              <a:rPr lang="en-CA" sz="2300" b="1" cap="none" spc="0" dirty="0" smtClean="0">
                <a:latin typeface="Times New Roman" pitchFamily="18" charset="0"/>
                <a:cs typeface="Times New Roman" pitchFamily="18" charset="0"/>
              </a:rPr>
              <a:t> are no longer recommended and should be phased out. The use of sublingual </a:t>
            </a:r>
            <a:r>
              <a:rPr lang="en-CA" sz="2300" b="1" cap="none" spc="0" dirty="0" err="1" smtClean="0">
                <a:latin typeface="Times New Roman" pitchFamily="18" charset="0"/>
                <a:cs typeface="Times New Roman" pitchFamily="18" charset="0"/>
              </a:rPr>
              <a:t>nifedipine</a:t>
            </a:r>
            <a:r>
              <a:rPr lang="en-CA" sz="2300" b="1" cap="none" spc="0" dirty="0" smtClean="0">
                <a:latin typeface="Times New Roman" pitchFamily="18" charset="0"/>
                <a:cs typeface="Times New Roman" pitchFamily="18" charset="0"/>
              </a:rPr>
              <a:t> is also discouraged. Long acting </a:t>
            </a:r>
            <a:r>
              <a:rPr lang="en-CA" sz="2300" b="1" cap="none" spc="0" dirty="0" err="1" smtClean="0">
                <a:latin typeface="Times New Roman" pitchFamily="18" charset="0"/>
                <a:cs typeface="Times New Roman" pitchFamily="18" charset="0"/>
              </a:rPr>
              <a:t>ccbs</a:t>
            </a:r>
            <a:r>
              <a:rPr lang="en-CA" sz="2300" b="1" cap="none" spc="0" dirty="0" smtClean="0">
                <a:latin typeface="Times New Roman" pitchFamily="18" charset="0"/>
                <a:cs typeface="Times New Roman" pitchFamily="18" charset="0"/>
              </a:rPr>
              <a:t> may also be useful in treating hypertensives with coronary heart disease. Adverse effects include </a:t>
            </a:r>
            <a:r>
              <a:rPr lang="en-CA" sz="2300" b="1" cap="none" spc="0" dirty="0" smtClean="0">
                <a:solidFill>
                  <a:schemeClr val="accent2">
                    <a:lumMod val="75000"/>
                  </a:schemeClr>
                </a:solidFill>
                <a:latin typeface="Times New Roman" pitchFamily="18" charset="0"/>
                <a:cs typeface="Times New Roman" pitchFamily="18" charset="0"/>
              </a:rPr>
              <a:t>initial tachycardia, headache, flushing, constipation and ankle oedema. </a:t>
            </a:r>
            <a:r>
              <a:rPr lang="en-CA" sz="2300" b="1" cap="none" spc="0" dirty="0" smtClean="0">
                <a:latin typeface="Times New Roman" pitchFamily="18" charset="0"/>
                <a:cs typeface="Times New Roman" pitchFamily="18" charset="0"/>
              </a:rPr>
              <a:t>Unlike other </a:t>
            </a:r>
            <a:r>
              <a:rPr lang="en-CA" sz="2300" b="1" cap="none" spc="0" dirty="0" err="1" smtClean="0">
                <a:latin typeface="Times New Roman" pitchFamily="18" charset="0"/>
                <a:cs typeface="Times New Roman" pitchFamily="18" charset="0"/>
              </a:rPr>
              <a:t>ccbs</a:t>
            </a:r>
            <a:r>
              <a:rPr lang="en-CA" sz="2300" b="1" cap="none" spc="0" dirty="0" smtClean="0">
                <a:latin typeface="Times New Roman" pitchFamily="18" charset="0"/>
                <a:cs typeface="Times New Roman" pitchFamily="18" charset="0"/>
              </a:rPr>
              <a:t>, verapamil may reduce heart rate and care should be exercised when used with </a:t>
            </a:r>
            <a:r>
              <a:rPr lang="en-CA" sz="2300" b="1" cap="none" spc="0" dirty="0" err="1" smtClean="0">
                <a:latin typeface="Times New Roman" pitchFamily="18" charset="0"/>
                <a:cs typeface="Times New Roman" pitchFamily="18" charset="0"/>
              </a:rPr>
              <a:t>betablockers</a:t>
            </a:r>
            <a:r>
              <a:rPr lang="en-CA" sz="2300" b="1" cap="none" spc="0" dirty="0" smtClean="0">
                <a:latin typeface="Times New Roman" pitchFamily="18" charset="0"/>
                <a:cs typeface="Times New Roman" pitchFamily="18" charset="0"/>
              </a:rPr>
              <a:t>.</a:t>
            </a:r>
            <a:endParaRPr lang="en-US" sz="2300" b="1" cap="none" spc="0" dirty="0" smtClean="0">
              <a:latin typeface="Times New Roman" pitchFamily="18" charset="0"/>
              <a:cs typeface="Times New Roman" pitchFamily="18" charset="0"/>
            </a:endParaRPr>
          </a:p>
          <a:p>
            <a:pPr algn="just"/>
            <a:endParaRPr lang="en-US" sz="1800" b="1" spc="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98423999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848</TotalTime>
  <Words>1847</Words>
  <Application>Microsoft Office PowerPoint</Application>
  <PresentationFormat>On-screen Show (4:3)</PresentationFormat>
  <Paragraphs>382</Paragraphs>
  <Slides>38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38</vt:i4>
      </vt:variant>
    </vt:vector>
  </HeadingPairs>
  <TitlesOfParts>
    <vt:vector size="47" baseType="lpstr">
      <vt:lpstr>Arial</vt:lpstr>
      <vt:lpstr>Franklin Gothic Book</vt:lpstr>
      <vt:lpstr>Franklin Gothic Medium</vt:lpstr>
      <vt:lpstr>HelveticaNeue-Medium</vt:lpstr>
      <vt:lpstr>Symbol</vt:lpstr>
      <vt:lpstr>Times New Roman</vt:lpstr>
      <vt:lpstr>Tunga</vt:lpstr>
      <vt:lpstr>Wingdings</vt:lpstr>
      <vt:lpstr>Angles</vt:lpstr>
      <vt:lpstr>Principles of Pharmacological Treatment  in Hypertension</vt:lpstr>
      <vt:lpstr>pharmacologic Treatment </vt:lpstr>
      <vt:lpstr>PowerPoint Presentation</vt:lpstr>
      <vt:lpstr>       Anti-Hypertensive Drugs and their Availability in Iran       Angiotensin Converting Enzyme (ACE) inhibitors </vt:lpstr>
      <vt:lpstr>PowerPoint Presentation</vt:lpstr>
      <vt:lpstr>PowerPoint Presentation</vt:lpstr>
      <vt:lpstr>Angiotensin receptor blockers (ARBs) </vt:lpstr>
      <vt:lpstr>PowerPoint Presentation</vt:lpstr>
      <vt:lpstr> Calcium channel blockers (CCBs) </vt:lpstr>
      <vt:lpstr>PowerPoint Presentation</vt:lpstr>
      <vt:lpstr>Diuretics </vt:lpstr>
      <vt:lpstr>PowerPoint Presentation</vt:lpstr>
      <vt:lpstr>PowerPoint Presentation</vt:lpstr>
      <vt:lpstr>β-Blockers  </vt:lpstr>
      <vt:lpstr>PowerPoint Presentation</vt:lpstr>
      <vt:lpstr>The α-blockers and the combined α‚ β-blockers</vt:lpstr>
      <vt:lpstr>PowerPoint Presentation</vt:lpstr>
      <vt:lpstr>PowerPoint Presentation</vt:lpstr>
      <vt:lpstr>PowerPoint Presentation</vt:lpstr>
      <vt:lpstr>PowerPoint Presentation</vt:lpstr>
      <vt:lpstr>Pharmacotherapy In patients with no additional risk factors or disease (TARGET &lt; 130/80) </vt:lpstr>
      <vt:lpstr>PowerPoint Presentation</vt:lpstr>
      <vt:lpstr>PowerPoint Presentation</vt:lpstr>
      <vt:lpstr>Pharmacotherapy In patients with additional risk factors or disease </vt:lpstr>
      <vt:lpstr>PowerPoint Presentation</vt:lpstr>
      <vt:lpstr>Non-Diabetic Chronic Kidney Disease (TARGET &lt; 130/80 mmHg) </vt:lpstr>
      <vt:lpstr>PowerPoint Presentation</vt:lpstr>
      <vt:lpstr>PowerPoint Presentation</vt:lpstr>
      <vt:lpstr>Cardiovascular Disease (TARGET &lt; 130/80 mmHg) </vt:lpstr>
      <vt:lpstr>PowerPoint Presentation</vt:lpstr>
      <vt:lpstr>Heart failure  </vt:lpstr>
      <vt:lpstr>PowerPoint Presentation</vt:lpstr>
      <vt:lpstr>PowerPoint Presentation</vt:lpstr>
      <vt:lpstr>PowerPoint Presentation</vt:lpstr>
      <vt:lpstr>Left ventricular hypertrophy </vt:lpstr>
      <vt:lpstr>Past stroke or TIA </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اصول تجویز و مصرف منطقی دارو در درمان فشارخون بالا</dc:title>
  <dc:creator>NP</dc:creator>
  <cp:lastModifiedBy>R&amp;M</cp:lastModifiedBy>
  <cp:revision>16</cp:revision>
  <dcterms:created xsi:type="dcterms:W3CDTF">2006-08-16T00:00:00Z</dcterms:created>
  <dcterms:modified xsi:type="dcterms:W3CDTF">2019-05-30T02:43:28Z</dcterms:modified>
</cp:coreProperties>
</file>