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96" r:id="rId2"/>
    <p:sldId id="277" r:id="rId3"/>
    <p:sldId id="287" r:id="rId4"/>
    <p:sldId id="319" r:id="rId5"/>
    <p:sldId id="302" r:id="rId6"/>
    <p:sldId id="303" r:id="rId7"/>
    <p:sldId id="297" r:id="rId8"/>
    <p:sldId id="298" r:id="rId9"/>
    <p:sldId id="320" r:id="rId10"/>
    <p:sldId id="299" r:id="rId11"/>
    <p:sldId id="300" r:id="rId12"/>
    <p:sldId id="301" r:id="rId13"/>
    <p:sldId id="304" r:id="rId14"/>
    <p:sldId id="305" r:id="rId15"/>
    <p:sldId id="306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267" r:id="rId27"/>
    <p:sldId id="269" r:id="rId28"/>
    <p:sldId id="271" r:id="rId29"/>
    <p:sldId id="322" r:id="rId30"/>
    <p:sldId id="323" r:id="rId31"/>
    <p:sldId id="281" r:id="rId3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177" autoAdjust="0"/>
  </p:normalViewPr>
  <p:slideViewPr>
    <p:cSldViewPr>
      <p:cViewPr>
        <p:scale>
          <a:sx n="59" d="100"/>
          <a:sy n="59" d="100"/>
        </p:scale>
        <p:origin x="-1686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Office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title>
      <c:layout/>
      <c:txPr>
        <a:bodyPr/>
        <a:lstStyle/>
        <a:p>
          <a:pPr>
            <a:defRPr lang="en-US"/>
          </a:pPr>
          <a:endParaRPr lang="fa-IR"/>
        </a:p>
      </c:txPr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نوع استروک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elete val="1"/>
          </c:dLbls>
          <c:cat>
            <c:strRef>
              <c:f>Sheet1!$A$2:$A$5</c:f>
              <c:strCache>
                <c:ptCount val="2"/>
                <c:pt idx="0">
                  <c:v>ایسکمیک</c:v>
                </c:pt>
                <c:pt idx="1">
                  <c:v>هموراژیک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0.97</c:v>
                </c:pt>
                <c:pt idx="1">
                  <c:v>3.0000000000000065E-2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fa-IR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سابقه ریسک فاکتور</c:v>
                </c:pt>
              </c:strCache>
            </c:strRef>
          </c:tx>
          <c:dPt>
            <c:idx val="1"/>
            <c:explosion val="12"/>
          </c:dPt>
          <c:dPt>
            <c:idx val="3"/>
            <c:spPr>
              <a:solidFill>
                <a:schemeClr val="accent2"/>
              </a:solidFill>
              <a:ln w="25400" cap="flat" cmpd="sng" algn="ctr">
                <a:solidFill>
                  <a:schemeClr val="lt1"/>
                </a:solidFill>
                <a:prstDash val="solid"/>
              </a:ln>
              <a:effectLst/>
            </c:spPr>
          </c:dPt>
          <c:dLbls>
            <c:txPr>
              <a:bodyPr/>
              <a:lstStyle/>
              <a:p>
                <a:pPr>
                  <a:defRPr lang="en-US"/>
                </a:pPr>
                <a:endParaRPr lang="fa-IR"/>
              </a:p>
            </c:txPr>
            <c:showVal val="1"/>
            <c:showLeaderLines val="1"/>
          </c:dLbls>
          <c:cat>
            <c:strRef>
              <c:f>Sheet1!$A$2:$A$5</c:f>
              <c:strCache>
                <c:ptCount val="2"/>
                <c:pt idx="0">
                  <c:v>دارد</c:v>
                </c:pt>
                <c:pt idx="1">
                  <c:v>ندارد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0.81</c:v>
                </c:pt>
                <c:pt idx="1">
                  <c:v>0.19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fa-IR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a-IR"/>
  <c:chart>
    <c:title>
      <c:layout/>
      <c:txPr>
        <a:bodyPr/>
        <a:lstStyle/>
        <a:p>
          <a:pPr>
            <a:defRPr lang="en-US"/>
          </a:pPr>
          <a:endParaRPr lang="fa-IR"/>
        </a:p>
      </c:txPr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وضعیت ترخیص</c:v>
                </c:pt>
              </c:strCache>
            </c:strRef>
          </c:tx>
          <c:explosion val="5"/>
          <c:dLbls>
            <c:txPr>
              <a:bodyPr/>
              <a:lstStyle/>
              <a:p>
                <a:pPr>
                  <a:defRPr lang="en-US"/>
                </a:pPr>
                <a:endParaRPr lang="fa-IR"/>
              </a:p>
            </c:txPr>
            <c:showVal val="1"/>
            <c:showLeaderLines val="1"/>
          </c:dLbls>
          <c:cat>
            <c:strRef>
              <c:f>Sheet1!$A$2:$A$5</c:f>
              <c:strCache>
                <c:ptCount val="2"/>
                <c:pt idx="0">
                  <c:v>ترخیص</c:v>
                </c:pt>
                <c:pt idx="1">
                  <c:v>فوت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0.90500000000000003</c:v>
                </c:pt>
                <c:pt idx="1">
                  <c:v>9.5000000000000043E-2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fa-IR"/>
    </a:p>
  </c:txPr>
  <c:externalData r:id="rId1"/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0.68817</cdr:x>
      <cdr:y>0.32199</cdr:y>
    </cdr:from>
    <cdr:to>
      <cdr:x>1</cdr:x>
      <cdr:y>0.73597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098585" y="1111252"/>
          <a:ext cx="2310277" cy="1428760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0.72124</cdr:x>
      <cdr:y>0.36139</cdr:y>
    </cdr:from>
    <cdr:to>
      <cdr:x>0.99122</cdr:x>
      <cdr:y>0.60738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343536" y="1247239"/>
          <a:ext cx="2000264" cy="848949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0.71159</cdr:x>
      <cdr:y>0.25989</cdr:y>
    </cdr:from>
    <cdr:to>
      <cdr:x>1</cdr:x>
      <cdr:y>0.62807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272098" y="896938"/>
          <a:ext cx="2136764" cy="1270688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076D5EC-F0C0-4D69-A983-4FEB96955A34}" type="datetimeFigureOut">
              <a:rPr lang="fa-IR" smtClean="0"/>
              <a:pPr/>
              <a:t>04/18/1441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3F743B0-0B45-4D68-9EFF-080458C86EE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Picture 2" descr="1140615-m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2781300"/>
            <a:ext cx="3455988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84179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285728"/>
            <a:ext cx="8963025" cy="628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633413"/>
            <a:ext cx="913447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904875"/>
            <a:ext cx="85534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481013"/>
            <a:ext cx="8448675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533400"/>
            <a:ext cx="8582025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47700"/>
            <a:ext cx="868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361950"/>
            <a:ext cx="912495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314325"/>
            <a:ext cx="8943975" cy="622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100138"/>
            <a:ext cx="856297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500042"/>
            <a:ext cx="859155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fa-IR" sz="2800" dirty="0" smtClean="0">
                <a:latin typeface="IranNastaliq" pitchFamily="18" charset="0"/>
                <a:cs typeface="IranNastaliq" pitchFamily="18" charset="0"/>
              </a:rPr>
              <a:t/>
            </a:r>
            <a:br>
              <a:rPr lang="fa-IR" sz="2800" dirty="0" smtClean="0">
                <a:latin typeface="IranNastaliq" pitchFamily="18" charset="0"/>
                <a:cs typeface="IranNastaliq" pitchFamily="18" charset="0"/>
              </a:rPr>
            </a:br>
            <a:r>
              <a:rPr lang="fa-IR" sz="2800" dirty="0" smtClean="0">
                <a:latin typeface="IranNastaliq" pitchFamily="18" charset="0"/>
                <a:cs typeface="IranNastaliq" pitchFamily="18" charset="0"/>
              </a:rPr>
              <a:t/>
            </a:r>
            <a:br>
              <a:rPr lang="fa-IR" sz="2800" dirty="0" smtClean="0">
                <a:latin typeface="IranNastaliq" pitchFamily="18" charset="0"/>
                <a:cs typeface="IranNastaliq" pitchFamily="18" charset="0"/>
              </a:rPr>
            </a:br>
            <a:r>
              <a:rPr lang="fa-IR" sz="4000" dirty="0" smtClean="0">
                <a:solidFill>
                  <a:srgbClr val="7030A0"/>
                </a:solidFill>
                <a:latin typeface="IranNastaliq" pitchFamily="18" charset="0"/>
                <a:cs typeface="B Zar" panose="00000400000000000000" pitchFamily="2" charset="-78"/>
              </a:rPr>
              <a:t>دانشگاه علوم پزشکی اصفهان</a:t>
            </a:r>
            <a:r>
              <a:rPr lang="fa-IR" sz="4000" smtClean="0">
                <a:solidFill>
                  <a:srgbClr val="7030A0"/>
                </a:solidFill>
                <a:latin typeface="IranNastaliq" pitchFamily="18" charset="0"/>
                <a:cs typeface="B Zar" panose="00000400000000000000" pitchFamily="2" charset="-78"/>
              </a:rPr>
              <a:t/>
            </a:r>
            <a:br>
              <a:rPr lang="fa-IR" sz="4000" smtClean="0">
                <a:solidFill>
                  <a:srgbClr val="7030A0"/>
                </a:solidFill>
                <a:latin typeface="IranNastaliq" pitchFamily="18" charset="0"/>
                <a:cs typeface="B Zar" panose="00000400000000000000" pitchFamily="2" charset="-78"/>
              </a:rPr>
            </a:br>
            <a:endParaRPr lang="en-US" sz="4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720" y="1500174"/>
            <a:ext cx="8229600" cy="1252728"/>
          </a:xfrm>
        </p:spPr>
        <p:txBody>
          <a:bodyPr>
            <a:norm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latin typeface="IranNastaliq" pitchFamily="18" charset="0"/>
                <a:cs typeface="IranNastaliq" pitchFamily="18" charset="0"/>
              </a:rPr>
              <a:t> مدیریت درمان سکته حاد مغزی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833438"/>
            <a:ext cx="841057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490538"/>
            <a:ext cx="877252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38138"/>
            <a:ext cx="8496300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9138"/>
            <a:ext cx="929640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a-IR" sz="5400" dirty="0" smtClean="0"/>
              <a:t>مطالعه صفحات 63 تا 69 شناسنامه استاندارد خدمت توصیه می شود </a:t>
            </a:r>
            <a:r>
              <a:rPr lang="fa-IR" dirty="0" smtClean="0"/>
              <a:t>.</a:t>
            </a: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8000" dirty="0" smtClean="0">
                <a:solidFill>
                  <a:srgbClr val="FF0000"/>
                </a:solidFill>
              </a:rPr>
              <a:t>نکته</a:t>
            </a:r>
            <a:endParaRPr lang="fa-IR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1538" y="1285860"/>
            <a:ext cx="7408862" cy="4116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71538" y="2674938"/>
          <a:ext cx="7408862" cy="345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FF0000"/>
                </a:solidFill>
              </a:rPr>
              <a:t>درصد موارد استروک با توجه به موارد ثبت شده در سامانه استان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71538" y="2674938"/>
          <a:ext cx="7408862" cy="345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سابقه ریسک فاکتور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71538" y="2674938"/>
          <a:ext cx="7408862" cy="345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وضعیت ترخیص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28498375"/>
              </p:ext>
            </p:extLst>
          </p:nvPr>
        </p:nvGraphicFramePr>
        <p:xfrm>
          <a:off x="1142976" y="500042"/>
          <a:ext cx="6715172" cy="6760571"/>
        </p:xfrm>
        <a:graphic>
          <a:graphicData uri="http://schemas.openxmlformats.org/drawingml/2006/table">
            <a:tbl>
              <a:tblPr rtl="1"/>
              <a:tblGrid>
                <a:gridCol w="1393929"/>
                <a:gridCol w="5321243"/>
              </a:tblGrid>
              <a:tr h="847359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50620" algn="l"/>
                        </a:tabLst>
                      </a:pPr>
                      <a:r>
                        <a:rPr lang="fa-IR" sz="1600" b="1" dirty="0">
                          <a:latin typeface="Armin_Zar"/>
                          <a:ea typeface="Times New Roman"/>
                          <a:cs typeface="B Mitra" pitchFamily="2" charset="-78"/>
                        </a:rPr>
                        <a:t>ردیف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50620" algn="l"/>
                        </a:tabLst>
                      </a:pPr>
                      <a:r>
                        <a:rPr lang="fa-IR" sz="1600" b="1" dirty="0">
                          <a:latin typeface="Armin_Zar"/>
                          <a:ea typeface="Times New Roman"/>
                          <a:cs typeface="B Mitra" pitchFamily="2" charset="-78"/>
                        </a:rPr>
                        <a:t>نام مرکز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94452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>
                          <a:latin typeface="Calibri"/>
                          <a:ea typeface="Times New Roman"/>
                          <a:cs typeface="B Mitra" pitchFamily="2" charset="-78"/>
                        </a:rPr>
                        <a:t>1</a:t>
                      </a:r>
                      <a:endParaRPr lang="en-US" sz="1600" b="1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latin typeface="Calibri"/>
                          <a:ea typeface="Times New Roman"/>
                          <a:cs typeface="B Mitra" pitchFamily="2" charset="-78"/>
                        </a:rPr>
                        <a:t>الزهرا (س)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42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>
                          <a:latin typeface="Calibri"/>
                          <a:ea typeface="Times New Roman"/>
                          <a:cs typeface="B Mitra" pitchFamily="2" charset="-78"/>
                        </a:rPr>
                        <a:t>2</a:t>
                      </a:r>
                      <a:endParaRPr lang="en-US" sz="1600" b="1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latin typeface="Calibri"/>
                          <a:ea typeface="Times New Roman"/>
                          <a:cs typeface="B Mitra" pitchFamily="2" charset="-78"/>
                        </a:rPr>
                        <a:t>امین</a:t>
                      </a:r>
                      <a:endParaRPr lang="en-US" sz="1600" b="1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830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>
                          <a:latin typeface="Calibri"/>
                          <a:ea typeface="Times New Roman"/>
                          <a:cs typeface="B Mitra" pitchFamily="2" charset="-78"/>
                        </a:rPr>
                        <a:t>3</a:t>
                      </a:r>
                      <a:endParaRPr lang="en-US" sz="1600" b="1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کاشانی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459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>
                          <a:latin typeface="Calibri"/>
                          <a:ea typeface="Times New Roman"/>
                          <a:cs typeface="B Mitra" pitchFamily="2" charset="-78"/>
                        </a:rPr>
                        <a:t>4</a:t>
                      </a:r>
                      <a:endParaRPr lang="en-US" sz="1600" b="1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امام خمینی فلاورجان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459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5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شهدای لنجان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459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6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شهید منتظری نجف آباد</a:t>
                      </a:r>
                      <a:endParaRPr lang="en-US" sz="1600" b="1" dirty="0" smtClean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320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5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Calibri"/>
                          <a:ea typeface="Times New Roman"/>
                          <a:cs typeface="B Mitra" pitchFamily="2" charset="-78"/>
                        </a:rPr>
                        <a:t>شهید اشرفی </a:t>
                      </a: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خمینی </a:t>
                      </a:r>
                      <a:r>
                        <a:rPr lang="fa-IR" sz="1600" b="1" dirty="0">
                          <a:latin typeface="Calibri"/>
                          <a:ea typeface="Times New Roman"/>
                          <a:cs typeface="B Mitra" pitchFamily="2" charset="-78"/>
                        </a:rPr>
                        <a:t>شهر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41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6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غرضی- صدوقی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970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8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گلدیس</a:t>
                      </a:r>
                      <a:r>
                        <a:rPr lang="fa-IR" sz="1600" b="1" baseline="0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 شاهین شهر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830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9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Calibri"/>
                          <a:ea typeface="Times New Roman"/>
                          <a:cs typeface="B Mitra" pitchFamily="2" charset="-78"/>
                        </a:rPr>
                        <a:t>محمد رسول الله مبارکه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830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10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شریعتی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830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11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امام</a:t>
                      </a:r>
                      <a:r>
                        <a:rPr lang="fa-IR" sz="1600" b="1" baseline="0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 حسین گلپایگان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830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12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حشمتیه نایین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830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13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شهید رجایی داران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830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14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latin typeface="Calibri"/>
                          <a:ea typeface="Times New Roman"/>
                          <a:cs typeface="B Mitra" pitchFamily="2" charset="-78"/>
                        </a:rPr>
                        <a:t>امیرالمومنین شهرضا</a:t>
                      </a:r>
                      <a:endParaRPr lang="en-US" sz="1600" b="1" dirty="0"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52768" marR="52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500042"/>
            <a:ext cx="7408333" cy="5626121"/>
          </a:xfrm>
        </p:spPr>
        <p:txBody>
          <a:bodyPr>
            <a:normAutofit/>
          </a:bodyPr>
          <a:lstStyle/>
          <a:p>
            <a:pPr algn="ctr"/>
            <a:r>
              <a:rPr lang="fa-IR" sz="3200" b="1" u="sng" dirty="0" smtClean="0">
                <a:solidFill>
                  <a:srgbClr val="FF0000"/>
                </a:solidFill>
              </a:rPr>
              <a:t>سکته مغزی قابل درمان است</a:t>
            </a:r>
          </a:p>
          <a:p>
            <a:pPr algn="ctr"/>
            <a:endParaRPr lang="en-US" sz="3200" b="1" u="sng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khas19\Desktop\n00253035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00240"/>
            <a:ext cx="6929486" cy="421484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8892479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 descr="گل لال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72" y="0"/>
            <a:ext cx="9136727" cy="628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133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هدف کلی برنامه ملی سکته حاد مغزی </a:t>
            </a:r>
            <a:endParaRPr lang="fa-IR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428868"/>
            <a:ext cx="778674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2413"/>
            <a:ext cx="9191625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57166"/>
            <a:ext cx="8572500" cy="607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285728"/>
            <a:ext cx="9077325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214290"/>
            <a:ext cx="8829675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864396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792</TotalTime>
  <Words>113</Words>
  <Application>Microsoft Office PowerPoint</Application>
  <PresentationFormat>On-screen Show (4:3)</PresentationFormat>
  <Paragraphs>45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Waveform</vt:lpstr>
      <vt:lpstr>Slide 1</vt:lpstr>
      <vt:lpstr> مدیریت درمان سکته حاد مغزی</vt:lpstr>
      <vt:lpstr>Slide 3</vt:lpstr>
      <vt:lpstr>هدف کلی برنامه ملی سکته حاد مغزی 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نکته</vt:lpstr>
      <vt:lpstr>Slide 25</vt:lpstr>
      <vt:lpstr>درصد موارد استروک با توجه به موارد ثبت شده در سامانه استان</vt:lpstr>
      <vt:lpstr>سابقه ریسک فاکتور</vt:lpstr>
      <vt:lpstr>وضعیت ترخیص</vt:lpstr>
      <vt:lpstr>Slide 29</vt:lpstr>
      <vt:lpstr>Slide 30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مدیریت درمان سکته حاد مغزی  دانشگاه علوم پزشکی اصفهان بهمن ماه 1396</dc:title>
  <dc:creator>acer</dc:creator>
  <cp:lastModifiedBy>nezarat-golzar</cp:lastModifiedBy>
  <cp:revision>82</cp:revision>
  <dcterms:created xsi:type="dcterms:W3CDTF">2018-02-09T16:30:54Z</dcterms:created>
  <dcterms:modified xsi:type="dcterms:W3CDTF">2019-12-15T07:46:40Z</dcterms:modified>
</cp:coreProperties>
</file>