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68" r:id="rId1"/>
  </p:sldMasterIdLst>
  <p:sldIdLst>
    <p:sldId id="267" r:id="rId2"/>
    <p:sldId id="268" r:id="rId3"/>
    <p:sldId id="288" r:id="rId4"/>
    <p:sldId id="289" r:id="rId5"/>
    <p:sldId id="303" r:id="rId6"/>
    <p:sldId id="290" r:id="rId7"/>
    <p:sldId id="291" r:id="rId8"/>
    <p:sldId id="304" r:id="rId9"/>
    <p:sldId id="292" r:id="rId10"/>
    <p:sldId id="305" r:id="rId11"/>
    <p:sldId id="293" r:id="rId12"/>
    <p:sldId id="294" r:id="rId13"/>
    <p:sldId id="295" r:id="rId14"/>
    <p:sldId id="296" r:id="rId15"/>
    <p:sldId id="297" r:id="rId16"/>
    <p:sldId id="298" r:id="rId17"/>
    <p:sldId id="299" r:id="rId18"/>
    <p:sldId id="306" r:id="rId19"/>
    <p:sldId id="300" r:id="rId20"/>
    <p:sldId id="307" r:id="rId21"/>
    <p:sldId id="301" r:id="rId22"/>
    <p:sldId id="308" r:id="rId23"/>
    <p:sldId id="302" r:id="rId24"/>
    <p:sldId id="309" r:id="rId25"/>
    <p:sldId id="256" r:id="rId26"/>
    <p:sldId id="257" r:id="rId27"/>
    <p:sldId id="271" r:id="rId28"/>
    <p:sldId id="258" r:id="rId29"/>
    <p:sldId id="274" r:id="rId30"/>
    <p:sldId id="275" r:id="rId31"/>
    <p:sldId id="276" r:id="rId32"/>
    <p:sldId id="277" r:id="rId33"/>
    <p:sldId id="269" r:id="rId34"/>
    <p:sldId id="278" r:id="rId35"/>
    <p:sldId id="259" r:id="rId36"/>
    <p:sldId id="283" r:id="rId37"/>
    <p:sldId id="284" r:id="rId38"/>
    <p:sldId id="260" r:id="rId39"/>
    <p:sldId id="285" r:id="rId40"/>
    <p:sldId id="286" r:id="rId41"/>
    <p:sldId id="270" r:id="rId42"/>
    <p:sldId id="282" r:id="rId43"/>
    <p:sldId id="261" r:id="rId44"/>
    <p:sldId id="279" r:id="rId45"/>
    <p:sldId id="280" r:id="rId46"/>
    <p:sldId id="281" r:id="rId47"/>
    <p:sldId id="272" r:id="rId48"/>
    <p:sldId id="264" r:id="rId49"/>
    <p:sldId id="262" r:id="rId50"/>
    <p:sldId id="273" r:id="rId51"/>
    <p:sldId id="263" r:id="rId52"/>
    <p:sldId id="265" r:id="rId53"/>
    <p:sldId id="287" r:id="rId54"/>
    <p:sldId id="266" r:id="rId5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50" d="100"/>
          <a:sy n="50" d="100"/>
        </p:scale>
        <p:origin x="-1267" y="-6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752423E-3659-4781-B622-1D7899A5EE2A}" type="datetimeFigureOut">
              <a:rPr lang="fa-IR" smtClean="0"/>
              <a:pPr/>
              <a:t>1439/11/18</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D3EF228-1776-40FE-8953-8CE112F848E3}"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D3EF228-1776-40FE-8953-8CE112F848E3}"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D3EF228-1776-40FE-8953-8CE112F848E3}"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D3EF228-1776-40FE-8953-8CE112F848E3}" type="slidenum">
              <a:rPr lang="fa-IR" smtClean="0"/>
              <a:pPr/>
              <a:t>‹#›</a:t>
            </a:fld>
            <a:endParaRPr lang="fa-I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D3EF228-1776-40FE-8953-8CE112F848E3}"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D3EF228-1776-40FE-8953-8CE112F848E3}" type="slidenum">
              <a:rPr lang="fa-IR" smtClean="0"/>
              <a:pPr/>
              <a:t>‹#›</a:t>
            </a:fld>
            <a:endParaRPr lang="fa-I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D3EF228-1776-40FE-8953-8CE112F848E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D3EF228-1776-40FE-8953-8CE112F848E3}" type="slidenum">
              <a:rPr lang="fa-IR" smtClean="0"/>
              <a:pPr/>
              <a:t>‹#›</a:t>
            </a:fld>
            <a:endParaRPr lang="fa-I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52423E-3659-4781-B622-1D7899A5EE2A}" type="datetimeFigureOut">
              <a:rPr lang="fa-IR" smtClean="0"/>
              <a:pPr/>
              <a:t>1439/11/18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D3EF228-1776-40FE-8953-8CE112F848E3}"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D752423E-3659-4781-B622-1D7899A5EE2A}" type="datetimeFigureOut">
              <a:rPr lang="fa-IR" smtClean="0"/>
              <a:pPr/>
              <a:t>1439/11/18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D3EF228-1776-40FE-8953-8CE112F848E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752423E-3659-4781-B622-1D7899A5EE2A}" type="datetimeFigureOut">
              <a:rPr lang="fa-IR" smtClean="0"/>
              <a:pPr/>
              <a:t>1439/11/18</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D3EF228-1776-40FE-8953-8CE112F848E3}"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752423E-3659-4781-B622-1D7899A5EE2A}" type="datetimeFigureOut">
              <a:rPr lang="fa-IR" smtClean="0"/>
              <a:pPr/>
              <a:t>1439/11/18</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D3EF228-1776-40FE-8953-8CE112F848E3}"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4098" name="Picture 2" descr="C:\Users\user\Desktop\604622_97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578" y="548680"/>
            <a:ext cx="9164577" cy="56166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554222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79849" y="1779063"/>
            <a:ext cx="6984302" cy="3930111"/>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2767775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a-IR" sz="2500" b="1" dirty="0">
                <a:latin typeface="Bnazanin"/>
              </a:rPr>
              <a:t>لخته هاي خونی که باعث ترومبوز و آمبولی مغزي می شوند احتمال زیادي دارند که در یک شریانی که بر </a:t>
            </a:r>
            <a:r>
              <a:rPr lang="fa-IR" sz="2500" b="1" dirty="0" smtClean="0">
                <a:latin typeface="Bnazanin"/>
              </a:rPr>
              <a:t>اثرآترواسکلروسیس </a:t>
            </a:r>
            <a:r>
              <a:rPr lang="fa-IR" sz="2500" b="1" dirty="0">
                <a:latin typeface="Bnazanin"/>
              </a:rPr>
              <a:t>آسیب دیده است ساخته شده باشند. تصلب شراین وضعیتی است که در آن دیواره رگ ها </a:t>
            </a:r>
            <a:r>
              <a:rPr lang="fa-IR" sz="2500" b="1" dirty="0" smtClean="0">
                <a:latin typeface="Bnazanin"/>
              </a:rPr>
              <a:t>براثر </a:t>
            </a:r>
            <a:r>
              <a:rPr lang="fa-IR" sz="2500" b="1" dirty="0">
                <a:latin typeface="Bnazanin"/>
              </a:rPr>
              <a:t>رسوب چربی سفت می شود. عواملی که باعث افزایش احتمال ایجاد تصلب شراین می شود عبارتند </a:t>
            </a:r>
            <a:r>
              <a:rPr lang="fa-IR" sz="2500" b="1" dirty="0" smtClean="0">
                <a:latin typeface="Bnazanin"/>
              </a:rPr>
              <a:t>از</a:t>
            </a:r>
            <a:endParaRPr lang="en-US" sz="2500" b="1" dirty="0" smtClean="0">
              <a:latin typeface="Bnazanin"/>
            </a:endParaRPr>
          </a:p>
          <a:p>
            <a:r>
              <a:rPr lang="fa-IR" sz="2500" b="1" dirty="0" smtClean="0">
                <a:latin typeface="Bnazanin"/>
              </a:rPr>
              <a:t> سیگارکشیدن</a:t>
            </a:r>
            <a:r>
              <a:rPr lang="fa-IR" sz="2500" b="1" dirty="0">
                <a:latin typeface="Bnazanin"/>
              </a:rPr>
              <a:t>، مصرف زیاد چربی در رژیم غذایی، دیابت و وجود مقدار زیادي چربی در خون.</a:t>
            </a:r>
            <a:endParaRPr lang="en-US" sz="2500" b="1" dirty="0">
              <a:latin typeface="Bnazanin"/>
            </a:endParaRPr>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013024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200000"/>
              </a:lnSpc>
            </a:pPr>
            <a:r>
              <a:rPr lang="fa-IR" sz="2500" b="1" dirty="0">
                <a:latin typeface="Bnazanin"/>
              </a:rPr>
              <a:t>آمبولی مغزي ممکن است بر اثر اختلال در ریتم ضربان قلب، اختلالات دریچه اي قلب یا سکته قلبی که به تازگی رخ داده است، ایجاد شود که تمام این موارد می توانند باعث </a:t>
            </a:r>
            <a:r>
              <a:rPr lang="fa-IR" sz="2500" b="1" dirty="0" smtClean="0">
                <a:latin typeface="Bnazanin"/>
              </a:rPr>
              <a:t>ساخته</a:t>
            </a:r>
            <a:r>
              <a:rPr lang="en-US" sz="2500" b="1" dirty="0" smtClean="0">
                <a:latin typeface="Bnazanin"/>
              </a:rPr>
              <a:t> </a:t>
            </a:r>
            <a:r>
              <a:rPr lang="fa-IR" sz="2500" b="1" dirty="0" smtClean="0">
                <a:latin typeface="Bnazanin"/>
              </a:rPr>
              <a:t>شدن </a:t>
            </a:r>
            <a:r>
              <a:rPr lang="fa-IR" sz="2500" b="1" dirty="0">
                <a:latin typeface="Bnazanin"/>
              </a:rPr>
              <a:t>لخته خون در قلب شوند</a:t>
            </a:r>
            <a:r>
              <a:rPr lang="fa-IR" sz="2500" b="1" dirty="0" smtClean="0">
                <a:latin typeface="Bnazanin"/>
              </a:rPr>
              <a:t>.</a:t>
            </a:r>
          </a:p>
          <a:p>
            <a:endParaRPr lang="en-US" dirty="0"/>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47741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fa-IR" sz="2500" b="1" dirty="0" smtClean="0"/>
          </a:p>
          <a:p>
            <a:r>
              <a:rPr lang="fa-IR" sz="2500" b="1" dirty="0" smtClean="0"/>
              <a:t>توجه:</a:t>
            </a:r>
            <a:endParaRPr lang="fa-IR" sz="2500" b="1" dirty="0"/>
          </a:p>
          <a:p>
            <a:endParaRPr lang="fa-IR" sz="2500" b="1" dirty="0" smtClean="0"/>
          </a:p>
          <a:p>
            <a:pPr marL="109728" indent="0">
              <a:lnSpc>
                <a:spcPct val="200000"/>
              </a:lnSpc>
              <a:buNone/>
            </a:pPr>
            <a:r>
              <a:rPr lang="fa-IR" sz="2500" b="1" dirty="0" smtClean="0"/>
              <a:t>خطر </a:t>
            </a:r>
            <a:r>
              <a:rPr lang="fa-IR" sz="2500" b="1" dirty="0"/>
              <a:t>بروز آمبولی مغزي، ترومبوز مغزي و خون ریزي مغزي با بالا رفتن فشار خون افزایش می </a:t>
            </a:r>
            <a:r>
              <a:rPr lang="fa-IR" sz="2500" b="1" dirty="0" smtClean="0"/>
              <a:t>یابد.</a:t>
            </a:r>
            <a:endParaRPr lang="en-US" sz="2500" dirty="0"/>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58319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2500" b="1" dirty="0" smtClean="0">
              <a:latin typeface="Bnazanin"/>
            </a:endParaRPr>
          </a:p>
          <a:p>
            <a:pPr>
              <a:lnSpc>
                <a:spcPct val="150000"/>
              </a:lnSpc>
            </a:pPr>
            <a:r>
              <a:rPr lang="fa-IR" sz="2500" b="1" dirty="0" smtClean="0">
                <a:latin typeface="Bnazanin"/>
              </a:rPr>
              <a:t>در </a:t>
            </a:r>
            <a:r>
              <a:rPr lang="fa-IR" sz="2500" b="1" dirty="0">
                <a:latin typeface="Bnazanin"/>
              </a:rPr>
              <a:t>بیماري سلول داسی شکل (سیکل سل) که </a:t>
            </a:r>
            <a:r>
              <a:rPr lang="fa-IR" sz="2500" b="1" dirty="0" smtClean="0">
                <a:latin typeface="Bnazanin"/>
              </a:rPr>
              <a:t>یک ناهنجاري </a:t>
            </a:r>
            <a:r>
              <a:rPr lang="fa-IR" sz="2500" b="1" dirty="0">
                <a:latin typeface="Bnazanin"/>
              </a:rPr>
              <a:t>گلوبول هاي قرمز خون می باشد، بخاطر شکل گلبول هاي قرمز که به صورت داس در می آیند و احتمال چسبیدن به هم و گیر کردن در عروق خونی را دارند، خطر </a:t>
            </a:r>
            <a:r>
              <a:rPr lang="fa-IR" sz="2500" b="1" dirty="0" smtClean="0">
                <a:latin typeface="Bnazanin"/>
              </a:rPr>
              <a:t>ترومبوزمغزي </a:t>
            </a:r>
            <a:r>
              <a:rPr lang="fa-IR" sz="2500" b="1" dirty="0">
                <a:latin typeface="Bnazanin"/>
              </a:rPr>
              <a:t>افزایش می یابد.</a:t>
            </a:r>
            <a:endParaRPr lang="en-US" sz="2500" b="1" dirty="0">
              <a:latin typeface="Bnazanin"/>
            </a:endParaRPr>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83176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fa-IR" sz="2500" b="1" dirty="0">
                <a:latin typeface="Bnazanin"/>
              </a:rPr>
              <a:t>گاهی ترومبوز ممکن است بر اثر تنگ و باریک شدن شریان هاي خون رساننده به مغز بخاطر التهاب ایجاد گردد. التهاب شریان ممکن است به علت وجود </a:t>
            </a:r>
            <a:r>
              <a:rPr lang="fa-IR" sz="2500" b="1" dirty="0" smtClean="0">
                <a:latin typeface="Bnazanin"/>
              </a:rPr>
              <a:t>یک</a:t>
            </a:r>
            <a:r>
              <a:rPr lang="en-US" sz="2500" b="1" dirty="0" smtClean="0">
                <a:latin typeface="Bnazanin"/>
              </a:rPr>
              <a:t> </a:t>
            </a:r>
            <a:r>
              <a:rPr lang="fa-IR" sz="2500" b="1" dirty="0" smtClean="0">
                <a:latin typeface="Bnazanin"/>
              </a:rPr>
              <a:t>بیماري </a:t>
            </a:r>
            <a:r>
              <a:rPr lang="fa-IR" sz="2500" b="1" dirty="0">
                <a:latin typeface="Bnazanin"/>
              </a:rPr>
              <a:t>خود ایمن مثل پلی آر تریت ندوزا ایجاد شود. در این بیماري سیستم ایمنی بدن به بافت هاي سالم بدن حمله می کند.</a:t>
            </a:r>
            <a:endParaRPr lang="en-US" sz="2500" b="1" dirty="0">
              <a:latin typeface="Bnazanin"/>
            </a:endParaRPr>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65683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2500" b="1" dirty="0" smtClean="0"/>
          </a:p>
          <a:p>
            <a:pPr>
              <a:lnSpc>
                <a:spcPct val="150000"/>
              </a:lnSpc>
            </a:pPr>
            <a:r>
              <a:rPr lang="fa-IR" sz="2500" b="1" dirty="0" smtClean="0"/>
              <a:t>در </a:t>
            </a:r>
            <a:r>
              <a:rPr lang="fa-IR" sz="2500" b="1" dirty="0"/>
              <a:t>سکته هاي مغزي خون ریزي دهنده که ناشی از پاره شدن یک رگ خونی در داخل یا سطح مغز می باشند وقتی که یک رگ خونی پاره می شود، دیگر حس به سلول هاي </a:t>
            </a:r>
            <a:r>
              <a:rPr lang="fa-IR" sz="2500" b="1" dirty="0" smtClean="0"/>
              <a:t>مغزي </a:t>
            </a:r>
            <a:r>
              <a:rPr lang="fa-IR" sz="2500" b="1" dirty="0"/>
              <a:t>نمی رسد، به علاوه نشت خون از رگ پاره شده، می تواند به بافت مغزي آسیب جدي وارد </a:t>
            </a:r>
            <a:r>
              <a:rPr lang="fa-IR" sz="2500" b="1" dirty="0" smtClean="0"/>
              <a:t>نماید</a:t>
            </a:r>
            <a:r>
              <a:rPr lang="en-US" sz="2500" b="1" dirty="0"/>
              <a:t>.</a:t>
            </a:r>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37149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fa-IR" sz="2500" b="1" dirty="0"/>
              <a:t>در بیشتر افراد علایم سکته مغزي به سرعت و در عرض چند ثانیه یا چند دقیقه بعد از وقوع سکته خود را نشان می دهند. علایم هر سکته مغزي بستگی به قسمتی از مغز دارد </a:t>
            </a:r>
            <a:r>
              <a:rPr lang="fa-IR" sz="2500" b="1" dirty="0" smtClean="0"/>
              <a:t>که</a:t>
            </a:r>
            <a:r>
              <a:rPr lang="en-US" sz="2500" b="1" dirty="0" smtClean="0"/>
              <a:t> </a:t>
            </a:r>
            <a:r>
              <a:rPr lang="fa-IR" sz="2500" b="1" dirty="0" smtClean="0"/>
              <a:t>دچار </a:t>
            </a:r>
            <a:r>
              <a:rPr lang="fa-IR" sz="2500" b="1" dirty="0"/>
              <a:t>گرفتاري شده است. این علایم امکان دارد شامل موارد زیر گردد:</a:t>
            </a:r>
            <a:endParaRPr lang="en-US" sz="2500" b="1" dirty="0"/>
          </a:p>
        </p:txBody>
      </p:sp>
      <p:sp>
        <p:nvSpPr>
          <p:cNvPr id="3" name="Title 2"/>
          <p:cNvSpPr>
            <a:spLocks noGrp="1"/>
          </p:cNvSpPr>
          <p:nvPr>
            <p:ph type="title"/>
          </p:nvPr>
        </p:nvSpPr>
        <p:spPr/>
        <p:txBody>
          <a:bodyPr/>
          <a:lstStyle/>
          <a:p>
            <a:pPr algn="ctr"/>
            <a:r>
              <a:rPr lang="fa-IR" dirty="0" smtClean="0"/>
              <a:t>علائم سکته مغزی:</a:t>
            </a:r>
            <a:endParaRPr lang="en-US" dirty="0"/>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48288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252961" y="1254840"/>
            <a:ext cx="6638078" cy="4978558"/>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835451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200000"/>
              </a:lnSpc>
            </a:pPr>
            <a:r>
              <a:rPr lang="fa-IR" sz="2500" b="1" dirty="0"/>
              <a:t>۱. ضعف و کرختی صورت و بازوھا یا پاھا به خصوص در یک طرف بدن (ھمی پارزی)</a:t>
            </a:r>
          </a:p>
          <a:p>
            <a:pPr>
              <a:lnSpc>
                <a:spcPct val="200000"/>
              </a:lnSpc>
            </a:pPr>
            <a:r>
              <a:rPr lang="fa-IR" sz="2500" b="1" dirty="0"/>
              <a:t>۲. فلج صورت. بازو و پاھا در ھمان طرف (ھمی پلژی)</a:t>
            </a:r>
          </a:p>
          <a:p>
            <a:pPr>
              <a:lnSpc>
                <a:spcPct val="200000"/>
              </a:lnSpc>
            </a:pPr>
            <a:r>
              <a:rPr lang="fa-IR" sz="2500" b="1" dirty="0"/>
              <a:t>۳. عدم تعادل و لنگ زدن (آتاکسی)</a:t>
            </a:r>
          </a:p>
          <a:p>
            <a:pPr>
              <a:lnSpc>
                <a:spcPct val="200000"/>
              </a:lnSpc>
            </a:pPr>
            <a:r>
              <a:rPr lang="fa-IR" sz="2500" b="1" dirty="0"/>
              <a:t>۴. اختلال در تکلم یا در درک کلام (دیس آرتری)</a:t>
            </a:r>
            <a:endParaRPr lang="en-US" sz="2500" b="1" dirty="0"/>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4298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142" y="476672"/>
            <a:ext cx="9144000" cy="6858000"/>
          </a:xfrm>
        </p:spPr>
        <p:txBody>
          <a:bodyPr>
            <a:normAutofit/>
          </a:bodyPr>
          <a:lstStyle/>
          <a:p>
            <a:pPr marL="109728" indent="0" algn="ctr">
              <a:buNone/>
            </a:pPr>
            <a:r>
              <a:rPr lang="fa-IR" sz="4800" b="1" dirty="0" smtClean="0">
                <a:solidFill>
                  <a:srgbClr val="00B0F0"/>
                </a:solidFill>
                <a:cs typeface="B Nazanin" panose="00000400000000000000" pitchFamily="2" charset="-78"/>
              </a:rPr>
              <a:t>رزیتا معلمی</a:t>
            </a:r>
          </a:p>
          <a:p>
            <a:pPr marL="109728" indent="0" algn="ctr">
              <a:buNone/>
            </a:pPr>
            <a:r>
              <a:rPr lang="fa-IR" sz="4800" b="1" dirty="0" smtClean="0">
                <a:solidFill>
                  <a:srgbClr val="00B0F0"/>
                </a:solidFill>
                <a:cs typeface="B Nazanin" panose="00000400000000000000" pitchFamily="2" charset="-78"/>
              </a:rPr>
              <a:t>کارشناس پرستاری</a:t>
            </a:r>
          </a:p>
          <a:p>
            <a:pPr marL="109728" indent="0" algn="ctr">
              <a:buNone/>
            </a:pPr>
            <a:endParaRPr lang="fa-IR" sz="3600" dirty="0" smtClean="0">
              <a:solidFill>
                <a:srgbClr val="00B0F0"/>
              </a:solidFill>
              <a:cs typeface="B Nazanin" panose="00000400000000000000" pitchFamily="2" charset="-78"/>
            </a:endParaRPr>
          </a:p>
          <a:p>
            <a:pPr marL="109728" indent="0" algn="ctr">
              <a:buNone/>
            </a:pPr>
            <a:endParaRPr lang="fa-IR" sz="3600" dirty="0" smtClean="0">
              <a:solidFill>
                <a:srgbClr val="00B0F0"/>
              </a:solidFill>
              <a:cs typeface="B Nazanin" panose="00000400000000000000" pitchFamily="2" charset="-78"/>
            </a:endParaRPr>
          </a:p>
          <a:p>
            <a:pPr marL="109728" indent="0" algn="ctr">
              <a:buNone/>
            </a:pPr>
            <a:r>
              <a:rPr lang="fa-IR" sz="3200" b="1" dirty="0" smtClean="0">
                <a:solidFill>
                  <a:srgbClr val="00B0F0"/>
                </a:solidFill>
                <a:cs typeface="B Nazanin" panose="00000400000000000000" pitchFamily="2" charset="-78"/>
              </a:rPr>
              <a:t>فوکال پوینت اجرائی کد 724 مرکز آموزشی درمانی الزهرا(س)</a:t>
            </a:r>
          </a:p>
          <a:p>
            <a:pPr marL="109728" indent="0" algn="ctr">
              <a:buNone/>
            </a:pPr>
            <a:endParaRPr lang="fa-IR" sz="3200" b="1" dirty="0" smtClean="0">
              <a:solidFill>
                <a:srgbClr val="00B0F0"/>
              </a:solidFill>
              <a:cs typeface="B Nazanin" panose="00000400000000000000" pitchFamily="2" charset="-78"/>
            </a:endParaRPr>
          </a:p>
          <a:p>
            <a:pPr marL="109728" indent="0" algn="ctr">
              <a:buNone/>
            </a:pPr>
            <a:r>
              <a:rPr lang="fa-IR" sz="3200" b="1" dirty="0" smtClean="0">
                <a:solidFill>
                  <a:srgbClr val="00B0F0"/>
                </a:solidFill>
                <a:cs typeface="B Nazanin" panose="00000400000000000000" pitchFamily="2" charset="-78"/>
              </a:rPr>
              <a:t>مسئول تریاژ اورژانس الزهرا(س)</a:t>
            </a:r>
            <a:endParaRPr lang="fa-IR" sz="3200" b="1" dirty="0">
              <a:solidFill>
                <a:srgbClr val="00B0F0"/>
              </a:solidFill>
              <a:cs typeface="B Nazanin" panose="00000400000000000000" pitchFamily="2" charset="-78"/>
            </a:endParaRPr>
          </a:p>
        </p:txBody>
      </p:sp>
    </p:spTree>
    <p:extLst>
      <p:ext uri="{BB962C8B-B14F-4D97-AF65-F5344CB8AC3E}">
        <p14:creationId xmlns:p14="http://schemas.microsoft.com/office/powerpoint/2010/main" xmlns="" val="2643077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554692" y="1481138"/>
            <a:ext cx="6034616" cy="4525962"/>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567234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200000"/>
              </a:lnSpc>
            </a:pPr>
            <a:r>
              <a:rPr lang="fa-IR" sz="2500" b="1" dirty="0"/>
              <a:t>۵. اشکال در بلع (دیس فاژی)</a:t>
            </a:r>
          </a:p>
          <a:p>
            <a:pPr>
              <a:lnSpc>
                <a:spcPct val="200000"/>
              </a:lnSpc>
            </a:pPr>
            <a:r>
              <a:rPr lang="fa-IR" sz="2500" b="1" dirty="0"/>
              <a:t>۶. کرختی و سوزش قسمت ھای بدن-اشکال در درک وضعیت و موقعیت (پارستزی)</a:t>
            </a:r>
          </a:p>
          <a:p>
            <a:pPr>
              <a:lnSpc>
                <a:spcPct val="200000"/>
              </a:lnSpc>
            </a:pPr>
            <a:r>
              <a:rPr lang="fa-IR" sz="2500" b="1" dirty="0"/>
              <a:t>۷. دو بینی-تاری دید یا از دست دادن بینایی به خصوص در یک چشم</a:t>
            </a:r>
          </a:p>
          <a:p>
            <a:pPr>
              <a:lnSpc>
                <a:spcPct val="200000"/>
              </a:lnSpc>
            </a:pPr>
            <a:r>
              <a:rPr lang="fa-IR" sz="2500" b="1" dirty="0"/>
              <a:t>۸. سردرد شدید و ناگھانی</a:t>
            </a:r>
            <a:endParaRPr lang="en-US" sz="2500" b="1" dirty="0"/>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29087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911645" y="1686864"/>
            <a:ext cx="7320711" cy="4114511"/>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3447879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fa-IR" sz="2500" b="1" dirty="0"/>
              <a:t>۹. از دست دادن حافظه کوتاه مدت و طولانی مدت-اختلال در قضاوت</a:t>
            </a:r>
          </a:p>
          <a:p>
            <a:pPr>
              <a:lnSpc>
                <a:spcPct val="150000"/>
              </a:lnSpc>
            </a:pPr>
            <a:r>
              <a:rPr lang="fa-IR" sz="2500" b="1" dirty="0"/>
              <a:t>۱۰ . سرگیجه بدون دلیل و سقوط ناگھانی</a:t>
            </a:r>
          </a:p>
          <a:p>
            <a:pPr>
              <a:lnSpc>
                <a:spcPct val="150000"/>
              </a:lnSpc>
            </a:pPr>
            <a:r>
              <a:rPr lang="fa-IR" sz="2500" b="1" dirty="0"/>
              <a:t>۱۱ . بی اختیاری ادرار و مدفوع</a:t>
            </a:r>
          </a:p>
          <a:p>
            <a:pPr>
              <a:lnSpc>
                <a:spcPct val="150000"/>
              </a:lnSpc>
            </a:pPr>
            <a:r>
              <a:rPr lang="fa-IR" sz="2500" b="1" dirty="0"/>
              <a:t>۱۲ . اشکال در پیدا کردن کلمات و فھمیدن آن چیزی که دیگران می گویند </a:t>
            </a:r>
          </a:p>
          <a:p>
            <a:pPr>
              <a:lnSpc>
                <a:spcPct val="150000"/>
              </a:lnSpc>
            </a:pPr>
            <a:r>
              <a:rPr lang="fa-IR" sz="2500" b="1" dirty="0"/>
              <a:t>۱۳ . عدم توانایی در انجام حرکات ظریف .</a:t>
            </a:r>
            <a:endParaRPr lang="en-US" sz="2500" b="1" dirty="0"/>
          </a:p>
        </p:txBody>
      </p:sp>
      <p:sp>
        <p:nvSpPr>
          <p:cNvPr id="3" name="Title 2"/>
          <p:cNvSpPr>
            <a:spLocks noGrp="1"/>
          </p:cNvSpPr>
          <p:nvPr>
            <p:ph type="title"/>
          </p:nvPr>
        </p:nvSpPr>
        <p:spPr/>
        <p:txBody>
          <a:bodyPr/>
          <a:lstStyle/>
          <a:p>
            <a:endParaRPr lang="en-US" dirty="0"/>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51202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911645" y="1686864"/>
            <a:ext cx="7320711" cy="4114511"/>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737115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6632"/>
            <a:ext cx="8352928" cy="1470025"/>
          </a:xfrm>
        </p:spPr>
        <p:txBody>
          <a:bodyPr>
            <a:normAutofit fontScale="90000"/>
          </a:bodyPr>
          <a:lstStyle/>
          <a:p>
            <a:pPr lvl="0"/>
            <a:r>
              <a:rPr lang="fa-IR" sz="3500" dirty="0" smtClean="0">
                <a:cs typeface="B Nazanin" panose="00000400000000000000" pitchFamily="2" charset="-78"/>
              </a:rPr>
              <a:t>1)</a:t>
            </a:r>
            <a:r>
              <a:rPr lang="fa-IR" sz="3500" b="1" dirty="0">
                <a:cs typeface="B Nazanin" panose="00000400000000000000" pitchFamily="2" charset="-78"/>
              </a:rPr>
              <a:t> چه بیمارانی مشمول دریافت درمان استاندارد (کد 724) هستند؟</a:t>
            </a:r>
            <a:r>
              <a:rPr lang="en-US" sz="3000" dirty="0">
                <a:cs typeface="B Nazanin" panose="00000400000000000000" pitchFamily="2" charset="-78"/>
              </a:rPr>
              <a:t/>
            </a:r>
            <a:br>
              <a:rPr lang="en-US" sz="3000" dirty="0">
                <a:cs typeface="B Nazanin" panose="00000400000000000000" pitchFamily="2" charset="-78"/>
              </a:rPr>
            </a:br>
            <a:endParaRPr lang="fa-IR" sz="3000" dirty="0">
              <a:cs typeface="B Nazanin" panose="00000400000000000000" pitchFamily="2" charset="-78"/>
            </a:endParaRPr>
          </a:p>
        </p:txBody>
      </p:sp>
      <p:sp>
        <p:nvSpPr>
          <p:cNvPr id="3" name="Subtitle 2"/>
          <p:cNvSpPr>
            <a:spLocks noGrp="1"/>
          </p:cNvSpPr>
          <p:nvPr>
            <p:ph type="subTitle" idx="1"/>
          </p:nvPr>
        </p:nvSpPr>
        <p:spPr>
          <a:xfrm>
            <a:off x="899592" y="1268760"/>
            <a:ext cx="8056984" cy="1752600"/>
          </a:xfrm>
        </p:spPr>
        <p:txBody>
          <a:bodyPr/>
          <a:lstStyle/>
          <a:p>
            <a:pPr algn="r"/>
            <a:r>
              <a:rPr lang="fa-IR" b="1" dirty="0">
                <a:solidFill>
                  <a:schemeClr val="tx1"/>
                </a:solidFill>
                <a:latin typeface="+mj-lt"/>
                <a:ea typeface="+mj-ea"/>
                <a:cs typeface="B Nazanin" panose="00000400000000000000" pitchFamily="2" charset="-78"/>
              </a:rPr>
              <a:t>بیماران سکته مغزی ایسکمیک و حمله ایسکمیک گذرا</a:t>
            </a:r>
            <a:endParaRPr lang="en-US" b="1" dirty="0">
              <a:solidFill>
                <a:schemeClr val="tx1"/>
              </a:solidFill>
              <a:latin typeface="+mj-lt"/>
              <a:ea typeface="+mj-ea"/>
              <a:cs typeface="B Nazanin" panose="00000400000000000000" pitchFamily="2" charset="-78"/>
            </a:endParaRPr>
          </a:p>
          <a:p>
            <a:endParaRPr lang="fa-IR" dirty="0"/>
          </a:p>
        </p:txBody>
      </p:sp>
      <p:pic>
        <p:nvPicPr>
          <p:cNvPr id="1027" name="Picture 3" descr="C:\Users\user\Desktop\photo_۲۰۱۷-۱۲-۳۱_۱۷-۰۸-۴۸.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760" y="2276872"/>
            <a:ext cx="4480498" cy="25202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413669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marR="64008" indent="0">
              <a:buNone/>
            </a:pPr>
            <a:r>
              <a:rPr lang="fa-IR" b="1" dirty="0">
                <a:latin typeface="+mj-lt"/>
                <a:ea typeface="+mj-ea"/>
                <a:cs typeface="B Nazanin" panose="00000400000000000000" pitchFamily="2" charset="-78"/>
              </a:rPr>
              <a:t>ترومبولیتیک تراپی وریدی- ترومبولیتیک تراپی شریانی- درمان غیر دارویی ( آمبولکتومی مکانیکال)- جراحی و اقدامات حمایتی و مدیکال</a:t>
            </a:r>
            <a:endParaRPr lang="en-US" b="1" dirty="0">
              <a:latin typeface="+mj-lt"/>
              <a:ea typeface="+mj-ea"/>
              <a:cs typeface="B Nazanin" panose="00000400000000000000" pitchFamily="2" charset="-78"/>
            </a:endParaRPr>
          </a:p>
          <a:p>
            <a:endParaRPr lang="fa-IR" dirty="0"/>
          </a:p>
        </p:txBody>
      </p:sp>
      <p:sp>
        <p:nvSpPr>
          <p:cNvPr id="2" name="Title 1"/>
          <p:cNvSpPr>
            <a:spLocks noGrp="1"/>
          </p:cNvSpPr>
          <p:nvPr>
            <p:ph type="title"/>
          </p:nvPr>
        </p:nvSpPr>
        <p:spPr/>
        <p:txBody>
          <a:bodyPr>
            <a:normAutofit fontScale="90000"/>
          </a:bodyPr>
          <a:lstStyle/>
          <a:p>
            <a:pPr lvl="0" algn="r"/>
            <a:r>
              <a:rPr lang="fa-IR" sz="3600" dirty="0">
                <a:cs typeface="B Nazanin" panose="00000400000000000000" pitchFamily="2" charset="-78"/>
              </a:rPr>
              <a:t>2)انواع درمان سکته حاد مغزی ایسکمیک را نام ببرید؟</a:t>
            </a:r>
            <a:r>
              <a:rPr lang="en-US" dirty="0">
                <a:effectLst/>
              </a:rPr>
              <a:t/>
            </a:r>
            <a:br>
              <a:rPr lang="en-US" dirty="0">
                <a:effectLst/>
              </a:rPr>
            </a:br>
            <a:endParaRPr lang="fa-IR" dirty="0"/>
          </a:p>
        </p:txBody>
      </p:sp>
      <p:pic>
        <p:nvPicPr>
          <p:cNvPr id="2050"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3290" y="5860454"/>
            <a:ext cx="1458911" cy="997546"/>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user\Desktop\photo_۲۰۱۷-۱۲-۳۱_۱۷-۰۹-۱۲.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872" y="2729746"/>
            <a:ext cx="2880319" cy="28803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4405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user\Desktop\photo_۲۰۱۷-۱۲-۳۱_۱۷-۰۹-۰۶.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0"/>
            <a:ext cx="6120680" cy="61206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159289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340768"/>
            <a:ext cx="8507288" cy="4972008"/>
          </a:xfrm>
        </p:spPr>
        <p:txBody>
          <a:bodyPr>
            <a:noAutofit/>
          </a:bodyPr>
          <a:lstStyle/>
          <a:p>
            <a:r>
              <a:rPr lang="en-US" sz="2500" b="1" dirty="0">
                <a:cs typeface="B Nazanin" panose="00000400000000000000" pitchFamily="2" charset="-78"/>
              </a:rPr>
              <a:t>Door time</a:t>
            </a:r>
            <a:r>
              <a:rPr lang="fa-IR" sz="2500" b="1" dirty="0">
                <a:cs typeface="B Nazanin" panose="00000400000000000000" pitchFamily="2" charset="-78"/>
              </a:rPr>
              <a:t> : زمان ورود بیمار سکته حاد مغزی به یک بیمارستان ارائه دهنده خدمات درمان سکته مغزی</a:t>
            </a:r>
            <a:endParaRPr lang="en-US" sz="2500" dirty="0">
              <a:cs typeface="B Nazanin" panose="00000400000000000000" pitchFamily="2" charset="-78"/>
            </a:endParaRPr>
          </a:p>
          <a:p>
            <a:r>
              <a:rPr lang="fa-IR" sz="2500" b="1" dirty="0">
                <a:cs typeface="B Nazanin" panose="00000400000000000000" pitchFamily="2" charset="-78"/>
              </a:rPr>
              <a:t>توضیح: در بیماران بستری این زمان زمانیست که بیمار کادر درمانی را از علائم خود مطلع میسازد.</a:t>
            </a:r>
            <a:endParaRPr lang="en-US" sz="2500" dirty="0">
              <a:cs typeface="B Nazanin" panose="00000400000000000000" pitchFamily="2" charset="-78"/>
            </a:endParaRPr>
          </a:p>
          <a:p>
            <a:r>
              <a:rPr lang="en-US" sz="2500" b="1" dirty="0">
                <a:cs typeface="B Nazanin" panose="00000400000000000000" pitchFamily="2" charset="-78"/>
              </a:rPr>
              <a:t>Door to needle time</a:t>
            </a:r>
            <a:r>
              <a:rPr lang="fa-IR" sz="2500" b="1" dirty="0">
                <a:cs typeface="B Nazanin" panose="00000400000000000000" pitchFamily="2" charset="-78"/>
              </a:rPr>
              <a:t> : فاصله زمانی بین ورود بیمار دچار سکته مغزی به یک بیمارستان ارائه دهنده خدمات درمان سکته مغزی تا شروع درمان ویژه استاندارد که ترجیحا باید کمتر یا مساوی یک ساعت باشد.</a:t>
            </a:r>
            <a:endParaRPr lang="en-US" sz="2500" dirty="0">
              <a:cs typeface="B Nazanin" panose="00000400000000000000" pitchFamily="2" charset="-78"/>
            </a:endParaRPr>
          </a:p>
          <a:p>
            <a:pPr marL="109728" indent="0">
              <a:buNone/>
            </a:pPr>
            <a:endParaRPr lang="en-US" sz="2500" b="1" dirty="0">
              <a:cs typeface="B Nazanin" panose="00000400000000000000" pitchFamily="2" charset="-78"/>
            </a:endParaRPr>
          </a:p>
          <a:p>
            <a:pPr marL="109728" indent="0">
              <a:buNone/>
            </a:pPr>
            <a:endParaRPr lang="en-US" sz="2500" dirty="0">
              <a:cs typeface="B Nazanin" panose="00000400000000000000" pitchFamily="2" charset="-78"/>
            </a:endParaRPr>
          </a:p>
          <a:p>
            <a:endParaRPr lang="fa-IR" sz="2500" dirty="0">
              <a:cs typeface="B Nazanin" panose="00000400000000000000" pitchFamily="2" charset="-78"/>
            </a:endParaRPr>
          </a:p>
        </p:txBody>
      </p:sp>
      <p:sp>
        <p:nvSpPr>
          <p:cNvPr id="2" name="Title 1"/>
          <p:cNvSpPr>
            <a:spLocks noGrp="1"/>
          </p:cNvSpPr>
          <p:nvPr>
            <p:ph type="title"/>
          </p:nvPr>
        </p:nvSpPr>
        <p:spPr>
          <a:xfrm>
            <a:off x="467544" y="404664"/>
            <a:ext cx="8229600" cy="1143000"/>
          </a:xfrm>
        </p:spPr>
        <p:txBody>
          <a:bodyPr>
            <a:noAutofit/>
          </a:bodyPr>
          <a:lstStyle/>
          <a:p>
            <a:pPr lvl="0" algn="r"/>
            <a:r>
              <a:rPr lang="fa-IR" sz="3200" dirty="0" smtClean="0">
                <a:effectLst/>
              </a:rPr>
              <a:t>3)زمانهای </a:t>
            </a:r>
            <a:r>
              <a:rPr lang="fa-IR" sz="3200" dirty="0">
                <a:effectLst/>
              </a:rPr>
              <a:t>مهم در مدیریت </a:t>
            </a:r>
            <a:r>
              <a:rPr lang="fa-IR" sz="3200" dirty="0">
                <a:cs typeface="B Nazanin" panose="00000400000000000000" pitchFamily="2" charset="-78"/>
              </a:rPr>
              <a:t>درمان سکته مغزی چه زمانهایی هستند؟</a:t>
            </a:r>
            <a:r>
              <a:rPr lang="en-US" sz="3200" dirty="0">
                <a:cs typeface="B Nazanin" panose="00000400000000000000" pitchFamily="2" charset="-78"/>
              </a:rPr>
              <a:t/>
            </a:r>
            <a:br>
              <a:rPr lang="en-US" sz="3200" dirty="0">
                <a:cs typeface="B Nazanin" panose="00000400000000000000" pitchFamily="2" charset="-78"/>
              </a:rPr>
            </a:br>
            <a:endParaRPr lang="fa-IR" sz="32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704314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817404" y="836712"/>
            <a:ext cx="3616696" cy="584775"/>
          </a:xfrm>
          <a:prstGeom prst="rect">
            <a:avLst/>
          </a:prstGeom>
        </p:spPr>
        <p:txBody>
          <a:bodyPr wrap="none">
            <a:spAutoFit/>
          </a:bodyPr>
          <a:lstStyle/>
          <a:p>
            <a:r>
              <a:rPr lang="fa-IR" sz="3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2  Nazanin" panose="00000400000000000000" pitchFamily="2" charset="-78"/>
              </a:rPr>
              <a:t>اختلال کارکرد(</a:t>
            </a:r>
            <a:r>
              <a:rPr lang="en-US" sz="3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2  Nazanin" panose="00000400000000000000" pitchFamily="2" charset="-78"/>
              </a:rPr>
              <a:t>NIHSS</a:t>
            </a:r>
            <a:r>
              <a:rPr lang="fa-IR" sz="3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2  Nazanin" panose="00000400000000000000" pitchFamily="2" charset="-78"/>
              </a:rPr>
              <a:t>): </a:t>
            </a:r>
            <a:endParaRPr lang="fa-IR" sz="3200" b="1" dirty="0">
              <a:effectLst>
                <a:outerShdw blurRad="38100" dist="38100" dir="2700000" algn="tl">
                  <a:srgbClr val="000000">
                    <a:alpha val="43137"/>
                  </a:srgbClr>
                </a:outerShdw>
              </a:effectLst>
              <a:cs typeface="2  Nazanin" panose="00000400000000000000" pitchFamily="2" charset="-78"/>
            </a:endParaRPr>
          </a:p>
        </p:txBody>
      </p:sp>
      <p:pic>
        <p:nvPicPr>
          <p:cNvPr id="6"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Content Placeholder 7"/>
          <p:cNvSpPr>
            <a:spLocks noGrp="1"/>
          </p:cNvSpPr>
          <p:nvPr>
            <p:ph idx="1"/>
          </p:nvPr>
        </p:nvSpPr>
        <p:spPr>
          <a:xfrm>
            <a:off x="1200137" y="2492896"/>
            <a:ext cx="6851229" cy="1791260"/>
          </a:xfrm>
          <a:prstGeom prst="rect">
            <a:avLst/>
          </a:prstGeom>
        </p:spPr>
        <p:txBody>
          <a:bodyPr wrap="square">
            <a:spAutoFit/>
          </a:bodyPr>
          <a:lstStyle/>
          <a:p>
            <a:pPr algn="just">
              <a:lnSpc>
                <a:spcPct val="115000"/>
              </a:lnSpc>
              <a:spcAft>
                <a:spcPts val="1000"/>
              </a:spcAft>
            </a:pPr>
            <a:r>
              <a:rPr lang="fa-IR" sz="2400" b="1" dirty="0" smtClean="0">
                <a:latin typeface="Calibri" panose="020F0502020204030204" pitchFamily="34" charset="0"/>
                <a:ea typeface="Calibri" panose="020F0502020204030204" pitchFamily="34" charset="0"/>
                <a:cs typeface="B Nazanin" pitchFamily="2" charset="-78"/>
              </a:rPr>
              <a:t>کاهش </a:t>
            </a:r>
            <a:r>
              <a:rPr lang="fa-IR" sz="2400" b="1" dirty="0">
                <a:latin typeface="Calibri" panose="020F0502020204030204" pitchFamily="34" charset="0"/>
                <a:ea typeface="Calibri" panose="020F0502020204030204" pitchFamily="34" charset="0"/>
                <a:cs typeface="B Nazanin" pitchFamily="2" charset="-78"/>
              </a:rPr>
              <a:t>یا از دست دادن کارکردهای مغزی منجر به اختلالات کارکرد جسمی یا روحی در نتیجه سکته مغزی که در معاینه بالینی و عصبی مشخص شده و با ملاک های کمی چون </a:t>
            </a:r>
            <a:r>
              <a:rPr lang="en-US" sz="2400" b="1" dirty="0">
                <a:latin typeface="Calibri" panose="020F0502020204030204" pitchFamily="34" charset="0"/>
                <a:ea typeface="Calibri" panose="020F0502020204030204" pitchFamily="34" charset="0"/>
                <a:cs typeface="B Nazanin" pitchFamily="2" charset="-78"/>
              </a:rPr>
              <a:t>NIHSS</a:t>
            </a:r>
            <a:r>
              <a:rPr lang="fa-IR" sz="2400" b="1" dirty="0">
                <a:latin typeface="Calibri" panose="020F0502020204030204" pitchFamily="34" charset="0"/>
                <a:ea typeface="Calibri" panose="020F0502020204030204" pitchFamily="34" charset="0"/>
                <a:cs typeface="B Nazanin" pitchFamily="2" charset="-78"/>
              </a:rPr>
              <a:t> سنجیده میشوند.</a:t>
            </a:r>
            <a:endParaRPr lang="en-US" sz="2400" b="1" dirty="0">
              <a:latin typeface="Calibri" panose="020F0502020204030204" pitchFamily="34" charset="0"/>
              <a:ea typeface="Calibri" panose="020F0502020204030204" pitchFamily="34" charset="0"/>
              <a:cs typeface="B Nazanin" pitchFamily="2" charset="-78"/>
            </a:endParaRPr>
          </a:p>
        </p:txBody>
      </p:sp>
    </p:spTree>
    <p:extLst>
      <p:ext uri="{BB962C8B-B14F-4D97-AF65-F5344CB8AC3E}">
        <p14:creationId xmlns:p14="http://schemas.microsoft.com/office/powerpoint/2010/main" xmlns="" val="2883748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b="1" dirty="0" smtClean="0">
              <a:cs typeface="B Nazanin" pitchFamily="2" charset="-78"/>
            </a:endParaRPr>
          </a:p>
          <a:p>
            <a:pPr marL="109728" indent="0" algn="ctr">
              <a:buNone/>
            </a:pPr>
            <a:r>
              <a:rPr lang="fa-IR" sz="6600" b="1" dirty="0" smtClean="0">
                <a:cs typeface="B Nazanin" pitchFamily="2" charset="-78"/>
              </a:rPr>
              <a:t>انواع سکته مغزی</a:t>
            </a:r>
            <a:endParaRPr lang="en-US" sz="6600" b="1" dirty="0">
              <a:cs typeface="B Nazanin" pitchFamily="2" charset="-78"/>
            </a:endParaRPr>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55476" y="3583454"/>
            <a:ext cx="4692318" cy="2637256"/>
          </a:xfrm>
          <a:prstGeom prst="rect">
            <a:avLst/>
          </a:prstGeom>
        </p:spPr>
      </p:pic>
    </p:spTree>
    <p:extLst>
      <p:ext uri="{BB962C8B-B14F-4D97-AF65-F5344CB8AC3E}">
        <p14:creationId xmlns:p14="http://schemas.microsoft.com/office/powerpoint/2010/main" xmlns="" val="26139978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83768" y="27384"/>
            <a:ext cx="4788289" cy="6830616"/>
          </a:xfrm>
          <a:prstGeom prst="rect">
            <a:avLst/>
          </a:prstGeom>
        </p:spPr>
      </p:pic>
      <p:pic>
        <p:nvPicPr>
          <p:cNvPr id="7" name="Picture 2" descr="C:\Users\user\Desktop\photo_2017-12-31_17-10-2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365810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39752" y="89248"/>
            <a:ext cx="4744922" cy="6768752"/>
          </a:xfrm>
          <a:prstGeom prst="rect">
            <a:avLst/>
          </a:prstGeom>
        </p:spPr>
      </p:pic>
      <p:pic>
        <p:nvPicPr>
          <p:cNvPr id="5" name="Picture 2" descr="C:\Users\user\Desktop\photo_2017-12-31_17-10-2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7238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39752" y="58028"/>
            <a:ext cx="4752528" cy="6779602"/>
          </a:xfrm>
          <a:prstGeom prst="rect">
            <a:avLst/>
          </a:prstGeom>
        </p:spPr>
      </p:pic>
      <p:pic>
        <p:nvPicPr>
          <p:cNvPr id="5" name="Picture 2" descr="C:\Users\user\Desktop\photo_2017-12-31_17-10-2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836897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photo_۲۰۱۷-۱۲-۳۱_۱۷-۰۸-۵۷.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188640"/>
            <a:ext cx="4677984" cy="6237312"/>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C:\Users\user\Desktop\photo_2017-12-31_17-10-2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82850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8459" y="2204864"/>
            <a:ext cx="8229600" cy="2451728"/>
          </a:xfrm>
        </p:spPr>
        <p:txBody>
          <a:bodyPr/>
          <a:lstStyle/>
          <a:p>
            <a:pPr algn="just"/>
            <a:r>
              <a:rPr lang="fa-IR" sz="2400" b="1" dirty="0" smtClean="0">
                <a:cs typeface="B Nazanin" pitchFamily="2" charset="-78"/>
              </a:rPr>
              <a:t>در </a:t>
            </a:r>
            <a:r>
              <a:rPr lang="fa-IR" sz="2400" b="1" dirty="0">
                <a:cs typeface="B Nazanin" pitchFamily="2" charset="-78"/>
              </a:rPr>
              <a:t>مواردی که زمان شروع علائم مشخص نیست و یا بیمار </a:t>
            </a:r>
            <a:r>
              <a:rPr lang="en-US" sz="2400" b="1" dirty="0">
                <a:cs typeface="B Nazanin" pitchFamily="2" charset="-78"/>
              </a:rPr>
              <a:t>WAKE UP STROKE </a:t>
            </a:r>
            <a:r>
              <a:rPr lang="fa-IR" sz="2400" b="1" dirty="0">
                <a:cs typeface="B Nazanin" pitchFamily="2" charset="-78"/>
              </a:rPr>
              <a:t> میباشد از </a:t>
            </a:r>
            <a:r>
              <a:rPr lang="en-US" sz="2400" b="1" dirty="0">
                <a:cs typeface="B Nazanin" pitchFamily="2" charset="-78"/>
              </a:rPr>
              <a:t>MRI </a:t>
            </a:r>
            <a:r>
              <a:rPr lang="en-US" sz="2400" b="1" dirty="0" err="1">
                <a:cs typeface="B Nazanin" pitchFamily="2" charset="-78"/>
              </a:rPr>
              <a:t>DWi</a:t>
            </a:r>
            <a:r>
              <a:rPr lang="fa-IR" sz="2400" b="1" dirty="0">
                <a:cs typeface="B Nazanin" pitchFamily="2" charset="-78"/>
              </a:rPr>
              <a:t> استفاده میشود.در این موارد اگر در </a:t>
            </a:r>
            <a:r>
              <a:rPr lang="en-US" sz="2400" b="1" dirty="0">
                <a:cs typeface="B Nazanin" pitchFamily="2" charset="-78"/>
              </a:rPr>
              <a:t>BRAIN CT SCAN</a:t>
            </a:r>
            <a:r>
              <a:rPr lang="fa-IR" sz="2400" b="1" dirty="0">
                <a:cs typeface="B Nazanin" pitchFamily="2" charset="-78"/>
              </a:rPr>
              <a:t> ضایعه ای دیده نشود ولی در </a:t>
            </a:r>
            <a:r>
              <a:rPr lang="en-US" sz="2400" b="1" dirty="0">
                <a:cs typeface="B Nazanin" pitchFamily="2" charset="-78"/>
              </a:rPr>
              <a:t>MRI</a:t>
            </a:r>
            <a:r>
              <a:rPr lang="fa-IR" sz="2400" b="1" dirty="0">
                <a:cs typeface="B Nazanin" pitchFamily="2" charset="-78"/>
              </a:rPr>
              <a:t> فوق ضایعه وجود داشته باشد نشان دهنده این است که بیمار در مرحله </a:t>
            </a:r>
            <a:r>
              <a:rPr lang="en-US" sz="2400" b="1" dirty="0">
                <a:cs typeface="B Nazanin" pitchFamily="2" charset="-78"/>
              </a:rPr>
              <a:t>WINDOW</a:t>
            </a:r>
            <a:r>
              <a:rPr lang="fa-IR" sz="2400" b="1" dirty="0">
                <a:cs typeface="B Nazanin" pitchFamily="2" charset="-78"/>
              </a:rPr>
              <a:t> میباشد و میتوان از داروی ترومبولیتیک استفاده نمود.</a:t>
            </a:r>
            <a:endParaRPr lang="en-US" sz="2400" b="1" dirty="0">
              <a:cs typeface="B Nazanin" pitchFamily="2" charset="-78"/>
            </a:endParaRPr>
          </a:p>
          <a:p>
            <a:pPr marL="109728" indent="0">
              <a:buNone/>
            </a:pPr>
            <a:endParaRPr lang="fa-IR" sz="2400" dirty="0">
              <a:cs typeface="2  Nazanin" panose="00000400000000000000" pitchFamily="2" charset="-78"/>
            </a:endParaRPr>
          </a:p>
        </p:txBody>
      </p:sp>
      <p:sp>
        <p:nvSpPr>
          <p:cNvPr id="3" name="Title 2"/>
          <p:cNvSpPr>
            <a:spLocks noGrp="1"/>
          </p:cNvSpPr>
          <p:nvPr>
            <p:ph type="title"/>
          </p:nvPr>
        </p:nvSpPr>
        <p:spPr>
          <a:xfrm>
            <a:off x="478459" y="764704"/>
            <a:ext cx="8229600" cy="1143000"/>
          </a:xfrm>
        </p:spPr>
        <p:txBody>
          <a:bodyPr>
            <a:normAutofit/>
          </a:bodyPr>
          <a:lstStyle/>
          <a:p>
            <a:pPr algn="ctr"/>
            <a:r>
              <a:rPr lang="fa-IR" sz="3200" dirty="0">
                <a:effectLst>
                  <a:outerShdw blurRad="38100" dist="38100" dir="2700000" algn="tl">
                    <a:srgbClr val="000000">
                      <a:alpha val="43137"/>
                    </a:srgbClr>
                  </a:outerShdw>
                </a:effectLst>
                <a:cs typeface="B Nazanin" pitchFamily="2" charset="-78"/>
              </a:rPr>
              <a:t>موارد استفاده تشخیصی از </a:t>
            </a:r>
            <a:r>
              <a:rPr lang="en-US" sz="3200" dirty="0">
                <a:effectLst>
                  <a:outerShdw blurRad="38100" dist="38100" dir="2700000" algn="tl">
                    <a:srgbClr val="000000">
                      <a:alpha val="43137"/>
                    </a:srgbClr>
                  </a:outerShdw>
                </a:effectLst>
                <a:cs typeface="B Nazanin" pitchFamily="2" charset="-78"/>
              </a:rPr>
              <a:t>BRAIN MRI </a:t>
            </a:r>
            <a:r>
              <a:rPr lang="en-US" sz="3200" dirty="0" err="1">
                <a:effectLst>
                  <a:outerShdw blurRad="38100" dist="38100" dir="2700000" algn="tl">
                    <a:srgbClr val="000000">
                      <a:alpha val="43137"/>
                    </a:srgbClr>
                  </a:outerShdw>
                </a:effectLst>
                <a:cs typeface="B Nazanin" pitchFamily="2" charset="-78"/>
              </a:rPr>
              <a:t>DWi</a:t>
            </a:r>
            <a:r>
              <a:rPr lang="fa-IR" sz="3200" dirty="0" smtClean="0">
                <a:effectLst>
                  <a:outerShdw blurRad="38100" dist="38100" dir="2700000" algn="tl">
                    <a:srgbClr val="000000">
                      <a:alpha val="43137"/>
                    </a:srgbClr>
                  </a:outerShdw>
                </a:effectLst>
                <a:cs typeface="B Nazanin" pitchFamily="2" charset="-78"/>
              </a:rPr>
              <a:t>:</a:t>
            </a:r>
            <a:endParaRPr lang="fa-IR" sz="3200" dirty="0">
              <a:effectLst>
                <a:outerShdw blurRad="38100" dist="38100" dir="2700000" algn="tl">
                  <a:srgbClr val="000000">
                    <a:alpha val="43137"/>
                  </a:srgbClr>
                </a:outerShdw>
              </a:effectLst>
              <a:cs typeface="B Nazanin"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52596" y="5814003"/>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174744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9592" y="1169368"/>
            <a:ext cx="8136904" cy="5688632"/>
          </a:xfrm>
        </p:spPr>
        <p:txBody>
          <a:bodyPr>
            <a:noAutofit/>
          </a:bodyPr>
          <a:lstStyle/>
          <a:p>
            <a:r>
              <a:rPr lang="fa-IR" sz="2500" b="1" dirty="0">
                <a:cs typeface="B Nazanin" panose="00000400000000000000" pitchFamily="2" charset="-78"/>
              </a:rPr>
              <a:t>تعبیه دو عدد </a:t>
            </a:r>
            <a:r>
              <a:rPr lang="en-US" sz="2500" b="1" dirty="0">
                <a:cs typeface="B Nazanin" panose="00000400000000000000" pitchFamily="2" charset="-78"/>
              </a:rPr>
              <a:t>IV LINE </a:t>
            </a:r>
            <a:endParaRPr lang="en-US" sz="2500" dirty="0">
              <a:cs typeface="B Nazanin" panose="00000400000000000000" pitchFamily="2" charset="-78"/>
            </a:endParaRPr>
          </a:p>
          <a:p>
            <a:r>
              <a:rPr lang="fa-IR" sz="2500" b="1" dirty="0">
                <a:cs typeface="B Nazanin" panose="00000400000000000000" pitchFamily="2" charset="-78"/>
              </a:rPr>
              <a:t>بیمار </a:t>
            </a:r>
            <a:r>
              <a:rPr lang="en-US" sz="2500" b="1" dirty="0">
                <a:cs typeface="B Nazanin" panose="00000400000000000000" pitchFamily="2" charset="-78"/>
              </a:rPr>
              <a:t>NPO </a:t>
            </a:r>
            <a:r>
              <a:rPr lang="fa-IR" sz="2500" b="1" dirty="0">
                <a:cs typeface="B Nazanin" panose="00000400000000000000" pitchFamily="2" charset="-78"/>
              </a:rPr>
              <a:t> باشد</a:t>
            </a:r>
            <a:endParaRPr lang="en-US" sz="2500" dirty="0">
              <a:cs typeface="B Nazanin" panose="00000400000000000000" pitchFamily="2" charset="-78"/>
            </a:endParaRPr>
          </a:p>
          <a:p>
            <a:r>
              <a:rPr lang="fa-IR" sz="2500" b="1" dirty="0">
                <a:cs typeface="B Nazanin" panose="00000400000000000000" pitchFamily="2" charset="-78"/>
              </a:rPr>
              <a:t>انجام آزمایشات اولیه اورژانسی شامل </a:t>
            </a:r>
            <a:r>
              <a:rPr lang="en-US" sz="2500" b="1" dirty="0">
                <a:cs typeface="B Nazanin" panose="00000400000000000000" pitchFamily="2" charset="-78"/>
              </a:rPr>
              <a:t>BS- PT-PTT-INR-PLT </a:t>
            </a:r>
            <a:endParaRPr lang="en-US" sz="2500" dirty="0">
              <a:cs typeface="B Nazanin" panose="00000400000000000000" pitchFamily="2" charset="-78"/>
            </a:endParaRPr>
          </a:p>
          <a:p>
            <a:r>
              <a:rPr lang="fa-IR" sz="2500" b="1" dirty="0">
                <a:cs typeface="B Nazanin" panose="00000400000000000000" pitchFamily="2" charset="-78"/>
              </a:rPr>
              <a:t>تست حاملگی اورژانس در صورت لزوم</a:t>
            </a:r>
            <a:endParaRPr lang="en-US" sz="2500" dirty="0">
              <a:cs typeface="B Nazanin" panose="00000400000000000000" pitchFamily="2" charset="-78"/>
            </a:endParaRPr>
          </a:p>
          <a:p>
            <a:r>
              <a:rPr lang="fa-IR" sz="2500" b="1" dirty="0">
                <a:cs typeface="B Nazanin" panose="00000400000000000000" pitchFamily="2" charset="-78"/>
              </a:rPr>
              <a:t>سی تی اسکن مغز بدون کنتراست</a:t>
            </a:r>
            <a:endParaRPr lang="en-US" sz="2500" dirty="0">
              <a:cs typeface="B Nazanin" panose="00000400000000000000" pitchFamily="2" charset="-78"/>
            </a:endParaRPr>
          </a:p>
          <a:p>
            <a:r>
              <a:rPr lang="fa-IR" sz="2500" b="1" dirty="0">
                <a:cs typeface="B Nazanin" panose="00000400000000000000" pitchFamily="2" charset="-78"/>
              </a:rPr>
              <a:t>مانیتورینگ قلبی و پالس اکسی متر دائم</a:t>
            </a:r>
            <a:endParaRPr lang="en-US" sz="2500" dirty="0">
              <a:cs typeface="B Nazanin" panose="00000400000000000000" pitchFamily="2" charset="-78"/>
            </a:endParaRPr>
          </a:p>
          <a:p>
            <a:r>
              <a:rPr lang="fa-IR" sz="2500" b="1" dirty="0">
                <a:cs typeface="B Nazanin" panose="00000400000000000000" pitchFamily="2" charset="-78"/>
              </a:rPr>
              <a:t>کنترل مرتب فشار خون- چک علائم حیاتی و سطح هوشیاری و عملکرد موتور و اندازه مردمک و پاسخ آن به نور در 2 ساعت اول هر 15 دقیقه؛ هر 30 دقیقه تا 6 ساعت و سپس هر یک ساعت تا 24 ساعت </a:t>
            </a:r>
            <a:endParaRPr lang="en-US" sz="2500" dirty="0">
              <a:cs typeface="B Nazanin" panose="00000400000000000000" pitchFamily="2" charset="-78"/>
            </a:endParaRPr>
          </a:p>
          <a:p>
            <a:r>
              <a:rPr lang="fa-IR" sz="2500" b="1" dirty="0">
                <a:cs typeface="B Nazanin" panose="00000400000000000000" pitchFamily="2" charset="-78"/>
              </a:rPr>
              <a:t>تجویز اکسیژن نازال در صورت </a:t>
            </a:r>
            <a:r>
              <a:rPr lang="en-US" sz="2500" b="1" dirty="0">
                <a:cs typeface="B Nazanin" panose="00000400000000000000" pitchFamily="2" charset="-78"/>
              </a:rPr>
              <a:t>Sa o2</a:t>
            </a:r>
            <a:r>
              <a:rPr lang="fa-IR" sz="2500" b="1" dirty="0">
                <a:cs typeface="B Nazanin" panose="00000400000000000000" pitchFamily="2" charset="-78"/>
              </a:rPr>
              <a:t> کمتر از 95%</a:t>
            </a:r>
            <a:endParaRPr lang="en-US" sz="2500" dirty="0">
              <a:cs typeface="B Nazanin" panose="00000400000000000000" pitchFamily="2" charset="-78"/>
            </a:endParaRPr>
          </a:p>
          <a:p>
            <a:r>
              <a:rPr lang="fa-IR" sz="2500" b="1" dirty="0">
                <a:cs typeface="B Nazanin" panose="00000400000000000000" pitchFamily="2" charset="-78"/>
              </a:rPr>
              <a:t>عدم تجویز آسپیرین،کلوپیدوگرل،هپارین و وارفارین در 24 ساعت اول</a:t>
            </a:r>
            <a:endParaRPr lang="en-US" sz="2500" dirty="0">
              <a:cs typeface="B Nazanin" panose="00000400000000000000" pitchFamily="2" charset="-78"/>
            </a:endParaRPr>
          </a:p>
          <a:p>
            <a:endParaRPr lang="fa-IR" sz="2500" dirty="0"/>
          </a:p>
        </p:txBody>
      </p:sp>
      <p:sp>
        <p:nvSpPr>
          <p:cNvPr id="3" name="Title 2"/>
          <p:cNvSpPr>
            <a:spLocks noGrp="1"/>
          </p:cNvSpPr>
          <p:nvPr>
            <p:ph type="title"/>
          </p:nvPr>
        </p:nvSpPr>
        <p:spPr>
          <a:xfrm>
            <a:off x="683568" y="15032"/>
            <a:ext cx="8229600" cy="1143000"/>
          </a:xfrm>
        </p:spPr>
        <p:txBody>
          <a:bodyPr>
            <a:normAutofit/>
          </a:bodyPr>
          <a:lstStyle/>
          <a:p>
            <a:pPr algn="r"/>
            <a:r>
              <a:rPr lang="fa-IR" sz="3200" dirty="0" smtClean="0">
                <a:cs typeface="B Nazanin" panose="00000400000000000000" pitchFamily="2" charset="-78"/>
              </a:rPr>
              <a:t>4)</a:t>
            </a:r>
            <a:r>
              <a:rPr lang="fa-IR" sz="3200" dirty="0" smtClean="0">
                <a:effectLst/>
                <a:cs typeface="B Nazanin" panose="00000400000000000000" pitchFamily="2" charset="-78"/>
              </a:rPr>
              <a:t> اقدامات </a:t>
            </a:r>
            <a:r>
              <a:rPr lang="fa-IR" sz="3200" dirty="0">
                <a:effectLst/>
                <a:cs typeface="B Nazanin" panose="00000400000000000000" pitchFamily="2" charset="-78"/>
              </a:rPr>
              <a:t>درمانی در تزریق ترومبولیتیک وریدی چیست؟</a:t>
            </a:r>
            <a:endParaRPr lang="fa-IR" sz="32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87073" y="5891452"/>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515200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57356" y="2348880"/>
            <a:ext cx="5572164" cy="2794632"/>
          </a:xfrm>
        </p:spPr>
        <p:txBody>
          <a:bodyPr>
            <a:normAutofit/>
          </a:bodyPr>
          <a:lstStyle/>
          <a:p>
            <a:pPr algn="just"/>
            <a:r>
              <a:rPr lang="fa-IR" sz="2400" b="1" dirty="0" smtClean="0">
                <a:cs typeface="B Nazanin" pitchFamily="2" charset="-78"/>
              </a:rPr>
              <a:t>جهت </a:t>
            </a:r>
            <a:r>
              <a:rPr lang="fa-IR" sz="2400" b="1" dirty="0">
                <a:cs typeface="B Nazanin" pitchFamily="2" charset="-78"/>
              </a:rPr>
              <a:t>تزریق ترومبولیتیک برای بیمار </a:t>
            </a:r>
            <a:r>
              <a:rPr lang="en-US" sz="2400" b="1" dirty="0" smtClean="0">
                <a:cs typeface="B Nazanin" pitchFamily="2" charset="-78"/>
              </a:rPr>
              <a:t>9mg/kg</a:t>
            </a:r>
            <a:r>
              <a:rPr lang="fa-IR" sz="2400" b="1" dirty="0" smtClean="0">
                <a:cs typeface="B Nazanin" pitchFamily="2" charset="-78"/>
              </a:rPr>
              <a:t>/</a:t>
            </a:r>
            <a:r>
              <a:rPr lang="en-US" sz="2400" b="1" dirty="0" smtClean="0">
                <a:cs typeface="B Nazanin" pitchFamily="2" charset="-78"/>
              </a:rPr>
              <a:t>0</a:t>
            </a:r>
            <a:r>
              <a:rPr lang="fa-IR" sz="2400" b="1" dirty="0" smtClean="0">
                <a:cs typeface="B Nazanin" pitchFamily="2" charset="-78"/>
              </a:rPr>
              <a:t>محاسبه </a:t>
            </a:r>
            <a:r>
              <a:rPr lang="fa-IR" sz="2400" b="1" dirty="0">
                <a:cs typeface="B Nazanin" pitchFamily="2" charset="-78"/>
              </a:rPr>
              <a:t>میشود و در حال حاضر ویالهای </a:t>
            </a:r>
            <a:r>
              <a:rPr lang="en-US" sz="2400" b="1" dirty="0">
                <a:cs typeface="B Nazanin" pitchFamily="2" charset="-78"/>
              </a:rPr>
              <a:t>mg</a:t>
            </a:r>
            <a:r>
              <a:rPr lang="fa-IR" sz="2400" b="1" dirty="0">
                <a:cs typeface="B Nazanin" pitchFamily="2" charset="-78"/>
              </a:rPr>
              <a:t> 50 وجود دارد که در هنگام تزریق </a:t>
            </a:r>
            <a:r>
              <a:rPr lang="en-US" sz="2400" b="1" dirty="0">
                <a:cs typeface="B Nazanin" pitchFamily="2" charset="-78"/>
              </a:rPr>
              <a:t>cc</a:t>
            </a:r>
            <a:r>
              <a:rPr lang="fa-IR" sz="2400" b="1" dirty="0">
                <a:cs typeface="B Nazanin" pitchFamily="2" charset="-78"/>
              </a:rPr>
              <a:t> 6 بصورت مستقیم داخل وریدی و مابقی آن در میکروست با 50 سی سی نرمال سالین بصورت انفوزیون تزریق میشود.</a:t>
            </a:r>
            <a:endParaRPr lang="en-US" sz="2400" b="1" dirty="0">
              <a:cs typeface="B Nazanin" pitchFamily="2" charset="-78"/>
            </a:endParaRPr>
          </a:p>
          <a:p>
            <a:pPr algn="just"/>
            <a:endParaRPr lang="fa-IR" sz="2400" b="1" dirty="0">
              <a:cs typeface="2  Nazanin" panose="00000400000000000000" pitchFamily="2" charset="-78"/>
            </a:endParaRPr>
          </a:p>
        </p:txBody>
      </p:sp>
      <p:sp>
        <p:nvSpPr>
          <p:cNvPr id="3" name="Title 2"/>
          <p:cNvSpPr>
            <a:spLocks noGrp="1"/>
          </p:cNvSpPr>
          <p:nvPr>
            <p:ph type="title"/>
          </p:nvPr>
        </p:nvSpPr>
        <p:spPr>
          <a:xfrm>
            <a:off x="395536" y="836712"/>
            <a:ext cx="8229600" cy="1143000"/>
          </a:xfrm>
        </p:spPr>
        <p:txBody>
          <a:bodyPr>
            <a:normAutofit/>
          </a:bodyPr>
          <a:lstStyle/>
          <a:p>
            <a:pPr algn="ctr"/>
            <a:r>
              <a:rPr lang="en-US" sz="3600" dirty="0" err="1" smtClean="0">
                <a:cs typeface="2  Nazanin" panose="00000400000000000000" pitchFamily="2" charset="-78"/>
              </a:rPr>
              <a:t>Actilyse</a:t>
            </a:r>
            <a:r>
              <a:rPr lang="en-US" sz="3600" dirty="0" smtClean="0">
                <a:cs typeface="2  Nazanin" panose="00000400000000000000" pitchFamily="2" charset="-78"/>
              </a:rPr>
              <a:t> :</a:t>
            </a:r>
            <a:endParaRPr lang="fa-IR" sz="3600" dirty="0">
              <a:cs typeface="2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74745" y="5860454"/>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97641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t="12201" b="12201"/>
          <a:stretch/>
        </p:blipFill>
        <p:spPr>
          <a:xfrm>
            <a:off x="2627784" y="692696"/>
            <a:ext cx="3857625" cy="5184576"/>
          </a:xfrm>
          <a:prstGeom prst="rect">
            <a:avLst/>
          </a:prstGeom>
        </p:spPr>
      </p:pic>
    </p:spTree>
    <p:extLst>
      <p:ext uri="{BB962C8B-B14F-4D97-AF65-F5344CB8AC3E}">
        <p14:creationId xmlns:p14="http://schemas.microsoft.com/office/powerpoint/2010/main" xmlns="" val="19910198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476672"/>
            <a:ext cx="8229600" cy="4525963"/>
          </a:xfrm>
        </p:spPr>
        <p:txBody>
          <a:bodyPr>
            <a:noAutofit/>
          </a:bodyPr>
          <a:lstStyle/>
          <a:p>
            <a:r>
              <a:rPr lang="fa-IR" b="1" dirty="0">
                <a:cs typeface="B Nazanin" panose="00000400000000000000" pitchFamily="2" charset="-78"/>
              </a:rPr>
              <a:t>انجام </a:t>
            </a:r>
            <a:r>
              <a:rPr lang="en-US" b="1" dirty="0">
                <a:cs typeface="B Nazanin" panose="00000400000000000000" pitchFamily="2" charset="-78"/>
              </a:rPr>
              <a:t>ECG</a:t>
            </a:r>
            <a:endParaRPr lang="en-US" dirty="0">
              <a:cs typeface="B Nazanin" panose="00000400000000000000" pitchFamily="2" charset="-78"/>
            </a:endParaRPr>
          </a:p>
          <a:p>
            <a:r>
              <a:rPr lang="fa-IR" b="1" dirty="0">
                <a:cs typeface="B Nazanin" panose="00000400000000000000" pitchFamily="2" charset="-78"/>
              </a:rPr>
              <a:t>پیشگیری و مدیریت عوارض حین درمان و پس از آن و در صورت لزوم مشاوره با متخصصین مربوطه</a:t>
            </a:r>
            <a:endParaRPr lang="en-US" dirty="0">
              <a:cs typeface="B Nazanin" panose="00000400000000000000" pitchFamily="2" charset="-78"/>
            </a:endParaRPr>
          </a:p>
          <a:p>
            <a:r>
              <a:rPr lang="fa-IR" b="1" dirty="0">
                <a:cs typeface="B Nazanin" panose="00000400000000000000" pitchFamily="2" charset="-78"/>
              </a:rPr>
              <a:t>ارائه  اقدامات مداخله ای ترومبکتومی مکانیکال و تزریق داخل شریانی ترومبولبتیک در بیماران سکته حاد مغزی حاد که اندیکاسیون دریافت چنین خدماتی را دارند.</a:t>
            </a:r>
            <a:endParaRPr lang="en-US" dirty="0">
              <a:cs typeface="B Nazanin" panose="00000400000000000000" pitchFamily="2" charset="-78"/>
            </a:endParaRPr>
          </a:p>
          <a:p>
            <a:r>
              <a:rPr lang="fa-IR" b="1" dirty="0">
                <a:cs typeface="B Nazanin" panose="00000400000000000000" pitchFamily="2" charset="-78"/>
              </a:rPr>
              <a:t>بررسی عوامل ایجاد کننده سکته مغزی مجدد و برنامه ریزی برای رفع آنها که به شرح زیر میباشد:</a:t>
            </a:r>
            <a:endParaRPr lang="en-US" dirty="0">
              <a:cs typeface="B Nazanin" panose="00000400000000000000" pitchFamily="2" charset="-78"/>
            </a:endParaRPr>
          </a:p>
          <a:p>
            <a:pPr lvl="0"/>
            <a:r>
              <a:rPr lang="fa-IR" b="1" dirty="0">
                <a:cs typeface="B Nazanin" panose="00000400000000000000" pitchFamily="2" charset="-78"/>
              </a:rPr>
              <a:t>ارزیابی عوامل خطر بیماریهای قلبی و اصلاح آنها</a:t>
            </a:r>
            <a:endParaRPr lang="en-US" dirty="0">
              <a:cs typeface="B Nazanin" panose="00000400000000000000" pitchFamily="2" charset="-78"/>
            </a:endParaRPr>
          </a:p>
          <a:p>
            <a:pPr lvl="0"/>
            <a:r>
              <a:rPr lang="fa-IR" b="1" dirty="0">
                <a:cs typeface="B Nazanin" panose="00000400000000000000" pitchFamily="2" charset="-78"/>
              </a:rPr>
              <a:t>بررسی عروق کاروتید و ورتبرال و نیز عروق مغزی و درمان مناسب</a:t>
            </a:r>
            <a:endParaRPr lang="en-US" dirty="0">
              <a:cs typeface="B Nazanin" panose="00000400000000000000" pitchFamily="2" charset="-78"/>
            </a:endParaRPr>
          </a:p>
          <a:p>
            <a:pPr lvl="0"/>
            <a:r>
              <a:rPr lang="fa-IR" b="1" dirty="0">
                <a:cs typeface="B Nazanin" panose="00000400000000000000" pitchFamily="2" charset="-78"/>
              </a:rPr>
              <a:t>فاکتورهای هموستاتیک،انعقادی،التهابی</a:t>
            </a:r>
            <a:endParaRPr lang="en-US" dirty="0">
              <a:cs typeface="B Nazanin" panose="00000400000000000000" pitchFamily="2" charset="-78"/>
            </a:endParaRPr>
          </a:p>
          <a:p>
            <a:endParaRPr lang="fa-IR"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85089" y="5860454"/>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777171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66428" y="2204864"/>
            <a:ext cx="7211144" cy="2595744"/>
          </a:xfrm>
        </p:spPr>
        <p:txBody>
          <a:bodyPr/>
          <a:lstStyle/>
          <a:p>
            <a:pPr algn="just"/>
            <a:r>
              <a:rPr lang="fa-IR" sz="2400" b="1" dirty="0" smtClean="0">
                <a:cs typeface="B Nazanin" pitchFamily="2" charset="-78"/>
              </a:rPr>
              <a:t>در </a:t>
            </a:r>
            <a:r>
              <a:rPr lang="fa-IR" sz="2400" b="1" dirty="0">
                <a:cs typeface="B Nazanin" pitchFamily="2" charset="-78"/>
              </a:rPr>
              <a:t>مواردیکه فشار خون سیستولیک بیش از 185 یا فشار خون دیاستولیک بیش از 110 باشد قبل از تزریق ترومبولیتیک از داروی لابتالول جهت کاهش فشار خون استفاده میشود. در اینگونه موارد از آمپولهای 20 سی سی استفاده میشود که هر 1 سی سی معادل 5 میلی گرم میباشد و 1 سی سی معادل 5 میلی گرم بصورت مستقیم داخل وریدی تزریق میشود.</a:t>
            </a:r>
            <a:endParaRPr lang="en-US" sz="2400" b="1" dirty="0">
              <a:cs typeface="B Nazanin" pitchFamily="2" charset="-78"/>
            </a:endParaRPr>
          </a:p>
          <a:p>
            <a:pPr algn="just"/>
            <a:endParaRPr lang="fa-IR" b="1" dirty="0">
              <a:cs typeface="2  Nazanin" panose="00000400000000000000" pitchFamily="2" charset="-78"/>
            </a:endParaRPr>
          </a:p>
        </p:txBody>
      </p:sp>
      <p:sp>
        <p:nvSpPr>
          <p:cNvPr id="3" name="Title 2"/>
          <p:cNvSpPr>
            <a:spLocks noGrp="1"/>
          </p:cNvSpPr>
          <p:nvPr>
            <p:ph type="title"/>
          </p:nvPr>
        </p:nvSpPr>
        <p:spPr>
          <a:xfrm>
            <a:off x="457200" y="692696"/>
            <a:ext cx="8229600" cy="1143000"/>
          </a:xfrm>
        </p:spPr>
        <p:txBody>
          <a:bodyPr>
            <a:normAutofit/>
          </a:bodyPr>
          <a:lstStyle/>
          <a:p>
            <a:pPr algn="ctr"/>
            <a:r>
              <a:rPr lang="fa-IR" dirty="0">
                <a:cs typeface="2  Nazanin" panose="00000400000000000000" pitchFamily="2" charset="-78"/>
              </a:rPr>
              <a:t>لابتالول</a:t>
            </a:r>
            <a:r>
              <a:rPr lang="fa-IR" dirty="0" smtClean="0">
                <a:cs typeface="2  Nazanin" panose="00000400000000000000" pitchFamily="2" charset="-78"/>
              </a:rPr>
              <a:t>:</a:t>
            </a:r>
            <a:endParaRPr lang="fa-IR" dirty="0">
              <a:cs typeface="2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69292" y="5860454"/>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437134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r>
              <a:rPr lang="fa-IR" sz="5400" b="1" dirty="0" smtClean="0">
                <a:cs typeface="B Nazanin" pitchFamily="2" charset="-78"/>
              </a:rPr>
              <a:t>1) ترومبوز مغزی</a:t>
            </a:r>
          </a:p>
          <a:p>
            <a:pPr algn="ctr"/>
            <a:endParaRPr lang="fa-IR" sz="5400" b="1" dirty="0">
              <a:cs typeface="B Nazanin" pitchFamily="2" charset="-78"/>
            </a:endParaRPr>
          </a:p>
          <a:p>
            <a:pPr algn="ctr"/>
            <a:r>
              <a:rPr lang="fa-IR" sz="5400" b="1" dirty="0" smtClean="0">
                <a:cs typeface="B Nazanin" pitchFamily="2" charset="-78"/>
              </a:rPr>
              <a:t>2)آمبولی مغزی</a:t>
            </a:r>
          </a:p>
          <a:p>
            <a:pPr algn="ctr"/>
            <a:endParaRPr lang="fa-IR" sz="5400" b="1" dirty="0">
              <a:cs typeface="B Nazanin" pitchFamily="2" charset="-78"/>
            </a:endParaRPr>
          </a:p>
          <a:p>
            <a:pPr algn="ctr"/>
            <a:r>
              <a:rPr lang="fa-IR" sz="5400" b="1" dirty="0" smtClean="0">
                <a:cs typeface="B Nazanin" pitchFamily="2" charset="-78"/>
              </a:rPr>
              <a:t>3) خونریزی مغزی</a:t>
            </a:r>
            <a:endParaRPr lang="en-US" sz="5400" b="1" dirty="0">
              <a:cs typeface="B Nazanin" pitchFamily="2" charset="-78"/>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15795167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14400" b="14974"/>
          <a:stretch/>
        </p:blipFill>
        <p:spPr>
          <a:xfrm>
            <a:off x="2483768" y="476672"/>
            <a:ext cx="4186514" cy="5256584"/>
          </a:xfrm>
        </p:spPr>
      </p:pic>
    </p:spTree>
    <p:extLst>
      <p:ext uri="{BB962C8B-B14F-4D97-AF65-F5344CB8AC3E}">
        <p14:creationId xmlns:p14="http://schemas.microsoft.com/office/powerpoint/2010/main" xmlns="" val="21053535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user\Desktop\TransitA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7941" y="476672"/>
            <a:ext cx="9291941" cy="52565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29315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7584" y="908720"/>
            <a:ext cx="7658033" cy="4594820"/>
          </a:xfrm>
          <a:prstGeom prst="rect">
            <a:avLst/>
          </a:prstGeom>
        </p:spPr>
      </p:pic>
    </p:spTree>
    <p:extLst>
      <p:ext uri="{BB962C8B-B14F-4D97-AF65-F5344CB8AC3E}">
        <p14:creationId xmlns:p14="http://schemas.microsoft.com/office/powerpoint/2010/main" xmlns="" val="12664649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1141958"/>
            <a:ext cx="8229600" cy="4680520"/>
          </a:xfrm>
        </p:spPr>
        <p:txBody>
          <a:bodyPr>
            <a:normAutofit fontScale="92500" lnSpcReduction="10000"/>
          </a:bodyPr>
          <a:lstStyle/>
          <a:p>
            <a:r>
              <a:rPr lang="fa-IR" b="1" dirty="0">
                <a:cs typeface="B Nazanin" panose="00000400000000000000" pitchFamily="2" charset="-78"/>
              </a:rPr>
              <a:t>این واحد،مکان مستقل سازمان یافته ویژه ای در بیمارستان(خارج از ساختمان اورژانس) با قابلیت دسترسی آسان 24 ساعته(مخصوصا به واحد </a:t>
            </a:r>
            <a:r>
              <a:rPr lang="en-US" b="1" dirty="0">
                <a:cs typeface="B Nazanin" panose="00000400000000000000" pitchFamily="2" charset="-78"/>
              </a:rPr>
              <a:t>CT SCAN</a:t>
            </a:r>
            <a:r>
              <a:rPr lang="fa-IR" b="1" dirty="0">
                <a:cs typeface="B Nazanin" panose="00000400000000000000" pitchFamily="2" charset="-78"/>
              </a:rPr>
              <a:t> ) است که در آن مکان اقدامان درمانی شامل تزریق داخل وریدی داروی ترومبولیتیک توسط افراد آموزش دیده فراهم میشود.</a:t>
            </a:r>
            <a:endParaRPr lang="en-US" dirty="0">
              <a:cs typeface="B Nazanin" panose="00000400000000000000" pitchFamily="2" charset="-78"/>
            </a:endParaRPr>
          </a:p>
          <a:p>
            <a:r>
              <a:rPr lang="fa-IR" b="1" dirty="0">
                <a:cs typeface="B Nazanin" panose="00000400000000000000" pitchFamily="2" charset="-78"/>
              </a:rPr>
              <a:t>بیمار در ابتدا در بخش اورژانس پذیرش میگردد و مطابق فلوچارت اجرایی وارد بخش </a:t>
            </a:r>
            <a:r>
              <a:rPr lang="en-US" b="1" dirty="0">
                <a:cs typeface="B Nazanin" panose="00000400000000000000" pitchFamily="2" charset="-78"/>
              </a:rPr>
              <a:t>SCU</a:t>
            </a:r>
            <a:r>
              <a:rPr lang="fa-IR" b="1" dirty="0">
                <a:cs typeface="B Nazanin" panose="00000400000000000000" pitchFamily="2" charset="-78"/>
              </a:rPr>
              <a:t> میگردد.این بخش دارای حداقل 2 تخت (بسته به نیاز جمعیت انسانی تحت پوشش) با قابلیت انعطاف پذیری فضای فیزیکی میباشد. به ازای هر تخت باید امکانات مانیتورینگ(در حد مراقبتهای ویژه به مدت حداقل 48 ساعت،امکانات و فضا برای فعالیتهای پرستاری و توانبخشی مورد نیاز و در صورت لزوم ارائه حمایت تنفسی با دستگاه ونتیلاتور حداقل برای یک تخت) فراهم باشد.</a:t>
            </a:r>
            <a:endParaRPr lang="en-US" dirty="0">
              <a:cs typeface="B Nazanin" panose="00000400000000000000" pitchFamily="2" charset="-78"/>
            </a:endParaRPr>
          </a:p>
          <a:p>
            <a:endParaRPr lang="fa-IR" dirty="0">
              <a:cs typeface="B Nazanin" panose="00000400000000000000" pitchFamily="2" charset="-78"/>
            </a:endParaRPr>
          </a:p>
        </p:txBody>
      </p:sp>
      <p:sp>
        <p:nvSpPr>
          <p:cNvPr id="3" name="Title 2"/>
          <p:cNvSpPr>
            <a:spLocks noGrp="1"/>
          </p:cNvSpPr>
          <p:nvPr>
            <p:ph type="title"/>
          </p:nvPr>
        </p:nvSpPr>
        <p:spPr>
          <a:xfrm>
            <a:off x="914400" y="116632"/>
            <a:ext cx="8229600" cy="1143000"/>
          </a:xfrm>
        </p:spPr>
        <p:txBody>
          <a:bodyPr>
            <a:normAutofit/>
          </a:bodyPr>
          <a:lstStyle/>
          <a:p>
            <a:pPr lvl="0" algn="r"/>
            <a:r>
              <a:rPr lang="fa-IR" sz="3200" dirty="0" smtClean="0">
                <a:cs typeface="B Nazanin" panose="00000400000000000000" pitchFamily="2" charset="-78"/>
              </a:rPr>
              <a:t>5)</a:t>
            </a:r>
            <a:r>
              <a:rPr lang="fa-IR" sz="3200" dirty="0">
                <a:effectLst/>
                <a:cs typeface="B Nazanin" panose="00000400000000000000" pitchFamily="2" charset="-78"/>
              </a:rPr>
              <a:t> واحد درمان سکته حاد مغزی چه خصوصیاتی دارد؟</a:t>
            </a:r>
            <a:r>
              <a:rPr lang="en-US" sz="3200" dirty="0">
                <a:effectLst/>
                <a:cs typeface="B Nazanin" panose="00000400000000000000" pitchFamily="2" charset="-78"/>
              </a:rPr>
              <a:t/>
            </a:r>
            <a:br>
              <a:rPr lang="en-US" sz="3200" dirty="0">
                <a:effectLst/>
                <a:cs typeface="B Nazanin" panose="00000400000000000000" pitchFamily="2" charset="-78"/>
              </a:rPr>
            </a:br>
            <a:endParaRPr lang="fa-IR" sz="32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7187"/>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702971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23728" y="1196752"/>
            <a:ext cx="5367083" cy="4401006"/>
          </a:xfrm>
        </p:spPr>
      </p:pic>
    </p:spTree>
    <p:extLst>
      <p:ext uri="{BB962C8B-B14F-4D97-AF65-F5344CB8AC3E}">
        <p14:creationId xmlns:p14="http://schemas.microsoft.com/office/powerpoint/2010/main" xmlns="" val="23420428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51720" y="1268760"/>
            <a:ext cx="5425194" cy="3616796"/>
          </a:xfrm>
          <a:prstGeom prst="rect">
            <a:avLst/>
          </a:prstGeom>
        </p:spPr>
      </p:pic>
    </p:spTree>
    <p:extLst>
      <p:ext uri="{BB962C8B-B14F-4D97-AF65-F5344CB8AC3E}">
        <p14:creationId xmlns:p14="http://schemas.microsoft.com/office/powerpoint/2010/main" xmlns="" val="28290155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b="10807"/>
          <a:stretch/>
        </p:blipFill>
        <p:spPr>
          <a:xfrm>
            <a:off x="1259632" y="1124744"/>
            <a:ext cx="6696744" cy="4392488"/>
          </a:xfrm>
          <a:prstGeom prst="rect">
            <a:avLst/>
          </a:prstGeom>
        </p:spPr>
      </p:pic>
    </p:spTree>
    <p:extLst>
      <p:ext uri="{BB962C8B-B14F-4D97-AF65-F5344CB8AC3E}">
        <p14:creationId xmlns:p14="http://schemas.microsoft.com/office/powerpoint/2010/main" xmlns="" val="1620289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user\Desktop\photo_۲۰۱۷-۱۲-۳۱_۱۷-۰۹-۰۹.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332656"/>
            <a:ext cx="6684235" cy="50131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143439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55576" y="1484784"/>
            <a:ext cx="8229600" cy="4525963"/>
          </a:xfrm>
        </p:spPr>
        <p:txBody>
          <a:bodyPr/>
          <a:lstStyle/>
          <a:p>
            <a:r>
              <a:rPr lang="fa-IR" sz="2500" b="1" dirty="0">
                <a:cs typeface="B Nazanin" panose="00000400000000000000" pitchFamily="2" charset="-78"/>
              </a:rPr>
              <a:t>سابقه ترومای سر یا استروک قبلی در سه ماه قبل</a:t>
            </a:r>
            <a:endParaRPr lang="en-US" sz="2500" dirty="0">
              <a:cs typeface="B Nazanin" panose="00000400000000000000" pitchFamily="2" charset="-78"/>
            </a:endParaRPr>
          </a:p>
          <a:p>
            <a:r>
              <a:rPr lang="fa-IR" sz="2500" b="1" dirty="0">
                <a:cs typeface="B Nazanin" panose="00000400000000000000" pitchFamily="2" charset="-78"/>
              </a:rPr>
              <a:t>شکایات دلالت کننده بر خونریزی ساب آراکنوئید</a:t>
            </a:r>
            <a:endParaRPr lang="en-US" sz="2500" dirty="0">
              <a:cs typeface="B Nazanin" panose="00000400000000000000" pitchFamily="2" charset="-78"/>
            </a:endParaRPr>
          </a:p>
          <a:p>
            <a:r>
              <a:rPr lang="fa-IR" sz="2500" b="1" dirty="0">
                <a:cs typeface="B Nazanin" panose="00000400000000000000" pitchFamily="2" charset="-78"/>
              </a:rPr>
              <a:t>پانکچر شریانی در نواحی غیر قابل کمپرس در یک هفته گذشته</a:t>
            </a:r>
            <a:endParaRPr lang="en-US" sz="2500" dirty="0">
              <a:cs typeface="B Nazanin" panose="00000400000000000000" pitchFamily="2" charset="-78"/>
            </a:endParaRPr>
          </a:p>
          <a:p>
            <a:r>
              <a:rPr lang="fa-IR" sz="2500" b="1" dirty="0">
                <a:cs typeface="B Nazanin" panose="00000400000000000000" pitchFamily="2" charset="-78"/>
              </a:rPr>
              <a:t>سابقه قبلی خونریزی داخل جمجمه</a:t>
            </a:r>
            <a:endParaRPr lang="en-US" sz="2500" dirty="0">
              <a:cs typeface="B Nazanin" panose="00000400000000000000" pitchFamily="2" charset="-78"/>
            </a:endParaRPr>
          </a:p>
          <a:p>
            <a:r>
              <a:rPr lang="fa-IR" sz="2500" b="1" dirty="0">
                <a:cs typeface="B Nazanin" panose="00000400000000000000" pitchFamily="2" charset="-78"/>
              </a:rPr>
              <a:t>نئوپلاسم،کلافه عروقی شریانی وریدی و آنوریسم اینتراکرانیال</a:t>
            </a:r>
            <a:endParaRPr lang="en-US" sz="2500" dirty="0">
              <a:cs typeface="B Nazanin" panose="00000400000000000000" pitchFamily="2" charset="-78"/>
            </a:endParaRPr>
          </a:p>
          <a:p>
            <a:r>
              <a:rPr lang="fa-IR" sz="2500" b="1" dirty="0">
                <a:cs typeface="B Nazanin" panose="00000400000000000000" pitchFamily="2" charset="-78"/>
              </a:rPr>
              <a:t>جراحی اخیر داخل جمجمه یا داخل نخاعی</a:t>
            </a:r>
            <a:endParaRPr lang="en-US" sz="2500" dirty="0">
              <a:cs typeface="B Nazanin" panose="00000400000000000000" pitchFamily="2" charset="-78"/>
            </a:endParaRPr>
          </a:p>
          <a:p>
            <a:r>
              <a:rPr lang="fa-IR" sz="2500" b="1" dirty="0">
                <a:cs typeface="B Nazanin" panose="00000400000000000000" pitchFamily="2" charset="-78"/>
              </a:rPr>
              <a:t>فشار خون بالا( سیستولی بیش از 185</a:t>
            </a:r>
            <a:r>
              <a:rPr lang="en-US" sz="2500" b="1" dirty="0" err="1">
                <a:cs typeface="B Nazanin" panose="00000400000000000000" pitchFamily="2" charset="-78"/>
              </a:rPr>
              <a:t>mmhg</a:t>
            </a:r>
            <a:r>
              <a:rPr lang="fa-IR" sz="2500" b="1" dirty="0">
                <a:cs typeface="B Nazanin" panose="00000400000000000000" pitchFamily="2" charset="-78"/>
              </a:rPr>
              <a:t>  یا دیاستولی بیش از 110</a:t>
            </a:r>
            <a:r>
              <a:rPr lang="en-US" sz="2500" b="1" dirty="0" err="1">
                <a:cs typeface="B Nazanin" panose="00000400000000000000" pitchFamily="2" charset="-78"/>
              </a:rPr>
              <a:t>mmhg</a:t>
            </a:r>
            <a:r>
              <a:rPr lang="en-US" sz="2500" b="1" dirty="0">
                <a:cs typeface="B Nazanin" panose="00000400000000000000" pitchFamily="2" charset="-78"/>
              </a:rPr>
              <a:t> </a:t>
            </a:r>
            <a:endParaRPr lang="en-US" sz="2500" dirty="0">
              <a:cs typeface="B Nazanin" panose="00000400000000000000" pitchFamily="2" charset="-78"/>
            </a:endParaRPr>
          </a:p>
          <a:p>
            <a:r>
              <a:rPr lang="fa-IR" sz="2500" b="1" dirty="0">
                <a:cs typeface="B Nazanin" panose="00000400000000000000" pitchFamily="2" charset="-78"/>
              </a:rPr>
              <a:t>خونریزی فعال داخلی</a:t>
            </a:r>
            <a:endParaRPr lang="en-US" sz="2500" dirty="0">
              <a:cs typeface="B Nazanin" panose="00000400000000000000" pitchFamily="2" charset="-78"/>
            </a:endParaRPr>
          </a:p>
          <a:p>
            <a:endParaRPr lang="fa-IR" dirty="0"/>
          </a:p>
        </p:txBody>
      </p:sp>
      <p:sp>
        <p:nvSpPr>
          <p:cNvPr id="3" name="Title 2"/>
          <p:cNvSpPr>
            <a:spLocks noGrp="1"/>
          </p:cNvSpPr>
          <p:nvPr>
            <p:ph type="title"/>
          </p:nvPr>
        </p:nvSpPr>
        <p:spPr>
          <a:xfrm>
            <a:off x="827584" y="476672"/>
            <a:ext cx="8229600" cy="1143000"/>
          </a:xfrm>
        </p:spPr>
        <p:txBody>
          <a:bodyPr>
            <a:noAutofit/>
          </a:bodyPr>
          <a:lstStyle/>
          <a:p>
            <a:pPr lvl="0" algn="r"/>
            <a:r>
              <a:rPr lang="fa-IR" sz="3200" dirty="0" smtClean="0">
                <a:cs typeface="B Nazanin" panose="00000400000000000000" pitchFamily="2" charset="-78"/>
              </a:rPr>
              <a:t>6)</a:t>
            </a:r>
            <a:r>
              <a:rPr lang="fa-IR" sz="3200" dirty="0">
                <a:effectLst/>
                <a:cs typeface="B Nazanin" panose="00000400000000000000" pitchFamily="2" charset="-78"/>
              </a:rPr>
              <a:t> کنتراندیکاسیونهای مطلق تزریق </a:t>
            </a:r>
            <a:r>
              <a:rPr lang="fa-IR" sz="3200" dirty="0" smtClean="0">
                <a:effectLst/>
                <a:cs typeface="B Nazanin" panose="00000400000000000000" pitchFamily="2" charset="-78"/>
              </a:rPr>
              <a:t>ترومبولیتیک </a:t>
            </a:r>
            <a:r>
              <a:rPr lang="fa-IR" sz="3200" dirty="0">
                <a:effectLst/>
                <a:cs typeface="B Nazanin" panose="00000400000000000000" pitchFamily="2" charset="-78"/>
              </a:rPr>
              <a:t>وریدی چیست؟</a:t>
            </a:r>
            <a:r>
              <a:rPr lang="en-US" sz="3200" dirty="0">
                <a:effectLst/>
                <a:cs typeface="B Nazanin" panose="00000400000000000000" pitchFamily="2" charset="-78"/>
              </a:rPr>
              <a:t/>
            </a:r>
            <a:br>
              <a:rPr lang="en-US" sz="3200" dirty="0">
                <a:effectLst/>
                <a:cs typeface="B Nazanin" panose="00000400000000000000" pitchFamily="2" charset="-78"/>
              </a:rPr>
            </a:br>
            <a:endParaRPr lang="fa-IR" sz="32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869346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476672"/>
            <a:ext cx="8229600" cy="4525963"/>
          </a:xfrm>
        </p:spPr>
        <p:txBody>
          <a:bodyPr>
            <a:normAutofit/>
          </a:bodyPr>
          <a:lstStyle/>
          <a:p>
            <a:r>
              <a:rPr lang="fa-IR" sz="2500" b="1" dirty="0">
                <a:cs typeface="B Nazanin" panose="00000400000000000000" pitchFamily="2" charset="-78"/>
              </a:rPr>
              <a:t>تمایل به خونریزی</a:t>
            </a:r>
            <a:endParaRPr lang="en-US" sz="2500" dirty="0">
              <a:cs typeface="B Nazanin" panose="00000400000000000000" pitchFamily="2" charset="-78"/>
            </a:endParaRPr>
          </a:p>
          <a:p>
            <a:r>
              <a:rPr lang="fa-IR" sz="2500" b="1" dirty="0">
                <a:cs typeface="B Nazanin" panose="00000400000000000000" pitchFamily="2" charset="-78"/>
              </a:rPr>
              <a:t>شمارش پلاکتی زیر 100000</a:t>
            </a:r>
            <a:endParaRPr lang="en-US" sz="2500" dirty="0">
              <a:cs typeface="B Nazanin" panose="00000400000000000000" pitchFamily="2" charset="-78"/>
            </a:endParaRPr>
          </a:p>
          <a:p>
            <a:r>
              <a:rPr lang="fa-IR" sz="2500" b="1" dirty="0">
                <a:cs typeface="B Nazanin" panose="00000400000000000000" pitchFamily="2" charset="-78"/>
              </a:rPr>
              <a:t>استفاده از هپارین در 48 ساعت گذشته و </a:t>
            </a:r>
            <a:r>
              <a:rPr lang="en-US" sz="2500" b="1" dirty="0">
                <a:cs typeface="B Nazanin" panose="00000400000000000000" pitchFamily="2" charset="-78"/>
              </a:rPr>
              <a:t>PTT</a:t>
            </a:r>
            <a:r>
              <a:rPr lang="fa-IR" sz="2500" b="1" dirty="0">
                <a:cs typeface="B Nazanin" panose="00000400000000000000" pitchFamily="2" charset="-78"/>
              </a:rPr>
              <a:t> بیش از حد نرمال</a:t>
            </a:r>
            <a:endParaRPr lang="en-US" sz="2500" dirty="0">
              <a:cs typeface="B Nazanin" panose="00000400000000000000" pitchFamily="2" charset="-78"/>
            </a:endParaRPr>
          </a:p>
          <a:p>
            <a:r>
              <a:rPr lang="fa-IR" sz="2500" b="1" dirty="0">
                <a:cs typeface="B Nazanin" panose="00000400000000000000" pitchFamily="2" charset="-78"/>
              </a:rPr>
              <a:t>کاربرد ضد انعقاد و </a:t>
            </a:r>
            <a:r>
              <a:rPr lang="en-US" sz="2500" b="1" dirty="0">
                <a:cs typeface="B Nazanin" panose="00000400000000000000" pitchFamily="2" charset="-78"/>
              </a:rPr>
              <a:t>INR</a:t>
            </a:r>
            <a:r>
              <a:rPr lang="fa-IR" sz="2500" b="1" dirty="0">
                <a:cs typeface="B Nazanin" panose="00000400000000000000" pitchFamily="2" charset="-78"/>
              </a:rPr>
              <a:t> بیش از 7/1 یا </a:t>
            </a:r>
            <a:r>
              <a:rPr lang="en-US" sz="2500" b="1" dirty="0">
                <a:cs typeface="B Nazanin" panose="00000400000000000000" pitchFamily="2" charset="-78"/>
              </a:rPr>
              <a:t>PT </a:t>
            </a:r>
            <a:r>
              <a:rPr lang="fa-IR" sz="2500" b="1" dirty="0">
                <a:cs typeface="B Nazanin" panose="00000400000000000000" pitchFamily="2" charset="-78"/>
              </a:rPr>
              <a:t> بیش از 15 ثانیه</a:t>
            </a:r>
            <a:endParaRPr lang="en-US" sz="2500" dirty="0">
              <a:cs typeface="B Nazanin" panose="00000400000000000000" pitchFamily="2" charset="-78"/>
            </a:endParaRPr>
          </a:p>
          <a:p>
            <a:r>
              <a:rPr lang="fa-IR" sz="2500" b="1" dirty="0">
                <a:cs typeface="B Nazanin" panose="00000400000000000000" pitchFamily="2" charset="-78"/>
              </a:rPr>
              <a:t>کاربرد مهارت کننده های مستقیم ترومبین یا مهار کننده های مستقیم فاکتور </a:t>
            </a:r>
            <a:r>
              <a:rPr lang="en-US" sz="2500" b="1" dirty="0" err="1">
                <a:cs typeface="B Nazanin" panose="00000400000000000000" pitchFamily="2" charset="-78"/>
              </a:rPr>
              <a:t>Xa</a:t>
            </a:r>
            <a:r>
              <a:rPr lang="fa-IR" sz="2500" b="1" dirty="0">
                <a:cs typeface="B Nazanin" panose="00000400000000000000" pitchFamily="2" charset="-78"/>
              </a:rPr>
              <a:t> با افزایش تستهای آزمایشگاهی ( مثل </a:t>
            </a:r>
            <a:r>
              <a:rPr lang="en-US" sz="2500" b="1" dirty="0">
                <a:cs typeface="B Nazanin" panose="00000400000000000000" pitchFamily="2" charset="-78"/>
              </a:rPr>
              <a:t>TT-ECT-PLT-INR-PTT</a:t>
            </a:r>
            <a:r>
              <a:rPr lang="fa-IR" sz="2500" b="1" dirty="0">
                <a:cs typeface="B Nazanin" panose="00000400000000000000" pitchFamily="2" charset="-78"/>
              </a:rPr>
              <a:t> یا ارزیابی های فعالیت فاکتور </a:t>
            </a:r>
            <a:r>
              <a:rPr lang="en-US" sz="2500" b="1" dirty="0" err="1">
                <a:cs typeface="B Nazanin" panose="00000400000000000000" pitchFamily="2" charset="-78"/>
              </a:rPr>
              <a:t>Xa</a:t>
            </a:r>
            <a:r>
              <a:rPr lang="en-US" sz="2500" b="1" dirty="0">
                <a:cs typeface="B Nazanin" panose="00000400000000000000" pitchFamily="2" charset="-78"/>
              </a:rPr>
              <a:t> </a:t>
            </a:r>
            <a:endParaRPr lang="en-US" sz="2500" dirty="0">
              <a:cs typeface="B Nazanin" panose="00000400000000000000" pitchFamily="2" charset="-78"/>
            </a:endParaRPr>
          </a:p>
          <a:p>
            <a:r>
              <a:rPr lang="fa-IR" sz="2500" b="1" dirty="0">
                <a:cs typeface="B Nazanin" panose="00000400000000000000" pitchFamily="2" charset="-78"/>
              </a:rPr>
              <a:t>قند خون کمتر از 50</a:t>
            </a:r>
            <a:r>
              <a:rPr lang="en-US" sz="2500" b="1" dirty="0">
                <a:cs typeface="B Nazanin" panose="00000400000000000000" pitchFamily="2" charset="-78"/>
              </a:rPr>
              <a:t>mg/dl </a:t>
            </a:r>
            <a:endParaRPr lang="en-US" sz="2500" dirty="0">
              <a:cs typeface="B Nazanin" panose="00000400000000000000" pitchFamily="2" charset="-78"/>
            </a:endParaRPr>
          </a:p>
          <a:p>
            <a:r>
              <a:rPr lang="fa-IR" sz="2500" b="1" dirty="0">
                <a:cs typeface="B Nazanin" panose="00000400000000000000" pitchFamily="2" charset="-78"/>
              </a:rPr>
              <a:t>انفارکت مولتی لوبولر(هیپودانسیتی بیش از 3/1 نیمکره مغزی)</a:t>
            </a:r>
            <a:endParaRPr lang="en-US" sz="25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85089"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68503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554692" y="1481138"/>
            <a:ext cx="6034616" cy="4525962"/>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9683534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Stroke-80693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8746" y="908720"/>
            <a:ext cx="8379718" cy="48245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2810542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55576" y="1556792"/>
            <a:ext cx="8229600" cy="4525963"/>
          </a:xfrm>
        </p:spPr>
        <p:txBody>
          <a:bodyPr>
            <a:noAutofit/>
          </a:bodyPr>
          <a:lstStyle/>
          <a:p>
            <a:r>
              <a:rPr lang="fa-IR" sz="2500" b="1" dirty="0">
                <a:cs typeface="B Nazanin" panose="00000400000000000000" pitchFamily="2" charset="-78"/>
              </a:rPr>
              <a:t>شکایات سریعا بهبود یابنده یا مینور(رفع خودبخودی)</a:t>
            </a:r>
            <a:endParaRPr lang="en-US" sz="2500" dirty="0">
              <a:cs typeface="B Nazanin" panose="00000400000000000000" pitchFamily="2" charset="-78"/>
            </a:endParaRPr>
          </a:p>
          <a:p>
            <a:r>
              <a:rPr lang="fa-IR" sz="2500" b="1" dirty="0">
                <a:cs typeface="B Nazanin" panose="00000400000000000000" pitchFamily="2" charset="-78"/>
              </a:rPr>
              <a:t>حاملگی</a:t>
            </a:r>
            <a:endParaRPr lang="en-US" sz="2500" dirty="0">
              <a:cs typeface="B Nazanin" panose="00000400000000000000" pitchFamily="2" charset="-78"/>
            </a:endParaRPr>
          </a:p>
          <a:p>
            <a:r>
              <a:rPr lang="fa-IR" sz="2500" b="1" dirty="0">
                <a:cs typeface="B Nazanin" panose="00000400000000000000" pitchFamily="2" charset="-78"/>
              </a:rPr>
              <a:t>تشنج در شروع با اختلالات نورولوژیک باقیمانده</a:t>
            </a:r>
            <a:endParaRPr lang="en-US" sz="2500" dirty="0">
              <a:cs typeface="B Nazanin" panose="00000400000000000000" pitchFamily="2" charset="-78"/>
            </a:endParaRPr>
          </a:p>
          <a:p>
            <a:r>
              <a:rPr lang="fa-IR" sz="2500" b="1" dirty="0">
                <a:cs typeface="B Nazanin" panose="00000400000000000000" pitchFamily="2" charset="-78"/>
              </a:rPr>
              <a:t>جراحی ماژور یا ترومای شدید در 14 روز گذشته</a:t>
            </a:r>
            <a:endParaRPr lang="en-US" sz="2500" dirty="0">
              <a:cs typeface="B Nazanin" panose="00000400000000000000" pitchFamily="2" charset="-78"/>
            </a:endParaRPr>
          </a:p>
          <a:p>
            <a:r>
              <a:rPr lang="fa-IR" sz="2500" b="1" dirty="0">
                <a:cs typeface="B Nazanin" panose="00000400000000000000" pitchFamily="2" charset="-78"/>
              </a:rPr>
              <a:t>خونریزی گوارشی یا سیستم ادراری در 21 روز گذشته</a:t>
            </a:r>
            <a:endParaRPr lang="en-US" sz="2500" dirty="0">
              <a:cs typeface="B Nazanin" panose="00000400000000000000" pitchFamily="2" charset="-78"/>
            </a:endParaRPr>
          </a:p>
          <a:p>
            <a:r>
              <a:rPr lang="fa-IR" sz="2500" b="1" dirty="0">
                <a:cs typeface="B Nazanin" panose="00000400000000000000" pitchFamily="2" charset="-78"/>
              </a:rPr>
              <a:t>انفارکت میوکارد اخیر(در 3 ماه گذشته)</a:t>
            </a:r>
            <a:endParaRPr lang="en-US" sz="2500" dirty="0">
              <a:cs typeface="B Nazanin" panose="00000400000000000000" pitchFamily="2" charset="-78"/>
            </a:endParaRPr>
          </a:p>
          <a:p>
            <a:r>
              <a:rPr lang="fa-IR" sz="2500" b="1" dirty="0">
                <a:cs typeface="B Nazanin" panose="00000400000000000000" pitchFamily="2" charset="-78"/>
              </a:rPr>
              <a:t>لازم به ذکر است پزشک متخصص بر اساس تجربه و شرایط بیمار در شرایط فوق تصمیم میگیرد</a:t>
            </a:r>
            <a:r>
              <a:rPr lang="fa-IR" sz="2500" b="1" dirty="0" smtClean="0">
                <a:cs typeface="B Nazanin" panose="00000400000000000000" pitchFamily="2" charset="-78"/>
              </a:rPr>
              <a:t>.</a:t>
            </a:r>
            <a:endParaRPr lang="en-US" sz="2500" dirty="0">
              <a:cs typeface="B Nazanin" panose="00000400000000000000" pitchFamily="2" charset="-78"/>
            </a:endParaRPr>
          </a:p>
        </p:txBody>
      </p:sp>
      <p:sp>
        <p:nvSpPr>
          <p:cNvPr id="3" name="Title 2"/>
          <p:cNvSpPr>
            <a:spLocks noGrp="1"/>
          </p:cNvSpPr>
          <p:nvPr>
            <p:ph type="title"/>
          </p:nvPr>
        </p:nvSpPr>
        <p:spPr>
          <a:xfrm>
            <a:off x="755576" y="188640"/>
            <a:ext cx="8229600" cy="1143000"/>
          </a:xfrm>
        </p:spPr>
        <p:txBody>
          <a:bodyPr>
            <a:normAutofit/>
          </a:bodyPr>
          <a:lstStyle/>
          <a:p>
            <a:pPr algn="r"/>
            <a:r>
              <a:rPr lang="fa-IR" sz="3200" dirty="0" smtClean="0">
                <a:cs typeface="B Nazanin" panose="00000400000000000000" pitchFamily="2" charset="-78"/>
              </a:rPr>
              <a:t>7)</a:t>
            </a:r>
            <a:r>
              <a:rPr lang="fa-IR" sz="3200" dirty="0">
                <a:effectLst/>
                <a:cs typeface="B Nazanin" panose="00000400000000000000" pitchFamily="2" charset="-78"/>
              </a:rPr>
              <a:t> کترااندیکاسیون های نسبی تزریق ترومبولیتیک وریدی را نام ببرید:</a:t>
            </a:r>
            <a:endParaRPr lang="fa-IR" sz="32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85089"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6300180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2852936"/>
            <a:ext cx="8229600" cy="1944216"/>
          </a:xfrm>
        </p:spPr>
        <p:txBody>
          <a:bodyPr>
            <a:normAutofit/>
          </a:bodyPr>
          <a:lstStyle/>
          <a:p>
            <a:r>
              <a:rPr lang="fa-IR" sz="2500" b="1" dirty="0" smtClean="0">
                <a:cs typeface="B Nazanin" panose="00000400000000000000" pitchFamily="2" charset="-78"/>
              </a:rPr>
              <a:t>سن </a:t>
            </a:r>
            <a:r>
              <a:rPr lang="fa-IR" sz="2500" b="1" dirty="0">
                <a:cs typeface="B Nazanin" panose="00000400000000000000" pitchFamily="2" charset="-78"/>
              </a:rPr>
              <a:t>بیش از 80 سال</a:t>
            </a:r>
            <a:endParaRPr lang="en-US" sz="2500" dirty="0">
              <a:cs typeface="B Nazanin" panose="00000400000000000000" pitchFamily="2" charset="-78"/>
            </a:endParaRPr>
          </a:p>
          <a:p>
            <a:r>
              <a:rPr lang="fa-IR" sz="2500" b="1" dirty="0">
                <a:cs typeface="B Nazanin" panose="00000400000000000000" pitchFamily="2" charset="-78"/>
              </a:rPr>
              <a:t>استروک شدید (</a:t>
            </a:r>
            <a:r>
              <a:rPr lang="en-US" sz="2500" b="1" dirty="0">
                <a:cs typeface="B Nazanin" panose="00000400000000000000" pitchFamily="2" charset="-78"/>
              </a:rPr>
              <a:t>NIHSS</a:t>
            </a:r>
            <a:r>
              <a:rPr lang="fa-IR" sz="2500" b="1" dirty="0">
                <a:cs typeface="B Nazanin" panose="00000400000000000000" pitchFamily="2" charset="-78"/>
              </a:rPr>
              <a:t> بیش از 25 )</a:t>
            </a:r>
            <a:endParaRPr lang="en-US" sz="2500" dirty="0">
              <a:cs typeface="B Nazanin" panose="00000400000000000000" pitchFamily="2" charset="-78"/>
            </a:endParaRPr>
          </a:p>
          <a:p>
            <a:r>
              <a:rPr lang="fa-IR" sz="2500" b="1" dirty="0">
                <a:cs typeface="B Nazanin" panose="00000400000000000000" pitchFamily="2" charset="-78"/>
              </a:rPr>
              <a:t>مصرف ضد انعقاد صرف نظر از </a:t>
            </a:r>
            <a:r>
              <a:rPr lang="en-US" sz="2500" b="1" dirty="0">
                <a:cs typeface="B Nazanin" panose="00000400000000000000" pitchFamily="2" charset="-78"/>
              </a:rPr>
              <a:t>INR</a:t>
            </a:r>
            <a:endParaRPr lang="en-US" sz="2500" dirty="0">
              <a:cs typeface="B Nazanin" panose="00000400000000000000" pitchFamily="2" charset="-78"/>
            </a:endParaRPr>
          </a:p>
          <a:p>
            <a:r>
              <a:rPr lang="fa-IR" sz="2500" b="1" dirty="0">
                <a:cs typeface="B Nazanin" panose="00000400000000000000" pitchFamily="2" charset="-78"/>
              </a:rPr>
              <a:t>سابقه همزمان دیابت و استروک ایسکمیک قبلی</a:t>
            </a:r>
            <a:endParaRPr lang="en-US" sz="2500" dirty="0">
              <a:cs typeface="B Nazanin" panose="00000400000000000000" pitchFamily="2" charset="-78"/>
            </a:endParaRPr>
          </a:p>
          <a:p>
            <a:endParaRPr lang="fa-IR" sz="2500" dirty="0">
              <a:cs typeface="B Nazanin" panose="00000400000000000000" pitchFamily="2" charset="-78"/>
            </a:endParaRPr>
          </a:p>
        </p:txBody>
      </p:sp>
      <p:sp>
        <p:nvSpPr>
          <p:cNvPr id="3" name="Title 2"/>
          <p:cNvSpPr>
            <a:spLocks noGrp="1"/>
          </p:cNvSpPr>
          <p:nvPr>
            <p:ph type="title"/>
          </p:nvPr>
        </p:nvSpPr>
        <p:spPr>
          <a:xfrm>
            <a:off x="395536" y="1180567"/>
            <a:ext cx="8229600" cy="1143000"/>
          </a:xfrm>
        </p:spPr>
        <p:txBody>
          <a:bodyPr>
            <a:noAutofit/>
          </a:bodyPr>
          <a:lstStyle/>
          <a:p>
            <a:pPr algn="r"/>
            <a:r>
              <a:rPr lang="fa-IR" sz="3200" dirty="0">
                <a:cs typeface="B Nazanin" panose="00000400000000000000" pitchFamily="2" charset="-78"/>
              </a:rPr>
              <a:t>ضمنا در حد فاصل بین 3 تا </a:t>
            </a:r>
            <a:r>
              <a:rPr lang="fa-IR" sz="3200" dirty="0" smtClean="0">
                <a:cs typeface="B Nazanin" panose="00000400000000000000" pitchFamily="2" charset="-78"/>
              </a:rPr>
              <a:t>4/5 </a:t>
            </a:r>
            <a:r>
              <a:rPr lang="fa-IR" sz="3200" dirty="0">
                <a:cs typeface="B Nazanin" panose="00000400000000000000" pitchFamily="2" charset="-78"/>
              </a:rPr>
              <a:t>ساعت موارد زیر به کنتراندیکاسیونهای نسبی اضافه میشوند:</a:t>
            </a:r>
            <a:r>
              <a:rPr lang="en-US" sz="3200" dirty="0">
                <a:cs typeface="B Nazanin" panose="00000400000000000000" pitchFamily="2" charset="-78"/>
              </a:rPr>
              <a:t/>
            </a:r>
            <a:br>
              <a:rPr lang="en-US" sz="3200" dirty="0">
                <a:cs typeface="B Nazanin" panose="00000400000000000000" pitchFamily="2" charset="-78"/>
              </a:rPr>
            </a:br>
            <a:endParaRPr lang="fa-IR" sz="3200" dirty="0">
              <a:cs typeface="B Nazanin" panose="00000400000000000000" pitchFamily="2" charset="-78"/>
            </a:endParaRPr>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85089"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191202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Untitled-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68257" y="0"/>
            <a:ext cx="4807485"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5267444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88640"/>
            <a:ext cx="8229600" cy="4525963"/>
          </a:xfrm>
        </p:spPr>
        <p:txBody>
          <a:bodyPr>
            <a:normAutofit/>
          </a:bodyPr>
          <a:lstStyle/>
          <a:p>
            <a:pPr marL="109728" indent="0" algn="ctr">
              <a:buNone/>
            </a:pPr>
            <a:r>
              <a:rPr lang="en-US" sz="8800" dirty="0" smtClean="0">
                <a:solidFill>
                  <a:schemeClr val="accent2"/>
                </a:solidFill>
                <a:latin typeface="New Century Schoolbook" panose="02040603050705020304" pitchFamily="18" charset="0"/>
              </a:rPr>
              <a:t>Time is Brain</a:t>
            </a:r>
            <a:endParaRPr lang="fa-IR" sz="8800" dirty="0">
              <a:solidFill>
                <a:schemeClr val="accent2"/>
              </a:solidFill>
              <a:latin typeface="New Century Schoolbook" panose="02040603050705020304" pitchFamily="18" charset="0"/>
            </a:endParaRPr>
          </a:p>
        </p:txBody>
      </p:sp>
      <p:pic>
        <p:nvPicPr>
          <p:cNvPr id="3074" name="Picture 2" descr="C:\Users\user\Desktop\photo_۲۰۱۷-۱۲-۳۱_۱۷-۰۹-۱۵.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2060848"/>
            <a:ext cx="4680520" cy="35103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5506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200000"/>
              </a:lnSpc>
            </a:pPr>
            <a:r>
              <a:rPr lang="fa-IR" sz="2500" b="1" dirty="0" smtClean="0"/>
              <a:t>حدود 85%از </a:t>
            </a:r>
            <a:r>
              <a:rPr lang="fa-IR" sz="2500" b="1" dirty="0"/>
              <a:t>تمام موارد سکته هاي مغزي بر اثر بسته شدن یک شریان مغزي با یک لخته خون که به </a:t>
            </a:r>
            <a:r>
              <a:rPr lang="fa-IR" sz="2500" b="1" dirty="0" smtClean="0"/>
              <a:t>آن اصطلاحاً </a:t>
            </a:r>
            <a:r>
              <a:rPr lang="fa-IR" sz="2500" b="1" dirty="0"/>
              <a:t>ترومبوز مغزي گفته می شود ایجاد می گردد</a:t>
            </a:r>
            <a:r>
              <a:rPr lang="fa-IR" sz="2500" b="1" dirty="0" smtClean="0"/>
              <a:t>.</a:t>
            </a:r>
            <a:endParaRPr lang="en-US" sz="2500" b="1" dirty="0" smtClean="0"/>
          </a:p>
          <a:p>
            <a:endParaRPr lang="en-US" sz="2500" b="1" dirty="0" smtClean="0">
              <a:cs typeface="B Nazanin" pitchFamily="2" charset="-78"/>
            </a:endParaRPr>
          </a:p>
        </p:txBody>
      </p:sp>
      <p:sp>
        <p:nvSpPr>
          <p:cNvPr id="3" name="Title 2"/>
          <p:cNvSpPr>
            <a:spLocks noGrp="1"/>
          </p:cNvSpPr>
          <p:nvPr>
            <p:ph type="title"/>
          </p:nvPr>
        </p:nvSpPr>
        <p:spPr/>
        <p:txBody>
          <a:bodyPr/>
          <a:lstStyle/>
          <a:p>
            <a:endParaRPr lang="en-US" dirty="0"/>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315049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sz="2500" b="1" dirty="0" smtClean="0">
              <a:latin typeface="Bnazanin"/>
            </a:endParaRPr>
          </a:p>
          <a:p>
            <a:endParaRPr lang="en-US" sz="2500" b="1" dirty="0">
              <a:latin typeface="Bnazanin"/>
            </a:endParaRPr>
          </a:p>
          <a:p>
            <a:pPr>
              <a:lnSpc>
                <a:spcPct val="150000"/>
              </a:lnSpc>
            </a:pPr>
            <a:r>
              <a:rPr lang="fa-IR" sz="2500" b="1" dirty="0" smtClean="0">
                <a:latin typeface="Bnazanin"/>
              </a:rPr>
              <a:t>آمبولی </a:t>
            </a:r>
            <a:r>
              <a:rPr lang="fa-IR" sz="2500" b="1" dirty="0">
                <a:latin typeface="Bnazanin"/>
              </a:rPr>
              <a:t>مغزي وقتی رخ می دهد که تکه اي از یک لخته خون که در جاي دیگر بدن مثل قلب </a:t>
            </a:r>
            <a:r>
              <a:rPr lang="fa-IR" sz="2500" b="1" dirty="0" smtClean="0">
                <a:latin typeface="Bnazanin"/>
              </a:rPr>
              <a:t>یا</a:t>
            </a:r>
            <a:r>
              <a:rPr lang="en-US" sz="2500" b="1" dirty="0" smtClean="0">
                <a:latin typeface="Bnazanin"/>
              </a:rPr>
              <a:t> </a:t>
            </a:r>
            <a:r>
              <a:rPr lang="fa-IR" sz="2500" b="1" dirty="0" smtClean="0">
                <a:latin typeface="Bnazanin"/>
              </a:rPr>
              <a:t>رگ </a:t>
            </a:r>
            <a:r>
              <a:rPr lang="fa-IR" sz="2500" b="1" dirty="0">
                <a:latin typeface="Bnazanin"/>
              </a:rPr>
              <a:t>اصلی گردن ساخته شده، خود را از طریق جریان خون به یکی از شریان هاي خون رسان </a:t>
            </a:r>
            <a:r>
              <a:rPr lang="fa-IR" sz="2500" b="1" dirty="0" smtClean="0">
                <a:latin typeface="Bnazanin"/>
              </a:rPr>
              <a:t>مغزبرساند </a:t>
            </a:r>
            <a:r>
              <a:rPr lang="fa-IR" sz="2500" b="1" dirty="0">
                <a:latin typeface="Bnazanin"/>
              </a:rPr>
              <a:t>و در آنجا گیر کند. حدود یک چهارم از سکته هاي مغزي بر اثر آمبولی مغزي </a:t>
            </a:r>
            <a:r>
              <a:rPr lang="fa-IR" sz="2500" b="1" dirty="0" smtClean="0">
                <a:latin typeface="Bnazanin"/>
              </a:rPr>
              <a:t>بروز</a:t>
            </a:r>
            <a:r>
              <a:rPr lang="en-US" sz="2500" b="1" dirty="0" smtClean="0">
                <a:latin typeface="Bnazanin"/>
              </a:rPr>
              <a:t> </a:t>
            </a:r>
            <a:r>
              <a:rPr lang="fa-IR" sz="2500" b="1" dirty="0" smtClean="0">
                <a:latin typeface="Bnazanin"/>
              </a:rPr>
              <a:t>می </a:t>
            </a:r>
            <a:r>
              <a:rPr lang="fa-IR" sz="2500" b="1" dirty="0">
                <a:latin typeface="Bnazanin"/>
              </a:rPr>
              <a:t>کنند</a:t>
            </a:r>
            <a:r>
              <a:rPr lang="fa-IR" sz="2500" b="1" dirty="0" smtClean="0">
                <a:latin typeface="Bnazanin"/>
              </a:rPr>
              <a:t>.</a:t>
            </a:r>
            <a:endParaRPr lang="en-US" sz="2500" b="1" dirty="0" smtClean="0">
              <a:latin typeface="Bnazanin"/>
            </a:endParaRPr>
          </a:p>
          <a:p>
            <a:endParaRPr lang="fa-IR" dirty="0" smtClean="0"/>
          </a:p>
          <a:p>
            <a:endParaRPr lang="en-US" dirty="0"/>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043960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687805" y="1582557"/>
            <a:ext cx="5768388" cy="4323122"/>
          </a:xfr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972387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2500" b="1" dirty="0" smtClean="0"/>
          </a:p>
          <a:p>
            <a:endParaRPr lang="en-US" sz="2500" b="1" dirty="0"/>
          </a:p>
          <a:p>
            <a:pPr>
              <a:lnSpc>
                <a:spcPct val="150000"/>
              </a:lnSpc>
            </a:pPr>
            <a:r>
              <a:rPr lang="fa-IR" sz="2500" b="1" dirty="0" smtClean="0"/>
              <a:t>خونریزي </a:t>
            </a:r>
            <a:r>
              <a:rPr lang="fa-IR" sz="2500" b="1" dirty="0"/>
              <a:t>مغزي باعث حدود 15 ٪ سکته هاي مغزي می باشد بر اثر پاره شدن یکی </a:t>
            </a:r>
            <a:r>
              <a:rPr lang="fa-IR" sz="2500" b="1" dirty="0" smtClean="0"/>
              <a:t>ازشریان </a:t>
            </a:r>
            <a:r>
              <a:rPr lang="fa-IR" sz="2500" b="1" dirty="0"/>
              <a:t>هاي مغز ایجاد می شود. در این موارد خون بر روي بافت هاي اطراف آن ریخته می شود .</a:t>
            </a:r>
            <a:endParaRPr lang="en-US" sz="2500" b="1" dirty="0"/>
          </a:p>
        </p:txBody>
      </p:sp>
      <p:sp>
        <p:nvSpPr>
          <p:cNvPr id="3" name="Title 2"/>
          <p:cNvSpPr>
            <a:spLocks noGrp="1"/>
          </p:cNvSpPr>
          <p:nvPr>
            <p:ph type="title"/>
          </p:nvPr>
        </p:nvSpPr>
        <p:spPr/>
        <p:txBody>
          <a:bodyPr/>
          <a:lstStyle/>
          <a:p>
            <a:endParaRPr lang="en-US"/>
          </a:p>
        </p:txBody>
      </p:sp>
      <p:pic>
        <p:nvPicPr>
          <p:cNvPr id="4" name="Picture 2" descr="C:\Users\user\Desktop\photo_2017-12-31_17-10-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5832" y="5855890"/>
            <a:ext cx="1458911" cy="9975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485216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261</TotalTime>
  <Words>1629</Words>
  <Application>Microsoft Office PowerPoint</Application>
  <PresentationFormat>On-screen Show (4:3)</PresentationFormat>
  <Paragraphs>115</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Concourse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علائم سکته مغزی:</vt:lpstr>
      <vt:lpstr>Slide 18</vt:lpstr>
      <vt:lpstr>Slide 19</vt:lpstr>
      <vt:lpstr>Slide 20</vt:lpstr>
      <vt:lpstr>Slide 21</vt:lpstr>
      <vt:lpstr>Slide 22</vt:lpstr>
      <vt:lpstr>Slide 23</vt:lpstr>
      <vt:lpstr>Slide 24</vt:lpstr>
      <vt:lpstr>1) چه بیمارانی مشمول دریافت درمان استاندارد (کد 724) هستند؟ </vt:lpstr>
      <vt:lpstr>2)انواع درمان سکته حاد مغزی ایسکمیک را نام ببرید؟ </vt:lpstr>
      <vt:lpstr>Slide 27</vt:lpstr>
      <vt:lpstr>3)زمانهای مهم در مدیریت درمان سکته مغزی چه زمانهایی هستند؟ </vt:lpstr>
      <vt:lpstr>Slide 29</vt:lpstr>
      <vt:lpstr>Slide 30</vt:lpstr>
      <vt:lpstr>Slide 31</vt:lpstr>
      <vt:lpstr>Slide 32</vt:lpstr>
      <vt:lpstr>Slide 33</vt:lpstr>
      <vt:lpstr>موارد استفاده تشخیصی از BRAIN MRI DWi:</vt:lpstr>
      <vt:lpstr>4) اقدامات درمانی در تزریق ترومبولیتیک وریدی چیست؟</vt:lpstr>
      <vt:lpstr>Actilyse :</vt:lpstr>
      <vt:lpstr>Slide 37</vt:lpstr>
      <vt:lpstr>Slide 38</vt:lpstr>
      <vt:lpstr>لابتالول:</vt:lpstr>
      <vt:lpstr>Slide 40</vt:lpstr>
      <vt:lpstr>Slide 41</vt:lpstr>
      <vt:lpstr>Slide 42</vt:lpstr>
      <vt:lpstr>5) واحد درمان سکته حاد مغزی چه خصوصیاتی دارد؟ </vt:lpstr>
      <vt:lpstr>Slide 44</vt:lpstr>
      <vt:lpstr>Slide 45</vt:lpstr>
      <vt:lpstr>Slide 46</vt:lpstr>
      <vt:lpstr>Slide 47</vt:lpstr>
      <vt:lpstr>6) کنتراندیکاسیونهای مطلق تزریق ترومبولیتیک وریدی چیست؟ </vt:lpstr>
      <vt:lpstr>Slide 49</vt:lpstr>
      <vt:lpstr>Slide 50</vt:lpstr>
      <vt:lpstr>7) کترااندیکاسیون های نسبی تزریق ترومبولیتیک وریدی را نام ببرید:</vt:lpstr>
      <vt:lpstr>ضمنا در حد فاصل بین 3 تا 4/5 ساعت موارد زیر به کنتراندیکاسیونهای نسبی اضافه میشوند: </vt:lpstr>
      <vt:lpstr>Slide 53</vt:lpstr>
      <vt:lpstr>Slide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چه بیمارانی مشمول دریافت درمان استاندارد (کد 724) هستند؟</dc:title>
  <dc:creator>user</dc:creator>
  <cp:lastModifiedBy>khas19</cp:lastModifiedBy>
  <cp:revision>38</cp:revision>
  <dcterms:created xsi:type="dcterms:W3CDTF">2017-12-31T13:26:19Z</dcterms:created>
  <dcterms:modified xsi:type="dcterms:W3CDTF">2018-07-30T07:26:33Z</dcterms:modified>
</cp:coreProperties>
</file>