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283" r:id="rId3"/>
    <p:sldId id="257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2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  <p:sldId id="263" r:id="rId23"/>
    <p:sldId id="259" r:id="rId24"/>
    <p:sldId id="282" r:id="rId25"/>
    <p:sldId id="281" r:id="rId26"/>
    <p:sldId id="279" r:id="rId27"/>
    <p:sldId id="28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79" d="100"/>
          <a:sy n="79" d="100"/>
        </p:scale>
        <p:origin x="1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43F469-E8DF-4E87-96E8-412CE484FBFA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1F721-1E22-4917-84CD-4C239F893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613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5000" b="1" spc="800" baseline="0">
                <a:latin typeface="B titre"/>
                <a:cs typeface="Titr" panose="000007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  <a:latin typeface="B titre"/>
                <a:cs typeface="Titr" panose="00000700000000000000" pitchFamily="2" charset="-7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47F719B-2D78-422A-BF28-345C22A06B9C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37BB7FE-47B2-4217-BB23-14C3362236D0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7825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F719B-2D78-422A-BF28-345C22A06B9C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B7FE-47B2-4217-BB23-14C336223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231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F719B-2D78-422A-BF28-345C22A06B9C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B7FE-47B2-4217-BB23-14C336223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632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 rtl="1">
              <a:defRPr>
                <a:latin typeface="Titr" panose="00000700000000000000" pitchFamily="2" charset="-78"/>
                <a:cs typeface="Titr" panose="000007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r" rtl="1">
              <a:defRPr>
                <a:latin typeface="Nazanin" panose="00000700000000000000" pitchFamily="2" charset="-78"/>
                <a:cs typeface="Nazanin" panose="00000700000000000000" pitchFamily="2" charset="-78"/>
              </a:defRPr>
            </a:lvl1pPr>
            <a:lvl2pPr algn="r" rtl="1">
              <a:defRPr>
                <a:latin typeface="Nazanin" panose="00000700000000000000" pitchFamily="2" charset="-78"/>
                <a:cs typeface="Nazanin" panose="00000700000000000000" pitchFamily="2" charset="-78"/>
              </a:defRPr>
            </a:lvl2pPr>
            <a:lvl3pPr algn="r" rtl="1">
              <a:defRPr>
                <a:latin typeface="Nazanin" panose="00000700000000000000" pitchFamily="2" charset="-78"/>
                <a:cs typeface="Nazanin" panose="00000700000000000000" pitchFamily="2" charset="-78"/>
              </a:defRPr>
            </a:lvl3pPr>
            <a:lvl4pPr algn="r" rtl="1">
              <a:defRPr>
                <a:latin typeface="Nazanin" panose="00000700000000000000" pitchFamily="2" charset="-78"/>
                <a:cs typeface="Nazanin" panose="00000700000000000000" pitchFamily="2" charset="-78"/>
              </a:defRPr>
            </a:lvl4pPr>
            <a:lvl5pPr algn="r" rtl="1">
              <a:defRPr>
                <a:latin typeface="Nazanin" panose="00000700000000000000" pitchFamily="2" charset="-78"/>
                <a:cs typeface="Nazanin" panose="00000700000000000000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F719B-2D78-422A-BF28-345C22A06B9C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B7FE-47B2-4217-BB23-14C336223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71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47F719B-2D78-422A-BF28-345C22A06B9C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137BB7FE-47B2-4217-BB23-14C3362236D0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686514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F719B-2D78-422A-BF28-345C22A06B9C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B7FE-47B2-4217-BB23-14C336223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92901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F719B-2D78-422A-BF28-345C22A06B9C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B7FE-47B2-4217-BB23-14C336223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3862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F719B-2D78-422A-BF28-345C22A06B9C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B7FE-47B2-4217-BB23-14C336223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368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7F719B-2D78-422A-BF28-345C22A06B9C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BB7FE-47B2-4217-BB23-14C336223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81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F47F719B-2D78-422A-BF28-345C22A06B9C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137BB7FE-47B2-4217-BB23-14C3362236D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63723438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F47F719B-2D78-422A-BF28-345C22A06B9C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137BB7FE-47B2-4217-BB23-14C3362236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438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47F719B-2D78-422A-BF28-345C22A06B9C}" type="datetimeFigureOut">
              <a:rPr lang="en-US" smtClean="0"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37BB7FE-47B2-4217-BB23-14C3362236D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5386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1" eaLnBrk="1" latinLnBrk="0" hangingPunct="1">
        <a:lnSpc>
          <a:spcPct val="90000"/>
        </a:lnSpc>
        <a:spcBef>
          <a:spcPct val="0"/>
        </a:spcBef>
        <a:buNone/>
        <a:defRPr sz="4000" kern="1200" cap="all" spc="200" baseline="0">
          <a:solidFill>
            <a:srgbClr val="FF000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pos="792">
          <p15:clr>
            <a:srgbClr val="F26B43"/>
          </p15:clr>
        </p15:guide>
        <p15:guide id="4294967295" pos="7200">
          <p15:clr>
            <a:srgbClr val="F26B43"/>
          </p15:clr>
        </p15:guide>
        <p15:guide id="4294967295" orient="horz" pos="400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720">
          <p15:clr>
            <a:srgbClr val="F26B43"/>
          </p15:clr>
        </p15:guide>
        <p15:guide id="4294967295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1536" y="1750886"/>
            <a:ext cx="9144000" cy="2387600"/>
          </a:xfrm>
        </p:spPr>
        <p:txBody>
          <a:bodyPr>
            <a:noAutofit/>
          </a:bodyPr>
          <a:lstStyle/>
          <a:p>
            <a:pPr rtl="1">
              <a:lnSpc>
                <a:spcPct val="150000"/>
              </a:lnSpc>
            </a:pPr>
            <a:r>
              <a:rPr lang="fa-IR" sz="4000" b="1" dirty="0" smtClean="0">
                <a:latin typeface="IranNastaliq" panose="02000503000000020003" pitchFamily="2" charset="0"/>
                <a:cs typeface="IranNastaliq" panose="02000503000000020003" pitchFamily="2" charset="0"/>
              </a:rPr>
              <a:t>بسم الله الرحمن الرحیم</a:t>
            </a:r>
            <a:endParaRPr lang="en-US" sz="4000" b="1" dirty="0"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1536" y="4138486"/>
            <a:ext cx="9144000" cy="1655762"/>
          </a:xfrm>
        </p:spPr>
        <p:txBody>
          <a:bodyPr/>
          <a:lstStyle/>
          <a:p>
            <a:pPr rtl="1"/>
            <a:endParaRPr lang="en-US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0459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زنان عموما بعلت هورمون استروژن سطح </a:t>
            </a:r>
            <a:r>
              <a:rPr lang="en-US" sz="3200" dirty="0" smtClean="0">
                <a:cs typeface="B Nazanin" panose="00000400000000000000" pitchFamily="2" charset="-78"/>
              </a:rPr>
              <a:t>HDL</a:t>
            </a:r>
            <a:r>
              <a:rPr lang="fa-IR" sz="3200" dirty="0" smtClean="0">
                <a:cs typeface="B Nazanin" panose="00000400000000000000" pitchFamily="2" charset="-78"/>
              </a:rPr>
              <a:t> بالاتری دارند (کلا سطح کلسترول خون </a:t>
            </a:r>
            <a:r>
              <a:rPr lang="fa-IR" sz="3200" dirty="0" smtClean="0">
                <a:cs typeface="B Nazanin" panose="00000400000000000000" pitchFamily="2" charset="-78"/>
              </a:rPr>
              <a:t>پایین</a:t>
            </a:r>
            <a:r>
              <a:rPr lang="en-US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تری </a:t>
            </a:r>
            <a:r>
              <a:rPr lang="fa-IR" sz="3200" dirty="0" smtClean="0">
                <a:cs typeface="B Nazanin" panose="00000400000000000000" pitchFamily="2" charset="-78"/>
              </a:rPr>
              <a:t>دارند)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با افزایش سن، سطح تری گلیسرید خون افزایش می یابد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با افزایش سن، نیاز زنان به رژیم غذایی سالم و وزن مناسب برای مدیریت و کنترل کلسترول خون افزایش می یابد</a:t>
            </a:r>
          </a:p>
          <a:p>
            <a:pPr algn="r" rtl="1"/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2782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کلسترول و کودکان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2144" y="1365504"/>
            <a:ext cx="6391656" cy="5157216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سخت شدن عروق از دوران کودکی شروع می شود و می تواند منجر به بیماریهای قلب عروقی در بزرگسالی آنان شود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کودکانی که سابقه گرفتگی عروق قلبی یا هر نوع بیماری قلبی یا کلسترول بالای خون یا سکته قلبی در والدین یا پدربزرگ و مادر بزرگهایشان دارند باید کلسترول خونشان کنترل شود</a:t>
            </a:r>
          </a:p>
          <a:p>
            <a:pPr algn="r" rtl="1"/>
            <a:r>
              <a:rPr lang="fa-IR" sz="2400" dirty="0" smtClean="0">
                <a:cs typeface="B Nazanin" panose="00000400000000000000" pitchFamily="2" charset="-78"/>
              </a:rPr>
              <a:t>کودکان باید تشویق به عادات و رفتارهای زیر شوند:</a:t>
            </a:r>
          </a:p>
          <a:p>
            <a:pPr lvl="1"/>
            <a:r>
              <a:rPr lang="fa-IR" sz="2000" dirty="0" smtClean="0">
                <a:cs typeface="B Nazanin" panose="00000400000000000000" pitchFamily="2" charset="-78"/>
              </a:rPr>
              <a:t>ورزش منظم</a:t>
            </a:r>
          </a:p>
          <a:p>
            <a:pPr lvl="1"/>
            <a:r>
              <a:rPr lang="fa-IR" sz="2000" dirty="0" smtClean="0">
                <a:cs typeface="B Nazanin" panose="00000400000000000000" pitchFamily="2" charset="-78"/>
              </a:rPr>
              <a:t>وزن مناسب و ثابت</a:t>
            </a:r>
          </a:p>
          <a:p>
            <a:pPr lvl="1"/>
            <a:r>
              <a:rPr lang="fa-IR" sz="2000" dirty="0" smtClean="0">
                <a:cs typeface="B Nazanin" panose="00000400000000000000" pitchFamily="2" charset="-78"/>
              </a:rPr>
              <a:t>رژیم غذایی سالم و کم </a:t>
            </a:r>
            <a:r>
              <a:rPr lang="fa-IR" sz="2000" dirty="0" smtClean="0">
                <a:cs typeface="B Nazanin" panose="00000400000000000000" pitchFamily="2" charset="-78"/>
              </a:rPr>
              <a:t>چرب</a:t>
            </a:r>
            <a:endParaRPr lang="fa-IR" sz="2000" dirty="0" smtClean="0">
              <a:cs typeface="B Nazanin" panose="00000400000000000000" pitchFamily="2" charset="-78"/>
            </a:endParaRPr>
          </a:p>
          <a:p>
            <a:pPr lvl="1"/>
            <a:r>
              <a:rPr lang="fa-IR" sz="2000" dirty="0" smtClean="0">
                <a:cs typeface="B Nazanin" panose="00000400000000000000" pitchFamily="2" charset="-78"/>
              </a:rPr>
              <a:t>میوه و سبزی کافی</a:t>
            </a:r>
          </a:p>
          <a:p>
            <a:pPr lvl="1"/>
            <a:r>
              <a:rPr lang="fa-IR" sz="2000" dirty="0" smtClean="0">
                <a:cs typeface="B Nazanin" panose="00000400000000000000" pitchFamily="2" charset="-78"/>
              </a:rPr>
              <a:t>درمان فشار خون بالا و دیابت </a:t>
            </a:r>
            <a:r>
              <a:rPr lang="fa-IR" sz="2000" dirty="0" smtClean="0">
                <a:cs typeface="B Nazanin" panose="00000400000000000000" pitchFamily="2" charset="-78"/>
              </a:rPr>
              <a:t>در موارد </a:t>
            </a:r>
            <a:r>
              <a:rPr lang="fa-IR" sz="2000" dirty="0" smtClean="0">
                <a:cs typeface="B Nazanin" panose="00000400000000000000" pitchFamily="2" charset="-78"/>
              </a:rPr>
              <a:t>تشخیص داده شده</a:t>
            </a: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04" y="1931098"/>
            <a:ext cx="4222816" cy="359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277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عوارض کلسترول خون بالا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2704" y="1825625"/>
            <a:ext cx="5721096" cy="4351338"/>
          </a:xfrm>
        </p:spPr>
        <p:txBody>
          <a:bodyPr/>
          <a:lstStyle/>
          <a:p>
            <a:pPr algn="r" rtl="1"/>
            <a:r>
              <a:rPr lang="fa-IR" sz="2800" dirty="0" smtClean="0"/>
              <a:t>بیماریهای قلبی </a:t>
            </a:r>
          </a:p>
          <a:p>
            <a:pPr algn="r" rtl="1"/>
            <a:r>
              <a:rPr lang="fa-IR" sz="2800" dirty="0" smtClean="0"/>
              <a:t>انسداد مجرای خون توسط پلاکهای جدا شده از رگها و کاهش خون رسانی به مغز و قلب</a:t>
            </a:r>
          </a:p>
          <a:p>
            <a:pPr algn="r" rtl="1"/>
            <a:r>
              <a:rPr lang="fa-IR" sz="2800" dirty="0" smtClean="0"/>
              <a:t>حمله قلبی</a:t>
            </a:r>
          </a:p>
          <a:p>
            <a:pPr algn="r" rtl="1"/>
            <a:r>
              <a:rPr lang="fa-IR" sz="2800" dirty="0" smtClean="0"/>
              <a:t>سکته مغزی</a:t>
            </a:r>
          </a:p>
          <a:p>
            <a:pPr algn="r" rtl="1"/>
            <a:r>
              <a:rPr lang="fa-IR" sz="2800" dirty="0" smtClean="0"/>
              <a:t>مرگ</a:t>
            </a:r>
          </a:p>
          <a:p>
            <a:pPr algn="r" rt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43" y="1931098"/>
            <a:ext cx="4695825" cy="366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643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4400" dirty="0" smtClean="0"/>
          </a:p>
          <a:p>
            <a:pPr marL="0" indent="0" algn="ctr">
              <a:buNone/>
            </a:pPr>
            <a:r>
              <a:rPr lang="fa-IR" sz="4400" dirty="0" smtClean="0"/>
              <a:t>راههای کاهش کلسترول خون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457890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رژیم غذایی پر فیبرداشته باشید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1328" y="1825625"/>
            <a:ext cx="6062472" cy="4351338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800" dirty="0">
                <a:cs typeface="B Nazanin" panose="00000400000000000000" pitchFamily="2" charset="-78"/>
              </a:rPr>
              <a:t>ا</a:t>
            </a:r>
            <a:r>
              <a:rPr lang="fa-IR" sz="2800" dirty="0" smtClean="0">
                <a:cs typeface="B Nazanin" panose="00000400000000000000" pitchFamily="2" charset="-78"/>
              </a:rPr>
              <a:t>ثرات مصرف </a:t>
            </a:r>
            <a:r>
              <a:rPr lang="fa-IR" sz="2800" dirty="0" smtClean="0">
                <a:cs typeface="B Nazanin" panose="00000400000000000000" pitchFamily="2" charset="-78"/>
              </a:rPr>
              <a:t>زیاد سبزی </a:t>
            </a:r>
            <a:r>
              <a:rPr lang="fa-IR" sz="2800" dirty="0" smtClean="0">
                <a:cs typeface="B Nazanin" panose="00000400000000000000" pitchFamily="2" charset="-78"/>
              </a:rPr>
              <a:t>و میوه، غلات کامل، حبوبات 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800" dirty="0" smtClean="0">
                <a:cs typeface="B Nazanin" panose="00000400000000000000" pitchFamily="2" charset="-78"/>
              </a:rPr>
              <a:t>و </a:t>
            </a:r>
            <a:r>
              <a:rPr lang="fa-IR" sz="2800" dirty="0" smtClean="0">
                <a:cs typeface="B Nazanin" panose="00000400000000000000" pitchFamily="2" charset="-78"/>
              </a:rPr>
              <a:t>دانه ها:</a:t>
            </a:r>
          </a:p>
          <a:p>
            <a:pPr lvl="1" algn="r" rtl="1"/>
            <a:r>
              <a:rPr lang="fa-IR" sz="2800" dirty="0" smtClean="0">
                <a:cs typeface="B Nazanin" panose="00000400000000000000" pitchFamily="2" charset="-78"/>
              </a:rPr>
              <a:t>کاهش </a:t>
            </a:r>
            <a:r>
              <a:rPr lang="en-US" sz="2800" dirty="0" smtClean="0">
                <a:cs typeface="B Nazanin" panose="00000400000000000000" pitchFamily="2" charset="-78"/>
              </a:rPr>
              <a:t>LDL</a:t>
            </a:r>
            <a:endParaRPr lang="fa-IR" sz="2800" dirty="0">
              <a:cs typeface="B Nazanin" panose="00000400000000000000" pitchFamily="2" charset="-78"/>
            </a:endParaRP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کمک به کاهش وزن</a:t>
            </a:r>
          </a:p>
          <a:p>
            <a:pPr marL="0" lvl="1" indent="0" algn="r" rtl="1">
              <a:spcBef>
                <a:spcPts val="1000"/>
              </a:spcBef>
              <a:buNone/>
            </a:pPr>
            <a:r>
              <a:rPr lang="fa-IR" sz="3600" dirty="0">
                <a:cs typeface="B Nazanin" panose="00000400000000000000" pitchFamily="2" charset="-78"/>
              </a:rPr>
              <a:t>خواص فیبر:</a:t>
            </a:r>
          </a:p>
          <a:p>
            <a:pPr lvl="1" algn="r" rtl="1"/>
            <a:r>
              <a:rPr lang="fa-IR" sz="2800" dirty="0">
                <a:cs typeface="B Nazanin" panose="00000400000000000000" pitchFamily="2" charset="-78"/>
              </a:rPr>
              <a:t>احساس سیری طولانی مدت </a:t>
            </a:r>
          </a:p>
          <a:p>
            <a:pPr lvl="1" algn="r" rtl="1"/>
            <a:r>
              <a:rPr lang="fa-IR" sz="2800" dirty="0" smtClean="0">
                <a:cs typeface="B Nazanin" panose="00000400000000000000" pitchFamily="2" charset="-78"/>
              </a:rPr>
              <a:t>کاهش کلسترول</a:t>
            </a:r>
            <a:endParaRPr lang="en-US" sz="28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02" y="5133466"/>
            <a:ext cx="4695825" cy="16817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03" y="1825625"/>
            <a:ext cx="46958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397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چربی </a:t>
            </a:r>
            <a:r>
              <a:rPr lang="fa-IR" dirty="0" smtClean="0"/>
              <a:t>های مصرفی </a:t>
            </a:r>
            <a:r>
              <a:rPr lang="fa-IR" dirty="0" smtClean="0"/>
              <a:t>خود را </a:t>
            </a:r>
            <a:r>
              <a:rPr lang="fa-IR" dirty="0" smtClean="0"/>
              <a:t>بشناسید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621536"/>
            <a:ext cx="10178322" cy="4767071"/>
          </a:xfrm>
        </p:spPr>
        <p:txBody>
          <a:bodyPr>
            <a:normAutofit fontScale="92500" lnSpcReduction="10000"/>
          </a:bodyPr>
          <a:lstStyle/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تنها 25 تا 35% از کالری دریافتی روزانه از </a:t>
            </a:r>
            <a:r>
              <a:rPr lang="fa-IR" sz="2400" dirty="0" smtClean="0">
                <a:cs typeface="B Nazanin" panose="00000400000000000000" pitchFamily="2" charset="-78"/>
              </a:rPr>
              <a:t>چربی های </a:t>
            </a:r>
            <a:r>
              <a:rPr lang="fa-IR" sz="2400" dirty="0" smtClean="0">
                <a:cs typeface="B Nazanin" panose="00000400000000000000" pitchFamily="2" charset="-78"/>
              </a:rPr>
              <a:t>بدست آمده از موادی مانند ماهی، دانه ها و روغنهای گیاهی باشد</a:t>
            </a:r>
          </a:p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در افراد سالم، چربی اشباع نباید بیش از 7% کالری تام روزانه باشد</a:t>
            </a:r>
          </a:p>
          <a:p>
            <a:pPr marL="0" indent="0" algn="just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یعنی مثلا در رژیم غذایی 2000 کالری در روز، 140 کالری (16 گرم) از چربی اشباع بدست آید</a:t>
            </a:r>
          </a:p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اگر می خواهید </a:t>
            </a:r>
            <a:r>
              <a:rPr lang="en-US" sz="2400" dirty="0" smtClean="0">
                <a:cs typeface="B Nazanin" panose="00000400000000000000" pitchFamily="2" charset="-78"/>
              </a:rPr>
              <a:t>LDL</a:t>
            </a:r>
            <a:r>
              <a:rPr lang="fa-IR" sz="2400" dirty="0" smtClean="0">
                <a:cs typeface="B Nazanin" panose="00000400000000000000" pitchFamily="2" charset="-78"/>
              </a:rPr>
              <a:t> کاهش یابد، چربی اشیاع را به 5 تا 6% از کالری روزانه کاهش دهید(حدود 11 تا 13 گرم از کل انرژی رژیم غذایی 2000 کالری</a:t>
            </a:r>
          </a:p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چربی ترانس را به کمتر از 1% کل انرژی  مورد نیاز روزانه تقلیل دهید یعنی پرهیز از مصرف غذاهای سرخ کرده و بسیاری از تنقلات (سرخ کردن عمیق سبب از بین رفتن خواص مفید مواد غذایی می شود)</a:t>
            </a:r>
          </a:p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مغز دانه ها به کاهش کلسترول خون کمک می کند (کاهش </a:t>
            </a:r>
            <a:r>
              <a:rPr lang="en-US" sz="2400" dirty="0" smtClean="0">
                <a:cs typeface="B Nazanin" panose="00000400000000000000" pitchFamily="2" charset="-78"/>
              </a:rPr>
              <a:t>LDL</a:t>
            </a:r>
            <a:r>
              <a:rPr lang="fa-IR" sz="2400" dirty="0" smtClean="0">
                <a:cs typeface="B Nazanin" panose="00000400000000000000" pitchFamily="2" charset="-78"/>
              </a:rPr>
              <a:t> و ثابت نگه داشتن </a:t>
            </a:r>
            <a:r>
              <a:rPr lang="en-US" sz="2400" dirty="0" smtClean="0">
                <a:cs typeface="B Nazanin" panose="00000400000000000000" pitchFamily="2" charset="-78"/>
              </a:rPr>
              <a:t>HDL</a:t>
            </a:r>
            <a:r>
              <a:rPr lang="fa-IR" sz="2400" dirty="0" smtClean="0">
                <a:cs typeface="B Nazanin" panose="00000400000000000000" pitchFamily="2" charset="-78"/>
              </a:rPr>
              <a:t>)؛ تعادل در مصرف بعلت کالری بالا</a:t>
            </a:r>
          </a:p>
          <a:p>
            <a:pPr algn="just" rtl="1"/>
            <a:r>
              <a:rPr lang="fa-IR" sz="2400" dirty="0" smtClean="0">
                <a:cs typeface="B Nazanin" panose="00000400000000000000" pitchFamily="2" charset="-78"/>
              </a:rPr>
              <a:t>روغنهای غیر اشباع مانند کانولا، زیتون و آفتابگردان سبب کاهش </a:t>
            </a:r>
            <a:r>
              <a:rPr lang="en-US" sz="2400" dirty="0" smtClean="0">
                <a:cs typeface="B Nazanin" panose="00000400000000000000" pitchFamily="2" charset="-78"/>
              </a:rPr>
              <a:t>LDL</a:t>
            </a:r>
            <a:r>
              <a:rPr lang="fa-IR" sz="2400" dirty="0" smtClean="0">
                <a:cs typeface="B Nazanin" panose="00000400000000000000" pitchFamily="2" charset="-78"/>
              </a:rPr>
              <a:t> می شود؛ در هر حال دارای کالری بالا است و باید تعادل رعایت شود</a:t>
            </a:r>
          </a:p>
          <a:p>
            <a:pPr algn="just" rtl="1"/>
            <a:endParaRPr lang="fa-IR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3172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پروتئین ها را درست و سالم مصرف کنید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4688" y="1301368"/>
            <a:ext cx="9841992" cy="5221352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مصرف گوشت قرمز را کاهش و مصرف ماهی و گوشت بدون چربی ماکیان را افزایش دهید:</a:t>
            </a:r>
          </a:p>
          <a:p>
            <a:pPr lvl="1" algn="r" rtl="1"/>
            <a:r>
              <a:rPr lang="fa-IR" sz="2000" dirty="0" smtClean="0">
                <a:cs typeface="B Nazanin" panose="00000400000000000000" pitchFamily="2" charset="-78"/>
              </a:rPr>
              <a:t>تمام چربیها و پوست را قبل از پخت از گوشت جدا کنید</a:t>
            </a:r>
          </a:p>
          <a:p>
            <a:pPr lvl="1" algn="r" rtl="1"/>
            <a:r>
              <a:rPr lang="fa-IR" sz="2000" dirty="0" smtClean="0">
                <a:cs typeface="B Nazanin" panose="00000400000000000000" pitchFamily="2" charset="-78"/>
              </a:rPr>
              <a:t>غذاها را بجای سرخ کردن، آب پز کرده یا با حرارت مستقیم بپرید</a:t>
            </a:r>
          </a:p>
          <a:p>
            <a:pPr lvl="1" algn="r" rtl="1"/>
            <a:r>
              <a:rPr lang="fa-IR" sz="2000" dirty="0" smtClean="0">
                <a:cs typeface="B Nazanin" panose="00000400000000000000" pitchFamily="2" charset="-78"/>
              </a:rPr>
              <a:t>چربی موجود در خورش ها و آبگوشت را قبل از سرو کردن جدا کنید</a:t>
            </a:r>
          </a:p>
          <a:p>
            <a:pPr lvl="1" algn="r" rtl="1"/>
            <a:r>
              <a:rPr lang="fa-IR" sz="2000" dirty="0" smtClean="0">
                <a:cs typeface="B Nazanin" panose="00000400000000000000" pitchFamily="2" charset="-78"/>
              </a:rPr>
              <a:t>تا حد امکان روغن کتلت و کوکو را بعد از پخت بوسیله دستمال یا کاغذهای جاذب روغن بگیرید</a:t>
            </a:r>
          </a:p>
          <a:p>
            <a:pPr lvl="1" algn="r" rtl="1"/>
            <a:r>
              <a:rPr lang="fa-IR" sz="2000" dirty="0" smtClean="0">
                <a:cs typeface="B Nazanin" panose="00000400000000000000" pitchFamily="2" charset="-78"/>
              </a:rPr>
              <a:t>تا حد امکان از مصرف گوشتهای فراوری شده مانند هات داگ، سوسیس،ژامبون، ناگت مرغ و گوشت، حتی با عنوان «کم چرب» </a:t>
            </a:r>
            <a:r>
              <a:rPr lang="fa-IR" sz="2000" dirty="0" smtClean="0">
                <a:cs typeface="B Nazanin" panose="00000400000000000000" pitchFamily="2" charset="-78"/>
              </a:rPr>
              <a:t>خود داری کنید</a:t>
            </a:r>
            <a:endParaRPr lang="fa-IR" sz="2000" dirty="0" smtClean="0">
              <a:cs typeface="B Nazanin" panose="00000400000000000000" pitchFamily="2" charset="-78"/>
            </a:endParaRPr>
          </a:p>
          <a:p>
            <a:pPr lvl="1" algn="r" rtl="1"/>
            <a:r>
              <a:rPr lang="fa-IR" sz="2000" dirty="0" smtClean="0">
                <a:cs typeface="B Nazanin" panose="00000400000000000000" pitchFamily="2" charset="-78"/>
              </a:rPr>
              <a:t>ماهی های چرب مانند سالمون که حاوی امگا 3 بالایی هستند سبب </a:t>
            </a:r>
          </a:p>
          <a:p>
            <a:pPr marL="457200" lvl="1" indent="0" algn="r" rtl="1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کاهش تری گلیسرید خون و تنظیم </a:t>
            </a:r>
            <a:r>
              <a:rPr lang="en-US" sz="2000" dirty="0" smtClean="0">
                <a:cs typeface="B Nazanin" panose="00000400000000000000" pitchFamily="2" charset="-78"/>
              </a:rPr>
              <a:t>HDL</a:t>
            </a:r>
            <a:r>
              <a:rPr lang="fa-IR" sz="2000" dirty="0" smtClean="0">
                <a:cs typeface="B Nazanin" panose="00000400000000000000" pitchFamily="2" charset="-78"/>
              </a:rPr>
              <a:t> می شوند.</a:t>
            </a:r>
          </a:p>
          <a:p>
            <a:pPr lvl="1" algn="r" rtl="1"/>
            <a:r>
              <a:rPr lang="fa-IR" sz="2000" dirty="0" smtClean="0">
                <a:cs typeface="B Nazanin" panose="00000400000000000000" pitchFamily="2" charset="-78"/>
              </a:rPr>
              <a:t>پروتئین سویا برخی اثرات مفید دارد و سبب کاهش </a:t>
            </a:r>
            <a:r>
              <a:rPr lang="en-US" sz="2000" dirty="0" smtClean="0">
                <a:cs typeface="B Nazanin" panose="00000400000000000000" pitchFamily="2" charset="-78"/>
              </a:rPr>
              <a:t>LDL</a:t>
            </a:r>
            <a:r>
              <a:rPr lang="fa-IR" sz="2000" dirty="0" smtClean="0">
                <a:cs typeface="B Nazanin" panose="00000400000000000000" pitchFamily="2" charset="-78"/>
              </a:rPr>
              <a:t> و تری گلیسرید</a:t>
            </a:r>
          </a:p>
          <a:p>
            <a:pPr marL="457200" lvl="1" indent="0" algn="r" rtl="1">
              <a:buNone/>
            </a:pPr>
            <a:r>
              <a:rPr lang="fa-IR" sz="2000" dirty="0" smtClean="0">
                <a:cs typeface="B Nazanin" panose="00000400000000000000" pitchFamily="2" charset="-78"/>
              </a:rPr>
              <a:t> و افزایش </a:t>
            </a:r>
            <a:r>
              <a:rPr lang="en-US" sz="2000" dirty="0" smtClean="0">
                <a:cs typeface="B Nazanin" panose="00000400000000000000" pitchFamily="2" charset="-78"/>
              </a:rPr>
              <a:t>HDL</a:t>
            </a:r>
            <a:r>
              <a:rPr lang="fa-IR" sz="2000" dirty="0" smtClean="0">
                <a:cs typeface="B Nazanin" panose="00000400000000000000" pitchFamily="2" charset="-78"/>
              </a:rPr>
              <a:t> می شود</a:t>
            </a:r>
          </a:p>
          <a:p>
            <a:pPr algn="r" rtl="1"/>
            <a:endParaRPr lang="en-US" sz="2400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791" y="4056109"/>
            <a:ext cx="3701225" cy="271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21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رژیم کم کربوهیدرات مصرف کنید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5024" y="1825625"/>
            <a:ext cx="6208776" cy="4351338"/>
          </a:xfrm>
        </p:spPr>
        <p:txBody>
          <a:bodyPr>
            <a:normAutofit lnSpcReduction="10000"/>
          </a:bodyPr>
          <a:lstStyle/>
          <a:p>
            <a:r>
              <a:rPr lang="fa-IR" sz="2800" dirty="0">
                <a:cs typeface="B Nazanin" panose="00000400000000000000" pitchFamily="2" charset="-78"/>
              </a:rPr>
              <a:t>کاهش مصرف سیب زمینی و افزایش مصرف دانه ها و غلات کامل و برنج قهوه ای</a:t>
            </a:r>
          </a:p>
          <a:p>
            <a:r>
              <a:rPr lang="fa-IR" sz="2800" dirty="0">
                <a:cs typeface="B Nazanin" panose="00000400000000000000" pitchFamily="2" charset="-78"/>
              </a:rPr>
              <a:t>کربوهیدرات برنج سفید، دانه های سفید(بدون سبوس) و نان سفید سبب افت سریع قند خون و گرسنگی می شود</a:t>
            </a:r>
          </a:p>
          <a:p>
            <a:pPr lvl="1"/>
            <a:r>
              <a:rPr lang="fa-IR" sz="2600" dirty="0" smtClean="0">
                <a:cs typeface="B Nazanin" panose="00000400000000000000" pitchFamily="2" charset="-78"/>
              </a:rPr>
              <a:t>سبب </a:t>
            </a:r>
            <a:r>
              <a:rPr lang="fa-IR" sz="2600" dirty="0" smtClean="0">
                <a:cs typeface="B Nazanin" panose="00000400000000000000" pitchFamily="2" charset="-78"/>
              </a:rPr>
              <a:t>بهبود میزان </a:t>
            </a:r>
            <a:r>
              <a:rPr lang="en-US" sz="2600" dirty="0" smtClean="0">
                <a:cs typeface="B Nazanin" panose="00000400000000000000" pitchFamily="2" charset="-78"/>
              </a:rPr>
              <a:t>HDL</a:t>
            </a:r>
            <a:r>
              <a:rPr lang="fa-IR" sz="2600" dirty="0" smtClean="0">
                <a:cs typeface="B Nazanin" panose="00000400000000000000" pitchFamily="2" charset="-78"/>
              </a:rPr>
              <a:t> خون می شود.</a:t>
            </a:r>
          </a:p>
          <a:p>
            <a:pPr lvl="1"/>
            <a:r>
              <a:rPr lang="fa-IR" sz="2600" dirty="0" smtClean="0">
                <a:cs typeface="B Nazanin" panose="00000400000000000000" pitchFamily="2" charset="-78"/>
              </a:rPr>
              <a:t>سبب کاهش وزن می شود</a:t>
            </a:r>
          </a:p>
          <a:p>
            <a:pPr lvl="1"/>
            <a:r>
              <a:rPr lang="fa-IR" sz="2600" dirty="0" smtClean="0">
                <a:cs typeface="B Nazanin" panose="00000400000000000000" pitchFamily="2" charset="-78"/>
              </a:rPr>
              <a:t>مهم </a:t>
            </a:r>
            <a:r>
              <a:rPr lang="fa-IR" sz="2600" dirty="0" smtClean="0">
                <a:cs typeface="B Nazanin" panose="00000400000000000000" pitchFamily="2" charset="-78"/>
              </a:rPr>
              <a:t>در تولید انرژی</a:t>
            </a:r>
          </a:p>
          <a:p>
            <a:pPr lvl="1"/>
            <a:r>
              <a:rPr lang="fa-IR" sz="2600" dirty="0" smtClean="0">
                <a:cs typeface="B Nazanin" panose="00000400000000000000" pitchFamily="2" charset="-78"/>
              </a:rPr>
              <a:t>دارای کیفیت های </a:t>
            </a:r>
            <a:r>
              <a:rPr lang="fa-IR" sz="2600" dirty="0" smtClean="0">
                <a:cs typeface="B Nazanin" panose="00000400000000000000" pitchFamily="2" charset="-78"/>
              </a:rPr>
              <a:t>متفاوت</a:t>
            </a:r>
            <a:endParaRPr lang="fa-IR" sz="2600" dirty="0" smtClean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83" y="1955482"/>
            <a:ext cx="46958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682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کاهش وزن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79008" y="1825625"/>
            <a:ext cx="5574792" cy="4351338"/>
          </a:xfrm>
        </p:spPr>
        <p:txBody>
          <a:bodyPr>
            <a:normAutofit/>
          </a:bodyPr>
          <a:lstStyle/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کمک به کاهش کلسترول </a:t>
            </a:r>
            <a:r>
              <a:rPr lang="en-US" sz="2800" dirty="0" smtClean="0">
                <a:cs typeface="B Nazanin" panose="00000400000000000000" pitchFamily="2" charset="-78"/>
              </a:rPr>
              <a:t>LDL</a:t>
            </a:r>
            <a:r>
              <a:rPr lang="fa-IR" sz="2800" dirty="0" smtClean="0">
                <a:cs typeface="B Nazanin" panose="00000400000000000000" pitchFamily="2" charset="-78"/>
              </a:rPr>
              <a:t> و تری گلیسرید و افزایش </a:t>
            </a:r>
            <a:r>
              <a:rPr lang="en-US" sz="2800" dirty="0" smtClean="0">
                <a:cs typeface="B Nazanin" panose="00000400000000000000" pitchFamily="2" charset="-78"/>
              </a:rPr>
              <a:t>HDL</a:t>
            </a:r>
            <a:r>
              <a:rPr lang="fa-IR" sz="2800" dirty="0" smtClean="0">
                <a:cs typeface="B Nazanin" panose="00000400000000000000" pitchFamily="2" charset="-78"/>
              </a:rPr>
              <a:t> ( اضافه وزن و چاقی سبب افزایش </a:t>
            </a:r>
            <a:r>
              <a:rPr lang="en-US" sz="2800" dirty="0" smtClean="0">
                <a:cs typeface="B Nazanin" panose="00000400000000000000" pitchFamily="2" charset="-78"/>
              </a:rPr>
              <a:t>LDL</a:t>
            </a:r>
            <a:r>
              <a:rPr lang="fa-IR" sz="2800" dirty="0" smtClean="0">
                <a:cs typeface="B Nazanin" panose="00000400000000000000" pitchFamily="2" charset="-78"/>
              </a:rPr>
              <a:t> )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کاهش فشار خون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کاهش خطر حملات قلبی و سکته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کاهش فشار بر مفاصل و رباط ها</a:t>
            </a:r>
          </a:p>
          <a:p>
            <a:pPr algn="r" rtl="1"/>
            <a:endParaRPr lang="fa-IR" sz="2800" dirty="0" smtClean="0">
              <a:cs typeface="B Nazanin" panose="00000400000000000000" pitchFamily="2" charset="-78"/>
            </a:endParaRPr>
          </a:p>
          <a:p>
            <a:pPr algn="r" rtl="1"/>
            <a:endParaRPr lang="en-US" sz="28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8"/>
          <a:stretch/>
        </p:blipFill>
        <p:spPr>
          <a:xfrm>
            <a:off x="1158240" y="1943290"/>
            <a:ext cx="3628072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823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ترک استعمال دخانیات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7560" y="1825625"/>
            <a:ext cx="5726240" cy="4351338"/>
          </a:xfrm>
        </p:spPr>
        <p:txBody>
          <a:bodyPr>
            <a:normAutofit/>
          </a:bodyPr>
          <a:lstStyle/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سبب کاهش </a:t>
            </a:r>
            <a:r>
              <a:rPr lang="en-US" sz="2800" dirty="0" smtClean="0">
                <a:cs typeface="B Nazanin" panose="00000400000000000000" pitchFamily="2" charset="-78"/>
              </a:rPr>
              <a:t>HDL</a:t>
            </a:r>
            <a:endParaRPr lang="fa-IR" sz="28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افزایش خطر بیماریهای قلبی عروقی و سکته</a:t>
            </a:r>
            <a:endParaRPr lang="en-US" sz="28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با ترک سیگار </a:t>
            </a:r>
            <a:r>
              <a:rPr lang="en-US" sz="2800" dirty="0" smtClean="0">
                <a:cs typeface="B Nazanin" panose="00000400000000000000" pitchFamily="2" charset="-78"/>
              </a:rPr>
              <a:t>HDL</a:t>
            </a:r>
            <a:r>
              <a:rPr lang="fa-IR" sz="2800" dirty="0" smtClean="0">
                <a:cs typeface="B Nazanin" panose="00000400000000000000" pitchFamily="2" charset="-78"/>
              </a:rPr>
              <a:t> افزایش می یابد</a:t>
            </a:r>
          </a:p>
          <a:p>
            <a:pPr algn="r" rtl="1"/>
            <a:endParaRPr lang="en-US" sz="28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735" y="1825625"/>
            <a:ext cx="46958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72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9214" y="4661777"/>
            <a:ext cx="10178322" cy="1492132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fa-IR" sz="2800" dirty="0">
                <a:latin typeface="IranNastaliq" panose="02000503000000020003" pitchFamily="2" charset="0"/>
                <a:cs typeface="IranNastaliq" panose="02000503000000020003" pitchFamily="2" charset="0"/>
              </a:rPr>
              <a:t>دکتر پریسا ترابی</a:t>
            </a:r>
            <a:br>
              <a:rPr lang="fa-IR" sz="2800" dirty="0">
                <a:latin typeface="IranNastaliq" panose="02000503000000020003" pitchFamily="2" charset="0"/>
                <a:cs typeface="IranNastaliq" panose="02000503000000020003" pitchFamily="2" charset="0"/>
              </a:rPr>
            </a:br>
            <a:r>
              <a:rPr lang="fa-IR" sz="2800" dirty="0">
                <a:latin typeface="IranNastaliq" panose="02000503000000020003" pitchFamily="2" charset="0"/>
                <a:cs typeface="IranNastaliq" panose="02000503000000020003" pitchFamily="2" charset="0"/>
              </a:rPr>
              <a:t>دفتر بهبود تغذیه جامعه</a:t>
            </a:r>
            <a:br>
              <a:rPr lang="fa-IR" sz="2800" dirty="0">
                <a:latin typeface="IranNastaliq" panose="02000503000000020003" pitchFamily="2" charset="0"/>
                <a:cs typeface="IranNastaliq" panose="02000503000000020003" pitchFamily="2" charset="0"/>
              </a:rPr>
            </a:br>
            <a:r>
              <a:rPr lang="fa-IR" sz="2800" dirty="0">
                <a:latin typeface="IranNastaliq" panose="02000503000000020003" pitchFamily="2" charset="0"/>
                <a:cs typeface="IranNastaliq" panose="02000503000000020003" pitchFamily="2" charset="0"/>
              </a:rPr>
              <a:t>وزارت بهداشت درمان و آموزش </a:t>
            </a:r>
            <a:r>
              <a:rPr lang="fa-IR" sz="2800" dirty="0" smtClean="0">
                <a:latin typeface="IranNastaliq" panose="02000503000000020003" pitchFamily="2" charset="0"/>
                <a:cs typeface="IranNastaliq" panose="02000503000000020003" pitchFamily="2" charset="0"/>
              </a:rPr>
              <a:t>پزشکی</a:t>
            </a:r>
            <a:endParaRPr lang="en-US" sz="2800" dirty="0">
              <a:latin typeface="IranNastaliq" panose="02000503000000020003" pitchFamily="2" charset="0"/>
              <a:cs typeface="IranNastaliq" panose="02000503000000020003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7566" y="493777"/>
            <a:ext cx="10178322" cy="3593591"/>
          </a:xfrm>
        </p:spPr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fa-IR" sz="3200" b="1" dirty="0">
                <a:solidFill>
                  <a:srgbClr val="FF0000"/>
                </a:solidFill>
                <a:latin typeface="IranNastaliq" panose="02000503000000020003" pitchFamily="2" charset="0"/>
                <a:cs typeface="IranNastaliq" panose="02000503000000020003" pitchFamily="2" charset="0"/>
              </a:rPr>
              <a:t>به نام خدا</a:t>
            </a:r>
            <a:r>
              <a:rPr lang="fa-IR" sz="4400" b="1" dirty="0">
                <a:latin typeface="IranNastaliq" panose="02000503000000020003" pitchFamily="2" charset="0"/>
                <a:cs typeface="IranNastaliq" panose="02000503000000020003" pitchFamily="2" charset="0"/>
              </a:rPr>
              <a:t/>
            </a:r>
            <a:br>
              <a:rPr lang="fa-IR" sz="4400" b="1" dirty="0">
                <a:latin typeface="IranNastaliq" panose="02000503000000020003" pitchFamily="2" charset="0"/>
                <a:cs typeface="IranNastaliq" panose="02000503000000020003" pitchFamily="2" charset="0"/>
              </a:rPr>
            </a:br>
            <a:r>
              <a:rPr lang="fa-IR" sz="4400" b="1" dirty="0">
                <a:latin typeface="IranNastaliq" panose="02000503000000020003" pitchFamily="2" charset="0"/>
                <a:cs typeface="IranNastaliq" panose="02000503000000020003" pitchFamily="2" charset="0"/>
              </a:rPr>
              <a:t>عوامل خطر تغذیه ای در اختلال چربی خون</a:t>
            </a:r>
            <a:r>
              <a:rPr lang="fa-IR" sz="13800" b="1" dirty="0">
                <a:latin typeface="IranNastaliq" panose="02000503000000020003" pitchFamily="2" charset="0"/>
                <a:cs typeface="IranNastaliq" panose="02000503000000020003" pitchFamily="2" charset="0"/>
              </a:rPr>
              <a:t/>
            </a:r>
            <a:br>
              <a:rPr lang="fa-IR" sz="13800" b="1" dirty="0">
                <a:latin typeface="IranNastaliq" panose="02000503000000020003" pitchFamily="2" charset="0"/>
                <a:cs typeface="IranNastaliq" panose="02000503000000020003" pitchFamily="2" charset="0"/>
              </a:rPr>
            </a:br>
            <a:r>
              <a:rPr lang="fa-IR" sz="2800" b="1" dirty="0">
                <a:latin typeface="IranNastaliq" panose="02000503000000020003" pitchFamily="2" charset="0"/>
                <a:cs typeface="IranNastaliq" panose="02000503000000020003" pitchFamily="2" charset="0"/>
              </a:rPr>
              <a:t>کارگاه آموزش تکمیلی مربیان بهورزی؛ ادغام ایراپن در برنامه تحول سلامت کشور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3449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ورزش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سبب افزایش </a:t>
            </a:r>
            <a:r>
              <a:rPr lang="en-US" sz="3200" dirty="0" smtClean="0">
                <a:cs typeface="B Nazanin" panose="00000400000000000000" pitchFamily="2" charset="-78"/>
              </a:rPr>
              <a:t>HDL</a:t>
            </a:r>
            <a:r>
              <a:rPr lang="fa-IR" sz="3200" dirty="0" smtClean="0">
                <a:cs typeface="B Nazanin" panose="00000400000000000000" pitchFamily="2" charset="-78"/>
              </a:rPr>
              <a:t> تا 6% و کاهش </a:t>
            </a:r>
            <a:r>
              <a:rPr lang="en-US" sz="3200" dirty="0" smtClean="0">
                <a:cs typeface="B Nazanin" panose="00000400000000000000" pitchFamily="2" charset="-78"/>
              </a:rPr>
              <a:t>LDL</a:t>
            </a:r>
            <a:r>
              <a:rPr lang="fa-IR" sz="3200" dirty="0" smtClean="0">
                <a:cs typeface="B Nazanin" panose="00000400000000000000" pitchFamily="2" charset="-78"/>
              </a:rPr>
              <a:t> تا 10%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40 دقیقه ورزش مانند قدم زدن، شنا، دوچرخه سواری به تعداد 3 تا 4 بار در هفته، روی کلسترول خون اثرگذار خواهد بود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برنامه منظمی برای ورزش داشته باشیم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77485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دارو درمانی برای تنظیم کلسترول خون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4352" y="2081657"/>
            <a:ext cx="5489448" cy="4351338"/>
          </a:xfrm>
        </p:spPr>
        <p:txBody>
          <a:bodyPr>
            <a:normAutofit/>
          </a:bodyPr>
          <a:lstStyle/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گاهی تغذیه سالم و ورزش منظم برای تنظیم کلسترول خون کافی نیست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اغلب در موارد سطح بالای کلسترول ناشی از نوع وراثتی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ارجاع این موارد به پزشک برای شروع دارو درمانی برای پیشگیری از حملات قلبی و سکته</a:t>
            </a:r>
          </a:p>
          <a:p>
            <a:pPr algn="r" rtl="1"/>
            <a:endParaRPr lang="en-US" sz="28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088" y="2199322"/>
            <a:ext cx="46958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337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کلسترول تام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در تست کلسترول، کلسترول توتال بدن شامل </a:t>
            </a:r>
            <a:r>
              <a:rPr lang="en-US" sz="3200" dirty="0" smtClean="0">
                <a:cs typeface="B Nazanin" panose="00000400000000000000" pitchFamily="2" charset="-78"/>
              </a:rPr>
              <a:t>LDL,HDL, VLDL</a:t>
            </a:r>
            <a:r>
              <a:rPr lang="fa-IR" sz="3200" dirty="0" smtClean="0">
                <a:cs typeface="B Nazanin" panose="00000400000000000000" pitchFamily="2" charset="-78"/>
              </a:rPr>
              <a:t> اندازه گیری می شود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مقدار طبیعی </a:t>
            </a:r>
            <a:r>
              <a:rPr lang="fa-IR" sz="3200" dirty="0" smtClean="0">
                <a:cs typeface="B Nazanin" panose="00000400000000000000" pitchFamily="2" charset="-78"/>
              </a:rPr>
              <a:t>آن</a:t>
            </a:r>
            <a:r>
              <a:rPr lang="en-US" sz="3200" dirty="0">
                <a:cs typeface="B Nazanin" panose="00000400000000000000" pitchFamily="2" charset="-78"/>
              </a:rPr>
              <a:t>mg/dl 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200 </a:t>
            </a:r>
            <a:r>
              <a:rPr lang="fa-IR" sz="3200" dirty="0" smtClean="0">
                <a:cs typeface="B Nazanin" panose="00000400000000000000" pitchFamily="2" charset="-78"/>
              </a:rPr>
              <a:t>و یا کمتر </a:t>
            </a:r>
            <a:r>
              <a:rPr lang="fa-IR" sz="3200" dirty="0" smtClean="0">
                <a:cs typeface="B Nazanin" panose="00000400000000000000" pitchFamily="2" charset="-78"/>
              </a:rPr>
              <a:t>است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مقادیر بالاتر </a:t>
            </a:r>
            <a:r>
              <a:rPr lang="fa-IR" sz="3200" dirty="0" smtClean="0">
                <a:cs typeface="B Nazanin" panose="00000400000000000000" pitchFamily="2" charset="-78"/>
              </a:rPr>
              <a:t>از</a:t>
            </a:r>
            <a:r>
              <a:rPr lang="en-US" sz="3200" dirty="0">
                <a:cs typeface="B Nazanin" panose="00000400000000000000" pitchFamily="2" charset="-78"/>
              </a:rPr>
              <a:t> </a:t>
            </a:r>
            <a:r>
              <a:rPr lang="en-US" sz="3200" dirty="0" smtClean="0">
                <a:cs typeface="B Nazanin" panose="00000400000000000000" pitchFamily="2" charset="-78"/>
              </a:rPr>
              <a:t>mg/dl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200 به معنی عامل خطر بیماریهای قلبی می باشد.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1313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تری گلیسرید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701475"/>
            <a:ext cx="10178322" cy="3593591"/>
          </a:xfrm>
        </p:spPr>
        <p:txBody>
          <a:bodyPr>
            <a:noAutofit/>
          </a:bodyPr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نوعی چربی موجود در خون است.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سطح طبیعی آن کمتر از </a:t>
            </a:r>
            <a:r>
              <a:rPr lang="en-US" sz="3200" dirty="0" smtClean="0">
                <a:cs typeface="B Nazanin" panose="00000400000000000000" pitchFamily="2" charset="-78"/>
              </a:rPr>
              <a:t>mg/dl </a:t>
            </a:r>
            <a:r>
              <a:rPr lang="fa-IR" sz="3200" dirty="0" smtClean="0">
                <a:cs typeface="B Nazanin" panose="00000400000000000000" pitchFamily="2" charset="-78"/>
              </a:rPr>
              <a:t> 150 است</a:t>
            </a:r>
            <a:r>
              <a:rPr lang="fa-IR" sz="3200" dirty="0" smtClean="0">
                <a:cs typeface="B Nazanin" panose="00000400000000000000" pitchFamily="2" charset="-78"/>
              </a:rPr>
              <a:t>.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سطح </a:t>
            </a:r>
            <a:r>
              <a:rPr lang="en-US" sz="3200" dirty="0">
                <a:cs typeface="B Nazanin" panose="00000400000000000000" pitchFamily="2" charset="-78"/>
              </a:rPr>
              <a:t>mg/dl </a:t>
            </a:r>
            <a:r>
              <a:rPr lang="fa-IR" sz="3200" dirty="0" smtClean="0">
                <a:cs typeface="B Nazanin" panose="00000400000000000000" pitchFamily="2" charset="-78"/>
              </a:rPr>
              <a:t>200 </a:t>
            </a:r>
            <a:r>
              <a:rPr lang="fa-IR" sz="3200" dirty="0" smtClean="0">
                <a:cs typeface="B Nazanin" panose="00000400000000000000" pitchFamily="2" charset="-78"/>
              </a:rPr>
              <a:t>و بالاتر تری گلیسرید در خون می تواند خطر </a:t>
            </a:r>
            <a:r>
              <a:rPr lang="fa-IR" sz="3200" dirty="0" smtClean="0">
                <a:cs typeface="B Nazanin" panose="00000400000000000000" pitchFamily="2" charset="-78"/>
              </a:rPr>
              <a:t>بیماری های </a:t>
            </a:r>
            <a:r>
              <a:rPr lang="fa-IR" sz="3200" dirty="0" smtClean="0">
                <a:cs typeface="B Nazanin" panose="00000400000000000000" pitchFamily="2" charset="-78"/>
              </a:rPr>
              <a:t>قلبی و سندرم متابولیک که خود عامل خطر بیماریهای قلبی، دیابت و سکته است را افزایش دهد</a:t>
            </a:r>
            <a:r>
              <a:rPr lang="fa-IR" sz="3200" dirty="0" smtClean="0">
                <a:cs typeface="B Nazanin" panose="00000400000000000000" pitchFamily="2" charset="-78"/>
              </a:rPr>
              <a:t>.</a:t>
            </a:r>
            <a:endParaRPr lang="fa-IR" sz="32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6829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dirty="0"/>
              <a:t>عوامل خطر زمینه ساز تری گلیسرید </a:t>
            </a:r>
            <a:r>
              <a:rPr lang="fa-IR" dirty="0" smtClean="0"/>
              <a:t>بالا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609345"/>
            <a:ext cx="10178322" cy="4270248"/>
          </a:xfrm>
        </p:spPr>
        <p:txBody>
          <a:bodyPr>
            <a:normAutofit/>
          </a:bodyPr>
          <a:lstStyle/>
          <a:p>
            <a:pPr lvl="1"/>
            <a:r>
              <a:rPr lang="fa-IR" sz="2600" b="1" dirty="0" smtClean="0">
                <a:cs typeface="B Nazanin" panose="00000400000000000000" pitchFamily="2" charset="-78"/>
              </a:rPr>
              <a:t>چاقی</a:t>
            </a:r>
            <a:endParaRPr lang="fa-IR" sz="2600" b="1" dirty="0">
              <a:cs typeface="B Nazanin" panose="00000400000000000000" pitchFamily="2" charset="-78"/>
            </a:endParaRPr>
          </a:p>
          <a:p>
            <a:pPr lvl="1"/>
            <a:r>
              <a:rPr lang="fa-IR" sz="2600" b="1" dirty="0">
                <a:cs typeface="B Nazanin" panose="00000400000000000000" pitchFamily="2" charset="-78"/>
              </a:rPr>
              <a:t>دیابت</a:t>
            </a:r>
          </a:p>
          <a:p>
            <a:pPr lvl="1"/>
            <a:r>
              <a:rPr lang="fa-IR" sz="2600" b="1" dirty="0">
                <a:cs typeface="B Nazanin" panose="00000400000000000000" pitchFamily="2" charset="-78"/>
              </a:rPr>
              <a:t>سیگار </a:t>
            </a:r>
          </a:p>
          <a:p>
            <a:pPr lvl="1"/>
            <a:r>
              <a:rPr lang="fa-IR" sz="2600" b="1" dirty="0">
                <a:cs typeface="B Nazanin" panose="00000400000000000000" pitchFamily="2" charset="-78"/>
              </a:rPr>
              <a:t>الکلیسم</a:t>
            </a:r>
          </a:p>
          <a:p>
            <a:pPr lvl="1"/>
            <a:r>
              <a:rPr lang="fa-IR" sz="2600" b="1" dirty="0">
                <a:cs typeface="B Nazanin" panose="00000400000000000000" pitchFamily="2" charset="-78"/>
              </a:rPr>
              <a:t>بی تحرکی/ نداشتن فعالیت بدنی</a:t>
            </a:r>
          </a:p>
          <a:p>
            <a:pPr lvl="1"/>
            <a:r>
              <a:rPr lang="fa-IR" sz="2600" b="1" dirty="0">
                <a:cs typeface="B Nazanin" panose="00000400000000000000" pitchFamily="2" charset="-78"/>
              </a:rPr>
              <a:t>ژنتیک</a:t>
            </a:r>
          </a:p>
          <a:p>
            <a:pPr lvl="1"/>
            <a:r>
              <a:rPr lang="fa-IR" sz="2600" b="1" dirty="0">
                <a:cs typeface="B Nazanin" panose="00000400000000000000" pitchFamily="2" charset="-78"/>
              </a:rPr>
              <a:t>مصرف زیاد چربی های اشباع</a:t>
            </a:r>
          </a:p>
          <a:p>
            <a:pPr lvl="1"/>
            <a:r>
              <a:rPr lang="fa-IR" sz="2600" b="1" dirty="0">
                <a:cs typeface="B Nazanin" panose="00000400000000000000" pitchFamily="2" charset="-78"/>
              </a:rPr>
              <a:t>برخی بیماریها و داروها</a:t>
            </a:r>
            <a:endParaRPr lang="en-US" sz="2600" b="1" dirty="0">
              <a:cs typeface="B Nazanin" panose="00000400000000000000" pitchFamily="2" charset="-78"/>
            </a:endParaRP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97495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راه های کاهش تری گلیسرید خون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633729"/>
            <a:ext cx="10332720" cy="4245864"/>
          </a:xfrm>
        </p:spPr>
        <p:txBody>
          <a:bodyPr>
            <a:normAutofit/>
          </a:bodyPr>
          <a:lstStyle/>
          <a:p>
            <a:r>
              <a:rPr lang="fa-IR" sz="2400" dirty="0" smtClean="0"/>
              <a:t>تعادل وزن (چربی های تجمع یافته در بدن منبع تری گلیسرید هستند)</a:t>
            </a:r>
          </a:p>
          <a:p>
            <a:r>
              <a:rPr lang="fa-IR" sz="2400" dirty="0" smtClean="0"/>
              <a:t>محدود کردن غذاهای حاوی شکر زیاد (انواع نوشابه ها)حتی میوه های خیلی شیرین </a:t>
            </a:r>
          </a:p>
          <a:p>
            <a:r>
              <a:rPr lang="fa-IR" sz="2400" dirty="0" smtClean="0"/>
              <a:t>محدود کردن غذاهای نشاسته ای (نان، سیب زمینی، غلات و برنج و ...)</a:t>
            </a:r>
          </a:p>
          <a:p>
            <a:r>
              <a:rPr lang="fa-IR" sz="2400" dirty="0" smtClean="0"/>
              <a:t>استفاده از چربی های مفید برای سیر شدن (روغن زیتون و روغن مغزدانه ها) برای مهار گرسنگی</a:t>
            </a:r>
          </a:p>
          <a:p>
            <a:r>
              <a:rPr lang="fa-IR" sz="2400" dirty="0" smtClean="0"/>
              <a:t>پرهیز از مصرف الکل</a:t>
            </a:r>
          </a:p>
          <a:p>
            <a:r>
              <a:rPr lang="fa-IR" sz="2400" dirty="0" smtClean="0"/>
              <a:t>ورزش و تحرک برای جلوگیری از تجمع موضعی چربی</a:t>
            </a:r>
          </a:p>
          <a:p>
            <a:r>
              <a:rPr lang="fa-IR" sz="2400" dirty="0" smtClean="0"/>
              <a:t>استفاده از مواد پروتئینی در وعده غذایی</a:t>
            </a:r>
          </a:p>
          <a:p>
            <a:endParaRPr lang="fa-I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62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خلاصه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475232"/>
            <a:ext cx="10178322" cy="4840223"/>
          </a:xfrm>
        </p:spPr>
        <p:txBody>
          <a:bodyPr>
            <a:normAutofit lnSpcReduction="10000"/>
          </a:bodyPr>
          <a:lstStyle/>
          <a:p>
            <a:pPr marL="228600" lvl="1">
              <a:buFont typeface="Arial" panose="020B0604020202020204" pitchFamily="34" charset="0"/>
              <a:buChar char="•"/>
            </a:pPr>
            <a:r>
              <a:rPr lang="fa-IR" sz="2100" dirty="0">
                <a:cs typeface="B Nazanin" panose="00000400000000000000" pitchFamily="2" charset="-78"/>
              </a:rPr>
              <a:t>چربی های خون دو نوع هستند: کلسترول و تری گلیسرید</a:t>
            </a:r>
          </a:p>
          <a:p>
            <a:pPr marL="228600" lvl="1">
              <a:buFont typeface="Arial" panose="020B0604020202020204" pitchFamily="34" charset="0"/>
              <a:buChar char="•"/>
            </a:pPr>
            <a:r>
              <a:rPr lang="fa-IR" sz="2100" dirty="0">
                <a:cs typeface="B Nazanin" panose="00000400000000000000" pitchFamily="2" charset="-78"/>
              </a:rPr>
              <a:t>کلسترول عمدتا در کبد ساخته می شود</a:t>
            </a:r>
          </a:p>
          <a:p>
            <a:pPr marL="228600" lvl="1">
              <a:buFont typeface="Arial" panose="020B0604020202020204" pitchFamily="34" charset="0"/>
              <a:buChar char="•"/>
            </a:pPr>
            <a:r>
              <a:rPr lang="fa-IR" sz="2100" dirty="0">
                <a:cs typeface="B Nazanin" panose="00000400000000000000" pitchFamily="2" charset="-78"/>
              </a:rPr>
              <a:t>کلسترول بالای خون یا منشا ژنتیک و یا اکتسابی (مواد غذایی) دارد</a:t>
            </a:r>
          </a:p>
          <a:p>
            <a:pPr marL="228600" lvl="1">
              <a:buFont typeface="Arial" panose="020B0604020202020204" pitchFamily="34" charset="0"/>
              <a:buChar char="•"/>
            </a:pPr>
            <a:r>
              <a:rPr lang="fa-IR" sz="2100" dirty="0">
                <a:cs typeface="B Nazanin" panose="00000400000000000000" pitchFamily="2" charset="-78"/>
              </a:rPr>
              <a:t>عوامل کنترل کننده کلسترول خون علبارتند از : غذاهای پرفیبرمانند میوه ها و سبزی ها، غلات کامل، فعالیت بدنی و ورزش، کاهش وزن</a:t>
            </a:r>
          </a:p>
          <a:p>
            <a:pPr marL="228600" lvl="1">
              <a:buFont typeface="Arial" panose="020B0604020202020204" pitchFamily="34" charset="0"/>
              <a:buChar char="•"/>
            </a:pPr>
            <a:r>
              <a:rPr lang="fa-IR" sz="2100" dirty="0">
                <a:cs typeface="B Nazanin" panose="00000400000000000000" pitchFamily="2" charset="-78"/>
              </a:rPr>
              <a:t>عوامل افزاینده کلسترول خون: انواع غذاهای چرب، لبنیات پرچرب، گوشت قرمز، کربوهیدراتها، استعمال دخانیات، بی تحرکی، چاقی</a:t>
            </a:r>
          </a:p>
          <a:p>
            <a:pPr marL="228600" lvl="1">
              <a:buFont typeface="Arial" panose="020B0604020202020204" pitchFamily="34" charset="0"/>
              <a:buChar char="•"/>
            </a:pPr>
            <a:r>
              <a:rPr lang="fa-IR" sz="2100" dirty="0">
                <a:cs typeface="B Nazanin" panose="00000400000000000000" pitchFamily="2" charset="-78"/>
              </a:rPr>
              <a:t>تری گلیسرید </a:t>
            </a:r>
            <a:r>
              <a:rPr lang="fa-IR" sz="2100" dirty="0">
                <a:cs typeface="B Nazanin" panose="00000400000000000000" pitchFamily="2" charset="-78"/>
              </a:rPr>
              <a:t>بالا زمینه ساز بیماریهای قلبی و سندرم متابولیک </a:t>
            </a:r>
            <a:r>
              <a:rPr lang="fa-IR" sz="2100" dirty="0" smtClean="0">
                <a:cs typeface="B Nazanin" panose="00000400000000000000" pitchFamily="2" charset="-78"/>
              </a:rPr>
              <a:t>است.</a:t>
            </a:r>
            <a:endParaRPr lang="fa-IR" sz="2100" dirty="0">
              <a:cs typeface="B Nazanin" panose="00000400000000000000" pitchFamily="2" charset="-78"/>
            </a:endParaRPr>
          </a:p>
          <a:p>
            <a:pPr marL="228600" lvl="1">
              <a:buFont typeface="Arial" panose="020B0604020202020204" pitchFamily="34" charset="0"/>
              <a:buChar char="•"/>
            </a:pPr>
            <a:r>
              <a:rPr lang="fa-IR" sz="2100" dirty="0">
                <a:cs typeface="B Nazanin" panose="00000400000000000000" pitchFamily="2" charset="-78"/>
              </a:rPr>
              <a:t>عوامل زمینه </a:t>
            </a:r>
            <a:r>
              <a:rPr lang="fa-IR" sz="2100" dirty="0">
                <a:cs typeface="B Nazanin" panose="00000400000000000000" pitchFamily="2" charset="-78"/>
              </a:rPr>
              <a:t>ساز تری گلیسرید بالا عبارتند </a:t>
            </a:r>
            <a:r>
              <a:rPr lang="fa-IR" sz="2100" dirty="0">
                <a:cs typeface="B Nazanin" panose="00000400000000000000" pitchFamily="2" charset="-78"/>
              </a:rPr>
              <a:t>از چاقی، دیابت، سیگار ، الکلیسم، بی تحرکی، ژنتیک، مصرف زیاد چربی های اشباع و برخی بیماریها و </a:t>
            </a:r>
            <a:r>
              <a:rPr lang="fa-IR" sz="2100" dirty="0" smtClean="0">
                <a:cs typeface="B Nazanin" panose="00000400000000000000" pitchFamily="2" charset="-78"/>
              </a:rPr>
              <a:t>داروها</a:t>
            </a:r>
          </a:p>
          <a:p>
            <a:pPr marL="228600" lvl="1">
              <a:buFont typeface="Arial" panose="020B0604020202020204" pitchFamily="34" charset="0"/>
              <a:buChar char="•"/>
            </a:pPr>
            <a:r>
              <a:rPr lang="fa-IR" sz="2100" dirty="0" smtClean="0">
                <a:cs typeface="B Nazanin" panose="00000400000000000000" pitchFamily="2" charset="-78"/>
              </a:rPr>
              <a:t>راههای کنترل تری گلیسرید عبارتند از: کنترل وزن، محدود کردن مصرف چربی های اشباع، مواد شیرین و نشاسته ای و ورزش</a:t>
            </a:r>
            <a:endParaRPr lang="en-US" sz="2100" dirty="0">
              <a:cs typeface="B Nazanin" panose="00000400000000000000" pitchFamily="2" charset="-78"/>
            </a:endParaRP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73216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fa-IR" sz="6600" dirty="0" smtClean="0"/>
              <a:t>موفق </a:t>
            </a:r>
            <a:r>
              <a:rPr lang="fa-IR" sz="6600" dirty="0" smtClean="0"/>
              <a:t>باشید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252190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کلسترول چیست؟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7088" y="1825625"/>
            <a:ext cx="5696712" cy="4351338"/>
          </a:xfrm>
        </p:spPr>
        <p:txBody>
          <a:bodyPr>
            <a:normAutofit fontScale="92500" lnSpcReduction="10000"/>
          </a:bodyPr>
          <a:lstStyle/>
          <a:p>
            <a:pPr algn="just" rtl="1"/>
            <a:r>
              <a:rPr lang="fa-IR" sz="2800" dirty="0" smtClean="0">
                <a:cs typeface="B Nazanin" panose="00000400000000000000" pitchFamily="2" charset="-78"/>
              </a:rPr>
              <a:t>یک ماده طبیعی است که در بدن ساخته می شود.</a:t>
            </a:r>
          </a:p>
          <a:p>
            <a:pPr algn="just" rtl="1"/>
            <a:r>
              <a:rPr lang="fa-IR" sz="2800" dirty="0" smtClean="0">
                <a:cs typeface="B Nazanin" panose="00000400000000000000" pitchFamily="2" charset="-78"/>
              </a:rPr>
              <a:t>75%کلسترول بدن که در جریان خون قرار دارد توسط کبد ساخته شده و 25% باقیمانده توسط غذاها به بدن وارد می شود.</a:t>
            </a:r>
          </a:p>
          <a:p>
            <a:pPr algn="just" rtl="1"/>
            <a:r>
              <a:rPr lang="fa-IR" sz="2800" dirty="0" smtClean="0">
                <a:cs typeface="B Nazanin" panose="00000400000000000000" pitchFamily="2" charset="-78"/>
              </a:rPr>
              <a:t>افزایش سطح کلسترول خون برای سلامتی انسان مضر است ولی سطح طبیعی آن برای ادامه زندگی انسان لازم است (برای ساخته شدن غشار سلولها و هورمونها)</a:t>
            </a:r>
          </a:p>
          <a:p>
            <a:pPr algn="just" rtl="1"/>
            <a:r>
              <a:rPr lang="fa-IR" sz="2800" dirty="0" smtClean="0">
                <a:cs typeface="B Nazanin" panose="00000400000000000000" pitchFamily="2" charset="-78"/>
              </a:rPr>
              <a:t>یک سوم بالغین در دنیا سطح کلسترول خون بالایی دارند (گزارش </a:t>
            </a:r>
            <a:r>
              <a:rPr lang="en-US" sz="2800" dirty="0" smtClean="0">
                <a:cs typeface="B Nazanin" panose="00000400000000000000" pitchFamily="2" charset="-78"/>
              </a:rPr>
              <a:t>CDC</a:t>
            </a:r>
            <a:r>
              <a:rPr lang="fa-IR" sz="2800" dirty="0" smtClean="0">
                <a:cs typeface="B Nazanin" panose="00000400000000000000" pitchFamily="2" charset="-78"/>
              </a:rPr>
              <a:t>)</a:t>
            </a: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7" y="1825625"/>
            <a:ext cx="4695825" cy="378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819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علائم کلسترول خون بالا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4352" y="1825625"/>
            <a:ext cx="5489448" cy="4351338"/>
          </a:xfrm>
        </p:spPr>
        <p:txBody>
          <a:bodyPr/>
          <a:lstStyle/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کلسترول بالا همیشه علامت دار نیست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کلسترول بالا در شریان های بدن مستقر و روی هم جمع شده و سبب تصلب شرائین (سفتی عروق) می شود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محدود شدن عبور جریان خون و در نتیجه مشکلات قلبی بعلت نرسیدن خون کافی به قلب مانند حملات قلبی وسکته</a:t>
            </a: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52" y="1825625"/>
            <a:ext cx="4695825" cy="367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59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انواع کلسترول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3392" y="1825625"/>
            <a:ext cx="5550408" cy="4351338"/>
          </a:xfrm>
        </p:spPr>
        <p:txBody>
          <a:bodyPr>
            <a:normAutofit fontScale="85000" lnSpcReduction="20000"/>
          </a:bodyPr>
          <a:lstStyle/>
          <a:p>
            <a:pPr algn="r" rtl="1"/>
            <a:r>
              <a:rPr lang="en-US" sz="2800" dirty="0" smtClean="0">
                <a:cs typeface="B Nazanin" panose="00000400000000000000" pitchFamily="2" charset="-78"/>
              </a:rPr>
              <a:t>LDL</a:t>
            </a:r>
            <a:r>
              <a:rPr lang="fa-IR" sz="2800" dirty="0" smtClean="0">
                <a:cs typeface="B Nazanin" panose="00000400000000000000" pitchFamily="2" charset="-78"/>
              </a:rPr>
              <a:t> یا کلسترول بد خون: نوعی از کلسترول خون است که تمایل به رسوب در دیواره عروق بدن دارد.</a:t>
            </a: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گلبولهای سفید خون با این نوع کلسترول خون ترکیب شده و پلاک عروقی تشکیل می دهند که سبب تنگی عروق می شود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حداکثر میزان قابل قبول آن در افراد در معرض خطر  100 </a:t>
            </a:r>
            <a:r>
              <a:rPr lang="en-US" sz="2800" dirty="0">
                <a:cs typeface="B Nazanin" panose="00000400000000000000" pitchFamily="2" charset="-78"/>
              </a:rPr>
              <a:t>mg/dl </a:t>
            </a:r>
            <a:r>
              <a:rPr lang="fa-IR" sz="2800" dirty="0" smtClean="0">
                <a:cs typeface="B Nazanin" panose="00000400000000000000" pitchFamily="2" charset="-78"/>
              </a:rPr>
              <a:t> است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حداکثر میزان قابل قبول آن </a:t>
            </a:r>
            <a:r>
              <a:rPr lang="fa-IR" sz="2800" dirty="0" err="1" smtClean="0">
                <a:cs typeface="B Nazanin" panose="00000400000000000000" pitchFamily="2" charset="-78"/>
              </a:rPr>
              <a:t>درسایر</a:t>
            </a:r>
            <a:r>
              <a:rPr lang="fa-IR" sz="2800" dirty="0" smtClean="0">
                <a:cs typeface="B Nazanin" panose="00000400000000000000" pitchFamily="2" charset="-78"/>
              </a:rPr>
              <a:t> افراد 130 </a:t>
            </a:r>
            <a:r>
              <a:rPr lang="en-US" sz="2800" dirty="0">
                <a:cs typeface="B Nazanin" panose="00000400000000000000" pitchFamily="2" charset="-78"/>
              </a:rPr>
              <a:t>mg/dl </a:t>
            </a:r>
            <a:r>
              <a:rPr lang="fa-IR" sz="2800" dirty="0" smtClean="0">
                <a:cs typeface="B Nazanin" panose="00000400000000000000" pitchFamily="2" charset="-78"/>
              </a:rPr>
              <a:t> است</a:t>
            </a:r>
            <a:endParaRPr lang="fa-IR" sz="2800" dirty="0">
              <a:cs typeface="B Nazanin" panose="00000400000000000000" pitchFamily="2" charset="-78"/>
            </a:endParaRPr>
          </a:p>
          <a:p>
            <a:pPr algn="r" rtl="1"/>
            <a:r>
              <a:rPr lang="fa-IR" sz="2800" dirty="0" smtClean="0">
                <a:cs typeface="B Nazanin" panose="00000400000000000000" pitchFamily="2" charset="-78"/>
              </a:rPr>
              <a:t>در افرادی که بیماری قلبی دارند این میزان باید به کمتر از 70 کاهش یابد</a:t>
            </a:r>
            <a:endParaRPr lang="en-US" sz="2800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55" y="1950529"/>
            <a:ext cx="4695825" cy="1095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55" y="3208210"/>
            <a:ext cx="46958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328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sz="3200" dirty="0" smtClean="0">
                <a:cs typeface="B Nazanin" panose="00000400000000000000" pitchFamily="2" charset="-78"/>
              </a:rPr>
              <a:t>HDL</a:t>
            </a:r>
            <a:r>
              <a:rPr lang="fa-IR" sz="3200" dirty="0" smtClean="0">
                <a:cs typeface="B Nazanin" panose="00000400000000000000" pitchFamily="2" charset="-78"/>
              </a:rPr>
              <a:t>: کلسترول خوب جلوی تجمع کلسترول بد را درخون  می گیرد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هر چه میزان این کلسترول در خون بالاتر باشد بهتر است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مقدار </a:t>
            </a:r>
            <a:r>
              <a:rPr lang="en-US" sz="3200" dirty="0" smtClean="0">
                <a:cs typeface="B Nazanin" panose="00000400000000000000" pitchFamily="2" charset="-78"/>
              </a:rPr>
              <a:t>mg/dl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 smtClean="0">
                <a:cs typeface="B Nazanin" panose="00000400000000000000" pitchFamily="2" charset="-78"/>
              </a:rPr>
              <a:t>40 و بالاتر </a:t>
            </a:r>
            <a:r>
              <a:rPr lang="fa-IR" sz="3200" dirty="0" smtClean="0">
                <a:cs typeface="B Nazanin" panose="00000400000000000000" pitchFamily="2" charset="-78"/>
              </a:rPr>
              <a:t>در مردان </a:t>
            </a:r>
            <a:r>
              <a:rPr lang="fa-IR" sz="3200" dirty="0" smtClean="0">
                <a:cs typeface="B Nazanin" panose="00000400000000000000" pitchFamily="2" charset="-78"/>
              </a:rPr>
              <a:t>و </a:t>
            </a:r>
            <a:r>
              <a:rPr lang="en-US" sz="3200" dirty="0" smtClean="0">
                <a:cs typeface="B Nazanin" panose="00000400000000000000" pitchFamily="2" charset="-78"/>
              </a:rPr>
              <a:t> mg/dl</a:t>
            </a:r>
            <a:r>
              <a:rPr lang="fa-IR" sz="3200" dirty="0" smtClean="0">
                <a:cs typeface="B Nazanin" panose="00000400000000000000" pitchFamily="2" charset="-78"/>
              </a:rPr>
              <a:t>50 </a:t>
            </a:r>
            <a:r>
              <a:rPr lang="fa-IR" sz="3200" dirty="0" smtClean="0">
                <a:cs typeface="B Nazanin" panose="00000400000000000000" pitchFamily="2" charset="-78"/>
              </a:rPr>
              <a:t>و بالاتر در زنان می تواند به کاهش خطر بیماریهای قلبی کمک کند.</a:t>
            </a: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مقدار </a:t>
            </a:r>
            <a:r>
              <a:rPr lang="fa-IR" sz="3200" dirty="0" smtClean="0">
                <a:cs typeface="B Nazanin" panose="00000400000000000000" pitchFamily="2" charset="-78"/>
              </a:rPr>
              <a:t>کمتر از </a:t>
            </a:r>
            <a:r>
              <a:rPr lang="fa-IR" sz="3200" dirty="0" smtClean="0">
                <a:cs typeface="B Nazanin" panose="00000400000000000000" pitchFamily="2" charset="-78"/>
              </a:rPr>
              <a:t>این دو مقدار عامل خطری برای بیماریهای قلبی عروقی می باشد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9096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کلسترول مواد غذایی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0" y="1825625"/>
            <a:ext cx="5867400" cy="4351338"/>
          </a:xfrm>
        </p:spPr>
        <p:txBody>
          <a:bodyPr>
            <a:normAutofit fontScale="92500"/>
          </a:bodyPr>
          <a:lstStyle/>
          <a:p>
            <a:pPr algn="just" rtl="1"/>
            <a:r>
              <a:rPr lang="fa-IR" sz="2800" dirty="0" smtClean="0">
                <a:cs typeface="B Nazanin" panose="00000400000000000000" pitchFamily="2" charset="-78"/>
              </a:rPr>
              <a:t>کلسترول موجود در مواد غذایی با کلسترول خون متفاوت است</a:t>
            </a:r>
          </a:p>
          <a:p>
            <a:pPr algn="just" rtl="1"/>
            <a:r>
              <a:rPr lang="fa-IR" sz="2800" dirty="0" smtClean="0">
                <a:cs typeface="B Nazanin" panose="00000400000000000000" pitchFamily="2" charset="-78"/>
              </a:rPr>
              <a:t>در اکثریت افراد، کلسترول مواد غذایی که خورده می شود، حداقل اثر را بر کلسترول خون دارد</a:t>
            </a:r>
          </a:p>
          <a:p>
            <a:pPr algn="just" rtl="1"/>
            <a:r>
              <a:rPr lang="fa-IR" sz="2800" dirty="0" smtClean="0">
                <a:cs typeface="B Nazanin" panose="00000400000000000000" pitchFamily="2" charset="-78"/>
              </a:rPr>
              <a:t>در حدود 30% مردم با مصرف مواد غذایی حاوی کلسترول بالا، کلسترول خونشان افزایش می یابد این افراد باید از مصرف غذاهای حاوی اسید چرب اشباع و ترانس مانند انواع روغن، گوشتهای پرچربی، محصولات لبنی </a:t>
            </a:r>
            <a:r>
              <a:rPr lang="fa-IR" sz="2800" dirty="0" smtClean="0">
                <a:cs typeface="B Nazanin" panose="00000400000000000000" pitchFamily="2" charset="-78"/>
              </a:rPr>
              <a:t>پرچرب و </a:t>
            </a:r>
            <a:r>
              <a:rPr lang="fa-IR" sz="2800" dirty="0" smtClean="0">
                <a:cs typeface="B Nazanin" panose="00000400000000000000" pitchFamily="2" charset="-78"/>
              </a:rPr>
              <a:t>فست فودها </a:t>
            </a:r>
            <a:r>
              <a:rPr lang="fa-IR" sz="2800" dirty="0" smtClean="0">
                <a:cs typeface="B Nazanin" panose="00000400000000000000" pitchFamily="2" charset="-78"/>
              </a:rPr>
              <a:t>خودداری </a:t>
            </a:r>
            <a:r>
              <a:rPr lang="fa-IR" sz="2800" dirty="0" smtClean="0">
                <a:cs typeface="B Nazanin" panose="00000400000000000000" pitchFamily="2" charset="-78"/>
              </a:rPr>
              <a:t>کنند.</a:t>
            </a: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47" y="1943290"/>
            <a:ext cx="4695825" cy="367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1325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4608" y="1825625"/>
            <a:ext cx="6489192" cy="4351338"/>
          </a:xfrm>
        </p:spPr>
        <p:txBody>
          <a:bodyPr/>
          <a:lstStyle/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مصرف غذاهای پرچرب تنها عامل افزایش سطح کلسترول خون در برخی افراد نیست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در تعداد زیادی از افراد، </a:t>
            </a:r>
            <a:r>
              <a:rPr lang="fa-IR" sz="3200" dirty="0" smtClean="0">
                <a:cs typeface="B Nazanin" panose="00000400000000000000" pitchFamily="2" charset="-78"/>
              </a:rPr>
              <a:t>ژنتیک </a:t>
            </a:r>
            <a:r>
              <a:rPr lang="fa-IR" sz="3200" dirty="0">
                <a:cs typeface="B Nazanin" panose="00000400000000000000" pitchFamily="2" charset="-78"/>
              </a:rPr>
              <a:t>عامل </a:t>
            </a:r>
            <a:r>
              <a:rPr lang="fa-IR" sz="3200" dirty="0" smtClean="0">
                <a:cs typeface="B Nazanin" panose="00000400000000000000" pitchFamily="2" charset="-78"/>
              </a:rPr>
              <a:t>اصلی </a:t>
            </a:r>
            <a:r>
              <a:rPr lang="fa-IR" sz="3200" dirty="0" smtClean="0">
                <a:cs typeface="B Nazanin" panose="00000400000000000000" pitchFamily="2" charset="-78"/>
              </a:rPr>
              <a:t>است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sz="3200" dirty="0" smtClean="0">
                <a:cs typeface="B Nazanin" panose="00000400000000000000" pitchFamily="2" charset="-78"/>
              </a:rPr>
              <a:t>شکل ژنتیک این بیماری بنام هایپرکلسترولمی خانوادگی نامیده می شود که سبب کلسترول خون بالا می شود</a:t>
            </a:r>
          </a:p>
          <a:p>
            <a:pPr algn="r" rtl="1"/>
            <a:endParaRPr lang="fa-IR" dirty="0" smtClean="0">
              <a:cs typeface="B Nazanin" panose="00000400000000000000" pitchFamily="2" charset="-78"/>
            </a:endParaRP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4" t="-1147" r="37538" b="1147"/>
          <a:stretch/>
        </p:blipFill>
        <p:spPr>
          <a:xfrm>
            <a:off x="1024128" y="1690688"/>
            <a:ext cx="3401568" cy="4767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45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چه عواملی، خطر را افزایش می دهند؟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10656" y="1825625"/>
            <a:ext cx="5343144" cy="4351338"/>
          </a:xfrm>
        </p:spPr>
        <p:txBody>
          <a:bodyPr>
            <a:normAutofit fontScale="92500" lnSpcReduction="10000"/>
          </a:bodyPr>
          <a:lstStyle/>
          <a:p>
            <a:pPr marL="0" indent="0" algn="r" rtl="1">
              <a:buNone/>
            </a:pPr>
            <a:r>
              <a:rPr lang="fa-IR" sz="2800" b="1" u="sng" dirty="0" smtClean="0">
                <a:cs typeface="B Nazanin" panose="00000400000000000000" pitchFamily="2" charset="-78"/>
              </a:rPr>
              <a:t>قابل کنترل:</a:t>
            </a:r>
          </a:p>
          <a:p>
            <a:pPr lvl="1" algn="r" rtl="1"/>
            <a:r>
              <a:rPr lang="fa-IR" sz="2800" dirty="0" smtClean="0">
                <a:cs typeface="B Nazanin" panose="00000400000000000000" pitchFamily="2" charset="-78"/>
              </a:rPr>
              <a:t>رژیم غذایی با چربی اشباع بالا، ترانس بالا و کلسترول بالا</a:t>
            </a:r>
          </a:p>
          <a:p>
            <a:pPr lvl="1" algn="r" rtl="1"/>
            <a:r>
              <a:rPr lang="fa-IR" sz="2800" dirty="0" smtClean="0">
                <a:cs typeface="B Nazanin" panose="00000400000000000000" pitchFamily="2" charset="-78"/>
              </a:rPr>
              <a:t>مبتلا بودن به اضافه وزن و چاقی</a:t>
            </a:r>
          </a:p>
          <a:p>
            <a:pPr lvl="1" algn="r" rtl="1"/>
            <a:r>
              <a:rPr lang="fa-IR" sz="2800" dirty="0" smtClean="0">
                <a:cs typeface="B Nazanin" panose="00000400000000000000" pitchFamily="2" charset="-78"/>
              </a:rPr>
              <a:t>شیوه زندگی نشسته و بی تحرک</a:t>
            </a:r>
          </a:p>
          <a:p>
            <a:pPr marL="0" indent="0" algn="r" rtl="1">
              <a:buNone/>
            </a:pPr>
            <a:r>
              <a:rPr lang="fa-IR" sz="2800" b="1" u="sng" dirty="0" smtClean="0">
                <a:cs typeface="B Nazanin" panose="00000400000000000000" pitchFamily="2" charset="-78"/>
              </a:rPr>
              <a:t>غیر قابل کنترل:</a:t>
            </a:r>
          </a:p>
          <a:p>
            <a:pPr lvl="1" algn="r" rtl="1"/>
            <a:r>
              <a:rPr lang="fa-IR" sz="2800" dirty="0" smtClean="0">
                <a:cs typeface="B Nazanin" panose="00000400000000000000" pitchFamily="2" charset="-78"/>
              </a:rPr>
              <a:t>جنس (در زنان پس از یائسگی خطر افزایش می یابد)</a:t>
            </a:r>
          </a:p>
          <a:p>
            <a:pPr lvl="1" algn="r" rtl="1"/>
            <a:r>
              <a:rPr lang="fa-IR" sz="2800" dirty="0" smtClean="0">
                <a:cs typeface="B Nazanin" panose="00000400000000000000" pitchFamily="2" charset="-78"/>
              </a:rPr>
              <a:t>سابقه خانوادگی</a:t>
            </a:r>
            <a:endParaRPr lang="en-US" sz="2800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39" y="2105216"/>
            <a:ext cx="4981385" cy="360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55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1338</TotalTime>
  <Words>1582</Words>
  <Application>Microsoft Office PowerPoint</Application>
  <PresentationFormat>Widescreen</PresentationFormat>
  <Paragraphs>143</Paragraphs>
  <Slides>27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Arial</vt:lpstr>
      <vt:lpstr>B Nazanin</vt:lpstr>
      <vt:lpstr>B titre</vt:lpstr>
      <vt:lpstr>Calibri</vt:lpstr>
      <vt:lpstr>Gill Sans MT</vt:lpstr>
      <vt:lpstr>Impact</vt:lpstr>
      <vt:lpstr>IranNastaliq</vt:lpstr>
      <vt:lpstr>Nazanin</vt:lpstr>
      <vt:lpstr>Titr</vt:lpstr>
      <vt:lpstr>Badge</vt:lpstr>
      <vt:lpstr>بسم الله الرحمن الرحیم</vt:lpstr>
      <vt:lpstr>دکتر پریسا ترابی دفتر بهبود تغذیه جامعه وزارت بهداشت درمان و آموزش پزشکی</vt:lpstr>
      <vt:lpstr>کلسترول چیست؟</vt:lpstr>
      <vt:lpstr>علائم کلسترول خون بالا</vt:lpstr>
      <vt:lpstr>انواع کلسترول</vt:lpstr>
      <vt:lpstr>PowerPoint Presentation</vt:lpstr>
      <vt:lpstr>کلسترول مواد غذایی</vt:lpstr>
      <vt:lpstr>PowerPoint Presentation</vt:lpstr>
      <vt:lpstr>چه عواملی، خطر را افزایش می دهند؟</vt:lpstr>
      <vt:lpstr>PowerPoint Presentation</vt:lpstr>
      <vt:lpstr>کلسترول و کودکان</vt:lpstr>
      <vt:lpstr>عوارض کلسترول خون بالا</vt:lpstr>
      <vt:lpstr>PowerPoint Presentation</vt:lpstr>
      <vt:lpstr>رژیم غذایی پر فیبرداشته باشید </vt:lpstr>
      <vt:lpstr>چربی های مصرفی خود را بشناسید</vt:lpstr>
      <vt:lpstr>پروتئین ها را درست و سالم مصرف کنید </vt:lpstr>
      <vt:lpstr>رژیم کم کربوهیدرات مصرف کنید</vt:lpstr>
      <vt:lpstr>کاهش وزن</vt:lpstr>
      <vt:lpstr>ترک استعمال دخانیات</vt:lpstr>
      <vt:lpstr>ورزش </vt:lpstr>
      <vt:lpstr>دارو درمانی برای تنظیم کلسترول خون</vt:lpstr>
      <vt:lpstr>کلسترول تام</vt:lpstr>
      <vt:lpstr>تری گلیسرید</vt:lpstr>
      <vt:lpstr>عوامل خطر زمینه ساز تری گلیسرید بالا</vt:lpstr>
      <vt:lpstr>راه های کاهش تری گلیسرید خون</vt:lpstr>
      <vt:lpstr>خلاصه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Parisa Torabi</dc:creator>
  <cp:lastModifiedBy>Parisa Torabi</cp:lastModifiedBy>
  <cp:revision>52</cp:revision>
  <dcterms:created xsi:type="dcterms:W3CDTF">2016-10-14T08:15:29Z</dcterms:created>
  <dcterms:modified xsi:type="dcterms:W3CDTF">2016-10-15T21:23:25Z</dcterms:modified>
</cp:coreProperties>
</file>