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4" r:id="rId17"/>
    <p:sldId id="272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47" autoAdjust="0"/>
    <p:restoredTop sz="94660"/>
  </p:normalViewPr>
  <p:slideViewPr>
    <p:cSldViewPr snapToGrid="0">
      <p:cViewPr varScale="1">
        <p:scale>
          <a:sx n="76" d="100"/>
          <a:sy n="76" d="100"/>
        </p:scale>
        <p:origin x="132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DC9E8-F9CB-4306-A0B6-4FF2FE0DBA66}" type="datetimeFigureOut">
              <a:rPr lang="en-US" smtClean="0"/>
              <a:t>10/16/2016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0B8AF-57F3-4569-A446-4937BE2A46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002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DC9E8-F9CB-4306-A0B6-4FF2FE0DBA66}" type="datetimeFigureOut">
              <a:rPr lang="en-US" smtClean="0"/>
              <a:t>10/16/2016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0B8AF-57F3-4569-A446-4937BE2A46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211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DC9E8-F9CB-4306-A0B6-4FF2FE0DBA66}" type="datetimeFigureOut">
              <a:rPr lang="en-US" smtClean="0"/>
              <a:t>10/16/2016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0B8AF-57F3-4569-A446-4937BE2A46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422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latin typeface="Titr" panose="00000700000000000000" pitchFamily="2" charset="-78"/>
                <a:cs typeface="Titr" panose="00000700000000000000" pitchFamily="2" charset="-78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algn="just" rtl="1">
              <a:defRPr>
                <a:latin typeface="Nazanin" panose="00000700000000000000" pitchFamily="2" charset="-78"/>
                <a:cs typeface="Nazanin" panose="00000700000000000000" pitchFamily="2" charset="-78"/>
              </a:defRPr>
            </a:lvl1pPr>
            <a:lvl2pPr algn="just" rtl="1">
              <a:defRPr>
                <a:latin typeface="Nazanin" panose="00000700000000000000" pitchFamily="2" charset="-78"/>
                <a:cs typeface="Nazanin" panose="00000700000000000000" pitchFamily="2" charset="-78"/>
              </a:defRPr>
            </a:lvl2pPr>
            <a:lvl3pPr algn="just" rtl="1">
              <a:defRPr>
                <a:latin typeface="Nazanin" panose="00000700000000000000" pitchFamily="2" charset="-78"/>
                <a:cs typeface="Nazanin" panose="00000700000000000000" pitchFamily="2" charset="-78"/>
              </a:defRPr>
            </a:lvl3pPr>
            <a:lvl4pPr algn="just" rtl="1">
              <a:defRPr>
                <a:latin typeface="Nazanin" panose="00000700000000000000" pitchFamily="2" charset="-78"/>
                <a:cs typeface="Nazanin" panose="00000700000000000000" pitchFamily="2" charset="-78"/>
              </a:defRPr>
            </a:lvl4pPr>
            <a:lvl5pPr algn="just" rtl="1">
              <a:defRPr>
                <a:latin typeface="Nazanin" panose="00000700000000000000" pitchFamily="2" charset="-78"/>
                <a:cs typeface="Nazanin" panose="00000700000000000000" pitchFamily="2" charset="-78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DC9E8-F9CB-4306-A0B6-4FF2FE0DBA66}" type="datetimeFigureOut">
              <a:rPr lang="en-US" smtClean="0"/>
              <a:t>10/16/2016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0B8AF-57F3-4569-A446-4937BE2A46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128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DC9E8-F9CB-4306-A0B6-4FF2FE0DBA66}" type="datetimeFigureOut">
              <a:rPr lang="en-US" smtClean="0"/>
              <a:t>10/16/2016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0B8AF-57F3-4569-A446-4937BE2A46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409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DC9E8-F9CB-4306-A0B6-4FF2FE0DBA66}" type="datetimeFigureOut">
              <a:rPr lang="en-US" smtClean="0"/>
              <a:t>10/16/2016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0B8AF-57F3-4569-A446-4937BE2A46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302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DC9E8-F9CB-4306-A0B6-4FF2FE0DBA66}" type="datetimeFigureOut">
              <a:rPr lang="en-US" smtClean="0"/>
              <a:t>10/16/2016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0B8AF-57F3-4569-A446-4937BE2A46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450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DC9E8-F9CB-4306-A0B6-4FF2FE0DBA66}" type="datetimeFigureOut">
              <a:rPr lang="en-US" smtClean="0"/>
              <a:t>10/16/2016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0B8AF-57F3-4569-A446-4937BE2A46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765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DC9E8-F9CB-4306-A0B6-4FF2FE0DBA66}" type="datetimeFigureOut">
              <a:rPr lang="en-US" smtClean="0"/>
              <a:t>10/16/2016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0B8AF-57F3-4569-A446-4937BE2A46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8367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DC9E8-F9CB-4306-A0B6-4FF2FE0DBA66}" type="datetimeFigureOut">
              <a:rPr lang="en-US" smtClean="0"/>
              <a:t>10/16/2016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0B8AF-57F3-4569-A446-4937BE2A46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128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DC9E8-F9CB-4306-A0B6-4FF2FE0DBA66}" type="datetimeFigureOut">
              <a:rPr lang="en-US" smtClean="0"/>
              <a:t>10/16/2016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0B8AF-57F3-4569-A446-4937BE2A46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323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BDC9E8-F9CB-4306-A0B6-4FF2FE0DBA66}" type="datetimeFigureOut">
              <a:rPr lang="en-US" smtClean="0"/>
              <a:t>10/16/2016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20B8AF-57F3-4569-A446-4937BE2A46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645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12900" y="728663"/>
            <a:ext cx="9144000" cy="2387600"/>
          </a:xfrm>
        </p:spPr>
        <p:txBody>
          <a:bodyPr>
            <a:normAutofit/>
          </a:bodyPr>
          <a:lstStyle/>
          <a:p>
            <a:pPr rtl="1">
              <a:lnSpc>
                <a:spcPct val="150000"/>
              </a:lnSpc>
            </a:pPr>
            <a:r>
              <a:rPr lang="fa-IR" sz="2400" dirty="0">
                <a:solidFill>
                  <a:srgbClr val="FF0000"/>
                </a:solidFill>
                <a:latin typeface="Titr" panose="00000700000000000000" pitchFamily="2" charset="-78"/>
                <a:cs typeface="Titr" panose="00000700000000000000" pitchFamily="2" charset="-78"/>
              </a:rPr>
              <a:t>بسمه </a:t>
            </a:r>
            <a:r>
              <a:rPr lang="fa-IR" sz="2400" dirty="0" smtClean="0">
                <a:solidFill>
                  <a:srgbClr val="FF0000"/>
                </a:solidFill>
                <a:latin typeface="Titr" panose="00000700000000000000" pitchFamily="2" charset="-78"/>
                <a:cs typeface="Titr" panose="00000700000000000000" pitchFamily="2" charset="-78"/>
              </a:rPr>
              <a:t>تعالی</a:t>
            </a:r>
            <a:r>
              <a:rPr lang="fa-IR" sz="3600" dirty="0" smtClean="0">
                <a:latin typeface="Titr" panose="00000700000000000000" pitchFamily="2" charset="-78"/>
                <a:cs typeface="Titr" panose="00000700000000000000" pitchFamily="2" charset="-78"/>
              </a:rPr>
              <a:t/>
            </a:r>
            <a:br>
              <a:rPr lang="fa-IR" sz="3600" dirty="0" smtClean="0">
                <a:latin typeface="Titr" panose="00000700000000000000" pitchFamily="2" charset="-78"/>
                <a:cs typeface="Titr" panose="00000700000000000000" pitchFamily="2" charset="-78"/>
              </a:rPr>
            </a:br>
            <a:r>
              <a:rPr lang="fa-IR" sz="3600" dirty="0" smtClean="0">
                <a:latin typeface="Titr" panose="00000700000000000000" pitchFamily="2" charset="-78"/>
                <a:cs typeface="Titr" panose="00000700000000000000" pitchFamily="2" charset="-78"/>
              </a:rPr>
              <a:t>نحوه </a:t>
            </a:r>
            <a:r>
              <a:rPr lang="fa-IR" sz="3600" dirty="0">
                <a:latin typeface="Titr" panose="00000700000000000000" pitchFamily="2" charset="-78"/>
                <a:cs typeface="Titr" panose="00000700000000000000" pitchFamily="2" charset="-78"/>
              </a:rPr>
              <a:t>ارزیابی خطر تغذیه ای گروه سنی 30 سال و </a:t>
            </a:r>
            <a:r>
              <a:rPr lang="fa-IR" sz="3600" dirty="0" smtClean="0">
                <a:latin typeface="Titr" panose="00000700000000000000" pitchFamily="2" charset="-78"/>
                <a:cs typeface="Titr" panose="00000700000000000000" pitchFamily="2" charset="-78"/>
              </a:rPr>
              <a:t>بالاتر</a:t>
            </a:r>
            <a:br>
              <a:rPr lang="fa-IR" sz="3600" dirty="0" smtClean="0">
                <a:latin typeface="Titr" panose="00000700000000000000" pitchFamily="2" charset="-78"/>
                <a:cs typeface="Titr" panose="00000700000000000000" pitchFamily="2" charset="-78"/>
              </a:rPr>
            </a:br>
            <a:r>
              <a:rPr lang="fa-IR" sz="3600" dirty="0" smtClean="0">
                <a:latin typeface="Titr" panose="00000700000000000000" pitchFamily="2" charset="-78"/>
                <a:cs typeface="Titr" panose="00000700000000000000" pitchFamily="2" charset="-78"/>
              </a:rPr>
              <a:t>و </a:t>
            </a:r>
            <a:r>
              <a:rPr lang="fa-IR" sz="3600" dirty="0">
                <a:latin typeface="Titr" panose="00000700000000000000" pitchFamily="2" charset="-78"/>
                <a:cs typeface="Titr" panose="00000700000000000000" pitchFamily="2" charset="-78"/>
              </a:rPr>
              <a:t>نحوه ارجاع بر اساس نتیجه خطر سنجی</a:t>
            </a:r>
            <a:endParaRPr lang="en-US" sz="3600" dirty="0">
              <a:latin typeface="Titr" panose="00000700000000000000" pitchFamily="2" charset="-78"/>
              <a:cs typeface="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11300" y="3856038"/>
            <a:ext cx="9144000" cy="1655762"/>
          </a:xfrm>
        </p:spPr>
        <p:txBody>
          <a:bodyPr/>
          <a:lstStyle/>
          <a:p>
            <a:pPr rtl="1"/>
            <a:r>
              <a:rPr lang="fa-IR" dirty="0">
                <a:solidFill>
                  <a:srgbClr val="FF0000"/>
                </a:solidFill>
                <a:latin typeface="Nazanin" panose="00000700000000000000" pitchFamily="2" charset="-78"/>
                <a:cs typeface="Nazanin" panose="00000700000000000000" pitchFamily="2" charset="-78"/>
              </a:rPr>
              <a:t>دکتر پریسا ترابی</a:t>
            </a:r>
          </a:p>
          <a:p>
            <a:pPr rtl="1"/>
            <a:r>
              <a:rPr lang="fa-IR" dirty="0">
                <a:solidFill>
                  <a:srgbClr val="FF0000"/>
                </a:solidFill>
                <a:latin typeface="Nazanin" panose="00000700000000000000" pitchFamily="2" charset="-78"/>
                <a:cs typeface="Nazanin" panose="00000700000000000000" pitchFamily="2" charset="-78"/>
              </a:rPr>
              <a:t>دفتر بهبود تغذیه جامعه</a:t>
            </a:r>
          </a:p>
          <a:p>
            <a:pPr rtl="1"/>
            <a:r>
              <a:rPr lang="fa-IR" dirty="0">
                <a:solidFill>
                  <a:srgbClr val="FF0000"/>
                </a:solidFill>
                <a:latin typeface="Nazanin" panose="00000700000000000000" pitchFamily="2" charset="-78"/>
                <a:cs typeface="Nazanin" panose="00000700000000000000" pitchFamily="2" charset="-78"/>
              </a:rPr>
              <a:t>وزارت بهداشت درمان و آموزش پزشکی</a:t>
            </a:r>
            <a:endParaRPr lang="en-US" dirty="0">
              <a:solidFill>
                <a:srgbClr val="FF0000"/>
              </a:solidFill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endParaRPr lang="en-US" dirty="0">
              <a:latin typeface="Nazanin" panose="00000700000000000000" pitchFamily="2" charset="-78"/>
              <a:cs typeface="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57589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/>
              <a:t>غربالگری تغذیه ای سالمندان (60 سال و بالا تر)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72785083"/>
              </p:ext>
            </p:extLst>
          </p:nvPr>
        </p:nvGraphicFramePr>
        <p:xfrm>
          <a:off x="3055620" y="2222500"/>
          <a:ext cx="6080760" cy="3747721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6080760"/>
              </a:tblGrid>
              <a:tr h="418293">
                <a:tc>
                  <a:txBody>
                    <a:bodyPr/>
                    <a:lstStyle/>
                    <a:p>
                      <a:pPr marL="0" lvl="0" indent="0" algn="just" rtl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fa-IR" sz="2800" dirty="0" smtClean="0">
                        <a:effectLst/>
                        <a:latin typeface="Nazanin" panose="00000700000000000000" pitchFamily="2" charset="-78"/>
                        <a:cs typeface="Nazanin" panose="00000700000000000000" pitchFamily="2" charset="-78"/>
                      </a:endParaRPr>
                    </a:p>
                    <a:p>
                      <a:pPr marL="0" lvl="0" indent="0" algn="just" rtl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fa-IR" sz="2800" dirty="0" smtClean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معیار </a:t>
                      </a:r>
                      <a:r>
                        <a:rPr lang="fa-IR" sz="2800" dirty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نمایه توده بدنی:</a:t>
                      </a:r>
                      <a:endParaRPr lang="en-US" sz="2400" dirty="0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68580" marR="68580" marT="0" marB="0"/>
                </a:tc>
              </a:tr>
              <a:tr h="2894281">
                <a:tc>
                  <a:txBody>
                    <a:bodyPr/>
                    <a:lstStyle/>
                    <a:p>
                      <a:pPr marL="342900" lvl="0" indent="-342900" algn="just" rtl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endParaRPr lang="fa-IR" sz="2800" dirty="0" smtClean="0">
                        <a:effectLst/>
                        <a:latin typeface="Nazanin" panose="00000700000000000000" pitchFamily="2" charset="-78"/>
                        <a:cs typeface="Nazanin" panose="00000700000000000000" pitchFamily="2" charset="-78"/>
                      </a:endParaRPr>
                    </a:p>
                    <a:p>
                      <a:pPr marL="342900" lvl="0" indent="-342900" algn="just" rtl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a-IR" sz="2800" dirty="0" smtClean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مطلوب</a:t>
                      </a:r>
                      <a:r>
                        <a:rPr lang="fa-IR" sz="2800" dirty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: </a:t>
                      </a:r>
                      <a:r>
                        <a:rPr lang="fa-IR" sz="2800" dirty="0" smtClean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  </a:t>
                      </a:r>
                      <a:r>
                        <a:rPr lang="fa-IR" sz="2800" u="sng" dirty="0" smtClean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21 </a:t>
                      </a:r>
                      <a:r>
                        <a:rPr lang="fa-IR" sz="2800" u="sng" dirty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تا 26.9</a:t>
                      </a:r>
                      <a:endParaRPr lang="en-US" sz="2400" dirty="0">
                        <a:effectLst/>
                        <a:latin typeface="Nazanin" panose="00000700000000000000" pitchFamily="2" charset="-78"/>
                        <a:cs typeface="Nazanin" panose="00000700000000000000" pitchFamily="2" charset="-78"/>
                      </a:endParaRPr>
                    </a:p>
                    <a:p>
                      <a:pPr marL="342900" lvl="0" indent="-342900" algn="just" rtl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endParaRPr lang="fa-IR" sz="2800" dirty="0" smtClean="0">
                        <a:effectLst/>
                        <a:latin typeface="Nazanin" panose="00000700000000000000" pitchFamily="2" charset="-78"/>
                        <a:cs typeface="Nazanin" panose="00000700000000000000" pitchFamily="2" charset="-78"/>
                      </a:endParaRPr>
                    </a:p>
                    <a:p>
                      <a:pPr marL="342900" lvl="0" indent="-342900" algn="just" rtl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fa-IR" sz="2800" dirty="0" smtClean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نامطلوب</a:t>
                      </a:r>
                      <a:r>
                        <a:rPr lang="fa-IR" sz="2800" dirty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: </a:t>
                      </a:r>
                      <a:endParaRPr lang="en-US" sz="2400" dirty="0" smtClean="0">
                        <a:effectLst/>
                        <a:latin typeface="Nazanin" panose="00000700000000000000" pitchFamily="2" charset="-78"/>
                        <a:cs typeface="Nazanin" panose="00000700000000000000" pitchFamily="2" charset="-78"/>
                      </a:endParaRPr>
                    </a:p>
                    <a:p>
                      <a:pPr marL="742950" lvl="1" indent="-285750" algn="r" rtl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fa-IR" sz="2800" u="sng" dirty="0" smtClean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كمتر از 21 </a:t>
                      </a:r>
                      <a:endParaRPr lang="en-US" sz="2400" dirty="0" smtClean="0">
                        <a:effectLst/>
                        <a:latin typeface="Nazanin" panose="00000700000000000000" pitchFamily="2" charset="-78"/>
                        <a:cs typeface="Nazanin" panose="00000700000000000000" pitchFamily="2" charset="-78"/>
                      </a:endParaRPr>
                    </a:p>
                    <a:p>
                      <a:pPr marL="742950" lvl="1" indent="-285750" algn="r" rtl="1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fa-IR" sz="2800" u="sng" dirty="0" smtClean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27 </a:t>
                      </a:r>
                      <a:r>
                        <a:rPr lang="fa-IR" sz="2800" u="sng" dirty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و بالاتر</a:t>
                      </a:r>
                      <a:endParaRPr lang="en-US" sz="2400" dirty="0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1382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18290"/>
            <a:ext cx="10515600" cy="1325563"/>
          </a:xfrm>
        </p:spPr>
        <p:txBody>
          <a:bodyPr>
            <a:normAutofit/>
          </a:bodyPr>
          <a:lstStyle/>
          <a:p>
            <a:r>
              <a:rPr lang="fa-IR" sz="3000" b="1" dirty="0" smtClean="0"/>
              <a:t>معیار الگوی تغذیه و شیوه زندگی برای افراد با نمایه توده بدنی کمتر از 21:</a:t>
            </a:r>
            <a:endParaRPr lang="en-US" sz="3000" dirty="0"/>
          </a:p>
        </p:txBody>
      </p:sp>
      <p:sp>
        <p:nvSpPr>
          <p:cNvPr id="4" name="Rectangle 3"/>
          <p:cNvSpPr/>
          <p:nvPr/>
        </p:nvSpPr>
        <p:spPr>
          <a:xfrm>
            <a:off x="1418771" y="1425372"/>
            <a:ext cx="9702800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r" rtl="1">
              <a:buFont typeface="+mj-lt"/>
              <a:buAutoNum type="arabicPeriod"/>
            </a:pPr>
            <a:r>
              <a:rPr lang="fa-IR" sz="1400" dirty="0">
                <a:solidFill>
                  <a:srgbClr val="FF0000"/>
                </a:solidFill>
                <a:latin typeface="Nazanin" panose="00000700000000000000" pitchFamily="2" charset="-78"/>
                <a:cs typeface="Nazanin" panose="00000700000000000000" pitchFamily="2" charset="-78"/>
              </a:rPr>
              <a:t>آيا مصرف غذای شما طي 3 ماه اخير بعلت کاهش اشتها، مشكلات گوارشي، مشکلات دندانی و جويدن يا اختلال در بلع كاهش يافته است؟                   </a:t>
            </a:r>
            <a:endParaRPr lang="en-US" sz="1400" dirty="0">
              <a:solidFill>
                <a:srgbClr val="FF0000"/>
              </a:solidFill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1" algn="r" rtl="1"/>
            <a:r>
              <a:rPr lang="fa-IR" sz="1400" dirty="0">
                <a:latin typeface="Nazanin" panose="00000700000000000000" pitchFamily="2" charset="-78"/>
                <a:cs typeface="Nazanin" panose="00000700000000000000" pitchFamily="2" charset="-78"/>
              </a:rPr>
              <a:t>گزینه اول : كاهش شديد مصرف غذا ( 0 امتیاز)</a:t>
            </a:r>
            <a:endParaRPr lang="en-US" sz="1400" dirty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1" algn="r" rtl="1"/>
            <a:r>
              <a:rPr lang="fa-IR" sz="1400" dirty="0">
                <a:latin typeface="Nazanin" panose="00000700000000000000" pitchFamily="2" charset="-78"/>
                <a:cs typeface="Nazanin" panose="00000700000000000000" pitchFamily="2" charset="-78"/>
              </a:rPr>
              <a:t>گزینه دوم: كاهش متوسط مصرف غذا ( 1 امتیاز)</a:t>
            </a:r>
            <a:endParaRPr lang="en-US" sz="1400" dirty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1" algn="r" rtl="1"/>
            <a:r>
              <a:rPr lang="fa-IR" sz="1400" dirty="0">
                <a:latin typeface="Nazanin" panose="00000700000000000000" pitchFamily="2" charset="-78"/>
                <a:cs typeface="Nazanin" panose="00000700000000000000" pitchFamily="2" charset="-78"/>
              </a:rPr>
              <a:t>گزینه سوم : كاهش نيافتن مصرف غذا ( 2 امتیاز) </a:t>
            </a:r>
            <a:endParaRPr lang="en-US" sz="1400" dirty="0" smtClean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marL="342900" indent="-342900" algn="r" rtl="1">
              <a:buFont typeface="+mj-lt"/>
              <a:buAutoNum type="arabicPeriod"/>
            </a:pPr>
            <a:r>
              <a:rPr lang="fa-IR" sz="1400" dirty="0">
                <a:solidFill>
                  <a:srgbClr val="FF0000"/>
                </a:solidFill>
                <a:latin typeface="Nazanin" panose="00000700000000000000" pitchFamily="2" charset="-78"/>
                <a:cs typeface="Nazanin" panose="00000700000000000000" pitchFamily="2" charset="-78"/>
              </a:rPr>
              <a:t>آيا طي 3 ماه گذشته كاهش وزن داشته اید؟</a:t>
            </a:r>
            <a:endParaRPr lang="en-US" sz="1400" dirty="0">
              <a:solidFill>
                <a:srgbClr val="FF0000"/>
              </a:solidFill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1" algn="r" rtl="1"/>
            <a:r>
              <a:rPr lang="fa-IR" sz="1400" dirty="0" smtClean="0">
                <a:latin typeface="Nazanin" panose="00000700000000000000" pitchFamily="2" charset="-78"/>
                <a:cs typeface="Nazanin" panose="00000700000000000000" pitchFamily="2" charset="-78"/>
              </a:rPr>
              <a:t>گزینه </a:t>
            </a:r>
            <a:r>
              <a:rPr lang="fa-IR" sz="1400" dirty="0">
                <a:latin typeface="Nazanin" panose="00000700000000000000" pitchFamily="2" charset="-78"/>
                <a:cs typeface="Nazanin" panose="00000700000000000000" pitchFamily="2" charset="-78"/>
              </a:rPr>
              <a:t>اول : بيش از 3 كيلو گرم كاهش وزن ( 0 امتیاز)</a:t>
            </a:r>
            <a:endParaRPr lang="en-US" sz="1400" dirty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1" algn="r" rtl="1"/>
            <a:r>
              <a:rPr lang="fa-IR" sz="1400" dirty="0">
                <a:latin typeface="Nazanin" panose="00000700000000000000" pitchFamily="2" charset="-78"/>
                <a:cs typeface="Nazanin" panose="00000700000000000000" pitchFamily="2" charset="-78"/>
              </a:rPr>
              <a:t>گزینه دوم: نمي داند ( 1 امتیاز)</a:t>
            </a:r>
            <a:endParaRPr lang="en-US" sz="1400" dirty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1" algn="r" rtl="1"/>
            <a:r>
              <a:rPr lang="fa-IR" sz="1400" dirty="0">
                <a:latin typeface="Nazanin" panose="00000700000000000000" pitchFamily="2" charset="-78"/>
                <a:cs typeface="Nazanin" panose="00000700000000000000" pitchFamily="2" charset="-78"/>
              </a:rPr>
              <a:t>گزینه سوم : بين 1 تا 3 كيلو گرم كاهش وزن ( 2 امتیاز)</a:t>
            </a:r>
            <a:endParaRPr lang="en-US" sz="1400" dirty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1" algn="r" rtl="1"/>
            <a:r>
              <a:rPr lang="fa-IR" sz="1400" dirty="0">
                <a:latin typeface="Nazanin" panose="00000700000000000000" pitchFamily="2" charset="-78"/>
                <a:cs typeface="Nazanin" panose="00000700000000000000" pitchFamily="2" charset="-78"/>
              </a:rPr>
              <a:t>گزینه چهارم : بدون كاهش وزن ( 3 امتیاز) </a:t>
            </a:r>
            <a:endParaRPr lang="en-US" sz="1400" dirty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marL="342900" indent="-342900" algn="r" rtl="1">
              <a:buFont typeface="+mj-lt"/>
              <a:buAutoNum type="arabicPeriod"/>
            </a:pPr>
            <a:r>
              <a:rPr lang="fa-IR" sz="1400" dirty="0">
                <a:solidFill>
                  <a:srgbClr val="FF0000"/>
                </a:solidFill>
                <a:latin typeface="Nazanin" panose="00000700000000000000" pitchFamily="2" charset="-78"/>
                <a:cs typeface="Nazanin" panose="00000700000000000000" pitchFamily="2" charset="-78"/>
              </a:rPr>
              <a:t>ميزان تحرك معمول شما چقدر است؟</a:t>
            </a:r>
            <a:endParaRPr lang="en-US" sz="1400" dirty="0">
              <a:solidFill>
                <a:srgbClr val="FF0000"/>
              </a:solidFill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1" algn="r" rtl="1"/>
            <a:r>
              <a:rPr lang="fa-IR" sz="1400" dirty="0">
                <a:latin typeface="Nazanin" panose="00000700000000000000" pitchFamily="2" charset="-78"/>
                <a:cs typeface="Nazanin" panose="00000700000000000000" pitchFamily="2" charset="-78"/>
              </a:rPr>
              <a:t>گزینه اول : وابسته به تخت يا صندلي ( 0 امتیاز)</a:t>
            </a:r>
            <a:endParaRPr lang="en-US" sz="1400" dirty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1" algn="r" rtl="1"/>
            <a:r>
              <a:rPr lang="fa-IR" sz="1400" dirty="0">
                <a:latin typeface="Nazanin" panose="00000700000000000000" pitchFamily="2" charset="-78"/>
                <a:cs typeface="Nazanin" panose="00000700000000000000" pitchFamily="2" charset="-78"/>
              </a:rPr>
              <a:t>گزینه دوم: قادر به ترك كردن تخت يا صندلي اما قادر به بيرون رفتن نيست ( 1 امتیاز)</a:t>
            </a:r>
            <a:endParaRPr lang="en-US" sz="1400" dirty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1" algn="r" rtl="1"/>
            <a:r>
              <a:rPr lang="fa-IR" sz="1400" dirty="0">
                <a:latin typeface="Nazanin" panose="00000700000000000000" pitchFamily="2" charset="-78"/>
                <a:cs typeface="Nazanin" panose="00000700000000000000" pitchFamily="2" charset="-78"/>
              </a:rPr>
              <a:t>گزینه سوم :  بيرون مي رود ( 2 امتیاز) </a:t>
            </a:r>
            <a:endParaRPr lang="en-US" sz="1400" dirty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marL="342900" lvl="0" indent="-342900" algn="r" rtl="1">
              <a:buFont typeface="+mj-lt"/>
              <a:buAutoNum type="arabicPeriod"/>
            </a:pPr>
            <a:r>
              <a:rPr lang="fa-IR" sz="1400" dirty="0">
                <a:solidFill>
                  <a:srgbClr val="FF0000"/>
                </a:solidFill>
                <a:latin typeface="Nazanin" panose="00000700000000000000" pitchFamily="2" charset="-78"/>
                <a:cs typeface="Nazanin" panose="00000700000000000000" pitchFamily="2" charset="-78"/>
              </a:rPr>
              <a:t>آيا طي 3 ماه اخير استرس روحي رواني يا يك بيماري حاد به شما وارد شده است؟</a:t>
            </a:r>
            <a:endParaRPr lang="en-US" sz="1400" dirty="0">
              <a:solidFill>
                <a:srgbClr val="FF0000"/>
              </a:solidFill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1" algn="r" rtl="1"/>
            <a:r>
              <a:rPr lang="fa-IR" sz="1400" dirty="0">
                <a:latin typeface="Nazanin" panose="00000700000000000000" pitchFamily="2" charset="-78"/>
                <a:cs typeface="Nazanin" panose="00000700000000000000" pitchFamily="2" charset="-78"/>
              </a:rPr>
              <a:t>گزینه اول : بلي ( 0 امتیاز)</a:t>
            </a:r>
            <a:endParaRPr lang="en-US" sz="1400" dirty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1" algn="r" rtl="1"/>
            <a:r>
              <a:rPr lang="fa-IR" sz="1400" dirty="0">
                <a:latin typeface="Nazanin" panose="00000700000000000000" pitchFamily="2" charset="-78"/>
                <a:cs typeface="Nazanin" panose="00000700000000000000" pitchFamily="2" charset="-78"/>
              </a:rPr>
              <a:t>گزینه دوم: خير ( 2امتیاز) </a:t>
            </a:r>
            <a:endParaRPr lang="en-US" sz="1400" dirty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marL="342900" indent="-342900" algn="r" rtl="1">
              <a:buFont typeface="+mj-lt"/>
              <a:buAutoNum type="arabicPeriod"/>
            </a:pPr>
            <a:r>
              <a:rPr lang="fa-IR" sz="1400" dirty="0">
                <a:solidFill>
                  <a:srgbClr val="FF0000"/>
                </a:solidFill>
                <a:latin typeface="Nazanin" panose="00000700000000000000" pitchFamily="2" charset="-78"/>
                <a:cs typeface="Nazanin" panose="00000700000000000000" pitchFamily="2" charset="-78"/>
              </a:rPr>
              <a:t>آيا مبتلا به مشكلات عصبي یا رواني هستید؟</a:t>
            </a:r>
            <a:endParaRPr lang="en-US" sz="1400" dirty="0">
              <a:solidFill>
                <a:srgbClr val="FF0000"/>
              </a:solidFill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1" algn="r" rtl="1"/>
            <a:r>
              <a:rPr lang="fa-IR" sz="1400" dirty="0">
                <a:latin typeface="Nazanin" panose="00000700000000000000" pitchFamily="2" charset="-78"/>
                <a:cs typeface="Nazanin" panose="00000700000000000000" pitchFamily="2" charset="-78"/>
              </a:rPr>
              <a:t>گزینه اول : فراموشي يا افسردگي شديد ( 0 امتیاز)</a:t>
            </a:r>
            <a:endParaRPr lang="en-US" sz="1400" dirty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1" algn="r" rtl="1"/>
            <a:r>
              <a:rPr lang="fa-IR" sz="1400" dirty="0">
                <a:latin typeface="Nazanin" panose="00000700000000000000" pitchFamily="2" charset="-78"/>
                <a:cs typeface="Nazanin" panose="00000700000000000000" pitchFamily="2" charset="-78"/>
              </a:rPr>
              <a:t>گزینه دوم:  فراموشي خفيف ( 1 امتیاز)</a:t>
            </a:r>
            <a:endParaRPr lang="en-US" sz="1400" dirty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1" algn="r" rtl="1"/>
            <a:r>
              <a:rPr lang="fa-IR" sz="1400" dirty="0">
                <a:latin typeface="Nazanin" panose="00000700000000000000" pitchFamily="2" charset="-78"/>
                <a:cs typeface="Nazanin" panose="00000700000000000000" pitchFamily="2" charset="-78"/>
              </a:rPr>
              <a:t>گزینه سوم : فاقد مشكلات رواني (سايكولوژيك) ( 2 امتیاز)</a:t>
            </a:r>
            <a:endParaRPr lang="en-US" sz="1400" dirty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marL="342900" lvl="0" indent="-342900" algn="r" rtl="1">
              <a:buFont typeface="+mj-lt"/>
              <a:buAutoNum type="arabicPeriod"/>
            </a:pPr>
            <a:r>
              <a:rPr lang="fa-IR" sz="1400" dirty="0">
                <a:solidFill>
                  <a:srgbClr val="FF0000"/>
                </a:solidFill>
                <a:latin typeface="Nazanin" panose="00000700000000000000" pitchFamily="2" charset="-78"/>
                <a:cs typeface="Nazanin" panose="00000700000000000000" pitchFamily="2" charset="-78"/>
              </a:rPr>
              <a:t>دور عضله ساق پا را اندازه بگیرید، اندازه دور عضله ساق پا:</a:t>
            </a:r>
            <a:endParaRPr lang="en-US" sz="1400" dirty="0">
              <a:solidFill>
                <a:srgbClr val="FF0000"/>
              </a:solidFill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1" algn="r" rtl="1"/>
            <a:r>
              <a:rPr lang="fa-IR" sz="1400" dirty="0" smtClean="0">
                <a:latin typeface="Nazanin" panose="00000700000000000000" pitchFamily="2" charset="-78"/>
                <a:cs typeface="Nazanin" panose="00000700000000000000" pitchFamily="2" charset="-78"/>
              </a:rPr>
              <a:t>گزینه </a:t>
            </a:r>
            <a:r>
              <a:rPr lang="fa-IR" sz="1400" dirty="0">
                <a:latin typeface="Nazanin" panose="00000700000000000000" pitchFamily="2" charset="-78"/>
                <a:cs typeface="Nazanin" panose="00000700000000000000" pitchFamily="2" charset="-78"/>
              </a:rPr>
              <a:t>اول : كمتر از 31 سانتي متر(0 امتیاز)</a:t>
            </a:r>
            <a:endParaRPr lang="en-US" sz="1400" dirty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1" algn="r" rtl="1"/>
            <a:r>
              <a:rPr lang="fa-IR" sz="1400" dirty="0" smtClean="0">
                <a:latin typeface="Nazanin" panose="00000700000000000000" pitchFamily="2" charset="-78"/>
                <a:cs typeface="Nazanin" panose="00000700000000000000" pitchFamily="2" charset="-78"/>
              </a:rPr>
              <a:t>گزینه </a:t>
            </a:r>
            <a:r>
              <a:rPr lang="fa-IR" sz="1400" dirty="0">
                <a:latin typeface="Nazanin" panose="00000700000000000000" pitchFamily="2" charset="-78"/>
                <a:cs typeface="Nazanin" panose="00000700000000000000" pitchFamily="2" charset="-78"/>
              </a:rPr>
              <a:t>دوم: 31 سانتي متر يا بيشتر ( 3 امتیاز)</a:t>
            </a:r>
            <a:endParaRPr lang="en-US" sz="1400" dirty="0">
              <a:latin typeface="Nazanin" panose="00000700000000000000" pitchFamily="2" charset="-78"/>
              <a:cs typeface="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72863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51513449"/>
              </p:ext>
            </p:extLst>
          </p:nvPr>
        </p:nvGraphicFramePr>
        <p:xfrm>
          <a:off x="2667000" y="83343"/>
          <a:ext cx="6367780" cy="1922780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6367780"/>
              </a:tblGrid>
              <a:tr h="406985">
                <a:tc>
                  <a:txBody>
                    <a:bodyPr/>
                    <a:lstStyle/>
                    <a:p>
                      <a:pPr marL="0" lvl="0" indent="0" algn="just" rtl="1">
                        <a:lnSpc>
                          <a:spcPts val="2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fa-IR" sz="2000" dirty="0" smtClean="0">
                        <a:effectLst/>
                        <a:latin typeface="Nazanin" panose="00000700000000000000" pitchFamily="2" charset="-78"/>
                        <a:cs typeface="Nazanin" panose="00000700000000000000" pitchFamily="2" charset="-78"/>
                      </a:endParaRPr>
                    </a:p>
                    <a:p>
                      <a:pPr marL="0" lvl="0" indent="0" algn="just" rtl="1">
                        <a:lnSpc>
                          <a:spcPts val="2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fa-IR" sz="2000" dirty="0" smtClean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نحوه </a:t>
                      </a:r>
                      <a:r>
                        <a:rPr lang="fa-IR" sz="2000" dirty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محاسبه امتیاز(حداكثر 14 امتياز):</a:t>
                      </a:r>
                      <a:endParaRPr lang="en-US" sz="1800" dirty="0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68580" marR="68580" marT="0" marB="0"/>
                </a:tc>
              </a:tr>
              <a:tr h="1347933">
                <a:tc>
                  <a:txBody>
                    <a:bodyPr/>
                    <a:lstStyle/>
                    <a:p>
                      <a:pPr marR="2159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422265" algn="r"/>
                        </a:tabLst>
                      </a:pPr>
                      <a:r>
                        <a:rPr lang="fa-IR" sz="2000" dirty="0" err="1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امتياز</a:t>
                      </a:r>
                      <a:r>
                        <a:rPr lang="fa-IR" sz="2000" dirty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 </a:t>
                      </a:r>
                      <a:r>
                        <a:rPr lang="fa-IR" sz="2000" dirty="0" err="1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غربالگري</a:t>
                      </a:r>
                      <a:r>
                        <a:rPr lang="fa-IR" sz="2000" dirty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:                                                                                                                    </a:t>
                      </a:r>
                      <a:endParaRPr lang="en-US" sz="1800" dirty="0">
                        <a:effectLst/>
                        <a:latin typeface="Nazanin" panose="00000700000000000000" pitchFamily="2" charset="-78"/>
                        <a:cs typeface="Nazanin" panose="00000700000000000000" pitchFamily="2" charset="-78"/>
                      </a:endParaRPr>
                    </a:p>
                    <a:p>
                      <a:pPr marL="291465" indent="-89535"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 dirty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14-12 </a:t>
                      </a:r>
                      <a:r>
                        <a:rPr lang="fa-IR" sz="2000" dirty="0" err="1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امتياز</a:t>
                      </a:r>
                      <a:r>
                        <a:rPr lang="fa-IR" sz="2000" dirty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 : </a:t>
                      </a:r>
                      <a:r>
                        <a:rPr lang="fa-IR" sz="2000" dirty="0" err="1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وضعيت</a:t>
                      </a:r>
                      <a:r>
                        <a:rPr lang="fa-IR" sz="2000" dirty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 </a:t>
                      </a:r>
                      <a:r>
                        <a:rPr lang="fa-IR" sz="2000" dirty="0" err="1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تغذيه</a:t>
                      </a:r>
                      <a:r>
                        <a:rPr lang="fa-IR" sz="2000" dirty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 </a:t>
                      </a:r>
                      <a:r>
                        <a:rPr lang="fa-IR" sz="2000" dirty="0" err="1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طبيعي</a:t>
                      </a:r>
                      <a:r>
                        <a:rPr lang="fa-IR" sz="2000" dirty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       </a:t>
                      </a:r>
                      <a:endParaRPr lang="en-US" sz="1800" dirty="0">
                        <a:effectLst/>
                        <a:latin typeface="Nazanin" panose="00000700000000000000" pitchFamily="2" charset="-78"/>
                        <a:cs typeface="Nazanin" panose="00000700000000000000" pitchFamily="2" charset="-78"/>
                      </a:endParaRPr>
                    </a:p>
                    <a:p>
                      <a:pPr marL="291465" indent="-89535"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 dirty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11-8 </a:t>
                      </a:r>
                      <a:r>
                        <a:rPr lang="fa-IR" sz="2000" dirty="0" err="1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امتياز</a:t>
                      </a:r>
                      <a:r>
                        <a:rPr lang="fa-IR" sz="2000" dirty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 : در معرض خطر سوء </a:t>
                      </a:r>
                      <a:r>
                        <a:rPr lang="fa-IR" sz="2000" dirty="0" err="1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تغذيه</a:t>
                      </a:r>
                      <a:r>
                        <a:rPr lang="fa-IR" sz="2000" dirty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   </a:t>
                      </a:r>
                      <a:endParaRPr lang="en-US" sz="1800" dirty="0">
                        <a:effectLst/>
                        <a:latin typeface="Nazanin" panose="00000700000000000000" pitchFamily="2" charset="-78"/>
                        <a:cs typeface="Nazanin" panose="00000700000000000000" pitchFamily="2" charset="-78"/>
                      </a:endParaRPr>
                    </a:p>
                    <a:p>
                      <a:pPr marL="0" lvl="0" indent="0" algn="r" rtl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fa-IR" sz="2000" dirty="0" smtClean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   0-7   </a:t>
                      </a:r>
                      <a:r>
                        <a:rPr lang="fa-IR" sz="2000" dirty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امتياز:  مبتلا به سوء تغذيه    </a:t>
                      </a:r>
                      <a:endParaRPr lang="en-US" sz="1800" dirty="0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2737029"/>
              </p:ext>
            </p:extLst>
          </p:nvPr>
        </p:nvGraphicFramePr>
        <p:xfrm>
          <a:off x="1587500" y="2254251"/>
          <a:ext cx="9029700" cy="4352565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442716"/>
                <a:gridCol w="2271569"/>
                <a:gridCol w="5315415"/>
              </a:tblGrid>
              <a:tr h="405375">
                <a:tc gridSpan="3">
                  <a:txBody>
                    <a:bodyPr/>
                    <a:lstStyle/>
                    <a:p>
                      <a:pPr marL="0" lvl="0" indent="0" algn="just" rtl="1">
                        <a:lnSpc>
                          <a:spcPts val="2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fa-IR" sz="2000" dirty="0" smtClean="0">
                        <a:effectLst/>
                        <a:latin typeface="Nazanin" panose="00000700000000000000" pitchFamily="2" charset="-78"/>
                        <a:cs typeface="Nazanin" panose="00000700000000000000" pitchFamily="2" charset="-78"/>
                      </a:endParaRPr>
                    </a:p>
                    <a:p>
                      <a:pPr marL="0" lvl="0" indent="0" algn="just" rtl="1">
                        <a:lnSpc>
                          <a:spcPts val="2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fa-IR" sz="2000" dirty="0" smtClean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نحوه </a:t>
                      </a:r>
                      <a:r>
                        <a:rPr lang="fa-IR" sz="2000" dirty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تصمیم گیری برای ارائه خدمت یا ارجاع بر اساس امتیاز بدست آمده از سوالات ارزیابی :</a:t>
                      </a:r>
                      <a:endParaRPr lang="en-US" sz="1800" dirty="0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216122">
                <a:tc gridSpan="3">
                  <a:txBody>
                    <a:bodyPr/>
                    <a:lstStyle/>
                    <a:p>
                      <a:pPr algn="r" rtl="1">
                        <a:lnSpc>
                          <a:spcPts val="2000"/>
                        </a:lnSpc>
                        <a:spcAft>
                          <a:spcPts val="1000"/>
                        </a:spcAft>
                      </a:pPr>
                      <a:r>
                        <a:rPr lang="fa-IR" sz="1800" dirty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کلیه مبتلایان به بیماری های دیابت و پره دیابت، دیس لپیدمی، پرفشاری خون و چاقی پس از غربالگری توسط مراقب سلامت ، ابتدا جهت انجام مراحل درمانی به پزشک ارجاع می شود. سپس از طرف پزشک جهت دریافت مراقبت تغذیه به کارشناس تغذیه ارجاع و پیگیری خواهد شد.</a:t>
                      </a:r>
                      <a:endParaRPr lang="en-US" sz="1800" dirty="0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05375">
                <a:tc>
                  <a:txBody>
                    <a:bodyPr/>
                    <a:lstStyle/>
                    <a:p>
                      <a:pPr algn="ctr" rtl="1">
                        <a:lnSpc>
                          <a:spcPts val="2000"/>
                        </a:lnSpc>
                        <a:spcAft>
                          <a:spcPts val="1000"/>
                        </a:spcAft>
                      </a:pPr>
                      <a:r>
                        <a:rPr lang="fa-IR" sz="1400" dirty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امتیاز غربالگری</a:t>
                      </a:r>
                      <a:endParaRPr lang="en-US" sz="2400" dirty="0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000"/>
                        </a:lnSpc>
                        <a:spcAft>
                          <a:spcPts val="1000"/>
                        </a:spcAft>
                      </a:pPr>
                      <a:r>
                        <a:rPr lang="fa-IR" sz="1800" b="1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وضعیت تغذیه</a:t>
                      </a:r>
                      <a:endParaRPr lang="en-US" sz="1800" b="1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000"/>
                        </a:lnSpc>
                        <a:spcAft>
                          <a:spcPts val="1000"/>
                        </a:spcAft>
                      </a:pPr>
                      <a:r>
                        <a:rPr lang="fa-IR" sz="1800" b="1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شرح ارجاع</a:t>
                      </a:r>
                      <a:endParaRPr lang="en-US" sz="1800" b="1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68580" marR="68580" marT="0" marB="0"/>
                </a:tc>
              </a:tr>
              <a:tr h="301957">
                <a:tc>
                  <a:txBody>
                    <a:bodyPr/>
                    <a:lstStyle/>
                    <a:p>
                      <a:pPr marL="291465" indent="-288925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14-12</a:t>
                      </a:r>
                      <a:endParaRPr lang="en-US" sz="2400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91465" indent="-288925"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طبيعي</a:t>
                      </a:r>
                      <a:endParaRPr lang="en-US" sz="1800" b="1" dirty="0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91465" indent="-288925"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b="1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ادامه مراقبت ها</a:t>
                      </a:r>
                      <a:endParaRPr lang="en-US" sz="1800" b="1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68580" marR="68580" marT="0" marB="0"/>
                </a:tc>
              </a:tr>
              <a:tr h="947450">
                <a:tc>
                  <a:txBody>
                    <a:bodyPr/>
                    <a:lstStyle/>
                    <a:p>
                      <a:pPr marL="291465" indent="-288925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11-8</a:t>
                      </a:r>
                      <a:endParaRPr lang="en-US" sz="2400" dirty="0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91465" indent="-288925"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در معرض خطر سوء تغذيه   </a:t>
                      </a:r>
                      <a:endParaRPr lang="en-US" sz="1800" b="1" dirty="0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91465" indent="-288925"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آموزش توسط مراقب سلامت و سپس ارجاع به کارشناس تغذیه برای ارزيابي تكميلي و در صورت نیاز ارائه رژیم غذایی مناسب و سپس تكرار ارزیابی پس از سه ماه </a:t>
                      </a:r>
                      <a:endParaRPr lang="en-US" sz="1800" b="1" dirty="0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68580" marR="68580" marT="0" marB="0"/>
                </a:tc>
              </a:tr>
              <a:tr h="947450">
                <a:tc>
                  <a:txBody>
                    <a:bodyPr/>
                    <a:lstStyle/>
                    <a:p>
                      <a:pPr marL="291465" indent="-288925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7-0 </a:t>
                      </a:r>
                      <a:endParaRPr lang="en-US" sz="2400" dirty="0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91465" indent="-288925"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bg1"/>
                          </a:solidFill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مبتلا به سوء تغذيه    </a:t>
                      </a:r>
                      <a:endParaRPr lang="en-US" sz="1800" b="1" dirty="0">
                        <a:solidFill>
                          <a:schemeClr val="bg1"/>
                        </a:solidFill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68580" marR="68580" marT="0" marB="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291465" indent="-288925"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800" b="1" dirty="0">
                          <a:solidFill>
                            <a:schemeClr val="bg1"/>
                          </a:solidFill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ارجاع به پزشک جهت </a:t>
                      </a:r>
                      <a:r>
                        <a:rPr lang="fa-IR" sz="1800" b="1" dirty="0" err="1">
                          <a:solidFill>
                            <a:schemeClr val="bg1"/>
                          </a:solidFill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ارزيابي</a:t>
                      </a:r>
                      <a:r>
                        <a:rPr lang="fa-IR" sz="1800" b="1" dirty="0">
                          <a:solidFill>
                            <a:schemeClr val="bg1"/>
                          </a:solidFill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 </a:t>
                      </a:r>
                      <a:r>
                        <a:rPr lang="fa-IR" sz="1800" b="1" dirty="0" err="1">
                          <a:solidFill>
                            <a:schemeClr val="bg1"/>
                          </a:solidFill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تكميلي</a:t>
                      </a:r>
                      <a:r>
                        <a:rPr lang="fa-IR" sz="1800" b="1" dirty="0">
                          <a:solidFill>
                            <a:schemeClr val="bg1"/>
                          </a:solidFill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 و سپس ارجاع از پزشک به </a:t>
                      </a:r>
                      <a:r>
                        <a:rPr lang="fa-IR" sz="1800" b="1" dirty="0" err="1">
                          <a:solidFill>
                            <a:schemeClr val="bg1"/>
                          </a:solidFill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كارشناس</a:t>
                      </a:r>
                      <a:r>
                        <a:rPr lang="fa-IR" sz="1800" b="1" dirty="0">
                          <a:solidFill>
                            <a:schemeClr val="bg1"/>
                          </a:solidFill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 </a:t>
                      </a:r>
                      <a:r>
                        <a:rPr lang="fa-IR" sz="1800" b="1" dirty="0" err="1">
                          <a:solidFill>
                            <a:schemeClr val="bg1"/>
                          </a:solidFill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تغذيه</a:t>
                      </a:r>
                      <a:r>
                        <a:rPr lang="fa-IR" sz="1800" b="1" dirty="0">
                          <a:solidFill>
                            <a:schemeClr val="bg1"/>
                          </a:solidFill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 برای ارائه رژیم غذایی مناسب و سپس </a:t>
                      </a:r>
                      <a:r>
                        <a:rPr lang="fa-IR" sz="1800" b="1" dirty="0" err="1">
                          <a:solidFill>
                            <a:schemeClr val="bg1"/>
                          </a:solidFill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پي</a:t>
                      </a:r>
                      <a:r>
                        <a:rPr lang="fa-IR" sz="1800" b="1" dirty="0">
                          <a:solidFill>
                            <a:schemeClr val="bg1"/>
                          </a:solidFill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 </a:t>
                      </a:r>
                      <a:r>
                        <a:rPr lang="fa-IR" sz="1800" b="1" dirty="0" err="1">
                          <a:solidFill>
                            <a:schemeClr val="bg1"/>
                          </a:solidFill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گيري</a:t>
                      </a:r>
                      <a:r>
                        <a:rPr lang="fa-IR" sz="1800" b="1" dirty="0">
                          <a:solidFill>
                            <a:schemeClr val="bg1"/>
                          </a:solidFill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 ماهانه</a:t>
                      </a:r>
                      <a:endParaRPr lang="en-US" sz="1800" b="1" dirty="0">
                        <a:solidFill>
                          <a:schemeClr val="bg1"/>
                        </a:solidFill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68580" marR="68580" marT="0" marB="0"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9117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74625"/>
            <a:ext cx="10515600" cy="1325563"/>
          </a:xfrm>
        </p:spPr>
        <p:txBody>
          <a:bodyPr>
            <a:normAutofit/>
          </a:bodyPr>
          <a:lstStyle/>
          <a:p>
            <a:r>
              <a:rPr lang="fa-IR" sz="3000" b="1" dirty="0"/>
              <a:t>معیار الگوی تغذیه و شیوه زندگی برای افراد با نمایه توده بدنی 21 و بالاتر:</a:t>
            </a:r>
            <a:endParaRPr lang="en-US" sz="3000" dirty="0"/>
          </a:p>
        </p:txBody>
      </p:sp>
      <p:sp>
        <p:nvSpPr>
          <p:cNvPr id="4" name="Rectangle 3"/>
          <p:cNvSpPr/>
          <p:nvPr/>
        </p:nvSpPr>
        <p:spPr>
          <a:xfrm>
            <a:off x="685800" y="1335088"/>
            <a:ext cx="10401300" cy="5209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rtl="1">
              <a:buFont typeface="+mj-lt"/>
              <a:buAutoNum type="arabicPeriod"/>
            </a:pPr>
            <a:r>
              <a:rPr lang="fa-IR" sz="1600" dirty="0" smtClean="0">
                <a:solidFill>
                  <a:srgbClr val="FF0000"/>
                </a:solidFill>
                <a:latin typeface="Nazanin" panose="00000700000000000000" pitchFamily="2" charset="-78"/>
                <a:cs typeface="Nazanin" panose="00000700000000000000" pitchFamily="2" charset="-78"/>
              </a:rPr>
              <a:t>     مصرف </a:t>
            </a:r>
            <a:r>
              <a:rPr lang="fa-IR" sz="1600" dirty="0">
                <a:solidFill>
                  <a:srgbClr val="FF0000"/>
                </a:solidFill>
                <a:latin typeface="Nazanin" panose="00000700000000000000" pitchFamily="2" charset="-78"/>
                <a:cs typeface="Nazanin" panose="00000700000000000000" pitchFamily="2" charset="-78"/>
              </a:rPr>
              <a:t>روزانه ميوه شما چقدر است؟</a:t>
            </a:r>
            <a:endParaRPr lang="en-US" sz="1600" dirty="0">
              <a:solidFill>
                <a:srgbClr val="FF0000"/>
              </a:solidFill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1" algn="r" rtl="1"/>
            <a:r>
              <a:rPr lang="fa-IR" sz="1050" dirty="0">
                <a:latin typeface="Nazanin" panose="00000700000000000000" pitchFamily="2" charset="-78"/>
                <a:cs typeface="Nazanin" panose="00000700000000000000" pitchFamily="2" charset="-78"/>
              </a:rPr>
              <a:t>گزینه اول : بندرت/ هرگز( 0 امتیاز)</a:t>
            </a:r>
            <a:endParaRPr lang="en-US" sz="1050" dirty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1" algn="r" rtl="1"/>
            <a:r>
              <a:rPr lang="fa-IR" sz="1050" dirty="0">
                <a:latin typeface="Nazanin" panose="00000700000000000000" pitchFamily="2" charset="-78"/>
                <a:cs typeface="Nazanin" panose="00000700000000000000" pitchFamily="2" charset="-78"/>
              </a:rPr>
              <a:t>گزینه دوم: کمتر از 2 واحد ( 1 امتیاز)</a:t>
            </a:r>
            <a:endParaRPr lang="en-US" sz="1050" dirty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1" algn="r" rtl="1"/>
            <a:r>
              <a:rPr lang="fa-IR" sz="1050" dirty="0">
                <a:latin typeface="Nazanin" panose="00000700000000000000" pitchFamily="2" charset="-78"/>
                <a:cs typeface="Nazanin" panose="00000700000000000000" pitchFamily="2" charset="-78"/>
              </a:rPr>
              <a:t>گزینه سوم : 2 تا 4 واحد یا بیشتر ( 2 امتیاز)</a:t>
            </a:r>
            <a:endParaRPr lang="en-US" sz="1050" dirty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indent="-342900" algn="r" rtl="1">
              <a:buFont typeface="+mj-lt"/>
              <a:buAutoNum type="arabicPeriod"/>
            </a:pPr>
            <a:r>
              <a:rPr lang="fa-IR" sz="1600" dirty="0">
                <a:solidFill>
                  <a:srgbClr val="FF0000"/>
                </a:solidFill>
                <a:latin typeface="Nazanin" panose="00000700000000000000" pitchFamily="2" charset="-78"/>
                <a:cs typeface="Nazanin" panose="00000700000000000000" pitchFamily="2" charset="-78"/>
              </a:rPr>
              <a:t>مصرف روزانه سبزي شما چقدر است؟</a:t>
            </a:r>
            <a:endParaRPr lang="en-US" sz="1600" dirty="0">
              <a:solidFill>
                <a:srgbClr val="FF0000"/>
              </a:solidFill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1" algn="r" rtl="1"/>
            <a:r>
              <a:rPr lang="fa-IR" sz="1050" dirty="0">
                <a:latin typeface="Nazanin" panose="00000700000000000000" pitchFamily="2" charset="-78"/>
                <a:cs typeface="Nazanin" panose="00000700000000000000" pitchFamily="2" charset="-78"/>
              </a:rPr>
              <a:t>گزینه اول : بندرت/ هرگز( 0 امتیاز)</a:t>
            </a:r>
            <a:endParaRPr lang="en-US" sz="1050" dirty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1" algn="r" rtl="1"/>
            <a:r>
              <a:rPr lang="fa-IR" sz="1050" dirty="0">
                <a:latin typeface="Nazanin" panose="00000700000000000000" pitchFamily="2" charset="-78"/>
                <a:cs typeface="Nazanin" panose="00000700000000000000" pitchFamily="2" charset="-78"/>
              </a:rPr>
              <a:t>گزینه دوم: کمتر از 3 واحد ( 1 امتیاز)</a:t>
            </a:r>
            <a:endParaRPr lang="en-US" sz="1050" dirty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1" algn="r" rtl="1"/>
            <a:r>
              <a:rPr lang="fa-IR" sz="1050" dirty="0">
                <a:latin typeface="Nazanin" panose="00000700000000000000" pitchFamily="2" charset="-78"/>
                <a:cs typeface="Nazanin" panose="00000700000000000000" pitchFamily="2" charset="-78"/>
              </a:rPr>
              <a:t>گزینه سوم:  3 تا 5 واحد ( 2 امتیاز)</a:t>
            </a:r>
            <a:endParaRPr lang="en-US" sz="1050" dirty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0" indent="-342900" algn="r" rtl="1">
              <a:buFont typeface="+mj-lt"/>
              <a:buAutoNum type="arabicPeriod"/>
            </a:pPr>
            <a:r>
              <a:rPr lang="fa-IR" sz="1600" dirty="0">
                <a:solidFill>
                  <a:srgbClr val="FF0000"/>
                </a:solidFill>
                <a:latin typeface="Nazanin" panose="00000700000000000000" pitchFamily="2" charset="-78"/>
                <a:cs typeface="Nazanin" panose="00000700000000000000" pitchFamily="2" charset="-78"/>
              </a:rPr>
              <a:t>مصرف روزانه شير و لبنيات شما چقدر است؟</a:t>
            </a:r>
            <a:endParaRPr lang="en-US" sz="1600" dirty="0">
              <a:solidFill>
                <a:srgbClr val="FF0000"/>
              </a:solidFill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1" algn="r" rtl="1"/>
            <a:r>
              <a:rPr lang="fa-IR" sz="1050" dirty="0">
                <a:latin typeface="Nazanin" panose="00000700000000000000" pitchFamily="2" charset="-78"/>
                <a:cs typeface="Nazanin" panose="00000700000000000000" pitchFamily="2" charset="-78"/>
              </a:rPr>
              <a:t>گزینه اول : بندرت/ هرگز( 0 امتیاز)</a:t>
            </a:r>
            <a:endParaRPr lang="en-US" sz="1050" dirty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1" algn="r" rtl="1"/>
            <a:r>
              <a:rPr lang="fa-IR" sz="1050" dirty="0">
                <a:latin typeface="Nazanin" panose="00000700000000000000" pitchFamily="2" charset="-78"/>
                <a:cs typeface="Nazanin" panose="00000700000000000000" pitchFamily="2" charset="-78"/>
              </a:rPr>
              <a:t>گزینه دوم: کمتر از 2 واحد ( 1 امتیاز)</a:t>
            </a:r>
            <a:endParaRPr lang="en-US" sz="1050" dirty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1" algn="r" rtl="1"/>
            <a:r>
              <a:rPr lang="fa-IR" sz="1050" dirty="0">
                <a:latin typeface="Nazanin" panose="00000700000000000000" pitchFamily="2" charset="-78"/>
                <a:cs typeface="Nazanin" panose="00000700000000000000" pitchFamily="2" charset="-78"/>
              </a:rPr>
              <a:t>گزینه سوم =2 واحد يا بيشتر ( 2 امتیاز)</a:t>
            </a:r>
            <a:endParaRPr lang="en-US" sz="1050" dirty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indent="-342900" algn="r" rtl="1">
              <a:buFont typeface="+mj-lt"/>
              <a:buAutoNum type="arabicPeriod"/>
            </a:pPr>
            <a:r>
              <a:rPr lang="fa-IR" sz="1600" dirty="0">
                <a:solidFill>
                  <a:srgbClr val="FF0000"/>
                </a:solidFill>
                <a:latin typeface="Nazanin" panose="00000700000000000000" pitchFamily="2" charset="-78"/>
                <a:cs typeface="Nazanin" panose="00000700000000000000" pitchFamily="2" charset="-78"/>
              </a:rPr>
              <a:t>آيا سر سفره از نمكدان استفاده مي كنید؟</a:t>
            </a:r>
            <a:endParaRPr lang="en-US" sz="1600" dirty="0">
              <a:solidFill>
                <a:srgbClr val="FF0000"/>
              </a:solidFill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1" algn="r" rtl="1"/>
            <a:r>
              <a:rPr lang="fa-IR" sz="1050" dirty="0">
                <a:latin typeface="Nazanin" panose="00000700000000000000" pitchFamily="2" charset="-78"/>
                <a:cs typeface="Nazanin" panose="00000700000000000000" pitchFamily="2" charset="-78"/>
              </a:rPr>
              <a:t>گزینه اول: همیشه ( 0 امتیاز)</a:t>
            </a:r>
            <a:endParaRPr lang="en-US" sz="1050" dirty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1" algn="r" rtl="1"/>
            <a:r>
              <a:rPr lang="fa-IR" sz="1050" dirty="0">
                <a:latin typeface="Nazanin" panose="00000700000000000000" pitchFamily="2" charset="-78"/>
                <a:cs typeface="Nazanin" panose="00000700000000000000" pitchFamily="2" charset="-78"/>
              </a:rPr>
              <a:t>گزینه دوم: : گاهی( 1 امتیاز)</a:t>
            </a:r>
            <a:endParaRPr lang="en-US" sz="1050" dirty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1" algn="r" rtl="1"/>
            <a:r>
              <a:rPr lang="fa-IR" sz="1050" dirty="0">
                <a:latin typeface="Nazanin" panose="00000700000000000000" pitchFamily="2" charset="-78"/>
                <a:cs typeface="Nazanin" panose="00000700000000000000" pitchFamily="2" charset="-78"/>
              </a:rPr>
              <a:t>گزینه سوم :بندرت/ هرگز ( 2 امتیاز)</a:t>
            </a:r>
            <a:endParaRPr lang="en-US" sz="1050" dirty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0" algn="r" rtl="1">
              <a:buFont typeface="+mj-lt"/>
              <a:buAutoNum type="arabicPeriod"/>
            </a:pPr>
            <a:r>
              <a:rPr lang="fa-IR" sz="1600" dirty="0" smtClean="0">
                <a:solidFill>
                  <a:srgbClr val="FF0000"/>
                </a:solidFill>
                <a:latin typeface="Nazanin" panose="00000700000000000000" pitchFamily="2" charset="-78"/>
                <a:cs typeface="Nazanin" panose="00000700000000000000" pitchFamily="2" charset="-78"/>
              </a:rPr>
              <a:t>    چقدر </a:t>
            </a:r>
            <a:r>
              <a:rPr lang="fa-IR" sz="1600" dirty="0">
                <a:solidFill>
                  <a:srgbClr val="FF0000"/>
                </a:solidFill>
                <a:latin typeface="Nazanin" panose="00000700000000000000" pitchFamily="2" charset="-78"/>
                <a:cs typeface="Nazanin" panose="00000700000000000000" pitchFamily="2" charset="-78"/>
              </a:rPr>
              <a:t>فست فود / نوشابه هاي گازدار مصرف می کنید؟</a:t>
            </a:r>
            <a:endParaRPr lang="en-US" sz="1600" dirty="0">
              <a:solidFill>
                <a:srgbClr val="FF0000"/>
              </a:solidFill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1" algn="r" rtl="1"/>
            <a:r>
              <a:rPr lang="fa-IR" sz="1050" dirty="0">
                <a:latin typeface="Nazanin" panose="00000700000000000000" pitchFamily="2" charset="-78"/>
                <a:cs typeface="Nazanin" panose="00000700000000000000" pitchFamily="2" charset="-78"/>
              </a:rPr>
              <a:t>گزینه اول : هفته ای 2 بار یا بیشتر ( 0 امتیاز)	</a:t>
            </a:r>
            <a:endParaRPr lang="en-US" sz="1050" dirty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1" algn="r" rtl="1"/>
            <a:r>
              <a:rPr lang="fa-IR" sz="1050" dirty="0">
                <a:latin typeface="Nazanin" panose="00000700000000000000" pitchFamily="2" charset="-78"/>
                <a:cs typeface="Nazanin" panose="00000700000000000000" pitchFamily="2" charset="-78"/>
              </a:rPr>
              <a:t>گزینه دوم: : ماهی 2-1 بار ( 1 امتیاز)</a:t>
            </a:r>
            <a:endParaRPr lang="en-US" sz="1050" dirty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1" algn="r" rtl="1"/>
            <a:r>
              <a:rPr lang="fa-IR" sz="1050" dirty="0">
                <a:latin typeface="Nazanin" panose="00000700000000000000" pitchFamily="2" charset="-78"/>
                <a:cs typeface="Nazanin" panose="00000700000000000000" pitchFamily="2" charset="-78"/>
              </a:rPr>
              <a:t>گزینه سوم : بندرت/ هرگز ( 2 امتیاز)			</a:t>
            </a:r>
            <a:endParaRPr lang="en-US" sz="1050" dirty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indent="-342900" algn="r" rtl="1">
              <a:buFont typeface="+mj-lt"/>
              <a:buAutoNum type="arabicPeriod"/>
            </a:pPr>
            <a:r>
              <a:rPr lang="fa-IR" sz="1600" dirty="0">
                <a:solidFill>
                  <a:srgbClr val="FF0000"/>
                </a:solidFill>
                <a:latin typeface="Nazanin" panose="00000700000000000000" pitchFamily="2" charset="-78"/>
                <a:cs typeface="Nazanin" panose="00000700000000000000" pitchFamily="2" charset="-78"/>
              </a:rPr>
              <a:t>از چه نوع روغنی بیشتر مصرف می کنید؟</a:t>
            </a:r>
            <a:endParaRPr lang="en-US" sz="1600" dirty="0">
              <a:solidFill>
                <a:srgbClr val="FF0000"/>
              </a:solidFill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1" algn="r" rtl="1"/>
            <a:r>
              <a:rPr lang="fa-IR" sz="1050" dirty="0">
                <a:latin typeface="Nazanin" panose="00000700000000000000" pitchFamily="2" charset="-78"/>
                <a:cs typeface="Nazanin" panose="00000700000000000000" pitchFamily="2" charset="-78"/>
              </a:rPr>
              <a:t> گزینه اول : فقط روغن نيمه جامد ،‌ جامد يا حيواني ( 0 امتیاز)</a:t>
            </a:r>
            <a:endParaRPr lang="en-US" sz="1050" dirty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1" algn="r" rtl="1"/>
            <a:r>
              <a:rPr lang="fa-IR" sz="1050" dirty="0">
                <a:latin typeface="Nazanin" panose="00000700000000000000" pitchFamily="2" charset="-78"/>
                <a:cs typeface="Nazanin" panose="00000700000000000000" pitchFamily="2" charset="-78"/>
              </a:rPr>
              <a:t>گزینه دوم: : تلفيقي از انواع روغن های مایع و نیمه جامد ( 1 امتیاز)</a:t>
            </a:r>
            <a:endParaRPr lang="en-US" sz="1050" dirty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1" algn="r" rtl="1"/>
            <a:r>
              <a:rPr lang="fa-IR" sz="1050" dirty="0">
                <a:latin typeface="Nazanin" panose="00000700000000000000" pitchFamily="2" charset="-78"/>
                <a:cs typeface="Nazanin" panose="00000700000000000000" pitchFamily="2" charset="-78"/>
              </a:rPr>
              <a:t>گزینه سوم  فقط روغن مايع (معمولی و مخصوص سرخ کردنی) ( 2 امتیاز)	</a:t>
            </a:r>
            <a:endParaRPr lang="en-US" sz="1050" dirty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marL="342900" lvl="0" indent="-342900" algn="r" rtl="1">
              <a:buFont typeface="+mj-lt"/>
              <a:buAutoNum type="arabicPeriod"/>
            </a:pPr>
            <a:r>
              <a:rPr lang="fa-IR" sz="1600" dirty="0">
                <a:solidFill>
                  <a:srgbClr val="FF0000"/>
                </a:solidFill>
                <a:latin typeface="Nazanin" panose="00000700000000000000" pitchFamily="2" charset="-78"/>
                <a:cs typeface="Nazanin" panose="00000700000000000000" pitchFamily="2" charset="-78"/>
              </a:rPr>
              <a:t>در هفته چقدر فعاليت بدني دارید؟ </a:t>
            </a:r>
            <a:r>
              <a:rPr lang="fa-IR" sz="1400" dirty="0">
                <a:solidFill>
                  <a:srgbClr val="FF0000"/>
                </a:solidFill>
                <a:latin typeface="Nazanin" panose="00000700000000000000" pitchFamily="2" charset="-78"/>
                <a:cs typeface="Nazanin" panose="00000700000000000000" pitchFamily="2" charset="-78"/>
              </a:rPr>
              <a:t>(حداقل فعالیت بدنی متوسط 150 دقيقه در هفته شامل ورزش های هوازی نظیر پیاده روی </a:t>
            </a:r>
            <a:r>
              <a:rPr lang="fa-IR" sz="1400" dirty="0" smtClean="0">
                <a:solidFill>
                  <a:srgbClr val="FF0000"/>
                </a:solidFill>
                <a:latin typeface="Nazanin" panose="00000700000000000000" pitchFamily="2" charset="-78"/>
                <a:cs typeface="Nazanin" panose="00000700000000000000" pitchFamily="2" charset="-78"/>
              </a:rPr>
              <a:t>تند، </a:t>
            </a:r>
            <a:r>
              <a:rPr lang="fa-IR" sz="1400" dirty="0">
                <a:solidFill>
                  <a:srgbClr val="FF0000"/>
                </a:solidFill>
                <a:latin typeface="Nazanin" panose="00000700000000000000" pitchFamily="2" charset="-78"/>
                <a:cs typeface="Nazanin" panose="00000700000000000000" pitchFamily="2" charset="-78"/>
              </a:rPr>
              <a:t>دوچرخه سواری ، شنا و...)</a:t>
            </a:r>
            <a:endParaRPr lang="en-US" sz="1400" dirty="0">
              <a:solidFill>
                <a:srgbClr val="FF0000"/>
              </a:solidFill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1" algn="r" rtl="1"/>
            <a:r>
              <a:rPr lang="fa-IR" sz="1050" dirty="0">
                <a:latin typeface="Nazanin" panose="00000700000000000000" pitchFamily="2" charset="-78"/>
                <a:cs typeface="Nazanin" panose="00000700000000000000" pitchFamily="2" charset="-78"/>
              </a:rPr>
              <a:t>گزینه اول : تقریبا" بدون فعالیت بدنی هدفمند ( 0 امتیاز)</a:t>
            </a:r>
            <a:endParaRPr lang="en-US" sz="1050" dirty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1" algn="r" rtl="1"/>
            <a:r>
              <a:rPr lang="fa-IR" sz="1050" dirty="0">
                <a:latin typeface="Nazanin" panose="00000700000000000000" pitchFamily="2" charset="-78"/>
                <a:cs typeface="Nazanin" panose="00000700000000000000" pitchFamily="2" charset="-78"/>
              </a:rPr>
              <a:t>گزینه دوم: کمتر از 150 دقیقه در هفته ( 1 امتیاز)</a:t>
            </a:r>
            <a:endParaRPr lang="en-US" sz="1050" dirty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1" algn="r" rtl="1"/>
            <a:r>
              <a:rPr lang="fa-IR" sz="1050" dirty="0">
                <a:latin typeface="Nazanin" panose="00000700000000000000" pitchFamily="2" charset="-78"/>
                <a:cs typeface="Nazanin" panose="00000700000000000000" pitchFamily="2" charset="-78"/>
              </a:rPr>
              <a:t>گزینه سوم : 150 دقیقه در هفته یا بیشتر ( 2 امتیاز)</a:t>
            </a:r>
            <a:endParaRPr lang="en-US" sz="1050" dirty="0">
              <a:latin typeface="Nazanin" panose="00000700000000000000" pitchFamily="2" charset="-78"/>
              <a:cs typeface="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21952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94641662"/>
              </p:ext>
            </p:extLst>
          </p:nvPr>
        </p:nvGraphicFramePr>
        <p:xfrm>
          <a:off x="2565400" y="1092994"/>
          <a:ext cx="6710680" cy="4465902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6710680"/>
              </a:tblGrid>
              <a:tr h="960702">
                <a:tc>
                  <a:txBody>
                    <a:bodyPr/>
                    <a:lstStyle/>
                    <a:p>
                      <a:pPr marL="0" lvl="0" indent="0" algn="just" rtl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fa-IR" sz="2000" dirty="0" smtClean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نحوه </a:t>
                      </a:r>
                      <a:r>
                        <a:rPr lang="fa-IR" sz="2000" dirty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محاسبه امتیاز:</a:t>
                      </a:r>
                      <a:endParaRPr lang="en-US" sz="2000" dirty="0">
                        <a:effectLst/>
                        <a:latin typeface="Nazanin" panose="00000700000000000000" pitchFamily="2" charset="-78"/>
                        <a:cs typeface="Nazanin" panose="00000700000000000000" pitchFamily="2" charset="-78"/>
                      </a:endParaRPr>
                    </a:p>
                  </a:txBody>
                  <a:tcPr marL="68580" marR="68580" marT="0" marB="0"/>
                </a:tc>
              </a:tr>
              <a:tr h="960702">
                <a:tc>
                  <a:txBody>
                    <a:bodyPr/>
                    <a:lstStyle/>
                    <a:p>
                      <a:pPr algn="just" rtl="1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a-IR" sz="2000" dirty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گزینه اول =0 امتیاز </a:t>
                      </a:r>
                      <a:endParaRPr lang="fa-IR" sz="2000" dirty="0" smtClean="0">
                        <a:effectLst/>
                        <a:latin typeface="Nazanin" panose="00000700000000000000" pitchFamily="2" charset="-78"/>
                        <a:cs typeface="Nazanin" panose="00000700000000000000" pitchFamily="2" charset="-78"/>
                      </a:endParaRPr>
                    </a:p>
                    <a:p>
                      <a:pPr algn="just" rtl="1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a-IR" sz="2000" dirty="0" smtClean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گزینه </a:t>
                      </a:r>
                      <a:r>
                        <a:rPr lang="fa-IR" sz="2000" dirty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دوم = 1 امتیاز </a:t>
                      </a:r>
                      <a:endParaRPr lang="fa-IR" sz="2000" dirty="0" smtClean="0">
                        <a:effectLst/>
                        <a:latin typeface="Nazanin" panose="00000700000000000000" pitchFamily="2" charset="-78"/>
                        <a:cs typeface="Nazanin" panose="00000700000000000000" pitchFamily="2" charset="-78"/>
                      </a:endParaRPr>
                    </a:p>
                    <a:p>
                      <a:pPr algn="just" rtl="1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a-IR" sz="2000" dirty="0" smtClean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گزینه </a:t>
                      </a:r>
                      <a:r>
                        <a:rPr lang="fa-IR" sz="2000" dirty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سوم = 2 امتیاز   </a:t>
                      </a:r>
                      <a:endParaRPr lang="fa-IR" sz="2000" dirty="0" smtClean="0">
                        <a:effectLst/>
                        <a:latin typeface="Nazanin" panose="00000700000000000000" pitchFamily="2" charset="-78"/>
                        <a:cs typeface="Nazanin" panose="00000700000000000000" pitchFamily="2" charset="-78"/>
                      </a:endParaRPr>
                    </a:p>
                    <a:p>
                      <a:pPr algn="just" rtl="1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fa-IR" sz="2000" dirty="0" smtClean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بیشترین </a:t>
                      </a:r>
                      <a:r>
                        <a:rPr lang="fa-IR" sz="2000" dirty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امتیاز= 14 </a:t>
                      </a:r>
                      <a:r>
                        <a:rPr lang="fa-IR" sz="2000" dirty="0" smtClean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امتیاز</a:t>
                      </a:r>
                      <a:endParaRPr lang="en-US" sz="2000" dirty="0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68580" marR="68580" marT="0" marB="0"/>
                </a:tc>
              </a:tr>
              <a:tr h="960702">
                <a:tc>
                  <a:txBody>
                    <a:bodyPr/>
                    <a:lstStyle/>
                    <a:p>
                      <a:pPr marL="0" lvl="0" indent="0" algn="just" rtl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fa-IR" sz="2000" dirty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نحوه تصمیم گیری برای ارائه خدمت یا ارجاع: </a:t>
                      </a:r>
                      <a:endParaRPr lang="fa-IR" sz="2000" dirty="0" smtClean="0">
                        <a:effectLst/>
                        <a:latin typeface="Nazanin" panose="00000700000000000000" pitchFamily="2" charset="-78"/>
                        <a:cs typeface="Nazanin" panose="00000700000000000000" pitchFamily="2" charset="-78"/>
                      </a:endParaRPr>
                    </a:p>
                    <a:p>
                      <a:pPr marL="0" lvl="0" indent="0" algn="just" rtl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fa-IR" sz="2000" dirty="0" smtClean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1- </a:t>
                      </a:r>
                      <a:r>
                        <a:rPr lang="fa-IR" sz="2000" dirty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امتیاز بدست آمده از سوالات ارزیابی </a:t>
                      </a:r>
                      <a:endParaRPr lang="fa-IR" sz="2000" dirty="0" smtClean="0">
                        <a:effectLst/>
                        <a:latin typeface="Nazanin" panose="00000700000000000000" pitchFamily="2" charset="-78"/>
                        <a:cs typeface="Nazanin" panose="00000700000000000000" pitchFamily="2" charset="-78"/>
                      </a:endParaRPr>
                    </a:p>
                    <a:p>
                      <a:pPr marL="0" lvl="0" indent="0" algn="just" rtl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fa-IR" sz="2000" dirty="0" smtClean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2- </a:t>
                      </a:r>
                      <a:r>
                        <a:rPr lang="en-US" sz="2000" dirty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BMI</a:t>
                      </a:r>
                      <a:endParaRPr lang="en-US" sz="2000" dirty="0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0664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682274"/>
              </p:ext>
            </p:extLst>
          </p:nvPr>
        </p:nvGraphicFramePr>
        <p:xfrm>
          <a:off x="952500" y="365125"/>
          <a:ext cx="10058400" cy="6021789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393435"/>
                <a:gridCol w="1089843"/>
                <a:gridCol w="2101422"/>
                <a:gridCol w="5473700"/>
              </a:tblGrid>
              <a:tr h="949886">
                <a:tc gridSpan="4">
                  <a:txBody>
                    <a:bodyPr/>
                    <a:lstStyle/>
                    <a:p>
                      <a:pPr algn="r" rtl="1">
                        <a:lnSpc>
                          <a:spcPts val="2000"/>
                        </a:lnSpc>
                        <a:spcAft>
                          <a:spcPts val="1000"/>
                        </a:spcAft>
                        <a:tabLst>
                          <a:tab pos="2698115" algn="l"/>
                        </a:tabLst>
                      </a:pPr>
                      <a:r>
                        <a:rPr lang="en-US" sz="2000" dirty="0">
                          <a:effectLst/>
                          <a:latin typeface="Titr" panose="00000700000000000000" pitchFamily="2" charset="-78"/>
                          <a:cs typeface="Titr" panose="00000700000000000000" pitchFamily="2" charset="-78"/>
                        </a:rPr>
                        <a:t> </a:t>
                      </a:r>
                      <a:r>
                        <a:rPr lang="fa-IR" sz="1600" dirty="0">
                          <a:effectLst/>
                          <a:latin typeface="Titr" panose="00000700000000000000" pitchFamily="2" charset="-78"/>
                          <a:cs typeface="Titr" panose="00000700000000000000" pitchFamily="2" charset="-78"/>
                        </a:rPr>
                        <a:t>کلیه مبتلایان به بیماری های دیابت و پره دیابت، دیس لپیدمی، پرفشاری خون و چاقی پس از غربالگری توسط مراقب سلامت ، ابتدا جهت انجام مراحل درمانی به پزشک ارجاع می شود. سپس از طرف پزشک جهت دریافت مراقبت تغذیه به کارشناس تغذیه ارجاع و پیگیری خواهد شد.</a:t>
                      </a:r>
                      <a:endParaRPr lang="en-US" sz="1600" dirty="0">
                        <a:effectLst/>
                        <a:latin typeface="Titr" panose="00000700000000000000" pitchFamily="2" charset="-78"/>
                        <a:ea typeface="Calibri" panose="020F0502020204030204" pitchFamily="34" charset="0"/>
                        <a:cs typeface="Titr" panose="00000700000000000000" pitchFamily="2" charset="-78"/>
                      </a:endParaRPr>
                    </a:p>
                  </a:txBody>
                  <a:tcPr marL="64464" marR="64464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91572">
                <a:tc>
                  <a:txBody>
                    <a:bodyPr/>
                    <a:lstStyle/>
                    <a:p>
                      <a:pPr algn="ctr" rtl="1">
                        <a:lnSpc>
                          <a:spcPts val="2000"/>
                        </a:lnSpc>
                        <a:spcAft>
                          <a:spcPts val="1000"/>
                        </a:spcAft>
                      </a:pPr>
                      <a:r>
                        <a:rPr lang="fa-IR" sz="1400" dirty="0">
                          <a:effectLst/>
                          <a:latin typeface="Titr" panose="00000700000000000000" pitchFamily="2" charset="-78"/>
                          <a:cs typeface="Titr" panose="00000700000000000000" pitchFamily="2" charset="-78"/>
                        </a:rPr>
                        <a:t>شاخص ارزیابی</a:t>
                      </a:r>
                      <a:endParaRPr lang="en-US" sz="1400" dirty="0">
                        <a:effectLst/>
                        <a:latin typeface="Titr" panose="00000700000000000000" pitchFamily="2" charset="-78"/>
                        <a:cs typeface="Titr" panose="00000700000000000000" pitchFamily="2" charset="-78"/>
                      </a:endParaRPr>
                    </a:p>
                    <a:p>
                      <a:pPr algn="ctr" rtl="1">
                        <a:lnSpc>
                          <a:spcPts val="2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>
                          <a:effectLst/>
                          <a:latin typeface="Titr" panose="00000700000000000000" pitchFamily="2" charset="-78"/>
                          <a:cs typeface="Titr" panose="00000700000000000000" pitchFamily="2" charset="-78"/>
                        </a:rPr>
                        <a:t> BMI) </a:t>
                      </a:r>
                      <a:r>
                        <a:rPr lang="fa-IR" sz="1400" dirty="0" smtClean="0">
                          <a:effectLst/>
                          <a:latin typeface="Titr" panose="00000700000000000000" pitchFamily="2" charset="-78"/>
                          <a:cs typeface="Titr" panose="00000700000000000000" pitchFamily="2" charset="-78"/>
                        </a:rPr>
                        <a:t>)</a:t>
                      </a:r>
                      <a:endParaRPr lang="en-US" sz="1400" dirty="0">
                        <a:effectLst/>
                        <a:latin typeface="Titr" panose="00000700000000000000" pitchFamily="2" charset="-78"/>
                        <a:ea typeface="Calibri" panose="020F0502020204030204" pitchFamily="34" charset="0"/>
                        <a:cs typeface="Titr" panose="00000700000000000000" pitchFamily="2" charset="-78"/>
                      </a:endParaRPr>
                    </a:p>
                  </a:txBody>
                  <a:tcPr marL="64464" marR="64464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000"/>
                        </a:lnSpc>
                        <a:spcAft>
                          <a:spcPts val="1000"/>
                        </a:spcAft>
                      </a:pPr>
                      <a:r>
                        <a:rPr lang="fa-IR" sz="1200">
                          <a:effectLst/>
                          <a:latin typeface="Titr" panose="00000700000000000000" pitchFamily="2" charset="-78"/>
                          <a:cs typeface="Titr" panose="00000700000000000000" pitchFamily="2" charset="-78"/>
                        </a:rPr>
                        <a:t>وضعيت نمایه توده بدنی</a:t>
                      </a:r>
                      <a:endParaRPr lang="en-US" sz="1600">
                        <a:effectLst/>
                        <a:latin typeface="Titr" panose="00000700000000000000" pitchFamily="2" charset="-78"/>
                        <a:ea typeface="Calibri" panose="020F0502020204030204" pitchFamily="34" charset="0"/>
                        <a:cs typeface="Titr" panose="00000700000000000000" pitchFamily="2" charset="-78"/>
                      </a:endParaRPr>
                    </a:p>
                  </a:txBody>
                  <a:tcPr marL="64464" marR="644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>
                          <a:effectLst/>
                          <a:latin typeface="Titr" panose="00000700000000000000" pitchFamily="2" charset="-78"/>
                          <a:cs typeface="Titr" panose="00000700000000000000" pitchFamily="2" charset="-78"/>
                        </a:rPr>
                        <a:t>امتیاز الگوي تغذيه</a:t>
                      </a:r>
                      <a:endParaRPr lang="en-US" sz="1800" dirty="0">
                        <a:effectLst/>
                        <a:latin typeface="Titr" panose="00000700000000000000" pitchFamily="2" charset="-78"/>
                        <a:ea typeface="Calibri" panose="020F0502020204030204" pitchFamily="34" charset="0"/>
                        <a:cs typeface="Titr" panose="00000700000000000000" pitchFamily="2" charset="-78"/>
                      </a:endParaRPr>
                    </a:p>
                  </a:txBody>
                  <a:tcPr marL="64464" marR="644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000"/>
                        </a:lnSpc>
                        <a:spcAft>
                          <a:spcPts val="1000"/>
                        </a:spcAft>
                      </a:pPr>
                      <a:r>
                        <a:rPr lang="fa-IR" sz="1800" dirty="0">
                          <a:effectLst/>
                          <a:latin typeface="Titr" panose="00000700000000000000" pitchFamily="2" charset="-78"/>
                          <a:cs typeface="Titr" panose="00000700000000000000" pitchFamily="2" charset="-78"/>
                        </a:rPr>
                        <a:t>شرح ارجاع</a:t>
                      </a:r>
                      <a:endParaRPr lang="en-US" sz="1800" dirty="0">
                        <a:effectLst/>
                        <a:latin typeface="Titr" panose="00000700000000000000" pitchFamily="2" charset="-78"/>
                        <a:ea typeface="Calibri" panose="020F0502020204030204" pitchFamily="34" charset="0"/>
                        <a:cs typeface="Titr" panose="00000700000000000000" pitchFamily="2" charset="-78"/>
                      </a:endParaRPr>
                    </a:p>
                  </a:txBody>
                  <a:tcPr marL="64464" marR="64464" marT="0" marB="0"/>
                </a:tc>
              </a:tr>
              <a:tr h="316629">
                <a:tc rowSpan="3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2000" spc="-3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(9/26-21)</a:t>
                      </a:r>
                      <a:endParaRPr lang="en-US" sz="1600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64464" marR="64464" marT="0" marB="0"/>
                </a:tc>
                <a:tc rowSpan="3">
                  <a:txBody>
                    <a:bodyPr/>
                    <a:lstStyle/>
                    <a:p>
                      <a:pPr algn="ctr" rtl="1">
                        <a:lnSpc>
                          <a:spcPts val="2000"/>
                        </a:lnSpc>
                        <a:spcAft>
                          <a:spcPts val="1000"/>
                        </a:spcAft>
                      </a:pPr>
                      <a:r>
                        <a:rPr lang="fa-IR" sz="1200" dirty="0" smtClean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طبيعي</a:t>
                      </a:r>
                      <a:endParaRPr lang="en-US" sz="1600" dirty="0">
                        <a:effectLst/>
                        <a:latin typeface="Nazanin" panose="00000700000000000000" pitchFamily="2" charset="-78"/>
                        <a:cs typeface="Nazanin" panose="00000700000000000000" pitchFamily="2" charset="-78"/>
                      </a:endParaRPr>
                    </a:p>
                  </a:txBody>
                  <a:tcPr marL="64464" marR="64464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000"/>
                        </a:lnSpc>
                        <a:spcAft>
                          <a:spcPts val="1000"/>
                        </a:spcAft>
                      </a:pPr>
                      <a:r>
                        <a:rPr lang="fa-IR" sz="160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14</a:t>
                      </a:r>
                      <a:endParaRPr lang="en-US" sz="1600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64464" marR="64464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ts val="2000"/>
                        </a:lnSpc>
                        <a:spcAft>
                          <a:spcPts val="1000"/>
                        </a:spcAft>
                      </a:pPr>
                      <a:r>
                        <a:rPr lang="fa-IR" sz="170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تشویق برای ادامه الگوی تغذیه مناسب و ادامه مراقبت</a:t>
                      </a:r>
                      <a:endParaRPr lang="en-US" sz="1700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64464" marR="64464" marT="0" marB="0"/>
                </a:tc>
              </a:tr>
              <a:tr h="51670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13 -7</a:t>
                      </a:r>
                      <a:endParaRPr lang="en-US" sz="1600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64464" marR="64464" marT="0" marB="0" anchor="ctr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700" dirty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آموزش تغذیه و پی گیری توسط مراقب سلامت مطابق با بسته خدمتی و پیگیری پس از 6 ماه</a:t>
                      </a:r>
                      <a:endParaRPr lang="en-US" sz="1700" dirty="0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64464" marR="64464" marT="0" marB="0"/>
                </a:tc>
              </a:tr>
              <a:tr h="94988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6-0</a:t>
                      </a:r>
                      <a:endParaRPr lang="en-US" sz="1600" dirty="0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64464" marR="64464" marT="0" marB="0" anchor="ctr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fa-IR" sz="1700" dirty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آموزش توسط مراقب سلامت، در صورت بر طرف نشدن مشكل پس از 2 دوره پيگيري (هر دوره سه ماه)، ارجاع به كارشناس تغذيه</a:t>
                      </a:r>
                      <a:endParaRPr lang="en-US" sz="1700" dirty="0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64464" marR="64464" marT="0" marB="0"/>
                </a:tc>
              </a:tr>
              <a:tr h="949886">
                <a:tc rowSpan="2">
                  <a:txBody>
                    <a:bodyPr/>
                    <a:lstStyle/>
                    <a:p>
                      <a:pPr algn="ctr" rtl="1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(27 تا 9/29 )  </a:t>
                      </a:r>
                      <a:endParaRPr lang="en-US" sz="1600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64464" marR="64464" marT="0" marB="0"/>
                </a:tc>
                <a:tc rowSpan="2">
                  <a:txBody>
                    <a:bodyPr/>
                    <a:lstStyle/>
                    <a:p>
                      <a:pPr algn="ctr" rtl="1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endParaRPr lang="fa-IR" sz="1200" kern="1200" dirty="0" smtClean="0">
                        <a:solidFill>
                          <a:schemeClr val="dk1"/>
                        </a:solidFill>
                        <a:effectLst/>
                        <a:latin typeface="Nazanin" panose="00000700000000000000" pitchFamily="2" charset="-78"/>
                        <a:ea typeface="+mn-ea"/>
                        <a:cs typeface="Nazanin" panose="00000700000000000000" pitchFamily="2" charset="-78"/>
                      </a:endParaRPr>
                    </a:p>
                    <a:p>
                      <a:pPr algn="ctr" rtl="1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endParaRPr lang="fa-IR" sz="1200" kern="1200" dirty="0" smtClean="0">
                        <a:solidFill>
                          <a:schemeClr val="dk1"/>
                        </a:solidFill>
                        <a:effectLst/>
                        <a:latin typeface="Nazanin" panose="00000700000000000000" pitchFamily="2" charset="-78"/>
                        <a:ea typeface="+mn-ea"/>
                        <a:cs typeface="Nazanin" panose="00000700000000000000" pitchFamily="2" charset="-78"/>
                      </a:endParaRPr>
                    </a:p>
                    <a:p>
                      <a:pPr algn="ctr" rtl="1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fa-IR" sz="1200" kern="1200" dirty="0" smtClean="0">
                          <a:solidFill>
                            <a:schemeClr val="dk1"/>
                          </a:solidFill>
                          <a:effectLst/>
                          <a:latin typeface="Nazanin" panose="00000700000000000000" pitchFamily="2" charset="-78"/>
                          <a:ea typeface="+mn-ea"/>
                          <a:cs typeface="Nazanin" panose="00000700000000000000" pitchFamily="2" charset="-78"/>
                        </a:rPr>
                        <a:t>اضافه</a:t>
                      </a:r>
                      <a:r>
                        <a:rPr lang="fa-IR" sz="1200" dirty="0" smtClean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 </a:t>
                      </a:r>
                      <a:r>
                        <a:rPr lang="fa-IR" sz="1200" dirty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وزن</a:t>
                      </a:r>
                      <a:endParaRPr lang="en-US" sz="1600" dirty="0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64464" marR="644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13-7</a:t>
                      </a:r>
                      <a:endParaRPr lang="en-US" sz="1600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64464" marR="64464" marT="0" marB="0" anchor="ctr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fa-IR" sz="1700" dirty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آموزش توسط مراقب سلامت، در صورت بر طرف نشدن مشكل پس از 2 دوره پيگيري (هر دوره سه ماه)، ارجاع به كارشناس تغذيه</a:t>
                      </a:r>
                      <a:endParaRPr lang="en-US" sz="1700" dirty="0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64464" marR="64464" marT="0" marB="0"/>
                </a:tc>
              </a:tr>
              <a:tr h="38512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6-0</a:t>
                      </a:r>
                      <a:endParaRPr lang="en-US" sz="1600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64464" marR="64464" marT="0" marB="0" anchor="ctr"/>
                </a:tc>
                <a:tc>
                  <a:txBody>
                    <a:bodyPr/>
                    <a:lstStyle/>
                    <a:p>
                      <a:pPr marL="215900" marR="215900" algn="just" rtl="1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a-IR" sz="1700" spc="0" dirty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آموزش توسط مراقب سلامت و سپس ارجاع به کارشناس تغذیه برای آموزش تخصصی تغذیه</a:t>
                      </a:r>
                      <a:endParaRPr lang="en-US" sz="1700" spc="-30" dirty="0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64464" marR="64464" marT="0" marB="0"/>
                </a:tc>
              </a:tr>
              <a:tr h="949886">
                <a:tc>
                  <a:txBody>
                    <a:bodyPr/>
                    <a:lstStyle/>
                    <a:p>
                      <a:pPr algn="ctr" rtl="1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fa-IR" sz="160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30 و بالاتر</a:t>
                      </a:r>
                      <a:endParaRPr lang="en-US" sz="1600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64464" marR="64464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fa-IR" sz="120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چاق</a:t>
                      </a:r>
                      <a:endParaRPr lang="en-US" sz="1600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64464" marR="64464" marT="0" marB="0" anchor="ctr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fa-IR" sz="1200" dirty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هر امتیاز</a:t>
                      </a:r>
                      <a:endParaRPr lang="en-US" sz="1600" dirty="0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64464" marR="64464" marT="0" marB="0" anchor="ctr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fa-IR" sz="1800" dirty="0">
                          <a:solidFill>
                            <a:schemeClr val="bg1"/>
                          </a:solidFill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ارجاع به </a:t>
                      </a:r>
                      <a:r>
                        <a:rPr lang="fa-IR" sz="1800" dirty="0" err="1">
                          <a:solidFill>
                            <a:schemeClr val="bg1"/>
                          </a:solidFill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پزشك</a:t>
                      </a:r>
                      <a:r>
                        <a:rPr lang="fa-IR" sz="1800" dirty="0">
                          <a:solidFill>
                            <a:schemeClr val="bg1"/>
                          </a:solidFill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 جهت انجام </a:t>
                      </a:r>
                      <a:r>
                        <a:rPr lang="fa-IR" sz="1800" dirty="0" err="1">
                          <a:solidFill>
                            <a:schemeClr val="bg1"/>
                          </a:solidFill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بررسي‌ها</a:t>
                      </a:r>
                      <a:r>
                        <a:rPr lang="fa-IR" sz="1800" dirty="0">
                          <a:solidFill>
                            <a:schemeClr val="bg1"/>
                          </a:solidFill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 و اقدامات </a:t>
                      </a:r>
                      <a:r>
                        <a:rPr lang="fa-IR" sz="1800" dirty="0" err="1">
                          <a:solidFill>
                            <a:schemeClr val="bg1"/>
                          </a:solidFill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پزشكي</a:t>
                      </a:r>
                      <a:r>
                        <a:rPr lang="fa-IR" sz="1800" dirty="0">
                          <a:solidFill>
                            <a:schemeClr val="bg1"/>
                          </a:solidFill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  و ارجاع  به </a:t>
                      </a:r>
                      <a:r>
                        <a:rPr lang="fa-IR" sz="1800" dirty="0" err="1">
                          <a:solidFill>
                            <a:schemeClr val="bg1"/>
                          </a:solidFill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كارشناس</a:t>
                      </a:r>
                      <a:r>
                        <a:rPr lang="fa-IR" sz="1800" dirty="0">
                          <a:solidFill>
                            <a:schemeClr val="bg1"/>
                          </a:solidFill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 </a:t>
                      </a:r>
                      <a:r>
                        <a:rPr lang="fa-IR" sz="1800" dirty="0" err="1">
                          <a:solidFill>
                            <a:schemeClr val="bg1"/>
                          </a:solidFill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تغذيه</a:t>
                      </a:r>
                      <a:r>
                        <a:rPr lang="fa-IR" sz="1800" dirty="0">
                          <a:solidFill>
                            <a:schemeClr val="bg1"/>
                          </a:solidFill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 جهت </a:t>
                      </a:r>
                      <a:r>
                        <a:rPr lang="fa-IR" sz="1800" dirty="0" err="1">
                          <a:solidFill>
                            <a:schemeClr val="bg1"/>
                          </a:solidFill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اجراي</a:t>
                      </a:r>
                      <a:r>
                        <a:rPr lang="fa-IR" sz="1800" dirty="0">
                          <a:solidFill>
                            <a:schemeClr val="bg1"/>
                          </a:solidFill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 </a:t>
                      </a:r>
                      <a:r>
                        <a:rPr lang="fa-IR" sz="1800" dirty="0" err="1">
                          <a:solidFill>
                            <a:schemeClr val="bg1"/>
                          </a:solidFill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مراقبت‌هاي</a:t>
                      </a:r>
                      <a:r>
                        <a:rPr lang="fa-IR" sz="1800" dirty="0">
                          <a:solidFill>
                            <a:schemeClr val="bg1"/>
                          </a:solidFill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 </a:t>
                      </a:r>
                      <a:r>
                        <a:rPr lang="fa-IR" sz="1800" dirty="0" err="1">
                          <a:solidFill>
                            <a:schemeClr val="bg1"/>
                          </a:solidFill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تغذيه‌اي</a:t>
                      </a:r>
                      <a:r>
                        <a:rPr lang="fa-IR" sz="1800" dirty="0">
                          <a:solidFill>
                            <a:schemeClr val="bg1"/>
                          </a:solidFill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 از </a:t>
                      </a:r>
                      <a:r>
                        <a:rPr lang="fa-IR" sz="1800" dirty="0" err="1">
                          <a:solidFill>
                            <a:schemeClr val="bg1"/>
                          </a:solidFill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طريق</a:t>
                      </a:r>
                      <a:r>
                        <a:rPr lang="fa-IR" sz="1800" dirty="0">
                          <a:solidFill>
                            <a:schemeClr val="bg1"/>
                          </a:solidFill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 </a:t>
                      </a:r>
                      <a:r>
                        <a:rPr lang="fa-IR" sz="1800" dirty="0" err="1">
                          <a:solidFill>
                            <a:schemeClr val="bg1"/>
                          </a:solidFill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پزشك</a:t>
                      </a:r>
                      <a:endParaRPr lang="en-US" sz="1800" dirty="0">
                        <a:solidFill>
                          <a:schemeClr val="bg1"/>
                        </a:solidFill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64464" marR="64464" marT="0" marB="0"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7854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3000" b="1" dirty="0" smtClean="0"/>
              <a:t>خلاصه شرح وظایف بهورز/مراقب سلامت از جهت بررسي </a:t>
            </a:r>
            <a:r>
              <a:rPr lang="fa-IR" sz="3000" b="1" dirty="0"/>
              <a:t>وضعیت تغذیه</a:t>
            </a:r>
            <a:r>
              <a:rPr lang="en-US" sz="3000" dirty="0"/>
              <a:t/>
            </a:r>
            <a:br>
              <a:rPr lang="en-US" sz="3000" dirty="0"/>
            </a:b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 rtl="1">
              <a:lnSpc>
                <a:spcPct val="150000"/>
              </a:lnSpc>
            </a:pPr>
            <a:r>
              <a:rPr lang="ar-SA" dirty="0"/>
              <a:t> </a:t>
            </a:r>
            <a:r>
              <a:rPr lang="fa-IR" dirty="0" smtClean="0"/>
              <a:t>ارزیابی اولیه یا غربالگری عوامل خطر تغذیه ای بیماریهای غیر واگیر</a:t>
            </a:r>
            <a:endParaRPr lang="en-US" dirty="0" smtClean="0"/>
          </a:p>
          <a:p>
            <a:pPr algn="just" rtl="1">
              <a:lnSpc>
                <a:spcPct val="150000"/>
              </a:lnSpc>
            </a:pPr>
            <a:r>
              <a:rPr lang="fa-IR" dirty="0" smtClean="0"/>
              <a:t>ارائه توصیه های تغذیه ای اولیه و معرفی الگوی تغذیه سالم به افراد دارای خطر یا در معرض خطر بیماریهای غیرواگیر</a:t>
            </a:r>
          </a:p>
          <a:p>
            <a:pPr algn="just" rtl="1">
              <a:lnSpc>
                <a:spcPct val="150000"/>
              </a:lnSpc>
            </a:pPr>
            <a:r>
              <a:rPr lang="fa-IR" dirty="0" smtClean="0"/>
              <a:t>ارجاع به پزشک یا کارشناس تغذیه</a:t>
            </a:r>
          </a:p>
          <a:p>
            <a:pPr lvl="0" algn="just" rtl="1">
              <a:lnSpc>
                <a:spcPct val="150000"/>
              </a:lnSpc>
            </a:pPr>
            <a:r>
              <a:rPr lang="fa-IR" dirty="0" smtClean="0"/>
              <a:t>اجراء </a:t>
            </a:r>
            <a:r>
              <a:rPr lang="fa-IR" dirty="0"/>
              <a:t>و پيگيري مداخلات تغذيه‌اي توسط كارشناسان تغذيه صورت می‌گیرد</a:t>
            </a:r>
            <a:r>
              <a:rPr lang="fa-IR" dirty="0" smtClean="0"/>
              <a:t>...</a:t>
            </a:r>
            <a:endParaRPr lang="en-US" dirty="0"/>
          </a:p>
          <a:p>
            <a:pPr algn="just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0491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fa-IR" dirty="0" smtClean="0"/>
          </a:p>
          <a:p>
            <a:pPr marL="0" indent="0" algn="ctr">
              <a:buNone/>
            </a:pPr>
            <a:endParaRPr lang="fa-IR" dirty="0"/>
          </a:p>
          <a:p>
            <a:pPr marL="0" indent="0" algn="ctr">
              <a:buNone/>
            </a:pPr>
            <a:r>
              <a:rPr lang="fa-IR" sz="4400" dirty="0" smtClean="0"/>
              <a:t>موفق باشید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829213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 rtl="1">
              <a:buNone/>
            </a:pPr>
            <a:endParaRPr lang="fa-IR" dirty="0" smtClean="0"/>
          </a:p>
          <a:p>
            <a:pPr marL="0" indent="0" algn="ctr" rtl="1">
              <a:buNone/>
            </a:pPr>
            <a:endParaRPr lang="fa-IR" dirty="0"/>
          </a:p>
          <a:p>
            <a:pPr marL="0" indent="0" algn="ctr" rtl="1">
              <a:buNone/>
            </a:pPr>
            <a:r>
              <a:rPr lang="fa-IR" sz="3600" dirty="0" smtClean="0"/>
              <a:t>تکالیف </a:t>
            </a:r>
            <a:r>
              <a:rPr lang="fa-IR" sz="3600" dirty="0"/>
              <a:t>بهورز و مراقب سلامت </a:t>
            </a:r>
            <a:endParaRPr lang="fa-IR" sz="3600" dirty="0" smtClean="0"/>
          </a:p>
          <a:p>
            <a:pPr marL="0" indent="0" algn="ctr" rtl="1">
              <a:buNone/>
            </a:pPr>
            <a:r>
              <a:rPr lang="fa-IR" sz="3600" dirty="0" smtClean="0"/>
              <a:t>در </a:t>
            </a:r>
            <a:r>
              <a:rPr lang="fa-IR" sz="3600" dirty="0"/>
              <a:t>مواجهه با عوامل خطر بیماری های غیر واگیر مرتبط با تغذیه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4067581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/>
              <a:t>مواردی </a:t>
            </a:r>
            <a:r>
              <a:rPr lang="fa-IR" b="1" dirty="0"/>
              <a:t>که ارزیابی خطر کمتر از 10% </a:t>
            </a:r>
            <a:r>
              <a:rPr lang="fa-IR" b="1" dirty="0" smtClean="0"/>
              <a:t>باشد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 rtl="1">
              <a:buNone/>
            </a:pPr>
            <a:r>
              <a:rPr lang="fa-IR" b="1" dirty="0" smtClean="0">
                <a:solidFill>
                  <a:srgbClr val="FF0000"/>
                </a:solidFill>
              </a:rPr>
              <a:t>اقدامات </a:t>
            </a:r>
            <a:r>
              <a:rPr lang="fa-IR" b="1" dirty="0">
                <a:solidFill>
                  <a:srgbClr val="FF0000"/>
                </a:solidFill>
              </a:rPr>
              <a:t>بهورز/ مراقب سلامت: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fa-IR" dirty="0"/>
              <a:t>ارزیابی الگوی </a:t>
            </a:r>
            <a:r>
              <a:rPr lang="fa-IR" dirty="0" smtClean="0"/>
              <a:t>تغذیه و </a:t>
            </a:r>
            <a:r>
              <a:rPr lang="fa-IR" dirty="0"/>
              <a:t>تعیین امتیاز</a:t>
            </a:r>
            <a:endParaRPr lang="en-US" dirty="0"/>
          </a:p>
          <a:p>
            <a:pPr lvl="0" rtl="1"/>
            <a:r>
              <a:rPr lang="fa-IR" dirty="0" smtClean="0"/>
              <a:t>تعیین </a:t>
            </a:r>
            <a:r>
              <a:rPr lang="en-US" dirty="0"/>
              <a:t>BMI</a:t>
            </a:r>
          </a:p>
          <a:p>
            <a:pPr lvl="0" rtl="1"/>
            <a:r>
              <a:rPr lang="fa-IR" dirty="0"/>
              <a:t>آموزش و توصیه های </a:t>
            </a:r>
            <a:r>
              <a:rPr lang="fa-IR" dirty="0" smtClean="0"/>
              <a:t>اولیه تغذیه </a:t>
            </a:r>
            <a:r>
              <a:rPr lang="fa-IR" dirty="0"/>
              <a:t>ای</a:t>
            </a:r>
            <a:endParaRPr lang="en-US" dirty="0"/>
          </a:p>
          <a:p>
            <a:pPr lvl="0" rtl="1"/>
            <a:r>
              <a:rPr lang="fa-IR" dirty="0"/>
              <a:t>پیگیری بر اساس جدول اقدامات تغذیه ای</a:t>
            </a:r>
            <a:endParaRPr lang="en-US" dirty="0"/>
          </a:p>
          <a:p>
            <a:pPr marL="0" indent="0" rtl="1">
              <a:buNone/>
            </a:pPr>
            <a:r>
              <a:rPr lang="en-US" dirty="0"/>
              <a:t> </a:t>
            </a:r>
          </a:p>
          <a:p>
            <a:pPr marL="0" lvl="0" indent="0" rtl="1">
              <a:buNone/>
            </a:pPr>
            <a:r>
              <a:rPr lang="fa-IR" b="1" dirty="0">
                <a:solidFill>
                  <a:srgbClr val="FF0000"/>
                </a:solidFill>
              </a:rPr>
              <a:t>اقدام کارشناس </a:t>
            </a:r>
            <a:r>
              <a:rPr lang="fa-IR" b="1" dirty="0" smtClean="0">
                <a:solidFill>
                  <a:srgbClr val="FF0000"/>
                </a:solidFill>
              </a:rPr>
              <a:t>تغذیه:</a:t>
            </a:r>
          </a:p>
          <a:p>
            <a:pPr lvl="0" rtl="1"/>
            <a:r>
              <a:rPr lang="fa-IR" dirty="0" smtClean="0"/>
              <a:t> </a:t>
            </a:r>
            <a:r>
              <a:rPr lang="fa-IR" dirty="0"/>
              <a:t>یکبار ارائه توصیه های تخصصی </a:t>
            </a:r>
            <a:r>
              <a:rPr lang="fa-IR" dirty="0" smtClean="0"/>
              <a:t>تغذیه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368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/>
              <a:t>مواردی </a:t>
            </a:r>
            <a:r>
              <a:rPr lang="fa-IR" b="1" dirty="0"/>
              <a:t>که ارزیابی </a:t>
            </a:r>
            <a:r>
              <a:rPr lang="fa-IR" b="1" dirty="0" smtClean="0"/>
              <a:t>خطر </a:t>
            </a:r>
            <a:r>
              <a:rPr lang="fa-IR" b="1" dirty="0"/>
              <a:t>10 تا کمتر از 20% </a:t>
            </a:r>
            <a:r>
              <a:rPr lang="fa-IR" b="1" dirty="0" smtClean="0"/>
              <a:t>باشد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rtl="1">
              <a:buNone/>
            </a:pPr>
            <a:r>
              <a:rPr lang="fa-IR" b="1" dirty="0" smtClean="0">
                <a:solidFill>
                  <a:srgbClr val="FF0000"/>
                </a:solidFill>
              </a:rPr>
              <a:t>اقدامات </a:t>
            </a:r>
            <a:r>
              <a:rPr lang="fa-IR" b="1" dirty="0">
                <a:solidFill>
                  <a:srgbClr val="FF0000"/>
                </a:solidFill>
              </a:rPr>
              <a:t>بهورز/ مراقب سلامت:</a:t>
            </a:r>
            <a:endParaRPr lang="en-US" b="1" dirty="0">
              <a:solidFill>
                <a:srgbClr val="FF0000"/>
              </a:solidFill>
            </a:endParaRPr>
          </a:p>
          <a:p>
            <a:pPr lvl="0"/>
            <a:r>
              <a:rPr lang="fa-IR" dirty="0"/>
              <a:t>ارزیابی الگوی تغذیه و تعیین امتیاز</a:t>
            </a:r>
            <a:endParaRPr lang="en-US" dirty="0"/>
          </a:p>
          <a:p>
            <a:pPr lvl="0" rtl="1"/>
            <a:r>
              <a:rPr lang="fa-IR" dirty="0" smtClean="0"/>
              <a:t>تعیین </a:t>
            </a:r>
            <a:r>
              <a:rPr lang="en-US" dirty="0"/>
              <a:t>BMI</a:t>
            </a:r>
          </a:p>
          <a:p>
            <a:pPr lvl="0" rtl="1"/>
            <a:r>
              <a:rPr lang="fa-IR" dirty="0"/>
              <a:t>آموزش و توصیه های اولیه تغذیه ای</a:t>
            </a:r>
            <a:endParaRPr lang="en-US" dirty="0"/>
          </a:p>
          <a:p>
            <a:pPr lvl="0" rtl="1"/>
            <a:r>
              <a:rPr lang="fa-IR" dirty="0"/>
              <a:t>پیگیری بر اساس جدول اقدامات تغذیه ای</a:t>
            </a:r>
            <a:endParaRPr lang="en-US" dirty="0"/>
          </a:p>
          <a:p>
            <a:pPr marL="0" indent="0" rtl="1">
              <a:buNone/>
            </a:pPr>
            <a:r>
              <a:rPr lang="en-US" dirty="0"/>
              <a:t> </a:t>
            </a:r>
          </a:p>
          <a:p>
            <a:pPr marL="0" lvl="0" indent="0" rtl="1">
              <a:buNone/>
            </a:pPr>
            <a:r>
              <a:rPr lang="fa-IR" b="1" dirty="0">
                <a:solidFill>
                  <a:srgbClr val="FF0000"/>
                </a:solidFill>
              </a:rPr>
              <a:t>اقدام کارشناس </a:t>
            </a:r>
            <a:r>
              <a:rPr lang="fa-IR" b="1" dirty="0" smtClean="0">
                <a:solidFill>
                  <a:srgbClr val="FF0000"/>
                </a:solidFill>
              </a:rPr>
              <a:t>تغذیه:</a:t>
            </a:r>
          </a:p>
          <a:p>
            <a:r>
              <a:rPr lang="fa-IR" b="1" dirty="0" smtClean="0">
                <a:solidFill>
                  <a:srgbClr val="FF0000"/>
                </a:solidFill>
              </a:rPr>
              <a:t> </a:t>
            </a:r>
            <a:r>
              <a:rPr lang="fa-IR" dirty="0"/>
              <a:t>یکبار ارائه توصیه های تخصصی </a:t>
            </a:r>
            <a:r>
              <a:rPr lang="fa-IR" dirty="0" smtClean="0"/>
              <a:t>تغذیه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5422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/>
              <a:t>مواردی که ارزیابی خطر 20 تا کمتر از 30% </a:t>
            </a:r>
            <a:r>
              <a:rPr lang="fa-IR" b="1" dirty="0" smtClean="0"/>
              <a:t>باشد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6200" y="1825625"/>
            <a:ext cx="4927600" cy="4351338"/>
          </a:xfrm>
        </p:spPr>
        <p:txBody>
          <a:bodyPr>
            <a:normAutofit fontScale="92500" lnSpcReduction="10000"/>
          </a:bodyPr>
          <a:lstStyle/>
          <a:p>
            <a:pPr marL="0" lvl="0" indent="0" rtl="1">
              <a:buNone/>
            </a:pPr>
            <a:r>
              <a:rPr lang="fa-IR" sz="2400" b="1" dirty="0" smtClean="0">
                <a:solidFill>
                  <a:srgbClr val="FF0000"/>
                </a:solidFill>
              </a:rPr>
              <a:t>اقدامات </a:t>
            </a:r>
            <a:r>
              <a:rPr lang="fa-IR" sz="2400" b="1" dirty="0">
                <a:solidFill>
                  <a:srgbClr val="FF0000"/>
                </a:solidFill>
              </a:rPr>
              <a:t>بهورز/ مراقب سلامت:</a:t>
            </a:r>
            <a:endParaRPr lang="en-US" sz="2400" b="1" dirty="0">
              <a:solidFill>
                <a:srgbClr val="FF0000"/>
              </a:solidFill>
            </a:endParaRPr>
          </a:p>
          <a:p>
            <a:pPr lvl="0">
              <a:lnSpc>
                <a:spcPct val="150000"/>
              </a:lnSpc>
            </a:pPr>
            <a:r>
              <a:rPr lang="fa-IR" sz="2000" dirty="0"/>
              <a:t>ارزیابی الگوی تغذیه و تعیین امتیاز</a:t>
            </a:r>
            <a:endParaRPr lang="en-US" sz="2000" dirty="0"/>
          </a:p>
          <a:p>
            <a:pPr lvl="0" rtl="1">
              <a:lnSpc>
                <a:spcPct val="150000"/>
              </a:lnSpc>
            </a:pPr>
            <a:r>
              <a:rPr lang="fa-IR" sz="2000" dirty="0" smtClean="0"/>
              <a:t>تعیین </a:t>
            </a:r>
            <a:r>
              <a:rPr lang="en-US" sz="2000" dirty="0" smtClean="0"/>
              <a:t>BMI</a:t>
            </a:r>
            <a:r>
              <a:rPr lang="fa-IR" sz="2000" dirty="0" smtClean="0"/>
              <a:t> </a:t>
            </a:r>
            <a:r>
              <a:rPr lang="fa-IR" sz="2000" dirty="0"/>
              <a:t>و دور کمر و اقدام مطابق دستورالعمل</a:t>
            </a:r>
            <a:endParaRPr lang="en-US" sz="2000" dirty="0"/>
          </a:p>
          <a:p>
            <a:pPr lvl="0" rtl="1">
              <a:lnSpc>
                <a:spcPct val="150000"/>
              </a:lnSpc>
            </a:pPr>
            <a:r>
              <a:rPr lang="fa-IR" sz="2000" dirty="0"/>
              <a:t>بررسی فشار خون، </a:t>
            </a:r>
            <a:r>
              <a:rPr lang="fa-IR" sz="2000" dirty="0" smtClean="0"/>
              <a:t>قند</a:t>
            </a:r>
            <a:r>
              <a:rPr lang="en-US" sz="2000" dirty="0" smtClean="0"/>
              <a:t> </a:t>
            </a:r>
            <a:r>
              <a:rPr lang="fa-IR" sz="2000" dirty="0" smtClean="0"/>
              <a:t>خون </a:t>
            </a:r>
            <a:r>
              <a:rPr lang="fa-IR" sz="2000" dirty="0"/>
              <a:t>ناشتا و کلسترول و اقدام مطابق دستورالعمل</a:t>
            </a:r>
            <a:endParaRPr lang="en-US" sz="2000" dirty="0"/>
          </a:p>
          <a:p>
            <a:pPr lvl="0" rtl="1">
              <a:lnSpc>
                <a:spcPct val="150000"/>
              </a:lnSpc>
            </a:pPr>
            <a:r>
              <a:rPr lang="fa-IR" sz="2000" dirty="0"/>
              <a:t>آموزش و توصیه های اولیه تغذیه ای</a:t>
            </a:r>
            <a:endParaRPr lang="en-US" sz="2000" dirty="0"/>
          </a:p>
          <a:p>
            <a:pPr lvl="0" rtl="1">
              <a:lnSpc>
                <a:spcPct val="150000"/>
              </a:lnSpc>
            </a:pPr>
            <a:r>
              <a:rPr lang="fa-IR" sz="2000" dirty="0"/>
              <a:t>ارجاع به پزشک و از پزشک ارجاع به کارشناس تغذیه</a:t>
            </a:r>
            <a:endParaRPr lang="en-US" sz="2000" dirty="0"/>
          </a:p>
          <a:p>
            <a:pPr lvl="0" rtl="1">
              <a:lnSpc>
                <a:spcPct val="150000"/>
              </a:lnSpc>
            </a:pPr>
            <a:r>
              <a:rPr lang="fa-IR" sz="2000" dirty="0"/>
              <a:t>پیگیری بر اساس جدول اقدامات تغذیه ای</a:t>
            </a:r>
            <a:endParaRPr lang="en-US" sz="2000" dirty="0"/>
          </a:p>
          <a:p>
            <a:pPr marL="0" indent="0" rtl="1">
              <a:buNone/>
            </a:pPr>
            <a:r>
              <a:rPr lang="en-US" sz="2000" dirty="0"/>
              <a:t> 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84200" y="1825625"/>
            <a:ext cx="51181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just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just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just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just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a-IR" sz="2400" b="1" dirty="0">
                <a:solidFill>
                  <a:srgbClr val="FF0000"/>
                </a:solidFill>
                <a:latin typeface="Nazanin" panose="00000700000000000000" pitchFamily="2" charset="-78"/>
                <a:cs typeface="Nazanin" panose="00000700000000000000" pitchFamily="2" charset="-78"/>
              </a:rPr>
              <a:t>اقدامات کارشناس تغذیه:</a:t>
            </a:r>
            <a:endParaRPr lang="en-US" sz="2400" b="1" dirty="0">
              <a:solidFill>
                <a:srgbClr val="FF0000"/>
              </a:solidFill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000" dirty="0">
                <a:latin typeface="Nazanin" panose="00000700000000000000" pitchFamily="2" charset="-78"/>
                <a:cs typeface="Nazanin" panose="00000700000000000000" pitchFamily="2" charset="-78"/>
              </a:rPr>
              <a:t>ارزیابی تغذیه ای با تکمیل فرم تخصصی تغذیه ای</a:t>
            </a:r>
            <a:endParaRPr lang="en-US" sz="2000" dirty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000" dirty="0">
                <a:latin typeface="Nazanin" panose="00000700000000000000" pitchFamily="2" charset="-78"/>
                <a:cs typeface="Nazanin" panose="00000700000000000000" pitchFamily="2" charset="-78"/>
              </a:rPr>
              <a:t>تحلیل </a:t>
            </a:r>
            <a:r>
              <a:rPr lang="en-US" sz="2000" dirty="0">
                <a:latin typeface="Nazanin" panose="00000700000000000000" pitchFamily="2" charset="-78"/>
                <a:cs typeface="Nazanin" panose="00000700000000000000" pitchFamily="2" charset="-78"/>
              </a:rPr>
              <a:t>BMI</a:t>
            </a:r>
            <a:r>
              <a:rPr lang="fa-IR" sz="2000" dirty="0">
                <a:latin typeface="Nazanin" panose="00000700000000000000" pitchFamily="2" charset="-78"/>
                <a:cs typeface="Nazanin" panose="00000700000000000000" pitchFamily="2" charset="-78"/>
              </a:rPr>
              <a:t> و دور کمر و اقدام مطابق دستورالعمل</a:t>
            </a:r>
            <a:endParaRPr lang="en-US" sz="2000" dirty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000" dirty="0">
                <a:latin typeface="Nazanin" panose="00000700000000000000" pitchFamily="2" charset="-78"/>
                <a:cs typeface="Nazanin" panose="00000700000000000000" pitchFamily="2" charset="-78"/>
              </a:rPr>
              <a:t>بررسی فشار خون، قندخون ناشتا و کلسترول و اقدام مطابق دستورالعمل </a:t>
            </a:r>
            <a:endParaRPr lang="en-US" sz="2000" dirty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000" dirty="0">
                <a:latin typeface="Nazanin" panose="00000700000000000000" pitchFamily="2" charset="-78"/>
                <a:cs typeface="Nazanin" panose="00000700000000000000" pitchFamily="2" charset="-78"/>
              </a:rPr>
              <a:t>مشاوره تغذیه و تنظیم برنامه غذایی</a:t>
            </a:r>
            <a:endParaRPr lang="en-US" sz="2000" dirty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000" dirty="0">
                <a:latin typeface="Nazanin" panose="00000700000000000000" pitchFamily="2" charset="-78"/>
                <a:cs typeface="Nazanin" panose="00000700000000000000" pitchFamily="2" charset="-78"/>
              </a:rPr>
              <a:t>پیگیری 1 ماه و بعد 3 ماه بعد و ادامه پیگیری 3 ماهه تا زمان تنظیم عامل خطر</a:t>
            </a:r>
            <a:endParaRPr lang="en-US" sz="2000" dirty="0">
              <a:latin typeface="Nazanin" panose="00000700000000000000" pitchFamily="2" charset="-78"/>
              <a:cs typeface="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33344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5200" y="365125"/>
            <a:ext cx="10515600" cy="1325563"/>
          </a:xfrm>
        </p:spPr>
        <p:txBody>
          <a:bodyPr/>
          <a:lstStyle/>
          <a:p>
            <a:r>
              <a:rPr lang="fa-IR" b="1" dirty="0" smtClean="0"/>
              <a:t>مواردی </a:t>
            </a:r>
            <a:r>
              <a:rPr lang="fa-IR" b="1" dirty="0"/>
              <a:t>که ارزیابی خطر 30% و بیشتر </a:t>
            </a:r>
            <a:r>
              <a:rPr lang="fa-IR" b="1" dirty="0" smtClean="0"/>
              <a:t>باشد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89700" y="1825625"/>
            <a:ext cx="4864100" cy="4351338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fa-IR" b="1" dirty="0">
                <a:solidFill>
                  <a:srgbClr val="FF0000"/>
                </a:solidFill>
              </a:rPr>
              <a:t>اقدامات مراقب سلامت:</a:t>
            </a:r>
            <a:endParaRPr lang="en-US" b="1" dirty="0">
              <a:solidFill>
                <a:srgbClr val="FF0000"/>
              </a:solidFill>
            </a:endParaRPr>
          </a:p>
          <a:p>
            <a:pPr lvl="0" rtl="1"/>
            <a:r>
              <a:rPr lang="fa-IR" sz="2000" dirty="0"/>
              <a:t>ارزیابی الگوی </a:t>
            </a:r>
            <a:r>
              <a:rPr lang="fa-IR" sz="2000" dirty="0" smtClean="0"/>
              <a:t>تغذیه و تعیین امتیاز</a:t>
            </a:r>
            <a:endParaRPr lang="en-US" sz="2000" dirty="0"/>
          </a:p>
          <a:p>
            <a:pPr lvl="0" rtl="1"/>
            <a:r>
              <a:rPr lang="fa-IR" sz="2000" dirty="0"/>
              <a:t>تعیین </a:t>
            </a:r>
            <a:r>
              <a:rPr lang="en-US" sz="2000" dirty="0"/>
              <a:t>BMI</a:t>
            </a:r>
          </a:p>
          <a:p>
            <a:pPr lvl="0">
              <a:lnSpc>
                <a:spcPct val="150000"/>
              </a:lnSpc>
            </a:pPr>
            <a:r>
              <a:rPr lang="fa-IR" sz="2000" dirty="0"/>
              <a:t>بررسی فشار خون، قند</a:t>
            </a:r>
            <a:r>
              <a:rPr lang="en-US" sz="2000" dirty="0"/>
              <a:t> </a:t>
            </a:r>
            <a:r>
              <a:rPr lang="fa-IR" sz="2000" dirty="0"/>
              <a:t>خون ناشتا و کلسترول و اقدام مطابق دستورالعمل</a:t>
            </a:r>
            <a:endParaRPr lang="en-US" sz="2000" dirty="0"/>
          </a:p>
          <a:p>
            <a:pPr lvl="0" rtl="1"/>
            <a:r>
              <a:rPr lang="fa-IR" sz="2000" dirty="0" smtClean="0"/>
              <a:t>آموزش </a:t>
            </a:r>
            <a:r>
              <a:rPr lang="fa-IR" sz="2000" dirty="0"/>
              <a:t>و توصیه های اولیه تغذیه ای</a:t>
            </a:r>
            <a:endParaRPr lang="en-US" sz="2000" dirty="0"/>
          </a:p>
          <a:p>
            <a:pPr lvl="0" rtl="1"/>
            <a:r>
              <a:rPr lang="fa-IR" sz="2000" dirty="0"/>
              <a:t>ارجاع به پزشک و از پزشک ارجاع به کارشناس تغذیه</a:t>
            </a:r>
            <a:endParaRPr lang="en-US" sz="2000" dirty="0"/>
          </a:p>
          <a:p>
            <a:pPr lvl="0" rtl="1"/>
            <a:r>
              <a:rPr lang="fa-IR" sz="2000" dirty="0"/>
              <a:t>پیگیری بر اساس جدول اقدامات تغذیه ای</a:t>
            </a:r>
            <a:endParaRPr lang="en-US" sz="2000" dirty="0"/>
          </a:p>
          <a:p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965200" y="1825625"/>
            <a:ext cx="48641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just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just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just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just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just" defTabSz="914400" rtl="1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a-IR" b="1" dirty="0" smtClean="0">
                <a:solidFill>
                  <a:srgbClr val="FF0000"/>
                </a:solidFill>
                <a:latin typeface="Nazanin" panose="00000700000000000000" pitchFamily="2" charset="-78"/>
                <a:cs typeface="Nazanin" panose="00000700000000000000" pitchFamily="2" charset="-78"/>
              </a:rPr>
              <a:t>اقدامات کارشناس تغذیه:</a:t>
            </a:r>
            <a:endParaRPr lang="en-US" dirty="0" smtClean="0">
              <a:solidFill>
                <a:srgbClr val="FF0000"/>
              </a:solidFill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000" dirty="0" smtClean="0">
                <a:latin typeface="Nazanin" panose="00000700000000000000" pitchFamily="2" charset="-78"/>
                <a:cs typeface="Nazanin" panose="00000700000000000000" pitchFamily="2" charset="-78"/>
              </a:rPr>
              <a:t>ارزیابی تغذیه ای با تکمیل فرم تخصصی تغذیه ای</a:t>
            </a:r>
            <a:endParaRPr lang="en-US" sz="2000" dirty="0" smtClean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000" dirty="0">
                <a:latin typeface="Nazanin" panose="00000700000000000000" pitchFamily="2" charset="-78"/>
                <a:cs typeface="Nazanin" panose="00000700000000000000" pitchFamily="2" charset="-78"/>
              </a:rPr>
              <a:t>بررسی </a:t>
            </a:r>
            <a:r>
              <a:rPr lang="en-US" sz="2000" dirty="0">
                <a:latin typeface="Nazanin" panose="00000700000000000000" pitchFamily="2" charset="-78"/>
                <a:cs typeface="Nazanin" panose="00000700000000000000" pitchFamily="2" charset="-78"/>
              </a:rPr>
              <a:t>BMI</a:t>
            </a:r>
            <a:r>
              <a:rPr lang="fa-IR" sz="2000" dirty="0">
                <a:latin typeface="Nazanin" panose="00000700000000000000" pitchFamily="2" charset="-78"/>
                <a:cs typeface="Nazanin" panose="00000700000000000000" pitchFamily="2" charset="-78"/>
              </a:rPr>
              <a:t>، فشار خون ، قند</a:t>
            </a:r>
            <a:r>
              <a:rPr lang="en-US" sz="2000" dirty="0">
                <a:latin typeface="Nazanin" panose="00000700000000000000" pitchFamily="2" charset="-78"/>
                <a:cs typeface="Nazanin" panose="00000700000000000000" pitchFamily="2" charset="-78"/>
              </a:rPr>
              <a:t> </a:t>
            </a:r>
            <a:r>
              <a:rPr lang="fa-IR" sz="2000" dirty="0">
                <a:latin typeface="Nazanin" panose="00000700000000000000" pitchFamily="2" charset="-78"/>
                <a:cs typeface="Nazanin" panose="00000700000000000000" pitchFamily="2" charset="-78"/>
              </a:rPr>
              <a:t>خون ناشتا و کلسترول </a:t>
            </a:r>
          </a:p>
          <a:p>
            <a:pPr>
              <a:lnSpc>
                <a:spcPct val="150000"/>
              </a:lnSpc>
            </a:pPr>
            <a:r>
              <a:rPr lang="fa-IR" sz="2000" dirty="0" smtClean="0">
                <a:latin typeface="Nazanin" panose="00000700000000000000" pitchFamily="2" charset="-78"/>
                <a:cs typeface="Nazanin" panose="00000700000000000000" pitchFamily="2" charset="-78"/>
              </a:rPr>
              <a:t>مشاوره تغذیه و تنظیم برنامه غذایی</a:t>
            </a:r>
            <a:endParaRPr lang="en-US" sz="2000" dirty="0" smtClean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>
              <a:lnSpc>
                <a:spcPct val="150000"/>
              </a:lnSpc>
            </a:pPr>
            <a:r>
              <a:rPr lang="fa-IR" sz="2000" dirty="0" smtClean="0">
                <a:latin typeface="Nazanin" panose="00000700000000000000" pitchFamily="2" charset="-78"/>
                <a:cs typeface="Nazanin" panose="00000700000000000000" pitchFamily="2" charset="-78"/>
              </a:rPr>
              <a:t>پیگیری ماهانه تا زمان تنظیم عامل خطر</a:t>
            </a:r>
            <a:endParaRPr lang="en-US" sz="2000" dirty="0" smtClean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endParaRPr lang="en-US" dirty="0">
              <a:latin typeface="Nazanin" panose="00000700000000000000" pitchFamily="2" charset="-78"/>
              <a:cs typeface="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67291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96043" y="312847"/>
            <a:ext cx="10597243" cy="618630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342900" lvl="0" indent="-342900" algn="just" rtl="1">
              <a:buFont typeface="+mj-lt"/>
              <a:buAutoNum type="arabicPeriod"/>
            </a:pPr>
            <a:r>
              <a:rPr lang="ar-SA" dirty="0">
                <a:solidFill>
                  <a:srgbClr val="FF0000"/>
                </a:solidFill>
                <a:latin typeface="Nazanin" panose="00000700000000000000" pitchFamily="2" charset="-78"/>
                <a:cs typeface="Nazanin" panose="00000700000000000000" pitchFamily="2" charset="-78"/>
              </a:rPr>
              <a:t>مصرف ميوه روزانه شما  معمولا" چقدر است؟</a:t>
            </a:r>
            <a:endParaRPr lang="en-US" dirty="0">
              <a:solidFill>
                <a:srgbClr val="FF0000"/>
              </a:solidFill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1" algn="just" rtl="1"/>
            <a:r>
              <a:rPr lang="ar-SA" sz="1600" dirty="0">
                <a:latin typeface="Nazanin" panose="00000700000000000000" pitchFamily="2" charset="-78"/>
                <a:cs typeface="Nazanin" panose="00000700000000000000" pitchFamily="2" charset="-78"/>
              </a:rPr>
              <a:t>گزینه اول: بندرت/ هرگز  </a:t>
            </a:r>
            <a:endParaRPr lang="en-US" sz="1600" dirty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1" algn="just" rtl="1"/>
            <a:r>
              <a:rPr lang="ar-SA" sz="1600" dirty="0">
                <a:latin typeface="Nazanin" panose="00000700000000000000" pitchFamily="2" charset="-78"/>
                <a:cs typeface="Nazanin" panose="00000700000000000000" pitchFamily="2" charset="-78"/>
              </a:rPr>
              <a:t>گزینه دوم:   کمتر از 2 واحد</a:t>
            </a:r>
            <a:endParaRPr lang="en-US" sz="1600" dirty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1" algn="just" rtl="1"/>
            <a:r>
              <a:rPr lang="ar-SA" sz="1600" dirty="0">
                <a:latin typeface="Nazanin" panose="00000700000000000000" pitchFamily="2" charset="-78"/>
                <a:cs typeface="Nazanin" panose="00000700000000000000" pitchFamily="2" charset="-78"/>
              </a:rPr>
              <a:t>گزینه سوم:  2 تا 4 واحد یا بیشتر</a:t>
            </a:r>
            <a:endParaRPr lang="en-US" sz="1600" dirty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marL="342900" lvl="0" indent="-342900" algn="just" rtl="1">
              <a:buFont typeface="+mj-lt"/>
              <a:buAutoNum type="arabicPeriod"/>
            </a:pPr>
            <a:r>
              <a:rPr lang="ar-SA" dirty="0">
                <a:solidFill>
                  <a:srgbClr val="FF0000"/>
                </a:solidFill>
                <a:latin typeface="Nazanin" panose="00000700000000000000" pitchFamily="2" charset="-78"/>
                <a:cs typeface="Nazanin" panose="00000700000000000000" pitchFamily="2" charset="-78"/>
              </a:rPr>
              <a:t>مصرف سبزي روزانه شما معمولا"چقدر است؟</a:t>
            </a:r>
            <a:endParaRPr lang="en-US" dirty="0">
              <a:solidFill>
                <a:srgbClr val="FF0000"/>
              </a:solidFill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1" algn="just" rtl="1"/>
            <a:r>
              <a:rPr lang="ar-SA" sz="1600" dirty="0">
                <a:latin typeface="Nazanin" panose="00000700000000000000" pitchFamily="2" charset="-78"/>
                <a:cs typeface="Nazanin" panose="00000700000000000000" pitchFamily="2" charset="-78"/>
              </a:rPr>
              <a:t>گزینه اول: بندرت/ هرگز </a:t>
            </a:r>
            <a:endParaRPr lang="en-US" sz="1600" dirty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1" algn="just" rtl="1"/>
            <a:r>
              <a:rPr lang="ar-SA" sz="1600" dirty="0">
                <a:latin typeface="Nazanin" panose="00000700000000000000" pitchFamily="2" charset="-78"/>
                <a:cs typeface="Nazanin" panose="00000700000000000000" pitchFamily="2" charset="-78"/>
              </a:rPr>
              <a:t>گزینه دوم:  کمتر از 3 واحد</a:t>
            </a:r>
            <a:endParaRPr lang="en-US" sz="1600" dirty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1" algn="just" rtl="1"/>
            <a:r>
              <a:rPr lang="ar-SA" sz="1600" dirty="0">
                <a:latin typeface="Nazanin" panose="00000700000000000000" pitchFamily="2" charset="-78"/>
                <a:cs typeface="Nazanin" panose="00000700000000000000" pitchFamily="2" charset="-78"/>
              </a:rPr>
              <a:t>گزینه سوم : 3 تا 5 واحد</a:t>
            </a:r>
            <a:endParaRPr lang="en-US" sz="1600" dirty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marL="342900" lvl="0" indent="-342900" algn="just" rtl="1">
              <a:buFont typeface="+mj-lt"/>
              <a:buAutoNum type="arabicPeriod"/>
            </a:pPr>
            <a:r>
              <a:rPr lang="ar-SA" dirty="0">
                <a:solidFill>
                  <a:srgbClr val="FF0000"/>
                </a:solidFill>
                <a:latin typeface="Nazanin" panose="00000700000000000000" pitchFamily="2" charset="-78"/>
                <a:cs typeface="Nazanin" panose="00000700000000000000" pitchFamily="2" charset="-78"/>
              </a:rPr>
              <a:t>مصرف شير و لبنيات روزانه شما معمولا"  چقدر است؟</a:t>
            </a:r>
            <a:endParaRPr lang="en-US" dirty="0">
              <a:solidFill>
                <a:srgbClr val="FF0000"/>
              </a:solidFill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1" algn="just" rtl="1"/>
            <a:r>
              <a:rPr lang="ar-SA" sz="1600" dirty="0">
                <a:latin typeface="Nazanin" panose="00000700000000000000" pitchFamily="2" charset="-78"/>
                <a:cs typeface="Nazanin" panose="00000700000000000000" pitchFamily="2" charset="-78"/>
              </a:rPr>
              <a:t>گزینه اول:  بندرت/ هرگز </a:t>
            </a:r>
            <a:endParaRPr lang="en-US" sz="1600" dirty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1" algn="just" rtl="1"/>
            <a:r>
              <a:rPr lang="ar-SA" sz="1600" dirty="0">
                <a:latin typeface="Nazanin" panose="00000700000000000000" pitchFamily="2" charset="-78"/>
                <a:cs typeface="Nazanin" panose="00000700000000000000" pitchFamily="2" charset="-78"/>
              </a:rPr>
              <a:t>گزینه دوم:   کمتر از 2 واحد</a:t>
            </a:r>
            <a:endParaRPr lang="en-US" sz="1600" dirty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1" algn="just" rtl="1"/>
            <a:r>
              <a:rPr lang="ar-SA" sz="1600" dirty="0">
                <a:latin typeface="Nazanin" panose="00000700000000000000" pitchFamily="2" charset="-78"/>
                <a:cs typeface="Nazanin" panose="00000700000000000000" pitchFamily="2" charset="-78"/>
              </a:rPr>
              <a:t>گزینه سوم:  2 واحد يا بيشتر</a:t>
            </a:r>
            <a:endParaRPr lang="en-US" sz="1600" dirty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marL="342900" lvl="0" indent="-342900" algn="just" rtl="1">
              <a:buFont typeface="+mj-lt"/>
              <a:buAutoNum type="arabicPeriod"/>
            </a:pPr>
            <a:r>
              <a:rPr lang="ar-SA" dirty="0">
                <a:solidFill>
                  <a:srgbClr val="FF0000"/>
                </a:solidFill>
                <a:latin typeface="Nazanin" panose="00000700000000000000" pitchFamily="2" charset="-78"/>
                <a:cs typeface="Nazanin" panose="00000700000000000000" pitchFamily="2" charset="-78"/>
              </a:rPr>
              <a:t>آيا سر سفره از نمكدان استفاده مي كنید؟</a:t>
            </a:r>
            <a:endParaRPr lang="en-US" dirty="0">
              <a:solidFill>
                <a:srgbClr val="FF0000"/>
              </a:solidFill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1" algn="just" rtl="1"/>
            <a:r>
              <a:rPr lang="ar-SA" sz="1600" dirty="0">
                <a:latin typeface="Nazanin" panose="00000700000000000000" pitchFamily="2" charset="-78"/>
                <a:cs typeface="Nazanin" panose="00000700000000000000" pitchFamily="2" charset="-78"/>
              </a:rPr>
              <a:t>گزینه اول:  همیشه </a:t>
            </a:r>
            <a:endParaRPr lang="en-US" sz="1600" dirty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1" algn="just" rtl="1"/>
            <a:r>
              <a:rPr lang="ar-SA" sz="1600" dirty="0">
                <a:latin typeface="Nazanin" panose="00000700000000000000" pitchFamily="2" charset="-78"/>
                <a:cs typeface="Nazanin" panose="00000700000000000000" pitchFamily="2" charset="-78"/>
              </a:rPr>
              <a:t>گزینه دوم:   گاهی</a:t>
            </a:r>
            <a:endParaRPr lang="en-US" sz="1600" dirty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1" algn="just" rtl="1"/>
            <a:r>
              <a:rPr lang="ar-SA" sz="1600" dirty="0">
                <a:latin typeface="Nazanin" panose="00000700000000000000" pitchFamily="2" charset="-78"/>
                <a:cs typeface="Nazanin" panose="00000700000000000000" pitchFamily="2" charset="-78"/>
              </a:rPr>
              <a:t>گزینه سوم:  بندرت/ هرگز              </a:t>
            </a:r>
            <a:endParaRPr lang="en-US" sz="1600" dirty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marL="342900" lvl="0" indent="-342900" algn="just" rtl="1">
              <a:buFont typeface="+mj-lt"/>
              <a:buAutoNum type="arabicPeriod"/>
            </a:pPr>
            <a:r>
              <a:rPr lang="ar-SA" dirty="0">
                <a:solidFill>
                  <a:srgbClr val="FF0000"/>
                </a:solidFill>
                <a:latin typeface="Nazanin" panose="00000700000000000000" pitchFamily="2" charset="-78"/>
                <a:cs typeface="Nazanin" panose="00000700000000000000" pitchFamily="2" charset="-78"/>
              </a:rPr>
              <a:t>چقدر بطور معمول فست فود /نوشابه هاي گازدار مصرف می کنید؟</a:t>
            </a:r>
            <a:endParaRPr lang="en-US" dirty="0">
              <a:solidFill>
                <a:srgbClr val="FF0000"/>
              </a:solidFill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1" algn="just" rtl="1"/>
            <a:r>
              <a:rPr lang="ar-SA" sz="1600" dirty="0">
                <a:latin typeface="Nazanin" panose="00000700000000000000" pitchFamily="2" charset="-78"/>
                <a:cs typeface="Nazanin" panose="00000700000000000000" pitchFamily="2" charset="-78"/>
              </a:rPr>
              <a:t>گزینه اول:  ماهی 2 بار یا بیشتر </a:t>
            </a:r>
            <a:endParaRPr lang="en-US" sz="1600" dirty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1" algn="just" rtl="1"/>
            <a:r>
              <a:rPr lang="ar-SA" sz="1600" dirty="0">
                <a:latin typeface="Nazanin" panose="00000700000000000000" pitchFamily="2" charset="-78"/>
                <a:cs typeface="Nazanin" panose="00000700000000000000" pitchFamily="2" charset="-78"/>
              </a:rPr>
              <a:t>گزینه دوم:  ماهی 1 الی 2 یاز        </a:t>
            </a:r>
            <a:endParaRPr lang="en-US" sz="1600" dirty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1" algn="just" rtl="1"/>
            <a:r>
              <a:rPr lang="ar-SA" sz="1600" dirty="0">
                <a:latin typeface="Nazanin" panose="00000700000000000000" pitchFamily="2" charset="-78"/>
                <a:cs typeface="Nazanin" panose="00000700000000000000" pitchFamily="2" charset="-78"/>
              </a:rPr>
              <a:t>گزینه </a:t>
            </a:r>
            <a:r>
              <a:rPr lang="fa-IR" sz="1600" dirty="0">
                <a:latin typeface="Nazanin" panose="00000700000000000000" pitchFamily="2" charset="-78"/>
                <a:cs typeface="Nazanin" panose="00000700000000000000" pitchFamily="2" charset="-78"/>
              </a:rPr>
              <a:t>س</a:t>
            </a:r>
            <a:r>
              <a:rPr lang="ar-SA" sz="1600" dirty="0" smtClean="0">
                <a:latin typeface="Nazanin" panose="00000700000000000000" pitchFamily="2" charset="-78"/>
                <a:cs typeface="Nazanin" panose="00000700000000000000" pitchFamily="2" charset="-78"/>
              </a:rPr>
              <a:t>وم</a:t>
            </a:r>
            <a:r>
              <a:rPr lang="ar-SA" sz="1600" dirty="0">
                <a:latin typeface="Nazanin" panose="00000700000000000000" pitchFamily="2" charset="-78"/>
                <a:cs typeface="Nazanin" panose="00000700000000000000" pitchFamily="2" charset="-78"/>
              </a:rPr>
              <a:t>:  بندرت/ هرگز  </a:t>
            </a:r>
            <a:endParaRPr lang="en-US" sz="1600" dirty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marL="342900" indent="-342900" algn="just" rtl="1">
              <a:buFont typeface="+mj-lt"/>
              <a:buAutoNum type="arabicPeriod"/>
            </a:pPr>
            <a:r>
              <a:rPr lang="ar-SA" dirty="0">
                <a:solidFill>
                  <a:srgbClr val="FF0000"/>
                </a:solidFill>
                <a:latin typeface="Nazanin" panose="00000700000000000000" pitchFamily="2" charset="-78"/>
                <a:cs typeface="Nazanin" panose="00000700000000000000" pitchFamily="2" charset="-78"/>
              </a:rPr>
              <a:t>از چه نوع روغنی معمولا" مصرف می کنید؟</a:t>
            </a:r>
            <a:endParaRPr lang="en-US" dirty="0">
              <a:solidFill>
                <a:srgbClr val="FF0000"/>
              </a:solidFill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1" algn="just" rtl="1"/>
            <a:r>
              <a:rPr lang="ar-SA" sz="1600" dirty="0">
                <a:latin typeface="Nazanin" panose="00000700000000000000" pitchFamily="2" charset="-78"/>
                <a:cs typeface="Nazanin" panose="00000700000000000000" pitchFamily="2" charset="-78"/>
              </a:rPr>
              <a:t>گزینه اول:  فقط روغن نيمه جامد  یا    فقط‌ جامد   يا   فقط حيواني  </a:t>
            </a:r>
            <a:endParaRPr lang="en-US" sz="1600" dirty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1" algn="just" rtl="1"/>
            <a:r>
              <a:rPr lang="ar-SA" sz="1600" dirty="0">
                <a:latin typeface="Nazanin" panose="00000700000000000000" pitchFamily="2" charset="-78"/>
                <a:cs typeface="Nazanin" panose="00000700000000000000" pitchFamily="2" charset="-78"/>
              </a:rPr>
              <a:t>گزینه دوم:  تلفيقي از انواع روغن های مایع و نیمه جامد</a:t>
            </a:r>
            <a:endParaRPr lang="en-US" sz="1600" dirty="0">
              <a:latin typeface="Nazanin" panose="00000700000000000000" pitchFamily="2" charset="-78"/>
              <a:cs typeface="Nazanin" panose="00000700000000000000" pitchFamily="2" charset="-78"/>
            </a:endParaRPr>
          </a:p>
          <a:p>
            <a:pPr lvl="1" algn="just" rtl="1"/>
            <a:r>
              <a:rPr lang="ar-SA" sz="1600" dirty="0">
                <a:latin typeface="Nazanin" panose="00000700000000000000" pitchFamily="2" charset="-78"/>
                <a:cs typeface="Nazanin" panose="00000700000000000000" pitchFamily="2" charset="-78"/>
              </a:rPr>
              <a:t>گزینه سوم:  فقط گياهي مايع (معمولی و مخصوص سرخ کردنی)</a:t>
            </a:r>
            <a:endParaRPr lang="en-US" sz="1600" dirty="0">
              <a:latin typeface="Nazanin" panose="00000700000000000000" pitchFamily="2" charset="-78"/>
              <a:cs typeface="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8011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42925"/>
            <a:ext cx="10515600" cy="1325563"/>
          </a:xfrm>
        </p:spPr>
        <p:txBody>
          <a:bodyPr>
            <a:noAutofit/>
          </a:bodyPr>
          <a:lstStyle/>
          <a:p>
            <a:pPr algn="just" rtl="1"/>
            <a:r>
              <a:rPr lang="ar-SA" sz="2400" dirty="0">
                <a:latin typeface="Nazanin" panose="00000700000000000000" pitchFamily="2" charset="-78"/>
                <a:cs typeface="Nazanin" panose="00000700000000000000" pitchFamily="2" charset="-78"/>
              </a:rPr>
              <a:t>کلیه مبتلایان به بیماری های دیابت، دیس لپیدمی، پرفشاری خون و چاقی پس از غربالگری توسط بهورز/ مراقب سلامت ، ابتدا جهت انجام مراحل درمانی به پزشک ارجاع می شود. سپس از طرف پزشک جهت دریافت مراقبت تغذیه به کارشناس تغذیه ارجاع و پیگیری خواهد شد</a:t>
            </a:r>
            <a:r>
              <a:rPr lang="ar-SA" sz="2400" dirty="0" smtClean="0">
                <a:latin typeface="Nazanin" panose="00000700000000000000" pitchFamily="2" charset="-78"/>
                <a:cs typeface="Nazanin" panose="00000700000000000000" pitchFamily="2" charset="-78"/>
              </a:rPr>
              <a:t>.</a:t>
            </a:r>
            <a:endParaRPr lang="en-US" sz="2400" dirty="0">
              <a:latin typeface="Nazanin" panose="00000700000000000000" pitchFamily="2" charset="-78"/>
              <a:cs typeface="Nazanin" panose="000007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9289692"/>
              </p:ext>
            </p:extLst>
          </p:nvPr>
        </p:nvGraphicFramePr>
        <p:xfrm>
          <a:off x="2768600" y="1868488"/>
          <a:ext cx="6464300" cy="4581387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6464300"/>
              </a:tblGrid>
              <a:tr h="2790687">
                <a:tc>
                  <a:txBody>
                    <a:bodyPr/>
                    <a:lstStyle/>
                    <a:p>
                      <a:pPr marL="0" lvl="0" indent="0" algn="just" rtl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ar-SA" sz="2000" dirty="0" smtClean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نحوه </a:t>
                      </a:r>
                      <a:r>
                        <a:rPr lang="ar-SA" sz="2000" dirty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محاسبه امتیاز:</a:t>
                      </a:r>
                      <a:endParaRPr lang="en-US" sz="2000" dirty="0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  <a:p>
                      <a:pPr algn="just" rtl="1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ar-SA" sz="2000" dirty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گزینه اول =0 امتیاز       </a:t>
                      </a:r>
                      <a:endParaRPr lang="fa-IR" sz="2000" dirty="0" smtClean="0">
                        <a:effectLst/>
                        <a:latin typeface="Nazanin" panose="00000700000000000000" pitchFamily="2" charset="-78"/>
                        <a:cs typeface="Nazanin" panose="00000700000000000000" pitchFamily="2" charset="-78"/>
                      </a:endParaRPr>
                    </a:p>
                    <a:p>
                      <a:pPr algn="just" rtl="1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ar-SA" sz="2000" dirty="0" smtClean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گزینه </a:t>
                      </a:r>
                      <a:r>
                        <a:rPr lang="ar-SA" sz="2000" dirty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دوم = 1 امتیاز    </a:t>
                      </a:r>
                      <a:endParaRPr lang="fa-IR" sz="2000" dirty="0" smtClean="0">
                        <a:effectLst/>
                        <a:latin typeface="Nazanin" panose="00000700000000000000" pitchFamily="2" charset="-78"/>
                        <a:cs typeface="Nazanin" panose="00000700000000000000" pitchFamily="2" charset="-78"/>
                      </a:endParaRPr>
                    </a:p>
                    <a:p>
                      <a:pPr algn="just" rtl="1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ar-SA" sz="2000" dirty="0" smtClean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گزینه </a:t>
                      </a:r>
                      <a:r>
                        <a:rPr lang="ar-SA" sz="2000" dirty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سوم = 2 امتیاز         </a:t>
                      </a:r>
                      <a:endParaRPr lang="fa-IR" sz="2000" dirty="0" smtClean="0">
                        <a:effectLst/>
                        <a:latin typeface="Nazanin" panose="00000700000000000000" pitchFamily="2" charset="-78"/>
                        <a:cs typeface="Nazanin" panose="00000700000000000000" pitchFamily="2" charset="-78"/>
                      </a:endParaRPr>
                    </a:p>
                    <a:p>
                      <a:pPr algn="just" rtl="1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ar-SA" sz="2000" dirty="0" smtClean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بیشترین </a:t>
                      </a:r>
                      <a:r>
                        <a:rPr lang="ar-SA" sz="2000" dirty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امتیاز= 12 امتیاز</a:t>
                      </a:r>
                      <a:endParaRPr lang="en-US" sz="2000" dirty="0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68580" marR="68580" marT="0" marB="0"/>
                </a:tc>
              </a:tr>
              <a:tr h="1551125">
                <a:tc>
                  <a:txBody>
                    <a:bodyPr/>
                    <a:lstStyle/>
                    <a:p>
                      <a:pPr marL="0" lvl="0" indent="0" algn="just" rtl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ar-SA" sz="2000" b="1" kern="1200" dirty="0" smtClean="0">
                          <a:solidFill>
                            <a:schemeClr val="lt1"/>
                          </a:solidFill>
                          <a:effectLst/>
                          <a:latin typeface="Nazanin" panose="00000700000000000000" pitchFamily="2" charset="-78"/>
                          <a:ea typeface="+mn-ea"/>
                          <a:cs typeface="Nazanin" panose="00000700000000000000" pitchFamily="2" charset="-78"/>
                        </a:rPr>
                        <a:t>نحوه </a:t>
                      </a:r>
                      <a:r>
                        <a:rPr lang="ar-SA" sz="2000" b="1" kern="1200" dirty="0">
                          <a:solidFill>
                            <a:schemeClr val="lt1"/>
                          </a:solidFill>
                          <a:effectLst/>
                          <a:latin typeface="Nazanin" panose="00000700000000000000" pitchFamily="2" charset="-78"/>
                          <a:ea typeface="+mn-ea"/>
                          <a:cs typeface="Nazanin" panose="00000700000000000000" pitchFamily="2" charset="-78"/>
                        </a:rPr>
                        <a:t>تصمیم گیری برای ارائه خدمت یا ارجاع: </a:t>
                      </a:r>
                      <a:endParaRPr lang="fa-IR" sz="2000" b="1" kern="1200" dirty="0" smtClean="0">
                        <a:solidFill>
                          <a:schemeClr val="lt1"/>
                        </a:solidFill>
                        <a:effectLst/>
                        <a:latin typeface="Nazanin" panose="00000700000000000000" pitchFamily="2" charset="-78"/>
                        <a:ea typeface="+mn-ea"/>
                        <a:cs typeface="Nazanin" panose="00000700000000000000" pitchFamily="2" charset="-78"/>
                      </a:endParaRPr>
                    </a:p>
                    <a:p>
                      <a:pPr marL="0" lvl="0" indent="0" algn="just" rtl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ar-SA" sz="2000" b="1" kern="1200" dirty="0" smtClean="0">
                          <a:solidFill>
                            <a:schemeClr val="lt1"/>
                          </a:solidFill>
                          <a:effectLst/>
                          <a:latin typeface="Nazanin" panose="00000700000000000000" pitchFamily="2" charset="-78"/>
                          <a:ea typeface="+mn-ea"/>
                          <a:cs typeface="Nazanin" panose="00000700000000000000" pitchFamily="2" charset="-78"/>
                        </a:rPr>
                        <a:t>1- </a:t>
                      </a:r>
                      <a:r>
                        <a:rPr lang="ar-SA" sz="2000" b="1" kern="1200" dirty="0">
                          <a:solidFill>
                            <a:schemeClr val="lt1"/>
                          </a:solidFill>
                          <a:effectLst/>
                          <a:latin typeface="Nazanin" panose="00000700000000000000" pitchFamily="2" charset="-78"/>
                          <a:ea typeface="+mn-ea"/>
                          <a:cs typeface="Nazanin" panose="00000700000000000000" pitchFamily="2" charset="-78"/>
                        </a:rPr>
                        <a:t>امتیاز بدست آمده از سوالات ارزیابی </a:t>
                      </a:r>
                      <a:endParaRPr lang="fa-IR" sz="2000" b="1" kern="1200" dirty="0" smtClean="0">
                        <a:solidFill>
                          <a:schemeClr val="lt1"/>
                        </a:solidFill>
                        <a:effectLst/>
                        <a:latin typeface="Nazanin" panose="00000700000000000000" pitchFamily="2" charset="-78"/>
                        <a:ea typeface="+mn-ea"/>
                        <a:cs typeface="Nazanin" panose="00000700000000000000" pitchFamily="2" charset="-78"/>
                      </a:endParaRPr>
                    </a:p>
                    <a:p>
                      <a:pPr marL="0" lvl="0" indent="0" algn="just" rtl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ar-SA" sz="2000" b="1" kern="1200" dirty="0" smtClean="0">
                          <a:solidFill>
                            <a:schemeClr val="lt1"/>
                          </a:solidFill>
                          <a:effectLst/>
                          <a:latin typeface="Nazanin" panose="00000700000000000000" pitchFamily="2" charset="-78"/>
                          <a:ea typeface="+mn-ea"/>
                          <a:cs typeface="Nazanin" panose="00000700000000000000" pitchFamily="2" charset="-78"/>
                        </a:rPr>
                        <a:t>2- </a:t>
                      </a:r>
                      <a:r>
                        <a:rPr lang="ar-SA" sz="2000" b="1" kern="1200" dirty="0">
                          <a:solidFill>
                            <a:schemeClr val="lt1"/>
                          </a:solidFill>
                          <a:effectLst/>
                          <a:latin typeface="Nazanin" panose="00000700000000000000" pitchFamily="2" charset="-78"/>
                          <a:ea typeface="+mn-ea"/>
                          <a:cs typeface="Nazanin" panose="00000700000000000000" pitchFamily="2" charset="-78"/>
                        </a:rPr>
                        <a:t>دور </a:t>
                      </a:r>
                      <a:r>
                        <a:rPr lang="ar-SA" sz="2000" b="1" kern="1200" dirty="0" smtClean="0">
                          <a:solidFill>
                            <a:schemeClr val="lt1"/>
                          </a:solidFill>
                          <a:effectLst/>
                          <a:latin typeface="Nazanin" panose="00000700000000000000" pitchFamily="2" charset="-78"/>
                          <a:ea typeface="+mn-ea"/>
                          <a:cs typeface="Nazanin" panose="00000700000000000000" pitchFamily="2" charset="-78"/>
                        </a:rPr>
                        <a:t>کمر</a:t>
                      </a:r>
                      <a:endParaRPr lang="fa-IR" sz="2000" b="1" kern="1200" dirty="0" smtClean="0">
                        <a:solidFill>
                          <a:schemeClr val="lt1"/>
                        </a:solidFill>
                        <a:effectLst/>
                        <a:latin typeface="Nazanin" panose="00000700000000000000" pitchFamily="2" charset="-78"/>
                        <a:ea typeface="+mn-ea"/>
                        <a:cs typeface="Nazanin" panose="00000700000000000000" pitchFamily="2" charset="-78"/>
                      </a:endParaRPr>
                    </a:p>
                    <a:p>
                      <a:pPr marL="0" lvl="0" indent="0" algn="just" rtl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ar-SA" sz="2000" b="1" kern="1200" dirty="0" smtClean="0">
                          <a:solidFill>
                            <a:schemeClr val="lt1"/>
                          </a:solidFill>
                          <a:effectLst/>
                          <a:latin typeface="Nazanin" panose="00000700000000000000" pitchFamily="2" charset="-78"/>
                          <a:ea typeface="+mn-ea"/>
                          <a:cs typeface="Nazanin" panose="00000700000000000000" pitchFamily="2" charset="-78"/>
                        </a:rPr>
                        <a:t>3- </a:t>
                      </a:r>
                      <a:r>
                        <a:rPr lang="en-US" sz="2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BMI</a:t>
                      </a:r>
                      <a:r>
                        <a:rPr lang="ar-SA" sz="2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ar-SA" sz="1100" dirty="0">
                          <a:effectLst/>
                        </a:rPr>
                        <a:t> </a:t>
                      </a:r>
                      <a:endParaRPr lang="en-US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1987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65303248"/>
              </p:ext>
            </p:extLst>
          </p:nvPr>
        </p:nvGraphicFramePr>
        <p:xfrm>
          <a:off x="965200" y="-152606"/>
          <a:ext cx="9779000" cy="7010606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360127"/>
                <a:gridCol w="1360127"/>
                <a:gridCol w="1826346"/>
                <a:gridCol w="5232400"/>
              </a:tblGrid>
              <a:tr h="630120">
                <a:tc gridSpan="4"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en-US" sz="1600" b="1" dirty="0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50979" marR="50979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45758">
                <a:tc>
                  <a:txBody>
                    <a:bodyPr/>
                    <a:lstStyle/>
                    <a:p>
                      <a:pPr marL="251460" indent="-251460"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400" b="1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وضعیت </a:t>
                      </a:r>
                      <a:r>
                        <a:rPr lang="en-US" sz="1400" b="1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BMI </a:t>
                      </a:r>
                      <a:endParaRPr lang="en-US" sz="1600" b="1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50979" marR="50979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400" b="1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دور کمر</a:t>
                      </a:r>
                      <a:endParaRPr lang="en-US" sz="1600" b="1">
                        <a:effectLst/>
                        <a:latin typeface="Nazanin" panose="00000700000000000000" pitchFamily="2" charset="-78"/>
                        <a:cs typeface="Nazanin" panose="00000700000000000000" pitchFamily="2" charset="-78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b="1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(cm)</a:t>
                      </a:r>
                      <a:endParaRPr lang="en-US" sz="1600" b="1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50979" marR="50979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400" b="1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امتیاز الگوی تغدیه</a:t>
                      </a:r>
                      <a:endParaRPr lang="en-US" sz="1600" b="1">
                        <a:effectLst/>
                        <a:latin typeface="Nazanin" panose="00000700000000000000" pitchFamily="2" charset="-78"/>
                        <a:cs typeface="Nazanin" panose="00000700000000000000" pitchFamily="2" charset="-78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400" b="1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(7-0)</a:t>
                      </a:r>
                      <a:endParaRPr lang="en-US" sz="1600" b="1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50979" marR="50979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400" b="1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اقدام لازم</a:t>
                      </a:r>
                      <a:endParaRPr lang="en-US" sz="1600" b="1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50979" marR="50979" marT="0" marB="0"/>
                </a:tc>
              </a:tr>
              <a:tr h="57081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b="1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کمتر از 18.5</a:t>
                      </a:r>
                      <a:endParaRPr lang="en-US" sz="1600" b="1">
                        <a:effectLst/>
                        <a:latin typeface="Nazanin" panose="00000700000000000000" pitchFamily="2" charset="-78"/>
                        <a:cs typeface="Nazanin" panose="00000700000000000000" pitchFamily="2" charset="-78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b="1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(کم وزنی)</a:t>
                      </a:r>
                      <a:endParaRPr lang="en-US" sz="1600" b="1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50979" marR="50979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400" b="1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با هر دور کمر</a:t>
                      </a:r>
                      <a:endParaRPr lang="en-US" sz="1600" b="1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50979" marR="50979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400" b="1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با هر امتیاز الگوی تغذیه ای</a:t>
                      </a:r>
                      <a:endParaRPr lang="en-US" sz="1600" b="1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50979" marR="50979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 dirty="0">
                          <a:solidFill>
                            <a:schemeClr val="bg1"/>
                          </a:solidFill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ارجاع به پزشك جهت انجام بررسي‌ها و اقدامات پزشكي  و سپس ارجاع از پزشک به كارشناس تغذيه جهت اجراي مراقبت‌هاي تغذيه‌اي</a:t>
                      </a: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50979" marR="50979" marT="0" marB="0">
                    <a:solidFill>
                      <a:srgbClr val="FF0000"/>
                    </a:solidFill>
                  </a:tcPr>
                </a:tc>
              </a:tr>
              <a:tr h="199331">
                <a:tc rowSpan="5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400" b="1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18.5 تا 25</a:t>
                      </a:r>
                      <a:endParaRPr lang="en-US" sz="1600" b="1">
                        <a:effectLst/>
                        <a:latin typeface="Nazanin" panose="00000700000000000000" pitchFamily="2" charset="-78"/>
                        <a:cs typeface="Nazanin" panose="00000700000000000000" pitchFamily="2" charset="-78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400" b="1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(طبیعی)</a:t>
                      </a:r>
                      <a:endParaRPr lang="en-US" sz="1600" b="1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50979" marR="50979" marT="0" marB="0"/>
                </a:tc>
                <a:tc rowSpan="3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400" b="1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زیر 90</a:t>
                      </a:r>
                      <a:endParaRPr lang="en-US" sz="1600" b="1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50979" marR="50979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400" b="1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12</a:t>
                      </a:r>
                      <a:endParaRPr lang="en-US" sz="1600" b="1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50979" marR="50979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b="1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تشویق فرد</a:t>
                      </a:r>
                      <a:r>
                        <a:rPr lang="ar-SA" sz="1400" b="1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 و </a:t>
                      </a:r>
                      <a:r>
                        <a:rPr lang="ar-SA" sz="1200" b="1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ادامه مراقبت و پیگیری یکسال بعد</a:t>
                      </a:r>
                      <a:endParaRPr lang="en-US" sz="1600" b="1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50979" marR="50979" marT="0" marB="0"/>
                </a:tc>
              </a:tr>
              <a:tr h="5889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400" b="1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11 - 7</a:t>
                      </a:r>
                      <a:endParaRPr lang="en-US" sz="1600" b="1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50979" marR="50979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b="1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آموزش تغذیه  و پی گیری توسط بهورز/ مراقب سلامت مطابق با بسته خدمت سلامت میانسالان</a:t>
                      </a:r>
                      <a:r>
                        <a:rPr lang="ar-SA" sz="1200" b="1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 - پیگیری یکسال بعد</a:t>
                      </a:r>
                      <a:endParaRPr lang="en-US" sz="1600" b="1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50979" marR="50979" marT="0" marB="0"/>
                </a:tc>
              </a:tr>
              <a:tr h="33138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400" b="1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6 - 0</a:t>
                      </a:r>
                      <a:endParaRPr lang="en-US" sz="1600" b="1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50979" marR="50979" marT="0" marB="0"/>
                </a:tc>
                <a:tc rowSpan="2"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b="1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پی گیری توسط بهورز/ مراقب سلامت تا دو دوره سه ماهه و در صورت تداوم مشکلات تغذیه ای، ارجاع از بهورز/ مراقب سلامت به کارشناس تغذیه جهت مراقبت های تغذیه ای- پیگیری 9 ماه بعد</a:t>
                      </a:r>
                      <a:endParaRPr lang="en-US" sz="1600" b="1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50979" marR="50979" marT="0" marB="0"/>
                </a:tc>
              </a:tr>
              <a:tr h="46593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400" b="1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90و بالاتر </a:t>
                      </a:r>
                      <a:endParaRPr lang="en-US" sz="1600" b="1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50979" marR="50979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400" b="1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12 – 7</a:t>
                      </a:r>
                      <a:endParaRPr lang="en-US" sz="1600" b="1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50979" marR="50979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9732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400" b="1" dirty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6 - 0</a:t>
                      </a:r>
                      <a:endParaRPr lang="en-US" sz="1600" b="1" dirty="0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50979" marR="50979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پی گیری توسط بهورز/ مراقب سلامت تا یک دوره سه ماهه و در صورت تداوم مشکلات تغذیه ای، ارجاع از بهورز/ مراقب سلامت به کارشناس تغذیه جهت مراقبت های تغذیه ای-پیگیری 6 ماه بعد</a:t>
                      </a:r>
                      <a:endParaRPr lang="en-US" sz="1600" b="1" dirty="0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50979" marR="50979" marT="0" marB="0"/>
                </a:tc>
              </a:tr>
              <a:tr h="797322">
                <a:tc rowSpan="4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400" b="1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25 تا 30</a:t>
                      </a:r>
                      <a:endParaRPr lang="en-US" sz="1600" b="1">
                        <a:effectLst/>
                        <a:latin typeface="Nazanin" panose="00000700000000000000" pitchFamily="2" charset="-78"/>
                        <a:cs typeface="Nazanin" panose="00000700000000000000" pitchFamily="2" charset="-78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400" b="1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(اضافه وزن)</a:t>
                      </a:r>
                      <a:endParaRPr lang="en-US" sz="1600" b="1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50979" marR="50979" marT="0" marB="0"/>
                </a:tc>
                <a:tc rowSpan="2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400" b="1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زیر 90</a:t>
                      </a:r>
                      <a:endParaRPr lang="en-US" sz="1600" b="1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50979" marR="50979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400" b="1" dirty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6 - 0</a:t>
                      </a:r>
                      <a:endParaRPr lang="en-US" sz="1600" b="1" dirty="0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50979" marR="50979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پی گیری توسط بهورز/ مراقب سلامت تا یک دوره سه ماهه و در صورت تداوم مشکلات تغذیه ای،  ارجاع از بهورز/ مراقب سلامت به کارشناس تغذیه جهت مراقبت های تغذیه ای - پیگیری 6 ماه بعد</a:t>
                      </a:r>
                      <a:endParaRPr lang="en-US" sz="1600" b="1" dirty="0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50979" marR="50979" marT="0" marB="0"/>
                </a:tc>
              </a:tr>
              <a:tr h="21861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400" b="1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11 - 7</a:t>
                      </a:r>
                      <a:endParaRPr lang="en-US" sz="1600" b="1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50979" marR="50979" marT="0" marB="0"/>
                </a:tc>
                <a:tc rowSpan="2"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پی گیری توسط بهورز/ مراقب سلامت تا دو دوره سه ماهه  و در صورت تداوم مشکلات تغذیه ای،  ارجاع از بهورز/ مراقب سلامت به کارشناس تغذیه جهت مراقبت های تغذیه ای- پیگیری 9 ماه بعد</a:t>
                      </a:r>
                      <a:endParaRPr lang="en-US" sz="1600" b="1" dirty="0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50979" marR="50979" marT="0" marB="0"/>
                </a:tc>
              </a:tr>
              <a:tr h="57870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400" b="1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90و بالاتر </a:t>
                      </a:r>
                      <a:endParaRPr lang="en-US" sz="1600" b="1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50979" marR="50979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400" b="1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11 - 7</a:t>
                      </a:r>
                      <a:endParaRPr lang="en-US" sz="1600" b="1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50979" marR="50979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7081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400" b="1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6 - 0</a:t>
                      </a:r>
                      <a:endParaRPr lang="en-US" sz="1600" b="1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50979" marR="50979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200" b="1" dirty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ارجاع به پزشك جهت انجام بررسي‌ها و اقدامات پزشكي  و سپس ارجاع از پزشک به كارشناس تغذيه جهت اجراي مراقبت‌هاي تغذيه‌اي </a:t>
                      </a:r>
                      <a:endParaRPr lang="en-US" sz="1600" b="1" dirty="0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50979" marR="50979" marT="0" marB="0">
                    <a:solidFill>
                      <a:srgbClr val="FF0000"/>
                    </a:solidFill>
                  </a:tcPr>
                </a:tc>
              </a:tr>
              <a:tr h="57081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بیشتر از 30</a:t>
                      </a:r>
                      <a:endParaRPr lang="en-US" sz="1600" b="1" dirty="0">
                        <a:effectLst/>
                        <a:latin typeface="Nazanin" panose="00000700000000000000" pitchFamily="2" charset="-78"/>
                        <a:cs typeface="Nazanin" panose="00000700000000000000" pitchFamily="2" charset="-78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(چاقی)</a:t>
                      </a:r>
                      <a:endParaRPr lang="en-US" sz="1600" b="1" dirty="0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50979" marR="50979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400" b="1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با هر دور کمر</a:t>
                      </a:r>
                      <a:endParaRPr lang="en-US" sz="1600" b="1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50979" marR="50979" marT="0" marB="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400" b="1"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با هر امتیاز الگوی تغذیه ای</a:t>
                      </a:r>
                      <a:endParaRPr lang="en-US" sz="1600" b="1"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50979" marR="50979" marT="0" marB="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1200" b="1" dirty="0">
                          <a:solidFill>
                            <a:schemeClr val="bg1"/>
                          </a:solidFill>
                          <a:effectLst/>
                          <a:latin typeface="Nazanin" panose="00000700000000000000" pitchFamily="2" charset="-78"/>
                          <a:cs typeface="Nazanin" panose="00000700000000000000" pitchFamily="2" charset="-78"/>
                        </a:rPr>
                        <a:t>ارجاع به پزشك جهت انجام بررسي‌ها و اقدامات پزشكي  و سپس ارجاع از پزشک به كارشناس تغذيه جهت اجراي مراقبت‌هاي تغذيه‌اي </a:t>
                      </a: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Nazanin" panose="00000700000000000000" pitchFamily="2" charset="-78"/>
                        <a:ea typeface="Calibri" panose="020F0502020204030204" pitchFamily="34" charset="0"/>
                        <a:cs typeface="Nazanin" panose="00000700000000000000" pitchFamily="2" charset="-78"/>
                      </a:endParaRPr>
                    </a:p>
                  </a:txBody>
                  <a:tcPr marL="50979" marR="50979" marT="0" marB="0"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4175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</TotalTime>
  <Words>1917</Words>
  <Application>Microsoft Office PowerPoint</Application>
  <PresentationFormat>Widescreen</PresentationFormat>
  <Paragraphs>253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Arial</vt:lpstr>
      <vt:lpstr>Calibri</vt:lpstr>
      <vt:lpstr>Calibri Light</vt:lpstr>
      <vt:lpstr>Courier New</vt:lpstr>
      <vt:lpstr>Nazanin</vt:lpstr>
      <vt:lpstr>Symbol</vt:lpstr>
      <vt:lpstr>Titr</vt:lpstr>
      <vt:lpstr>Office Theme</vt:lpstr>
      <vt:lpstr>بسمه تعالی نحوه ارزیابی خطر تغذیه ای گروه سنی 30 سال و بالاتر و نحوه ارجاع بر اساس نتیجه خطر سنجی</vt:lpstr>
      <vt:lpstr>PowerPoint Presentation</vt:lpstr>
      <vt:lpstr>مواردی که ارزیابی خطر کمتر از 10% باشد</vt:lpstr>
      <vt:lpstr>مواردی که ارزیابی خطر 10 تا کمتر از 20% باشد</vt:lpstr>
      <vt:lpstr>مواردی که ارزیابی خطر 20 تا کمتر از 30% باشد</vt:lpstr>
      <vt:lpstr>مواردی که ارزیابی خطر 30% و بیشتر باشد</vt:lpstr>
      <vt:lpstr>PowerPoint Presentation</vt:lpstr>
      <vt:lpstr>کلیه مبتلایان به بیماری های دیابت، دیس لپیدمی، پرفشاری خون و چاقی پس از غربالگری توسط بهورز/ مراقب سلامت ، ابتدا جهت انجام مراحل درمانی به پزشک ارجاع می شود. سپس از طرف پزشک جهت دریافت مراقبت تغذیه به کارشناس تغذیه ارجاع و پیگیری خواهد شد.</vt:lpstr>
      <vt:lpstr>PowerPoint Presentation</vt:lpstr>
      <vt:lpstr>غربالگری تغذیه ای سالمندان (60 سال و بالا تر) </vt:lpstr>
      <vt:lpstr>معیار الگوی تغذیه و شیوه زندگی برای افراد با نمایه توده بدنی کمتر از 21:</vt:lpstr>
      <vt:lpstr>PowerPoint Presentation</vt:lpstr>
      <vt:lpstr>معیار الگوی تغذیه و شیوه زندگی برای افراد با نمایه توده بدنی 21 و بالاتر:</vt:lpstr>
      <vt:lpstr>PowerPoint Presentation</vt:lpstr>
      <vt:lpstr>PowerPoint Presentation</vt:lpstr>
      <vt:lpstr>خلاصه شرح وظایف بهورز/مراقب سلامت از جهت بررسي وضعیت تغذیه </vt:lpstr>
      <vt:lpstr>PowerPoint Presentation</vt:lpstr>
    </vt:vector>
  </TitlesOfParts>
  <Company>Health.gov.ir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ترابی دكتر پریسا</dc:creator>
  <cp:lastModifiedBy>Parisa Torabi</cp:lastModifiedBy>
  <cp:revision>21</cp:revision>
  <dcterms:created xsi:type="dcterms:W3CDTF">2016-10-15T10:07:29Z</dcterms:created>
  <dcterms:modified xsi:type="dcterms:W3CDTF">2016-10-15T21:24:46Z</dcterms:modified>
</cp:coreProperties>
</file>