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75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69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55" d="100"/>
          <a:sy n="55" d="100"/>
        </p:scale>
        <p:origin x="61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304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566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055330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956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496424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5771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8951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249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869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322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61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451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068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955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35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05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F986C-E35B-4A07-AD59-22E2576D83B0}" type="datetimeFigureOut">
              <a:rPr lang="en-US" smtClean="0"/>
              <a:t>2016/10/16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D5F3B7D-CEB2-45BD-BEFC-C993CE3AC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6354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rtl="1"/>
            <a:r>
              <a:rPr lang="fa-IR" sz="3600" dirty="0">
                <a:cs typeface="B Titr" panose="00000700000000000000" pitchFamily="2" charset="-78"/>
              </a:rPr>
              <a:t>رهنمودهاي  غذايي ايران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فروزان صالحی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دفتر بهبود تغذیه جامعه</a:t>
            </a:r>
          </a:p>
          <a:p>
            <a:pPr algn="r" rtl="1"/>
            <a:r>
              <a:rPr lang="fa-IR" b="1" dirty="0" smtClean="0">
                <a:cs typeface="B Nazanin" panose="00000400000000000000" pitchFamily="2" charset="-78"/>
              </a:rPr>
              <a:t>پاییز 1395</a:t>
            </a:r>
            <a:endParaRPr lang="en-US" b="1" dirty="0" smtClean="0"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491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حبوبات و غذاهای پخته شده با آن را هفته ای 3-2 بار بخورید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/>
            <a:r>
              <a:rPr lang="fa-IR" b="1" dirty="0">
                <a:cs typeface="B Nazanin" panose="00000400000000000000" pitchFamily="2" charset="-78"/>
              </a:rPr>
              <a:t>حبوبات منبع خوبی از پروتئین، ویتامین ها و مواد معدنی هستند.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b="1" dirty="0">
                <a:cs typeface="B Nazanin" panose="00000400000000000000" pitchFamily="2" charset="-78"/>
              </a:rPr>
              <a:t>در وعده های غذایی اصلی (مثل صبحانه) از خوراک هایی مثل عدسی و لوبیا پخته بخورید.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b="1" dirty="0">
                <a:cs typeface="B Nazanin" panose="00000400000000000000" pitchFamily="2" charset="-78"/>
              </a:rPr>
              <a:t>بهتر است بیشتر برنج را به صورت مخلوط با حبوبات مثل باقلا پلو، عدس پلو، ماش پلو، لوبیا چشم بلبلی با پلو و .... مصرف </a:t>
            </a:r>
            <a:r>
              <a:rPr lang="fa-IR" b="1" dirty="0" smtClean="0">
                <a:cs typeface="B Nazanin" panose="00000400000000000000" pitchFamily="2" charset="-78"/>
              </a:rPr>
              <a:t>کنید</a:t>
            </a:r>
            <a:r>
              <a:rPr lang="fa-IR" sz="3200" dirty="0" smtClean="0"/>
              <a:t>.</a:t>
            </a:r>
          </a:p>
          <a:p>
            <a:pPr lvl="0" algn="r" rtl="1"/>
            <a:r>
              <a:rPr lang="fa-IR" b="1" dirty="0" smtClean="0">
                <a:cs typeface="B Nazanin" panose="00000400000000000000" pitchFamily="2" charset="-78"/>
              </a:rPr>
              <a:t>حبوبات </a:t>
            </a:r>
            <a:r>
              <a:rPr lang="fa-IR" b="1" dirty="0">
                <a:cs typeface="B Nazanin" panose="00000400000000000000" pitchFamily="2" charset="-78"/>
              </a:rPr>
              <a:t>جانشین مناسبی برای گوشت و منبع خوبی از پروتئین گیاهی هستند</a:t>
            </a:r>
            <a:r>
              <a:rPr lang="fa-IR" sz="3200" dirty="0"/>
              <a:t>.</a:t>
            </a:r>
            <a:endParaRPr lang="en-US" sz="3200" dirty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082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هر روز شیر، ماست و پنیر بخورید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/>
            <a:r>
              <a:rPr lang="fa-IR" sz="2400" b="1" dirty="0">
                <a:cs typeface="B Nazanin" panose="00000400000000000000" pitchFamily="2" charset="-78"/>
              </a:rPr>
              <a:t>مصرف روزانه لبنیات (شیر، ماست، پنیر، دوغ و کشک) برای تامین کلسیم و پیشگیری از پوکی استخوان ضروری است.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cs typeface="B Nazanin" panose="00000400000000000000" pitchFamily="2" charset="-78"/>
              </a:rPr>
              <a:t>مصرف روزانه لبنیات (شیر، ماست، پنیر، دوغ و کشک) را افزایش دهید.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cs typeface="B Nazanin" panose="00000400000000000000" pitchFamily="2" charset="-78"/>
              </a:rPr>
              <a:t>از لبنیات (شیر، ماست، پنیر، دوغ و کشک) پاستوریزه استفاده کنید.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cs typeface="B Nazanin" panose="00000400000000000000" pitchFamily="2" charset="-78"/>
              </a:rPr>
              <a:t>از انواع لبنیات (ماست، پنیر، دوغ و کشک) کم نمک مصرف کنید.</a:t>
            </a:r>
            <a:endParaRPr lang="en-US" sz="2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400" b="1" dirty="0">
                <a:cs typeface="B Nazanin" panose="00000400000000000000" pitchFamily="2" charset="-78"/>
              </a:rPr>
              <a:t>شیر، ماست و پنیر خود را از نوع کم چرب انتخاب کنید</a:t>
            </a:r>
            <a:r>
              <a:rPr lang="fa-IR" sz="2400" dirty="0"/>
              <a:t>.</a:t>
            </a:r>
            <a:endParaRPr lang="en-US" sz="2400" dirty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5398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برای پخت غذا فقط از روغن های مایع و به مقدار کم مصرف کنید. از روغن مخصوص سرخ کردنی فقط برای سرخ کردن استفاده کنید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 algn="r" rtl="1"/>
            <a:r>
              <a:rPr lang="fa-IR" sz="3000" b="1" dirty="0">
                <a:cs typeface="B Nazanin" panose="00000400000000000000" pitchFamily="2" charset="-78"/>
              </a:rPr>
              <a:t>اسید های چرب ترانس موجود در روغن ها و چربی ها باعث افزایش خطر بیماری های قلبی و عروقی و انواع سرطان ها می شوند.</a:t>
            </a:r>
            <a:endParaRPr lang="en-US" sz="3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3000" b="1" dirty="0">
                <a:cs typeface="B Nazanin" panose="00000400000000000000" pitchFamily="2" charset="-78"/>
              </a:rPr>
              <a:t>در هنگام انتخاب روغن ها به برچسب تغذیه ای آن توجه کنید. در صورتی که بخش مربوط به اسید چرب ترانس آن قرمز بود آن روغن را انتخاب نکنید</a:t>
            </a:r>
            <a:r>
              <a:rPr lang="en-US" sz="3000" b="1" dirty="0">
                <a:cs typeface="B Nazanin" panose="00000400000000000000" pitchFamily="2" charset="-78"/>
              </a:rPr>
              <a:t>.</a:t>
            </a:r>
          </a:p>
          <a:p>
            <a:pPr lvl="0" algn="r" rtl="1"/>
            <a:r>
              <a:rPr lang="fa-IR" sz="3000" b="1" dirty="0">
                <a:cs typeface="B Nazanin" panose="00000400000000000000" pitchFamily="2" charset="-78"/>
              </a:rPr>
              <a:t>به جای سرخ کردن غذا از روش های دیگر پخت مثل بخارپز، آب پز، تنوری و کبابی استفاده کنید.</a:t>
            </a:r>
            <a:endParaRPr lang="en-US" sz="3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3000" b="1" dirty="0">
                <a:cs typeface="B Nazanin" panose="00000400000000000000" pitchFamily="2" charset="-78"/>
              </a:rPr>
              <a:t>در صورت تمایل به سرخ کردن، ماده غذایی را با کمی روغن و حرارت کم تفت بدهید.</a:t>
            </a:r>
            <a:endParaRPr lang="en-US" sz="3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3000" b="1" dirty="0">
                <a:cs typeface="B Nazanin" panose="00000400000000000000" pitchFamily="2" charset="-78"/>
              </a:rPr>
              <a:t>از حرارت دادن زیاد روغن ها و غوطه وری ماده غذایی در مقدار زیاد روغن خودداری کنید.</a:t>
            </a:r>
            <a:endParaRPr lang="en-US" sz="3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3000" b="1" dirty="0">
                <a:cs typeface="B Nazanin" panose="00000400000000000000" pitchFamily="2" charset="-78"/>
              </a:rPr>
              <a:t>از روغن مخصوص سرخ کردنی فقط برای مصارف سرخ کردن استفاده کنید.</a:t>
            </a:r>
            <a:endParaRPr lang="en-US" sz="3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3000" b="1" dirty="0">
                <a:cs typeface="B Nazanin" panose="00000400000000000000" pitchFamily="2" charset="-78"/>
              </a:rPr>
              <a:t>روغن های مایع را دور از نور و حرارت نگهداری کنید.</a:t>
            </a:r>
            <a:endParaRPr lang="en-US" sz="30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3100" b="1" dirty="0">
                <a:cs typeface="B Nazanin" panose="00000400000000000000" pitchFamily="2" charset="-78"/>
              </a:rPr>
              <a:t>برای پخت غذا و در سالاد بهتر است از روغن زیتون استفاده کنید.</a:t>
            </a:r>
            <a:endParaRPr lang="en-US" sz="3100" b="1" dirty="0"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2087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در برنامه غذایی خود از انواع گوشت، ترجیحاً ماهی و مرغ (بدون پوست) و نیز تخم مرغ مصرف کنید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>
              <a:lnSpc>
                <a:spcPct val="7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انواع گوشت و تخم مرغ بهترین منابع پروتئین، آهن و روی قابل جذب هستند که برای افزایش سطح ایمنی و رشد و نمو مورد نیاز  هستند.</a:t>
            </a:r>
            <a:endParaRPr lang="en-US" sz="2800" b="1" dirty="0">
              <a:cs typeface="B Nazanin" panose="00000400000000000000" pitchFamily="2" charset="-78"/>
            </a:endParaRPr>
          </a:p>
          <a:p>
            <a:pPr algn="r" rtl="1">
              <a:lnSpc>
                <a:spcPct val="7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پیش از پختن گوشت قرمز چربی هایی را که به چشم می خورد جدا کنید.</a:t>
            </a:r>
            <a:endParaRPr lang="en-US" sz="2800" b="1" dirty="0">
              <a:cs typeface="B Nazanin" panose="00000400000000000000" pitchFamily="2" charset="-78"/>
            </a:endParaRPr>
          </a:p>
          <a:p>
            <a:pPr algn="r" rtl="1">
              <a:lnSpc>
                <a:spcPct val="7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پیش از پختن گوشت مرغ و ماهی پوست آن را جدا کنید.</a:t>
            </a:r>
            <a:endParaRPr lang="en-US" sz="2800" b="1" dirty="0">
              <a:cs typeface="B Nazanin" panose="00000400000000000000" pitchFamily="2" charset="-78"/>
            </a:endParaRPr>
          </a:p>
          <a:p>
            <a:pPr algn="r" rtl="1">
              <a:lnSpc>
                <a:spcPct val="7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به فرآورده های گوشتی مثل سوسیس و کالباس مقادیر زیادی نمک و مواد نگهدارنده افزوده می شود که برای سلامتی زیان آورند. مصرف این غذاها را کاهش دهید.</a:t>
            </a:r>
            <a:endParaRPr lang="en-US" sz="2800" b="1" dirty="0">
              <a:cs typeface="B Nazanin" panose="00000400000000000000" pitchFamily="2" charset="-78"/>
            </a:endParaRPr>
          </a:p>
          <a:p>
            <a:pPr algn="r" rtl="1">
              <a:lnSpc>
                <a:spcPct val="7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برای تامین پروتئین خود می توانید روزانه یک عدد تخم مرغ بخورید</a:t>
            </a:r>
            <a:r>
              <a:rPr lang="fa-IR" sz="3200" b="1" dirty="0">
                <a:cs typeface="B Nazanin" panose="00000400000000000000" pitchFamily="2" charset="-78"/>
              </a:rPr>
              <a:t>.</a:t>
            </a:r>
            <a:endParaRPr lang="en-US" sz="3200" b="1" dirty="0"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3780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مصرف قند، شکر، انواع مواد غذایی و نوشیدنی های شیرین و نوشابه ها، را کم کنید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/>
            <a:r>
              <a:rPr lang="fa-IR" sz="2600" b="1" dirty="0">
                <a:cs typeface="B Nazanin" panose="00000400000000000000" pitchFamily="2" charset="-78"/>
              </a:rPr>
              <a:t>مصرف مواد غذایی دارای قندهای ساده (شیرینی، شکلات، آب نبات، مربا، انواع شربت ها و نوشابه ها) را کاهش دهید.</a:t>
            </a:r>
            <a:endParaRPr lang="en-US" sz="2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600" b="1" dirty="0">
                <a:cs typeface="B Nazanin" panose="00000400000000000000" pitchFamily="2" charset="-78"/>
              </a:rPr>
              <a:t>بهتر است به جای انواع شیرینی از میوه های با طعم شیرین (مثل خرما و انواع میوه های خشک) استفاده کنید.</a:t>
            </a:r>
            <a:endParaRPr lang="en-US" sz="2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600" b="1" dirty="0">
                <a:cs typeface="B Nazanin" panose="00000400000000000000" pitchFamily="2" charset="-78"/>
              </a:rPr>
              <a:t>به جای مصرف نوشابه های شیرین و گازدار از آب، دوغ، کفیر، آب میوه طبیعی و ... استفاده کنید.</a:t>
            </a:r>
            <a:endParaRPr lang="en-US" sz="2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600" b="1" dirty="0">
                <a:cs typeface="B Nazanin" panose="00000400000000000000" pitchFamily="2" charset="-78"/>
              </a:rPr>
              <a:t>به یاد داشته باشید شکر موجود دریک قوطی نوشابه گازدار (355 میلی لیتر) معادل 10 حبه قند یا تقریبا نصف یک نان تافتون  است.</a:t>
            </a:r>
            <a:endParaRPr lang="en-US" sz="2600" b="1" dirty="0"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8689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برای پخت غذا از نمک کمتری استفاده کنید و سر سفره برروی غذا نمک نپاشید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44280"/>
            <a:ext cx="10515600" cy="4351338"/>
          </a:xfrm>
        </p:spPr>
        <p:txBody>
          <a:bodyPr/>
          <a:lstStyle/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مصرف تنقلات شور مانند انواع پفک، چیپس، چوب شور را کاهش دهید.</a:t>
            </a:r>
            <a:endParaRPr lang="en-US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از انواع مغز دانه و آجیل ها بدون نمک و بو نداده مصرف کنید.</a:t>
            </a:r>
            <a:endParaRPr lang="en-US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فقط از نمک یددار تصفیه شده و آن هم به مقدار کم استفاده کنید.</a:t>
            </a:r>
            <a:endParaRPr lang="en-US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نمک یددار تصفیه شده را در ظروف درب دار تیره رنگ و دور از نور نگهداری کنید.</a:t>
            </a:r>
            <a:endParaRPr lang="en-US" sz="2400" b="1" dirty="0">
              <a:cs typeface="B Nazanin" panose="00000400000000000000" pitchFamily="2" charset="-78"/>
            </a:endParaRPr>
          </a:p>
          <a:p>
            <a:pPr algn="r" rtl="1"/>
            <a:r>
              <a:rPr lang="fa-IR" sz="2400" b="1" dirty="0">
                <a:cs typeface="B Nazanin" panose="00000400000000000000" pitchFamily="2" charset="-78"/>
              </a:rPr>
              <a:t>به میوه ها و سبزی هایی که به صورت خام خورده می شود (مثل گوجه سبز، خیار، گوجه فرنگی و ...) نمک نپاشید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  <a:endParaRPr lang="en-US" b="1" dirty="0"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9599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در طول روز به دفعات آب و نوشیدنی های بدون قند بنوشید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r" rtl="1"/>
            <a:r>
              <a:rPr lang="fa-IR" sz="3200" b="1" dirty="0">
                <a:cs typeface="B Nazanin" panose="00000400000000000000" pitchFamily="2" charset="-78"/>
              </a:rPr>
              <a:t>آب بهترين نوشيدني برای تامین مایعات مورد نیاز بدن است.</a:t>
            </a:r>
            <a:endParaRPr lang="en-US" sz="32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3200" b="1" dirty="0">
                <a:cs typeface="B Nazanin" panose="00000400000000000000" pitchFamily="2" charset="-78"/>
              </a:rPr>
              <a:t>چای و قهوه را بدون اضافه کردن قند و شکر مصرف </a:t>
            </a:r>
            <a:r>
              <a:rPr lang="fa-IR" sz="3200" b="1" dirty="0" smtClean="0">
                <a:cs typeface="B Nazanin" panose="00000400000000000000" pitchFamily="2" charset="-78"/>
              </a:rPr>
              <a:t>کنید.</a:t>
            </a:r>
          </a:p>
          <a:p>
            <a:pPr lvl="0" algn="r" rtl="1"/>
            <a:r>
              <a:rPr lang="fa-IR" sz="3200" b="1" dirty="0">
                <a:cs typeface="B Nazanin" panose="00000400000000000000" pitchFamily="2" charset="-78"/>
              </a:rPr>
              <a:t>م</a:t>
            </a:r>
            <a:r>
              <a:rPr lang="fa-IR" sz="3200" b="1" dirty="0" smtClean="0">
                <a:cs typeface="B Nazanin" panose="00000400000000000000" pitchFamily="2" charset="-78"/>
              </a:rPr>
              <a:t>صرف </a:t>
            </a:r>
            <a:r>
              <a:rPr lang="fa-IR" sz="3200" b="1" dirty="0">
                <a:cs typeface="B Nazanin" panose="00000400000000000000" pitchFamily="2" charset="-78"/>
              </a:rPr>
              <a:t>نوشابه ها و نوشیدنی های شیرین را به شدت کم کنید</a:t>
            </a:r>
            <a:endParaRPr lang="en-US" sz="3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13342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در انتخاب نان و غلات بهتر است از انواع کامل و سبوس دار استفاده کنید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r" rtl="1"/>
            <a:r>
              <a:rPr lang="fa-IR" b="1" dirty="0">
                <a:cs typeface="B Nazanin" panose="00000400000000000000" pitchFamily="2" charset="-78"/>
              </a:rPr>
              <a:t>بهتر است از نان های تهیه شده با آرد کامل و سبوس دار، برنج قهوه ای، ماکارونی سبوس دار ، جو کامل، گندم کامل و ... بیشتر استفاده کنید.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b="1" dirty="0">
                <a:cs typeface="B Nazanin" panose="00000400000000000000" pitchFamily="2" charset="-78"/>
              </a:rPr>
              <a:t>برای افزایش ارزش غذایی برنج بهتر است آن را به صورت مخلوط با سبزی ها و حبوبات استفاده کنید.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b="1" dirty="0">
                <a:cs typeface="B Nazanin" panose="00000400000000000000" pitchFamily="2" charset="-78"/>
              </a:rPr>
              <a:t>نان های تهیه شده از آرد کامل و انواع غلات تصفیه نشده دارای مقدار بیشتری فیبر، ویتامین و مواد معدنی هستند.</a:t>
            </a:r>
            <a:endParaRPr lang="en-US" b="1" dirty="0">
              <a:cs typeface="B Nazanin" panose="00000400000000000000" pitchFamily="2" charset="-78"/>
            </a:endParaRPr>
          </a:p>
          <a:p>
            <a:pPr algn="r" rtl="1"/>
            <a:r>
              <a:rPr lang="fa-IR" b="1" dirty="0">
                <a:cs typeface="B Nazanin" panose="00000400000000000000" pitchFamily="2" charset="-78"/>
              </a:rPr>
              <a:t>برای خیساندن برنج از مقدار خیلی کم نمک استفاده کنید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88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برای آماده سازی وپختن درست غذا در منزل </a:t>
            </a:r>
            <a:r>
              <a:rPr lang="fa-IR" sz="2800" dirty="0" smtClean="0">
                <a:cs typeface="B Titr" panose="00000700000000000000" pitchFamily="2" charset="-78"/>
              </a:rPr>
              <a:t>به ترتیب </a:t>
            </a:r>
            <a:r>
              <a:rPr lang="fa-IR" sz="2800" dirty="0">
                <a:cs typeface="B Titr" panose="00000700000000000000" pitchFamily="2" charset="-78"/>
              </a:rPr>
              <a:t>زیر عمل کنید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 algn="r" rtl="1">
              <a:buNone/>
            </a:pPr>
            <a:r>
              <a:rPr lang="fa-IR" sz="3300" b="1" dirty="0" smtClean="0">
                <a:cs typeface="B Nazanin" panose="00000400000000000000" pitchFamily="2" charset="-78"/>
              </a:rPr>
              <a:t>1. </a:t>
            </a:r>
            <a:r>
              <a:rPr lang="fa-IR" b="1" dirty="0" smtClean="0">
                <a:cs typeface="B Nazanin" panose="00000400000000000000" pitchFamily="2" charset="-78"/>
              </a:rPr>
              <a:t>نظافت</a:t>
            </a:r>
            <a:r>
              <a:rPr lang="fa-IR" b="1" dirty="0">
                <a:cs typeface="B Nazanin" panose="00000400000000000000" pitchFamily="2" charset="-78"/>
              </a:rPr>
              <a:t>: شستن دست ها وتمیز نگاهداشتن ظروف، چاقو، تخته های خرد کن و غیره</a:t>
            </a:r>
            <a:endParaRPr lang="en-US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2. </a:t>
            </a:r>
            <a:r>
              <a:rPr lang="fa-IR" b="1" dirty="0">
                <a:cs typeface="B Nazanin" panose="00000400000000000000" pitchFamily="2" charset="-78"/>
              </a:rPr>
              <a:t>جدانگهداشتن: جدا نگه داشتن گوشت خام، ماکیان و غذاهای دریایی از غذاهای آماده به مصرف مانند سالاد ها و گوشت پخته. </a:t>
            </a:r>
            <a:endParaRPr lang="en-US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3. </a:t>
            </a:r>
            <a:r>
              <a:rPr lang="fa-IR" b="1" dirty="0">
                <a:cs typeface="B Nazanin" panose="00000400000000000000" pitchFamily="2" charset="-78"/>
              </a:rPr>
              <a:t>نگهداشتن مواد غذایی پرخطر در یخچال سالم.  مواد غذایی پرخطرعبارتند  </a:t>
            </a:r>
            <a:endParaRPr lang="en-US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b="1" dirty="0">
                <a:cs typeface="B Nazanin" panose="00000400000000000000" pitchFamily="2" charset="-78"/>
              </a:rPr>
              <a:t>گوشت ، مرغ ، ماهی </a:t>
            </a:r>
            <a:endParaRPr lang="en-US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b="1" dirty="0">
                <a:cs typeface="B Nazanin" panose="00000400000000000000" pitchFamily="2" charset="-78"/>
              </a:rPr>
              <a:t>تخم مرغ و سایر موادغذایی غنی از پروتئین </a:t>
            </a:r>
            <a:r>
              <a:rPr lang="en-US" b="1" dirty="0">
                <a:cs typeface="B Nazanin" panose="00000400000000000000" pitchFamily="2" charset="-78"/>
              </a:rPr>
              <a:t>          </a:t>
            </a:r>
          </a:p>
          <a:p>
            <a:pPr lvl="0" algn="r" rtl="1"/>
            <a:r>
              <a:rPr lang="fa-IR" b="1" dirty="0">
                <a:cs typeface="B Nazanin" panose="00000400000000000000" pitchFamily="2" charset="-78"/>
              </a:rPr>
              <a:t>فراورده های شیری، سبزیجات، لوبیا ، برنج و پاستای  پخته شده</a:t>
            </a:r>
            <a:endParaRPr lang="en-US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b="1" dirty="0">
                <a:cs typeface="B Nazanin" panose="00000400000000000000" pitchFamily="2" charset="-78"/>
              </a:rPr>
              <a:t>سس ها و غذاهای مایع، مثل آبگوشت</a:t>
            </a:r>
            <a:endParaRPr lang="en-US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4</a:t>
            </a:r>
            <a:r>
              <a:rPr lang="fa-IR" b="1" dirty="0">
                <a:cs typeface="B Nazanin" panose="00000400000000000000" pitchFamily="2" charset="-78"/>
              </a:rPr>
              <a:t>. پختن: آماده سازی و پختن موادد غذایی </a:t>
            </a:r>
            <a:r>
              <a:rPr lang="fa-IR" b="1" dirty="0" smtClean="0">
                <a:cs typeface="B Nazanin" panose="00000400000000000000" pitchFamily="2" charset="-78"/>
              </a:rPr>
              <a:t>باروش های  </a:t>
            </a:r>
            <a:r>
              <a:rPr lang="fa-IR" b="1" dirty="0">
                <a:cs typeface="B Nazanin" panose="00000400000000000000" pitchFamily="2" charset="-78"/>
              </a:rPr>
              <a:t>(آب پز کردن، سرخ کردن، بخار پز کردن، تنوری کردن) درست، در </a:t>
            </a:r>
            <a:r>
              <a:rPr lang="fa-IR" b="1" dirty="0" smtClean="0">
                <a:cs typeface="B Nazanin" panose="00000400000000000000" pitchFamily="2" charset="-78"/>
              </a:rPr>
              <a:t>درجه </a:t>
            </a:r>
            <a:r>
              <a:rPr lang="fa-IR" b="1" dirty="0">
                <a:cs typeface="B Nazanin" panose="00000400000000000000" pitchFamily="2" charset="-78"/>
              </a:rPr>
              <a:t>حرارت مناسب و به مدت کافی (</a:t>
            </a:r>
            <a:r>
              <a:rPr lang="fa-IR" b="1" dirty="0" smtClean="0">
                <a:cs typeface="B Nazanin" panose="00000400000000000000" pitchFamily="2" charset="-78"/>
              </a:rPr>
              <a:t>به ویژه </a:t>
            </a:r>
            <a:r>
              <a:rPr lang="fa-IR" b="1" dirty="0">
                <a:cs typeface="B Nazanin" panose="00000400000000000000" pitchFamily="2" charset="-78"/>
              </a:rPr>
              <a:t>مواد </a:t>
            </a:r>
            <a:r>
              <a:rPr lang="fa-IR" b="1" dirty="0" smtClean="0">
                <a:cs typeface="B Nazanin" panose="00000400000000000000" pitchFamily="2" charset="-78"/>
              </a:rPr>
              <a:t>غذایی حیوانی </a:t>
            </a:r>
            <a:r>
              <a:rPr lang="fa-IR" b="1" dirty="0">
                <a:cs typeface="B Nazanin" panose="00000400000000000000" pitchFamily="2" charset="-78"/>
              </a:rPr>
              <a:t>همچون گوشت </a:t>
            </a:r>
            <a:r>
              <a:rPr lang="fa-IR" b="1" dirty="0" smtClean="0">
                <a:cs typeface="B Nazanin" panose="00000400000000000000" pitchFamily="2" charset="-78"/>
              </a:rPr>
              <a:t>تکه ايي، </a:t>
            </a:r>
            <a:r>
              <a:rPr lang="fa-IR" b="1" dirty="0">
                <a:cs typeface="B Nazanin" panose="00000400000000000000" pitchFamily="2" charset="-78"/>
              </a:rPr>
              <a:t>چرخ </a:t>
            </a:r>
            <a:r>
              <a:rPr lang="fa-IR" b="1" dirty="0" smtClean="0">
                <a:cs typeface="B Nazanin" panose="00000400000000000000" pitchFamily="2" charset="-78"/>
              </a:rPr>
              <a:t>کرده </a:t>
            </a:r>
            <a:r>
              <a:rPr lang="fa-IR" b="1" dirty="0">
                <a:cs typeface="B Nazanin" panose="00000400000000000000" pitchFamily="2" charset="-78"/>
              </a:rPr>
              <a:t>و غیره</a:t>
            </a:r>
            <a:r>
              <a:rPr lang="ar-SA" sz="2400" dirty="0"/>
              <a:t>)</a:t>
            </a:r>
            <a:endParaRPr lang="en-US" sz="2400" dirty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90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563" y="-207818"/>
            <a:ext cx="6345381" cy="706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0983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600" dirty="0">
                <a:cs typeface="B Titr" panose="00000700000000000000" pitchFamily="2" charset="-78"/>
              </a:rPr>
              <a:t>گروه </a:t>
            </a:r>
            <a:r>
              <a:rPr lang="fa-IR" sz="3600" dirty="0" smtClean="0">
                <a:cs typeface="B Titr" panose="00000700000000000000" pitchFamily="2" charset="-78"/>
              </a:rPr>
              <a:t>هاي </a:t>
            </a:r>
            <a:r>
              <a:rPr lang="fa-IR" sz="3600" dirty="0">
                <a:cs typeface="B Titr" panose="00000700000000000000" pitchFamily="2" charset="-78"/>
              </a:rPr>
              <a:t>اصلي غذايي در راهنماي غذايي ايران</a:t>
            </a:r>
            <a:endParaRPr lang="en-US" sz="36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r" rtl="1">
              <a:buNone/>
            </a:pPr>
            <a:r>
              <a:rPr lang="fa-IR" sz="2400" b="1" dirty="0" smtClean="0">
                <a:cs typeface="B Nazanin" panose="00000400000000000000" pitchFamily="2" charset="-78"/>
              </a:rPr>
              <a:t>1. گروه </a:t>
            </a:r>
            <a:r>
              <a:rPr lang="fa-IR" sz="2400" b="1" dirty="0">
                <a:cs typeface="B Nazanin" panose="00000400000000000000" pitchFamily="2" charset="-78"/>
              </a:rPr>
              <a:t>نان و </a:t>
            </a:r>
            <a:r>
              <a:rPr lang="fa-IR" sz="2400" b="1" dirty="0" smtClean="0">
                <a:cs typeface="B Nazanin" panose="00000400000000000000" pitchFamily="2" charset="-78"/>
              </a:rPr>
              <a:t>غلات</a:t>
            </a:r>
          </a:p>
          <a:p>
            <a:pPr marL="0" indent="0" algn="r" rtl="1">
              <a:buNone/>
            </a:pPr>
            <a:r>
              <a:rPr lang="fa-IR" sz="2400" b="1" dirty="0" smtClean="0">
                <a:cs typeface="B Nazanin" panose="00000400000000000000" pitchFamily="2" charset="-78"/>
              </a:rPr>
              <a:t> 2. گروه </a:t>
            </a:r>
            <a:r>
              <a:rPr lang="fa-IR" sz="2400" b="1" dirty="0">
                <a:cs typeface="B Nazanin" panose="00000400000000000000" pitchFamily="2" charset="-78"/>
              </a:rPr>
              <a:t>سبزی </a:t>
            </a:r>
            <a:r>
              <a:rPr lang="fa-IR" sz="2400" b="1" dirty="0" smtClean="0">
                <a:cs typeface="B Nazanin" panose="00000400000000000000" pitchFamily="2" charset="-78"/>
              </a:rPr>
              <a:t>ها</a:t>
            </a:r>
          </a:p>
          <a:p>
            <a:pPr marL="0" indent="0" algn="r" rtl="1">
              <a:buNone/>
            </a:pPr>
            <a:r>
              <a:rPr lang="fa-IR" sz="2400" b="1" dirty="0" smtClean="0">
                <a:cs typeface="B Nazanin" panose="00000400000000000000" pitchFamily="2" charset="-78"/>
              </a:rPr>
              <a:t>3 </a:t>
            </a:r>
            <a:r>
              <a:rPr lang="fa-IR" sz="2400" b="1" dirty="0">
                <a:cs typeface="B Nazanin" panose="00000400000000000000" pitchFamily="2" charset="-78"/>
              </a:rPr>
              <a:t>. گروه میوه ها</a:t>
            </a:r>
            <a:endParaRPr lang="en-US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4. گروه شیر </a:t>
            </a:r>
            <a:r>
              <a:rPr lang="fa-IR" sz="2400" b="1" dirty="0" smtClean="0">
                <a:cs typeface="B Nazanin" panose="00000400000000000000" pitchFamily="2" charset="-78"/>
              </a:rPr>
              <a:t>و</a:t>
            </a:r>
            <a:r>
              <a:rPr lang="en-US" sz="2400" b="1" smtClean="0">
                <a:cs typeface="B Nazanin" panose="00000400000000000000" pitchFamily="2" charset="-78"/>
              </a:rPr>
              <a:t> </a:t>
            </a:r>
            <a:r>
              <a:rPr lang="fa-IR" sz="2400" b="1" smtClean="0">
                <a:cs typeface="B Nazanin" panose="00000400000000000000" pitchFamily="2" charset="-78"/>
              </a:rPr>
              <a:t>لبنیات</a:t>
            </a:r>
            <a:endParaRPr lang="en-US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5. گروه گوشت و تخم مرغ </a:t>
            </a:r>
            <a:endParaRPr lang="en-US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6. گروه </a:t>
            </a:r>
            <a:r>
              <a:rPr lang="fa-IR" sz="2400" b="1" dirty="0" smtClean="0">
                <a:cs typeface="B Nazanin" panose="00000400000000000000" pitchFamily="2" charset="-78"/>
              </a:rPr>
              <a:t>حبوبات و مغز دانه ها</a:t>
            </a:r>
          </a:p>
          <a:p>
            <a:pPr marL="0" indent="0" algn="r" rtl="1">
              <a:buNone/>
            </a:pPr>
            <a:endParaRPr lang="en-US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 smtClean="0">
                <a:cs typeface="B Nazanin" panose="00000400000000000000" pitchFamily="2" charset="-78"/>
              </a:rPr>
              <a:t>گروه متفرقه (سایر):</a:t>
            </a:r>
            <a:endParaRPr lang="en-US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    </a:t>
            </a:r>
            <a:r>
              <a:rPr lang="fa-IR" sz="2400" b="1" dirty="0" smtClean="0">
                <a:cs typeface="B Nazanin" panose="00000400000000000000" pitchFamily="2" charset="-78"/>
              </a:rPr>
              <a:t> </a:t>
            </a:r>
            <a:r>
              <a:rPr lang="fa-IR" sz="2400" b="1" dirty="0">
                <a:cs typeface="B Nazanin" panose="00000400000000000000" pitchFamily="2" charset="-78"/>
              </a:rPr>
              <a:t>شیرینی ها، قند </a:t>
            </a:r>
            <a:r>
              <a:rPr lang="fa-IR" sz="2400" b="1" dirty="0" smtClean="0">
                <a:cs typeface="B Nazanin" panose="00000400000000000000" pitchFamily="2" charset="-78"/>
              </a:rPr>
              <a:t>و شکر، روغن و چربي ها، ترشي ها و شورها و .... </a:t>
            </a:r>
            <a:endParaRPr lang="en-US" sz="2400" b="1" dirty="0"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19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183" y="-554182"/>
            <a:ext cx="7412182" cy="777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39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sz="3600" dirty="0">
                <a:cs typeface="B Titr" panose="00000700000000000000" pitchFamily="2" charset="-78"/>
              </a:rPr>
              <a:t>رهنمودهای غذایی ایران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algn="r" rtl="1"/>
            <a:r>
              <a:rPr lang="fa-IR" sz="3400" b="1" dirty="0">
                <a:cs typeface="B Nazanin" panose="00000400000000000000" pitchFamily="2" charset="-78"/>
              </a:rPr>
              <a:t>برای داشتن وزنی مناسب و سالم بودن باید به اندازه خورد و به اندازه کافی فعالیت بدنی (مثل روزانه 40-30 دقیقه پیاده روی) داشت</a:t>
            </a:r>
            <a:endParaRPr lang="en-US" sz="3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3400" b="1" dirty="0">
                <a:cs typeface="B Nazanin" panose="00000400000000000000" pitchFamily="2" charset="-78"/>
              </a:rPr>
              <a:t>هر روز در وعده های اصلی غذایی و میان وعده ها از سبزی های خام و پخته بخورید</a:t>
            </a:r>
            <a:endParaRPr lang="en-US" sz="3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3400" b="1" dirty="0">
                <a:cs typeface="B Nazanin" panose="00000400000000000000" pitchFamily="2" charset="-78"/>
              </a:rPr>
              <a:t>هر روز 3 بار میوه بخورید</a:t>
            </a:r>
            <a:endParaRPr lang="en-US" sz="3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3400" b="1" dirty="0">
                <a:cs typeface="B Nazanin" panose="00000400000000000000" pitchFamily="2" charset="-78"/>
              </a:rPr>
              <a:t>حبوبات و غذاهای پخته شده با آن را هفته ای 3-2 بار بخورید</a:t>
            </a:r>
            <a:endParaRPr lang="en-US" sz="34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3400" b="1" dirty="0">
                <a:cs typeface="B Nazanin" panose="00000400000000000000" pitchFamily="2" charset="-78"/>
              </a:rPr>
              <a:t>هر روز شیر، ماست و پنیر </a:t>
            </a:r>
            <a:r>
              <a:rPr lang="fa-IR" sz="3400" b="1" dirty="0" smtClean="0">
                <a:cs typeface="B Nazanin" panose="00000400000000000000" pitchFamily="2" charset="-78"/>
              </a:rPr>
              <a:t>بخورید</a:t>
            </a:r>
          </a:p>
          <a:p>
            <a:pPr algn="r" rtl="1"/>
            <a:r>
              <a:rPr lang="fa-IR" sz="3600" b="1" dirty="0" smtClean="0">
                <a:cs typeface="B Nazanin" panose="00000400000000000000" pitchFamily="2" charset="-78"/>
              </a:rPr>
              <a:t>برای پخت غذا فقط از روغن های مایع و به مقدار کم مصرف کنید. از روغن مخصوص سرخ کردنی فقط برای سرخ کردن استفاده کنید</a:t>
            </a:r>
            <a:endParaRPr lang="en-US" sz="3600" b="1" dirty="0" smtClean="0">
              <a:cs typeface="B Nazanin" panose="00000400000000000000" pitchFamily="2" charset="-78"/>
            </a:endParaRPr>
          </a:p>
          <a:p>
            <a:pPr lvl="0" algn="r" rtl="1"/>
            <a:endParaRPr lang="en-US" sz="3400" b="1" dirty="0"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22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cs typeface="B Titr" panose="00000700000000000000" pitchFamily="2" charset="-78"/>
              </a:rPr>
              <a:t>رهنمودهای غذایی ایران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/>
            <a:r>
              <a:rPr lang="fa-IR" b="1" dirty="0" smtClean="0">
                <a:cs typeface="B Nazanin" panose="00000400000000000000" pitchFamily="2" charset="-78"/>
              </a:rPr>
              <a:t>در برنامه غذایی خود از انواع گوشت ترجیحاً ماهی و مرغ (بدون پوست) و نیز تخم مرغ مصرف کنید</a:t>
            </a:r>
            <a:endParaRPr lang="en-US" b="1" dirty="0" smtClean="0">
              <a:cs typeface="B Nazanin" panose="00000400000000000000" pitchFamily="2" charset="-78"/>
            </a:endParaRPr>
          </a:p>
          <a:p>
            <a:pPr lvl="0" algn="r" rtl="1"/>
            <a:r>
              <a:rPr lang="fa-IR" b="1" dirty="0" smtClean="0">
                <a:cs typeface="B Nazanin" panose="00000400000000000000" pitchFamily="2" charset="-78"/>
              </a:rPr>
              <a:t>مصرف قند، شکر، انواع مواد غذایی و نوشیدنی های شیرین و نوشابه ها، را کم کنید</a:t>
            </a:r>
            <a:endParaRPr lang="en-US" b="1" dirty="0" smtClean="0">
              <a:cs typeface="B Nazanin" panose="00000400000000000000" pitchFamily="2" charset="-78"/>
            </a:endParaRPr>
          </a:p>
          <a:p>
            <a:pPr lvl="0" algn="r" rtl="1"/>
            <a:r>
              <a:rPr lang="fa-IR" b="1" dirty="0" smtClean="0">
                <a:cs typeface="B Nazanin" panose="00000400000000000000" pitchFamily="2" charset="-78"/>
              </a:rPr>
              <a:t>برای پخت غذا نمک کمتری استفاده کنید و سر سفره برروی غذا نمک نپاشید</a:t>
            </a:r>
            <a:endParaRPr lang="en-US" b="1" dirty="0" smtClean="0">
              <a:cs typeface="B Nazanin" panose="00000400000000000000" pitchFamily="2" charset="-78"/>
            </a:endParaRPr>
          </a:p>
          <a:p>
            <a:pPr lvl="0" algn="r" rtl="1"/>
            <a:r>
              <a:rPr lang="fa-IR" b="1" dirty="0" smtClean="0">
                <a:cs typeface="B Nazanin" panose="00000400000000000000" pitchFamily="2" charset="-78"/>
              </a:rPr>
              <a:t>در طول روز به دفعات آب و نوشیدنی های بدون قند بنوشید</a:t>
            </a:r>
            <a:endParaRPr lang="en-US" b="1" dirty="0" smtClean="0">
              <a:cs typeface="B Nazanin" panose="00000400000000000000" pitchFamily="2" charset="-78"/>
            </a:endParaRPr>
          </a:p>
          <a:p>
            <a:pPr lvl="0" algn="r" rtl="1"/>
            <a:r>
              <a:rPr lang="fa-IR" b="1" dirty="0" smtClean="0">
                <a:cs typeface="B Nazanin" panose="00000400000000000000" pitchFamily="2" charset="-78"/>
              </a:rPr>
              <a:t>در انتخاب نان و غلات بهتر است از انواع کامل و سبوس دار استفاده کنید</a:t>
            </a:r>
          </a:p>
          <a:p>
            <a:pPr lvl="0" algn="r" rtl="1"/>
            <a:r>
              <a:rPr lang="fa-IR" b="1" dirty="0"/>
              <a:t>برای آماده سازی وپختن درست غذا در منزل بترتیب زیر عمل کنید</a:t>
            </a:r>
            <a:endParaRPr lang="en-US" b="1" dirty="0" smtClean="0"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61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برای داشتن وزنی مناسب و سالم بودن باید به اندازه خورد و به اندازه کافی فعالیت بدنی (مثل روزانه 40-30 دقیقه پیاده روی) داشت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 algn="r" rtl="1"/>
            <a:r>
              <a:rPr lang="fa-IR" sz="3700" b="1" dirty="0">
                <a:cs typeface="B Nazanin" panose="00000400000000000000" pitchFamily="2" charset="-78"/>
              </a:rPr>
              <a:t>فراموش نکنید خطر ابتلا به بیماری های غیرواگیر مانند دیابت، قلبی عروقی و انواع سرطان ها در افرادی که دارای اضافه وزن و چاقی هستند بیشتر می باشد</a:t>
            </a:r>
            <a:r>
              <a:rPr lang="en-US" sz="3700" b="1" dirty="0">
                <a:cs typeface="B Nazanin" panose="00000400000000000000" pitchFamily="2" charset="-78"/>
              </a:rPr>
              <a:t>.</a:t>
            </a:r>
          </a:p>
          <a:p>
            <a:pPr lvl="0" algn="r" rtl="1"/>
            <a:r>
              <a:rPr lang="fa-IR" sz="3700" b="1" dirty="0">
                <a:cs typeface="B Nazanin" panose="00000400000000000000" pitchFamily="2" charset="-78"/>
              </a:rPr>
              <a:t>در خوردن غذاهای چرب و انواع شیرینی ها زیاده روی نکنید.</a:t>
            </a:r>
            <a:endParaRPr lang="en-US" sz="37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3700" b="1" dirty="0">
                <a:cs typeface="B Nazanin" panose="00000400000000000000" pitchFamily="2" charset="-78"/>
              </a:rPr>
              <a:t>بین مقدار مصرف غذا و فعالیت بدنی تعادل برقرار کنید تا از افزایش وزن جلوگیری شود.</a:t>
            </a:r>
            <a:endParaRPr lang="en-US" sz="37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3700" b="1" dirty="0">
                <a:cs typeface="B Nazanin" panose="00000400000000000000" pitchFamily="2" charset="-78"/>
              </a:rPr>
              <a:t>پرخوری نکنید، چون باعث تجمع چربی در بدن و اضافه وزن و چاقی می شود.</a:t>
            </a:r>
            <a:endParaRPr lang="en-US" sz="37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3700" b="1" dirty="0">
                <a:cs typeface="B Nazanin" panose="00000400000000000000" pitchFamily="2" charset="-78"/>
              </a:rPr>
              <a:t>برای افزایش فعالیت بدنی</a:t>
            </a:r>
            <a:r>
              <a:rPr lang="en-US" sz="3700" b="1" dirty="0">
                <a:cs typeface="B Nazanin" panose="00000400000000000000" pitchFamily="2" charset="-78"/>
              </a:rPr>
              <a:t>:</a:t>
            </a:r>
          </a:p>
          <a:p>
            <a:pPr algn="r" rtl="1"/>
            <a:r>
              <a:rPr lang="en-US" sz="3700" b="1" dirty="0">
                <a:cs typeface="B Nazanin" panose="00000400000000000000" pitchFamily="2" charset="-78"/>
              </a:rPr>
              <a:t> </a:t>
            </a:r>
            <a:r>
              <a:rPr lang="fa-IR" sz="3700" b="1" dirty="0">
                <a:cs typeface="B Nazanin" panose="00000400000000000000" pitchFamily="2" charset="-78"/>
              </a:rPr>
              <a:t>  الف- بیشتر از پله استفاده کنید</a:t>
            </a:r>
            <a:endParaRPr lang="en-US" sz="3700" b="1" dirty="0">
              <a:cs typeface="B Nazanin" panose="00000400000000000000" pitchFamily="2" charset="-78"/>
            </a:endParaRPr>
          </a:p>
          <a:p>
            <a:pPr algn="r" rtl="1"/>
            <a:r>
              <a:rPr lang="en-US" sz="3700" b="1" dirty="0">
                <a:cs typeface="B Nazanin" panose="00000400000000000000" pitchFamily="2" charset="-78"/>
              </a:rPr>
              <a:t>   </a:t>
            </a:r>
            <a:r>
              <a:rPr lang="fa-IR" sz="3700" b="1" dirty="0">
                <a:cs typeface="B Nazanin" panose="00000400000000000000" pitchFamily="2" charset="-78"/>
              </a:rPr>
              <a:t>ب- خودرو خود را دورتر از محل کار پارک کنید</a:t>
            </a:r>
            <a:r>
              <a:rPr lang="en-US" sz="3700" b="1" dirty="0">
                <a:cs typeface="B Nazanin" panose="00000400000000000000" pitchFamily="2" charset="-78"/>
              </a:rPr>
              <a:t>.</a:t>
            </a:r>
          </a:p>
          <a:p>
            <a:pPr algn="r" rtl="1"/>
            <a:r>
              <a:rPr lang="fa-IR" sz="3700" b="1" dirty="0">
                <a:cs typeface="B Nazanin" panose="00000400000000000000" pitchFamily="2" charset="-78"/>
              </a:rPr>
              <a:t>  ج- یک رشته ورزشی را (هر چند ساده) در زندگی روزانه خود قرار دهید</a:t>
            </a:r>
            <a:r>
              <a:rPr lang="en-US" sz="3700" b="1" dirty="0">
                <a:cs typeface="B Nazanin" panose="00000400000000000000" pitchFamily="2" charset="-78"/>
              </a:rPr>
              <a:t>.</a:t>
            </a:r>
          </a:p>
          <a:p>
            <a:pPr algn="r" rtl="1"/>
            <a:r>
              <a:rPr lang="fa-IR" sz="3700" b="1" dirty="0">
                <a:cs typeface="B Nazanin" panose="00000400000000000000" pitchFamily="2" charset="-78"/>
              </a:rPr>
              <a:t>   د- زمان نشستن (به خصوص نشستن جلوی تلویزیون، رایانه، میز کار و ...) را کم کنید</a:t>
            </a:r>
            <a:endParaRPr lang="en-US" sz="37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7794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هر روز در وعده های اصلی غذایی و میان وعده ها از سبزی های خام و پخته بخورید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1946" y="1797916"/>
            <a:ext cx="10515600" cy="4351338"/>
          </a:xfrm>
        </p:spPr>
        <p:txBody>
          <a:bodyPr/>
          <a:lstStyle/>
          <a:p>
            <a:pPr lvl="0" algn="r" rtl="1"/>
            <a:r>
              <a:rPr lang="fa-IR" sz="2600" b="1" dirty="0">
                <a:cs typeface="B Nazanin" panose="00000400000000000000" pitchFamily="2" charset="-78"/>
              </a:rPr>
              <a:t>سبزی ها منبع خوبی از ویتامین ها ، مواد معدنی و فیبر هستند که نقش مهمی در سلامت دارند</a:t>
            </a:r>
            <a:endParaRPr lang="en-US" sz="2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600" b="1" dirty="0">
                <a:cs typeface="B Nazanin" panose="00000400000000000000" pitchFamily="2" charset="-78"/>
              </a:rPr>
              <a:t>فیبر  نقش مهمی در پیشگیری از بیماری های غیرواگیر </a:t>
            </a:r>
            <a:r>
              <a:rPr lang="fa-IR" sz="2600" b="1" dirty="0" smtClean="0">
                <a:cs typeface="B Nazanin" panose="00000400000000000000" pitchFamily="2" charset="-78"/>
              </a:rPr>
              <a:t>مانند دیابت</a:t>
            </a:r>
            <a:r>
              <a:rPr lang="fa-IR" sz="2600" b="1" dirty="0">
                <a:cs typeface="B Nazanin" panose="00000400000000000000" pitchFamily="2" charset="-78"/>
              </a:rPr>
              <a:t>، قلبی- عروقی، انواع سرطان و چاقی دارد</a:t>
            </a:r>
            <a:r>
              <a:rPr lang="en-US" sz="2600" b="1" dirty="0">
                <a:cs typeface="B Nazanin" panose="00000400000000000000" pitchFamily="2" charset="-78"/>
              </a:rPr>
              <a:t>.</a:t>
            </a:r>
          </a:p>
          <a:p>
            <a:pPr lvl="0" algn="r" rtl="1"/>
            <a:r>
              <a:rPr lang="fa-IR" sz="2600" b="1" dirty="0">
                <a:cs typeface="B Nazanin" panose="00000400000000000000" pitchFamily="2" charset="-78"/>
              </a:rPr>
              <a:t>روزانه از سبزی های سبز تیره مثل سبزی خوردن، اسفناج و ... مصرف کنید.</a:t>
            </a:r>
            <a:endParaRPr lang="en-US" sz="2600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sz="2600" b="1" dirty="0">
                <a:cs typeface="B Nazanin" panose="00000400000000000000" pitchFamily="2" charset="-78"/>
              </a:rPr>
              <a:t>از سبزی های نارنجی و قرمز رنگ مثل هویج، کدو حلوایی، گوجه فرنگی و ... بیشتر مصرف کنید</a:t>
            </a:r>
            <a:r>
              <a:rPr lang="en-US" sz="2600" b="1" dirty="0">
                <a:cs typeface="B Nazanin" panose="00000400000000000000" pitchFamily="2" charset="-78"/>
              </a:rPr>
              <a:t>.</a:t>
            </a:r>
          </a:p>
          <a:p>
            <a:pPr lvl="0" algn="r" rtl="1"/>
            <a:r>
              <a:rPr lang="fa-IR" sz="2600" b="1" dirty="0">
                <a:cs typeface="B Nazanin" panose="00000400000000000000" pitchFamily="2" charset="-78"/>
              </a:rPr>
              <a:t>سعی کنید از انواع مختلف سبزی ها در برنامه غذایی خود استفاده کنید</a:t>
            </a:r>
            <a:r>
              <a:rPr lang="fa-IR" dirty="0"/>
              <a:t>.</a:t>
            </a:r>
            <a:endParaRPr lang="en-US" dirty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008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cs typeface="B Titr" panose="00000700000000000000" pitchFamily="2" charset="-78"/>
              </a:rPr>
              <a:t>هر روز 3 بار میوه بخورید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r" rtl="1"/>
            <a:r>
              <a:rPr lang="fa-IR" b="1" dirty="0">
                <a:cs typeface="B Nazanin" panose="00000400000000000000" pitchFamily="2" charset="-78"/>
              </a:rPr>
              <a:t>میوه ها منبع خوبی از ویتامین ها ، مواد معدنی و فیبر هستند که نقش مهمی در سلامت دارند</a:t>
            </a:r>
            <a:endParaRPr lang="en-US" b="1" dirty="0">
              <a:cs typeface="B Nazanin" panose="00000400000000000000" pitchFamily="2" charset="-78"/>
            </a:endParaRPr>
          </a:p>
          <a:p>
            <a:pPr lvl="0" algn="r" rtl="1"/>
            <a:r>
              <a:rPr lang="en-US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در طول روزسعی کنید از انواع مختلف میوه مصرف کنید.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r" rtl="1"/>
            <a:r>
              <a:rPr lang="en-US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از انواع میوه های زرد و نارنجی، وغیره (مانند زردآلو، </a:t>
            </a:r>
            <a:r>
              <a:rPr lang="fa-IR" b="1" dirty="0" smtClean="0">
                <a:cs typeface="B Nazanin" panose="00000400000000000000" pitchFamily="2" charset="-78"/>
              </a:rPr>
              <a:t>خرمالو </a:t>
            </a:r>
            <a:r>
              <a:rPr lang="fa-IR" b="1" dirty="0">
                <a:cs typeface="B Nazanin" panose="00000400000000000000" pitchFamily="2" charset="-78"/>
              </a:rPr>
              <a:t>و ...) بیشتر مصرف کنید.</a:t>
            </a:r>
            <a:endParaRPr lang="en-US" b="1" dirty="0">
              <a:cs typeface="B Nazanin" panose="00000400000000000000" pitchFamily="2" charset="-78"/>
            </a:endParaRPr>
          </a:p>
          <a:p>
            <a:pPr lvl="0" algn="r" rtl="1"/>
            <a:r>
              <a:rPr lang="fa-IR" b="1" dirty="0">
                <a:cs typeface="B Nazanin" panose="00000400000000000000" pitchFamily="2" charset="-78"/>
              </a:rPr>
              <a:t>بیشتر از خود میوه به جای آب میوه استفاده کنید.</a:t>
            </a:r>
            <a:endParaRPr lang="en-US" b="1" dirty="0">
              <a:cs typeface="B Nazanin" panose="00000400000000000000" pitchFamily="2" charset="-78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767013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52</TotalTime>
  <Words>1641</Words>
  <Application>Microsoft Office PowerPoint</Application>
  <PresentationFormat>Widescreen</PresentationFormat>
  <Paragraphs>104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B Nazanin</vt:lpstr>
      <vt:lpstr>B Titr</vt:lpstr>
      <vt:lpstr>Tahoma</vt:lpstr>
      <vt:lpstr>Trebuchet MS</vt:lpstr>
      <vt:lpstr>Wingdings 3</vt:lpstr>
      <vt:lpstr>Facet</vt:lpstr>
      <vt:lpstr>رهنمودهاي  غذايي ايران</vt:lpstr>
      <vt:lpstr>PowerPoint Presentation</vt:lpstr>
      <vt:lpstr>گروه هاي اصلي غذايي در راهنماي غذايي ايران</vt:lpstr>
      <vt:lpstr>PowerPoint Presentation</vt:lpstr>
      <vt:lpstr>رهنمودهای غذایی ایران </vt:lpstr>
      <vt:lpstr>رهنمودهای غذایی ایران</vt:lpstr>
      <vt:lpstr>برای داشتن وزنی مناسب و سالم بودن باید به اندازه خورد و به اندازه کافی فعالیت بدنی (مثل روزانه 40-30 دقیقه پیاده روی) داشت</vt:lpstr>
      <vt:lpstr>هر روز در وعده های اصلی غذایی و میان وعده ها از سبزی های خام و پخته بخورید</vt:lpstr>
      <vt:lpstr>هر روز 3 بار میوه بخورید</vt:lpstr>
      <vt:lpstr>حبوبات و غذاهای پخته شده با آن را هفته ای 3-2 بار بخورید</vt:lpstr>
      <vt:lpstr>هر روز شیر، ماست و پنیر بخورید</vt:lpstr>
      <vt:lpstr>برای پخت غذا فقط از روغن های مایع و به مقدار کم مصرف کنید. از روغن مخصوص سرخ کردنی فقط برای سرخ کردن استفاده کنید</vt:lpstr>
      <vt:lpstr>در برنامه غذایی خود از انواع گوشت، ترجیحاً ماهی و مرغ (بدون پوست) و نیز تخم مرغ مصرف کنید</vt:lpstr>
      <vt:lpstr>مصرف قند، شکر، انواع مواد غذایی و نوشیدنی های شیرین و نوشابه ها، را کم کنید</vt:lpstr>
      <vt:lpstr>برای پخت غذا از نمک کمتری استفاده کنید و سر سفره برروی غذا نمک نپاشید</vt:lpstr>
      <vt:lpstr>در طول روز به دفعات آب و نوشیدنی های بدون قند بنوشید</vt:lpstr>
      <vt:lpstr>در انتخاب نان و غلات بهتر است از انواع کامل و سبوس دار استفاده کنید</vt:lpstr>
      <vt:lpstr>برای آماده سازی وپختن درست غذا در منزل به ترتیب زیر عمل کنید</vt:lpstr>
    </vt:vector>
  </TitlesOfParts>
  <Company>IHA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رهنمودهاي  غذايي ايران</dc:title>
  <dc:creator>Nutrition Department</dc:creator>
  <cp:lastModifiedBy>Nutrition Department</cp:lastModifiedBy>
  <cp:revision>18</cp:revision>
  <dcterms:created xsi:type="dcterms:W3CDTF">2016-10-16T00:17:06Z</dcterms:created>
  <dcterms:modified xsi:type="dcterms:W3CDTF">2016-10-16T03:11:35Z</dcterms:modified>
</cp:coreProperties>
</file>