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sldIdLst>
    <p:sldId id="256" r:id="rId2"/>
    <p:sldId id="257" r:id="rId3"/>
    <p:sldId id="258" r:id="rId4"/>
    <p:sldId id="261" r:id="rId5"/>
    <p:sldId id="272" r:id="rId6"/>
    <p:sldId id="259" r:id="rId7"/>
    <p:sldId id="262" r:id="rId8"/>
    <p:sldId id="260" r:id="rId9"/>
    <p:sldId id="263" r:id="rId10"/>
    <p:sldId id="264" r:id="rId11"/>
    <p:sldId id="268" r:id="rId12"/>
    <p:sldId id="266" r:id="rId13"/>
    <p:sldId id="267" r:id="rId14"/>
    <p:sldId id="265" r:id="rId15"/>
    <p:sldId id="269" r:id="rId16"/>
    <p:sldId id="270" r:id="rId17"/>
    <p:sldId id="271" r:id="rId1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3" autoAdjust="0"/>
    <p:restoredTop sz="94660"/>
  </p:normalViewPr>
  <p:slideViewPr>
    <p:cSldViewPr snapToGrid="0">
      <p:cViewPr varScale="1">
        <p:scale>
          <a:sx n="55" d="100"/>
          <a:sy n="55" d="100"/>
        </p:scale>
        <p:origin x="614" y="53"/>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589213" y="2514600"/>
            <a:ext cx="8915399" cy="2262781"/>
          </a:xfrm>
        </p:spPr>
        <p:txBody>
          <a:bodyPr anchor="b">
            <a:normAutofit/>
          </a:bodyPr>
          <a:lstStyle>
            <a:lvl1pPr>
              <a:defRPr sz="5400"/>
            </a:lvl1pPr>
          </a:lstStyle>
          <a:p>
            <a:r>
              <a:rPr lang="en-US" smtClean="0"/>
              <a:t>Click to edit Master title style</a:t>
            </a:r>
            <a:endParaRPr lang="en-US" dirty="0"/>
          </a:p>
        </p:txBody>
      </p:sp>
      <p:sp>
        <p:nvSpPr>
          <p:cNvPr id="3" name="Subtitle 2"/>
          <p:cNvSpPr>
            <a:spLocks noGrp="1"/>
          </p:cNvSpPr>
          <p:nvPr>
            <p:ph type="subTitle" idx="1"/>
          </p:nvPr>
        </p:nvSpPr>
        <p:spPr>
          <a:xfrm>
            <a:off x="2589213" y="4777379"/>
            <a:ext cx="8915399"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6639ED8B-4073-4A28-AF08-CA82FEC2DF04}" type="datetimeFigureOut">
              <a:rPr lang="en-US" smtClean="0"/>
              <a:t>2016/10/16</a:t>
            </a:fld>
            <a:endParaRPr lang="en-US"/>
          </a:p>
        </p:txBody>
      </p:sp>
      <p:sp>
        <p:nvSpPr>
          <p:cNvPr id="5" name="Footer Placeholder 4"/>
          <p:cNvSpPr>
            <a:spLocks noGrp="1"/>
          </p:cNvSpPr>
          <p:nvPr>
            <p:ph type="ftr" sz="quarter" idx="11"/>
          </p:nvPr>
        </p:nvSpPr>
        <p:spPr/>
        <p:txBody>
          <a:bodyPr/>
          <a:lstStyle/>
          <a:p>
            <a:endParaRPr lang="en-US"/>
          </a:p>
        </p:txBody>
      </p:sp>
      <p:sp>
        <p:nvSpPr>
          <p:cNvPr id="7" name="Freeform 6"/>
          <p:cNvSpPr/>
          <p:nvPr/>
        </p:nvSpPr>
        <p:spPr bwMode="auto">
          <a:xfrm>
            <a:off x="0" y="4323810"/>
            <a:ext cx="1744652" cy="77858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6" name="Slide Number Placeholder 5"/>
          <p:cNvSpPr>
            <a:spLocks noGrp="1"/>
          </p:cNvSpPr>
          <p:nvPr>
            <p:ph type="sldNum" sz="quarter" idx="12"/>
          </p:nvPr>
        </p:nvSpPr>
        <p:spPr>
          <a:xfrm>
            <a:off x="531812" y="4529540"/>
            <a:ext cx="779767" cy="365125"/>
          </a:xfrm>
        </p:spPr>
        <p:txBody>
          <a:bodyPr/>
          <a:lstStyle/>
          <a:p>
            <a:fld id="{A6B9DF21-71CB-473B-8FA5-7BE7939BC781}" type="slidenum">
              <a:rPr lang="en-US" smtClean="0"/>
              <a:t>‹#›</a:t>
            </a:fld>
            <a:endParaRPr lang="en-US"/>
          </a:p>
        </p:txBody>
      </p:sp>
    </p:spTree>
    <p:extLst>
      <p:ext uri="{BB962C8B-B14F-4D97-AF65-F5344CB8AC3E}">
        <p14:creationId xmlns:p14="http://schemas.microsoft.com/office/powerpoint/2010/main" val="171423628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609600"/>
            <a:ext cx="8915399" cy="3117040"/>
          </a:xfrm>
        </p:spPr>
        <p:txBody>
          <a:bodyPr anchor="ctr">
            <a:normAutofit/>
          </a:bodyPr>
          <a:lstStyle>
            <a:lvl1pPr algn="l">
              <a:defRPr sz="48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639ED8B-4073-4A28-AF08-CA82FEC2DF04}" type="datetimeFigureOut">
              <a:rPr lang="en-US" smtClean="0"/>
              <a:t>2016/10/16</a:t>
            </a:fld>
            <a:endParaRPr lang="en-US"/>
          </a:p>
        </p:txBody>
      </p:sp>
      <p:sp>
        <p:nvSpPr>
          <p:cNvPr id="5" name="Footer Placeholder 4"/>
          <p:cNvSpPr>
            <a:spLocks noGrp="1"/>
          </p:cNvSpPr>
          <p:nvPr>
            <p:ph type="ftr" sz="quarter" idx="11"/>
          </p:nvPr>
        </p:nvSpPr>
        <p:spPr/>
        <p:txBody>
          <a:bodyPr/>
          <a:lstStyle/>
          <a:p>
            <a:endParaRPr lang="en-US"/>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A6B9DF21-71CB-473B-8FA5-7BE7939BC781}" type="slidenum">
              <a:rPr lang="en-US" smtClean="0"/>
              <a:t>‹#›</a:t>
            </a:fld>
            <a:endParaRPr lang="en-US"/>
          </a:p>
        </p:txBody>
      </p:sp>
    </p:spTree>
    <p:extLst>
      <p:ext uri="{BB962C8B-B14F-4D97-AF65-F5344CB8AC3E}">
        <p14:creationId xmlns:p14="http://schemas.microsoft.com/office/powerpoint/2010/main" val="372916790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smtClean="0"/>
              <a:t>Click to edit Master title style</a:t>
            </a:r>
            <a:endParaRPr lang="en-US" dirty="0"/>
          </a:p>
        </p:txBody>
      </p:sp>
      <p:sp>
        <p:nvSpPr>
          <p:cNvPr id="13" name="Text Placeholder 9"/>
          <p:cNvSpPr>
            <a:spLocks noGrp="1"/>
          </p:cNvSpPr>
          <p:nvPr>
            <p:ph type="body" sz="quarter" idx="13"/>
          </p:nvPr>
        </p:nvSpPr>
        <p:spPr>
          <a:xfrm>
            <a:off x="3275012" y="3505200"/>
            <a:ext cx="753655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639ED8B-4073-4A28-AF08-CA82FEC2DF04}" type="datetimeFigureOut">
              <a:rPr lang="en-US" smtClean="0"/>
              <a:t>2016/10/16</a:t>
            </a:fld>
            <a:endParaRPr lang="en-US"/>
          </a:p>
        </p:txBody>
      </p:sp>
      <p:sp>
        <p:nvSpPr>
          <p:cNvPr id="5" name="Footer Placeholder 4"/>
          <p:cNvSpPr>
            <a:spLocks noGrp="1"/>
          </p:cNvSpPr>
          <p:nvPr>
            <p:ph type="ftr" sz="quarter" idx="11"/>
          </p:nvPr>
        </p:nvSpPr>
        <p:spPr/>
        <p:txBody>
          <a:bodyPr/>
          <a:lstStyle/>
          <a:p>
            <a:endParaRPr lang="en-US"/>
          </a:p>
        </p:txBody>
      </p:sp>
      <p:sp>
        <p:nvSpPr>
          <p:cNvPr id="11"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A6B9DF21-71CB-473B-8FA5-7BE7939BC781}" type="slidenum">
              <a:rPr lang="en-US" smtClean="0"/>
              <a:t>‹#›</a:t>
            </a:fld>
            <a:endParaRPr lang="en-US"/>
          </a:p>
        </p:txBody>
      </p:sp>
      <p:sp>
        <p:nvSpPr>
          <p:cNvPr id="14" name="TextBox 13"/>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23519444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2589213" y="2438400"/>
            <a:ext cx="8915400" cy="2724845"/>
          </a:xfrm>
        </p:spPr>
        <p:txBody>
          <a:bodyPr anchor="b">
            <a:normAutofit/>
          </a:bodyPr>
          <a:lstStyle>
            <a:lvl1pPr algn="l">
              <a:defRPr sz="4800" b="0"/>
            </a:lvl1pPr>
          </a:lstStyle>
          <a:p>
            <a:r>
              <a:rPr lang="en-US" smtClean="0"/>
              <a:t>Click to edit Master title style</a:t>
            </a:r>
            <a:endParaRPr lang="en-US" dirty="0"/>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Click to edit Master text styles</a:t>
            </a:r>
          </a:p>
        </p:txBody>
      </p:sp>
      <p:sp>
        <p:nvSpPr>
          <p:cNvPr id="5" name="Date Placeholder 4"/>
          <p:cNvSpPr>
            <a:spLocks noGrp="1"/>
          </p:cNvSpPr>
          <p:nvPr>
            <p:ph type="dt" sz="half" idx="10"/>
          </p:nvPr>
        </p:nvSpPr>
        <p:spPr/>
        <p:txBody>
          <a:bodyPr/>
          <a:lstStyle/>
          <a:p>
            <a:fld id="{6639ED8B-4073-4A28-AF08-CA82FEC2DF04}" type="datetimeFigureOut">
              <a:rPr lang="en-US" smtClean="0"/>
              <a:t>2016/10/16</a:t>
            </a:fld>
            <a:endParaRPr lang="en-US"/>
          </a:p>
        </p:txBody>
      </p:sp>
      <p:sp>
        <p:nvSpPr>
          <p:cNvPr id="6" name="Footer Placeholder 5"/>
          <p:cNvSpPr>
            <a:spLocks noGrp="1"/>
          </p:cNvSpPr>
          <p:nvPr>
            <p:ph type="ftr" sz="quarter" idx="11"/>
          </p:nvPr>
        </p:nvSpPr>
        <p:spPr/>
        <p:txBody>
          <a:bodyPr/>
          <a:lstStyle/>
          <a:p>
            <a:endParaRPr lang="en-US"/>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A6B9DF21-71CB-473B-8FA5-7BE7939BC781}" type="slidenum">
              <a:rPr lang="en-US" smtClean="0"/>
              <a:t>‹#›</a:t>
            </a:fld>
            <a:endParaRPr lang="en-US"/>
          </a:p>
        </p:txBody>
      </p:sp>
    </p:spTree>
    <p:extLst>
      <p:ext uri="{BB962C8B-B14F-4D97-AF65-F5344CB8AC3E}">
        <p14:creationId xmlns:p14="http://schemas.microsoft.com/office/powerpoint/2010/main" val="75476770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1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smtClean="0"/>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Click to edit Master text styles</a:t>
            </a:r>
          </a:p>
        </p:txBody>
      </p:sp>
      <p:sp>
        <p:nvSpPr>
          <p:cNvPr id="5" name="Date Placeholder 4"/>
          <p:cNvSpPr>
            <a:spLocks noGrp="1"/>
          </p:cNvSpPr>
          <p:nvPr>
            <p:ph type="dt" sz="half" idx="10"/>
          </p:nvPr>
        </p:nvSpPr>
        <p:spPr/>
        <p:txBody>
          <a:bodyPr/>
          <a:lstStyle/>
          <a:p>
            <a:fld id="{6639ED8B-4073-4A28-AF08-CA82FEC2DF04}" type="datetimeFigureOut">
              <a:rPr lang="en-US" smtClean="0"/>
              <a:t>2016/10/16</a:t>
            </a:fld>
            <a:endParaRPr lang="en-US"/>
          </a:p>
        </p:txBody>
      </p:sp>
      <p:sp>
        <p:nvSpPr>
          <p:cNvPr id="6" name="Footer Placeholder 5"/>
          <p:cNvSpPr>
            <a:spLocks noGrp="1"/>
          </p:cNvSpPr>
          <p:nvPr>
            <p:ph type="ftr" sz="quarter" idx="11"/>
          </p:nvPr>
        </p:nvSpPr>
        <p:spPr/>
        <p:txBody>
          <a:bodyPr/>
          <a:lstStyle/>
          <a:p>
            <a:endParaRPr lang="en-US"/>
          </a:p>
        </p:txBody>
      </p:sp>
      <p:sp>
        <p:nvSpPr>
          <p:cNvPr id="11"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A6B9DF21-71CB-473B-8FA5-7BE7939BC781}" type="slidenum">
              <a:rPr lang="en-US" smtClean="0"/>
              <a:t>‹#›</a:t>
            </a:fld>
            <a:endParaRPr lang="en-US"/>
          </a:p>
        </p:txBody>
      </p:sp>
      <p:sp>
        <p:nvSpPr>
          <p:cNvPr id="17" name="TextBox 16"/>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8" name="TextBox 17"/>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313635338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2589212" y="627407"/>
            <a:ext cx="8915399" cy="2880020"/>
          </a:xfrm>
        </p:spPr>
        <p:txBody>
          <a:bodyPr anchor="ctr">
            <a:normAutofit/>
          </a:bodyPr>
          <a:lstStyle>
            <a:lvl1pPr algn="l">
              <a:defRPr sz="4800" b="0"/>
            </a:lvl1pPr>
          </a:lstStyle>
          <a:p>
            <a:r>
              <a:rPr lang="en-US" smtClean="0"/>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Click to edit Master text styles</a:t>
            </a:r>
          </a:p>
        </p:txBody>
      </p:sp>
      <p:sp>
        <p:nvSpPr>
          <p:cNvPr id="5" name="Date Placeholder 4"/>
          <p:cNvSpPr>
            <a:spLocks noGrp="1"/>
          </p:cNvSpPr>
          <p:nvPr>
            <p:ph type="dt" sz="half" idx="10"/>
          </p:nvPr>
        </p:nvSpPr>
        <p:spPr/>
        <p:txBody>
          <a:bodyPr/>
          <a:lstStyle/>
          <a:p>
            <a:fld id="{6639ED8B-4073-4A28-AF08-CA82FEC2DF04}" type="datetimeFigureOut">
              <a:rPr lang="en-US" smtClean="0"/>
              <a:t>2016/10/16</a:t>
            </a:fld>
            <a:endParaRPr lang="en-US"/>
          </a:p>
        </p:txBody>
      </p:sp>
      <p:sp>
        <p:nvSpPr>
          <p:cNvPr id="6" name="Footer Placeholder 5"/>
          <p:cNvSpPr>
            <a:spLocks noGrp="1"/>
          </p:cNvSpPr>
          <p:nvPr>
            <p:ph type="ftr" sz="quarter" idx="11"/>
          </p:nvPr>
        </p:nvSpPr>
        <p:spPr/>
        <p:txBody>
          <a:bodyPr/>
          <a:lstStyle/>
          <a:p>
            <a:endParaRPr lang="en-US"/>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A6B9DF21-71CB-473B-8FA5-7BE7939BC781}" type="slidenum">
              <a:rPr lang="en-US" smtClean="0"/>
              <a:t>‹#›</a:t>
            </a:fld>
            <a:endParaRPr lang="en-US"/>
          </a:p>
        </p:txBody>
      </p:sp>
    </p:spTree>
    <p:extLst>
      <p:ext uri="{BB962C8B-B14F-4D97-AF65-F5344CB8AC3E}">
        <p14:creationId xmlns:p14="http://schemas.microsoft.com/office/powerpoint/2010/main" val="380940588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6639ED8B-4073-4A28-AF08-CA82FEC2DF04}" type="datetimeFigureOut">
              <a:rPr lang="en-US" smtClean="0"/>
              <a:t>2016/10/16</a:t>
            </a:fld>
            <a:endParaRPr lang="en-US"/>
          </a:p>
        </p:txBody>
      </p:sp>
      <p:sp>
        <p:nvSpPr>
          <p:cNvPr id="5" name="Footer Placeholder 4"/>
          <p:cNvSpPr>
            <a:spLocks noGrp="1"/>
          </p:cNvSpPr>
          <p:nvPr>
            <p:ph type="ftr" sz="quarter" idx="11"/>
          </p:nvPr>
        </p:nvSpPr>
        <p:spPr/>
        <p:txBody>
          <a:bodyPr/>
          <a:lstStyle/>
          <a:p>
            <a:endParaRPr lang="en-US"/>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A6B9DF21-71CB-473B-8FA5-7BE7939BC781}" type="slidenum">
              <a:rPr lang="en-US" smtClean="0"/>
              <a:t>‹#›</a:t>
            </a:fld>
            <a:endParaRPr lang="en-US"/>
          </a:p>
        </p:txBody>
      </p:sp>
    </p:spTree>
    <p:extLst>
      <p:ext uri="{BB962C8B-B14F-4D97-AF65-F5344CB8AC3E}">
        <p14:creationId xmlns:p14="http://schemas.microsoft.com/office/powerpoint/2010/main" val="131559737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94812" y="627405"/>
            <a:ext cx="2207601" cy="5283817"/>
          </a:xfrm>
        </p:spPr>
        <p:txBody>
          <a:bodyPr vert="eaVert" anchor="ct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2589212" y="627405"/>
            <a:ext cx="6477000" cy="528381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6639ED8B-4073-4A28-AF08-CA82FEC2DF04}" type="datetimeFigureOut">
              <a:rPr lang="en-US" smtClean="0"/>
              <a:t>2016/10/16</a:t>
            </a:fld>
            <a:endParaRPr lang="en-US"/>
          </a:p>
        </p:txBody>
      </p:sp>
      <p:sp>
        <p:nvSpPr>
          <p:cNvPr id="5" name="Footer Placeholder 4"/>
          <p:cNvSpPr>
            <a:spLocks noGrp="1"/>
          </p:cNvSpPr>
          <p:nvPr>
            <p:ph type="ftr" sz="quarter" idx="11"/>
          </p:nvPr>
        </p:nvSpPr>
        <p:spPr/>
        <p:txBody>
          <a:bodyPr/>
          <a:lstStyle/>
          <a:p>
            <a:endParaRPr lang="en-US"/>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A6B9DF21-71CB-473B-8FA5-7BE7939BC781}" type="slidenum">
              <a:rPr lang="en-US" smtClean="0"/>
              <a:t>‹#›</a:t>
            </a:fld>
            <a:endParaRPr lang="en-US"/>
          </a:p>
        </p:txBody>
      </p:sp>
    </p:spTree>
    <p:extLst>
      <p:ext uri="{BB962C8B-B14F-4D97-AF65-F5344CB8AC3E}">
        <p14:creationId xmlns:p14="http://schemas.microsoft.com/office/powerpoint/2010/main" val="28333924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1280890"/>
          </a:xfrm>
        </p:spPr>
        <p:txBody>
          <a:bodyPr/>
          <a:lstStyle/>
          <a:p>
            <a:r>
              <a:rPr lang="en-US" smtClean="0"/>
              <a:t>Click to edit Master title style</a:t>
            </a:r>
            <a:endParaRPr lang="en-US" dirty="0"/>
          </a:p>
        </p:txBody>
      </p:sp>
      <p:sp>
        <p:nvSpPr>
          <p:cNvPr id="3" name="Content Placeholder 2"/>
          <p:cNvSpPr>
            <a:spLocks noGrp="1"/>
          </p:cNvSpPr>
          <p:nvPr>
            <p:ph idx="1"/>
          </p:nvPr>
        </p:nvSpPr>
        <p:spPr>
          <a:xfrm>
            <a:off x="2589212" y="2133600"/>
            <a:ext cx="8915400" cy="377762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6639ED8B-4073-4A28-AF08-CA82FEC2DF04}" type="datetimeFigureOut">
              <a:rPr lang="en-US" smtClean="0"/>
              <a:t>2016/10/16</a:t>
            </a:fld>
            <a:endParaRPr lang="en-US"/>
          </a:p>
        </p:txBody>
      </p:sp>
      <p:sp>
        <p:nvSpPr>
          <p:cNvPr id="5" name="Footer Placeholder 4"/>
          <p:cNvSpPr>
            <a:spLocks noGrp="1"/>
          </p:cNvSpPr>
          <p:nvPr>
            <p:ph type="ftr" sz="quarter" idx="11"/>
          </p:nvPr>
        </p:nvSpPr>
        <p:spPr/>
        <p:txBody>
          <a:bodyPr/>
          <a:lstStyle/>
          <a:p>
            <a:endParaRPr lang="en-US"/>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A6B9DF21-71CB-473B-8FA5-7BE7939BC781}" type="slidenum">
              <a:rPr lang="en-US" smtClean="0"/>
              <a:t>‹#›</a:t>
            </a:fld>
            <a:endParaRPr lang="en-US"/>
          </a:p>
        </p:txBody>
      </p:sp>
    </p:spTree>
    <p:extLst>
      <p:ext uri="{BB962C8B-B14F-4D97-AF65-F5344CB8AC3E}">
        <p14:creationId xmlns:p14="http://schemas.microsoft.com/office/powerpoint/2010/main" val="33107605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589212" y="2058750"/>
            <a:ext cx="8915399" cy="1468800"/>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2589212" y="3530129"/>
            <a:ext cx="8915399"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639ED8B-4073-4A28-AF08-CA82FEC2DF04}" type="datetimeFigureOut">
              <a:rPr lang="en-US" smtClean="0"/>
              <a:t>2016/10/16</a:t>
            </a:fld>
            <a:endParaRPr lang="en-US"/>
          </a:p>
        </p:txBody>
      </p:sp>
      <p:sp>
        <p:nvSpPr>
          <p:cNvPr id="5" name="Footer Placeholder 4"/>
          <p:cNvSpPr>
            <a:spLocks noGrp="1"/>
          </p:cNvSpPr>
          <p:nvPr>
            <p:ph type="ftr" sz="quarter" idx="11"/>
          </p:nvPr>
        </p:nvSpPr>
        <p:spPr/>
        <p:txBody>
          <a:bodyPr/>
          <a:lstStyle/>
          <a:p>
            <a:endParaRPr lang="en-US"/>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A6B9DF21-71CB-473B-8FA5-7BE7939BC781}" type="slidenum">
              <a:rPr lang="en-US" smtClean="0"/>
              <a:t>‹#›</a:t>
            </a:fld>
            <a:endParaRPr lang="en-US"/>
          </a:p>
        </p:txBody>
      </p:sp>
    </p:spTree>
    <p:extLst>
      <p:ext uri="{BB962C8B-B14F-4D97-AF65-F5344CB8AC3E}">
        <p14:creationId xmlns:p14="http://schemas.microsoft.com/office/powerpoint/2010/main" val="210449598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2589212" y="2133600"/>
            <a:ext cx="4313864" cy="3777622"/>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7190747" y="2126222"/>
            <a:ext cx="4313864" cy="3777622"/>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6639ED8B-4073-4A28-AF08-CA82FEC2DF04}" type="datetimeFigureOut">
              <a:rPr lang="en-US" smtClean="0"/>
              <a:t>2016/10/16</a:t>
            </a:fld>
            <a:endParaRPr lang="en-US"/>
          </a:p>
        </p:txBody>
      </p:sp>
      <p:sp>
        <p:nvSpPr>
          <p:cNvPr id="6" name="Footer Placeholder 5"/>
          <p:cNvSpPr>
            <a:spLocks noGrp="1"/>
          </p:cNvSpPr>
          <p:nvPr>
            <p:ph type="ftr" sz="quarter" idx="11"/>
          </p:nvPr>
        </p:nvSpPr>
        <p:spPr/>
        <p:txBody>
          <a:bodyPr/>
          <a:lstStyle/>
          <a:p>
            <a:endParaRPr lang="en-US"/>
          </a:p>
        </p:txBody>
      </p:sp>
      <p:sp>
        <p:nvSpPr>
          <p:cNvPr id="10"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1" name="Slide Number Placeholder 5"/>
          <p:cNvSpPr>
            <a:spLocks noGrp="1"/>
          </p:cNvSpPr>
          <p:nvPr>
            <p:ph type="sldNum" sz="quarter" idx="12"/>
          </p:nvPr>
        </p:nvSpPr>
        <p:spPr>
          <a:xfrm>
            <a:off x="531812" y="787782"/>
            <a:ext cx="779767" cy="365125"/>
          </a:xfrm>
        </p:spPr>
        <p:txBody>
          <a:bodyPr/>
          <a:lstStyle/>
          <a:p>
            <a:fld id="{A6B9DF21-71CB-473B-8FA5-7BE7939BC781}" type="slidenum">
              <a:rPr lang="en-US" smtClean="0"/>
              <a:t>‹#›</a:t>
            </a:fld>
            <a:endParaRPr lang="en-US"/>
          </a:p>
        </p:txBody>
      </p:sp>
    </p:spTree>
    <p:extLst>
      <p:ext uri="{BB962C8B-B14F-4D97-AF65-F5344CB8AC3E}">
        <p14:creationId xmlns:p14="http://schemas.microsoft.com/office/powerpoint/2010/main" val="38068265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2939373" y="1972703"/>
            <a:ext cx="399273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2589212" y="2548966"/>
            <a:ext cx="4342893" cy="3354060"/>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7506629" y="1969475"/>
            <a:ext cx="3999001"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7166957" y="2545738"/>
            <a:ext cx="4338674" cy="3354060"/>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6639ED8B-4073-4A28-AF08-CA82FEC2DF04}" type="datetimeFigureOut">
              <a:rPr lang="en-US" smtClean="0"/>
              <a:t>2016/10/16</a:t>
            </a:fld>
            <a:endParaRPr lang="en-US"/>
          </a:p>
        </p:txBody>
      </p:sp>
      <p:sp>
        <p:nvSpPr>
          <p:cNvPr id="8" name="Footer Placeholder 7"/>
          <p:cNvSpPr>
            <a:spLocks noGrp="1"/>
          </p:cNvSpPr>
          <p:nvPr>
            <p:ph type="ftr" sz="quarter" idx="11"/>
          </p:nvPr>
        </p:nvSpPr>
        <p:spPr/>
        <p:txBody>
          <a:bodyPr/>
          <a:lstStyle/>
          <a:p>
            <a:endParaRPr lang="en-US"/>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fld id="{A6B9DF21-71CB-473B-8FA5-7BE7939BC781}" type="slidenum">
              <a:rPr lang="en-US" smtClean="0"/>
              <a:t>‹#›</a:t>
            </a:fld>
            <a:endParaRPr lang="en-US"/>
          </a:p>
        </p:txBody>
      </p:sp>
    </p:spTree>
    <p:extLst>
      <p:ext uri="{BB962C8B-B14F-4D97-AF65-F5344CB8AC3E}">
        <p14:creationId xmlns:p14="http://schemas.microsoft.com/office/powerpoint/2010/main" val="409217991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6639ED8B-4073-4A28-AF08-CA82FEC2DF04}" type="datetimeFigureOut">
              <a:rPr lang="en-US" smtClean="0"/>
              <a:t>2016/10/16</a:t>
            </a:fld>
            <a:endParaRPr lang="en-US"/>
          </a:p>
        </p:txBody>
      </p:sp>
      <p:sp>
        <p:nvSpPr>
          <p:cNvPr id="4" name="Footer Placeholder 3"/>
          <p:cNvSpPr>
            <a:spLocks noGrp="1"/>
          </p:cNvSpPr>
          <p:nvPr>
            <p:ph type="ftr" sz="quarter" idx="11"/>
          </p:nvPr>
        </p:nvSpPr>
        <p:spPr/>
        <p:txBody>
          <a:bodyPr/>
          <a:lstStyle/>
          <a:p>
            <a:endParaRPr lang="en-US"/>
          </a:p>
        </p:txBody>
      </p:sp>
      <p:sp>
        <p:nvSpPr>
          <p:cNvPr id="7"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A6B9DF21-71CB-473B-8FA5-7BE7939BC781}" type="slidenum">
              <a:rPr lang="en-US" smtClean="0"/>
              <a:t>‹#›</a:t>
            </a:fld>
            <a:endParaRPr lang="en-US"/>
          </a:p>
        </p:txBody>
      </p:sp>
    </p:spTree>
    <p:extLst>
      <p:ext uri="{BB962C8B-B14F-4D97-AF65-F5344CB8AC3E}">
        <p14:creationId xmlns:p14="http://schemas.microsoft.com/office/powerpoint/2010/main" val="236251626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639ED8B-4073-4A28-AF08-CA82FEC2DF04}" type="datetimeFigureOut">
              <a:rPr lang="en-US" smtClean="0"/>
              <a:t>2016/10/16</a:t>
            </a:fld>
            <a:endParaRPr lang="en-US"/>
          </a:p>
        </p:txBody>
      </p:sp>
      <p:sp>
        <p:nvSpPr>
          <p:cNvPr id="3" name="Footer Placeholder 2"/>
          <p:cNvSpPr>
            <a:spLocks noGrp="1"/>
          </p:cNvSpPr>
          <p:nvPr>
            <p:ph type="ftr" sz="quarter" idx="11"/>
          </p:nvPr>
        </p:nvSpPr>
        <p:spPr/>
        <p:txBody>
          <a:bodyPr/>
          <a:lstStyle/>
          <a:p>
            <a:endParaRPr lang="en-US"/>
          </a:p>
        </p:txBody>
      </p:sp>
      <p:sp>
        <p:nvSpPr>
          <p:cNvPr id="6"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A6B9DF21-71CB-473B-8FA5-7BE7939BC781}" type="slidenum">
              <a:rPr lang="en-US" smtClean="0"/>
              <a:t>‹#›</a:t>
            </a:fld>
            <a:endParaRPr lang="en-US"/>
          </a:p>
        </p:txBody>
      </p:sp>
    </p:spTree>
    <p:extLst>
      <p:ext uri="{BB962C8B-B14F-4D97-AF65-F5344CB8AC3E}">
        <p14:creationId xmlns:p14="http://schemas.microsoft.com/office/powerpoint/2010/main" val="146391629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446088"/>
            <a:ext cx="3505199" cy="976312"/>
          </a:xfrm>
        </p:spPr>
        <p:txBody>
          <a:bodyPr anchor="b"/>
          <a:lstStyle>
            <a:lvl1pPr algn="l">
              <a:defRPr sz="2000" b="0"/>
            </a:lvl1pPr>
          </a:lstStyle>
          <a:p>
            <a:r>
              <a:rPr lang="en-US" smtClean="0"/>
              <a:t>Click to edit Master title style</a:t>
            </a:r>
            <a:endParaRPr lang="en-US" dirty="0"/>
          </a:p>
        </p:txBody>
      </p:sp>
      <p:sp>
        <p:nvSpPr>
          <p:cNvPr id="3" name="Content Placeholder 2"/>
          <p:cNvSpPr>
            <a:spLocks noGrp="1"/>
          </p:cNvSpPr>
          <p:nvPr>
            <p:ph idx="1"/>
          </p:nvPr>
        </p:nvSpPr>
        <p:spPr>
          <a:xfrm>
            <a:off x="6323012" y="446088"/>
            <a:ext cx="5181600" cy="5414963"/>
          </a:xfrm>
        </p:spPr>
        <p:txBody>
          <a:bodyPr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2589212" y="1598613"/>
            <a:ext cx="3505199"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639ED8B-4073-4A28-AF08-CA82FEC2DF04}" type="datetimeFigureOut">
              <a:rPr lang="en-US" smtClean="0"/>
              <a:t>2016/10/16</a:t>
            </a:fld>
            <a:endParaRPr lang="en-US"/>
          </a:p>
        </p:txBody>
      </p:sp>
      <p:sp>
        <p:nvSpPr>
          <p:cNvPr id="6" name="Footer Placeholder 5"/>
          <p:cNvSpPr>
            <a:spLocks noGrp="1"/>
          </p:cNvSpPr>
          <p:nvPr>
            <p:ph type="ftr" sz="quarter" idx="11"/>
          </p:nvPr>
        </p:nvSpPr>
        <p:spPr/>
        <p:txBody>
          <a:bodyPr/>
          <a:lstStyle/>
          <a:p>
            <a:endParaRPr lang="en-US"/>
          </a:p>
        </p:txBody>
      </p:sp>
      <p:sp>
        <p:nvSpPr>
          <p:cNvPr id="9"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A6B9DF21-71CB-473B-8FA5-7BE7939BC781}" type="slidenum">
              <a:rPr lang="en-US" smtClean="0"/>
              <a:t>‹#›</a:t>
            </a:fld>
            <a:endParaRPr lang="en-US"/>
          </a:p>
        </p:txBody>
      </p:sp>
    </p:spTree>
    <p:extLst>
      <p:ext uri="{BB962C8B-B14F-4D97-AF65-F5344CB8AC3E}">
        <p14:creationId xmlns:p14="http://schemas.microsoft.com/office/powerpoint/2010/main" val="290172783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3" y="4800600"/>
            <a:ext cx="8915400"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2589212" y="634965"/>
            <a:ext cx="8915400"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2589213" y="5367338"/>
            <a:ext cx="8915400"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639ED8B-4073-4A28-AF08-CA82FEC2DF04}" type="datetimeFigureOut">
              <a:rPr lang="en-US" smtClean="0"/>
              <a:t>2016/10/16</a:t>
            </a:fld>
            <a:endParaRPr lang="en-US"/>
          </a:p>
        </p:txBody>
      </p:sp>
      <p:sp>
        <p:nvSpPr>
          <p:cNvPr id="6" name="Footer Placeholder 5"/>
          <p:cNvSpPr>
            <a:spLocks noGrp="1"/>
          </p:cNvSpPr>
          <p:nvPr>
            <p:ph type="ftr" sz="quarter" idx="11"/>
          </p:nvPr>
        </p:nvSpPr>
        <p:spPr/>
        <p:txBody>
          <a:bodyPr/>
          <a:lstStyle/>
          <a:p>
            <a:endParaRPr lang="en-US"/>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A6B9DF21-71CB-473B-8FA5-7BE7939BC781}" type="slidenum">
              <a:rPr lang="en-US" smtClean="0"/>
              <a:t>‹#›</a:t>
            </a:fld>
            <a:endParaRPr lang="en-US"/>
          </a:p>
        </p:txBody>
      </p:sp>
    </p:spTree>
    <p:extLst>
      <p:ext uri="{BB962C8B-B14F-4D97-AF65-F5344CB8AC3E}">
        <p14:creationId xmlns:p14="http://schemas.microsoft.com/office/powerpoint/2010/main" val="148102086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23" name="Group 22"/>
          <p:cNvGrpSpPr/>
          <p:nvPr/>
        </p:nvGrpSpPr>
        <p:grpSpPr>
          <a:xfrm>
            <a:off x="1" y="228600"/>
            <a:ext cx="2851516" cy="6638628"/>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10" name="Group 9"/>
          <p:cNvGrpSpPr/>
          <p:nvPr/>
        </p:nvGrpSpPr>
        <p:grpSpPr>
          <a:xfrm>
            <a:off x="27221" y="-786"/>
            <a:ext cx="2356674" cy="6854039"/>
            <a:chOff x="6627813" y="194833"/>
            <a:chExt cx="1952625" cy="5678918"/>
          </a:xfrm>
        </p:grpSpPr>
        <p:sp>
          <p:nvSpPr>
            <p:cNvPr id="11" name="Freeform 27"/>
            <p:cNvSpPr/>
            <p:nvPr/>
          </p:nvSpPr>
          <p:spPr bwMode="auto">
            <a:xfrm>
              <a:off x="6627813" y="194833"/>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7" name="Rectangle 6"/>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2592924" y="624110"/>
            <a:ext cx="8911687" cy="1280890"/>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2589212" y="2133600"/>
            <a:ext cx="8915400" cy="38862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10361612" y="6130437"/>
            <a:ext cx="1146283" cy="370396"/>
          </a:xfrm>
          <a:prstGeom prst="rect">
            <a:avLst/>
          </a:prstGeom>
        </p:spPr>
        <p:txBody>
          <a:bodyPr vert="horz" lIns="91440" tIns="45720" rIns="91440" bIns="45720" rtlCol="0" anchor="ctr"/>
          <a:lstStyle>
            <a:lvl1pPr algn="r">
              <a:defRPr sz="900">
                <a:solidFill>
                  <a:schemeClr val="tx1">
                    <a:tint val="75000"/>
                  </a:schemeClr>
                </a:solidFill>
              </a:defRPr>
            </a:lvl1pPr>
          </a:lstStyle>
          <a:p>
            <a:fld id="{6639ED8B-4073-4A28-AF08-CA82FEC2DF04}" type="datetimeFigureOut">
              <a:rPr lang="en-US" smtClean="0"/>
              <a:t>2016/10/16</a:t>
            </a:fld>
            <a:endParaRPr lang="en-US"/>
          </a:p>
        </p:txBody>
      </p:sp>
      <p:sp>
        <p:nvSpPr>
          <p:cNvPr id="5" name="Footer Placeholder 4"/>
          <p:cNvSpPr>
            <a:spLocks noGrp="1"/>
          </p:cNvSpPr>
          <p:nvPr>
            <p:ph type="ftr" sz="quarter" idx="3"/>
          </p:nvPr>
        </p:nvSpPr>
        <p:spPr>
          <a:xfrm>
            <a:off x="2589212" y="6135808"/>
            <a:ext cx="7619999"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bwMode="gray">
          <a:xfrm>
            <a:off x="531812" y="787782"/>
            <a:ext cx="779767" cy="365125"/>
          </a:xfrm>
          <a:prstGeom prst="rect">
            <a:avLst/>
          </a:prstGeom>
        </p:spPr>
        <p:txBody>
          <a:bodyPr vert="horz" lIns="91440" tIns="45720" rIns="91440" bIns="45720" rtlCol="0" anchor="ctr"/>
          <a:lstStyle>
            <a:lvl1pPr algn="r">
              <a:defRPr sz="2000">
                <a:solidFill>
                  <a:srgbClr val="FEFFFF"/>
                </a:solidFill>
              </a:defRPr>
            </a:lvl1pPr>
          </a:lstStyle>
          <a:p>
            <a:fld id="{A6B9DF21-71CB-473B-8FA5-7BE7939BC781}" type="slidenum">
              <a:rPr lang="en-US" smtClean="0"/>
              <a:t>‹#›</a:t>
            </a:fld>
            <a:endParaRPr lang="en-US"/>
          </a:p>
        </p:txBody>
      </p:sp>
    </p:spTree>
    <p:extLst>
      <p:ext uri="{BB962C8B-B14F-4D97-AF65-F5344CB8AC3E}">
        <p14:creationId xmlns:p14="http://schemas.microsoft.com/office/powerpoint/2010/main" val="257112344"/>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 id="2147483708" r:id="rId12"/>
    <p:sldLayoutId id="2147483709" r:id="rId13"/>
    <p:sldLayoutId id="2147483710" r:id="rId14"/>
    <p:sldLayoutId id="2147483711" r:id="rId15"/>
    <p:sldLayoutId id="2147483712" r:id="rId16"/>
  </p:sldLayoutIdLst>
  <p:txStyles>
    <p:title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fa-IR" sz="3600" dirty="0">
                <a:cs typeface="B Titr" panose="00000700000000000000" pitchFamily="2" charset="-78"/>
              </a:rPr>
              <a:t>اضافه وزن و </a:t>
            </a:r>
            <a:r>
              <a:rPr lang="fa-IR" sz="3600" dirty="0" smtClean="0">
                <a:cs typeface="B Titr" panose="00000700000000000000" pitchFamily="2" charset="-78"/>
              </a:rPr>
              <a:t>چاقی</a:t>
            </a:r>
            <a:br>
              <a:rPr lang="fa-IR" sz="3600" dirty="0" smtClean="0">
                <a:cs typeface="B Titr" panose="00000700000000000000" pitchFamily="2" charset="-78"/>
              </a:rPr>
            </a:br>
            <a:r>
              <a:rPr lang="fa-IR" sz="3600" dirty="0" smtClean="0">
                <a:cs typeface="B Titr" panose="00000700000000000000" pitchFamily="2" charset="-78"/>
              </a:rPr>
              <a:t>عوامل خطر تغذیه ای</a:t>
            </a:r>
            <a:endParaRPr lang="en-US" sz="3600" dirty="0">
              <a:cs typeface="B Titr" panose="00000700000000000000" pitchFamily="2" charset="-78"/>
            </a:endParaRPr>
          </a:p>
        </p:txBody>
      </p:sp>
      <p:sp>
        <p:nvSpPr>
          <p:cNvPr id="3" name="Subtitle 2"/>
          <p:cNvSpPr>
            <a:spLocks noGrp="1"/>
          </p:cNvSpPr>
          <p:nvPr>
            <p:ph type="subTitle" idx="1"/>
          </p:nvPr>
        </p:nvSpPr>
        <p:spPr/>
        <p:txBody>
          <a:bodyPr>
            <a:normAutofit fontScale="92500" lnSpcReduction="20000"/>
          </a:bodyPr>
          <a:lstStyle/>
          <a:p>
            <a:pPr algn="r" rtl="1"/>
            <a:r>
              <a:rPr lang="fa-IR" sz="2000" b="1" dirty="0">
                <a:cs typeface="B Nazanin" panose="00000400000000000000" pitchFamily="2" charset="-78"/>
              </a:rPr>
              <a:t>فروزان صالحی</a:t>
            </a:r>
          </a:p>
          <a:p>
            <a:pPr algn="r" rtl="1"/>
            <a:r>
              <a:rPr lang="fa-IR" sz="2000" b="1" dirty="0">
                <a:cs typeface="B Nazanin" panose="00000400000000000000" pitchFamily="2" charset="-78"/>
              </a:rPr>
              <a:t>دفتر بهبود تغذیه جامعه</a:t>
            </a:r>
          </a:p>
          <a:p>
            <a:pPr algn="r" rtl="1"/>
            <a:r>
              <a:rPr lang="fa-IR" sz="2000" b="1" dirty="0">
                <a:cs typeface="B Nazanin" panose="00000400000000000000" pitchFamily="2" charset="-78"/>
              </a:rPr>
              <a:t>پاییز 1395</a:t>
            </a:r>
            <a:endParaRPr lang="en-US" sz="2000" b="1" dirty="0">
              <a:cs typeface="B Nazanin" panose="00000400000000000000" pitchFamily="2" charset="-78"/>
            </a:endParaRPr>
          </a:p>
        </p:txBody>
      </p:sp>
    </p:spTree>
    <p:extLst>
      <p:ext uri="{BB962C8B-B14F-4D97-AF65-F5344CB8AC3E}">
        <p14:creationId xmlns:p14="http://schemas.microsoft.com/office/powerpoint/2010/main" val="25924034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a:bodyPr>
          <a:lstStyle/>
          <a:p>
            <a:pPr algn="r" rtl="1"/>
            <a:r>
              <a:rPr lang="fa-IR" b="1" dirty="0" smtClean="0">
                <a:cs typeface="B Nazanin" panose="00000400000000000000" pitchFamily="2" charset="-78"/>
              </a:rPr>
              <a:t>از </a:t>
            </a:r>
            <a:r>
              <a:rPr lang="fa-IR" b="1" dirty="0">
                <a:cs typeface="B Nazanin" panose="00000400000000000000" pitchFamily="2" charset="-78"/>
              </a:rPr>
              <a:t>گروه نان وغلات :شامل نان ، برنج و ماکارونی </a:t>
            </a:r>
            <a:r>
              <a:rPr lang="fa-IR" b="1" dirty="0" smtClean="0">
                <a:cs typeface="B Nazanin" panose="00000400000000000000" pitchFamily="2" charset="-78"/>
              </a:rPr>
              <a:t>حتما در وعده هاي غذايي استفاده كنيد</a:t>
            </a:r>
          </a:p>
          <a:p>
            <a:pPr algn="r" rtl="1"/>
            <a:r>
              <a:rPr lang="ar-SA" b="1" dirty="0">
                <a:cs typeface="B Nazanin" panose="00000400000000000000" pitchFamily="2" charset="-78"/>
              </a:rPr>
              <a:t>حداقل نیمی از انرژی روزانه مورد نیاز بدن باید از غلات کامل (نان و برنج) تامین شود</a:t>
            </a:r>
            <a:endParaRPr lang="fa-IR" b="1" dirty="0">
              <a:cs typeface="B Nazanin" panose="00000400000000000000" pitchFamily="2" charset="-78"/>
            </a:endParaRPr>
          </a:p>
          <a:p>
            <a:pPr algn="r" rtl="1"/>
            <a:r>
              <a:rPr lang="fa-IR" b="1" dirty="0">
                <a:cs typeface="B Nazanin" panose="00000400000000000000" pitchFamily="2" charset="-78"/>
              </a:rPr>
              <a:t>از نواع نان هايي كه از آرد سبوس دار تهيه شده اند استفاده كنيد </a:t>
            </a:r>
          </a:p>
          <a:p>
            <a:pPr algn="r" rtl="1"/>
            <a:r>
              <a:rPr lang="fa-IR" b="1" dirty="0">
                <a:cs typeface="B Nazanin" panose="00000400000000000000" pitchFamily="2" charset="-78"/>
              </a:rPr>
              <a:t>از انواع غلات سبوس دار استفاده </a:t>
            </a:r>
            <a:r>
              <a:rPr lang="fa-IR" b="1" dirty="0" smtClean="0">
                <a:cs typeface="B Nazanin" panose="00000400000000000000" pitchFamily="2" charset="-78"/>
              </a:rPr>
              <a:t>كنيد</a:t>
            </a:r>
          </a:p>
          <a:p>
            <a:pPr algn="r" rtl="1"/>
            <a:endParaRPr lang="fa-IR" b="1" dirty="0">
              <a:cs typeface="B Nazanin" panose="00000400000000000000" pitchFamily="2" charset="-78"/>
            </a:endParaRPr>
          </a:p>
          <a:p>
            <a:pPr algn="r" rtl="1"/>
            <a:endParaRPr lang="fa-IR" b="1" dirty="0" smtClean="0">
              <a:cs typeface="B Nazanin" panose="00000400000000000000" pitchFamily="2" charset="-78"/>
            </a:endParaRPr>
          </a:p>
          <a:p>
            <a:pPr marL="0" indent="0" algn="ctr" rtl="1">
              <a:buNone/>
            </a:pPr>
            <a:r>
              <a:rPr lang="fa-IR" sz="3600" dirty="0">
                <a:latin typeface="+mj-lt"/>
                <a:ea typeface="+mj-ea"/>
                <a:cs typeface="B Titr" panose="00000700000000000000" pitchFamily="2" charset="-78"/>
              </a:rPr>
              <a:t>برنج يا نان؟؟</a:t>
            </a:r>
          </a:p>
          <a:p>
            <a:pPr algn="r" rtl="1"/>
            <a:r>
              <a:rPr lang="fa-IR" b="1" dirty="0" smtClean="0">
                <a:cs typeface="B Nazanin" panose="00000400000000000000" pitchFamily="2" charset="-78"/>
              </a:rPr>
              <a:t>.</a:t>
            </a:r>
            <a:endParaRPr lang="en-US" b="1" dirty="0">
              <a:cs typeface="B Nazanin" panose="00000400000000000000" pitchFamily="2" charset="-78"/>
            </a:endParaRPr>
          </a:p>
        </p:txBody>
      </p:sp>
    </p:spTree>
    <p:extLst>
      <p:ext uri="{BB962C8B-B14F-4D97-AF65-F5344CB8AC3E}">
        <p14:creationId xmlns:p14="http://schemas.microsoft.com/office/powerpoint/2010/main" val="411886659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pPr algn="r" rtl="1"/>
            <a:r>
              <a:rPr lang="fa-IR" b="1" dirty="0">
                <a:cs typeface="B Nazanin" panose="00000400000000000000" pitchFamily="2" charset="-78"/>
              </a:rPr>
              <a:t>از حبوبات عدس، نخود، لوبيا سفید، لوبیا قرمز، لوبیا چیتی، لوبیا چشم بلبلی، لپه و ماش در غذاها بیشتر استفاده کنيد</a:t>
            </a:r>
          </a:p>
          <a:p>
            <a:pPr algn="r" rtl="1"/>
            <a:r>
              <a:rPr lang="fa-IR" b="1" dirty="0">
                <a:cs typeface="B Nazanin" panose="00000400000000000000" pitchFamily="2" charset="-78"/>
              </a:rPr>
              <a:t>جای یک واحد گوشت می توانید یک لیوان حبوبات پخته مصرف </a:t>
            </a:r>
            <a:r>
              <a:rPr lang="fa-IR" b="1" dirty="0" smtClean="0">
                <a:cs typeface="B Nazanin" panose="00000400000000000000" pitchFamily="2" charset="-78"/>
              </a:rPr>
              <a:t>کنید</a:t>
            </a:r>
          </a:p>
          <a:p>
            <a:pPr algn="r" rtl="1"/>
            <a:r>
              <a:rPr lang="fa-IR" b="1" dirty="0" smtClean="0">
                <a:cs typeface="B Nazanin" panose="00000400000000000000" pitchFamily="2" charset="-78"/>
              </a:rPr>
              <a:t>تخم مرغ را فراموش نكنيد!!</a:t>
            </a:r>
            <a:endParaRPr lang="en-US" dirty="0"/>
          </a:p>
        </p:txBody>
      </p:sp>
    </p:spTree>
    <p:extLst>
      <p:ext uri="{BB962C8B-B14F-4D97-AF65-F5344CB8AC3E}">
        <p14:creationId xmlns:p14="http://schemas.microsoft.com/office/powerpoint/2010/main" val="42112710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a:bodyPr>
          <a:lstStyle/>
          <a:p>
            <a:pPr algn="r" rtl="1"/>
            <a:r>
              <a:rPr lang="fa-IR" b="1" dirty="0" smtClean="0">
                <a:cs typeface="B Nazanin" panose="00000400000000000000" pitchFamily="2" charset="-78"/>
              </a:rPr>
              <a:t>مصرف قند </a:t>
            </a:r>
            <a:r>
              <a:rPr lang="fa-IR" b="1" dirty="0">
                <a:cs typeface="B Nazanin" panose="00000400000000000000" pitchFamily="2" charset="-78"/>
              </a:rPr>
              <a:t>و </a:t>
            </a:r>
            <a:r>
              <a:rPr lang="fa-IR" b="1" dirty="0" smtClean="0">
                <a:cs typeface="B Nazanin" panose="00000400000000000000" pitchFamily="2" charset="-78"/>
              </a:rPr>
              <a:t>شكر را كاهش دهيد.</a:t>
            </a:r>
          </a:p>
          <a:p>
            <a:pPr algn="r" rtl="1">
              <a:buFont typeface="Wingdings" panose="05000000000000000000" pitchFamily="2" charset="2"/>
              <a:buChar char="ü"/>
            </a:pPr>
            <a:r>
              <a:rPr lang="fa-IR" b="1" dirty="0" smtClean="0">
                <a:cs typeface="B Nazanin" panose="00000400000000000000" pitchFamily="2" charset="-78"/>
              </a:rPr>
              <a:t> </a:t>
            </a:r>
            <a:r>
              <a:rPr lang="fa-IR" b="1" dirty="0">
                <a:cs typeface="B Nazanin" panose="00000400000000000000" pitchFamily="2" charset="-78"/>
              </a:rPr>
              <a:t>غذاهاي حاوي </a:t>
            </a:r>
            <a:r>
              <a:rPr lang="fa-IR" b="1" dirty="0" smtClean="0">
                <a:cs typeface="B Nazanin" panose="00000400000000000000" pitchFamily="2" charset="-78"/>
              </a:rPr>
              <a:t>قند و شكر مانند انواع </a:t>
            </a:r>
            <a:r>
              <a:rPr lang="fa-IR" b="1" dirty="0">
                <a:cs typeface="B Nazanin" panose="00000400000000000000" pitchFamily="2" charset="-78"/>
              </a:rPr>
              <a:t>شيريني ها، شكلات، آب نبات، نوشابه ها، شربت ها و آب ميوه هاي صنعتي، مربا‌ و عسل </a:t>
            </a:r>
            <a:r>
              <a:rPr lang="fa-IR" b="1" dirty="0" smtClean="0">
                <a:cs typeface="B Nazanin" panose="00000400000000000000" pitchFamily="2" charset="-78"/>
              </a:rPr>
              <a:t>را محدود کنيد</a:t>
            </a:r>
          </a:p>
          <a:p>
            <a:pPr lvl="0" algn="r" rtl="1"/>
            <a:r>
              <a:rPr lang="fa-IR" b="1" dirty="0" smtClean="0">
                <a:cs typeface="B Nazanin" panose="00000400000000000000" pitchFamily="2" charset="-78"/>
              </a:rPr>
              <a:t>به جای </a:t>
            </a:r>
            <a:r>
              <a:rPr lang="fa-IR" b="1" dirty="0">
                <a:cs typeface="B Nazanin" panose="00000400000000000000" pitchFamily="2" charset="-78"/>
              </a:rPr>
              <a:t>گوشت قرمز از مرغ و ماکیان و </a:t>
            </a:r>
            <a:r>
              <a:rPr lang="fa-IR" b="1" dirty="0" smtClean="0">
                <a:cs typeface="B Nazanin" panose="00000400000000000000" pitchFamily="2" charset="-78"/>
              </a:rPr>
              <a:t>به خصوص </a:t>
            </a:r>
            <a:r>
              <a:rPr lang="fa-IR" b="1" dirty="0">
                <a:cs typeface="B Nazanin" panose="00000400000000000000" pitchFamily="2" charset="-78"/>
              </a:rPr>
              <a:t>ماهی استفاده کنید.</a:t>
            </a:r>
            <a:endParaRPr lang="en-US" b="1" dirty="0">
              <a:cs typeface="B Nazanin" panose="00000400000000000000" pitchFamily="2" charset="-78"/>
            </a:endParaRPr>
          </a:p>
          <a:p>
            <a:pPr lvl="0" algn="r" rtl="1"/>
            <a:r>
              <a:rPr lang="fa-IR" b="1" dirty="0">
                <a:cs typeface="B Nazanin" panose="00000400000000000000" pitchFamily="2" charset="-78"/>
              </a:rPr>
              <a:t>روزانه 3-2 واحد شیر و لبنیات کم چرب مصرف کنید</a:t>
            </a:r>
            <a:r>
              <a:rPr lang="fa-IR" b="1" dirty="0" smtClean="0">
                <a:cs typeface="B Nazanin" panose="00000400000000000000" pitchFamily="2" charset="-78"/>
              </a:rPr>
              <a:t>.</a:t>
            </a:r>
          </a:p>
          <a:p>
            <a:pPr lvl="0" algn="r" rtl="1"/>
            <a:r>
              <a:rPr lang="fa-IR" b="1" dirty="0" smtClean="0">
                <a:cs typeface="B Nazanin" panose="00000400000000000000" pitchFamily="2" charset="-78"/>
              </a:rPr>
              <a:t>چربي هاي آشكار گوشت ها را بگيريد</a:t>
            </a:r>
          </a:p>
          <a:p>
            <a:pPr lvl="0" algn="r" rtl="1"/>
            <a:r>
              <a:rPr lang="fa-IR" b="1" dirty="0" smtClean="0">
                <a:cs typeface="B Nazanin" panose="00000400000000000000" pitchFamily="2" charset="-78"/>
              </a:rPr>
              <a:t> لبنيات را از نوع كم چرب يا بدون چربي انتخاب كنيد.</a:t>
            </a:r>
          </a:p>
          <a:p>
            <a:pPr marL="0" lvl="0" indent="0" algn="ctr" rtl="1">
              <a:buNone/>
            </a:pPr>
            <a:r>
              <a:rPr lang="fa-IR" sz="3200" dirty="0">
                <a:latin typeface="+mj-lt"/>
                <a:ea typeface="+mj-ea"/>
                <a:cs typeface="B Titr" panose="00000700000000000000" pitchFamily="2" charset="-78"/>
              </a:rPr>
              <a:t>كره و خامه؟؟</a:t>
            </a:r>
            <a:endParaRPr lang="en-US" sz="3200" dirty="0">
              <a:latin typeface="+mj-lt"/>
              <a:ea typeface="+mj-ea"/>
              <a:cs typeface="B Titr" panose="00000700000000000000" pitchFamily="2" charset="-78"/>
            </a:endParaRPr>
          </a:p>
          <a:p>
            <a:pPr algn="r" rtl="1"/>
            <a:endParaRPr lang="en-US" dirty="0"/>
          </a:p>
          <a:p>
            <a:pPr algn="r" rtl="1"/>
            <a:endParaRPr lang="en-US" dirty="0"/>
          </a:p>
        </p:txBody>
      </p:sp>
    </p:spTree>
    <p:extLst>
      <p:ext uri="{BB962C8B-B14F-4D97-AF65-F5344CB8AC3E}">
        <p14:creationId xmlns:p14="http://schemas.microsoft.com/office/powerpoint/2010/main" val="186717665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Autofit/>
          </a:bodyPr>
          <a:lstStyle/>
          <a:p>
            <a:pPr lvl="0" algn="r" rtl="1"/>
            <a:r>
              <a:rPr lang="fa-IR" sz="2400" b="1" dirty="0">
                <a:cs typeface="B Nazanin" panose="00000400000000000000" pitchFamily="2" charset="-78"/>
              </a:rPr>
              <a:t>از خوردن موارد زیر خودداری کنید:</a:t>
            </a:r>
            <a:endParaRPr lang="en-US" sz="2400" b="1" dirty="0">
              <a:cs typeface="B Nazanin" panose="00000400000000000000" pitchFamily="2" charset="-78"/>
            </a:endParaRPr>
          </a:p>
          <a:p>
            <a:pPr lvl="0" algn="r" rtl="1"/>
            <a:r>
              <a:rPr lang="fa-IR" sz="2400" b="1" dirty="0">
                <a:cs typeface="B Nazanin" panose="00000400000000000000" pitchFamily="2" charset="-78"/>
              </a:rPr>
              <a:t>پنیرهای خامه ای، ماست خامه ای، هر نوع ماست که چربی آن از </a:t>
            </a:r>
            <a:r>
              <a:rPr lang="fa-IR" sz="2400" b="1" dirty="0" smtClean="0">
                <a:cs typeface="B Nazanin" panose="00000400000000000000" pitchFamily="2" charset="-78"/>
              </a:rPr>
              <a:t>2/5 </a:t>
            </a:r>
            <a:r>
              <a:rPr lang="fa-IR" sz="2400" b="1" dirty="0">
                <a:cs typeface="B Nazanin" panose="00000400000000000000" pitchFamily="2" charset="-78"/>
              </a:rPr>
              <a:t>درصد بیشتر باشد</a:t>
            </a:r>
            <a:endParaRPr lang="en-US" sz="2400" b="1" dirty="0">
              <a:cs typeface="B Nazanin" panose="00000400000000000000" pitchFamily="2" charset="-78"/>
            </a:endParaRPr>
          </a:p>
          <a:p>
            <a:pPr lvl="0" algn="r" rtl="1"/>
            <a:r>
              <a:rPr lang="fa-IR" sz="2400" b="1" dirty="0">
                <a:cs typeface="B Nazanin" panose="00000400000000000000" pitchFamily="2" charset="-78"/>
              </a:rPr>
              <a:t>گوشت های چرب، مرغ با </a:t>
            </a:r>
            <a:r>
              <a:rPr lang="fa-IR" sz="2400" b="1" dirty="0" smtClean="0">
                <a:cs typeface="B Nazanin" panose="00000400000000000000" pitchFamily="2" charset="-78"/>
              </a:rPr>
              <a:t>پوست</a:t>
            </a:r>
          </a:p>
          <a:p>
            <a:pPr lvl="0" algn="r" rtl="1"/>
            <a:r>
              <a:rPr lang="fa-IR" sz="2400" b="1" dirty="0" smtClean="0">
                <a:cs typeface="B Nazanin" panose="00000400000000000000" pitchFamily="2" charset="-78"/>
              </a:rPr>
              <a:t> </a:t>
            </a:r>
            <a:r>
              <a:rPr lang="fa-IR" sz="2400" b="1" dirty="0">
                <a:cs typeface="B Nazanin" panose="00000400000000000000" pitchFamily="2" charset="-78"/>
              </a:rPr>
              <a:t>غذاهای سرخ شده و چرب، سیب زمینی سرخ کرده</a:t>
            </a:r>
            <a:endParaRPr lang="en-US" sz="2400" b="1" dirty="0">
              <a:cs typeface="B Nazanin" panose="00000400000000000000" pitchFamily="2" charset="-78"/>
            </a:endParaRPr>
          </a:p>
          <a:p>
            <a:pPr lvl="0" algn="r" rtl="1"/>
            <a:r>
              <a:rPr lang="fa-IR" sz="2400" b="1" dirty="0">
                <a:cs typeface="B Nazanin" panose="00000400000000000000" pitchFamily="2" charset="-78"/>
              </a:rPr>
              <a:t>روغن جامد و نیمه جامد، روغن حیوانی، کره ، دنبه ، خامه و سرشیر</a:t>
            </a:r>
            <a:endParaRPr lang="en-US" sz="2400" b="1" dirty="0">
              <a:cs typeface="B Nazanin" panose="00000400000000000000" pitchFamily="2" charset="-78"/>
            </a:endParaRPr>
          </a:p>
          <a:p>
            <a:pPr lvl="0" algn="r" rtl="1"/>
            <a:r>
              <a:rPr lang="fa-IR" sz="2400" b="1" dirty="0">
                <a:cs typeface="B Nazanin" panose="00000400000000000000" pitchFamily="2" charset="-78"/>
              </a:rPr>
              <a:t>شیرینی و کیک های خامه ایی، شکلات، آب نبات، دسرهای شیرین، چیپس، بستنی بخصوص نوع سنتی آن</a:t>
            </a:r>
            <a:endParaRPr lang="en-US" sz="2400" b="1" dirty="0">
              <a:cs typeface="B Nazanin" panose="00000400000000000000" pitchFamily="2" charset="-78"/>
            </a:endParaRPr>
          </a:p>
          <a:p>
            <a:pPr lvl="0" algn="r" rtl="1"/>
            <a:r>
              <a:rPr lang="fa-IR" sz="2400" b="1" dirty="0">
                <a:cs typeface="B Nazanin" panose="00000400000000000000" pitchFamily="2" charset="-78"/>
              </a:rPr>
              <a:t>سس های سالاد چرب </a:t>
            </a:r>
            <a:endParaRPr lang="en-US" sz="2400" b="1" dirty="0">
              <a:cs typeface="B Nazanin" panose="00000400000000000000" pitchFamily="2" charset="-78"/>
            </a:endParaRPr>
          </a:p>
          <a:p>
            <a:pPr lvl="0" algn="r" rtl="1"/>
            <a:r>
              <a:rPr lang="fa-IR" sz="2400" b="1" dirty="0">
                <a:cs typeface="B Nazanin" panose="00000400000000000000" pitchFamily="2" charset="-78"/>
              </a:rPr>
              <a:t>کله </a:t>
            </a:r>
            <a:r>
              <a:rPr lang="fa-IR" sz="2400" b="1" dirty="0" smtClean="0">
                <a:cs typeface="B Nazanin" panose="00000400000000000000" pitchFamily="2" charset="-78"/>
              </a:rPr>
              <a:t>پاچه</a:t>
            </a:r>
            <a:endParaRPr lang="en-US" sz="2400" b="1" dirty="0">
              <a:cs typeface="B Nazanin" panose="00000400000000000000" pitchFamily="2" charset="-78"/>
            </a:endParaRPr>
          </a:p>
          <a:p>
            <a:pPr lvl="0" algn="r" rtl="1"/>
            <a:r>
              <a:rPr lang="fa-IR" sz="2400" b="1" dirty="0">
                <a:cs typeface="B Nazanin" panose="00000400000000000000" pitchFamily="2" charset="-78"/>
              </a:rPr>
              <a:t>نوشیدنی های قندی و شیرین مثل نوشابه‌ها، آب میوه های صنعتی که به آنها شکر اضافه شده، ماءالشعیر، شربت های شیرین</a:t>
            </a:r>
            <a:endParaRPr lang="en-US" sz="2400" b="1" dirty="0">
              <a:cs typeface="B Nazanin" panose="00000400000000000000" pitchFamily="2" charset="-78"/>
            </a:endParaRPr>
          </a:p>
          <a:p>
            <a:pPr algn="r" rtl="1"/>
            <a:endParaRPr lang="en-US" sz="2400" dirty="0"/>
          </a:p>
        </p:txBody>
      </p:sp>
    </p:spTree>
    <p:extLst>
      <p:ext uri="{BB962C8B-B14F-4D97-AF65-F5344CB8AC3E}">
        <p14:creationId xmlns:p14="http://schemas.microsoft.com/office/powerpoint/2010/main" val="124950382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pPr algn="r" rtl="1"/>
            <a:r>
              <a:rPr lang="fa-IR" sz="2400" b="1" dirty="0">
                <a:cs typeface="B Nazanin" panose="00000400000000000000" pitchFamily="2" charset="-78"/>
              </a:rPr>
              <a:t>مصرف موارد زیر را به حداقل ممکن برسانید ( حداکثر یک بار درماه)</a:t>
            </a:r>
            <a:endParaRPr lang="en-US" sz="2400" b="1" dirty="0">
              <a:cs typeface="B Nazanin" panose="00000400000000000000" pitchFamily="2" charset="-78"/>
            </a:endParaRPr>
          </a:p>
          <a:p>
            <a:pPr lvl="0" algn="r" rtl="1"/>
            <a:r>
              <a:rPr lang="fa-IR" sz="2400" b="1" dirty="0">
                <a:cs typeface="B Nazanin" panose="00000400000000000000" pitchFamily="2" charset="-78"/>
              </a:rPr>
              <a:t>انواع ساندویچ، </a:t>
            </a:r>
            <a:r>
              <a:rPr lang="fa-IR" sz="2400" b="1" dirty="0" err="1">
                <a:cs typeface="B Nazanin" panose="00000400000000000000" pitchFamily="2" charset="-78"/>
              </a:rPr>
              <a:t>سوسيس</a:t>
            </a:r>
            <a:r>
              <a:rPr lang="fa-IR" sz="2400" b="1" dirty="0">
                <a:cs typeface="B Nazanin" panose="00000400000000000000" pitchFamily="2" charset="-78"/>
              </a:rPr>
              <a:t>، </a:t>
            </a:r>
            <a:r>
              <a:rPr lang="fa-IR" sz="2400" b="1" dirty="0" err="1">
                <a:cs typeface="B Nazanin" panose="00000400000000000000" pitchFamily="2" charset="-78"/>
              </a:rPr>
              <a:t>كالباس</a:t>
            </a:r>
            <a:r>
              <a:rPr lang="fa-IR" sz="2400" b="1" dirty="0">
                <a:cs typeface="B Nazanin" panose="00000400000000000000" pitchFamily="2" charset="-78"/>
              </a:rPr>
              <a:t> و همبرگر، پیتزا</a:t>
            </a:r>
            <a:endParaRPr lang="en-US" sz="2400" b="1" dirty="0">
              <a:cs typeface="B Nazanin" panose="00000400000000000000" pitchFamily="2" charset="-78"/>
            </a:endParaRPr>
          </a:p>
          <a:p>
            <a:pPr lvl="0" algn="r" rtl="1"/>
            <a:r>
              <a:rPr lang="fa-IR" sz="2400" b="1" dirty="0">
                <a:cs typeface="B Nazanin" panose="00000400000000000000" pitchFamily="2" charset="-78"/>
              </a:rPr>
              <a:t>آجیل ، انواع مغزها مثل پسته، بادام ،گردو و فندق و زیتون </a:t>
            </a:r>
            <a:endParaRPr lang="en-US" sz="2400" b="1" dirty="0">
              <a:cs typeface="B Nazanin" panose="00000400000000000000" pitchFamily="2" charset="-78"/>
            </a:endParaRPr>
          </a:p>
          <a:p>
            <a:pPr lvl="0" algn="r" rtl="1"/>
            <a:r>
              <a:rPr lang="fa-IR" sz="2400" b="1" dirty="0" err="1">
                <a:cs typeface="B Nazanin" panose="00000400000000000000" pitchFamily="2" charset="-78"/>
              </a:rPr>
              <a:t>غذاهاي</a:t>
            </a:r>
            <a:r>
              <a:rPr lang="fa-IR" sz="2400" b="1" dirty="0">
                <a:cs typeface="B Nazanin" panose="00000400000000000000" pitchFamily="2" charset="-78"/>
              </a:rPr>
              <a:t> آماده و </a:t>
            </a:r>
            <a:r>
              <a:rPr lang="fa-IR" sz="2400" b="1" dirty="0" err="1">
                <a:cs typeface="B Nazanin" panose="00000400000000000000" pitchFamily="2" charset="-78"/>
              </a:rPr>
              <a:t>كنسروي</a:t>
            </a:r>
            <a:r>
              <a:rPr lang="fa-IR" sz="2400" b="1" dirty="0">
                <a:cs typeface="B Nazanin" panose="00000400000000000000" pitchFamily="2" charset="-78"/>
              </a:rPr>
              <a:t> </a:t>
            </a:r>
            <a:endParaRPr lang="en-US" sz="2400" b="1" dirty="0">
              <a:cs typeface="B Nazanin" panose="00000400000000000000" pitchFamily="2" charset="-78"/>
            </a:endParaRPr>
          </a:p>
          <a:p>
            <a:pPr lvl="0" algn="r" rtl="1"/>
            <a:r>
              <a:rPr lang="fa-IR" sz="2400" b="1" dirty="0">
                <a:cs typeface="B Nazanin" panose="00000400000000000000" pitchFamily="2" charset="-78"/>
              </a:rPr>
              <a:t>مصرف نمك و غذاهاي </a:t>
            </a:r>
            <a:r>
              <a:rPr lang="fa-IR" sz="2400" b="1" dirty="0" smtClean="0">
                <a:cs typeface="B Nazanin" panose="00000400000000000000" pitchFamily="2" charset="-78"/>
              </a:rPr>
              <a:t>شور</a:t>
            </a:r>
          </a:p>
          <a:p>
            <a:pPr marL="0" lvl="0" indent="0" algn="r" rtl="1">
              <a:buNone/>
            </a:pPr>
            <a:endParaRPr lang="en-US" sz="2400" b="1" dirty="0">
              <a:cs typeface="B Nazanin" panose="00000400000000000000" pitchFamily="2" charset="-78"/>
            </a:endParaRPr>
          </a:p>
          <a:p>
            <a:pPr algn="r" rtl="1"/>
            <a:endParaRPr lang="en-US" dirty="0"/>
          </a:p>
        </p:txBody>
      </p:sp>
    </p:spTree>
    <p:extLst>
      <p:ext uri="{BB962C8B-B14F-4D97-AF65-F5344CB8AC3E}">
        <p14:creationId xmlns:p14="http://schemas.microsoft.com/office/powerpoint/2010/main" val="315005277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fa-IR" sz="3600" dirty="0">
                <a:cs typeface="B Titr" panose="00000700000000000000" pitchFamily="2" charset="-78"/>
              </a:rPr>
              <a:t>توصيه هايي براي افزايش فعاليت فيزيكي</a:t>
            </a:r>
            <a:endParaRPr lang="en-US" sz="3600" dirty="0">
              <a:cs typeface="B Titr" panose="00000700000000000000" pitchFamily="2" charset="-78"/>
            </a:endParaRPr>
          </a:p>
        </p:txBody>
      </p:sp>
      <p:sp>
        <p:nvSpPr>
          <p:cNvPr id="3" name="Content Placeholder 2"/>
          <p:cNvSpPr>
            <a:spLocks noGrp="1"/>
          </p:cNvSpPr>
          <p:nvPr>
            <p:ph idx="1"/>
          </p:nvPr>
        </p:nvSpPr>
        <p:spPr/>
        <p:txBody>
          <a:bodyPr/>
          <a:lstStyle/>
          <a:p>
            <a:pPr algn="r" rtl="1"/>
            <a:r>
              <a:rPr lang="fa-IR" b="1" dirty="0" smtClean="0">
                <a:cs typeface="B Nazanin" panose="00000400000000000000" pitchFamily="2" charset="-78"/>
              </a:rPr>
              <a:t>در هفته 150  دقيقه  فعاليت بدني (</a:t>
            </a:r>
            <a:r>
              <a:rPr lang="fa-IR" b="1" dirty="0">
                <a:cs typeface="B Nazanin" panose="00000400000000000000" pitchFamily="2" charset="-78"/>
              </a:rPr>
              <a:t>پياده </a:t>
            </a:r>
            <a:r>
              <a:rPr lang="fa-IR" b="1" dirty="0" smtClean="0">
                <a:cs typeface="B Nazanin" panose="00000400000000000000" pitchFamily="2" charset="-78"/>
              </a:rPr>
              <a:t>روي) داشته  باشيد</a:t>
            </a:r>
          </a:p>
          <a:p>
            <a:pPr algn="r" rtl="1"/>
            <a:r>
              <a:rPr lang="fa-IR" b="1" dirty="0" smtClean="0">
                <a:cs typeface="B Nazanin" panose="00000400000000000000" pitchFamily="2" charset="-78"/>
              </a:rPr>
              <a:t>بهتراست هر </a:t>
            </a:r>
            <a:r>
              <a:rPr lang="fa-IR" b="1" dirty="0">
                <a:cs typeface="B Nazanin" panose="00000400000000000000" pitchFamily="2" charset="-78"/>
              </a:rPr>
              <a:t>روز حداقل 30  دقيقه پياده روي تند داشته </a:t>
            </a:r>
            <a:r>
              <a:rPr lang="fa-IR" b="1" dirty="0" smtClean="0">
                <a:cs typeface="B Nazanin" panose="00000400000000000000" pitchFamily="2" charset="-78"/>
              </a:rPr>
              <a:t>باشید</a:t>
            </a:r>
          </a:p>
          <a:p>
            <a:pPr algn="r" rtl="1"/>
            <a:r>
              <a:rPr lang="fa-IR" b="1" dirty="0" smtClean="0">
                <a:cs typeface="B Nazanin" panose="00000400000000000000" pitchFamily="2" charset="-78"/>
              </a:rPr>
              <a:t>از وسايل نقليه  عمومي استفاده كنيد</a:t>
            </a:r>
          </a:p>
          <a:p>
            <a:pPr algn="r" rtl="1"/>
            <a:r>
              <a:rPr lang="fa-IR" b="1" dirty="0" smtClean="0">
                <a:cs typeface="B Nazanin" panose="00000400000000000000" pitchFamily="2" charset="-78"/>
              </a:rPr>
              <a:t>وسيله ي نقليه را دور از  محل كار خود پارك كنيد</a:t>
            </a:r>
          </a:p>
          <a:p>
            <a:pPr algn="r" rtl="1"/>
            <a:r>
              <a:rPr lang="fa-IR" b="1" dirty="0" smtClean="0">
                <a:cs typeface="B Nazanin" panose="00000400000000000000" pitchFamily="2" charset="-78"/>
              </a:rPr>
              <a:t>در روزهاي تعطيل به  خارج از منزل برويد</a:t>
            </a:r>
          </a:p>
          <a:p>
            <a:pPr algn="r" rtl="1"/>
            <a:r>
              <a:rPr lang="fa-IR" b="1" dirty="0" smtClean="0">
                <a:cs typeface="B Nazanin" panose="00000400000000000000" pitchFamily="2" charset="-78"/>
              </a:rPr>
              <a:t>از وسايلي كه كنترل از راه دور دارند كمتر استفاده كنيد </a:t>
            </a:r>
          </a:p>
          <a:p>
            <a:pPr algn="r" rtl="1"/>
            <a:endParaRPr lang="en-US" b="1" dirty="0">
              <a:cs typeface="B Nazanin" panose="00000400000000000000" pitchFamily="2" charset="-78"/>
            </a:endParaRPr>
          </a:p>
          <a:p>
            <a:pPr algn="r" rtl="1"/>
            <a:endParaRPr lang="en-US" dirty="0"/>
          </a:p>
        </p:txBody>
      </p:sp>
    </p:spTree>
    <p:extLst>
      <p:ext uri="{BB962C8B-B14F-4D97-AF65-F5344CB8AC3E}">
        <p14:creationId xmlns:p14="http://schemas.microsoft.com/office/powerpoint/2010/main" val="412333395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fa-IR" sz="3600" dirty="0">
                <a:cs typeface="B Titr" panose="00000700000000000000" pitchFamily="2" charset="-78"/>
              </a:rPr>
              <a:t>يك مثال</a:t>
            </a:r>
            <a:endParaRPr lang="en-US" sz="3600" dirty="0">
              <a:cs typeface="B Titr" panose="00000700000000000000" pitchFamily="2" charset="-78"/>
            </a:endParaRPr>
          </a:p>
        </p:txBody>
      </p:sp>
      <p:sp>
        <p:nvSpPr>
          <p:cNvPr id="3" name="Content Placeholder 2"/>
          <p:cNvSpPr>
            <a:spLocks noGrp="1"/>
          </p:cNvSpPr>
          <p:nvPr>
            <p:ph idx="1"/>
          </p:nvPr>
        </p:nvSpPr>
        <p:spPr/>
        <p:txBody>
          <a:bodyPr>
            <a:normAutofit/>
          </a:bodyPr>
          <a:lstStyle/>
          <a:p>
            <a:pPr algn="r" rtl="1"/>
            <a:r>
              <a:rPr lang="ar-SA" b="1" dirty="0">
                <a:cs typeface="B Nazanin" panose="00000400000000000000" pitchFamily="2" charset="-78"/>
              </a:rPr>
              <a:t>صبحانه: نان، پنیر و چای شیرین و</a:t>
            </a:r>
            <a:r>
              <a:rPr lang="fa-IR" b="1" dirty="0">
                <a:cs typeface="B Nazanin" panose="00000400000000000000" pitchFamily="2" charset="-78"/>
              </a:rPr>
              <a:t>۳</a:t>
            </a:r>
            <a:r>
              <a:rPr lang="ar-SA" b="1" dirty="0">
                <a:cs typeface="B Nazanin" panose="00000400000000000000" pitchFamily="2" charset="-78"/>
              </a:rPr>
              <a:t> دانه گردو</a:t>
            </a:r>
            <a:endParaRPr lang="fa-IR" b="1" dirty="0">
              <a:cs typeface="B Nazanin" panose="00000400000000000000" pitchFamily="2" charset="-78"/>
            </a:endParaRPr>
          </a:p>
          <a:p>
            <a:pPr algn="r" rtl="1"/>
            <a:r>
              <a:rPr lang="ar-SA" b="1" dirty="0">
                <a:cs typeface="B Nazanin" panose="00000400000000000000" pitchFamily="2" charset="-78"/>
              </a:rPr>
              <a:t>میان وعده: دو عدد بیسکوئیت ساده و کمی میوه</a:t>
            </a:r>
            <a:endParaRPr lang="fa-IR" b="1" dirty="0">
              <a:cs typeface="B Nazanin" panose="00000400000000000000" pitchFamily="2" charset="-78"/>
            </a:endParaRPr>
          </a:p>
          <a:p>
            <a:pPr algn="r" rtl="1"/>
            <a:r>
              <a:rPr lang="ar-SA" b="1" dirty="0">
                <a:cs typeface="B Nazanin" panose="00000400000000000000" pitchFamily="2" charset="-78"/>
              </a:rPr>
              <a:t> ناهار : برنج و کمی ته دیگ و خورش</a:t>
            </a:r>
            <a:endParaRPr lang="fa-IR" b="1" dirty="0">
              <a:cs typeface="B Nazanin" panose="00000400000000000000" pitchFamily="2" charset="-78"/>
            </a:endParaRPr>
          </a:p>
          <a:p>
            <a:pPr algn="r" rtl="1"/>
            <a:r>
              <a:rPr lang="ar-SA" b="1" dirty="0">
                <a:cs typeface="B Nazanin" panose="00000400000000000000" pitchFamily="2" charset="-78"/>
              </a:rPr>
              <a:t> چاشنی ها: زیتون، سالاد </a:t>
            </a:r>
            <a:r>
              <a:rPr lang="fa-IR" b="1" dirty="0">
                <a:cs typeface="B Nazanin" panose="00000400000000000000" pitchFamily="2" charset="-78"/>
              </a:rPr>
              <a:t>همراه </a:t>
            </a:r>
            <a:r>
              <a:rPr lang="ar-SA" b="1" dirty="0">
                <a:cs typeface="B Nazanin" panose="00000400000000000000" pitchFamily="2" charset="-78"/>
              </a:rPr>
              <a:t>با روغن زیتون</a:t>
            </a:r>
            <a:endParaRPr lang="fa-IR" b="1" dirty="0">
              <a:cs typeface="B Nazanin" panose="00000400000000000000" pitchFamily="2" charset="-78"/>
            </a:endParaRPr>
          </a:p>
          <a:p>
            <a:pPr algn="r" rtl="1"/>
            <a:r>
              <a:rPr lang="ar-SA" b="1" dirty="0">
                <a:cs typeface="B Nazanin" panose="00000400000000000000" pitchFamily="2" charset="-78"/>
              </a:rPr>
              <a:t> عصرانه: چای همراه با قند</a:t>
            </a:r>
            <a:endParaRPr lang="fa-IR" b="1" dirty="0">
              <a:cs typeface="B Nazanin" panose="00000400000000000000" pitchFamily="2" charset="-78"/>
            </a:endParaRPr>
          </a:p>
          <a:p>
            <a:pPr algn="r" rtl="1"/>
            <a:r>
              <a:rPr lang="ar-SA" b="1" dirty="0">
                <a:cs typeface="B Nazanin" panose="00000400000000000000" pitchFamily="2" charset="-78"/>
              </a:rPr>
              <a:t>شام: نان و کوکو سیب زمینی و زیتون</a:t>
            </a:r>
            <a:endParaRPr lang="fa-IR" b="1" dirty="0">
              <a:cs typeface="B Nazanin" panose="00000400000000000000" pitchFamily="2" charset="-78"/>
            </a:endParaRPr>
          </a:p>
          <a:p>
            <a:pPr algn="r" rtl="1"/>
            <a:r>
              <a:rPr lang="ar-SA" b="1" dirty="0">
                <a:cs typeface="B Nazanin" panose="00000400000000000000" pitchFamily="2" charset="-78"/>
              </a:rPr>
              <a:t> روزانه </a:t>
            </a:r>
            <a:r>
              <a:rPr lang="fa-IR" b="1" dirty="0">
                <a:cs typeface="B Nazanin" panose="00000400000000000000" pitchFamily="2" charset="-78"/>
              </a:rPr>
              <a:t>۳</a:t>
            </a:r>
            <a:r>
              <a:rPr lang="ar-SA" b="1" dirty="0">
                <a:cs typeface="B Nazanin" panose="00000400000000000000" pitchFamily="2" charset="-78"/>
              </a:rPr>
              <a:t> استکان چای و با هر چای دو حبه قند</a:t>
            </a:r>
            <a:endParaRPr lang="en-US" b="1" dirty="0">
              <a:cs typeface="B Nazanin" panose="00000400000000000000" pitchFamily="2" charset="-78"/>
            </a:endParaRPr>
          </a:p>
        </p:txBody>
      </p:sp>
    </p:spTree>
    <p:extLst>
      <p:ext uri="{BB962C8B-B14F-4D97-AF65-F5344CB8AC3E}">
        <p14:creationId xmlns:p14="http://schemas.microsoft.com/office/powerpoint/2010/main" val="319292631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a:bodyPr>
          <a:lstStyle/>
          <a:p>
            <a:pPr algn="r" rtl="1"/>
            <a:r>
              <a:rPr lang="fa-IR" b="1" dirty="0">
                <a:cs typeface="B Nazanin" panose="00000400000000000000" pitchFamily="2" charset="-78"/>
              </a:rPr>
              <a:t>كم </a:t>
            </a:r>
            <a:r>
              <a:rPr lang="fa-IR" b="1" dirty="0" smtClean="0">
                <a:cs typeface="B Nazanin" panose="00000400000000000000" pitchFamily="2" charset="-78"/>
              </a:rPr>
              <a:t>كردن </a:t>
            </a:r>
            <a:r>
              <a:rPr lang="fa-IR" b="1" dirty="0">
                <a:cs typeface="B Nazanin" panose="00000400000000000000" pitchFamily="2" charset="-78"/>
              </a:rPr>
              <a:t>يك </a:t>
            </a:r>
            <a:r>
              <a:rPr lang="ar-SA" b="1" dirty="0">
                <a:cs typeface="B Nazanin" panose="00000400000000000000" pitchFamily="2" charset="-78"/>
              </a:rPr>
              <a:t>بند انگشت از پنیر</a:t>
            </a:r>
            <a:r>
              <a:rPr lang="fa-IR" b="1" dirty="0">
                <a:cs typeface="B Nazanin" panose="00000400000000000000" pitchFamily="2" charset="-78"/>
              </a:rPr>
              <a:t>: </a:t>
            </a:r>
            <a:r>
              <a:rPr lang="ar-SA" b="1" dirty="0">
                <a:cs typeface="B Nazanin" panose="00000400000000000000" pitchFamily="2" charset="-78"/>
              </a:rPr>
              <a:t>آخر یک ماه حداقل ٥٠٠ گرم پنیر کمتر </a:t>
            </a:r>
            <a:endParaRPr lang="fa-IR" b="1" dirty="0">
              <a:cs typeface="B Nazanin" panose="00000400000000000000" pitchFamily="2" charset="-78"/>
            </a:endParaRPr>
          </a:p>
          <a:p>
            <a:pPr algn="r" rtl="1"/>
            <a:r>
              <a:rPr lang="fa-IR" b="1" dirty="0">
                <a:cs typeface="B Nazanin" panose="00000400000000000000" pitchFamily="2" charset="-78"/>
              </a:rPr>
              <a:t>كم كردن </a:t>
            </a:r>
            <a:r>
              <a:rPr lang="ar-SA" b="1" dirty="0">
                <a:cs typeface="B Nazanin" panose="00000400000000000000" pitchFamily="2" charset="-78"/>
              </a:rPr>
              <a:t>یک دانه گردو</a:t>
            </a:r>
            <a:r>
              <a:rPr lang="fa-IR" b="1" dirty="0">
                <a:cs typeface="B Nazanin" panose="00000400000000000000" pitchFamily="2" charset="-78"/>
              </a:rPr>
              <a:t>: </a:t>
            </a:r>
            <a:r>
              <a:rPr lang="ar-SA" b="1" dirty="0">
                <a:cs typeface="B Nazanin" panose="00000400000000000000" pitchFamily="2" charset="-78"/>
              </a:rPr>
              <a:t>آخر ماه </a:t>
            </a:r>
            <a:r>
              <a:rPr lang="fa-IR" b="1" dirty="0">
                <a:cs typeface="B Nazanin" panose="00000400000000000000" pitchFamily="2" charset="-78"/>
              </a:rPr>
              <a:t>۲۰۰</a:t>
            </a:r>
            <a:r>
              <a:rPr lang="ar-SA" b="1" dirty="0">
                <a:cs typeface="B Nazanin" panose="00000400000000000000" pitchFamily="2" charset="-78"/>
              </a:rPr>
              <a:t> گرم گردو کمتر </a:t>
            </a:r>
            <a:endParaRPr lang="fa-IR" b="1" dirty="0">
              <a:cs typeface="B Nazanin" panose="00000400000000000000" pitchFamily="2" charset="-78"/>
            </a:endParaRPr>
          </a:p>
          <a:p>
            <a:pPr algn="r" rtl="1"/>
            <a:r>
              <a:rPr lang="ar-SA" b="1" dirty="0">
                <a:cs typeface="B Nazanin" panose="00000400000000000000" pitchFamily="2" charset="-78"/>
              </a:rPr>
              <a:t> </a:t>
            </a:r>
            <a:r>
              <a:rPr lang="fa-IR" b="1" dirty="0">
                <a:cs typeface="B Nazanin" panose="00000400000000000000" pitchFamily="2" charset="-78"/>
              </a:rPr>
              <a:t>كم كردن</a:t>
            </a:r>
            <a:r>
              <a:rPr lang="ar-SA" b="1" dirty="0">
                <a:cs typeface="B Nazanin" panose="00000400000000000000" pitchFamily="2" charset="-78"/>
              </a:rPr>
              <a:t> یک عدد بیسکوئیت</a:t>
            </a:r>
            <a:r>
              <a:rPr lang="fa-IR" b="1" dirty="0">
                <a:cs typeface="B Nazanin" panose="00000400000000000000" pitchFamily="2" charset="-78"/>
              </a:rPr>
              <a:t>: آخر</a:t>
            </a:r>
            <a:r>
              <a:rPr lang="ar-SA" b="1" dirty="0">
                <a:cs typeface="B Nazanin" panose="00000400000000000000" pitchFamily="2" charset="-78"/>
              </a:rPr>
              <a:t>ماه </a:t>
            </a:r>
            <a:r>
              <a:rPr lang="fa-IR" b="1" dirty="0">
                <a:cs typeface="B Nazanin" panose="00000400000000000000" pitchFamily="2" charset="-78"/>
              </a:rPr>
              <a:t>۱۲۰۰</a:t>
            </a:r>
            <a:r>
              <a:rPr lang="ar-SA" b="1" dirty="0">
                <a:cs typeface="B Nazanin" panose="00000400000000000000" pitchFamily="2" charset="-78"/>
              </a:rPr>
              <a:t> کیلوکالری </a:t>
            </a:r>
            <a:r>
              <a:rPr lang="fa-IR" b="1" dirty="0">
                <a:cs typeface="B Nazanin" panose="00000400000000000000" pitchFamily="2" charset="-78"/>
              </a:rPr>
              <a:t>كمتر</a:t>
            </a:r>
          </a:p>
          <a:p>
            <a:pPr algn="r" rtl="1"/>
            <a:r>
              <a:rPr lang="fa-IR" b="1" dirty="0">
                <a:cs typeface="B Nazanin" panose="00000400000000000000" pitchFamily="2" charset="-78"/>
              </a:rPr>
              <a:t>استفاده  از </a:t>
            </a:r>
            <a:r>
              <a:rPr lang="ar-SA" b="1" dirty="0">
                <a:cs typeface="B Nazanin" panose="00000400000000000000" pitchFamily="2" charset="-78"/>
              </a:rPr>
              <a:t>ماست</a:t>
            </a:r>
            <a:r>
              <a:rPr lang="fa-IR" b="1" dirty="0">
                <a:cs typeface="B Nazanin" panose="00000400000000000000" pitchFamily="2" charset="-78"/>
              </a:rPr>
              <a:t> به جاي ي</a:t>
            </a:r>
            <a:r>
              <a:rPr lang="ar-SA" b="1" dirty="0">
                <a:cs typeface="B Nazanin" panose="00000400000000000000" pitchFamily="2" charset="-78"/>
              </a:rPr>
              <a:t>ک قاشق روغن زیتون</a:t>
            </a:r>
            <a:r>
              <a:rPr lang="fa-IR" b="1" dirty="0">
                <a:cs typeface="B Nazanin" panose="00000400000000000000" pitchFamily="2" charset="-78"/>
              </a:rPr>
              <a:t>:</a:t>
            </a:r>
            <a:r>
              <a:rPr lang="ar-SA" b="1" dirty="0">
                <a:cs typeface="B Nazanin" panose="00000400000000000000" pitchFamily="2" charset="-78"/>
              </a:rPr>
              <a:t> آخر ماه حدود نیم لیتر روغن زیتون </a:t>
            </a:r>
            <a:r>
              <a:rPr lang="fa-IR" b="1" dirty="0">
                <a:cs typeface="B Nazanin" panose="00000400000000000000" pitchFamily="2" charset="-78"/>
              </a:rPr>
              <a:t>كمتر</a:t>
            </a:r>
          </a:p>
          <a:p>
            <a:pPr algn="r" rtl="1"/>
            <a:r>
              <a:rPr lang="fa-IR" b="1" dirty="0">
                <a:cs typeface="B Nazanin" panose="00000400000000000000" pitchFamily="2" charset="-78"/>
              </a:rPr>
              <a:t> و .........</a:t>
            </a:r>
            <a:endParaRPr lang="en-US" b="1" dirty="0">
              <a:cs typeface="B Nazanin" panose="00000400000000000000" pitchFamily="2" charset="-78"/>
            </a:endParaRPr>
          </a:p>
        </p:txBody>
      </p:sp>
    </p:spTree>
    <p:extLst>
      <p:ext uri="{BB962C8B-B14F-4D97-AF65-F5344CB8AC3E}">
        <p14:creationId xmlns:p14="http://schemas.microsoft.com/office/powerpoint/2010/main" val="113291681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rtl="1"/>
            <a:r>
              <a:rPr lang="fa-IR" sz="3600" dirty="0">
                <a:cs typeface="B Titr" panose="00000700000000000000" pitchFamily="2" charset="-78"/>
              </a:rPr>
              <a:t>تعریف</a:t>
            </a:r>
            <a:r>
              <a:rPr lang="en-US" dirty="0"/>
              <a:t/>
            </a:r>
            <a:br>
              <a:rPr lang="en-US" dirty="0"/>
            </a:br>
            <a:endParaRPr lang="en-US" dirty="0"/>
          </a:p>
        </p:txBody>
      </p:sp>
      <p:sp>
        <p:nvSpPr>
          <p:cNvPr id="3" name="Content Placeholder 2"/>
          <p:cNvSpPr>
            <a:spLocks noGrp="1"/>
          </p:cNvSpPr>
          <p:nvPr>
            <p:ph idx="1"/>
          </p:nvPr>
        </p:nvSpPr>
        <p:spPr/>
        <p:txBody>
          <a:bodyPr/>
          <a:lstStyle/>
          <a:p>
            <a:pPr algn="r" rtl="1"/>
            <a:r>
              <a:rPr lang="fa-IR" sz="2000" b="1" dirty="0" smtClean="0">
                <a:cs typeface="B Nazanin" panose="00000400000000000000" pitchFamily="2" charset="-78"/>
              </a:rPr>
              <a:t>ا</a:t>
            </a:r>
            <a:r>
              <a:rPr lang="fa-IR" sz="2400" b="1" dirty="0">
                <a:cs typeface="B Nazanin" panose="00000400000000000000" pitchFamily="2" charset="-78"/>
              </a:rPr>
              <a:t>ضا</a:t>
            </a:r>
            <a:r>
              <a:rPr lang="fa-IR" sz="2400" b="1" dirty="0" smtClean="0">
                <a:cs typeface="B Nazanin" panose="00000400000000000000" pitchFamily="2" charset="-78"/>
              </a:rPr>
              <a:t>فه وزن و چاقی ناشی از انباشته شدن بیش از حد یا غیر عادی چربی در بدن می باشد که </a:t>
            </a:r>
            <a:r>
              <a:rPr lang="fa-IR" sz="2400" b="1" dirty="0" err="1" smtClean="0">
                <a:cs typeface="B Nazanin" panose="00000400000000000000" pitchFamily="2" charset="-78"/>
              </a:rPr>
              <a:t>نهایتاً</a:t>
            </a:r>
            <a:r>
              <a:rPr lang="fa-IR" sz="2400" b="1" dirty="0" smtClean="0">
                <a:cs typeface="B Nazanin" panose="00000400000000000000" pitchFamily="2" charset="-78"/>
              </a:rPr>
              <a:t> موجب مشکلات سلامتی خواهد شد.</a:t>
            </a:r>
          </a:p>
          <a:p>
            <a:pPr algn="r" rtl="1"/>
            <a:r>
              <a:rPr lang="fa-IR" sz="2400" b="1" dirty="0" smtClean="0">
                <a:cs typeface="B Nazanin" panose="00000400000000000000" pitchFamily="2" charset="-78"/>
              </a:rPr>
              <a:t>بهترین شاخص سنجش اضافه وزن و چاقی در جامعه شاخص توده بدنی (</a:t>
            </a:r>
            <a:r>
              <a:rPr lang="en-US" sz="2400" b="1" dirty="0" smtClean="0">
                <a:cs typeface="B Nazanin" panose="00000400000000000000" pitchFamily="2" charset="-78"/>
              </a:rPr>
              <a:t>BMI</a:t>
            </a:r>
            <a:r>
              <a:rPr lang="fa-IR" sz="2400" b="1" dirty="0" smtClean="0">
                <a:cs typeface="B Nazanin" panose="00000400000000000000" pitchFamily="2" charset="-78"/>
              </a:rPr>
              <a:t>) است:</a:t>
            </a:r>
          </a:p>
          <a:p>
            <a:pPr algn="r" rtl="1">
              <a:buFont typeface="Wingdings" panose="05000000000000000000" pitchFamily="2" charset="2"/>
              <a:buChar char="ü"/>
            </a:pPr>
            <a:r>
              <a:rPr lang="fa-IR" sz="2400" b="1" dirty="0" smtClean="0">
                <a:cs typeface="B Nazanin" panose="00000400000000000000" pitchFamily="2" charset="-78"/>
              </a:rPr>
              <a:t>اضافه وزن : </a:t>
            </a:r>
            <a:r>
              <a:rPr lang="en-US" sz="2400" b="1" dirty="0" smtClean="0">
                <a:cs typeface="B Nazanin" panose="00000400000000000000" pitchFamily="2" charset="-78"/>
              </a:rPr>
              <a:t>BMI</a:t>
            </a:r>
            <a:r>
              <a:rPr lang="fa-IR" sz="2400" b="1" dirty="0" smtClean="0">
                <a:cs typeface="B Nazanin" panose="00000400000000000000" pitchFamily="2" charset="-78"/>
              </a:rPr>
              <a:t> مساوی و بیشتر از 25 و کمتر از 30</a:t>
            </a:r>
          </a:p>
          <a:p>
            <a:pPr algn="r" rtl="1">
              <a:buFont typeface="Wingdings" panose="05000000000000000000" pitchFamily="2" charset="2"/>
              <a:buChar char="ü"/>
            </a:pPr>
            <a:r>
              <a:rPr lang="fa-IR" sz="2400" b="1" dirty="0" smtClean="0">
                <a:cs typeface="B Nazanin" panose="00000400000000000000" pitchFamily="2" charset="-78"/>
              </a:rPr>
              <a:t>چاقی: </a:t>
            </a:r>
            <a:r>
              <a:rPr lang="en-US" sz="2400" b="1" dirty="0" smtClean="0">
                <a:cs typeface="B Nazanin" panose="00000400000000000000" pitchFamily="2" charset="-78"/>
              </a:rPr>
              <a:t>BMI</a:t>
            </a:r>
            <a:r>
              <a:rPr lang="fa-IR" sz="2400" b="1" dirty="0" smtClean="0">
                <a:cs typeface="B Nazanin" panose="00000400000000000000" pitchFamily="2" charset="-78"/>
              </a:rPr>
              <a:t> مساوی و بیشتر از 30</a:t>
            </a:r>
          </a:p>
          <a:p>
            <a:pPr algn="r" rtl="1"/>
            <a:r>
              <a:rPr lang="fa-IR" sz="2400" b="1" dirty="0" smtClean="0">
                <a:cs typeface="B Nazanin" panose="00000400000000000000" pitchFamily="2" charset="-78"/>
              </a:rPr>
              <a:t>چاقی شکمی:</a:t>
            </a:r>
          </a:p>
          <a:p>
            <a:pPr algn="r" rtl="1">
              <a:buFont typeface="Wingdings" panose="05000000000000000000" pitchFamily="2" charset="2"/>
              <a:buChar char="ü"/>
            </a:pPr>
            <a:r>
              <a:rPr lang="fa-IR" sz="2400" b="1" dirty="0" smtClean="0">
                <a:cs typeface="B Nazanin" panose="00000400000000000000" pitchFamily="2" charset="-78"/>
              </a:rPr>
              <a:t>دور کمر مساوی یا بیشتر از 90 سانتی متر (در هر دو جنس)</a:t>
            </a:r>
          </a:p>
          <a:p>
            <a:pPr marL="0" indent="0" algn="r" rtl="1">
              <a:buNone/>
            </a:pPr>
            <a:endParaRPr lang="fa-IR" sz="2000" b="1" dirty="0" smtClean="0">
              <a:cs typeface="B Nazanin" panose="00000400000000000000" pitchFamily="2" charset="-78"/>
            </a:endParaRPr>
          </a:p>
          <a:p>
            <a:pPr algn="r" rtl="1"/>
            <a:endParaRPr lang="fa-IR" sz="2000" b="1" dirty="0" smtClean="0">
              <a:cs typeface="B Nazanin" panose="00000400000000000000" pitchFamily="2" charset="-78"/>
            </a:endParaRPr>
          </a:p>
          <a:p>
            <a:pPr algn="r" rtl="1"/>
            <a:endParaRPr lang="en-US" dirty="0"/>
          </a:p>
        </p:txBody>
      </p:sp>
    </p:spTree>
    <p:extLst>
      <p:ext uri="{BB962C8B-B14F-4D97-AF65-F5344CB8AC3E}">
        <p14:creationId xmlns:p14="http://schemas.microsoft.com/office/powerpoint/2010/main" val="305163902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257613"/>
          </a:xfrm>
        </p:spPr>
        <p:txBody>
          <a:bodyPr>
            <a:normAutofit/>
          </a:bodyPr>
          <a:lstStyle/>
          <a:p>
            <a:pPr algn="ctr"/>
            <a:r>
              <a:rPr lang="fa-IR" sz="3600" dirty="0">
                <a:cs typeface="B Titr" panose="00000700000000000000" pitchFamily="2" charset="-78"/>
              </a:rPr>
              <a:t>شیوع در جهان</a:t>
            </a:r>
            <a:endParaRPr lang="en-US" sz="3600" dirty="0">
              <a:cs typeface="B Titr" panose="00000700000000000000" pitchFamily="2" charset="-78"/>
            </a:endParaRPr>
          </a:p>
        </p:txBody>
      </p:sp>
      <p:sp>
        <p:nvSpPr>
          <p:cNvPr id="3" name="Content Placeholder 2"/>
          <p:cNvSpPr>
            <a:spLocks noGrp="1"/>
          </p:cNvSpPr>
          <p:nvPr>
            <p:ph idx="1"/>
          </p:nvPr>
        </p:nvSpPr>
        <p:spPr/>
        <p:txBody>
          <a:bodyPr>
            <a:normAutofit/>
          </a:bodyPr>
          <a:lstStyle/>
          <a:p>
            <a:pPr marL="0" indent="0" algn="r" rtl="1">
              <a:buNone/>
            </a:pPr>
            <a:r>
              <a:rPr lang="fa-IR" sz="2000" dirty="0">
                <a:latin typeface="+mj-lt"/>
                <a:ea typeface="+mj-ea"/>
                <a:cs typeface="B Titr" panose="00000700000000000000" pitchFamily="2" charset="-78"/>
              </a:rPr>
              <a:t>در سال 2014 :</a:t>
            </a:r>
          </a:p>
          <a:p>
            <a:pPr algn="r" rtl="1"/>
            <a:r>
              <a:rPr lang="fa-IR" sz="2400" b="1" dirty="0">
                <a:cs typeface="B Nazanin" panose="00000400000000000000" pitchFamily="2" charset="-78"/>
              </a:rPr>
              <a:t>بي</a:t>
            </a:r>
            <a:r>
              <a:rPr lang="fa-IR" sz="2400" b="1" dirty="0" smtClean="0">
                <a:cs typeface="B Nazanin" panose="00000400000000000000" pitchFamily="2" charset="-78"/>
              </a:rPr>
              <a:t>ش </a:t>
            </a:r>
            <a:r>
              <a:rPr lang="fa-IR" sz="2400" b="1" dirty="0">
                <a:cs typeface="B Nazanin" panose="00000400000000000000" pitchFamily="2" charset="-78"/>
              </a:rPr>
              <a:t>از </a:t>
            </a:r>
            <a:r>
              <a:rPr lang="fa-IR" sz="2400" b="1" dirty="0" smtClean="0">
                <a:cs typeface="B Nazanin" panose="00000400000000000000" pitchFamily="2" charset="-78"/>
              </a:rPr>
              <a:t>1/9 میلیارد نفر از افراد بالای 18 سال مبتلا به اضافه </a:t>
            </a:r>
            <a:r>
              <a:rPr lang="fa-IR" sz="2400" b="1" dirty="0">
                <a:cs typeface="B Nazanin" panose="00000400000000000000" pitchFamily="2" charset="-78"/>
              </a:rPr>
              <a:t>وزن بودند که از </a:t>
            </a:r>
            <a:r>
              <a:rPr lang="fa-IR" sz="2400" b="1" dirty="0" smtClean="0">
                <a:cs typeface="B Nazanin" panose="00000400000000000000" pitchFamily="2" charset="-78"/>
              </a:rPr>
              <a:t>این تعداد 600 میلیون نفر چاق هستند.</a:t>
            </a:r>
          </a:p>
          <a:p>
            <a:pPr algn="r" rtl="1"/>
            <a:r>
              <a:rPr lang="fa-IR" sz="2400" b="1" dirty="0" smtClean="0">
                <a:cs typeface="B Nazanin" panose="00000400000000000000" pitchFamily="2" charset="-78"/>
              </a:rPr>
              <a:t>اضافه وزن در 39% بزرگسالان (38% مردان و 40% زنان)</a:t>
            </a:r>
          </a:p>
          <a:p>
            <a:pPr algn="r" rtl="1"/>
            <a:r>
              <a:rPr lang="fa-IR" sz="2400" b="1" dirty="0" smtClean="0">
                <a:cs typeface="B Nazanin" panose="00000400000000000000" pitchFamily="2" charset="-78"/>
              </a:rPr>
              <a:t>چاقی در 13% بزرگسالان (11% مردان و 15% زنان)</a:t>
            </a:r>
          </a:p>
          <a:p>
            <a:pPr algn="r" rtl="1"/>
            <a:r>
              <a:rPr lang="fa-IR" sz="2400" b="1" dirty="0" smtClean="0">
                <a:cs typeface="B Nazanin" panose="00000400000000000000" pitchFamily="2" charset="-78"/>
              </a:rPr>
              <a:t>در فاصله ی سال ها 1980 تا 2014 شیوع اضافه وزن و چاقی بیش از دو برابر افزایش داشته است.</a:t>
            </a:r>
            <a:endParaRPr lang="en-US" sz="2400" b="1" dirty="0">
              <a:cs typeface="B Nazanin" panose="00000400000000000000" pitchFamily="2" charset="-78"/>
            </a:endParaRPr>
          </a:p>
        </p:txBody>
      </p:sp>
    </p:spTree>
    <p:extLst>
      <p:ext uri="{BB962C8B-B14F-4D97-AF65-F5344CB8AC3E}">
        <p14:creationId xmlns:p14="http://schemas.microsoft.com/office/powerpoint/2010/main" val="386700009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fa-IR" sz="3600" dirty="0">
                <a:cs typeface="B Titr" panose="00000700000000000000" pitchFamily="2" charset="-78"/>
              </a:rPr>
              <a:t>شیوع در کشور</a:t>
            </a:r>
            <a:endParaRPr lang="en-US" sz="3600" dirty="0">
              <a:cs typeface="B Titr" panose="00000700000000000000" pitchFamily="2" charset="-78"/>
            </a:endParaRPr>
          </a:p>
        </p:txBody>
      </p:sp>
      <p:sp>
        <p:nvSpPr>
          <p:cNvPr id="3" name="Content Placeholder 2"/>
          <p:cNvSpPr>
            <a:spLocks noGrp="1"/>
          </p:cNvSpPr>
          <p:nvPr>
            <p:ph idx="1"/>
          </p:nvPr>
        </p:nvSpPr>
        <p:spPr/>
        <p:txBody>
          <a:bodyPr>
            <a:normAutofit/>
          </a:bodyPr>
          <a:lstStyle/>
          <a:p>
            <a:pPr algn="r" rtl="1"/>
            <a:r>
              <a:rPr lang="fa-IR" sz="2400" b="1" dirty="0">
                <a:cs typeface="B Nazanin" panose="00000400000000000000" pitchFamily="2" charset="-78"/>
              </a:rPr>
              <a:t>براساس آخرین بررسی عوامل خطر بیماری های </a:t>
            </a:r>
            <a:r>
              <a:rPr lang="fa-IR" sz="2400" b="1" dirty="0" smtClean="0">
                <a:cs typeface="B Nazanin" panose="00000400000000000000" pitchFamily="2" charset="-78"/>
              </a:rPr>
              <a:t>غیر واگیر</a:t>
            </a:r>
            <a:r>
              <a:rPr lang="fa-IR" sz="2400" b="1" dirty="0">
                <a:cs typeface="B Nazanin" panose="00000400000000000000" pitchFamily="2" charset="-78"/>
              </a:rPr>
              <a:t>،</a:t>
            </a:r>
            <a:r>
              <a:rPr lang="fa-IR" sz="2400" b="1" dirty="0" smtClean="0">
                <a:cs typeface="B Nazanin" panose="00000400000000000000" pitchFamily="2" charset="-78"/>
              </a:rPr>
              <a:t> </a:t>
            </a:r>
            <a:r>
              <a:rPr lang="en-US" sz="2400" b="1" dirty="0" smtClean="0">
                <a:cs typeface="B Nazanin" panose="00000400000000000000" pitchFamily="2" charset="-78"/>
              </a:rPr>
              <a:t>STEPS</a:t>
            </a:r>
            <a:r>
              <a:rPr lang="fa-IR" sz="2400" b="1" dirty="0">
                <a:cs typeface="B Nazanin" panose="00000400000000000000" pitchFamily="2" charset="-78"/>
              </a:rPr>
              <a:t> </a:t>
            </a:r>
            <a:r>
              <a:rPr lang="fa-IR" sz="2400" b="1" dirty="0" smtClean="0">
                <a:cs typeface="B Nazanin" panose="00000400000000000000" pitchFamily="2" charset="-78"/>
              </a:rPr>
              <a:t>– 1390:</a:t>
            </a:r>
          </a:p>
          <a:p>
            <a:pPr algn="r" rtl="1"/>
            <a:r>
              <a:rPr lang="fa-IR" sz="2400" b="1" dirty="0" smtClean="0">
                <a:cs typeface="B Nazanin" panose="00000400000000000000" pitchFamily="2" charset="-78"/>
              </a:rPr>
              <a:t>شیوع اضافه وزن: 28% افراد 65-15 (15000000) </a:t>
            </a:r>
          </a:p>
          <a:p>
            <a:pPr algn="r" rtl="1"/>
            <a:r>
              <a:rPr lang="fa-IR" sz="2400" b="1" dirty="0" smtClean="0">
                <a:cs typeface="B Nazanin" panose="00000400000000000000" pitchFamily="2" charset="-78"/>
              </a:rPr>
              <a:t>شیوع چاقی: 17% افراد 65-15 (9000000) </a:t>
            </a:r>
          </a:p>
          <a:p>
            <a:pPr algn="r" rtl="1"/>
            <a:r>
              <a:rPr lang="fa-IR" sz="2400" b="1" dirty="0" smtClean="0">
                <a:cs typeface="B Nazanin" panose="00000400000000000000" pitchFamily="2" charset="-78"/>
              </a:rPr>
              <a:t>شیوع فشار خون بالا: 19% افراد 65-15 (10000000) </a:t>
            </a:r>
          </a:p>
          <a:p>
            <a:pPr algn="r" rtl="1"/>
            <a:r>
              <a:rPr lang="fa-IR" sz="2400" b="1" dirty="0" smtClean="0">
                <a:cs typeface="B Nazanin" panose="00000400000000000000" pitchFamily="2" charset="-78"/>
              </a:rPr>
              <a:t>شیوع کلسترول بالا: 28% افراد 65-15 (15000000) </a:t>
            </a:r>
          </a:p>
          <a:p>
            <a:pPr algn="r" rtl="1"/>
            <a:r>
              <a:rPr lang="fa-IR" sz="2400" b="1" dirty="0" smtClean="0">
                <a:cs typeface="B Nazanin" panose="00000400000000000000" pitchFamily="2" charset="-78"/>
              </a:rPr>
              <a:t>مصرف کم میوه و سبزی: 88% افراد 65-15 (47000000) </a:t>
            </a:r>
          </a:p>
          <a:p>
            <a:pPr algn="r" rtl="1"/>
            <a:endParaRPr lang="fa-IR" sz="2000" b="1" dirty="0" smtClean="0">
              <a:cs typeface="B Nazanin" panose="00000400000000000000" pitchFamily="2" charset="-78"/>
            </a:endParaRPr>
          </a:p>
          <a:p>
            <a:pPr algn="r" rtl="1"/>
            <a:endParaRPr lang="fa-IR" sz="2000" b="1" dirty="0" smtClean="0">
              <a:cs typeface="B Nazanin" panose="00000400000000000000" pitchFamily="2" charset="-78"/>
            </a:endParaRPr>
          </a:p>
          <a:p>
            <a:pPr algn="r" rtl="1"/>
            <a:endParaRPr lang="en-US" sz="2000" b="1" dirty="0">
              <a:cs typeface="B Nazanin" panose="00000400000000000000" pitchFamily="2" charset="-78"/>
            </a:endParaRPr>
          </a:p>
        </p:txBody>
      </p:sp>
    </p:spTree>
    <p:extLst>
      <p:ext uri="{BB962C8B-B14F-4D97-AF65-F5344CB8AC3E}">
        <p14:creationId xmlns:p14="http://schemas.microsoft.com/office/powerpoint/2010/main" val="54814371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dirty="0">
                <a:cs typeface="B Titr" panose="00000700000000000000" pitchFamily="2" charset="-78"/>
              </a:rPr>
              <a:t>شیوع در کشور</a:t>
            </a:r>
            <a:endParaRPr lang="en-US" dirty="0"/>
          </a:p>
        </p:txBody>
      </p:sp>
      <p:sp>
        <p:nvSpPr>
          <p:cNvPr id="3" name="Content Placeholder 2"/>
          <p:cNvSpPr>
            <a:spLocks noGrp="1"/>
          </p:cNvSpPr>
          <p:nvPr>
            <p:ph idx="1"/>
          </p:nvPr>
        </p:nvSpPr>
        <p:spPr/>
        <p:txBody>
          <a:bodyPr>
            <a:normAutofit fontScale="92500" lnSpcReduction="20000"/>
          </a:bodyPr>
          <a:lstStyle/>
          <a:p>
            <a:pPr algn="r" rtl="1"/>
            <a:r>
              <a:rPr lang="fa-IR" sz="2400" b="1" dirty="0" smtClean="0">
                <a:cs typeface="B Nazanin" panose="00000400000000000000" pitchFamily="2" charset="-78"/>
              </a:rPr>
              <a:t>بر اساس يافته هاي آخرین </a:t>
            </a:r>
            <a:r>
              <a:rPr lang="fa-IR" sz="2400" b="1" dirty="0">
                <a:cs typeface="B Nazanin" panose="00000400000000000000" pitchFamily="2" charset="-78"/>
              </a:rPr>
              <a:t>بررسی </a:t>
            </a:r>
            <a:r>
              <a:rPr lang="fa-IR" sz="2400" b="1" dirty="0" smtClean="0">
                <a:cs typeface="B Nazanin" panose="00000400000000000000" pitchFamily="2" charset="-78"/>
              </a:rPr>
              <a:t>ريزمغذي هاي </a:t>
            </a:r>
            <a:endParaRPr lang="fa-IR" sz="2400" b="1" dirty="0">
              <a:cs typeface="B Nazanin" panose="00000400000000000000" pitchFamily="2" charset="-78"/>
            </a:endParaRPr>
          </a:p>
          <a:p>
            <a:pPr algn="r" rtl="1"/>
            <a:r>
              <a:rPr lang="fa-IR" sz="2400" b="1" dirty="0" smtClean="0">
                <a:cs typeface="B Nazanin" panose="00000400000000000000" pitchFamily="2" charset="-78"/>
              </a:rPr>
              <a:t>اضافه وزن در بزرگسالان :39%</a:t>
            </a:r>
          </a:p>
          <a:p>
            <a:pPr algn="r" rtl="1"/>
            <a:r>
              <a:rPr lang="fa-IR" sz="2400" b="1" dirty="0" smtClean="0">
                <a:cs typeface="B Nazanin" panose="00000400000000000000" pitchFamily="2" charset="-78"/>
              </a:rPr>
              <a:t>چاقي در بزرگسالان: 28%</a:t>
            </a:r>
          </a:p>
          <a:p>
            <a:pPr algn="r" rtl="1"/>
            <a:r>
              <a:rPr lang="fa-IR" sz="2400" b="1" dirty="0" smtClean="0">
                <a:cs typeface="B Nazanin" panose="00000400000000000000" pitchFamily="2" charset="-78"/>
              </a:rPr>
              <a:t>چاقي شكمي در بزرگسالان42%</a:t>
            </a:r>
          </a:p>
          <a:p>
            <a:pPr algn="r" rtl="1"/>
            <a:r>
              <a:rPr lang="fa-IR" sz="2400" b="1" dirty="0" smtClean="0">
                <a:cs typeface="B Nazanin" panose="00000400000000000000" pitchFamily="2" charset="-78"/>
              </a:rPr>
              <a:t>استان هايي كه بيشترين شيوع را داشته اند (بيش از 70%):</a:t>
            </a:r>
          </a:p>
          <a:p>
            <a:pPr algn="r" rtl="1">
              <a:buFont typeface="Wingdings" panose="05000000000000000000" pitchFamily="2" charset="2"/>
              <a:buChar char="ü"/>
            </a:pPr>
            <a:r>
              <a:rPr lang="fa-IR" sz="2400" b="1" dirty="0" smtClean="0">
                <a:cs typeface="B Nazanin" panose="00000400000000000000" pitchFamily="2" charset="-78"/>
              </a:rPr>
              <a:t>تهران و البرز</a:t>
            </a:r>
          </a:p>
          <a:p>
            <a:pPr algn="r" rtl="1">
              <a:buFont typeface="Wingdings" panose="05000000000000000000" pitchFamily="2" charset="2"/>
              <a:buChar char="ü"/>
            </a:pPr>
            <a:r>
              <a:rPr lang="fa-IR" sz="2400" b="1" dirty="0" smtClean="0">
                <a:cs typeface="B Nazanin" panose="00000400000000000000" pitchFamily="2" charset="-78"/>
              </a:rPr>
              <a:t>آذر بايجان غربي، شرقي و اردبيل</a:t>
            </a:r>
          </a:p>
          <a:p>
            <a:pPr algn="r" rtl="1"/>
            <a:r>
              <a:rPr lang="fa-IR" sz="2400" b="1" dirty="0">
                <a:cs typeface="B Nazanin" panose="00000400000000000000" pitchFamily="2" charset="-78"/>
              </a:rPr>
              <a:t>استان هايي </a:t>
            </a:r>
            <a:r>
              <a:rPr lang="fa-IR" sz="2400" b="1" dirty="0" smtClean="0">
                <a:cs typeface="B Nazanin" panose="00000400000000000000" pitchFamily="2" charset="-78"/>
              </a:rPr>
              <a:t>كه كمترين شيوع </a:t>
            </a:r>
            <a:r>
              <a:rPr lang="fa-IR" sz="2400" b="1" dirty="0">
                <a:cs typeface="B Nazanin" panose="00000400000000000000" pitchFamily="2" charset="-78"/>
              </a:rPr>
              <a:t>را داشته </a:t>
            </a:r>
            <a:r>
              <a:rPr lang="fa-IR" sz="2400" b="1" dirty="0" smtClean="0">
                <a:cs typeface="B Nazanin" panose="00000400000000000000" pitchFamily="2" charset="-78"/>
              </a:rPr>
              <a:t>اند (43%):</a:t>
            </a:r>
          </a:p>
          <a:p>
            <a:pPr algn="r" rtl="1">
              <a:buFont typeface="Wingdings" panose="05000000000000000000" pitchFamily="2" charset="2"/>
              <a:buChar char="ü"/>
            </a:pPr>
            <a:r>
              <a:rPr lang="fa-IR" sz="2400" b="1" dirty="0" smtClean="0">
                <a:cs typeface="B Nazanin" panose="00000400000000000000" pitchFamily="2" charset="-78"/>
              </a:rPr>
              <a:t>سيستان و بلوچستان و جنوب خراسان</a:t>
            </a:r>
            <a:endParaRPr lang="fa-IR" sz="2400" b="1" dirty="0">
              <a:cs typeface="B Nazanin" panose="00000400000000000000" pitchFamily="2" charset="-78"/>
            </a:endParaRPr>
          </a:p>
          <a:p>
            <a:pPr algn="r" rtl="1"/>
            <a:endParaRPr lang="fa-IR" b="1" dirty="0" smtClean="0">
              <a:cs typeface="B Nazanin" panose="00000400000000000000" pitchFamily="2" charset="-78"/>
            </a:endParaRPr>
          </a:p>
        </p:txBody>
      </p:sp>
    </p:spTree>
    <p:extLst>
      <p:ext uri="{BB962C8B-B14F-4D97-AF65-F5344CB8AC3E}">
        <p14:creationId xmlns:p14="http://schemas.microsoft.com/office/powerpoint/2010/main" val="426794356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rtl="1"/>
            <a:r>
              <a:rPr lang="fa-IR" sz="3600" dirty="0" smtClean="0">
                <a:cs typeface="B Titr" panose="00000700000000000000" pitchFamily="2" charset="-78"/>
              </a:rPr>
              <a:t>علل بروز اضافه وزن و چاقی</a:t>
            </a:r>
            <a:r>
              <a:rPr lang="en-US" dirty="0"/>
              <a:t/>
            </a:r>
            <a:br>
              <a:rPr lang="en-US" dirty="0"/>
            </a:br>
            <a:endParaRPr lang="en-US" dirty="0"/>
          </a:p>
        </p:txBody>
      </p:sp>
      <p:sp>
        <p:nvSpPr>
          <p:cNvPr id="3" name="Content Placeholder 2"/>
          <p:cNvSpPr>
            <a:spLocks noGrp="1"/>
          </p:cNvSpPr>
          <p:nvPr>
            <p:ph idx="1"/>
          </p:nvPr>
        </p:nvSpPr>
        <p:spPr/>
        <p:txBody>
          <a:bodyPr>
            <a:normAutofit fontScale="70000" lnSpcReduction="20000"/>
          </a:bodyPr>
          <a:lstStyle/>
          <a:p>
            <a:pPr marL="0" indent="0" algn="r" rtl="1">
              <a:buNone/>
            </a:pPr>
            <a:r>
              <a:rPr lang="fa-IR" sz="2000" dirty="0" smtClean="0">
                <a:latin typeface="+mj-lt"/>
                <a:ea typeface="+mj-ea"/>
                <a:cs typeface="B Titr" panose="00000700000000000000" pitchFamily="2" charset="-78"/>
              </a:rPr>
              <a:t>علت ژنتیکی:</a:t>
            </a:r>
          </a:p>
          <a:p>
            <a:pPr algn="r" rtl="1">
              <a:buFont typeface="Wingdings" panose="05000000000000000000" pitchFamily="2" charset="2"/>
              <a:buChar char="ü"/>
            </a:pPr>
            <a:r>
              <a:rPr lang="fa-IR" sz="2200" b="1" dirty="0">
                <a:cs typeface="B Nazanin" panose="00000400000000000000" pitchFamily="2" charset="-78"/>
              </a:rPr>
              <a:t>وجود چاقی در هر دو والد: چاقی </a:t>
            </a:r>
            <a:r>
              <a:rPr lang="fa-IR" sz="2200" b="1" dirty="0">
                <a:cs typeface="B Nazanin" panose="00000400000000000000" pitchFamily="2" charset="-78"/>
              </a:rPr>
              <a:t>در فرزندان به ميزان 80%</a:t>
            </a:r>
          </a:p>
          <a:p>
            <a:pPr algn="r" rtl="1">
              <a:buFont typeface="Wingdings" panose="05000000000000000000" pitchFamily="2" charset="2"/>
              <a:buChar char="ü"/>
            </a:pPr>
            <a:r>
              <a:rPr lang="fa-IR" sz="2200" b="1" dirty="0">
                <a:cs typeface="B Nazanin" panose="00000400000000000000" pitchFamily="2" charset="-78"/>
              </a:rPr>
              <a:t>وجود چاقي در يكي از والدين: چاقي در فرزندان به ميزان 50%</a:t>
            </a:r>
          </a:p>
          <a:p>
            <a:pPr marL="0" indent="0" algn="r" rtl="1">
              <a:buNone/>
            </a:pPr>
            <a:r>
              <a:rPr lang="fa-IR" sz="2000" dirty="0" smtClean="0">
                <a:latin typeface="+mj-lt"/>
                <a:ea typeface="+mj-ea"/>
                <a:cs typeface="B Titr" panose="00000700000000000000" pitchFamily="2" charset="-78"/>
              </a:rPr>
              <a:t>علت تغذیه ای: </a:t>
            </a:r>
          </a:p>
          <a:p>
            <a:pPr algn="r" rtl="1">
              <a:buFont typeface="Wingdings" panose="05000000000000000000" pitchFamily="2" charset="2"/>
              <a:buChar char="ü"/>
            </a:pPr>
            <a:r>
              <a:rPr lang="fa-IR" sz="2200" b="1" dirty="0">
                <a:cs typeface="B Nazanin" panose="00000400000000000000" pitchFamily="2" charset="-78"/>
              </a:rPr>
              <a:t>عدم تعادل بین انرژی دریافتی و انرژی مصرفی :</a:t>
            </a:r>
          </a:p>
          <a:p>
            <a:pPr algn="r" rtl="1">
              <a:buFont typeface="Wingdings" panose="05000000000000000000" pitchFamily="2" charset="2"/>
              <a:buChar char="ü"/>
            </a:pPr>
            <a:r>
              <a:rPr lang="fa-IR" sz="2200" b="1" dirty="0">
                <a:cs typeface="B Nazanin" panose="00000400000000000000" pitchFamily="2" charset="-78"/>
              </a:rPr>
              <a:t>افزایش </a:t>
            </a:r>
            <a:r>
              <a:rPr lang="fa-IR" sz="2200" b="1" dirty="0">
                <a:cs typeface="B Nazanin" panose="00000400000000000000" pitchFamily="2" charset="-78"/>
              </a:rPr>
              <a:t>دریافت انرژی </a:t>
            </a:r>
            <a:r>
              <a:rPr lang="fa-IR" sz="2200" b="1" dirty="0">
                <a:cs typeface="B Nazanin" panose="00000400000000000000" pitchFamily="2" charset="-78"/>
              </a:rPr>
              <a:t>(افزایش مصرف غذاهای </a:t>
            </a:r>
            <a:r>
              <a:rPr lang="fa-IR" sz="2200" b="1" dirty="0">
                <a:cs typeface="B Nazanin" panose="00000400000000000000" pitchFamily="2" charset="-78"/>
              </a:rPr>
              <a:t>پرکالری  چرب و  </a:t>
            </a:r>
            <a:r>
              <a:rPr lang="fa-IR" sz="2200" b="1" dirty="0">
                <a:cs typeface="B Nazanin" panose="00000400000000000000" pitchFamily="2" charset="-78"/>
              </a:rPr>
              <a:t>شيرين)</a:t>
            </a:r>
            <a:endParaRPr lang="fa-IR" sz="2200" b="1" dirty="0">
              <a:cs typeface="B Nazanin" panose="00000400000000000000" pitchFamily="2" charset="-78"/>
            </a:endParaRPr>
          </a:p>
          <a:p>
            <a:pPr algn="r" rtl="1">
              <a:buFont typeface="Wingdings" panose="05000000000000000000" pitchFamily="2" charset="2"/>
              <a:buChar char="ü"/>
            </a:pPr>
            <a:r>
              <a:rPr lang="fa-IR" sz="2200" b="1" dirty="0">
                <a:cs typeface="B Nazanin" panose="00000400000000000000" pitchFamily="2" charset="-78"/>
              </a:rPr>
              <a:t>افزایش کم تحرکی (تغییرات محیطی و اجتماعی)</a:t>
            </a:r>
          </a:p>
          <a:p>
            <a:pPr marL="0" indent="0" algn="r" rtl="1">
              <a:buNone/>
            </a:pPr>
            <a:r>
              <a:rPr lang="fa-IR" sz="2100" dirty="0">
                <a:latin typeface="+mj-lt"/>
                <a:ea typeface="+mj-ea"/>
                <a:cs typeface="B Titr" panose="00000700000000000000" pitchFamily="2" charset="-78"/>
              </a:rPr>
              <a:t>ساير علل</a:t>
            </a:r>
          </a:p>
          <a:p>
            <a:pPr algn="r" rtl="1">
              <a:buFont typeface="Wingdings" panose="05000000000000000000" pitchFamily="2" charset="2"/>
              <a:buChar char="ü"/>
            </a:pPr>
            <a:r>
              <a:rPr lang="fa-IR" sz="2200" b="1" dirty="0" smtClean="0">
                <a:cs typeface="B Nazanin" panose="00000400000000000000" pitchFamily="2" charset="-78"/>
              </a:rPr>
              <a:t>بيماري ها </a:t>
            </a:r>
          </a:p>
          <a:p>
            <a:pPr algn="r" rtl="1">
              <a:buFont typeface="Wingdings" panose="05000000000000000000" pitchFamily="2" charset="2"/>
              <a:buChar char="ü"/>
            </a:pPr>
            <a:r>
              <a:rPr lang="fa-IR" sz="2200" b="1" dirty="0" smtClean="0">
                <a:cs typeface="B Nazanin" panose="00000400000000000000" pitchFamily="2" charset="-78"/>
              </a:rPr>
              <a:t>گاهش متابوليسم  با افزايش سن</a:t>
            </a:r>
          </a:p>
          <a:p>
            <a:pPr algn="r" rtl="1">
              <a:buFont typeface="Wingdings" panose="05000000000000000000" pitchFamily="2" charset="2"/>
              <a:buChar char="ü"/>
            </a:pPr>
            <a:r>
              <a:rPr lang="fa-IR" sz="2200" b="1" dirty="0" smtClean="0">
                <a:cs typeface="B Nazanin" panose="00000400000000000000" pitchFamily="2" charset="-78"/>
              </a:rPr>
              <a:t>مصرف داروها</a:t>
            </a:r>
          </a:p>
          <a:p>
            <a:pPr algn="r" rtl="1">
              <a:buFont typeface="Wingdings" panose="05000000000000000000" pitchFamily="2" charset="2"/>
              <a:buChar char="ü"/>
            </a:pPr>
            <a:r>
              <a:rPr lang="fa-IR" sz="2200" b="1" dirty="0" smtClean="0">
                <a:cs typeface="B Nazanin" panose="00000400000000000000" pitchFamily="2" charset="-78"/>
              </a:rPr>
              <a:t>مصرف الكل</a:t>
            </a:r>
            <a:endParaRPr lang="en-US" sz="2200" b="1" dirty="0">
              <a:cs typeface="B Nazanin" panose="00000400000000000000" pitchFamily="2" charset="-78"/>
            </a:endParaRPr>
          </a:p>
        </p:txBody>
      </p:sp>
    </p:spTree>
    <p:extLst>
      <p:ext uri="{BB962C8B-B14F-4D97-AF65-F5344CB8AC3E}">
        <p14:creationId xmlns:p14="http://schemas.microsoft.com/office/powerpoint/2010/main" val="280522843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rtl="1"/>
            <a:r>
              <a:rPr lang="fa-IR" sz="3600" dirty="0">
                <a:cs typeface="B Titr" panose="00000700000000000000" pitchFamily="2" charset="-78"/>
              </a:rPr>
              <a:t>عوارض اضافه وزن و چاقی</a:t>
            </a:r>
            <a:endParaRPr lang="en-US" sz="3600" dirty="0">
              <a:cs typeface="B Titr" panose="00000700000000000000" pitchFamily="2" charset="-78"/>
            </a:endParaRPr>
          </a:p>
        </p:txBody>
      </p:sp>
      <p:sp>
        <p:nvSpPr>
          <p:cNvPr id="3" name="Content Placeholder 2"/>
          <p:cNvSpPr>
            <a:spLocks noGrp="1"/>
          </p:cNvSpPr>
          <p:nvPr>
            <p:ph idx="1"/>
          </p:nvPr>
        </p:nvSpPr>
        <p:spPr/>
        <p:txBody>
          <a:bodyPr>
            <a:normAutofit/>
          </a:bodyPr>
          <a:lstStyle/>
          <a:p>
            <a:pPr algn="r" rtl="1"/>
            <a:r>
              <a:rPr lang="fa-IR" sz="2400" b="1" dirty="0">
                <a:cs typeface="B Nazanin" panose="00000400000000000000" pitchFamily="2" charset="-78"/>
              </a:rPr>
              <a:t>افزایش </a:t>
            </a:r>
            <a:r>
              <a:rPr lang="en-US" sz="2400" b="1" dirty="0" smtClean="0">
                <a:cs typeface="B Nazanin" panose="00000400000000000000" pitchFamily="2" charset="-78"/>
              </a:rPr>
              <a:t>BMI</a:t>
            </a:r>
            <a:r>
              <a:rPr lang="fa-IR" sz="2400" b="1" dirty="0">
                <a:cs typeface="B Nazanin" panose="00000400000000000000" pitchFamily="2" charset="-78"/>
              </a:rPr>
              <a:t> </a:t>
            </a:r>
            <a:r>
              <a:rPr lang="fa-IR" sz="2400" b="1" dirty="0" smtClean="0">
                <a:cs typeface="B Nazanin" panose="00000400000000000000" pitchFamily="2" charset="-78"/>
              </a:rPr>
              <a:t>اصلی </a:t>
            </a:r>
            <a:r>
              <a:rPr lang="fa-IR" sz="2400" b="1" dirty="0">
                <a:cs typeface="B Nazanin" panose="00000400000000000000" pitchFamily="2" charset="-78"/>
              </a:rPr>
              <a:t>ترین عامل خطر بسیاری از بیماری های غیر واگیر </a:t>
            </a:r>
            <a:r>
              <a:rPr lang="fa-IR" sz="2400" b="1" dirty="0" smtClean="0">
                <a:cs typeface="B Nazanin" panose="00000400000000000000" pitchFamily="2" charset="-78"/>
              </a:rPr>
              <a:t>است:</a:t>
            </a:r>
          </a:p>
          <a:p>
            <a:pPr algn="r" rtl="1">
              <a:buFont typeface="Wingdings" panose="05000000000000000000" pitchFamily="2" charset="2"/>
              <a:buChar char="ü"/>
            </a:pPr>
            <a:r>
              <a:rPr lang="fa-IR" sz="2400" b="1" dirty="0" smtClean="0">
                <a:cs typeface="B Nazanin" panose="00000400000000000000" pitchFamily="2" charset="-78"/>
              </a:rPr>
              <a:t>بیماری های قلبی- عروقی (که اصلی ترین علت مرگ در سال 2012 بوده است)</a:t>
            </a:r>
          </a:p>
          <a:p>
            <a:pPr algn="r" rtl="1">
              <a:buFont typeface="Wingdings" panose="05000000000000000000" pitchFamily="2" charset="2"/>
              <a:buChar char="ü"/>
            </a:pPr>
            <a:r>
              <a:rPr lang="fa-IR" sz="2400" b="1" dirty="0" smtClean="0">
                <a:cs typeface="B Nazanin" panose="00000400000000000000" pitchFamily="2" charset="-78"/>
              </a:rPr>
              <a:t>دیابت</a:t>
            </a:r>
          </a:p>
          <a:p>
            <a:pPr algn="r" rtl="1">
              <a:buFont typeface="Wingdings" panose="05000000000000000000" pitchFamily="2" charset="2"/>
              <a:buChar char="ü"/>
            </a:pPr>
            <a:r>
              <a:rPr lang="fa-IR" sz="2400" b="1" dirty="0" smtClean="0">
                <a:cs typeface="B Nazanin" panose="00000400000000000000" pitchFamily="2" charset="-78"/>
              </a:rPr>
              <a:t>مشکلات عضلانی- اسکلتی(بیماری های </a:t>
            </a:r>
            <a:r>
              <a:rPr lang="fa-IR" sz="2400" b="1" dirty="0" err="1" smtClean="0">
                <a:cs typeface="B Nazanin" panose="00000400000000000000" pitchFamily="2" charset="-78"/>
              </a:rPr>
              <a:t>دژنراتیو</a:t>
            </a:r>
            <a:r>
              <a:rPr lang="fa-IR" sz="2400" b="1" dirty="0" smtClean="0">
                <a:cs typeface="B Nazanin" panose="00000400000000000000" pitchFamily="2" charset="-78"/>
              </a:rPr>
              <a:t> مفصل)</a:t>
            </a:r>
          </a:p>
          <a:p>
            <a:pPr algn="r" rtl="1">
              <a:buFont typeface="Wingdings" panose="05000000000000000000" pitchFamily="2" charset="2"/>
              <a:buChar char="ü"/>
            </a:pPr>
            <a:r>
              <a:rPr lang="fa-IR" sz="2400" b="1" dirty="0" smtClean="0">
                <a:cs typeface="B Nazanin" panose="00000400000000000000" pitchFamily="2" charset="-78"/>
              </a:rPr>
              <a:t>سرطان ها (</a:t>
            </a:r>
            <a:r>
              <a:rPr lang="fa-IR" sz="2400" b="1" dirty="0" err="1" smtClean="0">
                <a:cs typeface="B Nazanin" panose="00000400000000000000" pitchFamily="2" charset="-78"/>
              </a:rPr>
              <a:t>اندومتر</a:t>
            </a:r>
            <a:r>
              <a:rPr lang="fa-IR" sz="2400" b="1" dirty="0" smtClean="0">
                <a:cs typeface="B Nazanin" panose="00000400000000000000" pitchFamily="2" charset="-78"/>
              </a:rPr>
              <a:t>، سینه، تخمدان، پروستات، کبد، کیسه صفرا، کلیه و کولون)</a:t>
            </a:r>
            <a:endParaRPr lang="en-US" sz="2400" b="1" dirty="0">
              <a:cs typeface="B Nazanin" panose="00000400000000000000" pitchFamily="2" charset="-78"/>
            </a:endParaRPr>
          </a:p>
        </p:txBody>
      </p:sp>
    </p:spTree>
    <p:extLst>
      <p:ext uri="{BB962C8B-B14F-4D97-AF65-F5344CB8AC3E}">
        <p14:creationId xmlns:p14="http://schemas.microsoft.com/office/powerpoint/2010/main" val="323605111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rtl="1"/>
            <a:r>
              <a:rPr lang="fa-IR" sz="3600" dirty="0">
                <a:cs typeface="B Titr" panose="00000700000000000000" pitchFamily="2" charset="-78"/>
              </a:rPr>
              <a:t>توصیه </a:t>
            </a:r>
            <a:r>
              <a:rPr lang="fa-IR" sz="3600" dirty="0" smtClean="0">
                <a:cs typeface="B Titr" panose="00000700000000000000" pitchFamily="2" charset="-78"/>
              </a:rPr>
              <a:t>ها براي </a:t>
            </a:r>
            <a:r>
              <a:rPr lang="fa-IR" sz="3600" dirty="0">
                <a:cs typeface="B Titr" panose="00000700000000000000" pitchFamily="2" charset="-78"/>
              </a:rPr>
              <a:t>پ</a:t>
            </a:r>
            <a:r>
              <a:rPr lang="fa-IR" sz="3600" dirty="0" smtClean="0">
                <a:cs typeface="B Titr" panose="00000700000000000000" pitchFamily="2" charset="-78"/>
              </a:rPr>
              <a:t>يشگيري از اضافه وزن و چاقي</a:t>
            </a:r>
            <a:r>
              <a:rPr lang="en-US" dirty="0"/>
              <a:t/>
            </a:r>
            <a:br>
              <a:rPr lang="en-US" dirty="0"/>
            </a:br>
            <a:endParaRPr lang="en-US" dirty="0"/>
          </a:p>
        </p:txBody>
      </p:sp>
      <p:sp>
        <p:nvSpPr>
          <p:cNvPr id="3" name="Content Placeholder 2"/>
          <p:cNvSpPr>
            <a:spLocks noGrp="1"/>
          </p:cNvSpPr>
          <p:nvPr>
            <p:ph idx="1"/>
          </p:nvPr>
        </p:nvSpPr>
        <p:spPr/>
        <p:txBody>
          <a:bodyPr/>
          <a:lstStyle/>
          <a:p>
            <a:pPr lvl="0" algn="r" rtl="1"/>
            <a:r>
              <a:rPr lang="fa-IR" sz="2400" b="1" dirty="0">
                <a:cs typeface="B Nazanin" panose="00000400000000000000" pitchFamily="2" charset="-78"/>
              </a:rPr>
              <a:t>تعداد وعده هاي غذا در روز را افزايش </a:t>
            </a:r>
            <a:r>
              <a:rPr lang="fa-IR" sz="2400" b="1" dirty="0" smtClean="0">
                <a:cs typeface="B Nazanin" panose="00000400000000000000" pitchFamily="2" charset="-78"/>
              </a:rPr>
              <a:t>دهيد و </a:t>
            </a:r>
            <a:r>
              <a:rPr lang="fa-IR" sz="2400" b="1" dirty="0">
                <a:cs typeface="B Nazanin" panose="00000400000000000000" pitchFamily="2" charset="-78"/>
              </a:rPr>
              <a:t>حجم هر وعده را كم </a:t>
            </a:r>
            <a:r>
              <a:rPr lang="fa-IR" sz="2400" b="1" dirty="0" smtClean="0">
                <a:cs typeface="B Nazanin" panose="00000400000000000000" pitchFamily="2" charset="-78"/>
              </a:rPr>
              <a:t>كنند. (ميان  وعده ها)</a:t>
            </a:r>
          </a:p>
          <a:p>
            <a:pPr lvl="0" algn="r" rtl="1"/>
            <a:r>
              <a:rPr lang="fa-IR" sz="2400" b="1" dirty="0" smtClean="0">
                <a:cs typeface="B Nazanin" panose="00000400000000000000" pitchFamily="2" charset="-78"/>
              </a:rPr>
              <a:t>هيچ يك از وعده ها به خصوص وعده صبحانه را هرگز حذف نكنيد.</a:t>
            </a:r>
          </a:p>
          <a:p>
            <a:pPr lvl="0" algn="r" rtl="1"/>
            <a:r>
              <a:rPr lang="fa-IR" sz="2400" b="1" dirty="0">
                <a:cs typeface="B Nazanin" panose="00000400000000000000" pitchFamily="2" charset="-78"/>
              </a:rPr>
              <a:t>ساعت ثابتي براي صرف غذا در وعده هاي مختلف در هر روز داشته </a:t>
            </a:r>
            <a:r>
              <a:rPr lang="fa-IR" sz="2400" b="1" dirty="0" smtClean="0">
                <a:cs typeface="B Nazanin" panose="00000400000000000000" pitchFamily="2" charset="-78"/>
              </a:rPr>
              <a:t>باشيد.</a:t>
            </a:r>
          </a:p>
          <a:p>
            <a:pPr lvl="0" algn="r" rtl="1"/>
            <a:r>
              <a:rPr lang="fa-IR" sz="2400" b="1" dirty="0" smtClean="0">
                <a:cs typeface="B Nazanin" panose="00000400000000000000" pitchFamily="2" charset="-78"/>
              </a:rPr>
              <a:t>غذا را به آرامي ميل كنيد.</a:t>
            </a:r>
          </a:p>
          <a:p>
            <a:pPr lvl="0" algn="r" rtl="1"/>
            <a:r>
              <a:rPr lang="fa-IR" sz="2400" b="1" dirty="0" smtClean="0">
                <a:cs typeface="B Nazanin" panose="00000400000000000000" pitchFamily="2" charset="-78"/>
              </a:rPr>
              <a:t>ببن  </a:t>
            </a:r>
            <a:r>
              <a:rPr lang="fa-IR" sz="2400" b="1" dirty="0" smtClean="0">
                <a:cs typeface="B Nazanin" panose="00000400000000000000" pitchFamily="2" charset="-78"/>
              </a:rPr>
              <a:t>لقمه هاي غذا اندكي </a:t>
            </a:r>
            <a:r>
              <a:rPr lang="fa-IR" sz="2400" b="1" dirty="0" smtClean="0">
                <a:cs typeface="B Nazanin" panose="00000400000000000000" pitchFamily="2" charset="-78"/>
              </a:rPr>
              <a:t>تامل </a:t>
            </a:r>
            <a:r>
              <a:rPr lang="fa-IR" sz="2400" b="1" dirty="0" smtClean="0">
                <a:cs typeface="B Nazanin" panose="00000400000000000000" pitchFamily="2" charset="-78"/>
              </a:rPr>
              <a:t>كنيد.</a:t>
            </a:r>
            <a:endParaRPr lang="en-US" sz="2400" b="1" dirty="0">
              <a:cs typeface="B Nazanin" panose="00000400000000000000" pitchFamily="2" charset="-78"/>
            </a:endParaRPr>
          </a:p>
          <a:p>
            <a:pPr marL="0" lvl="0" indent="0" algn="r" rtl="1">
              <a:buNone/>
            </a:pPr>
            <a:endParaRPr lang="en-US" dirty="0"/>
          </a:p>
          <a:p>
            <a:pPr rtl="1"/>
            <a:endParaRPr lang="en-US" dirty="0"/>
          </a:p>
        </p:txBody>
      </p:sp>
    </p:spTree>
    <p:extLst>
      <p:ext uri="{BB962C8B-B14F-4D97-AF65-F5344CB8AC3E}">
        <p14:creationId xmlns:p14="http://schemas.microsoft.com/office/powerpoint/2010/main" val="36297682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fontScale="92500" lnSpcReduction="20000"/>
          </a:bodyPr>
          <a:lstStyle/>
          <a:p>
            <a:pPr lvl="0" algn="r" rtl="1"/>
            <a:r>
              <a:rPr lang="fa-IR" sz="2200" b="1" dirty="0" smtClean="0">
                <a:cs typeface="B Nazanin" panose="00000400000000000000" pitchFamily="2" charset="-78"/>
              </a:rPr>
              <a:t>روزانه حداقل </a:t>
            </a:r>
            <a:r>
              <a:rPr lang="fa-IR" sz="2200" b="1" dirty="0">
                <a:cs typeface="B Nazanin" panose="00000400000000000000" pitchFamily="2" charset="-78"/>
              </a:rPr>
              <a:t>5 واحد سبزی </a:t>
            </a:r>
            <a:r>
              <a:rPr lang="fa-IR" sz="2200" b="1" dirty="0" smtClean="0">
                <a:cs typeface="B Nazanin" panose="00000400000000000000" pitchFamily="2" charset="-78"/>
              </a:rPr>
              <a:t>مصرف كنيد: </a:t>
            </a:r>
          </a:p>
          <a:p>
            <a:pPr marL="0" lvl="0" indent="0" algn="r" rtl="1">
              <a:buNone/>
            </a:pPr>
            <a:r>
              <a:rPr lang="fa-IR" sz="2200" b="1" dirty="0" smtClean="0">
                <a:cs typeface="B Nazanin" panose="00000400000000000000" pitchFamily="2" charset="-78"/>
              </a:rPr>
              <a:t>اگر </a:t>
            </a:r>
            <a:r>
              <a:rPr lang="fa-IR" sz="2200" b="1" dirty="0">
                <a:cs typeface="B Nazanin" panose="00000400000000000000" pitchFamily="2" charset="-78"/>
              </a:rPr>
              <a:t>یک عدد گوجه فرنگی و یک عدد خیار متوسط در وعده صبحانه، یک پیش دستی سبزی خوردن در وعده ناهار، یک پیش دستی سالاد شامل کاهو، هویج، خیار، گوجه فرنگی، کلم، گل کلم، فلفل دلمه ای به دلخواه در وعده شام مصرف شود، 4 واحد از گروه سبزی ها مصرف شده است. توصیه کنید درصورتی که تمایل دارند بیشتر مصرف کنند</a:t>
            </a:r>
            <a:r>
              <a:rPr lang="fa-IR" sz="2200" b="1" dirty="0" smtClean="0">
                <a:cs typeface="B Nazanin" panose="00000400000000000000" pitchFamily="2" charset="-78"/>
              </a:rPr>
              <a:t>.</a:t>
            </a:r>
          </a:p>
          <a:p>
            <a:pPr algn="r" rtl="1"/>
            <a:r>
              <a:rPr lang="fa-IR" sz="2200" b="1" dirty="0">
                <a:cs typeface="B Nazanin" panose="00000400000000000000" pitchFamily="2" charset="-78"/>
              </a:rPr>
              <a:t>قبل يا همراه با غذا سالاد سبزي ها را مصرف كنيد.</a:t>
            </a:r>
            <a:endParaRPr lang="en-US" sz="2200" b="1" dirty="0">
              <a:cs typeface="B Nazanin" panose="00000400000000000000" pitchFamily="2" charset="-78"/>
            </a:endParaRPr>
          </a:p>
          <a:p>
            <a:pPr algn="r" rtl="1"/>
            <a:r>
              <a:rPr lang="fa-IR" sz="2200" b="1" dirty="0" smtClean="0">
                <a:cs typeface="B Nazanin" panose="00000400000000000000" pitchFamily="2" charset="-78"/>
              </a:rPr>
              <a:t>سالاد </a:t>
            </a:r>
            <a:r>
              <a:rPr lang="fa-IR" sz="2200" b="1" dirty="0">
                <a:cs typeface="B Nazanin" panose="00000400000000000000" pitchFamily="2" charset="-78"/>
              </a:rPr>
              <a:t>را با چاشنی هایی مثل آب لیمو، آب نارنج، آب غوره بدون نمک همراه با روغن زیتون مصرف </a:t>
            </a:r>
            <a:r>
              <a:rPr lang="fa-IR" sz="2200" b="1" dirty="0" smtClean="0">
                <a:cs typeface="B Nazanin" panose="00000400000000000000" pitchFamily="2" charset="-78"/>
              </a:rPr>
              <a:t>کنيد. </a:t>
            </a:r>
            <a:r>
              <a:rPr lang="fa-IR" sz="2200" b="1" dirty="0">
                <a:cs typeface="B Nazanin" panose="00000400000000000000" pitchFamily="2" charset="-78"/>
              </a:rPr>
              <a:t>یا با ماست کم چرب ، روغن زیتون، کمی آب لیمو یا آب نارنج و یا سرکه سس درست کنند. </a:t>
            </a:r>
            <a:endParaRPr lang="en-US" sz="2200" b="1" dirty="0">
              <a:cs typeface="B Nazanin" panose="00000400000000000000" pitchFamily="2" charset="-78"/>
            </a:endParaRPr>
          </a:p>
          <a:p>
            <a:pPr lvl="0" algn="r" rtl="1"/>
            <a:r>
              <a:rPr lang="fa-IR" sz="2200" b="1" dirty="0">
                <a:cs typeface="B Nazanin" panose="00000400000000000000" pitchFamily="2" charset="-78"/>
              </a:rPr>
              <a:t>ازمصرف سس مایونز و سس سالاد خودداری </a:t>
            </a:r>
            <a:r>
              <a:rPr lang="fa-IR" sz="2200" b="1" dirty="0" smtClean="0">
                <a:cs typeface="B Nazanin" panose="00000400000000000000" pitchFamily="2" charset="-78"/>
              </a:rPr>
              <a:t>کنيد</a:t>
            </a:r>
            <a:r>
              <a:rPr lang="fa-IR" sz="2200" b="1" dirty="0">
                <a:cs typeface="B Nazanin" panose="00000400000000000000" pitchFamily="2" charset="-78"/>
              </a:rPr>
              <a:t>.</a:t>
            </a:r>
            <a:endParaRPr lang="en-US" sz="2200" b="1" dirty="0">
              <a:cs typeface="B Nazanin" panose="00000400000000000000" pitchFamily="2" charset="-78"/>
            </a:endParaRPr>
          </a:p>
          <a:p>
            <a:pPr lvl="0" algn="r" rtl="1"/>
            <a:r>
              <a:rPr lang="fa-IR" sz="2200" b="1" dirty="0">
                <a:cs typeface="B Nazanin" panose="00000400000000000000" pitchFamily="2" charset="-78"/>
              </a:rPr>
              <a:t>روزانه 2 تا 4  واحد  از انواع میوه ها  مصرف </a:t>
            </a:r>
            <a:r>
              <a:rPr lang="fa-IR" sz="2200" b="1" dirty="0" smtClean="0">
                <a:cs typeface="B Nazanin" panose="00000400000000000000" pitchFamily="2" charset="-78"/>
              </a:rPr>
              <a:t>كنيد.</a:t>
            </a:r>
          </a:p>
          <a:p>
            <a:pPr marL="0" lvl="0" indent="0" algn="ctr" rtl="1">
              <a:buNone/>
            </a:pPr>
            <a:r>
              <a:rPr lang="fa-IR" sz="2400" b="1" dirty="0" smtClean="0">
                <a:cs typeface="B Nazanin" panose="00000400000000000000" pitchFamily="2" charset="-78"/>
              </a:rPr>
              <a:t>ميوه ها و </a:t>
            </a:r>
            <a:r>
              <a:rPr lang="fa-IR" sz="2400" b="1" dirty="0">
                <a:cs typeface="B Nazanin" panose="00000400000000000000" pitchFamily="2" charset="-78"/>
              </a:rPr>
              <a:t>سبزي ها را بيشتر به شكل خام مصرف </a:t>
            </a:r>
            <a:r>
              <a:rPr lang="fa-IR" sz="2400" b="1" dirty="0" smtClean="0">
                <a:cs typeface="B Nazanin" panose="00000400000000000000" pitchFamily="2" charset="-78"/>
              </a:rPr>
              <a:t>كنيد</a:t>
            </a:r>
            <a:r>
              <a:rPr lang="fa-IR" sz="2400" b="1" dirty="0">
                <a:cs typeface="B Nazanin" panose="00000400000000000000" pitchFamily="2" charset="-78"/>
              </a:rPr>
              <a:t>. </a:t>
            </a:r>
            <a:endParaRPr lang="en-US" dirty="0"/>
          </a:p>
        </p:txBody>
      </p:sp>
    </p:spTree>
    <p:extLst>
      <p:ext uri="{BB962C8B-B14F-4D97-AF65-F5344CB8AC3E}">
        <p14:creationId xmlns:p14="http://schemas.microsoft.com/office/powerpoint/2010/main" val="1650026542"/>
      </p:ext>
    </p:extLst>
  </p:cSld>
  <p:clrMapOvr>
    <a:masterClrMapping/>
  </p:clrMapOvr>
</p:sld>
</file>

<file path=ppt/theme/theme1.xml><?xml version="1.0" encoding="utf-8"?>
<a:theme xmlns:a="http://schemas.openxmlformats.org/drawingml/2006/main" name="Wisp">
  <a:themeElements>
    <a:clrScheme name="Wisp">
      <a:dk1>
        <a:sysClr val="windowText" lastClr="000000"/>
      </a:dk1>
      <a:lt1>
        <a:sysClr val="window" lastClr="FFFFFF"/>
      </a:lt1>
      <a:dk2>
        <a:srgbClr val="766F54"/>
      </a:dk2>
      <a:lt2>
        <a:srgbClr val="E3EACF"/>
      </a:lt2>
      <a:accent1>
        <a:srgbClr val="A53010"/>
      </a:accent1>
      <a:accent2>
        <a:srgbClr val="DE7E18"/>
      </a:accent2>
      <a:accent3>
        <a:srgbClr val="9F8351"/>
      </a:accent3>
      <a:accent4>
        <a:srgbClr val="728653"/>
      </a:accent4>
      <a:accent5>
        <a:srgbClr val="92AA4C"/>
      </a:accent5>
      <a:accent6>
        <a:srgbClr val="6AAC91"/>
      </a:accent6>
      <a:hlink>
        <a:srgbClr val="FB4A18"/>
      </a:hlink>
      <a:folHlink>
        <a:srgbClr val="FB9318"/>
      </a:folHlink>
    </a:clrScheme>
    <a:fontScheme name="Wisp">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isp">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24B1A44C-C006-48B2-A4D7-E5549B3D8CD4}"/>
    </a:ext>
  </a:extLst>
</a:theme>
</file>

<file path=docProps/app.xml><?xml version="1.0" encoding="utf-8"?>
<Properties xmlns="http://schemas.openxmlformats.org/officeDocument/2006/extended-properties" xmlns:vt="http://schemas.openxmlformats.org/officeDocument/2006/docPropsVTypes">
  <Template>Wisp</Template>
  <TotalTime>569</TotalTime>
  <Words>1273</Words>
  <Application>Microsoft Office PowerPoint</Application>
  <PresentationFormat>Widescreen</PresentationFormat>
  <Paragraphs>120</Paragraphs>
  <Slides>17</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17</vt:i4>
      </vt:variant>
    </vt:vector>
  </HeadingPairs>
  <TitlesOfParts>
    <vt:vector size="24" baseType="lpstr">
      <vt:lpstr>Arial</vt:lpstr>
      <vt:lpstr>B Nazanin</vt:lpstr>
      <vt:lpstr>B Titr</vt:lpstr>
      <vt:lpstr>Century Gothic</vt:lpstr>
      <vt:lpstr>Wingdings</vt:lpstr>
      <vt:lpstr>Wingdings 3</vt:lpstr>
      <vt:lpstr>Wisp</vt:lpstr>
      <vt:lpstr>اضافه وزن و چاقی عوامل خطر تغذیه ای</vt:lpstr>
      <vt:lpstr>تعریف </vt:lpstr>
      <vt:lpstr>شیوع در جهان</vt:lpstr>
      <vt:lpstr>شیوع در کشور</vt:lpstr>
      <vt:lpstr>شیوع در کشور</vt:lpstr>
      <vt:lpstr>علل بروز اضافه وزن و چاقی </vt:lpstr>
      <vt:lpstr>عوارض اضافه وزن و چاقی</vt:lpstr>
      <vt:lpstr>توصیه ها براي پيشگيري از اضافه وزن و چاقي </vt:lpstr>
      <vt:lpstr>PowerPoint Presentation</vt:lpstr>
      <vt:lpstr>PowerPoint Presentation</vt:lpstr>
      <vt:lpstr>PowerPoint Presentation</vt:lpstr>
      <vt:lpstr>PowerPoint Presentation</vt:lpstr>
      <vt:lpstr>PowerPoint Presentation</vt:lpstr>
      <vt:lpstr>PowerPoint Presentation</vt:lpstr>
      <vt:lpstr>توصيه هايي براي افزايش فعاليت فيزيكي</vt:lpstr>
      <vt:lpstr>يك مثال</vt:lpstr>
      <vt:lpstr>PowerPoint Presentation</vt:lpstr>
    </vt:vector>
  </TitlesOfParts>
  <Company>health.gov.ir</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اضافه وزن و چاقی</dc:title>
  <dc:creator>صالحی مازندراني دکترفروزان</dc:creator>
  <cp:lastModifiedBy>Nutrition Department</cp:lastModifiedBy>
  <cp:revision>47</cp:revision>
  <dcterms:created xsi:type="dcterms:W3CDTF">2016-10-15T06:03:31Z</dcterms:created>
  <dcterms:modified xsi:type="dcterms:W3CDTF">2016-10-16T03:01:52Z</dcterms:modified>
</cp:coreProperties>
</file>