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jpg"/>
  <Override PartName="/ppt/media/image25.jpg" ContentType="image/jpg"/>
  <Override PartName="/ppt/media/image26.jpg" ContentType="image/jp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69" r:id="rId5"/>
    <p:sldId id="260" r:id="rId6"/>
    <p:sldId id="270" r:id="rId7"/>
    <p:sldId id="271" r:id="rId8"/>
    <p:sldId id="265" r:id="rId9"/>
    <p:sldId id="264" r:id="rId10"/>
    <p:sldId id="262" r:id="rId11"/>
    <p:sldId id="278" r:id="rId12"/>
    <p:sldId id="279" r:id="rId13"/>
    <p:sldId id="282" r:id="rId14"/>
    <p:sldId id="283" r:id="rId15"/>
    <p:sldId id="314" r:id="rId16"/>
    <p:sldId id="315" r:id="rId17"/>
    <p:sldId id="263" r:id="rId18"/>
    <p:sldId id="272" r:id="rId19"/>
    <p:sldId id="266" r:id="rId20"/>
    <p:sldId id="275" r:id="rId21"/>
    <p:sldId id="267" r:id="rId22"/>
    <p:sldId id="274" r:id="rId23"/>
    <p:sldId id="273" r:id="rId24"/>
    <p:sldId id="284" r:id="rId25"/>
    <p:sldId id="285" r:id="rId26"/>
    <p:sldId id="277" r:id="rId27"/>
    <p:sldId id="286" r:id="rId28"/>
    <p:sldId id="288" r:id="rId29"/>
    <p:sldId id="316" r:id="rId30"/>
    <p:sldId id="317" r:id="rId31"/>
    <p:sldId id="290" r:id="rId32"/>
    <p:sldId id="289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13" r:id="rId44"/>
    <p:sldId id="312" r:id="rId45"/>
    <p:sldId id="311" r:id="rId46"/>
    <p:sldId id="310" r:id="rId47"/>
    <p:sldId id="302" r:id="rId48"/>
    <p:sldId id="303" r:id="rId49"/>
    <p:sldId id="304" r:id="rId50"/>
    <p:sldId id="305" r:id="rId51"/>
    <p:sldId id="306" r:id="rId52"/>
    <p:sldId id="319" r:id="rId53"/>
    <p:sldId id="308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DDADE-9B5B-42EA-B8B8-C5897E1379E4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059E85-63FA-4578-AA13-00ED5DA897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594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FA0038-7055-434C-B6C4-B8C69565C600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866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316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8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36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B2C2DA-ADF3-D44B-8824-9B44E01F74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28737" y="786810"/>
            <a:ext cx="4008437" cy="1395208"/>
          </a:xfrm>
        </p:spPr>
        <p:txBody>
          <a:bodyPr lIns="0" anchor="b"/>
          <a:lstStyle/>
          <a:p>
            <a:r>
              <a:rPr lang="en-US" dirty="0"/>
              <a:t>TITLE GOES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A80A15A-88F2-2144-8707-F31DD26C52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28738" y="3019352"/>
            <a:ext cx="4008437" cy="3099153"/>
          </a:xfrm>
        </p:spPr>
        <p:txBody>
          <a:bodyPr lIns="0">
            <a:normAutofit/>
          </a:bodyPr>
          <a:lstStyle>
            <a:lvl1pPr>
              <a:lnSpc>
                <a:spcPct val="150000"/>
              </a:lnSpc>
              <a:defRPr sz="1600" spc="0">
                <a:solidFill>
                  <a:schemeClr val="tx2"/>
                </a:solidFill>
              </a:defRPr>
            </a:lvl1pPr>
            <a:lvl2pPr>
              <a:lnSpc>
                <a:spcPct val="150000"/>
              </a:lnSpc>
              <a:defRPr sz="1400" spc="0">
                <a:solidFill>
                  <a:schemeClr val="tx2"/>
                </a:solidFill>
              </a:defRPr>
            </a:lvl2pPr>
            <a:lvl3pPr>
              <a:lnSpc>
                <a:spcPct val="150000"/>
              </a:lnSpc>
              <a:defRPr sz="1200" spc="0">
                <a:solidFill>
                  <a:schemeClr val="tx2"/>
                </a:solidFill>
              </a:defRPr>
            </a:lvl3pPr>
            <a:lvl4pPr>
              <a:lnSpc>
                <a:spcPct val="150000"/>
              </a:lnSpc>
              <a:defRPr sz="1100" spc="0">
                <a:solidFill>
                  <a:schemeClr val="tx2"/>
                </a:solidFill>
              </a:defRPr>
            </a:lvl4pPr>
            <a:lvl5pPr>
              <a:lnSpc>
                <a:spcPct val="150000"/>
              </a:lnSpc>
              <a:defRPr sz="1100" spc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6CAA743B-32D9-CE44-9E46-D38DB57EFA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28738" y="2247679"/>
            <a:ext cx="4008437" cy="602887"/>
          </a:xfrm>
        </p:spPr>
        <p:txBody>
          <a:bodyPr lIns="0" anchor="t">
            <a:normAutofit/>
          </a:bodyPr>
          <a:lstStyle>
            <a:lvl1pPr marL="0" indent="0">
              <a:buNone/>
              <a:defRPr sz="1400" spc="300">
                <a:solidFill>
                  <a:schemeClr val="tx2"/>
                </a:solidFill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694481"/>
            <a:ext cx="682906" cy="6163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70864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6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74535-13A9-914D-A6BC-97AFF28830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0"/>
            <a:ext cx="10896600" cy="893218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75C1F3A-BBBB-2946-BF9D-CD1C4898C83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1690688"/>
            <a:ext cx="10896600" cy="486251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43A40995-514F-A74C-B120-F2ADB49206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914483"/>
            <a:ext cx="10896600" cy="6028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spc="300">
                <a:solidFill>
                  <a:schemeClr val="tx2"/>
                </a:solidFill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659757"/>
            <a:ext cx="706056" cy="6198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63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76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6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88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054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189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57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03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09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BB9E5-B67D-41D2-A521-85F33AA62DE5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2A1F4-5D91-42DA-A452-991C7DD13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80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46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284" y="1825624"/>
            <a:ext cx="11739716" cy="463416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C00000"/>
                </a:solidFill>
              </a:rPr>
              <a:t>Type 1 diabetes</a:t>
            </a:r>
          </a:p>
          <a:p>
            <a:pPr lvl="1">
              <a:spcBef>
                <a:spcPct val="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en-US" b="1" dirty="0" smtClean="0"/>
              <a:t>β-cell destruction</a:t>
            </a:r>
          </a:p>
          <a:p>
            <a:pPr>
              <a:spcBef>
                <a:spcPct val="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C00000"/>
                </a:solidFill>
              </a:rPr>
              <a:t>Type 2 diabetes</a:t>
            </a:r>
          </a:p>
          <a:p>
            <a:pPr lvl="1">
              <a:spcBef>
                <a:spcPct val="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en-US" b="1" dirty="0" smtClean="0"/>
              <a:t>Progressive insulin secretory defect</a:t>
            </a:r>
            <a:endParaRPr lang="en-US" b="1" dirty="0" smtClean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C00000"/>
                </a:solidFill>
              </a:rPr>
              <a:t>Gestational Diabetes Mellitus (GDM)</a:t>
            </a:r>
            <a:endParaRPr lang="en-US" dirty="0" smtClean="0"/>
          </a:p>
          <a:p>
            <a:pPr>
              <a:spcBef>
                <a:spcPct val="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C00000"/>
                </a:solidFill>
              </a:rPr>
              <a:t>Other specific types of diabetes</a:t>
            </a:r>
          </a:p>
          <a:p>
            <a:pPr>
              <a:spcBef>
                <a:spcPct val="0"/>
              </a:spcBef>
              <a:spcAft>
                <a:spcPts val="300"/>
              </a:spcAft>
              <a:buClr>
                <a:schemeClr val="bg1"/>
              </a:buClr>
            </a:pPr>
            <a:r>
              <a:rPr lang="en-US" b="1" dirty="0" smtClean="0">
                <a:solidFill>
                  <a:srgbClr val="C00000"/>
                </a:solidFill>
              </a:rPr>
              <a:t>Monogenic</a:t>
            </a:r>
            <a:r>
              <a:rPr lang="en-US" b="1" dirty="0" smtClean="0"/>
              <a:t> diabetes syndromes</a:t>
            </a:r>
          </a:p>
          <a:p>
            <a:pPr>
              <a:spcBef>
                <a:spcPct val="0"/>
              </a:spcBef>
              <a:spcAft>
                <a:spcPts val="300"/>
              </a:spcAft>
              <a:buClr>
                <a:schemeClr val="bg1"/>
              </a:buClr>
            </a:pPr>
            <a:r>
              <a:rPr lang="en-US" b="1" dirty="0" smtClean="0"/>
              <a:t>Diseases of the exocrine</a:t>
            </a:r>
            <a:r>
              <a:rPr lang="en-US" b="1" dirty="0" smtClean="0">
                <a:solidFill>
                  <a:srgbClr val="C00000"/>
                </a:solidFill>
              </a:rPr>
              <a:t> pancreas</a:t>
            </a:r>
            <a:r>
              <a:rPr lang="en-US" b="1" dirty="0" smtClean="0"/>
              <a:t>, e.g., cystic fibrosis</a:t>
            </a:r>
          </a:p>
          <a:p>
            <a:pPr>
              <a:spcBef>
                <a:spcPct val="0"/>
              </a:spcBef>
              <a:spcAft>
                <a:spcPts val="300"/>
              </a:spcAft>
              <a:buClr>
                <a:schemeClr val="bg1"/>
              </a:buClr>
            </a:pPr>
            <a:r>
              <a:rPr lang="en-US" b="1" dirty="0" smtClean="0">
                <a:solidFill>
                  <a:srgbClr val="C00000"/>
                </a:solidFill>
              </a:rPr>
              <a:t>Drug- or chemical-induced </a:t>
            </a:r>
            <a:r>
              <a:rPr lang="en-US" b="1" dirty="0" smtClean="0"/>
              <a:t>diabetes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60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1 diabetes: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465" y="1825625"/>
            <a:ext cx="11543069" cy="4351338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Accounts for 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5–10%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diabetes</a:t>
            </a:r>
          </a:p>
          <a:p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Cellular-mediated autoimmune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destruction of the pancreatic b-cells.</a:t>
            </a:r>
          </a:p>
          <a:p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1 diabetes is defined by the 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presence of one or more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these autoimmune markers.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a-IR" dirty="0" smtClean="0"/>
          </a:p>
          <a:p>
            <a:r>
              <a:rPr lang="en-US" dirty="0" smtClean="0"/>
              <a:t>The </a:t>
            </a:r>
            <a:r>
              <a:rPr lang="en-US" dirty="0"/>
              <a:t>rate of </a:t>
            </a:r>
            <a:r>
              <a:rPr lang="en-US" b="1" dirty="0"/>
              <a:t>b-cell destruction </a:t>
            </a:r>
            <a:r>
              <a:rPr lang="en-US" dirty="0"/>
              <a:t>is quite </a:t>
            </a:r>
            <a:r>
              <a:rPr lang="en-US" b="1" dirty="0">
                <a:solidFill>
                  <a:srgbClr val="C00000"/>
                </a:solidFill>
              </a:rPr>
              <a:t>variable</a:t>
            </a:r>
            <a:r>
              <a:rPr lang="en-US" dirty="0"/>
              <a:t>, being </a:t>
            </a:r>
            <a:r>
              <a:rPr lang="en-US" b="1" dirty="0">
                <a:solidFill>
                  <a:srgbClr val="C00000"/>
                </a:solidFill>
              </a:rPr>
              <a:t>rapid</a:t>
            </a:r>
            <a:r>
              <a:rPr lang="en-US" dirty="0"/>
              <a:t> in some individuals (mainly </a:t>
            </a:r>
            <a:r>
              <a:rPr lang="en-US" b="1" dirty="0"/>
              <a:t>infants and children</a:t>
            </a:r>
            <a:r>
              <a:rPr lang="en-US" dirty="0"/>
              <a:t>) and </a:t>
            </a:r>
            <a:r>
              <a:rPr lang="en-US" b="1" dirty="0">
                <a:solidFill>
                  <a:srgbClr val="C00000"/>
                </a:solidFill>
              </a:rPr>
              <a:t>slow </a:t>
            </a:r>
            <a:r>
              <a:rPr lang="en-US" dirty="0"/>
              <a:t>in others (</a:t>
            </a:r>
            <a:r>
              <a:rPr lang="en-US" b="1" dirty="0"/>
              <a:t>mainly adults</a:t>
            </a:r>
            <a:r>
              <a:rPr lang="en-US" dirty="0"/>
              <a:t>).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82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136" y="1176696"/>
            <a:ext cx="11582400" cy="4351338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b="1" dirty="0" smtClean="0"/>
              <a:t>Children and adolescents may </a:t>
            </a:r>
            <a:r>
              <a:rPr lang="en-US" b="1" dirty="0" smtClean="0">
                <a:solidFill>
                  <a:srgbClr val="C00000"/>
                </a:solidFill>
              </a:rPr>
              <a:t>present with DKA </a:t>
            </a:r>
            <a:r>
              <a:rPr lang="en-US" b="1" dirty="0" smtClean="0"/>
              <a:t>as the first manifestation of the disease. </a:t>
            </a:r>
            <a:r>
              <a:rPr lang="en-US" dirty="0" smtClean="0"/>
              <a:t>Others have </a:t>
            </a:r>
            <a:r>
              <a:rPr lang="en-US" b="1" dirty="0" smtClean="0">
                <a:solidFill>
                  <a:srgbClr val="C00000"/>
                </a:solidFill>
              </a:rPr>
              <a:t>modest fasting </a:t>
            </a:r>
            <a:r>
              <a:rPr lang="en-US" dirty="0" smtClean="0"/>
              <a:t>hyperglycemia that can </a:t>
            </a:r>
            <a:r>
              <a:rPr lang="en-US" b="1" dirty="0" smtClean="0">
                <a:solidFill>
                  <a:srgbClr val="C00000"/>
                </a:solidFill>
              </a:rPr>
              <a:t>rapidly change </a:t>
            </a:r>
            <a:r>
              <a:rPr lang="en-US" dirty="0" smtClean="0"/>
              <a:t>to severe hyperglycemia and/or </a:t>
            </a:r>
            <a:r>
              <a:rPr lang="en-US" b="1" dirty="0" smtClean="0">
                <a:solidFill>
                  <a:srgbClr val="C00000"/>
                </a:solidFill>
              </a:rPr>
              <a:t>DKA with infection or other stress</a:t>
            </a:r>
            <a:r>
              <a:rPr lang="fa-IR" b="1" dirty="0" smtClean="0">
                <a:solidFill>
                  <a:srgbClr val="C00000"/>
                </a:solidFill>
              </a:rPr>
              <a:t>.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Commonly occurs in </a:t>
            </a:r>
            <a:r>
              <a:rPr lang="en-US" b="1" dirty="0">
                <a:solidFill>
                  <a:srgbClr val="C00000"/>
                </a:solidFill>
              </a:rPr>
              <a:t>childhood and adolescence.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Can occur </a:t>
            </a:r>
            <a:r>
              <a:rPr lang="en-US" b="1" dirty="0">
                <a:solidFill>
                  <a:srgbClr val="C00000"/>
                </a:solidFill>
              </a:rPr>
              <a:t>at any age</a:t>
            </a:r>
            <a:r>
              <a:rPr lang="en-US" dirty="0"/>
              <a:t>, even in the 8th and 9th decades of life.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16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40404" y="526642"/>
            <a:ext cx="9601200" cy="130333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2 diabetes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83204" y="1178310"/>
            <a:ext cx="10515600" cy="536014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Previously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referred to as “noninsulin-dependent diabetes” or “adult-onset diabetes,” accounts for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90– 95%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all diabetes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(rather than absolute)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insulin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deficiency.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Peripheral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insulin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resistance.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a-IR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not all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swith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 2 diabetes are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overweight or obese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Patients who are </a:t>
            </a:r>
            <a:r>
              <a:rPr lang="en-US" b="1" dirty="0">
                <a:solidFill>
                  <a:srgbClr val="C00000"/>
                </a:solidFill>
              </a:rPr>
              <a:t>not obese </a:t>
            </a:r>
            <a:r>
              <a:rPr lang="en-US" dirty="0"/>
              <a:t>or overweight by traditional weight criteria may have an increased percentage of </a:t>
            </a:r>
            <a:r>
              <a:rPr lang="en-US" b="1" dirty="0">
                <a:solidFill>
                  <a:srgbClr val="C00000"/>
                </a:solidFill>
              </a:rPr>
              <a:t>body fat distributed </a:t>
            </a:r>
            <a:r>
              <a:rPr lang="en-US" dirty="0"/>
              <a:t>predominantly in the </a:t>
            </a:r>
            <a:r>
              <a:rPr lang="en-US" b="1" dirty="0">
                <a:solidFill>
                  <a:srgbClr val="C00000"/>
                </a:solidFill>
              </a:rPr>
              <a:t>abdominal region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AutoShape 2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Image result for obesit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0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24208" y="540823"/>
            <a:ext cx="11621985" cy="563383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fa-IR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a-IR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a-IR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a-IR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fa-IR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fa-IR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DM2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often associated with a 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 genetic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predisposition or family history in 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degree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relatives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endParaRPr lang="fa-IR" dirty="0" smtClean="0"/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6" descr="Image result for famil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801" y="186813"/>
            <a:ext cx="4691269" cy="3665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19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Dr. Iraj\Desktop\new protocol DM2\EASD Virtual Meeting_files\Slid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8491"/>
            <a:ext cx="12083845" cy="67695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360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Dr. Iraj\Desktop\new protocol DM2\EASD Virtual Meeting_files\Slid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997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88" y="365125"/>
            <a:ext cx="11287432" cy="6163494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654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61" y="189719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Criteria for the Diagnosis of Diabetes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461" y="1396181"/>
            <a:ext cx="11625229" cy="4941009"/>
          </a:xfrm>
        </p:spPr>
        <p:txBody>
          <a:bodyPr>
            <a:normAutofit fontScale="92500" lnSpcReduction="10000"/>
          </a:bodyPr>
          <a:lstStyle/>
          <a:p>
            <a:pPr fontAlgn="base"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C00000"/>
                </a:solidFill>
              </a:rPr>
              <a:t>Fasting</a:t>
            </a:r>
            <a:r>
              <a:rPr lang="en-US" dirty="0"/>
              <a:t> plasma glucose (FPG</a:t>
            </a:r>
            <a:r>
              <a:rPr lang="en-US" dirty="0" smtClean="0"/>
              <a:t>) ≥</a:t>
            </a:r>
            <a:r>
              <a:rPr lang="en-US" dirty="0"/>
              <a:t>126 </a:t>
            </a:r>
            <a:r>
              <a:rPr lang="en-US" dirty="0" smtClean="0"/>
              <a:t>mg/</a:t>
            </a:r>
            <a:r>
              <a:rPr lang="en-US" dirty="0" err="1" smtClean="0"/>
              <a:t>dL</a:t>
            </a:r>
            <a:r>
              <a:rPr lang="fa-IR" dirty="0" smtClean="0"/>
              <a:t>.</a:t>
            </a:r>
            <a:endParaRPr lang="en-US" b="1" i="1" dirty="0" smtClean="0">
              <a:solidFill>
                <a:srgbClr val="C00000"/>
              </a:solidFill>
            </a:endParaRPr>
          </a:p>
          <a:p>
            <a:pPr marL="0" indent="0" fontAlgn="base">
              <a:buNone/>
            </a:pPr>
            <a:r>
              <a:rPr lang="en-US" b="1" i="1" dirty="0" smtClean="0">
                <a:solidFill>
                  <a:srgbClr val="C00000"/>
                </a:solidFill>
              </a:rPr>
              <a:t>    OR</a:t>
            </a:r>
            <a:endParaRPr lang="en-US" b="1" dirty="0" smtClean="0">
              <a:solidFill>
                <a:srgbClr val="C00000"/>
              </a:solidFill>
            </a:endParaRP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C00000"/>
                </a:solidFill>
              </a:rPr>
              <a:t>2-h</a:t>
            </a:r>
            <a:r>
              <a:rPr lang="en-US" dirty="0" smtClean="0"/>
              <a:t> </a:t>
            </a:r>
            <a:r>
              <a:rPr lang="en-US" dirty="0"/>
              <a:t>plasma glucose ≥200 </a:t>
            </a:r>
            <a:r>
              <a:rPr lang="en-US" dirty="0" smtClean="0"/>
              <a:t>mg/</a:t>
            </a:r>
            <a:r>
              <a:rPr lang="en-US" dirty="0" err="1" smtClean="0"/>
              <a:t>dL</a:t>
            </a:r>
            <a:r>
              <a:rPr lang="en-US" dirty="0" smtClean="0"/>
              <a:t> during </a:t>
            </a:r>
            <a:r>
              <a:rPr lang="en-US" dirty="0"/>
              <a:t>an </a:t>
            </a:r>
            <a:r>
              <a:rPr lang="en-US" dirty="0" smtClean="0"/>
              <a:t>OGTT</a:t>
            </a:r>
            <a:r>
              <a:rPr lang="fa-IR" dirty="0" smtClean="0"/>
              <a:t>.</a:t>
            </a:r>
            <a:r>
              <a:rPr lang="en-US" b="1" i="1" dirty="0" smtClean="0">
                <a:solidFill>
                  <a:srgbClr val="C00000"/>
                </a:solidFill>
              </a:rPr>
              <a:t>                                                                                 OR</a:t>
            </a:r>
            <a:endParaRPr lang="en-US" dirty="0" smtClean="0"/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C00000"/>
                </a:solidFill>
              </a:rPr>
              <a:t>A1C</a:t>
            </a:r>
            <a:r>
              <a:rPr lang="en-US" dirty="0" smtClean="0"/>
              <a:t> ≥6.5%</a:t>
            </a:r>
          </a:p>
          <a:p>
            <a:pPr marL="0" indent="0" fontAlgn="base">
              <a:buNone/>
            </a:pPr>
            <a:r>
              <a:rPr lang="en-US" b="1" i="1" dirty="0" smtClean="0">
                <a:solidFill>
                  <a:srgbClr val="C00000"/>
                </a:solidFill>
              </a:rPr>
              <a:t>    OR</a:t>
            </a:r>
            <a:endParaRPr lang="en-US" dirty="0" smtClean="0">
              <a:solidFill>
                <a:srgbClr val="C00000"/>
              </a:solidFill>
            </a:endParaRP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dirty="0" smtClean="0"/>
              <a:t>Classic </a:t>
            </a:r>
            <a:r>
              <a:rPr lang="en-US" dirty="0"/>
              <a:t>diabetes </a:t>
            </a:r>
            <a:r>
              <a:rPr lang="en-US" b="1" dirty="0">
                <a:solidFill>
                  <a:srgbClr val="C00000"/>
                </a:solidFill>
              </a:rPr>
              <a:t>symptoms</a:t>
            </a:r>
            <a:r>
              <a:rPr lang="en-US" dirty="0"/>
              <a:t> + </a:t>
            </a:r>
            <a:r>
              <a:rPr lang="en-US" b="1" dirty="0">
                <a:solidFill>
                  <a:srgbClr val="C00000"/>
                </a:solidFill>
              </a:rPr>
              <a:t>random </a:t>
            </a:r>
            <a:r>
              <a:rPr lang="en-US" b="1" dirty="0" smtClean="0">
                <a:solidFill>
                  <a:srgbClr val="C00000"/>
                </a:solidFill>
              </a:rPr>
              <a:t>≥</a:t>
            </a:r>
            <a:r>
              <a:rPr lang="en-US" b="1" dirty="0">
                <a:solidFill>
                  <a:srgbClr val="C00000"/>
                </a:solidFill>
              </a:rPr>
              <a:t>200 </a:t>
            </a:r>
            <a:r>
              <a:rPr lang="en-US" dirty="0" smtClean="0"/>
              <a:t>mg/</a:t>
            </a:r>
            <a:r>
              <a:rPr lang="en-US" dirty="0" err="1" smtClean="0"/>
              <a:t>dL</a:t>
            </a:r>
            <a:r>
              <a:rPr lang="fa-IR" dirty="0" smtClean="0"/>
              <a:t>.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/>
              <a:t>the absence </a:t>
            </a:r>
            <a:r>
              <a:rPr lang="en-US" dirty="0" smtClean="0"/>
              <a:t>of unequivocal </a:t>
            </a:r>
            <a:r>
              <a:rPr lang="en-US" dirty="0"/>
              <a:t>hyperglycemia, diagnosis requires </a:t>
            </a:r>
            <a:r>
              <a:rPr lang="en-US" dirty="0">
                <a:solidFill>
                  <a:srgbClr val="C00000"/>
                </a:solidFill>
              </a:rPr>
              <a:t>two abnormal test </a:t>
            </a:r>
            <a:endParaRPr lang="en-US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dirty="0" smtClean="0"/>
              <a:t>results </a:t>
            </a:r>
            <a:r>
              <a:rPr lang="en-US" dirty="0"/>
              <a:t>from </a:t>
            </a:r>
            <a:r>
              <a:rPr lang="en-US" dirty="0">
                <a:solidFill>
                  <a:srgbClr val="C00000"/>
                </a:solidFill>
              </a:rPr>
              <a:t>the same sample </a:t>
            </a:r>
            <a:r>
              <a:rPr lang="en-US" dirty="0" smtClean="0"/>
              <a:t>or in </a:t>
            </a:r>
            <a:r>
              <a:rPr lang="en-US" dirty="0">
                <a:solidFill>
                  <a:srgbClr val="C00000"/>
                </a:solidFill>
              </a:rPr>
              <a:t>two separate test </a:t>
            </a:r>
            <a:r>
              <a:rPr lang="en-US" dirty="0"/>
              <a:t>samples.</a:t>
            </a:r>
            <a:endParaRPr lang="en-US" dirty="0" smtClean="0"/>
          </a:p>
          <a:p>
            <a:pPr marL="0" indent="0" fontAlgn="base">
              <a:buNone/>
            </a:pPr>
            <a:r>
              <a:rPr lang="en-US" dirty="0" smtClean="0">
                <a:solidFill>
                  <a:srgbClr val="FFFFFF"/>
                </a:solidFill>
              </a:rPr>
              <a:t>n </a:t>
            </a:r>
            <a:r>
              <a:rPr lang="en-US" dirty="0">
                <a:solidFill>
                  <a:srgbClr val="FFFFFF"/>
                </a:solidFill>
              </a:rPr>
              <a:t>the absence of unequivocal hyperglycemia, the result </a:t>
            </a:r>
            <a:r>
              <a:rPr lang="en-US" dirty="0" smtClean="0">
                <a:solidFill>
                  <a:srgbClr val="FFFFFF"/>
                </a:solidFill>
              </a:rPr>
              <a:t>should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69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Unless there is a clear clinical diagnosis (e.g., patient in a </a:t>
            </a:r>
            <a:r>
              <a:rPr lang="en-US" dirty="0">
                <a:solidFill>
                  <a:srgbClr val="C00000"/>
                </a:solidFill>
              </a:rPr>
              <a:t>hyperglycemic crisis </a:t>
            </a:r>
            <a:r>
              <a:rPr lang="en-US" dirty="0"/>
              <a:t>or with </a:t>
            </a:r>
            <a:r>
              <a:rPr lang="en-US" b="1" dirty="0">
                <a:solidFill>
                  <a:srgbClr val="C00000"/>
                </a:solidFill>
              </a:rPr>
              <a:t>classic symptoms </a:t>
            </a:r>
            <a:r>
              <a:rPr lang="en-US" dirty="0"/>
              <a:t>of hyperglycemia and a random plasma </a:t>
            </a:r>
            <a:r>
              <a:rPr lang="en-US" b="1" dirty="0">
                <a:solidFill>
                  <a:srgbClr val="C00000"/>
                </a:solidFill>
              </a:rPr>
              <a:t>glucose ≥200 </a:t>
            </a:r>
            <a:r>
              <a:rPr lang="en-US" dirty="0"/>
              <a:t>mg/</a:t>
            </a:r>
            <a:r>
              <a:rPr lang="en-US" dirty="0" err="1"/>
              <a:t>dL</a:t>
            </a:r>
            <a:r>
              <a:rPr lang="en-US" dirty="0"/>
              <a:t>), a </a:t>
            </a:r>
            <a:r>
              <a:rPr lang="en-US" b="1" dirty="0">
                <a:solidFill>
                  <a:srgbClr val="C00000"/>
                </a:solidFill>
              </a:rPr>
              <a:t>second test </a:t>
            </a:r>
            <a:r>
              <a:rPr lang="en-US" dirty="0"/>
              <a:t>is required for confirmation. 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/>
              <a:t>It is recommended that the </a:t>
            </a:r>
            <a:r>
              <a:rPr lang="en-US" b="1" dirty="0" smtClean="0">
                <a:solidFill>
                  <a:srgbClr val="C00000"/>
                </a:solidFill>
              </a:rPr>
              <a:t>same test be repeated </a:t>
            </a:r>
            <a:r>
              <a:rPr lang="en-US" dirty="0" smtClean="0"/>
              <a:t>or </a:t>
            </a:r>
            <a:r>
              <a:rPr lang="en-US" b="1" dirty="0" smtClean="0">
                <a:solidFill>
                  <a:srgbClr val="C00000"/>
                </a:solidFill>
              </a:rPr>
              <a:t>a different test </a:t>
            </a:r>
            <a:r>
              <a:rPr lang="en-US" dirty="0" smtClean="0"/>
              <a:t>be performed </a:t>
            </a:r>
            <a:r>
              <a:rPr lang="en-US" b="1" dirty="0" smtClean="0">
                <a:solidFill>
                  <a:srgbClr val="C00000"/>
                </a:solidFill>
              </a:rPr>
              <a:t>without delay </a:t>
            </a:r>
            <a:r>
              <a:rPr lang="en-US" dirty="0" smtClean="0"/>
              <a:t>using a new blood sample for confirmation.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03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8032" y="106854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fa-IR" sz="6000" spc="45" dirty="0" smtClean="0"/>
          </a:p>
          <a:p>
            <a:pPr marL="0" indent="0" algn="ctr">
              <a:buNone/>
            </a:pPr>
            <a:r>
              <a:rPr lang="en-US" sz="7200" b="1" spc="45" dirty="0" smtClean="0">
                <a:solidFill>
                  <a:schemeClr val="accent1">
                    <a:lumMod val="75000"/>
                  </a:schemeClr>
                </a:solidFill>
              </a:rPr>
              <a:t>Diabetes</a:t>
            </a:r>
            <a:r>
              <a:rPr lang="en-US" sz="7200" b="1" spc="-4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7200" b="1" spc="-25" dirty="0" smtClean="0">
                <a:solidFill>
                  <a:schemeClr val="accent1">
                    <a:lumMod val="75000"/>
                  </a:schemeClr>
                </a:solidFill>
              </a:rPr>
              <a:t>Mellitus</a:t>
            </a:r>
            <a:endParaRPr lang="fa-IR" sz="7200" b="1" spc="-25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fa-I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 algn="ctr"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Maryam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Heidarpour,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MD</a:t>
            </a:r>
            <a:endParaRPr lang="fa-IR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Endocrinologist</a:t>
            </a:r>
          </a:p>
          <a:p>
            <a:pPr marL="0" indent="0" algn="ctr">
              <a:buNone/>
            </a:pPr>
            <a:endParaRPr lang="en-US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98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If </a:t>
            </a:r>
            <a:r>
              <a:rPr lang="en-US" dirty="0"/>
              <a:t>the A1C is 7.0% and a repeat result is 6.8% the diagnosis of diabetes is confirmed.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If </a:t>
            </a:r>
            <a:r>
              <a:rPr lang="en-US" dirty="0">
                <a:solidFill>
                  <a:srgbClr val="C00000"/>
                </a:solidFill>
              </a:rPr>
              <a:t>two different tests </a:t>
            </a:r>
            <a:r>
              <a:rPr lang="en-US" dirty="0"/>
              <a:t>(such as A1C and FPG) are both above the diagnostic threshold, this also </a:t>
            </a:r>
            <a:r>
              <a:rPr lang="en-US" dirty="0">
                <a:solidFill>
                  <a:srgbClr val="C00000"/>
                </a:solidFill>
              </a:rPr>
              <a:t>confirms the diagnosis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48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516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Discordance between FBS &amp; </a:t>
            </a:r>
            <a:r>
              <a:rPr lang="en-US" sz="3600" dirty="0">
                <a:solidFill>
                  <a:srgbClr val="C00000"/>
                </a:solidFill>
              </a:rPr>
              <a:t>BS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&amp; 2-h PG  &amp; A1C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Marked </a:t>
            </a:r>
            <a:r>
              <a:rPr lang="en-US" sz="3200" b="1" dirty="0" smtClean="0"/>
              <a:t>discordance</a:t>
            </a:r>
            <a:r>
              <a:rPr lang="en-US" sz="3200" dirty="0" smtClean="0"/>
              <a:t> between measured </a:t>
            </a:r>
            <a:r>
              <a:rPr lang="en-US" sz="3200" b="1" dirty="0" smtClean="0"/>
              <a:t>A1C </a:t>
            </a:r>
            <a:r>
              <a:rPr lang="en-US" sz="3200" dirty="0" smtClean="0"/>
              <a:t>and </a:t>
            </a:r>
            <a:r>
              <a:rPr lang="en-US" sz="3200" b="1" dirty="0" smtClean="0"/>
              <a:t>plasma glucose </a:t>
            </a:r>
            <a:r>
              <a:rPr lang="en-US" sz="3200" dirty="0" smtClean="0"/>
              <a:t>levels should raise the possibility of A1C assay interference due to </a:t>
            </a:r>
            <a:r>
              <a:rPr lang="en-US" sz="3200" dirty="0" smtClean="0">
                <a:solidFill>
                  <a:srgbClr val="C00000"/>
                </a:solidFill>
              </a:rPr>
              <a:t>hemoglobin variants </a:t>
            </a:r>
            <a:r>
              <a:rPr lang="en-US" sz="3200" dirty="0" smtClean="0"/>
              <a:t>(i.e., </a:t>
            </a:r>
            <a:r>
              <a:rPr lang="en-US" sz="3200" b="1" i="1" dirty="0" err="1" smtClean="0">
                <a:solidFill>
                  <a:srgbClr val="C00000"/>
                </a:solidFill>
              </a:rPr>
              <a:t>hemoglobinopathies</a:t>
            </a:r>
            <a:r>
              <a:rPr lang="en-US" sz="3200" b="1" i="1" dirty="0" smtClean="0">
                <a:solidFill>
                  <a:srgbClr val="C00000"/>
                </a:solidFill>
              </a:rPr>
              <a:t>,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en-US" sz="3200" dirty="0" smtClean="0"/>
              <a:t>Age,</a:t>
            </a:r>
            <a:r>
              <a:rPr lang="fa-IR" sz="3200" dirty="0" smtClean="0"/>
              <a:t> </a:t>
            </a:r>
            <a:r>
              <a:rPr lang="en-US" sz="3200" dirty="0" smtClean="0"/>
              <a:t>Race/ethnicity</a:t>
            </a:r>
            <a:r>
              <a:rPr lang="fa-IR" sz="3200" dirty="0" smtClean="0"/>
              <a:t> </a:t>
            </a:r>
            <a:r>
              <a:rPr lang="en-US" sz="3200" dirty="0" smtClean="0"/>
              <a:t>,</a:t>
            </a:r>
            <a:r>
              <a:rPr lang="en-US" sz="3200" b="1" dirty="0" smtClean="0">
                <a:solidFill>
                  <a:srgbClr val="C00000"/>
                </a:solidFill>
              </a:rPr>
              <a:t>Anemia</a:t>
            </a:r>
            <a:r>
              <a:rPr lang="en-US" sz="3200" dirty="0" smtClean="0"/>
              <a:t>) </a:t>
            </a:r>
            <a:r>
              <a:rPr lang="fa-IR" sz="3200" dirty="0" smtClean="0"/>
              <a:t> </a:t>
            </a:r>
            <a:r>
              <a:rPr lang="en-US" sz="3200" dirty="0" smtClean="0"/>
              <a:t>and consideration of using an </a:t>
            </a:r>
            <a:r>
              <a:rPr lang="en-US" sz="3200" i="1" dirty="0" smtClean="0"/>
              <a:t>assay </a:t>
            </a:r>
            <a:r>
              <a:rPr lang="en-US" sz="3200" dirty="0" smtClean="0"/>
              <a:t>without interference or </a:t>
            </a:r>
            <a:r>
              <a:rPr lang="en-US" sz="3200" b="1" dirty="0" smtClean="0">
                <a:solidFill>
                  <a:srgbClr val="C00000"/>
                </a:solidFill>
              </a:rPr>
              <a:t>plasma BS criteria to </a:t>
            </a:r>
            <a:r>
              <a:rPr lang="fa-IR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diagnose diabetes.</a:t>
            </a:r>
            <a:endParaRPr lang="en-US" sz="32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07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22351" y="494831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Falsely Decreased HBb1C</a:t>
            </a:r>
            <a:r>
              <a:rPr lang="en-US" dirty="0">
                <a:solidFill>
                  <a:srgbClr val="C00000"/>
                </a:solidFill>
              </a:rPr>
              <a:t/>
            </a:r>
            <a:br>
              <a:rPr lang="en-US" dirty="0">
                <a:solidFill>
                  <a:srgbClr val="C0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86358" y="1382351"/>
            <a:ext cx="8701087" cy="516255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Any </a:t>
            </a:r>
            <a:r>
              <a:rPr lang="en-US" sz="3200" dirty="0">
                <a:solidFill>
                  <a:srgbClr val="C00000"/>
                </a:solidFill>
              </a:rPr>
              <a:t>condition </a:t>
            </a:r>
            <a:r>
              <a:rPr lang="en-US" sz="3200" dirty="0">
                <a:solidFill>
                  <a:srgbClr val="C00000"/>
                </a:solidFill>
                <a:latin typeface="Times New Roman"/>
                <a:cs typeface="Times New Roman"/>
              </a:rPr>
              <a:t>→ ↓ lifespan of the RBC</a:t>
            </a:r>
          </a:p>
          <a:p>
            <a:pPr lvl="1"/>
            <a:r>
              <a:rPr lang="en-US" sz="2800" dirty="0">
                <a:latin typeface="Times New Roman"/>
                <a:cs typeface="Times New Roman"/>
              </a:rPr>
              <a:t>Hepatomegaly</a:t>
            </a:r>
          </a:p>
          <a:p>
            <a:pPr lvl="1"/>
            <a:r>
              <a:rPr lang="en-US" sz="2800" dirty="0">
                <a:latin typeface="Times New Roman"/>
                <a:cs typeface="Times New Roman"/>
              </a:rPr>
              <a:t>Splenomegaly</a:t>
            </a:r>
          </a:p>
          <a:p>
            <a:r>
              <a:rPr lang="en-US" sz="3200" dirty="0">
                <a:latin typeface="Times New Roman"/>
                <a:cs typeface="Times New Roman"/>
              </a:rPr>
              <a:t>Pregnancy (second and third trimesters)</a:t>
            </a:r>
          </a:p>
          <a:p>
            <a:r>
              <a:rPr lang="en-US" sz="3200" dirty="0">
                <a:latin typeface="Times New Roman"/>
                <a:cs typeface="Times New Roman"/>
              </a:rPr>
              <a:t>Blood transfusion</a:t>
            </a:r>
          </a:p>
          <a:p>
            <a:r>
              <a:rPr lang="en-US" sz="3200" dirty="0">
                <a:latin typeface="Times New Roman"/>
                <a:cs typeface="Times New Roman"/>
              </a:rPr>
              <a:t>Phlebotomy</a:t>
            </a:r>
          </a:p>
          <a:p>
            <a:r>
              <a:rPr lang="en-US" sz="3200" dirty="0">
                <a:latin typeface="Times New Roman"/>
                <a:cs typeface="Times New Roman"/>
              </a:rPr>
              <a:t>Erythropoietin therapy</a:t>
            </a:r>
          </a:p>
          <a:p>
            <a:r>
              <a:rPr lang="en-US" sz="3200" dirty="0">
                <a:latin typeface="Times New Roman"/>
                <a:cs typeface="Times New Roman"/>
              </a:rPr>
              <a:t>Hemolytic anemia</a:t>
            </a:r>
          </a:p>
          <a:p>
            <a:r>
              <a:rPr lang="en-US" sz="3200" dirty="0">
                <a:latin typeface="Times New Roman"/>
                <a:cs typeface="Times New Roman"/>
              </a:rPr>
              <a:t>Sickle cell disease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68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30710" y="449471"/>
            <a:ext cx="9601200" cy="130333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Falsely Increased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HBA1C</a:t>
            </a:r>
            <a:r>
              <a:rPr lang="en-US" dirty="0">
                <a:solidFill>
                  <a:srgbClr val="C00000"/>
                </a:solidFill>
              </a:rPr>
              <a:t/>
            </a:r>
            <a:br>
              <a:rPr lang="en-US" dirty="0">
                <a:solidFill>
                  <a:srgbClr val="C0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836752" y="1752808"/>
            <a:ext cx="6249725" cy="4351337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ESRD</a:t>
            </a:r>
            <a:r>
              <a:rPr lang="en-US" dirty="0" smtClean="0"/>
              <a:t> (</a:t>
            </a:r>
            <a:r>
              <a:rPr lang="en-US" dirty="0" err="1" smtClean="0"/>
              <a:t>carbamylated</a:t>
            </a:r>
            <a:r>
              <a:rPr lang="en-US" dirty="0" smtClean="0"/>
              <a:t> </a:t>
            </a:r>
            <a:r>
              <a:rPr lang="en-US" dirty="0" err="1"/>
              <a:t>Hb</a:t>
            </a:r>
            <a:r>
              <a:rPr lang="en-US" dirty="0"/>
              <a:t> &amp; uremic acidosis)</a:t>
            </a:r>
          </a:p>
          <a:p>
            <a:r>
              <a:rPr lang="en-US" dirty="0">
                <a:solidFill>
                  <a:srgbClr val="C00000"/>
                </a:solidFill>
              </a:rPr>
              <a:t>Hyper</a:t>
            </a:r>
            <a:r>
              <a:rPr lang="en-US" dirty="0"/>
              <a:t>triglyceridemia</a:t>
            </a:r>
          </a:p>
          <a:p>
            <a:r>
              <a:rPr lang="en-US" dirty="0">
                <a:solidFill>
                  <a:srgbClr val="C00000"/>
                </a:solidFill>
              </a:rPr>
              <a:t>Hyper</a:t>
            </a:r>
            <a:r>
              <a:rPr lang="en-US" dirty="0"/>
              <a:t>bilirubinemia</a:t>
            </a:r>
          </a:p>
          <a:p>
            <a:r>
              <a:rPr lang="en-US" dirty="0">
                <a:solidFill>
                  <a:srgbClr val="C00000"/>
                </a:solidFill>
              </a:rPr>
              <a:t>Iron deficiency </a:t>
            </a:r>
            <a:r>
              <a:rPr lang="en-US" dirty="0"/>
              <a:t>anemia</a:t>
            </a:r>
          </a:p>
          <a:p>
            <a:r>
              <a:rPr lang="en-US" dirty="0"/>
              <a:t>Opiate addiction</a:t>
            </a:r>
          </a:p>
          <a:p>
            <a:r>
              <a:rPr lang="en-US" dirty="0"/>
              <a:t>Lead poisoning</a:t>
            </a:r>
          </a:p>
          <a:p>
            <a:r>
              <a:rPr lang="en-US" dirty="0"/>
              <a:t>Alcoholism</a:t>
            </a:r>
          </a:p>
          <a:p>
            <a:r>
              <a:rPr lang="en-US" b="1" dirty="0">
                <a:solidFill>
                  <a:srgbClr val="C00000"/>
                </a:solidFill>
              </a:rPr>
              <a:t>High</a:t>
            </a:r>
            <a:r>
              <a:rPr lang="en-US" dirty="0"/>
              <a:t> dose of </a:t>
            </a:r>
            <a:r>
              <a:rPr lang="en-US" dirty="0" err="1"/>
              <a:t>asprin</a:t>
            </a:r>
            <a:endParaRPr lang="en-US" dirty="0"/>
          </a:p>
          <a:p>
            <a:r>
              <a:rPr lang="en-US" dirty="0" err="1"/>
              <a:t>Hb</a:t>
            </a:r>
            <a:r>
              <a:rPr lang="en-US" dirty="0"/>
              <a:t> 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43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Criteria for testing for diabetes or prediabetes in asymptomatic adults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239" y="1825625"/>
            <a:ext cx="11058832" cy="4351338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Testing for type 2 diabetes </a:t>
            </a:r>
            <a:r>
              <a:rPr lang="en-US" dirty="0" smtClean="0">
                <a:solidFill>
                  <a:srgbClr val="C00000"/>
                </a:solidFill>
              </a:rPr>
              <a:t>in asymptomatic people </a:t>
            </a:r>
            <a:r>
              <a:rPr lang="en-US" dirty="0" smtClean="0"/>
              <a:t>should be considered in adults of </a:t>
            </a:r>
            <a:r>
              <a:rPr lang="en-US" b="1" dirty="0" smtClean="0">
                <a:solidFill>
                  <a:srgbClr val="C00000"/>
                </a:solidFill>
              </a:rPr>
              <a:t>any age </a:t>
            </a:r>
            <a:r>
              <a:rPr lang="en-US" dirty="0" smtClean="0"/>
              <a:t>who are </a:t>
            </a:r>
            <a:r>
              <a:rPr lang="en-US" b="1" dirty="0" smtClean="0">
                <a:solidFill>
                  <a:srgbClr val="C00000"/>
                </a:solidFill>
              </a:rPr>
              <a:t>overweight or obese </a:t>
            </a:r>
            <a:r>
              <a:rPr lang="en-US" dirty="0" smtClean="0"/>
              <a:t>(BMI ≥25kg/m2) and who have </a:t>
            </a:r>
            <a:r>
              <a:rPr lang="en-US" b="1" dirty="0" smtClean="0">
                <a:solidFill>
                  <a:srgbClr val="C00000"/>
                </a:solidFill>
              </a:rPr>
              <a:t>one or more additional risk factors </a:t>
            </a:r>
            <a:r>
              <a:rPr lang="en-US" dirty="0" smtClean="0"/>
              <a:t>for diabetes.</a:t>
            </a:r>
          </a:p>
          <a:p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5471652" y="4001294"/>
            <a:ext cx="1248696" cy="1529014"/>
          </a:xfrm>
          <a:prstGeom prst="downArrow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56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9432" y="1053943"/>
            <a:ext cx="10658168" cy="5016758"/>
          </a:xfrm>
          <a:prstGeom prst="rect">
            <a:avLst/>
          </a:prstGeom>
          <a:ln w="571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457200" indent="-457200" fontAlgn="t">
              <a:buFont typeface="+mj-lt"/>
              <a:buAutoNum type="arabicPeriod"/>
            </a:pPr>
            <a:r>
              <a:rPr lang="en-US" sz="3200" b="1" dirty="0" smtClean="0">
                <a:solidFill>
                  <a:srgbClr val="C00000"/>
                </a:solidFill>
              </a:rPr>
              <a:t>First-degree</a:t>
            </a:r>
            <a:r>
              <a:rPr lang="en-US" sz="3200" dirty="0" smtClean="0"/>
              <a:t> relative with diabetes</a:t>
            </a:r>
          </a:p>
          <a:p>
            <a:pPr marL="457200" indent="-457200" fontAlgn="t">
              <a:buFont typeface="+mj-lt"/>
              <a:buAutoNum type="arabicPeriod"/>
            </a:pPr>
            <a:r>
              <a:rPr lang="en-US" sz="3200" b="1" dirty="0" smtClean="0">
                <a:solidFill>
                  <a:srgbClr val="C00000"/>
                </a:solidFill>
              </a:rPr>
              <a:t>History of CVD</a:t>
            </a:r>
          </a:p>
          <a:p>
            <a:pPr marL="457200" indent="-457200" fontAlgn="t">
              <a:buFont typeface="+mj-lt"/>
              <a:buAutoNum type="arabicPeriod"/>
            </a:pPr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Hypertension</a:t>
            </a:r>
            <a:r>
              <a:rPr lang="en-US" sz="3200" b="1" dirty="0" smtClean="0"/>
              <a:t> </a:t>
            </a:r>
            <a:r>
              <a:rPr lang="en-US" sz="3200" dirty="0" smtClean="0"/>
              <a:t>(≥140/90 mmHg or on therapy for hypertension)</a:t>
            </a:r>
          </a:p>
          <a:p>
            <a:pPr marL="457200" indent="-457200" fontAlgn="t">
              <a:buFont typeface="+mj-lt"/>
              <a:buAutoNum type="arabicPeriod"/>
            </a:pPr>
            <a:r>
              <a:rPr lang="en-US" sz="3200" dirty="0" smtClean="0"/>
              <a:t>HDL cholesterol level &lt;35 mg/</a:t>
            </a:r>
            <a:r>
              <a:rPr lang="en-US" sz="3200" dirty="0" err="1" smtClean="0"/>
              <a:t>dL</a:t>
            </a:r>
            <a:r>
              <a:rPr lang="en-US" sz="3200" dirty="0" smtClean="0"/>
              <a:t> and/or a triglyceride level &gt;250 mg/</a:t>
            </a:r>
            <a:r>
              <a:rPr lang="en-US" sz="3200" dirty="0" err="1" smtClean="0"/>
              <a:t>dL</a:t>
            </a:r>
            <a:r>
              <a:rPr lang="en-US" sz="3200" dirty="0" smtClean="0"/>
              <a:t> </a:t>
            </a:r>
          </a:p>
          <a:p>
            <a:pPr marL="457200" indent="-457200" fontAlgn="t">
              <a:buFont typeface="+mj-lt"/>
              <a:buAutoNum type="arabicPeriod"/>
            </a:pPr>
            <a:r>
              <a:rPr lang="en-US" sz="3200" dirty="0" smtClean="0"/>
              <a:t>Women with </a:t>
            </a:r>
            <a:r>
              <a:rPr lang="en-US" sz="3200" b="1" dirty="0" smtClean="0">
                <a:solidFill>
                  <a:srgbClr val="C00000"/>
                </a:solidFill>
              </a:rPr>
              <a:t>PCO</a:t>
            </a:r>
          </a:p>
          <a:p>
            <a:pPr marL="457200" indent="-457200" fontAlgn="t">
              <a:buFont typeface="+mj-lt"/>
              <a:buAutoNum type="arabicPeriod"/>
            </a:pPr>
            <a:r>
              <a:rPr lang="en-US" sz="3200" dirty="0" smtClean="0"/>
              <a:t> Physical </a:t>
            </a:r>
            <a:r>
              <a:rPr lang="en-US" sz="3200" b="1" dirty="0" smtClean="0">
                <a:solidFill>
                  <a:srgbClr val="C00000"/>
                </a:solidFill>
              </a:rPr>
              <a:t>inactivity</a:t>
            </a:r>
          </a:p>
          <a:p>
            <a:pPr marL="457200" indent="-457200" fontAlgn="t">
              <a:buFont typeface="+mj-lt"/>
              <a:buAutoNum type="arabicPeriod"/>
            </a:pPr>
            <a:r>
              <a:rPr lang="en-US" sz="3200" dirty="0" smtClean="0"/>
              <a:t>Other clinical conditions associated with insulin resistance (e.g., </a:t>
            </a:r>
            <a:r>
              <a:rPr lang="en-US" sz="3200" b="1" dirty="0" smtClean="0">
                <a:solidFill>
                  <a:srgbClr val="C00000"/>
                </a:solidFill>
              </a:rPr>
              <a:t>severe obesity</a:t>
            </a:r>
            <a:r>
              <a:rPr lang="en-US" sz="3200" dirty="0" smtClean="0"/>
              <a:t>, </a:t>
            </a:r>
            <a:r>
              <a:rPr lang="en-US" sz="3200" b="1" dirty="0" smtClean="0">
                <a:solidFill>
                  <a:srgbClr val="C00000"/>
                </a:solidFill>
              </a:rPr>
              <a:t>acanthosis  </a:t>
            </a:r>
            <a:r>
              <a:rPr lang="en-US" sz="3200" b="1" dirty="0" err="1" smtClean="0">
                <a:solidFill>
                  <a:srgbClr val="C00000"/>
                </a:solidFill>
              </a:rPr>
              <a:t>nigricans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416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Image result for hirsuti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22" y="1576027"/>
            <a:ext cx="4381169" cy="45607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2310" y="1504336"/>
            <a:ext cx="4277032" cy="46324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376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394" y="1042220"/>
            <a:ext cx="11196484" cy="4702124"/>
          </a:xfrm>
          <a:ln w="57150"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For all people, testing should begin at age </a:t>
            </a:r>
            <a:r>
              <a:rPr lang="en-US" b="1" dirty="0" smtClean="0">
                <a:solidFill>
                  <a:srgbClr val="C00000"/>
                </a:solidFill>
              </a:rPr>
              <a:t>45 years</a:t>
            </a:r>
            <a:r>
              <a:rPr lang="en-US" dirty="0" smtClean="0"/>
              <a:t>. 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If tests are </a:t>
            </a:r>
            <a:r>
              <a:rPr lang="en-US" b="1" dirty="0" smtClean="0">
                <a:solidFill>
                  <a:srgbClr val="C00000"/>
                </a:solidFill>
              </a:rPr>
              <a:t>normal</a:t>
            </a:r>
            <a:r>
              <a:rPr lang="en-US" dirty="0" smtClean="0"/>
              <a:t>, repeat testing carried out at a minimum of </a:t>
            </a:r>
            <a:r>
              <a:rPr lang="en-US" b="1" dirty="0" smtClean="0">
                <a:solidFill>
                  <a:srgbClr val="C00000"/>
                </a:solidFill>
              </a:rPr>
              <a:t>3-year intervals </a:t>
            </a:r>
            <a:r>
              <a:rPr lang="en-US" dirty="0" smtClean="0"/>
              <a:t>is reasonable. </a:t>
            </a:r>
          </a:p>
          <a:p>
            <a:pPr marL="0" indent="0" fontAlgn="t">
              <a:buNone/>
            </a:pPr>
            <a:endParaRPr lang="en-US" dirty="0" smtClean="0"/>
          </a:p>
          <a:p>
            <a:pPr fontAlgn="t">
              <a:buFont typeface="Wingdings" panose="05000000000000000000" pitchFamily="2" charset="2"/>
              <a:buChar char="v"/>
            </a:pPr>
            <a:r>
              <a:rPr lang="en-US" dirty="0" smtClean="0"/>
              <a:t>Patients </a:t>
            </a:r>
            <a:r>
              <a:rPr lang="en-US" dirty="0"/>
              <a:t>with </a:t>
            </a:r>
            <a:r>
              <a:rPr lang="en-US" dirty="0">
                <a:solidFill>
                  <a:srgbClr val="C00000"/>
                </a:solidFill>
              </a:rPr>
              <a:t>prediabetes </a:t>
            </a:r>
            <a:r>
              <a:rPr lang="en-US" dirty="0"/>
              <a:t>(A1C ≥5.7, IGT, or IFG) should be tested </a:t>
            </a:r>
            <a:r>
              <a:rPr lang="en-US" b="1" dirty="0">
                <a:solidFill>
                  <a:srgbClr val="C00000"/>
                </a:solidFill>
              </a:rPr>
              <a:t>yearly</a:t>
            </a:r>
            <a:r>
              <a:rPr lang="en-US" dirty="0" smtClean="0"/>
              <a:t>.</a:t>
            </a:r>
            <a:endParaRPr lang="en-US" dirty="0"/>
          </a:p>
          <a:p>
            <a:pPr fontAlgn="t">
              <a:buFont typeface="Wingdings" panose="05000000000000000000" pitchFamily="2" charset="2"/>
              <a:buChar char="v"/>
            </a:pPr>
            <a:endParaRPr lang="en-US" dirty="0" smtClean="0"/>
          </a:p>
          <a:p>
            <a:pPr fontAlgn="t">
              <a:buFont typeface="Wingdings" panose="05000000000000000000" pitchFamily="2" charset="2"/>
              <a:buChar char="v"/>
            </a:pPr>
            <a:r>
              <a:rPr lang="en-US" dirty="0" smtClean="0"/>
              <a:t>Women </a:t>
            </a:r>
            <a:r>
              <a:rPr lang="en-US" dirty="0"/>
              <a:t>who were diagnosed with GDM should have lifelong testing at </a:t>
            </a:r>
            <a:r>
              <a:rPr lang="en-US" b="1" dirty="0">
                <a:solidFill>
                  <a:srgbClr val="C00000"/>
                </a:solidFill>
              </a:rPr>
              <a:t>least every 3 years</a:t>
            </a:r>
            <a:r>
              <a:rPr lang="en-US" b="1" dirty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9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25243" y="4442866"/>
            <a:ext cx="11442291" cy="1741624"/>
          </a:xfrm>
          <a:ln w="38100">
            <a:noFill/>
          </a:ln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dirty="0" smtClean="0"/>
              <a:t>                     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endParaRPr lang="fa-IR" b="1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FPG</a:t>
            </a:r>
            <a:r>
              <a:rPr lang="en-US" dirty="0"/>
              <a:t>, 2-h PG after 75-g OGTT, and A1C, are </a:t>
            </a:r>
            <a:r>
              <a:rPr lang="en-US" b="1" dirty="0">
                <a:solidFill>
                  <a:srgbClr val="C00000"/>
                </a:solidFill>
              </a:rPr>
              <a:t>equally</a:t>
            </a:r>
            <a:r>
              <a:rPr lang="en-US" dirty="0"/>
              <a:t> appropriate for prediabetes testing. </a:t>
            </a:r>
            <a:endParaRPr lang="en-US" dirty="0">
              <a:solidFill>
                <a:schemeClr val="accent6"/>
              </a:solidFill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68" y="167148"/>
            <a:ext cx="11661058" cy="476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3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974" y="646506"/>
            <a:ext cx="5161935" cy="70947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" y="1612028"/>
            <a:ext cx="11685639" cy="5034577"/>
          </a:xfrm>
          <a:prstGeom prst="rect">
            <a:avLst/>
          </a:prstGeom>
        </p:spPr>
      </p:pic>
      <p:pic>
        <p:nvPicPr>
          <p:cNvPr id="6" name="Picture 4" descr="Image result for prevention frompregnanc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" y="17819"/>
            <a:ext cx="1671483" cy="1672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/>
          <p:cNvCxnSpPr/>
          <p:nvPr/>
        </p:nvCxnSpPr>
        <p:spPr>
          <a:xfrm flipV="1">
            <a:off x="4699820" y="4424516"/>
            <a:ext cx="4444180" cy="9833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892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37419"/>
            <a:ext cx="10515600" cy="5439544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Classification of Diabetes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Diagnosis 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Diabetes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Medical 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Evaluation and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Assessment</a:t>
            </a:r>
          </a:p>
          <a:p>
            <a:pPr marL="0" indent="0" algn="ctr">
              <a:buNone/>
            </a:pPr>
            <a:endParaRPr lang="en-US" sz="4800" b="1" spc="0" dirty="0" smtClean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4800" b="1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Glycemic Targets</a:t>
            </a:r>
            <a:endParaRPr 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3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16" y="1415844"/>
            <a:ext cx="11415251" cy="5132439"/>
          </a:xfrm>
          <a:prstGeom prst="rect">
            <a:avLst/>
          </a:prstGeom>
        </p:spPr>
      </p:pic>
      <p:pic>
        <p:nvPicPr>
          <p:cNvPr id="5" name="Picture 4" descr="Image result for prevention frompregnanc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3" y="-52133"/>
            <a:ext cx="1671483" cy="1672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3973" y="556519"/>
            <a:ext cx="5161935" cy="709477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315859" y="1746001"/>
            <a:ext cx="2043883" cy="24581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549446" y="2075383"/>
            <a:ext cx="1406012" cy="905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190271" y="3372465"/>
            <a:ext cx="791497" cy="491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557681" y="3721510"/>
            <a:ext cx="2396615" cy="1474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690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5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  <a:p>
            <a:pPr marL="0" indent="0" algn="ctr">
              <a:buNone/>
            </a:pPr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Medical </a:t>
            </a: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Evaluation and Assessment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31402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9600"/>
            <a:ext cx="10744200" cy="575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18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bject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343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73" y="546499"/>
            <a:ext cx="10852727" cy="6128039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9673" y="121626"/>
            <a:ext cx="3004127" cy="424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45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000" b="1" dirty="0" smtClean="0">
                <a:solidFill>
                  <a:srgbClr val="C00000"/>
                </a:solidFill>
              </a:rPr>
              <a:t>Life Style factors</a:t>
            </a:r>
          </a:p>
          <a:p>
            <a:pPr marL="0" indent="0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b="1" dirty="0" smtClean="0">
                <a:solidFill>
                  <a:srgbClr val="C00000"/>
                </a:solidFill>
              </a:rPr>
              <a:t>1. Physical activity </a:t>
            </a:r>
            <a:r>
              <a:rPr lang="en-US" dirty="0" smtClean="0"/>
              <a:t>habits</a:t>
            </a:r>
          </a:p>
          <a:p>
            <a:pPr marL="0" indent="0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b="1" dirty="0" smtClean="0">
                <a:solidFill>
                  <a:srgbClr val="C00000"/>
                </a:solidFill>
              </a:rPr>
              <a:t>2. Nutrition</a:t>
            </a:r>
            <a:r>
              <a:rPr lang="en-US" dirty="0" smtClean="0"/>
              <a:t> education:</a:t>
            </a:r>
          </a:p>
          <a:p>
            <a:pPr marL="0" indent="0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dirty="0" smtClean="0"/>
              <a:t>Eating patterns, nutritional status, </a:t>
            </a:r>
            <a:r>
              <a:rPr lang="en-US" b="1" dirty="0" smtClean="0">
                <a:solidFill>
                  <a:srgbClr val="C00000"/>
                </a:solidFill>
              </a:rPr>
              <a:t>weight</a:t>
            </a:r>
            <a:r>
              <a:rPr lang="en-US" dirty="0" smtClean="0"/>
              <a:t> history </a:t>
            </a:r>
          </a:p>
          <a:p>
            <a:pPr marL="0" indent="0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b="1" dirty="0" smtClean="0">
                <a:solidFill>
                  <a:srgbClr val="C00000"/>
                </a:solidFill>
              </a:rPr>
              <a:t>3. Sleep behaviors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 smtClean="0">
                <a:solidFill>
                  <a:srgbClr val="C00000"/>
                </a:solidFill>
              </a:rPr>
              <a:t>sleep pattern and duration</a:t>
            </a:r>
            <a:r>
              <a:rPr lang="en-US" dirty="0" smtClean="0"/>
              <a:t>; </a:t>
            </a:r>
            <a:r>
              <a:rPr lang="en-US" dirty="0" smtClean="0">
                <a:solidFill>
                  <a:srgbClr val="C00000"/>
                </a:solidFill>
              </a:rPr>
              <a:t>poor sleep quality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C00000"/>
                </a:solidFill>
              </a:rPr>
              <a:t>short</a:t>
            </a:r>
            <a:r>
              <a:rPr lang="en-US" dirty="0" smtClean="0"/>
              <a:t> sleep, and </a:t>
            </a:r>
            <a:r>
              <a:rPr lang="en-US" dirty="0" smtClean="0">
                <a:solidFill>
                  <a:srgbClr val="C00000"/>
                </a:solidFill>
              </a:rPr>
              <a:t>long sleep </a:t>
            </a:r>
            <a:r>
              <a:rPr lang="en-US" dirty="0" smtClean="0"/>
              <a:t>were associated with </a:t>
            </a:r>
            <a:r>
              <a:rPr lang="en-US" u="sng" dirty="0" smtClean="0"/>
              <a:t>higher A1C </a:t>
            </a:r>
            <a:r>
              <a:rPr lang="en-US" dirty="0" smtClean="0"/>
              <a:t>in people with type 2 diabetes).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4. Tobacco use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rgbClr val="C00000"/>
                </a:solidFill>
              </a:rPr>
              <a:t>alcohol</a:t>
            </a:r>
            <a:r>
              <a:rPr lang="en-US" dirty="0" smtClean="0"/>
              <a:t> consumption, and substance use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9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2283" y="365125"/>
            <a:ext cx="11484077" cy="62126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2355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619" y="365125"/>
            <a:ext cx="10921181" cy="132556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Hypoglycemia episodes</a:t>
            </a:r>
            <a:r>
              <a:rPr lang="en-US" sz="3600" dirty="0" smtClean="0"/>
              <a:t>, </a:t>
            </a:r>
            <a:r>
              <a:rPr lang="en-US" sz="3600" b="1" dirty="0" smtClean="0">
                <a:solidFill>
                  <a:srgbClr val="C00000"/>
                </a:solidFill>
              </a:rPr>
              <a:t>awareness</a:t>
            </a:r>
            <a:r>
              <a:rPr lang="en-US" sz="3600" dirty="0" smtClean="0"/>
              <a:t>, </a:t>
            </a:r>
            <a:r>
              <a:rPr lang="en-US" sz="3600" b="1" dirty="0" smtClean="0">
                <a:solidFill>
                  <a:srgbClr val="C00000"/>
                </a:solidFill>
              </a:rPr>
              <a:t>frequency &amp; causes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40913"/>
            <a:ext cx="10393218" cy="3162355"/>
          </a:xfrm>
          <a:prstGeom prst="rect">
            <a:avLst/>
          </a:prstGeom>
          <a:solidFill>
            <a:schemeClr val="tx1"/>
          </a:solidFill>
          <a:ln w="38100">
            <a:solidFill>
              <a:srgbClr val="C0000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716942" y="3819894"/>
            <a:ext cx="10758115" cy="2018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838200" y="3819894"/>
            <a:ext cx="1039321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10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154" y="604300"/>
            <a:ext cx="11068215" cy="556591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7325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2226" y="2582708"/>
            <a:ext cx="10751574" cy="2844698"/>
          </a:xfrm>
          <a:ln w="57150">
            <a:solidFill>
              <a:srgbClr val="0070C0"/>
            </a:solidFill>
          </a:ln>
        </p:spPr>
        <p:txBody>
          <a:bodyPr/>
          <a:lstStyle/>
          <a:p>
            <a:pPr marL="0" indent="-274320">
              <a:spcBef>
                <a:spcPts val="1200"/>
              </a:spcBef>
            </a:pPr>
            <a:r>
              <a:rPr lang="en-US" b="1" dirty="0" smtClean="0">
                <a:solidFill>
                  <a:srgbClr val="C00000"/>
                </a:solidFill>
              </a:rPr>
              <a:t>Microvascular</a:t>
            </a:r>
            <a:r>
              <a:rPr lang="en-US" dirty="0" smtClean="0"/>
              <a:t>: </a:t>
            </a:r>
            <a:r>
              <a:rPr lang="en-US" b="1" dirty="0" smtClean="0"/>
              <a:t>retinopathy</a:t>
            </a:r>
            <a:r>
              <a:rPr lang="en-US" dirty="0" smtClean="0"/>
              <a:t>, </a:t>
            </a:r>
            <a:r>
              <a:rPr lang="en-US" b="1" dirty="0" smtClean="0"/>
              <a:t>nephropathy</a:t>
            </a:r>
            <a:r>
              <a:rPr lang="en-US" dirty="0" smtClean="0"/>
              <a:t>, and </a:t>
            </a:r>
            <a:r>
              <a:rPr lang="en-US" b="1" dirty="0" smtClean="0"/>
              <a:t>neuropathy </a:t>
            </a:r>
            <a:r>
              <a:rPr lang="en-US" dirty="0" smtClean="0"/>
              <a:t>(</a:t>
            </a:r>
            <a:r>
              <a:rPr lang="en-US" b="1" dirty="0" smtClean="0"/>
              <a:t>sensory</a:t>
            </a:r>
            <a:r>
              <a:rPr lang="en-US" dirty="0" smtClean="0"/>
              <a:t>, including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 history of foot lesions; </a:t>
            </a:r>
            <a:r>
              <a:rPr lang="en-US" b="1" dirty="0" smtClean="0"/>
              <a:t>autonomic</a:t>
            </a:r>
            <a:r>
              <a:rPr lang="en-US" dirty="0" smtClean="0"/>
              <a:t>, including </a:t>
            </a:r>
            <a:r>
              <a:rPr lang="en-US" b="1" dirty="0" smtClean="0"/>
              <a:t>sexual dysfunction</a:t>
            </a:r>
            <a:r>
              <a:rPr lang="en-US" dirty="0" smtClean="0"/>
              <a:t> and </a:t>
            </a:r>
            <a:r>
              <a:rPr lang="en-US" b="1" dirty="0" smtClean="0"/>
              <a:t>gastroparesis</a:t>
            </a:r>
            <a:r>
              <a:rPr lang="en-US" dirty="0" smtClean="0"/>
              <a:t>)</a:t>
            </a:r>
          </a:p>
          <a:p>
            <a:pPr marL="0" indent="-274320">
              <a:spcBef>
                <a:spcPts val="1200"/>
              </a:spcBef>
            </a:pPr>
            <a:r>
              <a:rPr lang="en-US" b="1" dirty="0" err="1" smtClean="0">
                <a:solidFill>
                  <a:srgbClr val="C00000"/>
                </a:solidFill>
              </a:rPr>
              <a:t>Macrovascular</a:t>
            </a:r>
            <a:r>
              <a:rPr lang="en-US" dirty="0" smtClean="0"/>
              <a:t>: coronary heart disease, cerebrovascular disease, and peripheral arterial disease.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77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651556" y="129541"/>
            <a:ext cx="7092696" cy="36682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577084" y="120397"/>
            <a:ext cx="7102094" cy="3677411"/>
          </a:xfrm>
          <a:custGeom>
            <a:avLst/>
            <a:gdLst/>
            <a:ahLst/>
            <a:cxnLst/>
            <a:rect l="l" t="t" r="r" b="b"/>
            <a:pathLst>
              <a:path w="7102094" h="3677411">
                <a:moveTo>
                  <a:pt x="616077" y="0"/>
                </a:moveTo>
                <a:lnTo>
                  <a:pt x="6486017" y="0"/>
                </a:lnTo>
                <a:lnTo>
                  <a:pt x="6549136" y="3175"/>
                </a:lnTo>
                <a:lnTo>
                  <a:pt x="6610223" y="12446"/>
                </a:lnTo>
                <a:lnTo>
                  <a:pt x="6669024" y="27558"/>
                </a:lnTo>
                <a:lnTo>
                  <a:pt x="6725793" y="48386"/>
                </a:lnTo>
                <a:lnTo>
                  <a:pt x="6779768" y="74422"/>
                </a:lnTo>
                <a:lnTo>
                  <a:pt x="6830568" y="105155"/>
                </a:lnTo>
                <a:lnTo>
                  <a:pt x="6877812" y="140715"/>
                </a:lnTo>
                <a:lnTo>
                  <a:pt x="6921754" y="180339"/>
                </a:lnTo>
                <a:lnTo>
                  <a:pt x="6961378" y="224281"/>
                </a:lnTo>
                <a:lnTo>
                  <a:pt x="6996938" y="271525"/>
                </a:lnTo>
                <a:lnTo>
                  <a:pt x="7027672" y="322706"/>
                </a:lnTo>
                <a:lnTo>
                  <a:pt x="7053707" y="376300"/>
                </a:lnTo>
                <a:lnTo>
                  <a:pt x="7074535" y="433069"/>
                </a:lnTo>
                <a:lnTo>
                  <a:pt x="7089648" y="491870"/>
                </a:lnTo>
                <a:lnTo>
                  <a:pt x="7098919" y="552957"/>
                </a:lnTo>
                <a:lnTo>
                  <a:pt x="7102094" y="616076"/>
                </a:lnTo>
                <a:lnTo>
                  <a:pt x="7102094" y="3061842"/>
                </a:lnTo>
                <a:lnTo>
                  <a:pt x="7098919" y="3124834"/>
                </a:lnTo>
                <a:lnTo>
                  <a:pt x="7089648" y="3186049"/>
                </a:lnTo>
                <a:lnTo>
                  <a:pt x="7074535" y="3244850"/>
                </a:lnTo>
                <a:lnTo>
                  <a:pt x="7053707" y="3301618"/>
                </a:lnTo>
                <a:lnTo>
                  <a:pt x="7027672" y="3355213"/>
                </a:lnTo>
                <a:lnTo>
                  <a:pt x="6996938" y="3406013"/>
                </a:lnTo>
                <a:lnTo>
                  <a:pt x="6961378" y="3453511"/>
                </a:lnTo>
                <a:lnTo>
                  <a:pt x="6921754" y="3497199"/>
                </a:lnTo>
                <a:lnTo>
                  <a:pt x="6877812" y="3536696"/>
                </a:lnTo>
                <a:lnTo>
                  <a:pt x="6830568" y="3572255"/>
                </a:lnTo>
                <a:lnTo>
                  <a:pt x="6779387" y="3603116"/>
                </a:lnTo>
                <a:lnTo>
                  <a:pt x="6725793" y="3629025"/>
                </a:lnTo>
                <a:lnTo>
                  <a:pt x="6669024" y="3649853"/>
                </a:lnTo>
                <a:lnTo>
                  <a:pt x="6610223" y="3665092"/>
                </a:lnTo>
                <a:lnTo>
                  <a:pt x="6549136" y="3674236"/>
                </a:lnTo>
                <a:lnTo>
                  <a:pt x="6486017" y="3677411"/>
                </a:lnTo>
                <a:lnTo>
                  <a:pt x="616077" y="3677411"/>
                </a:lnTo>
                <a:lnTo>
                  <a:pt x="552957" y="3674236"/>
                </a:lnTo>
                <a:lnTo>
                  <a:pt x="491871" y="3665092"/>
                </a:lnTo>
                <a:lnTo>
                  <a:pt x="433069" y="3649853"/>
                </a:lnTo>
                <a:lnTo>
                  <a:pt x="376300" y="3629025"/>
                </a:lnTo>
                <a:lnTo>
                  <a:pt x="322325" y="3603116"/>
                </a:lnTo>
                <a:lnTo>
                  <a:pt x="271525" y="3572255"/>
                </a:lnTo>
                <a:lnTo>
                  <a:pt x="224281" y="3536696"/>
                </a:lnTo>
                <a:lnTo>
                  <a:pt x="180327" y="3497199"/>
                </a:lnTo>
                <a:lnTo>
                  <a:pt x="140741" y="3453511"/>
                </a:lnTo>
                <a:lnTo>
                  <a:pt x="105156" y="3406013"/>
                </a:lnTo>
                <a:lnTo>
                  <a:pt x="74371" y="3355213"/>
                </a:lnTo>
                <a:lnTo>
                  <a:pt x="48374" y="3301618"/>
                </a:lnTo>
                <a:lnTo>
                  <a:pt x="27584" y="3244850"/>
                </a:lnTo>
                <a:lnTo>
                  <a:pt x="12395" y="3186049"/>
                </a:lnTo>
                <a:lnTo>
                  <a:pt x="3187" y="3124834"/>
                </a:lnTo>
                <a:lnTo>
                  <a:pt x="0" y="3061842"/>
                </a:lnTo>
                <a:lnTo>
                  <a:pt x="0" y="616076"/>
                </a:lnTo>
                <a:lnTo>
                  <a:pt x="3187" y="552957"/>
                </a:lnTo>
                <a:lnTo>
                  <a:pt x="12395" y="491870"/>
                </a:lnTo>
                <a:lnTo>
                  <a:pt x="27584" y="433069"/>
                </a:lnTo>
                <a:lnTo>
                  <a:pt x="48374" y="376300"/>
                </a:lnTo>
                <a:lnTo>
                  <a:pt x="74371" y="322325"/>
                </a:lnTo>
                <a:lnTo>
                  <a:pt x="105156" y="271525"/>
                </a:lnTo>
                <a:lnTo>
                  <a:pt x="140741" y="224281"/>
                </a:lnTo>
                <a:lnTo>
                  <a:pt x="180327" y="180339"/>
                </a:lnTo>
                <a:lnTo>
                  <a:pt x="224281" y="140715"/>
                </a:lnTo>
                <a:lnTo>
                  <a:pt x="271525" y="105155"/>
                </a:lnTo>
                <a:lnTo>
                  <a:pt x="322706" y="74422"/>
                </a:lnTo>
                <a:lnTo>
                  <a:pt x="376300" y="48386"/>
                </a:lnTo>
                <a:lnTo>
                  <a:pt x="433069" y="27558"/>
                </a:lnTo>
                <a:lnTo>
                  <a:pt x="491871" y="12446"/>
                </a:lnTo>
                <a:lnTo>
                  <a:pt x="552957" y="3175"/>
                </a:lnTo>
                <a:lnTo>
                  <a:pt x="616077" y="0"/>
                </a:lnTo>
                <a:close/>
              </a:path>
            </a:pathLst>
          </a:custGeom>
          <a:ln w="9144">
            <a:solidFill>
              <a:srgbClr val="386F25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494776" y="2113789"/>
            <a:ext cx="960120" cy="11887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51556" y="4020296"/>
            <a:ext cx="180140" cy="1011428"/>
          </a:xfrm>
          <a:prstGeom prst="rect">
            <a:avLst/>
          </a:prstGeom>
        </p:spPr>
        <p:txBody>
          <a:bodyPr wrap="square" lIns="0" tIns="13144" rIns="0" bIns="0" rtlCol="0">
            <a:noAutofit/>
          </a:bodyPr>
          <a:lstStyle/>
          <a:p>
            <a:pPr marL="12700">
              <a:lnSpc>
                <a:spcPts val="2070"/>
              </a:lnSpc>
            </a:pPr>
            <a:r>
              <a:rPr sz="2000" dirty="0">
                <a:solidFill>
                  <a:srgbClr val="C00000"/>
                </a:solidFill>
                <a:latin typeface="Wingdings"/>
                <a:cs typeface="Wingdings"/>
              </a:rPr>
              <a:t></a:t>
            </a:r>
            <a:endParaRPr sz="2000">
              <a:solidFill>
                <a:prstClr val="black"/>
              </a:solidFill>
              <a:latin typeface="Wingdings"/>
              <a:cs typeface="Wingdings"/>
            </a:endParaRPr>
          </a:p>
          <a:p>
            <a:pPr marL="12700">
              <a:lnSpc>
                <a:spcPct val="89274"/>
              </a:lnSpc>
              <a:spcBef>
                <a:spcPts val="633"/>
              </a:spcBef>
            </a:pPr>
            <a:r>
              <a:rPr sz="2000" dirty="0">
                <a:solidFill>
                  <a:srgbClr val="A10000"/>
                </a:solidFill>
                <a:latin typeface="Wingdings"/>
                <a:cs typeface="Wingdings"/>
              </a:rPr>
              <a:t></a:t>
            </a:r>
            <a:endParaRPr sz="2000">
              <a:solidFill>
                <a:prstClr val="black"/>
              </a:solidFill>
              <a:latin typeface="Wingdings"/>
              <a:cs typeface="Wingdings"/>
            </a:endParaRPr>
          </a:p>
          <a:p>
            <a:pPr marL="12700">
              <a:lnSpc>
                <a:spcPct val="89274"/>
              </a:lnSpc>
              <a:spcBef>
                <a:spcPts val="737"/>
              </a:spcBef>
            </a:pPr>
            <a:r>
              <a:rPr sz="2000" dirty="0">
                <a:solidFill>
                  <a:srgbClr val="A10000"/>
                </a:solidFill>
                <a:latin typeface="Wingdings"/>
                <a:cs typeface="Wingdings"/>
              </a:rPr>
              <a:t></a:t>
            </a:r>
            <a:endParaRPr sz="2000">
              <a:solidFill>
                <a:prstClr val="black"/>
              </a:solidFill>
              <a:latin typeface="Wingdings"/>
              <a:cs typeface="Wingding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94407" y="4035552"/>
            <a:ext cx="8273957" cy="2748584"/>
          </a:xfrm>
          <a:prstGeom prst="rect">
            <a:avLst/>
          </a:prstGeom>
        </p:spPr>
        <p:txBody>
          <a:bodyPr wrap="square" lIns="0" tIns="13366" rIns="0" bIns="0" rtlCol="0">
            <a:noAutofit/>
          </a:bodyPr>
          <a:lstStyle/>
          <a:p>
            <a:pPr marL="12700">
              <a:lnSpc>
                <a:spcPts val="2105"/>
              </a:lnSpc>
            </a:pPr>
            <a:r>
              <a:rPr sz="2000" b="1" spc="-2" dirty="0">
                <a:solidFill>
                  <a:srgbClr val="C00000"/>
                </a:solidFill>
                <a:latin typeface="Calibri"/>
                <a:cs typeface="Calibri"/>
              </a:rPr>
              <a:t>11.4% </a:t>
            </a:r>
            <a:r>
              <a:rPr spc="-2" dirty="0">
                <a:solidFill>
                  <a:srgbClr val="001864"/>
                </a:solidFill>
                <a:latin typeface="Calibri"/>
                <a:cs typeface="Calibri"/>
              </a:rPr>
              <a:t>(95% CI, 9.9-12.9) </a:t>
            </a:r>
            <a:r>
              <a:rPr sz="2000" spc="-2" dirty="0">
                <a:solidFill>
                  <a:srgbClr val="001864"/>
                </a:solidFill>
                <a:latin typeface="Calibri"/>
                <a:cs typeface="Calibri"/>
              </a:rPr>
              <a:t>of Iranian adults aged </a:t>
            </a:r>
            <a:r>
              <a:rPr sz="2000" b="1" spc="-2" dirty="0">
                <a:solidFill>
                  <a:srgbClr val="C00000"/>
                </a:solidFill>
                <a:latin typeface="Calibri"/>
                <a:cs typeface="Calibri"/>
              </a:rPr>
              <a:t>25-70</a:t>
            </a:r>
            <a:r>
              <a:rPr sz="2000" spc="-2" dirty="0">
                <a:solidFill>
                  <a:srgbClr val="001864"/>
                </a:solidFill>
                <a:latin typeface="Calibri"/>
                <a:cs typeface="Calibri"/>
              </a:rPr>
              <a:t> yrs had diabetes.</a:t>
            </a:r>
            <a:endParaRPr sz="2000" dirty="0">
              <a:solidFill>
                <a:prstClr val="black"/>
              </a:solidFill>
              <a:latin typeface="Calibri"/>
              <a:cs typeface="Calibri"/>
            </a:endParaRPr>
          </a:p>
          <a:p>
            <a:pPr marL="12700" marR="2056315">
              <a:lnSpc>
                <a:spcPts val="2441"/>
              </a:lnSpc>
              <a:spcBef>
                <a:spcPts val="329"/>
              </a:spcBef>
            </a:pPr>
            <a:r>
              <a:rPr sz="2000" spc="-2" dirty="0">
                <a:solidFill>
                  <a:srgbClr val="C00000"/>
                </a:solidFill>
                <a:latin typeface="Calibri"/>
                <a:cs typeface="Calibri"/>
              </a:rPr>
              <a:t>In about one-fourth, </a:t>
            </a:r>
            <a:r>
              <a:rPr sz="2000" spc="-2" dirty="0">
                <a:solidFill>
                  <a:srgbClr val="001864"/>
                </a:solidFill>
                <a:latin typeface="Calibri"/>
                <a:cs typeface="Calibri"/>
              </a:rPr>
              <a:t>diabetes, was </a:t>
            </a:r>
            <a:r>
              <a:rPr sz="2000" spc="-2" dirty="0">
                <a:solidFill>
                  <a:srgbClr val="C00000"/>
                </a:solidFill>
                <a:latin typeface="Calibri"/>
                <a:cs typeface="Calibri"/>
              </a:rPr>
              <a:t>undiagnosed. </a:t>
            </a:r>
            <a:endParaRPr sz="2000" dirty="0">
              <a:solidFill>
                <a:prstClr val="black"/>
              </a:solidFill>
              <a:latin typeface="Calibri"/>
              <a:cs typeface="Calibri"/>
            </a:endParaRPr>
          </a:p>
          <a:p>
            <a:pPr marL="12700" marR="2056315">
              <a:lnSpc>
                <a:spcPts val="2441"/>
              </a:lnSpc>
              <a:spcBef>
                <a:spcPts val="439"/>
              </a:spcBef>
            </a:pPr>
            <a:r>
              <a:rPr sz="2000" spc="-3" dirty="0">
                <a:solidFill>
                  <a:srgbClr val="001864"/>
                </a:solidFill>
                <a:latin typeface="Calibri"/>
                <a:cs typeface="Calibri"/>
              </a:rPr>
              <a:t>The prevalence of diabetes was higher in:</a:t>
            </a:r>
            <a:endParaRPr sz="2000" dirty="0">
              <a:solidFill>
                <a:prstClr val="black"/>
              </a:solidFill>
              <a:latin typeface="Calibri"/>
              <a:cs typeface="Calibri"/>
            </a:endParaRPr>
          </a:p>
          <a:p>
            <a:pPr marL="584581" marR="38176">
              <a:lnSpc>
                <a:spcPct val="95825"/>
              </a:lnSpc>
              <a:spcBef>
                <a:spcPts val="679"/>
              </a:spcBef>
            </a:pPr>
            <a:r>
              <a:rPr sz="2400" spc="56" dirty="0">
                <a:solidFill>
                  <a:srgbClr val="FF0000"/>
                </a:solidFill>
                <a:latin typeface="Arial"/>
                <a:cs typeface="Arial"/>
              </a:rPr>
              <a:t>•  </a:t>
            </a:r>
            <a:r>
              <a:rPr i="1" spc="-1" dirty="0">
                <a:solidFill>
                  <a:srgbClr val="C00000"/>
                </a:solidFill>
                <a:latin typeface="Calibri"/>
                <a:cs typeface="Calibri"/>
              </a:rPr>
              <a:t>Women (12.8%) </a:t>
            </a:r>
            <a:r>
              <a:rPr i="1" spc="-1" dirty="0">
                <a:solidFill>
                  <a:srgbClr val="001864"/>
                </a:solidFill>
                <a:latin typeface="Calibri"/>
                <a:cs typeface="Calibri"/>
              </a:rPr>
              <a:t>than in men (9.9%)</a:t>
            </a:r>
            <a:endParaRPr dirty="0">
              <a:solidFill>
                <a:prstClr val="black"/>
              </a:solidFill>
              <a:latin typeface="Calibri"/>
              <a:cs typeface="Calibri"/>
            </a:endParaRPr>
          </a:p>
          <a:p>
            <a:pPr marL="584581" marR="38176">
              <a:lnSpc>
                <a:spcPct val="101725"/>
              </a:lnSpc>
              <a:spcBef>
                <a:spcPts val="490"/>
              </a:spcBef>
            </a:pPr>
            <a:r>
              <a:rPr dirty="0">
                <a:solidFill>
                  <a:srgbClr val="FF0000"/>
                </a:solidFill>
                <a:latin typeface="Arial"/>
                <a:cs typeface="Arial"/>
              </a:rPr>
              <a:t>•  </a:t>
            </a:r>
            <a:r>
              <a:rPr spc="79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i="1" dirty="0">
                <a:solidFill>
                  <a:srgbClr val="C00000"/>
                </a:solidFill>
                <a:latin typeface="Calibri"/>
                <a:cs typeface="Calibri"/>
              </a:rPr>
              <a:t>U</a:t>
            </a:r>
            <a:r>
              <a:rPr i="1" spc="-9" dirty="0">
                <a:solidFill>
                  <a:srgbClr val="C00000"/>
                </a:solidFill>
                <a:latin typeface="Calibri"/>
                <a:cs typeface="Calibri"/>
              </a:rPr>
              <a:t>r</a:t>
            </a:r>
            <a:r>
              <a:rPr i="1" dirty="0">
                <a:solidFill>
                  <a:srgbClr val="C00000"/>
                </a:solidFill>
                <a:latin typeface="Calibri"/>
                <a:cs typeface="Calibri"/>
              </a:rPr>
              <a:t>ban</a:t>
            </a:r>
            <a:r>
              <a:rPr i="1" spc="4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i="1" spc="-4" dirty="0">
                <a:solidFill>
                  <a:srgbClr val="C00000"/>
                </a:solidFill>
                <a:latin typeface="Calibri"/>
                <a:cs typeface="Calibri"/>
              </a:rPr>
              <a:t>(</a:t>
            </a:r>
            <a:r>
              <a:rPr i="1" dirty="0">
                <a:solidFill>
                  <a:srgbClr val="C00000"/>
                </a:solidFill>
                <a:latin typeface="Calibri"/>
                <a:cs typeface="Calibri"/>
              </a:rPr>
              <a:t>12.6%)</a:t>
            </a:r>
            <a:r>
              <a:rPr i="1" spc="19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1864"/>
                </a:solidFill>
                <a:latin typeface="Calibri"/>
                <a:cs typeface="Calibri"/>
              </a:rPr>
              <a:t>than</a:t>
            </a:r>
            <a:r>
              <a:rPr i="1" spc="-9" dirty="0">
                <a:solidFill>
                  <a:srgbClr val="00186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1864"/>
                </a:solidFill>
                <a:latin typeface="Calibri"/>
                <a:cs typeface="Calibri"/>
              </a:rPr>
              <a:t>in</a:t>
            </a:r>
            <a:r>
              <a:rPr i="1" spc="4" dirty="0">
                <a:solidFill>
                  <a:srgbClr val="00186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1864"/>
                </a:solidFill>
                <a:latin typeface="Calibri"/>
                <a:cs typeface="Calibri"/>
              </a:rPr>
              <a:t>r</a:t>
            </a:r>
            <a:r>
              <a:rPr i="1" spc="-4" dirty="0">
                <a:solidFill>
                  <a:srgbClr val="001864"/>
                </a:solidFill>
                <a:latin typeface="Calibri"/>
                <a:cs typeface="Calibri"/>
              </a:rPr>
              <a:t>u</a:t>
            </a:r>
            <a:r>
              <a:rPr i="1" dirty="0">
                <a:solidFill>
                  <a:srgbClr val="001864"/>
                </a:solidFill>
                <a:latin typeface="Calibri"/>
                <a:cs typeface="Calibri"/>
              </a:rPr>
              <a:t>r</a:t>
            </a:r>
            <a:r>
              <a:rPr i="1" spc="-4" dirty="0">
                <a:solidFill>
                  <a:srgbClr val="001864"/>
                </a:solidFill>
                <a:latin typeface="Calibri"/>
                <a:cs typeface="Calibri"/>
              </a:rPr>
              <a:t>a</a:t>
            </a:r>
            <a:r>
              <a:rPr i="1" dirty="0">
                <a:solidFill>
                  <a:srgbClr val="001864"/>
                </a:solidFill>
                <a:latin typeface="Calibri"/>
                <a:cs typeface="Calibri"/>
              </a:rPr>
              <a:t>l</a:t>
            </a:r>
            <a:r>
              <a:rPr i="1" spc="4" dirty="0">
                <a:solidFill>
                  <a:srgbClr val="00186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1864"/>
                </a:solidFill>
                <a:latin typeface="Calibri"/>
                <a:cs typeface="Calibri"/>
              </a:rPr>
              <a:t>(7.6%)</a:t>
            </a:r>
            <a:r>
              <a:rPr i="1" spc="14" dirty="0">
                <a:solidFill>
                  <a:srgbClr val="00186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1864"/>
                </a:solidFill>
                <a:latin typeface="Calibri"/>
                <a:cs typeface="Calibri"/>
              </a:rPr>
              <a:t>reside</a:t>
            </a:r>
            <a:r>
              <a:rPr i="1" spc="-4" dirty="0">
                <a:solidFill>
                  <a:srgbClr val="001864"/>
                </a:solidFill>
                <a:latin typeface="Calibri"/>
                <a:cs typeface="Calibri"/>
              </a:rPr>
              <a:t>n</a:t>
            </a:r>
            <a:r>
              <a:rPr i="1" dirty="0">
                <a:solidFill>
                  <a:srgbClr val="001864"/>
                </a:solidFill>
                <a:latin typeface="Calibri"/>
                <a:cs typeface="Calibri"/>
              </a:rPr>
              <a:t>ts</a:t>
            </a:r>
            <a:endParaRPr dirty="0">
              <a:solidFill>
                <a:prstClr val="black"/>
              </a:solidFill>
              <a:latin typeface="Calibri"/>
              <a:cs typeface="Calibri"/>
            </a:endParaRPr>
          </a:p>
          <a:p>
            <a:pPr marL="12700" marR="38176">
              <a:lnSpc>
                <a:spcPct val="101725"/>
              </a:lnSpc>
              <a:spcBef>
                <a:spcPts val="440"/>
              </a:spcBef>
            </a:pPr>
            <a:r>
              <a:rPr sz="2000" spc="-4" dirty="0">
                <a:solidFill>
                  <a:srgbClr val="001864"/>
                </a:solidFill>
                <a:latin typeface="Calibri"/>
                <a:cs typeface="Calibri"/>
              </a:rPr>
              <a:t>2005 to 2011: </a:t>
            </a:r>
            <a:r>
              <a:rPr sz="2000" spc="-4" dirty="0">
                <a:solidFill>
                  <a:srgbClr val="C00000"/>
                </a:solidFill>
                <a:latin typeface="Calibri"/>
                <a:cs typeface="Calibri"/>
              </a:rPr>
              <a:t>35% increase </a:t>
            </a:r>
            <a:r>
              <a:rPr sz="2000" spc="-4" dirty="0">
                <a:solidFill>
                  <a:srgbClr val="001864"/>
                </a:solidFill>
                <a:latin typeface="Calibri"/>
                <a:cs typeface="Calibri"/>
              </a:rPr>
              <a:t>in the diabetes prevalence rate</a:t>
            </a:r>
            <a:endParaRPr sz="2000" dirty="0">
              <a:solidFill>
                <a:prstClr val="black"/>
              </a:solidFill>
              <a:latin typeface="Calibri"/>
              <a:cs typeface="Calibri"/>
            </a:endParaRPr>
          </a:p>
          <a:p>
            <a:pPr marL="12700" marR="38176">
              <a:lnSpc>
                <a:spcPct val="101725"/>
              </a:lnSpc>
              <a:spcBef>
                <a:spcPts val="434"/>
              </a:spcBef>
            </a:pPr>
            <a:r>
              <a:rPr sz="2000" spc="-4" dirty="0">
                <a:solidFill>
                  <a:srgbClr val="001864"/>
                </a:solidFill>
                <a:latin typeface="Calibri"/>
                <a:cs typeface="Calibri"/>
              </a:rPr>
              <a:t>The prevalence of </a:t>
            </a:r>
            <a:r>
              <a:rPr sz="2000" spc="-4" dirty="0">
                <a:solidFill>
                  <a:srgbClr val="C00000"/>
                </a:solidFill>
                <a:latin typeface="Calibri"/>
                <a:cs typeface="Calibri"/>
              </a:rPr>
              <a:t>IFG : 14.6 %</a:t>
            </a:r>
            <a:endParaRPr sz="2000" dirty="0">
              <a:solidFill>
                <a:prstClr val="black"/>
              </a:solidFill>
              <a:latin typeface="Calibri"/>
              <a:cs typeface="Calibri"/>
            </a:endParaRPr>
          </a:p>
          <a:p>
            <a:pPr marL="1173734" marR="2100497" algn="ctr">
              <a:lnSpc>
                <a:spcPct val="101725"/>
              </a:lnSpc>
              <a:spcBef>
                <a:spcPts val="400"/>
              </a:spcBef>
            </a:pPr>
            <a:r>
              <a:rPr sz="1200" dirty="0">
                <a:solidFill>
                  <a:srgbClr val="001F5F"/>
                </a:solidFill>
                <a:latin typeface="Calibri"/>
                <a:cs typeface="Calibri"/>
              </a:rPr>
              <a:t>Esteghamati A, et al.</a:t>
            </a:r>
            <a:r>
              <a:rPr sz="1200" i="1" dirty="0">
                <a:solidFill>
                  <a:srgbClr val="001F5F"/>
                </a:solidFill>
                <a:latin typeface="Calibri"/>
                <a:cs typeface="Calibri"/>
              </a:rPr>
              <a:t>Diabetes Res Clin Pract </a:t>
            </a:r>
            <a:r>
              <a:rPr sz="1200" dirty="0">
                <a:solidFill>
                  <a:srgbClr val="001F5F"/>
                </a:solidFill>
                <a:latin typeface="Calibri"/>
                <a:cs typeface="Calibri"/>
              </a:rPr>
              <a:t>2014;103:319-27.</a:t>
            </a:r>
            <a:endParaRPr sz="12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651556" y="5886003"/>
            <a:ext cx="180326" cy="645725"/>
          </a:xfrm>
          <a:prstGeom prst="rect">
            <a:avLst/>
          </a:prstGeom>
        </p:spPr>
        <p:txBody>
          <a:bodyPr wrap="square" lIns="0" tIns="13144" rIns="0" bIns="0" rtlCol="0">
            <a:noAutofit/>
          </a:bodyPr>
          <a:lstStyle/>
          <a:p>
            <a:pPr marL="12700" marR="185">
              <a:lnSpc>
                <a:spcPts val="2070"/>
              </a:lnSpc>
            </a:pPr>
            <a:r>
              <a:rPr sz="2000" dirty="0">
                <a:solidFill>
                  <a:srgbClr val="A10000"/>
                </a:solidFill>
                <a:latin typeface="Wingdings"/>
                <a:cs typeface="Wingdings"/>
              </a:rPr>
              <a:t></a:t>
            </a:r>
            <a:endParaRPr sz="2000">
              <a:solidFill>
                <a:prstClr val="black"/>
              </a:solidFill>
              <a:latin typeface="Wingdings"/>
              <a:cs typeface="Wingdings"/>
            </a:endParaRPr>
          </a:p>
          <a:p>
            <a:pPr marL="12700">
              <a:lnSpc>
                <a:spcPct val="89274"/>
              </a:lnSpc>
              <a:spcBef>
                <a:spcPts val="633"/>
              </a:spcBef>
            </a:pPr>
            <a:r>
              <a:rPr sz="2000" dirty="0">
                <a:solidFill>
                  <a:srgbClr val="A10000"/>
                </a:solidFill>
                <a:latin typeface="Wingdings"/>
                <a:cs typeface="Wingdings"/>
              </a:rPr>
              <a:t></a:t>
            </a:r>
            <a:endParaRPr sz="2000">
              <a:solidFill>
                <a:prstClr val="black"/>
              </a:solidFill>
              <a:latin typeface="Wingdings"/>
              <a:cs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390336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bject 2"/>
          <p:cNvSpPr/>
          <p:nvPr/>
        </p:nvSpPr>
        <p:spPr>
          <a:xfrm>
            <a:off x="39930" y="144889"/>
            <a:ext cx="12152070" cy="6713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9929" y="113506"/>
            <a:ext cx="8681283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12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bject 2"/>
          <p:cNvSpPr/>
          <p:nvPr/>
        </p:nvSpPr>
        <p:spPr>
          <a:xfrm>
            <a:off x="265471" y="200455"/>
            <a:ext cx="11926529" cy="64578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0" y="200454"/>
            <a:ext cx="8308260" cy="1244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41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6000" b="1" dirty="0" smtClean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60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60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en-US" sz="6000" b="1" i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</a:t>
            </a:r>
            <a:r>
              <a:rPr lang="en-US" sz="8800" b="1" i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Glycemic </a:t>
            </a:r>
            <a:r>
              <a:rPr lang="en-US" sz="8800" b="1" i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Targets</a:t>
            </a:r>
            <a:endParaRPr lang="en-US" sz="8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0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Image result for glycemic targe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87" y="365125"/>
            <a:ext cx="10884309" cy="621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20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877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rgbClr val="C00000"/>
                </a:solidFill>
              </a:rPr>
              <a:t> ACCORD </a:t>
            </a:r>
            <a:r>
              <a:rPr lang="en-US" sz="4800" b="1" dirty="0" smtClean="0">
                <a:solidFill>
                  <a:srgbClr val="C00000"/>
                </a:solidFill>
              </a:rPr>
              <a:t>Trial!</a:t>
            </a:r>
            <a:br>
              <a:rPr lang="en-US" sz="4800" b="1" dirty="0" smtClean="0">
                <a:solidFill>
                  <a:srgbClr val="C00000"/>
                </a:solidFill>
              </a:rPr>
            </a:br>
            <a:r>
              <a:rPr lang="en-US" altLang="en-US" sz="3100" b="1" dirty="0" smtClean="0"/>
              <a:t>Baseline characteristics (10,251 participants)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315234"/>
              </p:ext>
            </p:extLst>
          </p:nvPr>
        </p:nvGraphicFramePr>
        <p:xfrm>
          <a:off x="1195661" y="1484090"/>
          <a:ext cx="10059816" cy="5075254"/>
        </p:xfrm>
        <a:graphic>
          <a:graphicData uri="http://schemas.openxmlformats.org/drawingml/2006/table">
            <a:tbl>
              <a:tblPr/>
              <a:tblGrid>
                <a:gridCol w="6147666">
                  <a:extLst>
                    <a:ext uri="{9D8B030D-6E8A-4147-A177-3AD203B41FA5}">
                      <a16:colId xmlns:a16="http://schemas.microsoft.com/office/drawing/2014/main" val="986384133"/>
                    </a:ext>
                  </a:extLst>
                </a:gridCol>
                <a:gridCol w="3912150">
                  <a:extLst>
                    <a:ext uri="{9D8B030D-6E8A-4147-A177-3AD203B41FA5}">
                      <a16:colId xmlns:a16="http://schemas.microsoft.com/office/drawing/2014/main" val="1427207110"/>
                    </a:ext>
                  </a:extLst>
                </a:gridCol>
              </a:tblGrid>
              <a:tr h="36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Age (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yrs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62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270526"/>
                  </a:ext>
                </a:extLst>
              </a:tr>
              <a:tr h="36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Women (%)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39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0618347"/>
                  </a:ext>
                </a:extLst>
              </a:tr>
              <a:tr h="36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Secondary prevention (%)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35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5782259"/>
                  </a:ext>
                </a:extLst>
              </a:tr>
              <a:tr h="36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HbA1c (median)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  8.1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854858"/>
                  </a:ext>
                </a:extLst>
              </a:tr>
              <a:tr h="393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Duration of diabetes (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yrs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10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204953"/>
                  </a:ext>
                </a:extLst>
              </a:tr>
              <a:tr h="36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BMI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  32.2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088157"/>
                  </a:ext>
                </a:extLst>
              </a:tr>
              <a:tr h="36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Sys. BP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136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819472"/>
                  </a:ext>
                </a:extLst>
              </a:tr>
              <a:tr h="36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Any anti-BP  (%)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  85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883097"/>
                  </a:ext>
                </a:extLst>
              </a:tr>
              <a:tr h="36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LDL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105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5983207"/>
                  </a:ext>
                </a:extLst>
              </a:tr>
              <a:tr h="10241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HDL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women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men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47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39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1913625"/>
                  </a:ext>
                </a:extLst>
              </a:tr>
              <a:tr h="36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Triglyceride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155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7429130"/>
                  </a:ext>
                </a:extLst>
              </a:tr>
              <a:tr h="365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Use of Statins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  59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8230517"/>
                  </a:ext>
                </a:extLst>
              </a:tr>
            </a:tbl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1120876" y="1484090"/>
            <a:ext cx="7108724" cy="344129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1120876" y="2963845"/>
            <a:ext cx="7108724" cy="344129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6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" r="3317"/>
          <a:stretch>
            <a:fillRect/>
          </a:stretch>
        </p:blipFill>
        <p:spPr>
          <a:xfrm>
            <a:off x="599767" y="806245"/>
            <a:ext cx="11484077" cy="531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273079" y="159914"/>
            <a:ext cx="56458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en-US" sz="3600" dirty="0">
                <a:solidFill>
                  <a:srgbClr val="C00000"/>
                </a:solidFill>
              </a:rPr>
              <a:t>ACCORD: All-Cause Mortality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36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13503" y="146633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7300" b="1" dirty="0" smtClean="0">
                <a:solidFill>
                  <a:srgbClr val="C00000"/>
                </a:solidFill>
              </a:rPr>
              <a:t>ACCORD Trial </a:t>
            </a:r>
            <a:r>
              <a:rPr lang="en-US" sz="5300" b="1" dirty="0">
                <a:solidFill>
                  <a:schemeClr val="bg1"/>
                </a:solidFill>
              </a:rPr>
              <a:t/>
            </a:r>
            <a:br>
              <a:rPr lang="en-US" sz="5300" b="1" dirty="0">
                <a:solidFill>
                  <a:schemeClr val="bg1"/>
                </a:solidFill>
              </a:rPr>
            </a:br>
            <a:r>
              <a:rPr lang="en-US" sz="5300" b="1" u="sng" dirty="0">
                <a:solidFill>
                  <a:schemeClr val="accent6">
                    <a:lumMod val="50000"/>
                  </a:schemeClr>
                </a:solidFill>
              </a:rPr>
              <a:t>What Have We Learned?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30045" y="3084154"/>
            <a:ext cx="10515600" cy="236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ctr">
              <a:buClr>
                <a:srgbClr val="FFFF00"/>
              </a:buClr>
              <a:defRPr/>
            </a:pPr>
            <a:endParaRPr lang="en-US" altLang="en-US" sz="3200" b="1" dirty="0" smtClean="0"/>
          </a:p>
          <a:p>
            <a:pPr marL="0" indent="0" algn="ctr">
              <a:buClr>
                <a:srgbClr val="FFFF00"/>
              </a:buClr>
              <a:buNone/>
              <a:defRPr/>
            </a:pPr>
            <a:r>
              <a:rPr lang="en-US" altLang="en-US" sz="4000" b="1" dirty="0" smtClean="0"/>
              <a:t>Intensive </a:t>
            </a:r>
            <a:r>
              <a:rPr lang="en-US" altLang="en-US" sz="4000" b="1" dirty="0"/>
              <a:t>control of </a:t>
            </a:r>
            <a:r>
              <a:rPr lang="en-US" altLang="en-US" sz="4000" b="1" dirty="0" err="1"/>
              <a:t>glycemia</a:t>
            </a:r>
            <a:r>
              <a:rPr lang="en-US" altLang="en-US" sz="4000" b="1" dirty="0"/>
              <a:t> resulted </a:t>
            </a:r>
            <a:r>
              <a:rPr lang="en-US" altLang="en-US" sz="4000" b="1" dirty="0" smtClean="0"/>
              <a:t>in </a:t>
            </a:r>
          </a:p>
          <a:p>
            <a:pPr marL="0" indent="0" algn="ctr">
              <a:buClr>
                <a:srgbClr val="FFFF00"/>
              </a:buClr>
              <a:buNone/>
              <a:defRPr/>
            </a:pPr>
            <a:r>
              <a:rPr lang="en-US" altLang="en-US" sz="3200" b="1" u="sng" dirty="0" smtClean="0">
                <a:solidFill>
                  <a:srgbClr val="C00000"/>
                </a:solidFill>
              </a:rPr>
              <a:t>no </a:t>
            </a:r>
            <a:r>
              <a:rPr lang="en-US" altLang="en-US" sz="3200" b="1" u="sng" dirty="0">
                <a:solidFill>
                  <a:srgbClr val="C00000"/>
                </a:solidFill>
              </a:rPr>
              <a:t>reduction in CVD </a:t>
            </a:r>
            <a:r>
              <a:rPr lang="en-US" altLang="en-US" sz="3200" b="1" u="sng" dirty="0" smtClean="0">
                <a:solidFill>
                  <a:srgbClr val="C00000"/>
                </a:solidFill>
              </a:rPr>
              <a:t>events</a:t>
            </a:r>
          </a:p>
          <a:p>
            <a:pPr marL="0" indent="0" algn="ctr">
              <a:buClr>
                <a:srgbClr val="FFFF00"/>
              </a:buClr>
              <a:buNone/>
              <a:defRPr/>
            </a:pPr>
            <a:r>
              <a:rPr lang="en-US" altLang="en-US" sz="3200" b="1" u="sng" dirty="0" smtClean="0">
                <a:solidFill>
                  <a:srgbClr val="C00000"/>
                </a:solidFill>
              </a:rPr>
              <a:t> </a:t>
            </a:r>
            <a:r>
              <a:rPr lang="en-US" altLang="en-US" sz="3200" b="1" u="sng" dirty="0">
                <a:solidFill>
                  <a:srgbClr val="C00000"/>
                </a:solidFill>
              </a:rPr>
              <a:t>(and increased mortality and </a:t>
            </a:r>
            <a:r>
              <a:rPr lang="en-US" altLang="en-US" sz="3200" b="1" u="sng" dirty="0" smtClean="0">
                <a:solidFill>
                  <a:srgbClr val="C00000"/>
                </a:solidFill>
              </a:rPr>
              <a:t>CVD mortality</a:t>
            </a:r>
            <a:r>
              <a:rPr lang="en-US" altLang="en-US" sz="2800" b="1" u="sng" dirty="0">
                <a:solidFill>
                  <a:srgbClr val="C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6204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580103" y="1356851"/>
            <a:ext cx="11212513" cy="510104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rgbClr val="C00000"/>
                </a:solidFill>
              </a:rPr>
              <a:t>Goals </a:t>
            </a:r>
            <a:r>
              <a:rPr lang="en-US" b="1" dirty="0">
                <a:solidFill>
                  <a:srgbClr val="C00000"/>
                </a:solidFill>
              </a:rPr>
              <a:t>of glycemic control </a:t>
            </a:r>
            <a:r>
              <a:rPr lang="en-US" dirty="0"/>
              <a:t>should be </a:t>
            </a:r>
            <a:r>
              <a:rPr lang="en-US" b="1" dirty="0">
                <a:solidFill>
                  <a:srgbClr val="C00000"/>
                </a:solidFill>
              </a:rPr>
              <a:t>individualized</a:t>
            </a:r>
            <a:r>
              <a:rPr lang="en-US" dirty="0"/>
              <a:t> to each patient, after discussing </a:t>
            </a:r>
            <a:r>
              <a:rPr lang="en-US" dirty="0">
                <a:solidFill>
                  <a:srgbClr val="C00000"/>
                </a:solidFill>
              </a:rPr>
              <a:t>harms and benefits</a:t>
            </a:r>
            <a:r>
              <a:rPr lang="en-US" dirty="0"/>
              <a:t>, preferences, overall </a:t>
            </a:r>
            <a:r>
              <a:rPr lang="en-US" dirty="0">
                <a:solidFill>
                  <a:srgbClr val="C00000"/>
                </a:solidFill>
              </a:rPr>
              <a:t>health status</a:t>
            </a:r>
            <a:r>
              <a:rPr lang="en-US" dirty="0"/>
              <a:t>, treatment burden, and expense</a:t>
            </a:r>
            <a:r>
              <a:rPr lang="en-US" dirty="0" smtClean="0"/>
              <a:t>.</a:t>
            </a: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 of A1C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testing should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 on the clinical situation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treatment regimen, and the clinician’s judgment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type 2 diabetes with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stable </a:t>
            </a:r>
            <a:r>
              <a:rPr lang="en-US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glycemia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 within target may do well with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A1C testing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twice per year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1794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24465" y="1862605"/>
            <a:ext cx="11562735" cy="3476313"/>
          </a:xfrm>
          <a:ln w="57150"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AdvOT7b515deb"/>
              </a:rPr>
              <a:t>Perform the A1C test </a:t>
            </a:r>
            <a:r>
              <a:rPr lang="en-US" sz="3200" dirty="0">
                <a:latin typeface="AdvOT96952d75.I"/>
              </a:rPr>
              <a:t>at least </a:t>
            </a:r>
            <a:r>
              <a:rPr lang="en-US" sz="3200" dirty="0">
                <a:solidFill>
                  <a:srgbClr val="C00000"/>
                </a:solidFill>
                <a:latin typeface="AdvOT7b515deb"/>
              </a:rPr>
              <a:t>two times </a:t>
            </a:r>
            <a:r>
              <a:rPr lang="en-US" sz="3200" dirty="0">
                <a:latin typeface="AdvOT7b515deb"/>
              </a:rPr>
              <a:t>a year in patients who are </a:t>
            </a:r>
            <a:r>
              <a:rPr lang="en-US" sz="3200" dirty="0">
                <a:solidFill>
                  <a:srgbClr val="C00000"/>
                </a:solidFill>
                <a:latin typeface="AdvOT7b515deb"/>
              </a:rPr>
              <a:t>meeting </a:t>
            </a:r>
            <a:r>
              <a:rPr lang="en-US" sz="3200" dirty="0" smtClean="0">
                <a:solidFill>
                  <a:srgbClr val="C00000"/>
                </a:solidFill>
                <a:latin typeface="AdvOT7b515deb"/>
              </a:rPr>
              <a:t>treatment </a:t>
            </a:r>
            <a:r>
              <a:rPr lang="en-US" sz="3200" dirty="0">
                <a:solidFill>
                  <a:srgbClr val="C00000"/>
                </a:solidFill>
                <a:latin typeface="AdvOT7b515deb"/>
              </a:rPr>
              <a:t>goals </a:t>
            </a:r>
            <a:r>
              <a:rPr lang="en-US" sz="3200" dirty="0">
                <a:latin typeface="AdvOT7b515deb"/>
              </a:rPr>
              <a:t>(and who have </a:t>
            </a:r>
            <a:r>
              <a:rPr lang="en-US" sz="3200" dirty="0">
                <a:solidFill>
                  <a:srgbClr val="C00000"/>
                </a:solidFill>
                <a:latin typeface="AdvOT7b515deb"/>
              </a:rPr>
              <a:t>stable glycemic control</a:t>
            </a:r>
            <a:r>
              <a:rPr lang="en-US" sz="3200" dirty="0">
                <a:latin typeface="AdvOT7b515deb"/>
              </a:rPr>
              <a:t>). </a:t>
            </a:r>
            <a:endParaRPr lang="en-US" sz="3200" dirty="0" smtClean="0">
              <a:latin typeface="AdvOT7b515deb"/>
            </a:endParaRPr>
          </a:p>
          <a:p>
            <a:pPr marL="0" indent="0">
              <a:buNone/>
            </a:pPr>
            <a:endParaRPr lang="en-US" sz="3200" dirty="0" smtClean="0">
              <a:latin typeface="AdvOT7b515deb"/>
            </a:endParaRPr>
          </a:p>
          <a:p>
            <a:pPr marL="0" indent="0">
              <a:buNone/>
            </a:pPr>
            <a:r>
              <a:rPr lang="en-US" sz="3200" dirty="0" smtClean="0">
                <a:latin typeface="AdvOT7b515deb"/>
              </a:rPr>
              <a:t>Perform </a:t>
            </a:r>
            <a:r>
              <a:rPr lang="en-US" sz="3200" dirty="0">
                <a:latin typeface="AdvOT7b515deb"/>
              </a:rPr>
              <a:t>the </a:t>
            </a:r>
            <a:r>
              <a:rPr lang="en-US" sz="3200" b="1" dirty="0">
                <a:solidFill>
                  <a:srgbClr val="C00000"/>
                </a:solidFill>
                <a:latin typeface="AdvOT7b515deb"/>
              </a:rPr>
              <a:t>A1C test quarterly </a:t>
            </a:r>
            <a:r>
              <a:rPr lang="en-US" sz="3200" dirty="0">
                <a:latin typeface="AdvOT7b515deb"/>
              </a:rPr>
              <a:t>in patients whose therapy </a:t>
            </a:r>
            <a:r>
              <a:rPr lang="en-US" sz="3200" dirty="0">
                <a:solidFill>
                  <a:srgbClr val="C00000"/>
                </a:solidFill>
                <a:latin typeface="AdvOT7b515deb"/>
              </a:rPr>
              <a:t>has changed </a:t>
            </a:r>
            <a:r>
              <a:rPr lang="en-US" sz="3200" dirty="0">
                <a:latin typeface="AdvOT7b515deb"/>
              </a:rPr>
              <a:t>or </a:t>
            </a:r>
            <a:r>
              <a:rPr lang="en-US" sz="3200" dirty="0" smtClean="0">
                <a:latin typeface="AdvOT7b515deb"/>
              </a:rPr>
              <a:t>who </a:t>
            </a:r>
            <a:r>
              <a:rPr lang="en-US" sz="3200" dirty="0">
                <a:solidFill>
                  <a:srgbClr val="C00000"/>
                </a:solidFill>
                <a:latin typeface="AdvOT7b515deb"/>
              </a:rPr>
              <a:t>are not meeting glycemic goals</a:t>
            </a:r>
            <a:r>
              <a:rPr lang="en-US" sz="3200" dirty="0">
                <a:latin typeface="AdvOT7b515deb"/>
              </a:rPr>
              <a:t>. </a:t>
            </a:r>
            <a:endParaRPr lang="en-US" sz="3200" dirty="0">
              <a:solidFill>
                <a:srgbClr val="A6192E"/>
              </a:solidFill>
              <a:latin typeface="AdvOT8eb9eec2.B"/>
            </a:endParaRPr>
          </a:p>
          <a:p>
            <a:pPr marL="0" indent="0">
              <a:buNone/>
            </a:pPr>
            <a:endParaRPr lang="en-US" sz="2400" dirty="0" smtClean="0">
              <a:latin typeface="AdvOT7b515deb"/>
            </a:endParaRPr>
          </a:p>
        </p:txBody>
      </p:sp>
    </p:spTree>
    <p:extLst>
      <p:ext uri="{BB962C8B-B14F-4D97-AF65-F5344CB8AC3E}">
        <p14:creationId xmlns:p14="http://schemas.microsoft.com/office/powerpoint/2010/main" val="343654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882" y="227917"/>
            <a:ext cx="10896600" cy="893218"/>
          </a:xfrm>
        </p:spPr>
        <p:txBody>
          <a:bodyPr/>
          <a:lstStyle/>
          <a:p>
            <a:r>
              <a:rPr lang="en-US" i="1" dirty="0">
                <a:solidFill>
                  <a:srgbClr val="C00000"/>
                </a:solidFill>
              </a:rPr>
              <a:t>Estimated Average Glucose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58AD563-966B-4055-906B-C7CF2A2820C4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397565" y="1121135"/>
            <a:ext cx="11337235" cy="558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5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48264" y="1835457"/>
            <a:ext cx="11629104" cy="435133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It is estimated that by the year </a:t>
            </a:r>
            <a:r>
              <a:rPr lang="en-US" b="1" dirty="0" smtClean="0"/>
              <a:t>2030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rgbClr val="C00000"/>
                </a:solidFill>
              </a:rPr>
              <a:t>9.2 million </a:t>
            </a:r>
            <a:r>
              <a:rPr lang="en-US" dirty="0" smtClean="0"/>
              <a:t>Iranian individuals will have diabetes. 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This </a:t>
            </a:r>
            <a:r>
              <a:rPr lang="en-US" dirty="0"/>
              <a:t>continuous and </a:t>
            </a:r>
            <a:r>
              <a:rPr lang="en-US" b="1" dirty="0">
                <a:solidFill>
                  <a:srgbClr val="C00000"/>
                </a:solidFill>
              </a:rPr>
              <a:t>significant increase in the prevalence </a:t>
            </a:r>
            <a:r>
              <a:rPr lang="en-US" dirty="0" smtClean="0"/>
              <a:t>of diabetes </a:t>
            </a:r>
            <a:r>
              <a:rPr lang="en-US" dirty="0"/>
              <a:t>reflects the </a:t>
            </a:r>
            <a:r>
              <a:rPr lang="en-US" b="1" dirty="0">
                <a:solidFill>
                  <a:srgbClr val="C00000"/>
                </a:solidFill>
              </a:rPr>
              <a:t>high burden of disease </a:t>
            </a:r>
            <a:r>
              <a:rPr lang="en-US" dirty="0"/>
              <a:t>in Iran, especially when considering the impact of </a:t>
            </a:r>
            <a:r>
              <a:rPr lang="en-US" b="1" dirty="0" smtClean="0">
                <a:solidFill>
                  <a:srgbClr val="C00000"/>
                </a:solidFill>
              </a:rPr>
              <a:t>diabetes-related complications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39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7808" y="1611175"/>
            <a:ext cx="11257722" cy="4862512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latin typeface="AdvOT7b515deb"/>
              </a:rPr>
              <a:t>An A1C goal for many </a:t>
            </a:r>
            <a:r>
              <a:rPr lang="en-US" sz="2400" dirty="0" err="1">
                <a:latin typeface="AdvOT7b515deb"/>
              </a:rPr>
              <a:t>nonpregnant</a:t>
            </a:r>
            <a:r>
              <a:rPr lang="en-US" sz="2400" dirty="0">
                <a:latin typeface="AdvOT7b515deb"/>
              </a:rPr>
              <a:t> adults of </a:t>
            </a:r>
            <a:r>
              <a:rPr lang="en-US" sz="2400" dirty="0">
                <a:latin typeface="AdvPS586B"/>
              </a:rPr>
              <a:t>&lt;</a:t>
            </a:r>
            <a:r>
              <a:rPr lang="en-US" sz="2400" dirty="0">
                <a:latin typeface="AdvOT7b515deb"/>
              </a:rPr>
              <a:t>7% (53 </a:t>
            </a:r>
            <a:r>
              <a:rPr lang="en-US" sz="2400" dirty="0" err="1">
                <a:latin typeface="AdvOT7b515deb"/>
              </a:rPr>
              <a:t>mmol</a:t>
            </a:r>
            <a:r>
              <a:rPr lang="en-US" sz="2400" dirty="0">
                <a:latin typeface="AdvOT7b515deb"/>
              </a:rPr>
              <a:t>/</a:t>
            </a:r>
            <a:r>
              <a:rPr lang="en-US" sz="2400" dirty="0" err="1">
                <a:latin typeface="AdvOT7b515deb"/>
              </a:rPr>
              <a:t>mol</a:t>
            </a:r>
            <a:r>
              <a:rPr lang="en-US" sz="2400" dirty="0">
                <a:latin typeface="AdvOT7b515deb"/>
              </a:rPr>
              <a:t>) is </a:t>
            </a:r>
            <a:r>
              <a:rPr lang="en-US" sz="2400" dirty="0" smtClean="0">
                <a:latin typeface="AdvOT7b515deb"/>
              </a:rPr>
              <a:t>appropriate</a:t>
            </a:r>
            <a:r>
              <a:rPr lang="en-US" sz="2400" dirty="0">
                <a:latin typeface="AdvOT7b515deb"/>
              </a:rPr>
              <a:t>. </a:t>
            </a:r>
            <a:endParaRPr lang="en-US" sz="2400" dirty="0">
              <a:latin typeface="AdvOT8eb9eec2.B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solidFill>
                <a:srgbClr val="A6192E"/>
              </a:solidFill>
              <a:latin typeface="AdvOT8eb9eec2.B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 smtClean="0">
                <a:latin typeface="AdvOT8eb9eec2.B"/>
              </a:rPr>
              <a:t> </a:t>
            </a:r>
            <a:r>
              <a:rPr lang="en-US" sz="2400" dirty="0">
                <a:latin typeface="AdvOT7b515deb"/>
              </a:rPr>
              <a:t>On the basis of provider judgement and patient preference, achievement  of lower A1C levels </a:t>
            </a:r>
            <a:r>
              <a:rPr lang="en-US" sz="2400" dirty="0">
                <a:solidFill>
                  <a:srgbClr val="C00000"/>
                </a:solidFill>
                <a:latin typeface="AdvOT7b515deb"/>
              </a:rPr>
              <a:t>(such as </a:t>
            </a:r>
            <a:r>
              <a:rPr lang="en-US" sz="2400" dirty="0">
                <a:solidFill>
                  <a:srgbClr val="C00000"/>
                </a:solidFill>
                <a:latin typeface="AdvPS586B"/>
              </a:rPr>
              <a:t>&lt;</a:t>
            </a:r>
            <a:r>
              <a:rPr lang="en-US" sz="2400" dirty="0">
                <a:solidFill>
                  <a:srgbClr val="C00000"/>
                </a:solidFill>
                <a:latin typeface="AdvOT7b515deb"/>
              </a:rPr>
              <a:t>6.5%) </a:t>
            </a:r>
            <a:r>
              <a:rPr lang="en-US" sz="2400" dirty="0">
                <a:latin typeface="AdvOT7b515deb"/>
              </a:rPr>
              <a:t>may be acceptable if this can be achieved safely without signi</a:t>
            </a:r>
            <a:r>
              <a:rPr lang="en-US" sz="2400" dirty="0">
                <a:latin typeface="AdvOT7b515deb+fb"/>
              </a:rPr>
              <a:t>fi</a:t>
            </a:r>
            <a:r>
              <a:rPr lang="en-US" sz="2400" dirty="0">
                <a:latin typeface="AdvOT7b515deb"/>
              </a:rPr>
              <a:t>cant </a:t>
            </a:r>
            <a:r>
              <a:rPr lang="en-US" sz="2400" b="1" dirty="0">
                <a:solidFill>
                  <a:srgbClr val="C00000"/>
                </a:solidFill>
                <a:latin typeface="AdvOT7b515deb"/>
              </a:rPr>
              <a:t>hypoglycemia or other adverse effect of treatment</a:t>
            </a:r>
            <a:r>
              <a:rPr lang="en-US" sz="2400" b="1" dirty="0" smtClean="0">
                <a:solidFill>
                  <a:srgbClr val="C00000"/>
                </a:solidFill>
                <a:latin typeface="AdvOT7b515deb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solidFill>
                <a:srgbClr val="C00000"/>
              </a:solidFill>
              <a:latin typeface="AdvOT7b515deb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dvOT7b515deb"/>
              </a:rPr>
              <a:t>Less stringent A1C goals (such as &lt;8</a:t>
            </a:r>
            <a:r>
              <a:rPr lang="en-US" sz="2400" dirty="0" smtClean="0">
                <a:solidFill>
                  <a:srgbClr val="000000"/>
                </a:solidFill>
                <a:latin typeface="AdvOT7b515deb"/>
              </a:rPr>
              <a:t>%) may </a:t>
            </a:r>
            <a:r>
              <a:rPr lang="en-US" sz="2400" dirty="0">
                <a:solidFill>
                  <a:srgbClr val="000000"/>
                </a:solidFill>
                <a:latin typeface="AdvOT7b515deb"/>
              </a:rPr>
              <a:t>be appropriate </a:t>
            </a:r>
            <a:r>
              <a:rPr lang="en-US" sz="2400" dirty="0" smtClean="0">
                <a:solidFill>
                  <a:srgbClr val="000000"/>
                </a:solidFill>
                <a:latin typeface="AdvOT7b515deb"/>
              </a:rPr>
              <a:t>for some  patients</a:t>
            </a:r>
            <a:r>
              <a:rPr lang="en-US" dirty="0" smtClean="0">
                <a:solidFill>
                  <a:srgbClr val="000000"/>
                </a:solidFill>
                <a:latin typeface="AdvOT7b515deb"/>
              </a:rPr>
              <a:t>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77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240147"/>
            <a:ext cx="11859491" cy="6456218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sp>
        <p:nvSpPr>
          <p:cNvPr id="9" name="8-Point Star 8"/>
          <p:cNvSpPr/>
          <p:nvPr/>
        </p:nvSpPr>
        <p:spPr>
          <a:xfrm>
            <a:off x="3683014" y="844574"/>
            <a:ext cx="914400" cy="9144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0" name="8-Point Star 9"/>
          <p:cNvSpPr/>
          <p:nvPr/>
        </p:nvSpPr>
        <p:spPr>
          <a:xfrm>
            <a:off x="3683014" y="1759976"/>
            <a:ext cx="914400" cy="9144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" name="8-Point Star 10"/>
          <p:cNvSpPr/>
          <p:nvPr/>
        </p:nvSpPr>
        <p:spPr>
          <a:xfrm>
            <a:off x="3601056" y="2527581"/>
            <a:ext cx="914400" cy="9144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2" name="8-Point Star 11"/>
          <p:cNvSpPr/>
          <p:nvPr/>
        </p:nvSpPr>
        <p:spPr>
          <a:xfrm>
            <a:off x="3603379" y="3384635"/>
            <a:ext cx="914400" cy="9144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3" name="8-Point Star 12"/>
          <p:cNvSpPr/>
          <p:nvPr/>
        </p:nvSpPr>
        <p:spPr>
          <a:xfrm>
            <a:off x="3603379" y="4152240"/>
            <a:ext cx="914400" cy="9144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14" name="8-Point Star 13"/>
          <p:cNvSpPr/>
          <p:nvPr/>
        </p:nvSpPr>
        <p:spPr>
          <a:xfrm>
            <a:off x="3658797" y="5024639"/>
            <a:ext cx="914400" cy="9144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15" name="8-Point Star 14"/>
          <p:cNvSpPr/>
          <p:nvPr/>
        </p:nvSpPr>
        <p:spPr>
          <a:xfrm>
            <a:off x="3658797" y="5879926"/>
            <a:ext cx="914400" cy="9144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36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bject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1696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6" descr="Image result for winter sce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09" y="125370"/>
            <a:ext cx="11249891" cy="643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584115" y="4827030"/>
            <a:ext cx="40463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i="1" dirty="0">
                <a:solidFill>
                  <a:srgbClr val="C00000"/>
                </a:solidFill>
              </a:rPr>
              <a:t>Thank you…</a:t>
            </a:r>
          </a:p>
        </p:txBody>
      </p:sp>
    </p:spTree>
    <p:extLst>
      <p:ext uri="{BB962C8B-B14F-4D97-AF65-F5344CB8AC3E}">
        <p14:creationId xmlns:p14="http://schemas.microsoft.com/office/powerpoint/2010/main" val="400425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Image result for prevalence of type 2 diabe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5" y="0"/>
            <a:ext cx="117200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38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09" y="393290"/>
            <a:ext cx="10065774" cy="6361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54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prevalence of type 2 diabetes worldwide in2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19" y="176980"/>
            <a:ext cx="10884310" cy="668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24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5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Classification </a:t>
            </a: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Diabetes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08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1318</Words>
  <Application>Microsoft Office PowerPoint</Application>
  <PresentationFormat>Widescreen</PresentationFormat>
  <Paragraphs>203</Paragraphs>
  <Slides>53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6" baseType="lpstr">
      <vt:lpstr>AdvOT7b515deb</vt:lpstr>
      <vt:lpstr>AdvOT7b515deb+fb</vt:lpstr>
      <vt:lpstr>AdvOT8eb9eec2.B</vt:lpstr>
      <vt:lpstr>AdvOT96952d75.I</vt:lpstr>
      <vt:lpstr>AdvPS586B</vt:lpstr>
      <vt:lpstr>Arial</vt:lpstr>
      <vt:lpstr>Calibri</vt:lpstr>
      <vt:lpstr>Calibri Light</vt:lpstr>
      <vt:lpstr>Courier New</vt:lpstr>
      <vt:lpstr>Times New Roman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 1 diabetes:</vt:lpstr>
      <vt:lpstr>PowerPoint Presentation</vt:lpstr>
      <vt:lpstr>Type 2 diabetes </vt:lpstr>
      <vt:lpstr>PowerPoint Presentation</vt:lpstr>
      <vt:lpstr>PowerPoint Presentation</vt:lpstr>
      <vt:lpstr>PowerPoint Presentation</vt:lpstr>
      <vt:lpstr>PowerPoint Presentation</vt:lpstr>
      <vt:lpstr>Criteria for the Diagnosis of Diabetes</vt:lpstr>
      <vt:lpstr>PowerPoint Presentation</vt:lpstr>
      <vt:lpstr>PowerPoint Presentation</vt:lpstr>
      <vt:lpstr>Discordance between FBS &amp; BS &amp; 2-h PG  &amp; A1C</vt:lpstr>
      <vt:lpstr>Falsely Decreased HBb1C </vt:lpstr>
      <vt:lpstr>Falsely Increased HBA1C </vt:lpstr>
      <vt:lpstr>Criteria for testing for diabetes or prediabetes in asymptomatic adults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Hypoglycemia episodes, awareness, frequency &amp; causes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ACCORD Trial! Baseline characteristics (10,251 participants) </vt:lpstr>
      <vt:lpstr>PowerPoint Presentation</vt:lpstr>
      <vt:lpstr>ACCORD Trial  What Have We Learned? </vt:lpstr>
      <vt:lpstr>PowerPoint Presentation</vt:lpstr>
      <vt:lpstr>PowerPoint Presentation</vt:lpstr>
      <vt:lpstr>Estimated Average Glucose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gheir vagir</cp:lastModifiedBy>
  <cp:revision>37</cp:revision>
  <dcterms:created xsi:type="dcterms:W3CDTF">2020-01-28T10:20:28Z</dcterms:created>
  <dcterms:modified xsi:type="dcterms:W3CDTF">2020-02-02T09:30:38Z</dcterms:modified>
</cp:coreProperties>
</file>