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334" r:id="rId2"/>
    <p:sldId id="322" r:id="rId3"/>
    <p:sldId id="321" r:id="rId4"/>
    <p:sldId id="323" r:id="rId5"/>
    <p:sldId id="327" r:id="rId6"/>
    <p:sldId id="326" r:id="rId7"/>
    <p:sldId id="330" r:id="rId8"/>
    <p:sldId id="329" r:id="rId9"/>
    <p:sldId id="331" r:id="rId10"/>
    <p:sldId id="335" r:id="rId11"/>
    <p:sldId id="332" r:id="rId12"/>
    <p:sldId id="336" r:id="rId13"/>
    <p:sldId id="340" r:id="rId14"/>
    <p:sldId id="338" r:id="rId15"/>
    <p:sldId id="341" r:id="rId16"/>
    <p:sldId id="342" r:id="rId17"/>
    <p:sldId id="365" r:id="rId18"/>
    <p:sldId id="366" r:id="rId19"/>
    <p:sldId id="367" r:id="rId20"/>
    <p:sldId id="370" r:id="rId21"/>
    <p:sldId id="368" r:id="rId22"/>
    <p:sldId id="369" r:id="rId23"/>
    <p:sldId id="372" r:id="rId24"/>
    <p:sldId id="343" r:id="rId25"/>
    <p:sldId id="344" r:id="rId26"/>
    <p:sldId id="345" r:id="rId27"/>
    <p:sldId id="346" r:id="rId28"/>
    <p:sldId id="348" r:id="rId29"/>
    <p:sldId id="373" r:id="rId30"/>
    <p:sldId id="374" r:id="rId31"/>
    <p:sldId id="385" r:id="rId32"/>
    <p:sldId id="386" r:id="rId33"/>
    <p:sldId id="375" r:id="rId34"/>
    <p:sldId id="349" r:id="rId35"/>
    <p:sldId id="351" r:id="rId36"/>
    <p:sldId id="352" r:id="rId37"/>
    <p:sldId id="353" r:id="rId38"/>
    <p:sldId id="378" r:id="rId39"/>
    <p:sldId id="376" r:id="rId40"/>
    <p:sldId id="388" r:id="rId41"/>
    <p:sldId id="359" r:id="rId42"/>
    <p:sldId id="354" r:id="rId43"/>
    <p:sldId id="357" r:id="rId44"/>
    <p:sldId id="355" r:id="rId45"/>
    <p:sldId id="356" r:id="rId46"/>
    <p:sldId id="363" r:id="rId47"/>
    <p:sldId id="364" r:id="rId48"/>
    <p:sldId id="362" r:id="rId49"/>
    <p:sldId id="361" r:id="rId50"/>
    <p:sldId id="389" r:id="rId51"/>
    <p:sldId id="390" r:id="rId52"/>
    <p:sldId id="333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66BC"/>
    <a:srgbClr val="FFCCFF"/>
    <a:srgbClr val="C95CD4"/>
    <a:srgbClr val="D858B6"/>
    <a:srgbClr val="5B9BD5"/>
    <a:srgbClr val="DF515B"/>
    <a:srgbClr val="417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94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63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92CCA-20A3-4BB9-B464-3F796A360FDC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A8B61-79AA-497B-9F43-69C2E479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91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78882" name="Notizenplatzhalter 3"/>
          <p:cNvSpPr>
            <a:spLocks noGrp="1"/>
          </p:cNvSpPr>
          <p:nvPr/>
        </p:nvSpPr>
        <p:spPr bwMode="auto">
          <a:xfrm>
            <a:off x="685484" y="4344136"/>
            <a:ext cx="548704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062" tIns="44030" rIns="88062" bIns="44030"/>
          <a:lstStyle/>
          <a:p>
            <a:pPr defTabSz="914400" fontAlgn="base">
              <a:spcBef>
                <a:spcPct val="30000"/>
              </a:spcBef>
              <a:spcAft>
                <a:spcPct val="0"/>
              </a:spcAft>
            </a:pPr>
            <a:endParaRPr lang="de-DE" sz="1100" b="1" u="sng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dirty="0"/>
              <a:t>In healthy subjects, in the kidney, the amount of glucose re-absorbed through the SGLT1 and SGLT2 transporters is equal to the amount of glucose that is filtered by the glomerulus. Glucose re-absorption by the proximal tubule increases linearly with increasing glucose concentration, up to a theoretical threshold of ~ 180 mg/</a:t>
            </a:r>
            <a:r>
              <a:rPr lang="en-US" sz="1100" dirty="0" err="1"/>
              <a:t>dL</a:t>
            </a:r>
            <a:r>
              <a:rPr lang="en-US" sz="1100" dirty="0"/>
              <a:t>. </a:t>
            </a:r>
          </a:p>
          <a:p>
            <a:endParaRPr lang="en-US" sz="1100" dirty="0"/>
          </a:p>
          <a:p>
            <a:r>
              <a:rPr lang="en-US" sz="1100" dirty="0"/>
              <a:t>The SGLT2 transporter mediates 90% of renal glucose re-absorption by coupling glucose transport to the electrochemical sodium gradient. The other 10% of renal glucose re-absorption occurs through SGLT1, a high-affinity, low-capacity transport protein that is found in the more distal, straight section of the proximal tubule (S3), where there is less luminal glucose. </a:t>
            </a:r>
          </a:p>
          <a:p>
            <a:endParaRPr lang="en-US" sz="1100" dirty="0"/>
          </a:p>
          <a:p>
            <a:r>
              <a:rPr lang="en-US" sz="1100" dirty="0"/>
              <a:t>Recent studies suggest that in subjects with low blood glucose, SGLT1 is responsible for a higher percentage of renal re-absorption. </a:t>
            </a:r>
          </a:p>
        </p:txBody>
      </p:sp>
    </p:spTree>
    <p:extLst>
      <p:ext uri="{BB962C8B-B14F-4D97-AF65-F5344CB8AC3E}">
        <p14:creationId xmlns:p14="http://schemas.microsoft.com/office/powerpoint/2010/main" val="2839185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2866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A8B61-79AA-497B-9F43-69C2E47982A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41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2866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A8B61-79AA-497B-9F43-69C2E47982AF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41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solidFill>
            <a:srgbClr val="FFCCFF"/>
          </a:solidFill>
        </p:spPr>
        <p:txBody>
          <a:bodyPr anchor="b"/>
          <a:lstStyle>
            <a:lvl1pPr algn="ctr">
              <a:defRPr sz="6000">
                <a:solidFill>
                  <a:srgbClr val="7030A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CA66B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147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36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428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814917" y="6311961"/>
            <a:ext cx="10945283" cy="430157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100"/>
            </a:lvl1pPr>
            <a:lvl2pPr marL="457178" indent="0">
              <a:buNone/>
              <a:defRPr sz="1200"/>
            </a:lvl2pPr>
            <a:lvl3pPr marL="914354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F6F95BD5-C3FD-4E9B-9240-B27EACB3D06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 rot="5400000">
            <a:off x="8871895" y="3113682"/>
            <a:ext cx="5899380" cy="431801"/>
          </a:xfrm>
        </p:spPr>
        <p:txBody>
          <a:bodyPr/>
          <a:lstStyle>
            <a:lvl1pPr marL="0" indent="0">
              <a:buFontTx/>
              <a:buNone/>
              <a:defRPr sz="1500" b="1">
                <a:solidFill>
                  <a:schemeClr val="accent4"/>
                </a:solidFill>
              </a:defRPr>
            </a:lvl1pPr>
            <a:lvl2pPr marL="457178" indent="0">
              <a:buFontTx/>
              <a:buNone/>
              <a:defRPr/>
            </a:lvl2pPr>
            <a:lvl3pPr marL="914354" indent="0">
              <a:buFontTx/>
              <a:buNone/>
              <a:defRPr/>
            </a:lvl3pPr>
            <a:lvl4pPr marL="1371532" indent="0">
              <a:buFontTx/>
              <a:buNone/>
              <a:defRPr/>
            </a:lvl4pPr>
            <a:lvl5pPr marL="1828709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406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CFF"/>
          </a:solidFill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  <a:lvl2pPr>
              <a:defRPr>
                <a:solidFill>
                  <a:srgbClr val="7030A0"/>
                </a:solidFill>
              </a:defRPr>
            </a:lvl2pPr>
            <a:lvl3pPr>
              <a:defRPr>
                <a:solidFill>
                  <a:srgbClr val="7030A0"/>
                </a:solidFill>
              </a:defRPr>
            </a:lvl3pPr>
            <a:lvl4pPr>
              <a:defRPr>
                <a:solidFill>
                  <a:srgbClr val="7030A0"/>
                </a:solidFill>
              </a:defRPr>
            </a:lvl4pPr>
            <a:lvl5pPr>
              <a:defRPr>
                <a:solidFill>
                  <a:srgbClr val="7030A0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96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45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23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609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140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22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200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848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D844B-7A78-42D8-A575-7585C3ECF59E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B7AF8-A8AE-4653-8545-58BDCC7C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530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37982" y="559558"/>
            <a:ext cx="8366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D858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NAME OF GOD</a:t>
            </a:r>
          </a:p>
        </p:txBody>
      </p:sp>
    </p:spTree>
    <p:extLst>
      <p:ext uri="{BB962C8B-B14F-4D97-AF65-F5344CB8AC3E}">
        <p14:creationId xmlns:p14="http://schemas.microsoft.com/office/powerpoint/2010/main" val="27820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858" name="Picture 41" descr="Larg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2466" y="3077546"/>
            <a:ext cx="1028038" cy="258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7859" name="Picture 9" descr="Glucos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3812" y="2071597"/>
            <a:ext cx="5150271" cy="432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9" descr="Glucose.pn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47728" t="-1" r="13686" b="-901"/>
          <a:stretch/>
        </p:blipFill>
        <p:spPr bwMode="auto">
          <a:xfrm>
            <a:off x="6311900" y="2071596"/>
            <a:ext cx="1987274" cy="436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9" descr="Glucose.pn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27137" t="-1" r="52438" b="-901"/>
          <a:stretch/>
        </p:blipFill>
        <p:spPr bwMode="auto">
          <a:xfrm>
            <a:off x="5251454" y="2071596"/>
            <a:ext cx="1051947" cy="436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9" descr="Glucose.pn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2862" b="72662"/>
          <a:stretch/>
        </p:blipFill>
        <p:spPr bwMode="auto">
          <a:xfrm>
            <a:off x="3853809" y="2071597"/>
            <a:ext cx="1397649" cy="118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7861" name="Picture 58" descr="Blood Tube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800787">
            <a:off x="3285066" y="1908003"/>
            <a:ext cx="972605" cy="99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2221324" y="1211058"/>
            <a:ext cx="1850320" cy="836607"/>
            <a:chOff x="1783124" y="898602"/>
            <a:chExt cx="1528120" cy="1030895"/>
          </a:xfrm>
        </p:grpSpPr>
        <p:grpSp>
          <p:nvGrpSpPr>
            <p:cNvPr id="3" name="Group 46"/>
            <p:cNvGrpSpPr>
              <a:grpSpLocks/>
            </p:cNvGrpSpPr>
            <p:nvPr/>
          </p:nvGrpSpPr>
          <p:grpSpPr bwMode="auto">
            <a:xfrm>
              <a:off x="1783124" y="898602"/>
              <a:ext cx="1528120" cy="792601"/>
              <a:chOff x="1783124" y="859187"/>
              <a:chExt cx="1528120" cy="792601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1794066" y="946241"/>
                <a:ext cx="1517177" cy="705547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914053" fontAlgn="base">
                  <a:lnSpc>
                    <a:spcPct val="98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900" dirty="0">
                  <a:solidFill>
                    <a:srgbClr val="4D4D4F"/>
                  </a:solidFill>
                  <a:cs typeface="Arial" pitchFamily="34" charset="0"/>
                </a:endParaRPr>
              </a:p>
            </p:txBody>
          </p:sp>
          <p:sp>
            <p:nvSpPr>
              <p:cNvPr id="377897" name="TextBox 4"/>
              <p:cNvSpPr txBox="1">
                <a:spLocks noChangeArrowheads="1"/>
              </p:cNvSpPr>
              <p:nvPr/>
            </p:nvSpPr>
            <p:spPr bwMode="auto">
              <a:xfrm>
                <a:off x="1783124" y="859187"/>
                <a:ext cx="1528120" cy="7828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98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dirty="0">
                    <a:solidFill>
                      <a:srgbClr val="4BACC6">
                        <a:lumMod val="10000"/>
                      </a:srgbClr>
                    </a:solidFill>
                    <a:cs typeface="Arial" charset="0"/>
                  </a:rPr>
                  <a:t>Filtered glucose load 180 g/day</a:t>
                </a:r>
              </a:p>
            </p:txBody>
          </p:sp>
        </p:grpSp>
        <p:sp>
          <p:nvSpPr>
            <p:cNvPr id="11" name="Isosceles Triangle 10"/>
            <p:cNvSpPr/>
            <p:nvPr/>
          </p:nvSpPr>
          <p:spPr>
            <a:xfrm flipV="1">
              <a:off x="2450565" y="1718219"/>
              <a:ext cx="105861" cy="211278"/>
            </a:xfrm>
            <a:prstGeom prst="triangl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053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900" dirty="0">
                <a:solidFill>
                  <a:srgbClr val="4D4D4F"/>
                </a:solidFill>
                <a:cs typeface="Arial" pitchFamily="34" charset="0"/>
              </a:endParaRPr>
            </a:p>
          </p:txBody>
        </p:sp>
      </p:grpSp>
      <p:sp>
        <p:nvSpPr>
          <p:cNvPr id="24" name="Hexagon 23"/>
          <p:cNvSpPr/>
          <p:nvPr/>
        </p:nvSpPr>
        <p:spPr>
          <a:xfrm>
            <a:off x="3990568" y="2493224"/>
            <a:ext cx="128504" cy="110992"/>
          </a:xfrm>
          <a:prstGeom prst="hexagon">
            <a:avLst/>
          </a:prstGeom>
          <a:solidFill>
            <a:srgbClr val="0590D5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6" tIns="45703" rIns="91406" bIns="45703" anchor="ctr"/>
          <a:lstStyle/>
          <a:p>
            <a:pPr defTabSz="914053" fontAlgn="base">
              <a:lnSpc>
                <a:spcPct val="98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GB" sz="1100" dirty="0">
              <a:solidFill>
                <a:srgbClr val="4D4D4F"/>
              </a:solidFill>
              <a:cs typeface="Arial" pitchFamily="34" charset="0"/>
            </a:endParaRPr>
          </a:p>
        </p:txBody>
      </p:sp>
      <p:sp>
        <p:nvSpPr>
          <p:cNvPr id="28" name="Hexagon 27"/>
          <p:cNvSpPr/>
          <p:nvPr/>
        </p:nvSpPr>
        <p:spPr>
          <a:xfrm>
            <a:off x="4111524" y="2291419"/>
            <a:ext cx="131025" cy="110992"/>
          </a:xfrm>
          <a:prstGeom prst="hexagon">
            <a:avLst/>
          </a:prstGeom>
          <a:solidFill>
            <a:srgbClr val="0590D5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6" tIns="45703" rIns="91406" bIns="45703" anchor="ctr"/>
          <a:lstStyle/>
          <a:p>
            <a:pPr defTabSz="914053" fontAlgn="base">
              <a:lnSpc>
                <a:spcPct val="98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GB" sz="1100" dirty="0">
              <a:solidFill>
                <a:srgbClr val="4D4D4F"/>
              </a:solidFill>
              <a:cs typeface="Arial" pitchFamily="34" charset="0"/>
            </a:endParaRPr>
          </a:p>
        </p:txBody>
      </p:sp>
      <p:sp>
        <p:nvSpPr>
          <p:cNvPr id="31" name="Hexagon 30"/>
          <p:cNvSpPr/>
          <p:nvPr/>
        </p:nvSpPr>
        <p:spPr>
          <a:xfrm>
            <a:off x="4383657" y="2304873"/>
            <a:ext cx="133543" cy="110992"/>
          </a:xfrm>
          <a:prstGeom prst="hexagon">
            <a:avLst/>
          </a:prstGeom>
          <a:solidFill>
            <a:srgbClr val="0590D5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6" tIns="45703" rIns="91406" bIns="45703" anchor="ctr"/>
          <a:lstStyle/>
          <a:p>
            <a:pPr defTabSz="914053" fontAlgn="base">
              <a:lnSpc>
                <a:spcPct val="98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GB" sz="1100" dirty="0">
              <a:solidFill>
                <a:srgbClr val="4D4D4F"/>
              </a:solidFill>
              <a:cs typeface="Arial" pitchFamily="34" charset="0"/>
            </a:endParaRPr>
          </a:p>
        </p:txBody>
      </p:sp>
      <p:sp>
        <p:nvSpPr>
          <p:cNvPr id="32" name="Hexagon 31"/>
          <p:cNvSpPr/>
          <p:nvPr/>
        </p:nvSpPr>
        <p:spPr>
          <a:xfrm>
            <a:off x="4237512" y="2570586"/>
            <a:ext cx="131025" cy="110995"/>
          </a:xfrm>
          <a:prstGeom prst="hexagon">
            <a:avLst/>
          </a:prstGeom>
          <a:solidFill>
            <a:srgbClr val="0590D5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6" tIns="45703" rIns="91406" bIns="45703" anchor="ctr"/>
          <a:lstStyle/>
          <a:p>
            <a:pPr defTabSz="914053" fontAlgn="base">
              <a:lnSpc>
                <a:spcPct val="98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GB" sz="1100" dirty="0">
              <a:solidFill>
                <a:srgbClr val="4D4D4F"/>
              </a:solidFill>
              <a:cs typeface="Arial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4436565" y="2486499"/>
            <a:ext cx="131025" cy="114356"/>
          </a:xfrm>
          <a:prstGeom prst="hexagon">
            <a:avLst/>
          </a:prstGeom>
          <a:solidFill>
            <a:srgbClr val="0590D5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6" tIns="45703" rIns="91406" bIns="45703" anchor="ctr"/>
          <a:lstStyle/>
          <a:p>
            <a:pPr defTabSz="914053" fontAlgn="base">
              <a:lnSpc>
                <a:spcPct val="98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GB" sz="1100" dirty="0">
              <a:solidFill>
                <a:srgbClr val="4D4D4F"/>
              </a:solidFill>
              <a:cs typeface="Arial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4600347" y="2607583"/>
            <a:ext cx="131025" cy="114356"/>
          </a:xfrm>
          <a:prstGeom prst="hexagon">
            <a:avLst/>
          </a:prstGeom>
          <a:solidFill>
            <a:srgbClr val="0590D5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6" tIns="45703" rIns="91406" bIns="45703" anchor="ctr"/>
          <a:lstStyle/>
          <a:p>
            <a:pPr defTabSz="914053" fontAlgn="base">
              <a:lnSpc>
                <a:spcPct val="98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GB" sz="1100" dirty="0">
              <a:solidFill>
                <a:srgbClr val="4D4D4F"/>
              </a:solidFill>
              <a:cs typeface="Arial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4265226" y="2372143"/>
            <a:ext cx="131025" cy="114356"/>
          </a:xfrm>
          <a:prstGeom prst="hexagon">
            <a:avLst/>
          </a:prstGeom>
          <a:solidFill>
            <a:srgbClr val="0590D5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6" tIns="45703" rIns="91406" bIns="45703" anchor="ctr"/>
          <a:lstStyle/>
          <a:p>
            <a:pPr defTabSz="914053" fontAlgn="base">
              <a:lnSpc>
                <a:spcPct val="98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GB" sz="1100" dirty="0">
              <a:solidFill>
                <a:srgbClr val="4D4D4F"/>
              </a:solidFill>
              <a:cs typeface="Arial" pitchFamily="34" charset="0"/>
            </a:endParaRPr>
          </a:p>
        </p:txBody>
      </p: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3999483" y="4957913"/>
            <a:ext cx="1056621" cy="326875"/>
            <a:chOff x="3808704" y="4792416"/>
            <a:chExt cx="1019412" cy="326653"/>
          </a:xfrm>
        </p:grpSpPr>
        <p:sp>
          <p:nvSpPr>
            <p:cNvPr id="43" name="Rounded Rectangle 42"/>
            <p:cNvSpPr/>
            <p:nvPr/>
          </p:nvSpPr>
          <p:spPr>
            <a:xfrm>
              <a:off x="3905453" y="4792416"/>
              <a:ext cx="779953" cy="326653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053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900" dirty="0">
                <a:solidFill>
                  <a:srgbClr val="4D4D4F"/>
                </a:solidFill>
                <a:cs typeface="Arial" pitchFamily="34" charset="0"/>
              </a:endParaRPr>
            </a:p>
          </p:txBody>
        </p:sp>
        <p:sp>
          <p:nvSpPr>
            <p:cNvPr id="377891" name="TextBox 14"/>
            <p:cNvSpPr txBox="1">
              <a:spLocks noChangeArrowheads="1"/>
            </p:cNvSpPr>
            <p:nvPr/>
          </p:nvSpPr>
          <p:spPr bwMode="auto">
            <a:xfrm>
              <a:off x="3808704" y="4794461"/>
              <a:ext cx="1019412" cy="318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GB" sz="1500" dirty="0">
                  <a:solidFill>
                    <a:srgbClr val="4BACC6">
                      <a:lumMod val="10000"/>
                    </a:srgbClr>
                  </a:solidFill>
                  <a:cs typeface="Arial" charset="0"/>
                </a:rPr>
                <a:t>SGLT1</a:t>
              </a:r>
            </a:p>
          </p:txBody>
        </p:sp>
      </p:grp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3088513" y="3229952"/>
            <a:ext cx="1249772" cy="554648"/>
            <a:chOff x="3037927" y="2179375"/>
            <a:chExt cx="1252028" cy="555559"/>
          </a:xfrm>
        </p:grpSpPr>
        <p:sp>
          <p:nvSpPr>
            <p:cNvPr id="13" name="Rounded Rectangle 12"/>
            <p:cNvSpPr/>
            <p:nvPr/>
          </p:nvSpPr>
          <p:spPr>
            <a:xfrm>
              <a:off x="3161615" y="2179375"/>
              <a:ext cx="985279" cy="37713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053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100" dirty="0">
                <a:solidFill>
                  <a:srgbClr val="4D4D4F"/>
                </a:solidFill>
                <a:cs typeface="Arial" pitchFamily="34" charset="0"/>
              </a:endParaRPr>
            </a:p>
          </p:txBody>
        </p:sp>
        <p:sp>
          <p:nvSpPr>
            <p:cNvPr id="377889" name="TextBox 7"/>
            <p:cNvSpPr txBox="1">
              <a:spLocks noChangeArrowheads="1"/>
            </p:cNvSpPr>
            <p:nvPr/>
          </p:nvSpPr>
          <p:spPr bwMode="auto">
            <a:xfrm>
              <a:off x="3037927" y="2189274"/>
              <a:ext cx="1252028" cy="545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400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GB" sz="1500" dirty="0">
                  <a:solidFill>
                    <a:srgbClr val="4BACC6">
                      <a:lumMod val="10000"/>
                    </a:srgbClr>
                  </a:solidFill>
                  <a:cs typeface="Arial" charset="0"/>
                </a:rPr>
                <a:t>SGLT2</a:t>
              </a:r>
            </a:p>
            <a:p>
              <a:pPr algn="ctr" defTabSz="914400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500" dirty="0">
                <a:solidFill>
                  <a:srgbClr val="4D4D4F"/>
                </a:solidFill>
                <a:cs typeface="Arial" charset="0"/>
              </a:endParaRPr>
            </a:p>
          </p:txBody>
        </p:sp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3966883" y="5344477"/>
            <a:ext cx="1065348" cy="644525"/>
            <a:chOff x="2045738" y="4855793"/>
            <a:chExt cx="1114151" cy="673721"/>
          </a:xfrm>
        </p:grpSpPr>
        <p:sp>
          <p:nvSpPr>
            <p:cNvPr id="26" name="Rounded Rectangle 25"/>
            <p:cNvSpPr/>
            <p:nvPr/>
          </p:nvSpPr>
          <p:spPr>
            <a:xfrm>
              <a:off x="2059801" y="4855793"/>
              <a:ext cx="1086025" cy="67372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053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100" dirty="0">
                <a:solidFill>
                  <a:srgbClr val="4D4D4F"/>
                </a:solidFill>
                <a:cs typeface="Arial" pitchFamily="34" charset="0"/>
              </a:endParaRPr>
            </a:p>
          </p:txBody>
        </p:sp>
        <p:sp>
          <p:nvSpPr>
            <p:cNvPr id="377887" name="TextBox 18"/>
            <p:cNvSpPr txBox="1">
              <a:spLocks noChangeArrowheads="1"/>
            </p:cNvSpPr>
            <p:nvPr/>
          </p:nvSpPr>
          <p:spPr bwMode="auto">
            <a:xfrm>
              <a:off x="2045738" y="5009650"/>
              <a:ext cx="1114151" cy="348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400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GB" sz="1600" dirty="0">
                  <a:solidFill>
                    <a:srgbClr val="4BACC6">
                      <a:lumMod val="10000"/>
                    </a:srgbClr>
                  </a:solidFill>
                  <a:cs typeface="Arial" charset="0"/>
                </a:rPr>
                <a:t>~ 10%</a:t>
              </a:r>
            </a:p>
          </p:txBody>
        </p:sp>
      </p:grpSp>
      <p:sp>
        <p:nvSpPr>
          <p:cNvPr id="27" name="Down Arrow 26"/>
          <p:cNvSpPr/>
          <p:nvPr/>
        </p:nvSpPr>
        <p:spPr>
          <a:xfrm rot="3074688">
            <a:off x="4404896" y="3286807"/>
            <a:ext cx="972027" cy="849139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6" tIns="45703" rIns="91406" bIns="45703" anchor="ctr"/>
          <a:lstStyle/>
          <a:p>
            <a:pPr defTabSz="914053" fontAlgn="base">
              <a:lnSpc>
                <a:spcPct val="98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GB" sz="1100" b="1" u="sng" dirty="0">
              <a:solidFill>
                <a:srgbClr val="4D4D4F"/>
              </a:solidFill>
              <a:cs typeface="Arial" pitchFamily="34" charset="0"/>
            </a:endParaRPr>
          </a:p>
        </p:txBody>
      </p:sp>
      <p:sp>
        <p:nvSpPr>
          <p:cNvPr id="30" name="Down Arrow 29"/>
          <p:cNvSpPr/>
          <p:nvPr/>
        </p:nvSpPr>
        <p:spPr>
          <a:xfrm rot="3074688">
            <a:off x="5059810" y="4334410"/>
            <a:ext cx="376703" cy="325041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6" tIns="45703" rIns="91406" bIns="45703" anchor="ctr"/>
          <a:lstStyle/>
          <a:p>
            <a:pPr defTabSz="914053" fontAlgn="base">
              <a:lnSpc>
                <a:spcPct val="98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GB" sz="1100" b="1" u="sng" dirty="0">
              <a:solidFill>
                <a:srgbClr val="4D4D4F"/>
              </a:solidFill>
              <a:cs typeface="Arial" pitchFamily="34" charset="0"/>
            </a:endParaRPr>
          </a:p>
        </p:txBody>
      </p:sp>
      <p:grpSp>
        <p:nvGrpSpPr>
          <p:cNvPr id="7" name="Group 28"/>
          <p:cNvGrpSpPr>
            <a:grpSpLocks/>
          </p:cNvGrpSpPr>
          <p:nvPr/>
        </p:nvGrpSpPr>
        <p:grpSpPr bwMode="auto">
          <a:xfrm>
            <a:off x="2985205" y="3677147"/>
            <a:ext cx="1456388" cy="1009492"/>
            <a:chOff x="1089942" y="3127089"/>
            <a:chExt cx="1456490" cy="1011405"/>
          </a:xfrm>
        </p:grpSpPr>
        <p:sp>
          <p:nvSpPr>
            <p:cNvPr id="25" name="Rounded Rectangle 24"/>
            <p:cNvSpPr/>
            <p:nvPr/>
          </p:nvSpPr>
          <p:spPr>
            <a:xfrm>
              <a:off x="1089942" y="3127089"/>
              <a:ext cx="1456490" cy="101140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053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100" dirty="0">
                <a:solidFill>
                  <a:srgbClr val="4D4D4F"/>
                </a:solidFill>
                <a:cs typeface="Arial" pitchFamily="34" charset="0"/>
              </a:endParaRPr>
            </a:p>
          </p:txBody>
        </p:sp>
        <p:sp>
          <p:nvSpPr>
            <p:cNvPr id="377885" name="TextBox 19"/>
            <p:cNvSpPr txBox="1">
              <a:spLocks noChangeArrowheads="1"/>
            </p:cNvSpPr>
            <p:nvPr/>
          </p:nvSpPr>
          <p:spPr bwMode="auto">
            <a:xfrm>
              <a:off x="1236548" y="3454087"/>
              <a:ext cx="1114151" cy="334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400" fontAlgn="base">
                <a:lnSpc>
                  <a:spcPct val="98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GB" sz="1600" dirty="0">
                  <a:solidFill>
                    <a:srgbClr val="4BACC6">
                      <a:lumMod val="10000"/>
                    </a:srgbClr>
                  </a:solidFill>
                  <a:cs typeface="Arial" charset="0"/>
                </a:rPr>
                <a:t>~ 90%</a:t>
              </a:r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57402" y="6431881"/>
            <a:ext cx="9143999" cy="430157"/>
          </a:xfrm>
        </p:spPr>
        <p:txBody>
          <a:bodyPr anchor="ctr">
            <a:normAutofit/>
          </a:bodyPr>
          <a:lstStyle/>
          <a:p>
            <a:r>
              <a:rPr lang="en-GB" sz="1400" dirty="0" err="1"/>
              <a:t>Gerich</a:t>
            </a:r>
            <a:r>
              <a:rPr lang="en-GB" sz="1400" dirty="0"/>
              <a:t> JE. </a:t>
            </a:r>
            <a:r>
              <a:rPr lang="en-GB" sz="1400" i="1" dirty="0" err="1"/>
              <a:t>Diabet</a:t>
            </a:r>
            <a:r>
              <a:rPr lang="en-GB" sz="1400" i="1" dirty="0"/>
              <a:t> Med</a:t>
            </a:r>
            <a:r>
              <a:rPr lang="en-GB" sz="1400" dirty="0"/>
              <a:t>. 2010;27:136–142.</a:t>
            </a:r>
          </a:p>
        </p:txBody>
      </p:sp>
      <p:pic>
        <p:nvPicPr>
          <p:cNvPr id="44" name="Picture 9" descr="Glucose.pn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86504" t="-1" r="-1907" b="-901"/>
          <a:stretch/>
        </p:blipFill>
        <p:spPr bwMode="auto">
          <a:xfrm>
            <a:off x="8308983" y="2071596"/>
            <a:ext cx="793281" cy="436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637731" y="0"/>
            <a:ext cx="9266830" cy="963202"/>
          </a:xfrm>
          <a:solidFill>
            <a:srgbClr val="FFCC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GB" sz="3200" dirty="0">
                <a:latin typeface="Calibri" pitchFamily="34" charset="0"/>
              </a:rPr>
              <a:t>Renal glucose re-absorption in healthy individuals</a:t>
            </a:r>
            <a:endParaRPr lang="en-US" sz="3200" dirty="0"/>
          </a:p>
        </p:txBody>
      </p:sp>
      <p:sp>
        <p:nvSpPr>
          <p:cNvPr id="38" name="Slide Number Placeholder 1"/>
          <p:cNvSpPr txBox="1">
            <a:spLocks/>
          </p:cNvSpPr>
          <p:nvPr/>
        </p:nvSpPr>
        <p:spPr>
          <a:xfrm>
            <a:off x="8305800" y="6528738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3D6E5A2-EC83-451F-A719-9AC1370DD5CF}" type="slidenum">
              <a:rPr lang="en-US" sz="1200">
                <a:solidFill>
                  <a:prstClr val="white">
                    <a:lumMod val="50000"/>
                  </a:prstClr>
                </a:solidFill>
              </a:rPr>
              <a:pPr algn="r"/>
              <a:t>10</a:t>
            </a:fld>
            <a:endParaRPr lang="en-US" sz="1200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87086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-0.03072 0.00139 L -0.04791 0.00209 L -0.08593 -0.04514 " pathEditMode="relative" ptsTypes="AAAA">
                                      <p:cBhvr>
                                        <p:cTn id="12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-0.02084 0.02153 L -0.04479 0.02987 L -0.06042 0.02639 L -0.10365 -0.02222 " pathEditMode="relative" ptsTypes="AAAAA">
                                      <p:cBhvr>
                                        <p:cTn id="17" dur="1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02709 0.02153 L -0.0448 0.025 L -0.06719 0.02431 L -0.0875 0.03681 L -0.11771 0.00695 L -0.14271 -0.01527 " pathEditMode="relative" ptsTypes="AAAAAAA">
                                      <p:cBhvr>
                                        <p:cTn id="22" dur="2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0401 -0.01389 L -0.06979 -0.00834 L -0.11927 -0.05695 " pathEditMode="relative" ptsTypes="AAAA">
                                      <p:cBhvr>
                                        <p:cTn id="27" dur="2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03177 -0.00208 L -0.04635 -0.01111 L -0.05989 -0.00347 L -0.08177 0.0007 L -0.09739 -0.00139 L -0.1375 -0.03541 " pathEditMode="relative" ptsTypes="AAAAAAA">
                                      <p:cBhvr>
                                        <p:cTn id="32" dur="14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0323 -0.01528 L -0.06042 -0.01944 L -0.08907 -0.01944 L -0.10886 -0.01319 L -0.17032 -0.07778 " pathEditMode="relative" ptsTypes="AAAAAA">
                                      <p:cBhvr>
                                        <p:cTn id="37" dur="2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-0.02083 0.01319 L -0.03385 0.01458 L -0.05312 0.01597 L -0.0677 0.0243 L -0.12187 -0.04028 " pathEditMode="relative" ptsTypes="AAAAAA">
                                      <p:cBhvr>
                                        <p:cTn id="42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3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9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5" dur="1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6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1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3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0.05816 0.02708 L 0.09393 0.06065 L 0.13004 0.07986 L 0.15035 0.11111 L 0.18004 0.09097 L 0.22743 0.10833 L 0.18889 0.12639 " pathEditMode="relative" rAng="0" ptsTypes="AAAAAAAA">
                                      <p:cBhvr>
                                        <p:cTn id="73" dur="7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630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3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.05816 0.02709 L 0.08472 0.09838 L 0.11667 0.10926 L 0.16927 0.12107 L 0.21302 0.12662 L 0.20885 0.14746 L 0.14115 0.18287 " pathEditMode="relative" rAng="0" ptsTypes="AAAAAAAA">
                                      <p:cBhvr>
                                        <p:cTn id="78" dur="5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91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L 0.04514 0.07477 L 0.08941 0.10811 L 0.1441 0.12061 L 0.18212 0.13936 L 0.11441 0.17616 L 0.11024 0.21922 L 0.11806 0.28172 " pathEditMode="relative" rAng="0" ptsTypes="AAAAAAAA">
                                      <p:cBhvr>
                                        <p:cTn id="83" dur="6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00" y="141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3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0.05816 0.02709 L 0.05868 0.05 L 0.10451 0.06945 L 0.12795 0.09861 L 0.16493 0.0875 L 0.20034 0.09584 L 0.1618 0.11736 L 0.12638 0.14931 L 0.12691 0.16667 " pathEditMode="relative" rAng="0" ptsTypes="AAAAAAAAAA">
                                      <p:cBhvr>
                                        <p:cTn id="88" dur="7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83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3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0375 0.04004 L 0.08177 0.07847 L 0.09583 0.11041 L 0.12239 0.08194 L 0.14218 0.09861 L 0.17448 0.10277 L 0.13698 0.12361 L 0.13125 0.14236 L 0.10833 0.14791 L 0.10052 0.1743 " pathEditMode="relative" rAng="0" ptsTypes="AAAAAAAAAAA">
                                      <p:cBhvr>
                                        <p:cTn id="93" dur="6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87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3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7.40741E-7 L 0.0257 0.04167 L 0.08577 0.08287 L 0.11406 0.06273 L 0.16493 0.07616 L 0.16563 0.10949 L 0.13611 0.12338 L 0.09861 0.17268 L 0.09184 0.20463 L 0.09913 0.27268 L 0.09705 0.32407 L 0.09809 0.41991 " pathEditMode="relative" rAng="0" ptsTypes="AAAAAAAAAAAA">
                                      <p:cBhvr>
                                        <p:cTn id="98" dur="6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210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05208 0.03819 L 0.05625 0.06134 L 0.10468 0.09722 L 0.10833 0.12639 L 0.14271 0.09444 L 0.16354 0.11806 L 0.19271 0.13125 L 0.15729 0.14792 L 0.12604 0.175 L 0.12396 0.20903 " pathEditMode="relative" rAng="0" ptsTypes="AAAAAAAAAAA">
                                      <p:cBhvr>
                                        <p:cTn id="100" dur="7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104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3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4" grpId="3" animBg="1"/>
      <p:bldP spid="28" grpId="0" animBg="1"/>
      <p:bldP spid="28" grpId="1" animBg="1"/>
      <p:bldP spid="28" grpId="2" animBg="1"/>
      <p:bldP spid="28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7" grpId="0" animBg="1"/>
      <p:bldP spid="37" grpId="1" animBg="1"/>
      <p:bldP spid="37" grpId="2" animBg="1"/>
      <p:bldP spid="37" grpId="3" animBg="1"/>
      <p:bldP spid="27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2287885"/>
              </p:ext>
            </p:extLst>
          </p:nvPr>
        </p:nvGraphicFramePr>
        <p:xfrm>
          <a:off x="2" y="27285"/>
          <a:ext cx="12191998" cy="6751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2637"/>
                <a:gridCol w="1828800"/>
                <a:gridCol w="2224585"/>
                <a:gridCol w="1173707"/>
                <a:gridCol w="2251881"/>
                <a:gridCol w="2019869"/>
                <a:gridCol w="1710519"/>
              </a:tblGrid>
              <a:tr h="574988">
                <a:tc gridSpan="7">
                  <a:txBody>
                    <a:bodyPr/>
                    <a:lstStyle/>
                    <a:p>
                      <a:pPr algn="l"/>
                      <a:r>
                        <a:rPr lang="en-US" sz="3200" b="1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Agents Used for Treatment of Type 1 or Type 2 Diabetes 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</a:tr>
              <a:tr h="1508998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MECHANISM OF ACTION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↓HBA1C (%)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AGENT-SPECIFIC ADVANTAGES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AGENT-SPECIFIC</a:t>
                      </a:r>
                    </a:p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DISADVANTAGES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CONTRAINDICATIONS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4651815"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Sodium-glucose cotransporter 2 inhibitors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↑ renal glucose excretion 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Canagliflozin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dapagliflozin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empagliflozin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ertugliflozin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0.5–1.0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en-US" sz="24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not cause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hypoglycemia,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↓ weight and BP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Urinary and genital infections, polyuria, dehydration, exacerbate tendency to hyperkalemia and DKA; 	</a:t>
                      </a:r>
                    </a:p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Moderate renal insufficiency, insulin-deficient DM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en-US" sz="24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2415655" y="5704763"/>
            <a:ext cx="3261814" cy="85980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Harrisons Endocrinology 2018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72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57175"/>
            <a:ext cx="883920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2181225"/>
            <a:ext cx="12372976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9119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32" y="2655345"/>
            <a:ext cx="352425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378" y="676703"/>
            <a:ext cx="7052762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905" y="2558034"/>
            <a:ext cx="7093707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4575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17" y="222053"/>
            <a:ext cx="4768280" cy="2321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698" y="2543175"/>
            <a:ext cx="4717955" cy="217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7" y="2571964"/>
            <a:ext cx="352425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2149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944" y="2858993"/>
            <a:ext cx="352425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9" y="930454"/>
            <a:ext cx="8729662" cy="192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690" y="2856859"/>
            <a:ext cx="8675071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772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78" y="2170669"/>
            <a:ext cx="3524250" cy="460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427" y="136478"/>
            <a:ext cx="706755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528" y="1978356"/>
            <a:ext cx="7029449" cy="4904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10231696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5984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Empaglifluzin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Dosing: </a:t>
            </a:r>
            <a:r>
              <a:rPr lang="en-US" b="1" dirty="0" smtClean="0"/>
              <a:t>Adult</a:t>
            </a:r>
          </a:p>
          <a:p>
            <a:r>
              <a:rPr lang="en-US" dirty="0"/>
              <a:t>10 mg once daily; may increase to 25 mg once daily as tolerated</a:t>
            </a:r>
          </a:p>
        </p:txBody>
      </p:sp>
    </p:spTree>
    <p:extLst>
      <p:ext uri="{BB962C8B-B14F-4D97-AF65-F5344CB8AC3E}">
        <p14:creationId xmlns:p14="http://schemas.microsoft.com/office/powerpoint/2010/main" val="2845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729" y="228647"/>
            <a:ext cx="11409528" cy="1641096"/>
          </a:xfrm>
        </p:spPr>
        <p:txBody>
          <a:bodyPr/>
          <a:lstStyle/>
          <a:p>
            <a:r>
              <a:rPr lang="en-US" b="1" dirty="0"/>
              <a:t>Dosing: Renal Impairment: </a:t>
            </a:r>
            <a:r>
              <a:rPr lang="en-US" b="1" dirty="0" smtClean="0"/>
              <a:t>Adult</a:t>
            </a:r>
            <a:br>
              <a:rPr lang="en-US" b="1" dirty="0" smtClean="0"/>
            </a:br>
            <a:r>
              <a:rPr lang="en-US" b="1" dirty="0" err="1"/>
              <a:t>Empaglifluzin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9" y="2006221"/>
            <a:ext cx="11327642" cy="4653886"/>
          </a:xfrm>
        </p:spPr>
        <p:txBody>
          <a:bodyPr>
            <a:normAutofit/>
          </a:bodyPr>
          <a:lstStyle/>
          <a:p>
            <a:r>
              <a:rPr lang="en-US" b="1" dirty="0" err="1"/>
              <a:t>eGFR</a:t>
            </a:r>
            <a:r>
              <a:rPr lang="en-US" b="1" dirty="0"/>
              <a:t> ≥45 mL/minute/1.73 m</a:t>
            </a:r>
            <a:r>
              <a:rPr lang="en-US" b="1" baseline="30000" dirty="0"/>
              <a:t>2</a:t>
            </a:r>
            <a:r>
              <a:rPr lang="en-US" b="1" dirty="0"/>
              <a:t>:</a:t>
            </a:r>
            <a:r>
              <a:rPr lang="en-US" dirty="0"/>
              <a:t> No dosage adjustment necessary.</a:t>
            </a:r>
          </a:p>
          <a:p>
            <a:endParaRPr lang="en-US" b="1" dirty="0" smtClean="0"/>
          </a:p>
          <a:p>
            <a:r>
              <a:rPr lang="en-US" b="1" dirty="0" err="1" smtClean="0"/>
              <a:t>eGFR</a:t>
            </a:r>
            <a:r>
              <a:rPr lang="en-US" b="1" dirty="0" smtClean="0"/>
              <a:t> </a:t>
            </a:r>
            <a:r>
              <a:rPr lang="en-US" b="1" dirty="0"/>
              <a:t>30 to &lt;45 mL/minute/1.73 m</a:t>
            </a:r>
            <a:r>
              <a:rPr lang="en-US" b="1" baseline="30000" dirty="0"/>
              <a:t>2</a:t>
            </a:r>
            <a:r>
              <a:rPr lang="en-US" b="1" dirty="0"/>
              <a:t>: </a:t>
            </a:r>
            <a:r>
              <a:rPr lang="en-US" dirty="0"/>
              <a:t>The US manufacturer recommends to not initiate therapy, or in patients already taking </a:t>
            </a:r>
            <a:r>
              <a:rPr lang="en-US" dirty="0" err="1"/>
              <a:t>empagliflozin</a:t>
            </a:r>
            <a:r>
              <a:rPr lang="en-US" dirty="0"/>
              <a:t>, discontinue therapy when </a:t>
            </a:r>
            <a:r>
              <a:rPr lang="en-US" dirty="0" err="1"/>
              <a:t>eGFR</a:t>
            </a:r>
            <a:r>
              <a:rPr lang="en-US" dirty="0"/>
              <a:t> is persistently &lt;45 mL/minute/1.73 m</a:t>
            </a:r>
            <a:r>
              <a:rPr lang="en-US" baseline="30000" dirty="0"/>
              <a:t>2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b="1" dirty="0" err="1" smtClean="0"/>
              <a:t>eGFR</a:t>
            </a:r>
            <a:r>
              <a:rPr lang="en-US" b="1" dirty="0" smtClean="0"/>
              <a:t> </a:t>
            </a:r>
            <a:r>
              <a:rPr lang="en-US" b="1" dirty="0"/>
              <a:t>&lt;30 mL/minute/1.73 m</a:t>
            </a:r>
            <a:r>
              <a:rPr lang="en-US" b="1" baseline="30000" dirty="0"/>
              <a:t>2</a:t>
            </a:r>
            <a:r>
              <a:rPr lang="en-US" b="1" dirty="0"/>
              <a:t>: </a:t>
            </a:r>
            <a:r>
              <a:rPr lang="en-US" dirty="0"/>
              <a:t>Use is contraindicated.</a:t>
            </a:r>
          </a:p>
          <a:p>
            <a:endParaRPr lang="en-US" b="1" dirty="0" smtClean="0"/>
          </a:p>
          <a:p>
            <a:r>
              <a:rPr lang="en-US" b="1" dirty="0" smtClean="0"/>
              <a:t>ESRD</a:t>
            </a:r>
            <a:r>
              <a:rPr lang="en-US" b="1" dirty="0"/>
              <a:t>, dialysis: </a:t>
            </a:r>
            <a:r>
              <a:rPr lang="en-US" dirty="0"/>
              <a:t>Use is contraindicated.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71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Dosing: Hepatic Impairment: Adult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Empaglifluzin</a:t>
            </a:r>
            <a:endParaRPr lang="en-US" dirty="0" smtClean="0"/>
          </a:p>
          <a:p>
            <a:r>
              <a:rPr lang="en-US" dirty="0" smtClean="0"/>
              <a:t>No </a:t>
            </a:r>
            <a:r>
              <a:rPr lang="en-US" dirty="0"/>
              <a:t>dosage adjustment necessary.</a:t>
            </a:r>
          </a:p>
        </p:txBody>
      </p:sp>
    </p:spTree>
    <p:extLst>
      <p:ext uri="{BB962C8B-B14F-4D97-AF65-F5344CB8AC3E}">
        <p14:creationId xmlns:p14="http://schemas.microsoft.com/office/powerpoint/2010/main" val="148570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4205549"/>
              </p:ext>
            </p:extLst>
          </p:nvPr>
        </p:nvGraphicFramePr>
        <p:xfrm>
          <a:off x="2" y="27285"/>
          <a:ext cx="12191998" cy="6830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5843"/>
                <a:gridCol w="1842448"/>
                <a:gridCol w="1637731"/>
                <a:gridCol w="1228298"/>
                <a:gridCol w="2054762"/>
                <a:gridCol w="2367113"/>
                <a:gridCol w="1505803"/>
              </a:tblGrid>
              <a:tr h="596585">
                <a:tc gridSpan="7">
                  <a:txBody>
                    <a:bodyPr/>
                    <a:lstStyle/>
                    <a:p>
                      <a:pPr algn="l"/>
                      <a:r>
                        <a:rPr lang="en-US" sz="3200" b="1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Agents Used for Treatment of Type 1 or Type 2 Diabetes 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</a:tr>
              <a:tr h="1442030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MECHANISM OF ACTION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↓HBA1C (%)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AGENT-SPECIFIC ADVANTAGES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AGENT-SPECIFIC</a:t>
                      </a:r>
                    </a:p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DISADVANTAGES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CONTRAINDICATIONS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4792100">
                <a:tc>
                  <a:txBody>
                    <a:bodyPr/>
                    <a:lstStyle/>
                    <a:p>
                      <a:r>
                        <a:rPr lang="en-US" sz="24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Biguanides</a:t>
                      </a:r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↓ Hepatic glucose production 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Metformin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1–2 	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Weight neutral, do not cause hypoglycemia, inexpensive, extensive experience, </a:t>
                      </a:r>
                    </a:p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↓ CV events 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Diarrhea, nausea, </a:t>
                      </a:r>
                    </a:p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lactic acidosis, vitamin B12 deficiency 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Renal insufficiency (for GFR &lt;45 mL/min), CHF, radiographic contrast studies, hospitalized patients, acidosis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2415655" y="5704763"/>
            <a:ext cx="3261814" cy="85980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Harrisons Endocrinology 2018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87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Contraindications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Empaglifluzin</a:t>
            </a:r>
            <a:endParaRPr lang="en-US" dirty="0"/>
          </a:p>
          <a:p>
            <a:r>
              <a:rPr lang="en-US" dirty="0"/>
              <a:t>History of serious hypersensitivity to </a:t>
            </a:r>
            <a:r>
              <a:rPr lang="en-US" dirty="0" err="1"/>
              <a:t>empagliflozin</a:t>
            </a:r>
            <a:r>
              <a:rPr lang="en-US" dirty="0"/>
              <a:t> or any component of the </a:t>
            </a:r>
            <a:r>
              <a:rPr lang="en-US" dirty="0" smtClean="0"/>
              <a:t>formulation</a:t>
            </a:r>
          </a:p>
          <a:p>
            <a:r>
              <a:rPr lang="en-US" dirty="0" smtClean="0"/>
              <a:t>Severe </a:t>
            </a:r>
            <a:r>
              <a:rPr lang="en-US" dirty="0"/>
              <a:t>renal impairment (</a:t>
            </a:r>
            <a:r>
              <a:rPr lang="en-US" dirty="0" err="1"/>
              <a:t>eGFR</a:t>
            </a:r>
            <a:r>
              <a:rPr lang="en-US" dirty="0"/>
              <a:t> &lt;30 mL/minute/1.73 m</a:t>
            </a:r>
            <a:r>
              <a:rPr lang="en-US" baseline="30000" dirty="0"/>
              <a:t>2</a:t>
            </a:r>
            <a:r>
              <a:rPr lang="en-US" dirty="0"/>
              <a:t>), end-stage renal disease (ESRD), or dialysis</a:t>
            </a:r>
          </a:p>
        </p:txBody>
      </p:sp>
    </p:spTree>
    <p:extLst>
      <p:ext uri="{BB962C8B-B14F-4D97-AF65-F5344CB8AC3E}">
        <p14:creationId xmlns:p14="http://schemas.microsoft.com/office/powerpoint/2010/main" val="169796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Empaglifluzin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Administration</a:t>
            </a:r>
            <a:r>
              <a:rPr lang="en-US" dirty="0"/>
              <a:t> Oral: </a:t>
            </a:r>
            <a:endParaRPr lang="en-US" dirty="0" smtClean="0"/>
          </a:p>
          <a:p>
            <a:r>
              <a:rPr lang="en-US" dirty="0" smtClean="0"/>
              <a:t>Administer </a:t>
            </a:r>
            <a:r>
              <a:rPr lang="en-US" dirty="0"/>
              <a:t>once daily in the morning, with or without food.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16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DPP4I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99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077" y="-891480"/>
            <a:ext cx="19402719" cy="818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78B3B-2632-46B0-940A-7ADF08BFC98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2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341" y="3187405"/>
            <a:ext cx="25812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631" y="3157325"/>
            <a:ext cx="66294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927" y="1719050"/>
            <a:ext cx="66294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1941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621" y="1626015"/>
            <a:ext cx="64103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853" y="3072449"/>
            <a:ext cx="63912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33" y="3132813"/>
            <a:ext cx="25812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23718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236" y="1161991"/>
            <a:ext cx="80581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473" y="2595421"/>
            <a:ext cx="80676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50" y="2630192"/>
            <a:ext cx="25812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62457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73" y="1170936"/>
            <a:ext cx="52959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873" y="2671124"/>
            <a:ext cx="25812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148" y="2637786"/>
            <a:ext cx="53054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4987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2414065"/>
              </p:ext>
            </p:extLst>
          </p:nvPr>
        </p:nvGraphicFramePr>
        <p:xfrm>
          <a:off x="2" y="27285"/>
          <a:ext cx="12191998" cy="6739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795"/>
                <a:gridCol w="2183642"/>
                <a:gridCol w="1937982"/>
                <a:gridCol w="1228298"/>
                <a:gridCol w="2388359"/>
                <a:gridCol w="2115403"/>
                <a:gridCol w="1710519"/>
              </a:tblGrid>
              <a:tr h="574988">
                <a:tc gridSpan="7">
                  <a:txBody>
                    <a:bodyPr/>
                    <a:lstStyle/>
                    <a:p>
                      <a:pPr algn="l"/>
                      <a:r>
                        <a:rPr lang="en-US" sz="3200" b="1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Agents Used for Treatment of Type 1 or Type 2 Diabetes 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</a:tr>
              <a:tr h="1508998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MECHANISM OF ACTION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↓HBA1C (%)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AGENT-SPECIFIC ADVANTAGES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AGENT-SPECIFIC</a:t>
                      </a:r>
                    </a:p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DISADVANTAGES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CONTRAINDICATIONS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465181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Dipeptidyl peptidase IV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inhibitors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Prolong endogenous GLP-1 action; </a:t>
                      </a: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↑ Insulin, </a:t>
                      </a: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↓ glucagon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Alogliptin</a:t>
                      </a:r>
                    </a:p>
                    <a:p>
                      <a:r>
                        <a:rPr lang="sv-SE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Linagliptin</a:t>
                      </a:r>
                    </a:p>
                    <a:p>
                      <a:r>
                        <a:rPr lang="sv-SE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Saxagliptin</a:t>
                      </a:r>
                    </a:p>
                    <a:p>
                      <a:r>
                        <a:rPr lang="sv-SE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Sitagliptin</a:t>
                      </a:r>
                    </a:p>
                    <a:p>
                      <a:r>
                        <a:rPr lang="sv-SE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vildagliptin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0.5–0.8 	</a:t>
                      </a:r>
                    </a:p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Well tolerated, do not cause hypoglycemia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Angioedema/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urticarial and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immune-mediated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dermatologic effects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Reduced dose with renal disease 	</a:t>
                      </a:r>
                    </a:p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2415655" y="5704763"/>
            <a:ext cx="3261814" cy="85980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Harrisons Endocrinology 2018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59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78" y="210722"/>
            <a:ext cx="12055522" cy="1301006"/>
          </a:xfrm>
        </p:spPr>
        <p:txBody>
          <a:bodyPr>
            <a:normAutofit/>
          </a:bodyPr>
          <a:lstStyle/>
          <a:p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Sitagliptin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Dosing: Renal Impairment</a:t>
            </a:r>
            <a:r>
              <a:rPr lang="en-US" sz="3600" b="1" dirty="0"/>
              <a:t> 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4892377"/>
              </p:ext>
            </p:extLst>
          </p:nvPr>
        </p:nvGraphicFramePr>
        <p:xfrm>
          <a:off x="47328" y="1814683"/>
          <a:ext cx="12048662" cy="343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83999"/>
                <a:gridCol w="4864663"/>
              </a:tblGrid>
              <a:tr h="537427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Cl</a:t>
                      </a:r>
                      <a:r>
                        <a:rPr lang="en-US" sz="2400" baseline="-25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≥45 mL/minute</a:t>
                      </a:r>
                      <a:endParaRPr lang="en-US" sz="2400" dirty="0"/>
                    </a:p>
                  </a:txBody>
                  <a:tcPr marL="121920" marR="12192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No adjustment required</a:t>
                      </a:r>
                      <a:endParaRPr lang="en-US" sz="2400" dirty="0"/>
                    </a:p>
                  </a:txBody>
                  <a:tcPr marL="121920" marR="121920">
                    <a:solidFill>
                      <a:srgbClr val="92D050"/>
                    </a:solidFill>
                  </a:tcPr>
                </a:tc>
              </a:tr>
              <a:tr h="537427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Cl</a:t>
                      </a:r>
                      <a:r>
                        <a:rPr lang="en-US" sz="2400" baseline="-25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≥30 to &lt;45 mL/minute</a:t>
                      </a:r>
                      <a:endParaRPr lang="en-US" sz="2400" dirty="0"/>
                    </a:p>
                  </a:txBody>
                  <a:tcPr marL="121920" marR="12192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50 mg once daily</a:t>
                      </a:r>
                      <a:endParaRPr lang="en-US" sz="2400" dirty="0"/>
                    </a:p>
                  </a:txBody>
                  <a:tcPr marL="121920" marR="121920">
                    <a:solidFill>
                      <a:srgbClr val="FFFF00"/>
                    </a:solidFill>
                  </a:tcPr>
                </a:tc>
              </a:tr>
              <a:tr h="537427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Cl</a:t>
                      </a:r>
                      <a:r>
                        <a:rPr lang="en-US" sz="2400" baseline="-25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&lt;30 mL/minute</a:t>
                      </a:r>
                      <a:endParaRPr lang="en-US" sz="2400" dirty="0"/>
                    </a:p>
                  </a:txBody>
                  <a:tcPr marL="121920" marR="12192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25 mg once daily</a:t>
                      </a:r>
                      <a:endParaRPr lang="en-US" sz="2400" dirty="0"/>
                    </a:p>
                  </a:txBody>
                  <a:tcPr marL="121920" marR="12192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827251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ESRD requiring hemodialysis or peritoneal dialysis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25 mg once daily</a:t>
                      </a:r>
                      <a:endParaRPr lang="en-US" sz="2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(administered without regard to timing of hemodialysis)</a:t>
                      </a:r>
                    </a:p>
                    <a:p>
                      <a:endParaRPr lang="en-US" sz="2400" dirty="0"/>
                    </a:p>
                  </a:txBody>
                  <a:tcPr marL="121920" marR="12192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78B3B-2632-46B0-940A-7ADF08BFC98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6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solidFill>
            <a:srgbClr val="FFCCFF"/>
          </a:solidFill>
        </p:spPr>
        <p:txBody>
          <a:bodyPr/>
          <a:lstStyle/>
          <a:p>
            <a:r>
              <a:rPr lang="en-US" b="1" i="1" dirty="0">
                <a:solidFill>
                  <a:srgbClr val="7030A0"/>
                </a:solidFill>
              </a:rPr>
              <a:t>Oral hypoglycemic agents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spc="50" dirty="0" err="1">
                <a:ln w="11430"/>
                <a:solidFill>
                  <a:srgbClr val="D858B6"/>
                </a:solidFill>
              </a:rPr>
              <a:t>Dr</a:t>
            </a:r>
            <a:r>
              <a:rPr lang="en-US" sz="4000" spc="50" dirty="0">
                <a:ln w="11430"/>
                <a:solidFill>
                  <a:srgbClr val="D858B6"/>
                </a:solidFill>
              </a:rPr>
              <a:t> Mozhgan </a:t>
            </a:r>
            <a:r>
              <a:rPr lang="en-US" sz="4000" spc="50" dirty="0" smtClean="0">
                <a:ln w="11430"/>
                <a:solidFill>
                  <a:srgbClr val="D858B6"/>
                </a:solidFill>
              </a:rPr>
              <a:t>Karimifar</a:t>
            </a:r>
          </a:p>
          <a:p>
            <a:r>
              <a:rPr lang="en-US" sz="4000" spc="50" dirty="0" smtClean="0">
                <a:ln w="11430"/>
                <a:solidFill>
                  <a:srgbClr val="D858B6"/>
                </a:solidFill>
              </a:rPr>
              <a:t>Endocrinologist</a:t>
            </a:r>
            <a:endParaRPr lang="en-US" sz="4000" spc="50" dirty="0">
              <a:ln w="11430"/>
              <a:solidFill>
                <a:srgbClr val="D858B6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20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Dosing: Hepatic </a:t>
            </a:r>
            <a:r>
              <a:rPr lang="en-US" b="1" dirty="0" smtClean="0"/>
              <a:t>Impairment</a:t>
            </a:r>
            <a:br>
              <a:rPr lang="en-US" b="1" dirty="0" smtClean="0"/>
            </a:br>
            <a:r>
              <a:rPr lang="en-US" b="1" dirty="0" err="1"/>
              <a:t>Sitagliptin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Mild-to-moderate impairment </a:t>
            </a:r>
            <a:r>
              <a:rPr lang="en-US" dirty="0"/>
              <a:t>(Child-Pugh classes A and B): No dosage adjustment required</a:t>
            </a:r>
          </a:p>
          <a:p>
            <a:endParaRPr lang="en-US" dirty="0"/>
          </a:p>
          <a:p>
            <a:r>
              <a:rPr lang="en-US" b="1" dirty="0"/>
              <a:t>Severe impairment </a:t>
            </a:r>
            <a:r>
              <a:rPr lang="en-US" dirty="0"/>
              <a:t>(Child-Pugh class C): </a:t>
            </a:r>
          </a:p>
          <a:p>
            <a:r>
              <a:rPr lang="en-US" i="1" dirty="0"/>
              <a:t>US labeling:</a:t>
            </a:r>
            <a:r>
              <a:rPr lang="en-US" dirty="0"/>
              <a:t> There are no dosage adjustments provided in the manufacturer’s labeling (has not been studied). </a:t>
            </a:r>
          </a:p>
          <a:p>
            <a:r>
              <a:rPr lang="en-US" i="1" dirty="0"/>
              <a:t>Canadian labeling:</a:t>
            </a:r>
            <a:r>
              <a:rPr lang="en-US" dirty="0"/>
              <a:t> Use is not recommended.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2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Dosing: Renal Impairment: Adult</a:t>
            </a:r>
            <a:br>
              <a:rPr lang="en-US" b="1" dirty="0"/>
            </a:br>
            <a:r>
              <a:rPr lang="en-US" b="1" dirty="0" err="1"/>
              <a:t>Linagliptin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dosage adjustment necessary.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78B3B-2632-46B0-940A-7ADF08BFC98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5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Dosing: Hepatic Impairment: Adult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dosage adjustment necessary.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78B3B-2632-46B0-940A-7ADF08BFC98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7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Thiazolidinediones</a:t>
            </a:r>
            <a:r>
              <a:rPr lang="en-US" dirty="0"/>
              <a:t> 	</a:t>
            </a:r>
            <a:br>
              <a:rPr lang="en-US" dirty="0"/>
            </a:b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6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484" y="2536647"/>
            <a:ext cx="26289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005" y="2485813"/>
            <a:ext cx="663892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005" y="990388"/>
            <a:ext cx="660082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0834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537" y="1790783"/>
            <a:ext cx="6353175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1" y="1789919"/>
            <a:ext cx="26289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27" y="274805"/>
            <a:ext cx="63627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3267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619" y="2677888"/>
            <a:ext cx="817245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97" y="2624496"/>
            <a:ext cx="26289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089" y="1246210"/>
            <a:ext cx="81248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09472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691" y="2945440"/>
            <a:ext cx="527685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994" y="1458391"/>
            <a:ext cx="5314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094" y="2942162"/>
            <a:ext cx="26289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0262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6892801"/>
              </p:ext>
            </p:extLst>
          </p:nvPr>
        </p:nvGraphicFramePr>
        <p:xfrm>
          <a:off x="2" y="27285"/>
          <a:ext cx="12191998" cy="6739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795"/>
                <a:gridCol w="1842448"/>
                <a:gridCol w="2279176"/>
                <a:gridCol w="1228298"/>
                <a:gridCol w="2388359"/>
                <a:gridCol w="2115403"/>
                <a:gridCol w="1710519"/>
              </a:tblGrid>
              <a:tr h="574988">
                <a:tc gridSpan="7">
                  <a:txBody>
                    <a:bodyPr/>
                    <a:lstStyle/>
                    <a:p>
                      <a:pPr algn="l"/>
                      <a:r>
                        <a:rPr lang="en-US" sz="3200" b="1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Agents Used for Treatment of Type 1 or Type 2 Diabetes 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</a:tr>
              <a:tr h="1508998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MECHANISM OF ACTION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↓HBA1C (%)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AGENT-SPECIFIC ADVANTAGES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AGENT-SPECIFIC</a:t>
                      </a:r>
                    </a:p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DISADVANTAGES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CONTRAINDICATIONS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4651815">
                <a:tc>
                  <a:txBody>
                    <a:bodyPr/>
                    <a:lstStyle/>
                    <a:p>
                      <a:pPr algn="ctr"/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Thiazolidinediones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↓ Insulin resistance, ↑ glucose utilization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Pioglitazone, rosiglitazone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0.5–1.4 	</a:t>
                      </a: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Lower insulin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Peripheral edema,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CHF, weight gain,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fractures, macular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edema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CHF, liver disease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2415655" y="5704763"/>
            <a:ext cx="3261814" cy="85980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Harrisons Endocrinology 2018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62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Pioglitazone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Administration</a:t>
            </a:r>
            <a:r>
              <a:rPr lang="en-US" dirty="0"/>
              <a:t> Oral: May be administered without regard to meals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73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CFF"/>
          </a:solidFill>
        </p:spPr>
        <p:txBody>
          <a:bodyPr>
            <a:normAutofit/>
          </a:bodyPr>
          <a:lstStyle/>
          <a:p>
            <a:r>
              <a:rPr lang="en-US" dirty="0"/>
              <a:t> </a:t>
            </a:r>
            <a:r>
              <a:rPr lang="en-US" b="1" dirty="0" smtClean="0">
                <a:solidFill>
                  <a:srgbClr val="7030A0"/>
                </a:solidFill>
              </a:rPr>
              <a:t>Metformin</a:t>
            </a:r>
            <a:br>
              <a:rPr lang="en-US" b="1" dirty="0" smtClean="0">
                <a:solidFill>
                  <a:srgbClr val="7030A0"/>
                </a:solidFill>
              </a:rPr>
            </a:br>
            <a:r>
              <a:rPr lang="en-US" b="1" dirty="0" smtClean="0">
                <a:solidFill>
                  <a:srgbClr val="7030A0"/>
                </a:solidFill>
              </a:rPr>
              <a:t>Dosing</a:t>
            </a:r>
            <a:r>
              <a:rPr lang="en-US" b="1" dirty="0">
                <a:solidFill>
                  <a:srgbClr val="7030A0"/>
                </a:solidFill>
              </a:rPr>
              <a:t>: Renal Impairment: </a:t>
            </a:r>
            <a:r>
              <a:rPr lang="en-US" b="1" dirty="0" smtClean="0">
                <a:solidFill>
                  <a:srgbClr val="7030A0"/>
                </a:solidFill>
              </a:rPr>
              <a:t>Adult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93539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err="1" smtClean="0">
                <a:solidFill>
                  <a:srgbClr val="7030A0"/>
                </a:solidFill>
              </a:rPr>
              <a:t>eGFR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b="1" dirty="0">
                <a:solidFill>
                  <a:srgbClr val="7030A0"/>
                </a:solidFill>
              </a:rPr>
              <a:t>&gt;45 mL/minute/1.73 m</a:t>
            </a:r>
            <a:r>
              <a:rPr lang="en-US" b="1" baseline="30000" dirty="0">
                <a:solidFill>
                  <a:srgbClr val="7030A0"/>
                </a:solidFill>
              </a:rPr>
              <a:t>2</a:t>
            </a:r>
            <a:r>
              <a:rPr lang="en-US" b="1" dirty="0">
                <a:solidFill>
                  <a:srgbClr val="7030A0"/>
                </a:solidFill>
              </a:rPr>
              <a:t>:</a:t>
            </a:r>
            <a:r>
              <a:rPr lang="en-US" dirty="0">
                <a:solidFill>
                  <a:srgbClr val="7030A0"/>
                </a:solidFill>
              </a:rPr>
              <a:t> No dosage adjustment necessary; monitor renal function at least annually. </a:t>
            </a:r>
            <a:endParaRPr lang="en-US" dirty="0" smtClean="0">
              <a:solidFill>
                <a:srgbClr val="7030A0"/>
              </a:solidFill>
            </a:endParaRPr>
          </a:p>
          <a:p>
            <a:r>
              <a:rPr lang="en-US" dirty="0" smtClean="0">
                <a:solidFill>
                  <a:srgbClr val="7030A0"/>
                </a:solidFill>
              </a:rPr>
              <a:t>More </a:t>
            </a:r>
            <a:r>
              <a:rPr lang="en-US" dirty="0">
                <a:solidFill>
                  <a:srgbClr val="7030A0"/>
                </a:solidFill>
              </a:rPr>
              <a:t>frequent monitoring (every 3 to 6 months) and a maximum dose of 2 g/day has been recommended for patients with </a:t>
            </a:r>
            <a:r>
              <a:rPr lang="en-US" dirty="0" err="1">
                <a:solidFill>
                  <a:srgbClr val="7030A0"/>
                </a:solidFill>
              </a:rPr>
              <a:t>eGFR</a:t>
            </a:r>
            <a:r>
              <a:rPr lang="en-US" dirty="0">
                <a:solidFill>
                  <a:srgbClr val="7030A0"/>
                </a:solidFill>
              </a:rPr>
              <a:t> &gt;45 to &lt;60 mL/minute/1.73 m</a:t>
            </a:r>
            <a:r>
              <a:rPr lang="en-US" baseline="30000" dirty="0">
                <a:solidFill>
                  <a:srgbClr val="7030A0"/>
                </a:solidFill>
              </a:rPr>
              <a:t>2</a:t>
            </a:r>
            <a:r>
              <a:rPr lang="en-US" dirty="0">
                <a:solidFill>
                  <a:srgbClr val="7030A0"/>
                </a:solidFill>
              </a:rPr>
              <a:t> </a:t>
            </a:r>
            <a:r>
              <a:rPr lang="en-US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b="1" dirty="0" err="1">
                <a:solidFill>
                  <a:srgbClr val="7030A0"/>
                </a:solidFill>
              </a:rPr>
              <a:t>eGFR</a:t>
            </a:r>
            <a:r>
              <a:rPr lang="en-US" b="1" dirty="0">
                <a:solidFill>
                  <a:srgbClr val="7030A0"/>
                </a:solidFill>
              </a:rPr>
              <a:t> 30 to 45 mL/minute/1.73 m</a:t>
            </a:r>
            <a:r>
              <a:rPr lang="en-US" b="1" baseline="30000" dirty="0">
                <a:solidFill>
                  <a:srgbClr val="7030A0"/>
                </a:solidFill>
              </a:rPr>
              <a:t>2</a:t>
            </a:r>
            <a:r>
              <a:rPr lang="en-US" b="1" dirty="0">
                <a:solidFill>
                  <a:srgbClr val="7030A0"/>
                </a:solidFill>
              </a:rPr>
              <a:t>:</a:t>
            </a:r>
          </a:p>
          <a:p>
            <a:r>
              <a:rPr lang="en-US" i="1" dirty="0">
                <a:solidFill>
                  <a:srgbClr val="7030A0"/>
                </a:solidFill>
              </a:rPr>
              <a:t>Preexisting impairment: </a:t>
            </a:r>
            <a:r>
              <a:rPr lang="en-US" dirty="0">
                <a:solidFill>
                  <a:srgbClr val="7030A0"/>
                </a:solidFill>
              </a:rPr>
              <a:t>Use is not recommended for initiation of therapy by some </a:t>
            </a:r>
            <a:r>
              <a:rPr lang="en-US" dirty="0" smtClean="0">
                <a:solidFill>
                  <a:srgbClr val="7030A0"/>
                </a:solidFill>
              </a:rPr>
              <a:t>experts</a:t>
            </a:r>
          </a:p>
          <a:p>
            <a:r>
              <a:rPr lang="en-US" i="1" dirty="0" smtClean="0">
                <a:solidFill>
                  <a:srgbClr val="7030A0"/>
                </a:solidFill>
              </a:rPr>
              <a:t>If </a:t>
            </a:r>
            <a:r>
              <a:rPr lang="en-US" i="1" dirty="0" err="1">
                <a:solidFill>
                  <a:srgbClr val="7030A0"/>
                </a:solidFill>
              </a:rPr>
              <a:t>eGFR</a:t>
            </a:r>
            <a:r>
              <a:rPr lang="en-US" i="1" dirty="0">
                <a:solidFill>
                  <a:srgbClr val="7030A0"/>
                </a:solidFill>
              </a:rPr>
              <a:t> falls between</a:t>
            </a:r>
            <a:r>
              <a:rPr lang="en-US" dirty="0">
                <a:solidFill>
                  <a:srgbClr val="7030A0"/>
                </a:solidFill>
              </a:rPr>
              <a:t> </a:t>
            </a:r>
            <a:r>
              <a:rPr lang="en-US" i="1" dirty="0">
                <a:solidFill>
                  <a:srgbClr val="7030A0"/>
                </a:solidFill>
              </a:rPr>
              <a:t>30 and &lt;45 mL/minute/1.73 m</a:t>
            </a:r>
            <a:r>
              <a:rPr lang="en-US" dirty="0">
                <a:solidFill>
                  <a:srgbClr val="7030A0"/>
                </a:solidFill>
              </a:rPr>
              <a:t> </a:t>
            </a:r>
            <a:r>
              <a:rPr lang="en-US" i="1" baseline="30000" dirty="0">
                <a:solidFill>
                  <a:srgbClr val="7030A0"/>
                </a:solidFill>
              </a:rPr>
              <a:t>2</a:t>
            </a:r>
            <a:r>
              <a:rPr lang="en-US" dirty="0">
                <a:solidFill>
                  <a:srgbClr val="7030A0"/>
                </a:solidFill>
              </a:rPr>
              <a:t> </a:t>
            </a:r>
            <a:r>
              <a:rPr lang="en-US" i="1" dirty="0">
                <a:solidFill>
                  <a:srgbClr val="7030A0"/>
                </a:solidFill>
              </a:rPr>
              <a:t>during therapy</a:t>
            </a:r>
            <a:r>
              <a:rPr lang="en-US" dirty="0">
                <a:solidFill>
                  <a:srgbClr val="7030A0"/>
                </a:solidFill>
              </a:rPr>
              <a:t>: Consider benefits/risks of continuing therapy. If continuing therapy, a dosage reduction of 50% (maximum: 1 g/day) and monitoring of renal function every 3 months is </a:t>
            </a:r>
            <a:r>
              <a:rPr lang="en-US" dirty="0" smtClean="0">
                <a:solidFill>
                  <a:srgbClr val="7030A0"/>
                </a:solidFill>
              </a:rPr>
              <a:t>recommended.</a:t>
            </a:r>
            <a:endParaRPr lang="en-US" dirty="0">
              <a:solidFill>
                <a:srgbClr val="7030A0"/>
              </a:solidFill>
            </a:endParaRPr>
          </a:p>
          <a:p>
            <a:r>
              <a:rPr lang="en-US" b="1" dirty="0" err="1">
                <a:solidFill>
                  <a:srgbClr val="7030A0"/>
                </a:solidFill>
              </a:rPr>
              <a:t>eGFR</a:t>
            </a:r>
            <a:r>
              <a:rPr lang="en-US" b="1" dirty="0">
                <a:solidFill>
                  <a:srgbClr val="7030A0"/>
                </a:solidFill>
              </a:rPr>
              <a:t> &lt;30 mL/minute/1.73 m</a:t>
            </a:r>
            <a:r>
              <a:rPr lang="en-US" b="1" baseline="30000" dirty="0">
                <a:solidFill>
                  <a:srgbClr val="7030A0"/>
                </a:solidFill>
              </a:rPr>
              <a:t>2</a:t>
            </a:r>
            <a:r>
              <a:rPr lang="en-US" b="1" dirty="0">
                <a:solidFill>
                  <a:srgbClr val="7030A0"/>
                </a:solidFill>
              </a:rPr>
              <a:t>: </a:t>
            </a:r>
            <a:r>
              <a:rPr lang="en-US" dirty="0">
                <a:solidFill>
                  <a:srgbClr val="7030A0"/>
                </a:solidFill>
              </a:rPr>
              <a:t>Use is contraindicated.</a:t>
            </a:r>
          </a:p>
          <a:p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27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Insulin </a:t>
            </a:r>
            <a:r>
              <a:rPr lang="en-US" dirty="0" err="1"/>
              <a:t>secretagogues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 err="1" smtClean="0"/>
              <a:t>Sulfonylureasc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23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1577315"/>
              </p:ext>
            </p:extLst>
          </p:nvPr>
        </p:nvGraphicFramePr>
        <p:xfrm>
          <a:off x="2" y="27285"/>
          <a:ext cx="12191998" cy="6739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795"/>
                <a:gridCol w="1842448"/>
                <a:gridCol w="2279176"/>
                <a:gridCol w="1228298"/>
                <a:gridCol w="2388359"/>
                <a:gridCol w="2115403"/>
                <a:gridCol w="1710519"/>
              </a:tblGrid>
              <a:tr h="574988">
                <a:tc gridSpan="7">
                  <a:txBody>
                    <a:bodyPr/>
                    <a:lstStyle/>
                    <a:p>
                      <a:pPr algn="l"/>
                      <a:r>
                        <a:rPr lang="en-US" sz="3200" b="1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Agents Used for Treatment of Type 1 or Type 2 Diabetes 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</a:tr>
              <a:tr h="1508998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MECHANISM OF ACTION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↓HBA1C (%)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AGENT-SPECIFIC ADVANTAGES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AGENT-SPECIFIC</a:t>
                      </a:r>
                    </a:p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DISADVANTAGES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CONTRAINDICATIONS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4651815">
                <a:tc>
                  <a:txBody>
                    <a:bodyPr/>
                    <a:lstStyle/>
                    <a:p>
                      <a:pPr algn="ctr"/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Sulfonylureas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 Insulin secretion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Glibornuride</a:t>
                      </a:r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gliclazide</a:t>
                      </a:r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glimepiride, glipizide,</a:t>
                      </a:r>
                    </a:p>
                    <a:p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gliquidone</a:t>
                      </a:r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glyburide,</a:t>
                      </a:r>
                    </a:p>
                    <a:p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glyclopyramide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1–2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Short onset of action,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lower postprandial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glucose, inexpensive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Hypoglycemia, weight gain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Renal/liver disease 	</a:t>
                      </a:r>
                    </a:p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4046562" y="5704762"/>
            <a:ext cx="3261814" cy="85980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Harrisons Endocrinology 2018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26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811" y="3629961"/>
            <a:ext cx="91916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971" y="2228709"/>
            <a:ext cx="65436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8657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681" y="2071688"/>
            <a:ext cx="63531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324" y="3541382"/>
            <a:ext cx="25336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5" y="3514086"/>
            <a:ext cx="62960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8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844" y="1754247"/>
            <a:ext cx="81248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787" y="3179429"/>
            <a:ext cx="79724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37" y="3179429"/>
            <a:ext cx="25336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4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065" y="2170066"/>
            <a:ext cx="5314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065" y="3627391"/>
            <a:ext cx="5343952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767" y="3627391"/>
            <a:ext cx="25336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0172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Insulin </a:t>
            </a:r>
            <a:r>
              <a:rPr lang="en-US" dirty="0" err="1"/>
              <a:t>secretagogues</a:t>
            </a:r>
            <a:r>
              <a:rPr lang="en-US" dirty="0"/>
              <a:t>: </a:t>
            </a:r>
            <a:r>
              <a:rPr lang="en-US" dirty="0" err="1" smtClean="0"/>
              <a:t>Nonsulfonylureasc</a:t>
            </a:r>
            <a:r>
              <a:rPr lang="en-US" dirty="0"/>
              <a:t>	</a:t>
            </a:r>
            <a:br>
              <a:rPr lang="en-US" dirty="0"/>
            </a:b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2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6012221"/>
              </p:ext>
            </p:extLst>
          </p:nvPr>
        </p:nvGraphicFramePr>
        <p:xfrm>
          <a:off x="2" y="27285"/>
          <a:ext cx="12191998" cy="7792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8989"/>
                <a:gridCol w="1665027"/>
                <a:gridCol w="2238233"/>
                <a:gridCol w="805218"/>
                <a:gridCol w="2552131"/>
                <a:gridCol w="2251881"/>
                <a:gridCol w="1710519"/>
              </a:tblGrid>
              <a:tr h="574988">
                <a:tc gridSpan="7">
                  <a:txBody>
                    <a:bodyPr/>
                    <a:lstStyle/>
                    <a:p>
                      <a:pPr algn="l"/>
                      <a:r>
                        <a:rPr lang="en-US" sz="2800" b="1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Agents Used for Treatment of Type 1 or Type 2 Diabetes </a:t>
                      </a:r>
                      <a:r>
                        <a:rPr lang="en-US" sz="2800" b="0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</a:tr>
              <a:tr h="1786085"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MECHANISM OF ACTION 	</a:t>
                      </a:r>
                    </a:p>
                    <a:p>
                      <a:pPr algn="l"/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EXAMPLES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↓HBA1C (%) </a:t>
                      </a:r>
                    </a:p>
                  </a:txBody>
                  <a:tcPr vert="vert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AGENT-SPECIFIC ADVANTAGES 	</a:t>
                      </a:r>
                    </a:p>
                    <a:p>
                      <a:pPr algn="l"/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AGENT-SPECIFIC</a:t>
                      </a:r>
                    </a:p>
                    <a:p>
                      <a:pPr algn="l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DISADVANTAGES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CONTRAINDICATIONS 	</a:t>
                      </a:r>
                    </a:p>
                    <a:p>
                      <a:pPr algn="l"/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4566134"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Insulin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secretagogues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      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Nonsulfonylureas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↑ Insulin secretion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Mitiglinide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nateglinide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repaglinide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0.5–1.0 	</a:t>
                      </a:r>
                    </a:p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 onset of action, lower postprandial glucose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Hypoglycemia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Renal/liver disease 	</a:t>
                      </a:r>
                    </a:p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311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>
                <a:solidFill>
                  <a:schemeClr val="dk1"/>
                </a:solidFill>
              </a:rPr>
              <a:t>α-</a:t>
            </a:r>
            <a:r>
              <a:rPr lang="en-US" dirty="0">
                <a:solidFill>
                  <a:schemeClr val="dk1"/>
                </a:solidFill>
              </a:rPr>
              <a:t>Glucosidase  </a:t>
            </a:r>
            <a:r>
              <a:rPr lang="en-US" dirty="0" err="1">
                <a:solidFill>
                  <a:schemeClr val="dk1"/>
                </a:solidFill>
              </a:rPr>
              <a:t>inhibitorsc</a:t>
            </a:r>
            <a:r>
              <a:rPr lang="en-US" dirty="0">
                <a:solidFill>
                  <a:schemeClr val="dk1"/>
                </a:solidFill>
              </a:rPr>
              <a:t/>
            </a:r>
            <a:br>
              <a:rPr lang="en-US" dirty="0">
                <a:solidFill>
                  <a:schemeClr val="dk1"/>
                </a:solidFill>
              </a:rPr>
            </a:b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64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4385332"/>
              </p:ext>
            </p:extLst>
          </p:nvPr>
        </p:nvGraphicFramePr>
        <p:xfrm>
          <a:off x="2" y="27285"/>
          <a:ext cx="12191998" cy="6739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795"/>
                <a:gridCol w="1842448"/>
                <a:gridCol w="2279176"/>
                <a:gridCol w="1228298"/>
                <a:gridCol w="2388359"/>
                <a:gridCol w="2115403"/>
                <a:gridCol w="1710519"/>
              </a:tblGrid>
              <a:tr h="574988">
                <a:tc gridSpan="7">
                  <a:txBody>
                    <a:bodyPr/>
                    <a:lstStyle/>
                    <a:p>
                      <a:pPr algn="l"/>
                      <a:r>
                        <a:rPr lang="en-US" sz="3200" b="1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Agents Used for Treatment of Type 1 or Type 2 Diabetes 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b="0" i="0" u="none" strike="noStrike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5CD4"/>
                    </a:solidFill>
                  </a:tcPr>
                </a:tc>
              </a:tr>
              <a:tr h="1508998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MECHANISM OF ACTION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↓HBA1C (%)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AGENT-SPECIFIC ADVANTAGES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AGENT-SPECIFIC</a:t>
                      </a:r>
                    </a:p>
                    <a:p>
                      <a:pPr algn="l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DISADVANTAGES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CONTRAINDICATIONS 	</a:t>
                      </a:r>
                    </a:p>
                    <a:p>
                      <a:pPr algn="l"/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4651815">
                <a:tc>
                  <a:txBody>
                    <a:bodyPr/>
                    <a:lstStyle/>
                    <a:p>
                      <a:r>
                        <a:rPr lang="el-G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α-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Glucosidase 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inhibitorsc</a:t>
                      </a:r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↓ GI glucose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absorption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Acarbose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miglitol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voglibose</a:t>
                      </a:r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0.5–0.8 	</a:t>
                      </a: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Reduce postprandial</a:t>
                      </a:r>
                    </a:p>
                    <a:p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glycemia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 flatulence, liver</a:t>
                      </a:r>
                    </a:p>
                    <a:p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function tests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Reduced dose with renal disease 	</a:t>
                      </a:r>
                    </a:p>
                    <a:p>
                      <a:endParaRPr lang="en-US" sz="2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3452885" y="5704762"/>
            <a:ext cx="3261814" cy="85980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Harrisons Endocrinology 2018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6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Intravenous </a:t>
            </a:r>
            <a:r>
              <a:rPr lang="en-US" b="1" dirty="0"/>
              <a:t>iodinated contrast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en-US" dirty="0" smtClean="0"/>
              <a:t>old</a:t>
            </a:r>
            <a:r>
              <a:rPr lang="en-US" dirty="0"/>
              <a:t> </a:t>
            </a:r>
            <a:r>
              <a:rPr lang="en-US" u="sng" dirty="0"/>
              <a:t>metformin</a:t>
            </a:r>
            <a:r>
              <a:rPr lang="en-US" dirty="0"/>
              <a:t> in patients who are about </a:t>
            </a:r>
            <a:r>
              <a:rPr lang="en-US" dirty="0" smtClean="0"/>
              <a:t>to:</a:t>
            </a:r>
          </a:p>
          <a:p>
            <a:r>
              <a:rPr lang="en-US" dirty="0" smtClean="0"/>
              <a:t> </a:t>
            </a:r>
            <a:r>
              <a:rPr lang="en-US" dirty="0"/>
              <a:t>receive intravenous iodinated contrast material (with potential for contrast-induced renal failure) or </a:t>
            </a:r>
            <a:endParaRPr lang="en-US" dirty="0" smtClean="0"/>
          </a:p>
          <a:p>
            <a:r>
              <a:rPr lang="en-US" dirty="0" smtClean="0"/>
              <a:t>undergo </a:t>
            </a:r>
            <a:r>
              <a:rPr lang="en-US" dirty="0"/>
              <a:t>a surgical procedure (with potential compromise of circulation</a:t>
            </a:r>
            <a:r>
              <a:rPr lang="en-US" dirty="0" smtClean="0"/>
              <a:t>)</a:t>
            </a:r>
          </a:p>
          <a:p>
            <a:r>
              <a:rPr lang="en-US" dirty="0" smtClean="0"/>
              <a:t>if </a:t>
            </a:r>
            <a:r>
              <a:rPr lang="en-US" dirty="0"/>
              <a:t>they are at increased risk for lactic acidosis independent of </a:t>
            </a:r>
            <a:r>
              <a:rPr lang="en-US" dirty="0" smtClean="0"/>
              <a:t>metformin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33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Dosing: Renal Impairment: </a:t>
            </a:r>
            <a:r>
              <a:rPr lang="en-US" b="1" dirty="0" smtClean="0"/>
              <a:t>Adult</a:t>
            </a:r>
            <a:br>
              <a:rPr lang="en-US" b="1" dirty="0" smtClean="0"/>
            </a:br>
            <a:r>
              <a:rPr lang="en-US" b="1" dirty="0" err="1"/>
              <a:t>Acarbose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Serum creatinine ≤2 mg/</a:t>
            </a:r>
            <a:r>
              <a:rPr lang="en-US" b="1" dirty="0" err="1"/>
              <a:t>dL</a:t>
            </a:r>
            <a:r>
              <a:rPr lang="en-US" b="1" dirty="0"/>
              <a:t> or </a:t>
            </a:r>
            <a:r>
              <a:rPr lang="en-US" b="1" dirty="0" err="1"/>
              <a:t>CrCl</a:t>
            </a:r>
            <a:r>
              <a:rPr lang="en-US" b="1" dirty="0"/>
              <a:t> ≥25 mL/ minute/1.73 m</a:t>
            </a:r>
            <a:r>
              <a:rPr lang="en-US" b="1" baseline="30000" dirty="0"/>
              <a:t>2</a:t>
            </a:r>
            <a:r>
              <a:rPr lang="en-US" b="1" dirty="0"/>
              <a:t>: </a:t>
            </a:r>
            <a:r>
              <a:rPr lang="en-US" dirty="0"/>
              <a:t>There are no dosage adjustments provided in the manufacturer’s labeling.</a:t>
            </a:r>
          </a:p>
          <a:p>
            <a:r>
              <a:rPr lang="en-US" b="1" dirty="0"/>
              <a:t>Serum creatinine &gt;2 mg/</a:t>
            </a:r>
            <a:r>
              <a:rPr lang="en-US" b="1" dirty="0" err="1"/>
              <a:t>dL</a:t>
            </a:r>
            <a:r>
              <a:rPr lang="en-US" b="1" dirty="0"/>
              <a:t> or </a:t>
            </a:r>
            <a:r>
              <a:rPr lang="en-US" b="1" dirty="0" err="1"/>
              <a:t>CrCl</a:t>
            </a:r>
            <a:r>
              <a:rPr lang="en-US" b="1" dirty="0"/>
              <a:t> &lt;25 ml/minute/1.73 m</a:t>
            </a:r>
            <a:r>
              <a:rPr lang="en-US" b="1" baseline="30000" dirty="0"/>
              <a:t>2</a:t>
            </a:r>
            <a:r>
              <a:rPr lang="en-US" b="1" dirty="0"/>
              <a:t>: </a:t>
            </a:r>
            <a:endParaRPr lang="en-US" b="1" dirty="0" smtClean="0"/>
          </a:p>
          <a:p>
            <a:r>
              <a:rPr lang="en-US" dirty="0" smtClean="0"/>
              <a:t>Use </a:t>
            </a:r>
            <a:r>
              <a:rPr lang="en-US" dirty="0"/>
              <a:t>is not </a:t>
            </a:r>
            <a:r>
              <a:rPr lang="en-US" dirty="0" smtClean="0"/>
              <a:t>recommended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6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Dosing: Hepatic Impairment: Adult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err="1" smtClean="0"/>
              <a:t>Acarbose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no dosage adjustments provided in the manufacturer's labeling; </a:t>
            </a:r>
            <a:r>
              <a:rPr lang="en-US" b="1" i="1" dirty="0"/>
              <a:t>contraindicated </a:t>
            </a:r>
            <a:r>
              <a:rPr lang="en-US" dirty="0"/>
              <a:t>in patients with </a:t>
            </a:r>
            <a:r>
              <a:rPr lang="en-US" b="1" i="1" dirty="0"/>
              <a:t>cirrhosis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346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433110" cy="7023705"/>
          </a:xfrm>
        </p:spPr>
      </p:pic>
    </p:spTree>
    <p:extLst>
      <p:ext uri="{BB962C8B-B14F-4D97-AF65-F5344CB8AC3E}">
        <p14:creationId xmlns:p14="http://schemas.microsoft.com/office/powerpoint/2010/main" val="360647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Lactic </a:t>
            </a:r>
            <a:r>
              <a:rPr lang="en-US" b="1" dirty="0"/>
              <a:t>acidosis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Very </a:t>
            </a:r>
            <a:r>
              <a:rPr lang="en-US" dirty="0"/>
              <a:t>low </a:t>
            </a:r>
            <a:endParaRPr lang="en-US" dirty="0" smtClean="0"/>
          </a:p>
          <a:p>
            <a:r>
              <a:rPr lang="en-US" dirty="0" smtClean="0"/>
              <a:t>Symptoms </a:t>
            </a:r>
            <a:r>
              <a:rPr lang="en-US" dirty="0"/>
              <a:t>of lactic acidosis are nonspecific and may </a:t>
            </a:r>
            <a:r>
              <a:rPr lang="en-US" dirty="0" smtClean="0"/>
              <a:t>include: </a:t>
            </a:r>
          </a:p>
          <a:p>
            <a:r>
              <a:rPr lang="en-US" dirty="0" smtClean="0"/>
              <a:t>Anorexia</a:t>
            </a:r>
          </a:p>
          <a:p>
            <a:r>
              <a:rPr lang="en-US" dirty="0" smtClean="0"/>
              <a:t>Nausea</a:t>
            </a:r>
          </a:p>
          <a:p>
            <a:r>
              <a:rPr lang="en-US" dirty="0" smtClean="0"/>
              <a:t>Vomiting </a:t>
            </a:r>
          </a:p>
          <a:p>
            <a:r>
              <a:rPr lang="en-US" dirty="0" smtClean="0"/>
              <a:t>Abdominal pain</a:t>
            </a:r>
          </a:p>
          <a:p>
            <a:r>
              <a:rPr lang="en-US" dirty="0" smtClean="0"/>
              <a:t>Lethargy</a:t>
            </a:r>
          </a:p>
          <a:p>
            <a:r>
              <a:rPr lang="en-US" dirty="0" smtClean="0"/>
              <a:t>Hyperventilation</a:t>
            </a:r>
          </a:p>
          <a:p>
            <a:r>
              <a:rPr lang="en-US" dirty="0" smtClean="0"/>
              <a:t>Hypotension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85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69" y="365125"/>
            <a:ext cx="11162731" cy="1325563"/>
          </a:xfrm>
        </p:spPr>
        <p:txBody>
          <a:bodyPr/>
          <a:lstStyle/>
          <a:p>
            <a:r>
              <a:rPr lang="en-US" dirty="0"/>
              <a:t>Metformin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3" y="2511189"/>
            <a:ext cx="11950638" cy="244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6555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29" y="0"/>
            <a:ext cx="11818961" cy="1325563"/>
          </a:xfrm>
        </p:spPr>
        <p:txBody>
          <a:bodyPr/>
          <a:lstStyle/>
          <a:p>
            <a:r>
              <a:rPr lang="en-US" dirty="0"/>
              <a:t>Metformin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7" y="1296537"/>
            <a:ext cx="11832845" cy="3821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9457899" y="5732060"/>
            <a:ext cx="1760561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ADA2020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6800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87104"/>
            <a:ext cx="9144000" cy="3234519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b="1" i="1" dirty="0">
                <a:solidFill>
                  <a:srgbClr val="C95CD4"/>
                </a:solidFill>
              </a:rPr>
              <a:t>Sodium-glucose cotransporter 2 </a:t>
            </a:r>
            <a:r>
              <a:rPr lang="en-US" b="1" i="1" dirty="0" smtClean="0">
                <a:solidFill>
                  <a:srgbClr val="C95CD4"/>
                </a:solidFill>
              </a:rPr>
              <a:t>inhibitors</a:t>
            </a:r>
            <a:br>
              <a:rPr lang="en-US" b="1" i="1" dirty="0" smtClean="0">
                <a:solidFill>
                  <a:srgbClr val="C95CD4"/>
                </a:solidFill>
              </a:rPr>
            </a:br>
            <a:endParaRPr lang="en-US" b="1" i="1" dirty="0">
              <a:solidFill>
                <a:srgbClr val="C95CD4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96705" y="4270778"/>
            <a:ext cx="9144000" cy="1655762"/>
          </a:xfrm>
        </p:spPr>
        <p:txBody>
          <a:bodyPr>
            <a:normAutofit/>
          </a:bodyPr>
          <a:lstStyle/>
          <a:p>
            <a:r>
              <a:rPr lang="en-US" sz="4800" b="1" i="1" dirty="0">
                <a:solidFill>
                  <a:srgbClr val="C95CD4"/>
                </a:solidFill>
              </a:rPr>
              <a:t>SGL2I	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50056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3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</TotalTime>
  <Words>1027</Words>
  <Application>Microsoft Office PowerPoint</Application>
  <PresentationFormat>Custom</PresentationFormat>
  <Paragraphs>278</Paragraphs>
  <Slides>52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PowerPoint Presentation</vt:lpstr>
      <vt:lpstr>PowerPoint Presentation</vt:lpstr>
      <vt:lpstr>Oral hypoglycemic agents</vt:lpstr>
      <vt:lpstr> Metformin Dosing: Renal Impairment: Adult</vt:lpstr>
      <vt:lpstr>Intravenous iodinated contrast</vt:lpstr>
      <vt:lpstr>Lactic acidosis</vt:lpstr>
      <vt:lpstr>Metformin</vt:lpstr>
      <vt:lpstr>Metformin</vt:lpstr>
      <vt:lpstr> Sodium-glucose cotransporter 2 inhibitors </vt:lpstr>
      <vt:lpstr>Renal glucose re-absorption in healthy individuals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Empaglifluzin</vt:lpstr>
      <vt:lpstr>Dosing: Renal Impairment: Adult Empaglifluzin</vt:lpstr>
      <vt:lpstr>Dosing: Hepatic Impairment: Adult</vt:lpstr>
      <vt:lpstr>Contraindications</vt:lpstr>
      <vt:lpstr>Empaglifluzin</vt:lpstr>
      <vt:lpstr>DPP4I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Sitagliptin Dosing: Renal Impairment </vt:lpstr>
      <vt:lpstr>Dosing: Hepatic Impairment Sitagliptin</vt:lpstr>
      <vt:lpstr>Dosing: Renal Impairment: Adult Linagliptin</vt:lpstr>
      <vt:lpstr>Dosing: Hepatic Impairment: Adult</vt:lpstr>
      <vt:lpstr> Thiazolidinediones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Pioglitazone</vt:lpstr>
      <vt:lpstr>Insulin secretagogues: Sulfonylureasc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Insulin secretagogues: Nonsulfonylureasc  </vt:lpstr>
      <vt:lpstr>PowerPoint Presentation</vt:lpstr>
      <vt:lpstr>α-Glucosidase  inhibitorsc </vt:lpstr>
      <vt:lpstr>PowerPoint Presentation</vt:lpstr>
      <vt:lpstr>Dosing: Renal Impairment: Adult Acarbose</vt:lpstr>
      <vt:lpstr>Dosing: Hepatic Impairment: Adult Acarbose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mahan</dc:creator>
  <cp:lastModifiedBy>tofighi</cp:lastModifiedBy>
  <cp:revision>136</cp:revision>
  <dcterms:created xsi:type="dcterms:W3CDTF">2019-04-19T16:25:07Z</dcterms:created>
  <dcterms:modified xsi:type="dcterms:W3CDTF">2020-02-03T09:52:45Z</dcterms:modified>
</cp:coreProperties>
</file>