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3"/>
  </p:notesMasterIdLst>
  <p:sldIdLst>
    <p:sldId id="328" r:id="rId2"/>
    <p:sldId id="329" r:id="rId3"/>
    <p:sldId id="330" r:id="rId4"/>
    <p:sldId id="417" r:id="rId5"/>
    <p:sldId id="315" r:id="rId6"/>
    <p:sldId id="262" r:id="rId7"/>
    <p:sldId id="421" r:id="rId8"/>
    <p:sldId id="343" r:id="rId9"/>
    <p:sldId id="344" r:id="rId10"/>
    <p:sldId id="414" r:id="rId11"/>
    <p:sldId id="345" r:id="rId12"/>
    <p:sldId id="346" r:id="rId13"/>
    <p:sldId id="322" r:id="rId14"/>
    <p:sldId id="408" r:id="rId15"/>
    <p:sldId id="415" r:id="rId16"/>
    <p:sldId id="348" r:id="rId17"/>
    <p:sldId id="418" r:id="rId18"/>
    <p:sldId id="420" r:id="rId19"/>
    <p:sldId id="419" r:id="rId20"/>
    <p:sldId id="304" r:id="rId21"/>
    <p:sldId id="426" r:id="rId22"/>
    <p:sldId id="416" r:id="rId23"/>
    <p:sldId id="422" r:id="rId24"/>
    <p:sldId id="325" r:id="rId25"/>
    <p:sldId id="326" r:id="rId26"/>
    <p:sldId id="425" r:id="rId27"/>
    <p:sldId id="384" r:id="rId28"/>
    <p:sldId id="427" r:id="rId29"/>
    <p:sldId id="385" r:id="rId30"/>
    <p:sldId id="412" r:id="rId31"/>
    <p:sldId id="41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76" autoAdjust="0"/>
  </p:normalViewPr>
  <p:slideViewPr>
    <p:cSldViewPr snapToGrid="0" snapToObjects="1"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CA9E0A-A749-4EF4-88AC-39E707B5EC0B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D24ED8-3187-4D97-92E3-EFBC65D5CA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Verdana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Verdana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Verdana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Verdana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Verdana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charset="0"/>
              </a:defRPr>
            </a:lvl9pPr>
          </a:lstStyle>
          <a:p>
            <a:pPr>
              <a:spcBef>
                <a:spcPct val="0"/>
              </a:spcBef>
            </a:pPr>
            <a:fld id="{0956FCB6-3FFF-6246-A4E6-6A25F125F09F}" type="slidenum">
              <a:rPr lang="en-GB" altLang="en-US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solidFill>
                <a:prstClr val="black"/>
              </a:solidFill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da-DK" alt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7725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2EF3D-91C7-E64F-87B8-9EFFA9728598}" type="datetimeFigureOut">
              <a:rPr lang="en-US" smtClean="0"/>
              <a:pPr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6482" y="309640"/>
            <a:ext cx="3519185" cy="635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Screening and 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>Diagnosis</a:t>
            </a: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endParaRPr lang="fa-IR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For individuals with diabetes and hypertension at higher cardiovascular risk (</a:t>
            </a:r>
            <a:r>
              <a:rPr lang="en-US" dirty="0" smtClean="0">
                <a:solidFill>
                  <a:srgbClr val="FF0000"/>
                </a:solidFill>
              </a:rPr>
              <a:t>existing  ASCVD or 10-year ASCVD risk ≥15%</a:t>
            </a:r>
            <a:r>
              <a:rPr lang="en-US" dirty="0" smtClean="0"/>
              <a:t>), a blood pressure target </a:t>
            </a:r>
            <a:r>
              <a:rPr lang="en-US" b="1" dirty="0" smtClean="0">
                <a:solidFill>
                  <a:srgbClr val="FF0000"/>
                </a:solidFill>
              </a:rPr>
              <a:t>of&lt;130/80 mmHg </a:t>
            </a:r>
            <a:r>
              <a:rPr lang="en-US" dirty="0" smtClean="0"/>
              <a:t>may be appropriate, if it can be safely attained.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For individuals with diabetes and hypertension at lower risk for cardiovascular disease (</a:t>
            </a:r>
            <a:r>
              <a:rPr lang="en-US" dirty="0" smtClean="0">
                <a:solidFill>
                  <a:srgbClr val="FF0000"/>
                </a:solidFill>
              </a:rPr>
              <a:t>10-year ASCVD risk &lt;15%)</a:t>
            </a:r>
            <a:r>
              <a:rPr lang="en-US" dirty="0" smtClean="0"/>
              <a:t>, treat to a blood pressure target </a:t>
            </a:r>
            <a:r>
              <a:rPr lang="en-US" b="1" dirty="0" smtClean="0">
                <a:solidFill>
                  <a:srgbClr val="FF0000"/>
                </a:solidFill>
              </a:rPr>
              <a:t>of &lt;140/90 mmHg</a:t>
            </a:r>
            <a:r>
              <a:rPr lang="en-US" dirty="0" smtClean="0"/>
              <a:t>. </a:t>
            </a:r>
            <a:endParaRPr lang="en-US" dirty="0" smtClean="0">
              <a:solidFill>
                <a:srgbClr val="FFFF00"/>
              </a:solidFill>
            </a:endParaRP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fa-IR" dirty="0"/>
          </a:p>
        </p:txBody>
      </p:sp>
      <p:pic>
        <p:nvPicPr>
          <p:cNvPr id="20482" name="Picture 2" descr="C:\Documents and Settings\Dear-User\My Documents\My Pictures\diabetes\bloodpressurete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4607" y="0"/>
            <a:ext cx="2399393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4400" y="6241653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</a:t>
            </a:r>
            <a:r>
              <a:rPr lang="en-US" sz="1200" dirty="0" smtClean="0"/>
              <a:t>Care, </a:t>
            </a:r>
            <a:r>
              <a:rPr lang="en-US" sz="1200" dirty="0"/>
              <a:t>Supplement 1, January </a:t>
            </a:r>
            <a:r>
              <a:rPr lang="en-US" sz="1200" dirty="0" smtClean="0"/>
              <a:t>2020</a:t>
            </a:r>
            <a:endParaRPr lang="fa-IR" sz="1200" dirty="0"/>
          </a:p>
        </p:txBody>
      </p:sp>
    </p:spTree>
    <p:extLst>
      <p:ext uri="{BB962C8B-B14F-4D97-AF65-F5344CB8AC3E}">
        <p14:creationId xmlns:p14="http://schemas.microsoft.com/office/powerpoint/2010/main" xmlns="" val="238575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Treatment</a:t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229600" cy="40687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For patients with blood pressure &gt;120/80 mmHg, lifestyle intervention consists of :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weight loss if overweight or obese</a:t>
            </a:r>
            <a:r>
              <a:rPr lang="en-US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a Dietary Approaches to Stop Hypertension– style dietary pattern including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reducing sodium </a:t>
            </a:r>
            <a:r>
              <a:rPr lang="en-US" dirty="0" smtClean="0">
                <a:solidFill>
                  <a:srgbClr val="00B050"/>
                </a:solidFill>
              </a:rPr>
              <a:t>(&lt;2300mg/day)</a:t>
            </a:r>
          </a:p>
          <a:p>
            <a:pPr lvl="2"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C00000"/>
                </a:solidFill>
              </a:rPr>
              <a:t>increasing potassium intake </a:t>
            </a:r>
            <a:r>
              <a:rPr lang="en-US" dirty="0" smtClean="0">
                <a:solidFill>
                  <a:srgbClr val="00B050"/>
                </a:solidFill>
              </a:rPr>
              <a:t>(increasing consumption of fruits and vegetables (8–10 servings per day) and low-fat dairy products (2–3 servings per day)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moderation of alcohol intake </a:t>
            </a:r>
            <a:r>
              <a:rPr lang="en-US" dirty="0" smtClean="0">
                <a:solidFill>
                  <a:srgbClr val="00B050"/>
                </a:solidFill>
              </a:rPr>
              <a:t>(no more than 2 servings per day in men and no more than 1 serving per day in women)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 increased physical activity </a:t>
            </a:r>
            <a:endParaRPr lang="fa-IR" dirty="0">
              <a:solidFill>
                <a:srgbClr val="C00000"/>
              </a:solidFill>
            </a:endParaRPr>
          </a:p>
        </p:txBody>
      </p:sp>
      <p:pic>
        <p:nvPicPr>
          <p:cNvPr id="4" name="Picture 2" descr="C:\Documents and Settings\Dear-User\My Documents\My Pictures\diabetes\untitleds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2743200" cy="1829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4400" y="6241653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Care </a:t>
            </a:r>
            <a:r>
              <a:rPr lang="en-US" sz="1200" dirty="0" smtClean="0"/>
              <a:t>, </a:t>
            </a:r>
            <a:r>
              <a:rPr lang="en-US" sz="1200" dirty="0"/>
              <a:t>Supplement 1, January </a:t>
            </a:r>
            <a:r>
              <a:rPr lang="en-US" sz="1200" dirty="0" smtClean="0"/>
              <a:t>2020</a:t>
            </a:r>
            <a:endParaRPr lang="fa-IR" sz="1200" dirty="0"/>
          </a:p>
        </p:txBody>
      </p:sp>
    </p:spTree>
    <p:extLst>
      <p:ext uri="{BB962C8B-B14F-4D97-AF65-F5344CB8AC3E}">
        <p14:creationId xmlns:p14="http://schemas.microsoft.com/office/powerpoint/2010/main" xmlns="" val="409455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Treatment</a:t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800" dirty="0" smtClean="0"/>
              <a:t>Treatment for hypertension should include drug classes demonstrated to reduce cardiovascular events in patients with diabetes (</a:t>
            </a:r>
            <a:r>
              <a:rPr lang="en-US" sz="2800" b="1" dirty="0" smtClean="0">
                <a:solidFill>
                  <a:srgbClr val="FF0000"/>
                </a:solidFill>
              </a:rPr>
              <a:t>ACE inhibitors, </a:t>
            </a:r>
            <a:r>
              <a:rPr lang="en-US" sz="2800" b="1" dirty="0" err="1" smtClean="0">
                <a:solidFill>
                  <a:srgbClr val="FF0000"/>
                </a:solidFill>
              </a:rPr>
              <a:t>angiotensin</a:t>
            </a:r>
            <a:r>
              <a:rPr lang="en-US" sz="2800" b="1" dirty="0" smtClean="0">
                <a:solidFill>
                  <a:srgbClr val="FF0000"/>
                </a:solidFill>
              </a:rPr>
              <a:t> receptor blockers, </a:t>
            </a:r>
            <a:r>
              <a:rPr lang="en-US" sz="2800" b="1" dirty="0" err="1" smtClean="0">
                <a:solidFill>
                  <a:srgbClr val="FF0000"/>
                </a:solidFill>
              </a:rPr>
              <a:t>thiazide</a:t>
            </a:r>
            <a:r>
              <a:rPr lang="en-US" sz="2800" b="1" dirty="0" smtClean="0">
                <a:solidFill>
                  <a:srgbClr val="FF0000"/>
                </a:solidFill>
              </a:rPr>
              <a:t>- like diuretics or </a:t>
            </a:r>
            <a:r>
              <a:rPr lang="en-US" sz="2800" b="1" dirty="0" err="1" smtClean="0">
                <a:solidFill>
                  <a:srgbClr val="FF0000"/>
                </a:solidFill>
              </a:rPr>
              <a:t>dihydropyridine</a:t>
            </a:r>
            <a:r>
              <a:rPr lang="en-US" sz="2800" b="1" dirty="0" smtClean="0">
                <a:solidFill>
                  <a:srgbClr val="FF0000"/>
                </a:solidFill>
              </a:rPr>
              <a:t> calcium channel blockers</a:t>
            </a:r>
            <a:r>
              <a:rPr lang="en-US" sz="2800" dirty="0" smtClean="0"/>
              <a:t>). 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Multiple drug therapy </a:t>
            </a:r>
            <a:r>
              <a:rPr lang="en-US" sz="2800" dirty="0" smtClean="0"/>
              <a:t>is generally required to achieve blood pressure targets (but not a combination of ACE inhibitors and </a:t>
            </a:r>
            <a:r>
              <a:rPr lang="en-US" sz="2800" dirty="0" err="1" smtClean="0"/>
              <a:t>angiotensin</a:t>
            </a:r>
            <a:r>
              <a:rPr lang="en-US" sz="2800" dirty="0" smtClean="0"/>
              <a:t> receptor blockers)</a:t>
            </a:r>
            <a:endParaRPr lang="fa-IR" sz="2800" dirty="0"/>
          </a:p>
        </p:txBody>
      </p:sp>
      <p:pic>
        <p:nvPicPr>
          <p:cNvPr id="4" name="Picture 2" descr="C:\Documents and Settings\Dear-User\My Documents\My Pictures\diabetes\untitleds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2743200" cy="1829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4400" y="6241653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Care </a:t>
            </a:r>
            <a:r>
              <a:rPr lang="en-US" sz="1200" dirty="0" smtClean="0"/>
              <a:t>, </a:t>
            </a:r>
            <a:r>
              <a:rPr lang="en-US" sz="1200" dirty="0"/>
              <a:t>Supplement 1, January </a:t>
            </a:r>
            <a:r>
              <a:rPr lang="en-US" sz="1200" dirty="0" smtClean="0"/>
              <a:t>2020</a:t>
            </a:r>
            <a:endParaRPr lang="fa-IR" sz="1200" dirty="0"/>
          </a:p>
        </p:txBody>
      </p:sp>
    </p:spTree>
    <p:extLst>
      <p:ext uri="{BB962C8B-B14F-4D97-AF65-F5344CB8AC3E}">
        <p14:creationId xmlns:p14="http://schemas.microsoft.com/office/powerpoint/2010/main" xmlns="" val="409455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34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8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Treatment</a:t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adding a </a:t>
            </a:r>
            <a:r>
              <a:rPr lang="en-US" sz="2800" dirty="0" err="1" smtClean="0"/>
              <a:t>mineralocorticoid</a:t>
            </a:r>
            <a:r>
              <a:rPr lang="en-US" sz="2800" dirty="0" smtClean="0"/>
              <a:t> receptor antagonist to a regimen including an ACE inhibitor or ARB may increase the risk for </a:t>
            </a:r>
            <a:r>
              <a:rPr lang="en-US" sz="2800" b="1" dirty="0" err="1" smtClean="0">
                <a:solidFill>
                  <a:srgbClr val="FF0000"/>
                </a:solidFill>
              </a:rPr>
              <a:t>hyperkalemia</a:t>
            </a:r>
            <a:r>
              <a:rPr lang="en-US" sz="2800" dirty="0" smtClean="0"/>
              <a:t>, emphasizing the importance of regular monitoring for serum </a:t>
            </a:r>
            <a:r>
              <a:rPr lang="en-US" sz="2800" b="1" dirty="0" err="1" smtClean="0">
                <a:solidFill>
                  <a:srgbClr val="FF0000"/>
                </a:solidFill>
              </a:rPr>
              <a:t>creatinine</a:t>
            </a:r>
            <a:r>
              <a:rPr lang="en-US" sz="2800" b="1" dirty="0" smtClean="0">
                <a:solidFill>
                  <a:srgbClr val="FF0000"/>
                </a:solidFill>
              </a:rPr>
              <a:t> and potassium </a:t>
            </a:r>
            <a:r>
              <a:rPr lang="en-US" sz="2800" dirty="0" smtClean="0"/>
              <a:t>in these patients.</a:t>
            </a:r>
            <a:endParaRPr lang="fa-IR" sz="2800" dirty="0"/>
          </a:p>
        </p:txBody>
      </p:sp>
      <p:pic>
        <p:nvPicPr>
          <p:cNvPr id="4" name="Picture 2" descr="C:\Documents and Settings\Dear-User\My Documents\My Pictures\diabetes\untitleds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2743200" cy="1829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4400" y="6241653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Care </a:t>
            </a:r>
            <a:r>
              <a:rPr lang="en-US" sz="1200" dirty="0" smtClean="0"/>
              <a:t>, </a:t>
            </a:r>
            <a:r>
              <a:rPr lang="en-US" sz="1200" dirty="0"/>
              <a:t>Supplement 1, January </a:t>
            </a:r>
            <a:r>
              <a:rPr lang="en-US" sz="1200" dirty="0" smtClean="0"/>
              <a:t>2020</a:t>
            </a:r>
            <a:endParaRPr lang="fa-IR" sz="1200" dirty="0"/>
          </a:p>
        </p:txBody>
      </p:sp>
    </p:spTree>
    <p:extLst>
      <p:ext uri="{BB962C8B-B14F-4D97-AF65-F5344CB8AC3E}">
        <p14:creationId xmlns:p14="http://schemas.microsoft.com/office/powerpoint/2010/main" xmlns="" val="409455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6386" name="Picture 2" descr="C:\Documents and Settings\Dear-User\My Documents\My Pictures\diabetes\LIPID_log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3999" y="33454"/>
            <a:ext cx="3811859" cy="236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90600" y="2667000"/>
            <a:ext cx="5943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LIPID MANAGEMENT</a:t>
            </a:r>
            <a:endParaRPr lang="fa-IR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219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74639"/>
            <a:ext cx="9143999" cy="567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74638"/>
            <a:ext cx="9174250" cy="6348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67881"/>
            <a:ext cx="9144000" cy="643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94670" y="1453416"/>
            <a:ext cx="8161020" cy="3733185"/>
          </a:xfrm>
          <a:prstGeom prst="roundRect">
            <a:avLst/>
          </a:prstGeom>
          <a:ln w="57150">
            <a:solidFill>
              <a:srgbClr val="0028A8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200000"/>
              </a:lnSpc>
            </a:pPr>
            <a:r>
              <a:rPr lang="en-GB" altLang="en-US" sz="5400" b="1" dirty="0" smtClean="0">
                <a:solidFill>
                  <a:schemeClr val="tx1"/>
                </a:solidFill>
                <a:latin typeface="Garamond" pitchFamily="18" charset="0"/>
              </a:rPr>
              <a:t>Diabetes Mellitus</a:t>
            </a:r>
          </a:p>
          <a:p>
            <a:pPr algn="ctr">
              <a:lnSpc>
                <a:spcPct val="150000"/>
              </a:lnSpc>
            </a:pPr>
            <a:endParaRPr lang="en-GB" altLang="en-US" sz="2400" dirty="0">
              <a:solidFill>
                <a:schemeClr val="tx1"/>
              </a:solidFill>
              <a:latin typeface="Garamond" pitchFamily="18" charset="0"/>
            </a:endParaRPr>
          </a:p>
          <a:p>
            <a:pPr algn="ctr"/>
            <a:r>
              <a:rPr lang="en-GB" altLang="en-US" b="1" dirty="0" err="1" smtClean="0">
                <a:solidFill>
                  <a:schemeClr val="tx1"/>
                </a:solidFill>
                <a:latin typeface="Garamond" pitchFamily="18" charset="0"/>
              </a:rPr>
              <a:t>Rezvan</a:t>
            </a:r>
            <a:r>
              <a:rPr lang="en-GB" altLang="en-US" b="1" dirty="0" smtClean="0">
                <a:solidFill>
                  <a:schemeClr val="tx1"/>
                </a:solidFill>
                <a:latin typeface="Garamond" pitchFamily="18" charset="0"/>
              </a:rPr>
              <a:t> </a:t>
            </a:r>
            <a:r>
              <a:rPr lang="en-GB" altLang="en-US" b="1" dirty="0" err="1" smtClean="0">
                <a:solidFill>
                  <a:schemeClr val="tx1"/>
                </a:solidFill>
                <a:latin typeface="Garamond" pitchFamily="18" charset="0"/>
              </a:rPr>
              <a:t>Salehidoost</a:t>
            </a:r>
            <a:r>
              <a:rPr lang="en-GB" altLang="en-US" b="1" dirty="0" smtClean="0">
                <a:solidFill>
                  <a:schemeClr val="tx1"/>
                </a:solidFill>
                <a:latin typeface="Garamond" pitchFamily="18" charset="0"/>
              </a:rPr>
              <a:t>, M.D., Endocrinologist</a:t>
            </a:r>
          </a:p>
          <a:p>
            <a:pPr eaLnBrk="1" hangingPunct="1"/>
            <a:endParaRPr lang="en-GB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2800" b="1" dirty="0" smtClean="0"/>
              <a:t>Whereas blood glucose control is fundamental to prevention of </a:t>
            </a:r>
            <a:r>
              <a:rPr lang="en-US" sz="2800" b="1" dirty="0" err="1" smtClean="0"/>
              <a:t>microvascular</a:t>
            </a:r>
            <a:r>
              <a:rPr lang="en-US" sz="2800" b="1" dirty="0" smtClean="0"/>
              <a:t> complications</a:t>
            </a:r>
            <a:r>
              <a:rPr lang="en-US" dirty="0" smtClean="0"/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controlling </a:t>
            </a:r>
            <a:r>
              <a:rPr lang="en-US" sz="2800" b="1" dirty="0" err="1" smtClean="0">
                <a:solidFill>
                  <a:srgbClr val="FF0000"/>
                </a:solidFill>
              </a:rPr>
              <a:t>atherogenic</a:t>
            </a:r>
            <a:r>
              <a:rPr lang="en-US" sz="2800" b="1" dirty="0" smtClean="0">
                <a:solidFill>
                  <a:srgbClr val="FF0000"/>
                </a:solidFill>
              </a:rPr>
              <a:t> cholesterol particle concentrations is fundamental to prevention of </a:t>
            </a:r>
            <a:r>
              <a:rPr lang="en-US" b="1" dirty="0" err="1" smtClean="0">
                <a:solidFill>
                  <a:srgbClr val="FF0000"/>
                </a:solidFill>
              </a:rPr>
              <a:t>macrovascular</a:t>
            </a:r>
            <a:r>
              <a:rPr lang="en-US" b="1" dirty="0" smtClean="0">
                <a:solidFill>
                  <a:srgbClr val="FF0000"/>
                </a:solidFill>
              </a:rPr>
              <a:t> disease </a:t>
            </a:r>
            <a:r>
              <a:rPr lang="en-US" sz="2800" b="1" dirty="0" smtClean="0">
                <a:solidFill>
                  <a:srgbClr val="FF0000"/>
                </a:solidFill>
              </a:rPr>
              <a:t>(i.e., ASCVD).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4638"/>
            <a:ext cx="9144000" cy="772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150" y="1228725"/>
            <a:ext cx="75057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796" y="0"/>
            <a:ext cx="91335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Lipoprotein abnormalities in diabetes can be divided into </a:t>
            </a:r>
            <a:r>
              <a:rPr lang="en-US" dirty="0" smtClean="0">
                <a:solidFill>
                  <a:srgbClr val="FF0000"/>
                </a:solidFill>
              </a:rPr>
              <a:t>quantitative and qualitative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Quantitative changes </a:t>
            </a:r>
            <a:r>
              <a:rPr lang="en-US" dirty="0" smtClean="0"/>
              <a:t>include </a:t>
            </a:r>
            <a:r>
              <a:rPr lang="en-US" b="1" dirty="0" smtClean="0">
                <a:solidFill>
                  <a:schemeClr val="bg2"/>
                </a:solidFill>
              </a:rPr>
              <a:t>an increased triglyceride level and decreased HDL-C level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Qualitative changes </a:t>
            </a:r>
            <a:r>
              <a:rPr lang="en-US" dirty="0" smtClean="0"/>
              <a:t>include an increase in </a:t>
            </a:r>
            <a:r>
              <a:rPr lang="en-US" b="1" dirty="0" smtClean="0">
                <a:solidFill>
                  <a:schemeClr val="bg2"/>
                </a:solidFill>
              </a:rPr>
              <a:t>small dense LDL particles and large very-LDL</a:t>
            </a:r>
            <a:r>
              <a:rPr lang="en-US" dirty="0" smtClean="0"/>
              <a:t> sub fraction (VLDL1) that predisposes to the formation of small dense LDL particles.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Lifestyle modification focusing on </a:t>
            </a:r>
            <a:r>
              <a:rPr lang="en-US" dirty="0" smtClean="0">
                <a:solidFill>
                  <a:srgbClr val="FF0000"/>
                </a:solidFill>
              </a:rPr>
              <a:t>weight loss </a:t>
            </a:r>
            <a:r>
              <a:rPr lang="en-US" dirty="0" smtClean="0"/>
              <a:t>(if indicated); application of a </a:t>
            </a:r>
            <a:r>
              <a:rPr lang="en-US" dirty="0" smtClean="0">
                <a:solidFill>
                  <a:srgbClr val="FF0000"/>
                </a:solidFill>
              </a:rPr>
              <a:t>Mediterranean </a:t>
            </a:r>
            <a:r>
              <a:rPr lang="en-US" dirty="0" smtClean="0"/>
              <a:t>style or Dietary Approaches to Stop Hypertension (DASH) eating pattern; </a:t>
            </a:r>
            <a:r>
              <a:rPr lang="en-US" dirty="0" smtClean="0">
                <a:solidFill>
                  <a:srgbClr val="FF0000"/>
                </a:solidFill>
              </a:rPr>
              <a:t>reduction of saturated fat and trans fat</a:t>
            </a:r>
            <a:r>
              <a:rPr lang="en-US" dirty="0" smtClean="0"/>
              <a:t>; </a:t>
            </a:r>
            <a:r>
              <a:rPr lang="en-US" dirty="0" smtClean="0">
                <a:solidFill>
                  <a:srgbClr val="FF0000"/>
                </a:solidFill>
              </a:rPr>
              <a:t>increase of dietary n-3 fatty acids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0000"/>
                </a:solidFill>
              </a:rPr>
              <a:t>viscous fiber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0000"/>
                </a:solidFill>
              </a:rPr>
              <a:t>increased physical activity </a:t>
            </a:r>
            <a:r>
              <a:rPr lang="en-US" dirty="0" smtClean="0"/>
              <a:t>should be recommended to improve the lipid profile and reduce the risk of developing atherosclerotic cardiovascular disease in patients with diabetes.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LIPID MANAGEMENT</a:t>
            </a:r>
            <a:endParaRPr lang="fa-IR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940" y="1166192"/>
            <a:ext cx="9160919" cy="4959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0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99447"/>
                <a:gridCol w="1592393"/>
              </a:tblGrid>
              <a:tr h="741680"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ASCVD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RF (+)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RF  (-)</a:t>
                      </a:r>
                      <a:endParaRPr lang="en-US" dirty="0"/>
                    </a:p>
                  </a:txBody>
                  <a:tcPr/>
                </a:tc>
              </a:tr>
              <a:tr h="914400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Age &lt;40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Dose of stain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High-intensity </a:t>
                      </a:r>
                    </a:p>
                    <a:p>
                      <a:r>
                        <a:rPr lang="en-US" dirty="0" err="1" smtClean="0"/>
                        <a:t>statin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If LDL&gt;100 or </a:t>
                      </a:r>
                    </a:p>
                    <a:p>
                      <a:r>
                        <a:rPr lang="en-US" dirty="0" smtClean="0"/>
                        <a:t>≥2  RF</a:t>
                      </a:r>
                    </a:p>
                    <a:p>
                      <a:endParaRPr lang="en-US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Moderate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intensity </a:t>
                      </a:r>
                      <a:r>
                        <a:rPr lang="en-US" dirty="0" err="1" smtClean="0"/>
                        <a:t>statin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 need for </a:t>
                      </a:r>
                      <a:r>
                        <a:rPr lang="en-US" dirty="0" err="1" smtClean="0"/>
                        <a:t>statin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Goal 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LDL&lt;55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LDL&lt;70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LDL&lt;100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Age≥ 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Dose of </a:t>
                      </a:r>
                      <a:r>
                        <a:rPr lang="en-US" dirty="0" err="1" smtClean="0"/>
                        <a:t>statin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High-intensity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statin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High-intensity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statin</a:t>
                      </a:r>
                      <a:r>
                        <a:rPr lang="en-US" dirty="0" smtClean="0"/>
                        <a:t> </a:t>
                      </a:r>
                    </a:p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Moderate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intensity </a:t>
                      </a:r>
                      <a:r>
                        <a:rPr lang="en-US" dirty="0" err="1" smtClean="0"/>
                        <a:t>statin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Goal </a:t>
                      </a:r>
                    </a:p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LDL&lt;55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LDL&lt;70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LDL&lt;100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48400" cy="1143000"/>
          </a:xfrm>
        </p:spPr>
        <p:txBody>
          <a:bodyPr/>
          <a:lstStyle/>
          <a:p>
            <a:r>
              <a:rPr lang="en-US" sz="4000" b="0" dirty="0">
                <a:solidFill>
                  <a:srgbClr val="FF0000"/>
                </a:solidFill>
              </a:rPr>
              <a:t>ANTIPLATELET AGENTS</a:t>
            </a:r>
            <a:endParaRPr lang="fa-IR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579"/>
            <a:ext cx="8534400" cy="4115110"/>
          </a:xfrm>
        </p:spPr>
        <p:txBody>
          <a:bodyPr/>
          <a:lstStyle/>
          <a:p>
            <a:pPr marL="0" indent="0" algn="l" rtl="0">
              <a:buNone/>
            </a:pPr>
            <a:r>
              <a:rPr lang="en-US" sz="2000" dirty="0"/>
              <a:t>Consider aspirin therapy (</a:t>
            </a:r>
            <a:r>
              <a:rPr lang="en-US" sz="2000" dirty="0" smtClean="0"/>
              <a:t>75–162 mg/day</a:t>
            </a:r>
            <a:r>
              <a:rPr lang="en-US" sz="2000" dirty="0"/>
              <a:t>) as </a:t>
            </a:r>
            <a:r>
              <a:rPr lang="en-US" sz="2800" b="1" dirty="0">
                <a:solidFill>
                  <a:srgbClr val="0070C0"/>
                </a:solidFill>
              </a:rPr>
              <a:t>a primary </a:t>
            </a:r>
            <a:r>
              <a:rPr lang="en-US" sz="2800" b="1" dirty="0" smtClean="0">
                <a:solidFill>
                  <a:srgbClr val="0070C0"/>
                </a:solidFill>
              </a:rPr>
              <a:t>prevention strategy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000" dirty="0"/>
              <a:t>in those </a:t>
            </a:r>
            <a:r>
              <a:rPr lang="en-US" sz="2000" dirty="0" smtClean="0"/>
              <a:t>with type </a:t>
            </a:r>
            <a:r>
              <a:rPr lang="en-US" sz="2000" dirty="0"/>
              <a:t>2 </a:t>
            </a:r>
            <a:r>
              <a:rPr lang="en-US" sz="2000" dirty="0" smtClean="0"/>
              <a:t>diabetes who </a:t>
            </a:r>
            <a:r>
              <a:rPr lang="en-US" sz="2000" dirty="0"/>
              <a:t>are at </a:t>
            </a:r>
            <a:r>
              <a:rPr lang="en-US" sz="2000" dirty="0" smtClean="0"/>
              <a:t>increased cardiovascular </a:t>
            </a:r>
            <a:r>
              <a:rPr lang="en-US" sz="2000" dirty="0"/>
              <a:t>risk </a:t>
            </a:r>
            <a:r>
              <a:rPr lang="en-US" sz="2000" dirty="0" smtClean="0"/>
              <a:t>.</a:t>
            </a:r>
          </a:p>
          <a:p>
            <a:pPr marL="0" indent="0" algn="l" rtl="0">
              <a:buNone/>
            </a:pPr>
            <a:endParaRPr lang="en-US" sz="2000" dirty="0"/>
          </a:p>
          <a:p>
            <a:pPr marL="0" indent="0" algn="l" rtl="0">
              <a:buNone/>
            </a:pPr>
            <a:r>
              <a:rPr lang="en-US" sz="2000" dirty="0" smtClean="0"/>
              <a:t>This </a:t>
            </a:r>
            <a:r>
              <a:rPr lang="en-US" sz="2000" dirty="0"/>
              <a:t>includes most men </a:t>
            </a:r>
            <a:r>
              <a:rPr lang="en-US" sz="2000" dirty="0" smtClean="0"/>
              <a:t>or women </a:t>
            </a:r>
            <a:r>
              <a:rPr lang="en-US" sz="2000" dirty="0"/>
              <a:t>with </a:t>
            </a:r>
            <a:r>
              <a:rPr lang="en-US" sz="2800" b="1" dirty="0">
                <a:solidFill>
                  <a:srgbClr val="0070C0"/>
                </a:solidFill>
              </a:rPr>
              <a:t>diabetes aged &gt;50 years who have at least one additional major risk factor </a:t>
            </a:r>
            <a:r>
              <a:rPr lang="en-US" sz="2000" dirty="0"/>
              <a:t>(family </a:t>
            </a:r>
            <a:r>
              <a:rPr lang="en-US" sz="2000" dirty="0" smtClean="0"/>
              <a:t>history of </a:t>
            </a:r>
            <a:r>
              <a:rPr lang="en-US" sz="2000" dirty="0"/>
              <a:t>premature </a:t>
            </a:r>
            <a:r>
              <a:rPr lang="en-US" sz="2000" dirty="0" smtClean="0"/>
              <a:t>atherosclerotic cardiovascular disease</a:t>
            </a:r>
            <a:r>
              <a:rPr lang="en-US" sz="2000" dirty="0"/>
              <a:t>, </a:t>
            </a:r>
            <a:r>
              <a:rPr lang="en-US" sz="2000" dirty="0" smtClean="0"/>
              <a:t> hypertension, smoking</a:t>
            </a:r>
            <a:r>
              <a:rPr lang="en-US" sz="2000" dirty="0"/>
              <a:t>, dyslipidemia, or </a:t>
            </a:r>
            <a:r>
              <a:rPr lang="en-US" sz="2000" dirty="0" smtClean="0"/>
              <a:t>albuminuria) and </a:t>
            </a:r>
            <a:r>
              <a:rPr lang="en-US" sz="2000" dirty="0"/>
              <a:t>are not at </a:t>
            </a:r>
            <a:r>
              <a:rPr lang="en-US" sz="2000" dirty="0" smtClean="0"/>
              <a:t>increased risk </a:t>
            </a:r>
            <a:r>
              <a:rPr lang="en-US" sz="2000" dirty="0"/>
              <a:t>of bleeding.</a:t>
            </a:r>
            <a:endParaRPr lang="fa-IR" sz="2000" dirty="0"/>
          </a:p>
        </p:txBody>
      </p:sp>
      <p:pic>
        <p:nvPicPr>
          <p:cNvPr id="31746" name="Picture 2" descr="C:\Documents and Settings\Dear-User\Desktop\diabetes\rezvan\aspir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1828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4400" y="6323911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Care Volume 39, Supplement 1, January </a:t>
            </a:r>
            <a:r>
              <a:rPr lang="en-US" sz="1200" dirty="0" smtClean="0"/>
              <a:t>2020</a:t>
            </a:r>
            <a:endParaRPr lang="fa-IR" sz="1200" dirty="0"/>
          </a:p>
        </p:txBody>
      </p:sp>
    </p:spTree>
    <p:extLst>
      <p:ext uri="{BB962C8B-B14F-4D97-AF65-F5344CB8AC3E}">
        <p14:creationId xmlns="" xmlns:p14="http://schemas.microsoft.com/office/powerpoint/2010/main" val="325419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48400" cy="1143000"/>
          </a:xfrm>
        </p:spPr>
        <p:txBody>
          <a:bodyPr/>
          <a:lstStyle/>
          <a:p>
            <a:r>
              <a:rPr lang="en-US" sz="4000" b="0" dirty="0">
                <a:solidFill>
                  <a:srgbClr val="FF0000"/>
                </a:solidFill>
              </a:rPr>
              <a:t>ANTIPLATELET AGENTS</a:t>
            </a:r>
            <a:endParaRPr lang="fa-IR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579"/>
            <a:ext cx="8534400" cy="4115110"/>
          </a:xfrm>
        </p:spPr>
        <p:txBody>
          <a:bodyPr/>
          <a:lstStyle/>
          <a:p>
            <a:pPr>
              <a:buNone/>
            </a:pPr>
            <a:r>
              <a:rPr lang="en-US" sz="2000" dirty="0" smtClean="0"/>
              <a:t>Aspirin </a:t>
            </a:r>
            <a:r>
              <a:rPr lang="en-US" sz="2000" b="1" dirty="0" smtClean="0">
                <a:solidFill>
                  <a:srgbClr val="FF0000"/>
                </a:solidFill>
              </a:rPr>
              <a:t>is not recommended </a:t>
            </a:r>
            <a:r>
              <a:rPr lang="en-US" sz="2000" dirty="0" smtClean="0"/>
              <a:t>for those at low risk of ASCVD (such as men and</a:t>
            </a:r>
          </a:p>
          <a:p>
            <a:pPr>
              <a:buNone/>
            </a:pPr>
            <a:r>
              <a:rPr lang="en-US" sz="2000" dirty="0" smtClean="0"/>
              <a:t>women aged &lt;50 years with diabetes with no other major ASCVD risk factors)</a:t>
            </a:r>
          </a:p>
          <a:p>
            <a:pPr>
              <a:buNone/>
            </a:pPr>
            <a:r>
              <a:rPr lang="en-US" sz="2000" dirty="0" smtClean="0"/>
              <a:t>as the low benefit is likely to be outweighed by the risks of bleeding.</a:t>
            </a:r>
          </a:p>
          <a:p>
            <a:pPr>
              <a:buNone/>
            </a:pP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en-US" sz="2000" dirty="0" smtClean="0"/>
              <a:t>Clinical judgment should be used for those at intermediate risk (younger patients with one or more risk factor)</a:t>
            </a:r>
            <a:endParaRPr lang="fa-IR" sz="2000" dirty="0"/>
          </a:p>
        </p:txBody>
      </p:sp>
      <p:pic>
        <p:nvPicPr>
          <p:cNvPr id="31746" name="Picture 2" descr="C:\Documents and Settings\Dear-User\Desktop\diabetes\rezvan\aspir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1828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4400" y="6323911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Care Volume 39, Supplement 1, January </a:t>
            </a:r>
            <a:r>
              <a:rPr lang="en-US" sz="1200" dirty="0" smtClean="0"/>
              <a:t>2020</a:t>
            </a:r>
            <a:endParaRPr lang="fa-IR" sz="1200" dirty="0"/>
          </a:p>
        </p:txBody>
      </p:sp>
    </p:spTree>
    <p:extLst>
      <p:ext uri="{BB962C8B-B14F-4D97-AF65-F5344CB8AC3E}">
        <p14:creationId xmlns="" xmlns:p14="http://schemas.microsoft.com/office/powerpoint/2010/main" val="325419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sz="2400" dirty="0"/>
              <a:t>Use aspirin therapy (75–162 </a:t>
            </a:r>
            <a:r>
              <a:rPr lang="en-US" sz="2400" dirty="0" smtClean="0"/>
              <a:t>mg/day) as </a:t>
            </a:r>
            <a:r>
              <a:rPr lang="en-US" sz="2400" dirty="0"/>
              <a:t>a </a:t>
            </a:r>
            <a:r>
              <a:rPr lang="en-US" sz="2800" b="1" dirty="0">
                <a:solidFill>
                  <a:srgbClr val="0070C0"/>
                </a:solidFill>
              </a:rPr>
              <a:t>secondary prevention </a:t>
            </a:r>
            <a:r>
              <a:rPr lang="en-US" sz="2800" b="1" dirty="0" smtClean="0">
                <a:solidFill>
                  <a:srgbClr val="0070C0"/>
                </a:solidFill>
              </a:rPr>
              <a:t>strategy </a:t>
            </a:r>
            <a:r>
              <a:rPr lang="en-US" sz="2400" dirty="0" smtClean="0"/>
              <a:t>in </a:t>
            </a:r>
            <a:r>
              <a:rPr lang="en-US" sz="2400" dirty="0"/>
              <a:t>those with diabetes and </a:t>
            </a:r>
            <a:r>
              <a:rPr lang="en-US" sz="2400" dirty="0" smtClean="0"/>
              <a:t>a history </a:t>
            </a:r>
            <a:r>
              <a:rPr lang="en-US" sz="2400" dirty="0"/>
              <a:t>of atherosclerotic </a:t>
            </a:r>
            <a:r>
              <a:rPr lang="en-US" sz="2400" dirty="0" smtClean="0"/>
              <a:t>cardiovascular disease</a:t>
            </a:r>
            <a:r>
              <a:rPr lang="en-US" sz="2400" dirty="0"/>
              <a:t>.</a:t>
            </a:r>
            <a:endParaRPr lang="fa-IR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FF0000"/>
                </a:solidFill>
              </a:rPr>
              <a:t>ANTIPLATELET AGENTS</a:t>
            </a:r>
            <a:endParaRPr lang="fa-IR" sz="3600" dirty="0">
              <a:solidFill>
                <a:srgbClr val="FF0000"/>
              </a:solidFill>
            </a:endParaRPr>
          </a:p>
        </p:txBody>
      </p:sp>
      <p:pic>
        <p:nvPicPr>
          <p:cNvPr id="5" name="Picture 2" descr="C:\Documents and Settings\Dear-User\Desktop\diabetes\rezvan\aspir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439093"/>
            <a:ext cx="3962400" cy="3266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914400" y="6323911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Care Volume 39, Supplement 1, January </a:t>
            </a:r>
            <a:r>
              <a:rPr lang="en-US" sz="1200" dirty="0" smtClean="0"/>
              <a:t>2020</a:t>
            </a:r>
            <a:endParaRPr lang="fa-IR" sz="1200" dirty="0"/>
          </a:p>
        </p:txBody>
      </p:sp>
    </p:spTree>
    <p:extLst>
      <p:ext uri="{BB962C8B-B14F-4D97-AF65-F5344CB8AC3E}">
        <p14:creationId xmlns="" xmlns:p14="http://schemas.microsoft.com/office/powerpoint/2010/main" val="99440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2357430"/>
            <a:ext cx="7458100" cy="1490658"/>
          </a:xfrm>
        </p:spPr>
        <p:txBody>
          <a:bodyPr anchor="ctr">
            <a:normAutofit/>
          </a:bodyPr>
          <a:lstStyle/>
          <a:p>
            <a:pPr algn="ctr" eaLnBrk="1" hangingPunct="1">
              <a:defRPr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IMPORTANCE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?</a:t>
            </a:r>
            <a:endParaRPr 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ransition spd="slow" advTm="7000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G:\learn\simpleltc-mco-transition-what-we-learn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6452" y="0"/>
            <a:ext cx="92204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5" name="Content Placeholder 3" descr="Hydrangea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92202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244475" y="128588"/>
            <a:ext cx="86550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400" b="1" dirty="0">
                <a:solidFill>
                  <a:schemeClr val="bg1"/>
                </a:solidFill>
              </a:rPr>
              <a:t>Thanks For your Attention</a:t>
            </a:r>
          </a:p>
        </p:txBody>
      </p:sp>
    </p:spTree>
    <p:extLst>
      <p:ext uri="{BB962C8B-B14F-4D97-AF65-F5344CB8AC3E}">
        <p14:creationId xmlns="" xmlns:p14="http://schemas.microsoft.com/office/powerpoint/2010/main" val="17682992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2800" dirty="0" err="1" smtClean="0"/>
              <a:t>Diabetes</a:t>
            </a:r>
            <a:r>
              <a:rPr lang="fr-FR" sz="2800" dirty="0" smtClean="0"/>
              <a:t> </a:t>
            </a:r>
            <a:r>
              <a:rPr lang="fr-FR" sz="2800" dirty="0" err="1" smtClean="0"/>
              <a:t>can</a:t>
            </a:r>
            <a:r>
              <a:rPr lang="fr-FR" sz="2800" dirty="0" smtClean="0"/>
              <a:t> cause </a:t>
            </a:r>
            <a:r>
              <a:rPr lang="fr-FR" sz="2800" b="1" dirty="0" err="1" smtClean="0">
                <a:solidFill>
                  <a:srgbClr val="FF0000"/>
                </a:solidFill>
              </a:rPr>
              <a:t>microvascular</a:t>
            </a:r>
            <a:r>
              <a:rPr lang="fr-FR" sz="2800" dirty="0" smtClean="0"/>
              <a:t> complications (</a:t>
            </a:r>
            <a:r>
              <a:rPr lang="fr-FR" sz="2800" dirty="0" err="1" smtClean="0"/>
              <a:t>retinopathy</a:t>
            </a:r>
            <a:r>
              <a:rPr lang="fr-FR" sz="2800" dirty="0" smtClean="0"/>
              <a:t>, </a:t>
            </a:r>
            <a:r>
              <a:rPr lang="fr-FR" sz="2800" dirty="0" err="1" smtClean="0"/>
              <a:t>neuropathy</a:t>
            </a:r>
            <a:r>
              <a:rPr lang="fr-FR" sz="2800" dirty="0" smtClean="0"/>
              <a:t>, </a:t>
            </a:r>
            <a:r>
              <a:rPr lang="en-US" sz="2800" dirty="0" smtClean="0"/>
              <a:t>nephropathy) and </a:t>
            </a:r>
            <a:r>
              <a:rPr lang="en-US" sz="2800" b="1" dirty="0" err="1" smtClean="0">
                <a:solidFill>
                  <a:srgbClr val="FF0000"/>
                </a:solidFill>
              </a:rPr>
              <a:t>macrovascular</a:t>
            </a:r>
            <a:r>
              <a:rPr lang="en-US" sz="2800" dirty="0" smtClean="0"/>
              <a:t> complications (ASCVD) manifesting as coronary artery disease, stroke and peripheral arterial disease.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Diabetic patients are </a:t>
            </a:r>
            <a:r>
              <a:rPr lang="en-US" sz="2800" b="1" dirty="0" smtClean="0">
                <a:solidFill>
                  <a:srgbClr val="FF0000"/>
                </a:solidFill>
              </a:rPr>
              <a:t>2-4 times </a:t>
            </a:r>
            <a:r>
              <a:rPr lang="en-US" sz="2800" dirty="0" smtClean="0"/>
              <a:t>more likely to die from ASCVD as compared to non-diabetic patients.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4" y="3127513"/>
            <a:ext cx="4501092" cy="3730487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4404" y="274638"/>
            <a:ext cx="4501092" cy="2498552"/>
          </a:xfrm>
        </p:spPr>
        <p:txBody>
          <a:bodyPr anchor="ctr">
            <a:normAutofit fontScale="90000"/>
          </a:bodyPr>
          <a:lstStyle/>
          <a:p>
            <a:pPr>
              <a:defRPr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Available Treatment Algorithms for T</a:t>
            </a:r>
            <a:r>
              <a:rPr lang="en-US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DM</a:t>
            </a:r>
            <a:endParaRPr lang="en-US" sz="5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5496" y="0"/>
            <a:ext cx="4598505" cy="373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55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040" y="1981200"/>
            <a:ext cx="7544160" cy="4115488"/>
          </a:xfrm>
        </p:spPr>
        <p:txBody>
          <a:bodyPr/>
          <a:lstStyle/>
          <a:p>
            <a:pPr marL="0" indent="0" algn="l" rtl="0">
              <a:buNone/>
            </a:pPr>
            <a:r>
              <a:rPr lang="en-US" b="1" dirty="0">
                <a:solidFill>
                  <a:srgbClr val="FF0000"/>
                </a:solidFill>
              </a:rPr>
              <a:t>HYPERTENSION/BLOOD PRESSURE CONTROL</a:t>
            </a:r>
            <a:endParaRPr lang="fa-IR" b="1" dirty="0">
              <a:solidFill>
                <a:srgbClr val="FF0000"/>
              </a:solidFill>
            </a:endParaRPr>
          </a:p>
        </p:txBody>
      </p:sp>
      <p:pic>
        <p:nvPicPr>
          <p:cNvPr id="18434" name="Picture 2" descr="C:\Documents and Settings\Dear-User\My Documents\My Pictures\diabetes\Checking-Blood-Pressure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238682"/>
            <a:ext cx="5135217" cy="363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01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Screening and 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>Diagnosis</a:t>
            </a: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endParaRPr lang="fa-IR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Blood </a:t>
            </a:r>
            <a:r>
              <a:rPr lang="en-US" dirty="0"/>
              <a:t>pressure should be measured </a:t>
            </a:r>
            <a:r>
              <a:rPr lang="en-US" b="1" dirty="0">
                <a:solidFill>
                  <a:srgbClr val="0070C0"/>
                </a:solidFill>
              </a:rPr>
              <a:t>at every routine </a:t>
            </a:r>
            <a:r>
              <a:rPr lang="en-US" b="1" dirty="0" smtClean="0">
                <a:solidFill>
                  <a:srgbClr val="0070C0"/>
                </a:solidFill>
              </a:rPr>
              <a:t>visit.</a:t>
            </a:r>
            <a:r>
              <a:rPr lang="en-US" dirty="0" smtClean="0">
                <a:solidFill>
                  <a:srgbClr val="FFFF00"/>
                </a:solidFill>
              </a:rPr>
              <a:t>. </a:t>
            </a:r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Patients </a:t>
            </a:r>
            <a:r>
              <a:rPr lang="en-US" dirty="0"/>
              <a:t>found to </a:t>
            </a:r>
            <a:r>
              <a:rPr lang="en-US" dirty="0" smtClean="0"/>
              <a:t>have elevated </a:t>
            </a:r>
            <a:r>
              <a:rPr lang="en-US" dirty="0"/>
              <a:t>blood pressure should have blood pressure confirmed </a:t>
            </a:r>
            <a:r>
              <a:rPr lang="en-US" b="1" dirty="0">
                <a:solidFill>
                  <a:srgbClr val="0070C0"/>
                </a:solidFill>
              </a:rPr>
              <a:t>on a separate day. 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0" indent="0" algn="l" rtl="0">
              <a:buNone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err="1" smtClean="0"/>
              <a:t>Hpertension</a:t>
            </a:r>
            <a:r>
              <a:rPr lang="en-US" dirty="0" smtClean="0"/>
              <a:t> defined as a sustained blood pressure </a:t>
            </a:r>
            <a:r>
              <a:rPr lang="en-US" b="1" dirty="0" smtClean="0">
                <a:solidFill>
                  <a:srgbClr val="0070C0"/>
                </a:solidFill>
              </a:rPr>
              <a:t>≥140/90 mmHg</a:t>
            </a:r>
            <a:r>
              <a:rPr lang="en-US" dirty="0" smtClean="0"/>
              <a:t>, is common among patients with either type 1 or type 2 diabetes.</a:t>
            </a:r>
            <a:endParaRPr lang="en-US" dirty="0"/>
          </a:p>
          <a:p>
            <a:pPr marL="0" indent="0" algn="l" rtl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fa-IR" dirty="0"/>
          </a:p>
        </p:txBody>
      </p:sp>
      <p:pic>
        <p:nvPicPr>
          <p:cNvPr id="20482" name="Picture 2" descr="C:\Documents and Settings\Dear-User\My Documents\My Pictures\diabetes\bloodpressurete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4607" y="0"/>
            <a:ext cx="2399393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4400" y="6241653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</a:t>
            </a:r>
            <a:r>
              <a:rPr lang="en-US" sz="1200" dirty="0" smtClean="0"/>
              <a:t>Care, </a:t>
            </a:r>
            <a:r>
              <a:rPr lang="en-US" sz="1200" dirty="0"/>
              <a:t>Supplement 1, January </a:t>
            </a:r>
            <a:r>
              <a:rPr lang="en-US" sz="1200" dirty="0" smtClean="0"/>
              <a:t>2020</a:t>
            </a:r>
            <a:endParaRPr lang="fa-IR" sz="1200" dirty="0"/>
          </a:p>
        </p:txBody>
      </p:sp>
    </p:spTree>
    <p:extLst>
      <p:ext uri="{BB962C8B-B14F-4D97-AF65-F5344CB8AC3E}">
        <p14:creationId xmlns:p14="http://schemas.microsoft.com/office/powerpoint/2010/main" xmlns="" val="238575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05964"/>
      </a:dk2>
      <a:lt2>
        <a:srgbClr val="0075A2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7225</TotalTime>
  <Words>824</Words>
  <Application>Microsoft Macintosh PowerPoint</Application>
  <PresentationFormat>On-screen Show (4:3)</PresentationFormat>
  <Paragraphs>101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Slide 1</vt:lpstr>
      <vt:lpstr>Slide 2</vt:lpstr>
      <vt:lpstr>IMPORTANCE?</vt:lpstr>
      <vt:lpstr>Slide 4</vt:lpstr>
      <vt:lpstr>Available Treatment Algorithms for T2DM</vt:lpstr>
      <vt:lpstr>Slide 6</vt:lpstr>
      <vt:lpstr>Slide 7</vt:lpstr>
      <vt:lpstr>Slide 8</vt:lpstr>
      <vt:lpstr>Screening and  Diagnosis </vt:lpstr>
      <vt:lpstr>Screening and  Diagnosis </vt:lpstr>
      <vt:lpstr>Treatment </vt:lpstr>
      <vt:lpstr>Treatment </vt:lpstr>
      <vt:lpstr>Slide 13</vt:lpstr>
      <vt:lpstr>Slide 14</vt:lpstr>
      <vt:lpstr>Treatment 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LIPID MANAGEMENT</vt:lpstr>
      <vt:lpstr>Slide 24</vt:lpstr>
      <vt:lpstr>Slide 25</vt:lpstr>
      <vt:lpstr>Slide 26</vt:lpstr>
      <vt:lpstr>ANTIPLATELET AGENTS</vt:lpstr>
      <vt:lpstr>ANTIPLATELET AGENTS</vt:lpstr>
      <vt:lpstr>ANTIPLATELET AGENTS</vt:lpstr>
      <vt:lpstr>Slide 30</vt:lpstr>
      <vt:lpstr>Slide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Holloway</dc:creator>
  <cp:lastModifiedBy>Salehi</cp:lastModifiedBy>
  <cp:revision>200</cp:revision>
  <dcterms:created xsi:type="dcterms:W3CDTF">2018-01-05T15:03:31Z</dcterms:created>
  <dcterms:modified xsi:type="dcterms:W3CDTF">2020-02-02T08:35:30Z</dcterms:modified>
</cp:coreProperties>
</file>