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0" r:id="rId2"/>
    <p:sldId id="256" r:id="rId3"/>
    <p:sldId id="382" r:id="rId4"/>
    <p:sldId id="384" r:id="rId5"/>
    <p:sldId id="372" r:id="rId6"/>
    <p:sldId id="374" r:id="rId7"/>
    <p:sldId id="436" r:id="rId8"/>
    <p:sldId id="410" r:id="rId9"/>
    <p:sldId id="438" r:id="rId10"/>
    <p:sldId id="362" r:id="rId11"/>
    <p:sldId id="364" r:id="rId12"/>
    <p:sldId id="427" r:id="rId13"/>
    <p:sldId id="460" r:id="rId14"/>
    <p:sldId id="368" r:id="rId15"/>
    <p:sldId id="457" r:id="rId16"/>
    <p:sldId id="458" r:id="rId17"/>
    <p:sldId id="459" r:id="rId18"/>
    <p:sldId id="259" r:id="rId19"/>
    <p:sldId id="476" r:id="rId20"/>
    <p:sldId id="260" r:id="rId21"/>
    <p:sldId id="454" r:id="rId22"/>
    <p:sldId id="455" r:id="rId23"/>
    <p:sldId id="261" r:id="rId24"/>
    <p:sldId id="453" r:id="rId25"/>
    <p:sldId id="416" r:id="rId26"/>
    <p:sldId id="417" r:id="rId27"/>
    <p:sldId id="418" r:id="rId28"/>
    <p:sldId id="420" r:id="rId29"/>
    <p:sldId id="422" r:id="rId30"/>
    <p:sldId id="264" r:id="rId31"/>
    <p:sldId id="470" r:id="rId32"/>
    <p:sldId id="265" r:id="rId33"/>
    <p:sldId id="266" r:id="rId34"/>
    <p:sldId id="267" r:id="rId35"/>
    <p:sldId id="268" r:id="rId36"/>
    <p:sldId id="269" r:id="rId37"/>
    <p:sldId id="352" r:id="rId38"/>
    <p:sldId id="350" r:id="rId39"/>
    <p:sldId id="390" r:id="rId40"/>
    <p:sldId id="391" r:id="rId41"/>
    <p:sldId id="295" r:id="rId42"/>
    <p:sldId id="456" r:id="rId43"/>
    <p:sldId id="426" r:id="rId44"/>
    <p:sldId id="272" r:id="rId45"/>
    <p:sldId id="273" r:id="rId46"/>
    <p:sldId id="425" r:id="rId47"/>
    <p:sldId id="276" r:id="rId48"/>
    <p:sldId id="301" r:id="rId49"/>
    <p:sldId id="277" r:id="rId50"/>
    <p:sldId id="278" r:id="rId51"/>
    <p:sldId id="281" r:id="rId52"/>
    <p:sldId id="300" r:id="rId53"/>
    <p:sldId id="299" r:id="rId54"/>
    <p:sldId id="282" r:id="rId55"/>
    <p:sldId id="283" r:id="rId56"/>
    <p:sldId id="356" r:id="rId57"/>
    <p:sldId id="357" r:id="rId58"/>
    <p:sldId id="284" r:id="rId59"/>
    <p:sldId id="303" r:id="rId60"/>
    <p:sldId id="288" r:id="rId61"/>
    <p:sldId id="327" r:id="rId62"/>
    <p:sldId id="333" r:id="rId63"/>
    <p:sldId id="332" r:id="rId64"/>
    <p:sldId id="334" r:id="rId65"/>
    <p:sldId id="329" r:id="rId66"/>
    <p:sldId id="330" r:id="rId67"/>
    <p:sldId id="328" r:id="rId68"/>
    <p:sldId id="331" r:id="rId69"/>
    <p:sldId id="358" r:id="rId70"/>
    <p:sldId id="336" r:id="rId71"/>
    <p:sldId id="359" r:id="rId72"/>
    <p:sldId id="449" r:id="rId73"/>
    <p:sldId id="305" r:id="rId74"/>
    <p:sldId id="306" r:id="rId75"/>
    <p:sldId id="323" r:id="rId76"/>
    <p:sldId id="325" r:id="rId77"/>
    <p:sldId id="311" r:id="rId78"/>
    <p:sldId id="326" r:id="rId79"/>
    <p:sldId id="360" r:id="rId80"/>
    <p:sldId id="307" r:id="rId81"/>
    <p:sldId id="308" r:id="rId82"/>
    <p:sldId id="477" r:id="rId83"/>
    <p:sldId id="478" r:id="rId84"/>
    <p:sldId id="464" r:id="rId85"/>
    <p:sldId id="439" r:id="rId86"/>
    <p:sldId id="471" r:id="rId87"/>
    <p:sldId id="461" r:id="rId88"/>
    <p:sldId id="462" r:id="rId89"/>
    <p:sldId id="463" r:id="rId90"/>
    <p:sldId id="407" r:id="rId91"/>
    <p:sldId id="408" r:id="rId92"/>
    <p:sldId id="409" r:id="rId93"/>
    <p:sldId id="465" r:id="rId94"/>
    <p:sldId id="397" r:id="rId95"/>
    <p:sldId id="466" r:id="rId96"/>
    <p:sldId id="437" r:id="rId97"/>
    <p:sldId id="467" r:id="rId98"/>
    <p:sldId id="442" r:id="rId99"/>
    <p:sldId id="468" r:id="rId100"/>
    <p:sldId id="444" r:id="rId101"/>
    <p:sldId id="469" r:id="rId102"/>
    <p:sldId id="441" r:id="rId103"/>
    <p:sldId id="472" r:id="rId104"/>
    <p:sldId id="369" r:id="rId105"/>
    <p:sldId id="448" r:id="rId106"/>
    <p:sldId id="473" r:id="rId107"/>
    <p:sldId id="474" r:id="rId108"/>
    <p:sldId id="475" r:id="rId109"/>
    <p:sldId id="315" r:id="rId1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C9FF"/>
    <a:srgbClr val="99FF33"/>
    <a:srgbClr val="FF0F8D"/>
    <a:srgbClr val="1E23EE"/>
    <a:srgbClr val="006082"/>
    <a:srgbClr val="F31B8C"/>
    <a:srgbClr val="E725B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94660"/>
  </p:normalViewPr>
  <p:slideViewPr>
    <p:cSldViewPr>
      <p:cViewPr varScale="1">
        <p:scale>
          <a:sx n="70" d="100"/>
          <a:sy n="70" d="100"/>
        </p:scale>
        <p:origin x="139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smtClean="0"/>
          </a:p>
          <a:p>
            <a:r>
              <a:rPr lang="en-US" sz="4800" b="1" i="1" dirty="0" smtClean="0"/>
              <a:t>IN THE NAME OF GOD</a:t>
            </a:r>
            <a:endParaRPr lang="en-US" sz="4800" b="1" i="1" dirty="0"/>
          </a:p>
        </p:txBody>
      </p:sp>
      <p:pic>
        <p:nvPicPr>
          <p:cNvPr id="2050" name="Picture 2"/>
          <p:cNvPicPr>
            <a:picLocks noChangeAspect="1" noChangeArrowheads="1"/>
          </p:cNvPicPr>
          <p:nvPr/>
        </p:nvPicPr>
        <p:blipFill>
          <a:blip r:embed="rId2" cstate="print"/>
          <a:srcRect/>
          <a:stretch>
            <a:fillRect/>
          </a:stretch>
        </p:blipFill>
        <p:spPr bwMode="auto">
          <a:xfrm>
            <a:off x="0" y="381000"/>
            <a:ext cx="9143999"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normAutofit/>
          </a:bodyPr>
          <a:lstStyle/>
          <a:p>
            <a:pPr algn="r" rtl="1">
              <a:buNone/>
            </a:pPr>
            <a:r>
              <a:rPr lang="fa-IR" sz="2800" dirty="0" smtClean="0"/>
              <a:t>دختر3 ساله ای با شکایت از خونریزی  وازینال  که  تا  کنون 3 بار</a:t>
            </a:r>
            <a:endParaRPr lang="en-US" sz="2800" dirty="0" smtClean="0"/>
          </a:p>
          <a:p>
            <a:pPr algn="r" rtl="1">
              <a:buNone/>
            </a:pPr>
            <a:r>
              <a:rPr lang="fa-IR" sz="2800" dirty="0" smtClean="0"/>
              <a:t> تکرار شده مراجعه کرده است در معاینه پستان درمرحله سوم تانر است ولکه های پیگمانته ای روی شکم وی  جلب  توجه  می کند  در سونوگرافی کیستهای متعدد  با ابعاد حدود 10میلی متر گزارش شده است.چه ازمایشاتی ارسال می کنید؟  </a:t>
            </a:r>
          </a:p>
          <a:p>
            <a:pPr algn="r" rtl="1">
              <a:buNone/>
            </a:pPr>
            <a:r>
              <a:rPr lang="en-US" sz="2800" dirty="0" smtClean="0"/>
              <a:t>  </a:t>
            </a:r>
            <a:endParaRPr lang="en-US" sz="2800"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err="1" smtClean="0"/>
              <a:t>Mccune</a:t>
            </a:r>
            <a:r>
              <a:rPr lang="en-US" dirty="0" smtClean="0"/>
              <a:t> </a:t>
            </a:r>
            <a:r>
              <a:rPr lang="en-US" dirty="0" err="1" smtClean="0"/>
              <a:t>albright</a:t>
            </a:r>
            <a:r>
              <a:rPr lang="en-US" dirty="0" smtClean="0"/>
              <a:t> syndrome</a:t>
            </a:r>
          </a:p>
          <a:p>
            <a:endParaRPr lang="en-US" dirty="0" smtClean="0"/>
          </a:p>
          <a:p>
            <a:r>
              <a:rPr lang="en-US" dirty="0" smtClean="0"/>
              <a:t>TFT</a:t>
            </a:r>
            <a:r>
              <a:rPr lang="fa-IR" dirty="0" smtClean="0"/>
              <a:t>/</a:t>
            </a:r>
            <a:r>
              <a:rPr lang="en-US" dirty="0" smtClean="0"/>
              <a:t>DST/ACTH/Ph</a:t>
            </a:r>
          </a:p>
          <a:p>
            <a:endParaRPr lang="en-US" dirty="0" smtClean="0"/>
          </a:p>
          <a:p>
            <a:r>
              <a:rPr lang="en-US" dirty="0" err="1" smtClean="0"/>
              <a:t>letrozole</a:t>
            </a:r>
            <a:r>
              <a:rPr lang="en-US" dirty="0" smtClean="0"/>
              <a:t>(</a:t>
            </a:r>
            <a:r>
              <a:rPr lang="en-US" dirty="0" err="1" smtClean="0"/>
              <a:t>aromatase</a:t>
            </a:r>
            <a:r>
              <a:rPr lang="en-US" dirty="0" smtClean="0"/>
              <a:t> inhibitors)</a:t>
            </a:r>
            <a:endParaRPr lang="fa-IR" dirty="0" smtClean="0"/>
          </a:p>
          <a:p>
            <a:endParaRPr lang="fa-IR" dirty="0" smtClean="0"/>
          </a:p>
          <a:p>
            <a:pPr algn="r"/>
            <a:r>
              <a:rPr lang="fa-IR" dirty="0" smtClean="0"/>
              <a:t>بله درصورتی که بلوغ زودرس مرکزی در بیمار شروع شود</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4ساله ای به درمانگاه غدد  مراجعه  کرده  است .در سونوگرافی همراه وی  2  کیست  به  ابعاد  6و 8  میلیمتر گزارش  شده  است .در  معاینه  نکته  مثبتی  ندارد.</a:t>
            </a:r>
          </a:p>
          <a:p>
            <a:pPr algn="r" rtl="1"/>
            <a:r>
              <a:rPr lang="fa-IR" dirty="0" smtClean="0"/>
              <a:t>1-نظر شما در مورد پیگیری و درمان  این بیمار چیست؟</a:t>
            </a:r>
            <a:endParaRPr lang="en-US" dirty="0"/>
          </a:p>
        </p:txBody>
      </p:sp>
    </p:spTree>
    <p:extLst>
      <p:ext uri="{BB962C8B-B14F-4D97-AF65-F5344CB8AC3E}">
        <p14:creationId xmlns:p14="http://schemas.microsoft.com/office/powerpoint/2010/main" val="92140845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با توجه به اینکه کیست بدون علامت است وسایز ان نیز کوچک است(کمتر از 5تا4سانتیمتر)نیاز به درمان ندارد.</a:t>
            </a:r>
          </a:p>
          <a:p>
            <a:pPr algn="r" rtl="1"/>
            <a:endParaRPr lang="fa-IR" dirty="0" smtClean="0"/>
          </a:p>
          <a:p>
            <a:pPr algn="r" rtl="1"/>
            <a:endParaRPr lang="fa-IR" dirty="0" smtClean="0"/>
          </a:p>
          <a:p>
            <a:pPr algn="r" rtl="1"/>
            <a:r>
              <a:rPr lang="fa-IR" dirty="0" smtClean="0"/>
              <a:t>باید در فواصل 3ماهه بیمار رابا سونوگرافی پیگیری کرد </a:t>
            </a:r>
          </a:p>
          <a:p>
            <a:pPr algn="r" rtl="1"/>
            <a:endParaRPr lang="fa-IR" dirty="0" smtClean="0"/>
          </a:p>
          <a:p>
            <a:pPr algn="r" rtl="1"/>
            <a:r>
              <a:rPr lang="fa-IR" dirty="0" smtClean="0"/>
              <a:t>در صورت افزایش سایز یا ایجاد علامت درمان مدروکسی پروژسترون انجام می دهیم</a:t>
            </a:r>
            <a:endParaRPr lang="en-US" dirty="0" smtClean="0"/>
          </a:p>
          <a:p>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2ساله ای با شکایت ازبزرگی دوطرفه  که اخیرا شروع شده مراجعه کرده است سرعت رشد قدی وی در طی سال گذشته متناسب با سن وی بوده است.در معاینه پستان قوام نرم دارد.نکته مثبت دیگری ندارد.</a:t>
            </a:r>
            <a:endParaRPr lang="en-US" dirty="0"/>
          </a:p>
        </p:txBody>
      </p:sp>
    </p:spTree>
    <p:extLst>
      <p:ext uri="{BB962C8B-B14F-4D97-AF65-F5344CB8AC3E}">
        <p14:creationId xmlns:p14="http://schemas.microsoft.com/office/powerpoint/2010/main" val="1364196555"/>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1-محتملترین تشخیص در مورد بیمار چیست؟</a:t>
            </a:r>
          </a:p>
          <a:p>
            <a:pPr algn="r" rtl="1"/>
            <a:r>
              <a:rPr lang="fa-IR" dirty="0" smtClean="0"/>
              <a:t>2-در شرح حال به چه نکته ای توجه می کنید؟</a:t>
            </a:r>
          </a:p>
          <a:p>
            <a:pPr algn="r" rtl="1"/>
            <a:r>
              <a:rPr lang="fa-IR" dirty="0" smtClean="0"/>
              <a:t>3-توصیه شما به مادر بیمار چیست؟</a:t>
            </a:r>
            <a:endParaRPr 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i="1" dirty="0" smtClean="0"/>
              <a:t>Premature  </a:t>
            </a:r>
            <a:r>
              <a:rPr lang="en-US" i="1" dirty="0" err="1" smtClean="0"/>
              <a:t>telarche</a:t>
            </a:r>
            <a:r>
              <a:rPr lang="en-US" i="1" dirty="0" smtClean="0"/>
              <a:t>.</a:t>
            </a:r>
          </a:p>
          <a:p>
            <a:endParaRPr lang="en-US" i="1" dirty="0" smtClean="0"/>
          </a:p>
          <a:p>
            <a:r>
              <a:rPr lang="en-US" i="1" dirty="0" smtClean="0"/>
              <a:t>Consumption of Estrogenic agents.</a:t>
            </a:r>
          </a:p>
          <a:p>
            <a:endParaRPr lang="en-US" i="1" dirty="0" smtClean="0"/>
          </a:p>
          <a:p>
            <a:r>
              <a:rPr lang="en-US" i="1" dirty="0" smtClean="0"/>
              <a:t>Follow up and reassurance.</a:t>
            </a:r>
          </a:p>
          <a:p>
            <a:endParaRPr lang="en-US" i="1" dirty="0" smtClean="0"/>
          </a:p>
          <a:p>
            <a:r>
              <a:rPr lang="en-US" i="1" dirty="0" smtClean="0"/>
              <a:t>If it was progressive hormonal study and </a:t>
            </a:r>
            <a:r>
              <a:rPr lang="en-US" i="1" dirty="0" err="1" smtClean="0"/>
              <a:t>sonography</a:t>
            </a: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a:xfrm>
            <a:off x="457200" y="1600200"/>
            <a:ext cx="8229600" cy="5029200"/>
          </a:xfrm>
        </p:spPr>
        <p:txBody>
          <a:bodyPr/>
          <a:lstStyle/>
          <a:p>
            <a:pPr algn="r" rtl="1"/>
            <a:r>
              <a:rPr lang="fa-IR" dirty="0" smtClean="0"/>
              <a:t>دختر7ساله ای با شکایت از رویش موهای ناحیه پوبیس ولابیا ماژور مراجعه کرده است.در معاینه در صورت وی اکنه دیده میشود  سرعت رشد قدی وی  در  سال  گذشته  7  سانتی متردرسال بوده است درمعاینه پستان در مرحله 1تانراست:</a:t>
            </a:r>
            <a:endParaRPr lang="en-US" dirty="0" smtClean="0"/>
          </a:p>
          <a:p>
            <a:pPr algn="r">
              <a:buNone/>
            </a:pPr>
            <a:endParaRPr lang="fa-IR" dirty="0" smtClean="0">
              <a:solidFill>
                <a:srgbClr val="FF0000"/>
              </a:solidFill>
            </a:endParaRPr>
          </a:p>
        </p:txBody>
      </p:sp>
    </p:spTree>
    <p:extLst>
      <p:ext uri="{BB962C8B-B14F-4D97-AF65-F5344CB8AC3E}">
        <p14:creationId xmlns:p14="http://schemas.microsoft.com/office/powerpoint/2010/main" val="17942471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-نظر شما در مورد شروع بلوغ وتشخیص در بیمار  چیست؟</a:t>
            </a:r>
          </a:p>
          <a:p>
            <a:pPr algn="r" rtl="1"/>
            <a:r>
              <a:rPr lang="fa-IR" dirty="0" smtClean="0"/>
              <a:t>- چه ازمایشاتی برای بیمار میفرستیم؟</a:t>
            </a:r>
          </a:p>
          <a:p>
            <a:pPr algn="r" rtl="1">
              <a:buNone/>
            </a:pPr>
            <a:r>
              <a:rPr lang="fa-IR" dirty="0" smtClean="0"/>
              <a:t>-در پیگیری درازمدت این بیمار به چه نکاتی باید توجه کرد؟</a:t>
            </a:r>
          </a:p>
          <a:p>
            <a:pPr algn="r" rtl="1"/>
            <a:r>
              <a:rPr lang="fa-IR" dirty="0" smtClean="0"/>
              <a:t>-برای این بیمار چه دارویی تجویز میکنید؟</a:t>
            </a:r>
            <a:endParaRPr lang="en-US" dirty="0" smtClean="0"/>
          </a:p>
          <a:p>
            <a:pPr algn="r" rtl="1"/>
            <a:endParaRPr lang="en-US" dirty="0"/>
          </a:p>
        </p:txBody>
      </p:sp>
    </p:spTree>
    <p:extLst>
      <p:ext uri="{BB962C8B-B14F-4D97-AF65-F5344CB8AC3E}">
        <p14:creationId xmlns:p14="http://schemas.microsoft.com/office/powerpoint/2010/main" val="422704292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en-US" i="1" dirty="0"/>
              <a:t>Premature  </a:t>
            </a:r>
            <a:r>
              <a:rPr lang="en-US" i="1" dirty="0" err="1"/>
              <a:t>adrenarche</a:t>
            </a:r>
            <a:endParaRPr lang="en-US" i="1" dirty="0"/>
          </a:p>
          <a:p>
            <a:r>
              <a:rPr lang="en-US" i="1" dirty="0"/>
              <a:t>Bone age. ACTH test(R/o non classic CAH)</a:t>
            </a:r>
          </a:p>
          <a:p>
            <a:r>
              <a:rPr lang="en-US" i="1" dirty="0"/>
              <a:t>PCO .metabolic </a:t>
            </a:r>
            <a:r>
              <a:rPr lang="en-US" i="1" dirty="0" err="1"/>
              <a:t>syn</a:t>
            </a:r>
            <a:endParaRPr lang="en-US" i="1" dirty="0"/>
          </a:p>
          <a:p>
            <a:r>
              <a:rPr lang="en-US" i="1" dirty="0"/>
              <a:t>Metformin</a:t>
            </a:r>
          </a:p>
          <a:p>
            <a:endParaRPr lang="fa-IR" dirty="0"/>
          </a:p>
        </p:txBody>
      </p:sp>
    </p:spTree>
    <p:extLst>
      <p:ext uri="{BB962C8B-B14F-4D97-AF65-F5344CB8AC3E}">
        <p14:creationId xmlns:p14="http://schemas.microsoft.com/office/powerpoint/2010/main" val="57465297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TextBox 4"/>
          <p:cNvSpPr txBox="1"/>
          <p:nvPr/>
        </p:nvSpPr>
        <p:spPr>
          <a:xfrm>
            <a:off x="1447800" y="2133600"/>
            <a:ext cx="7696200" cy="769441"/>
          </a:xfrm>
          <a:prstGeom prst="rect">
            <a:avLst/>
          </a:prstGeom>
          <a:noFill/>
        </p:spPr>
        <p:txBody>
          <a:bodyPr wrap="square" rtlCol="0">
            <a:spAutoFit/>
          </a:bodyPr>
          <a:lstStyle/>
          <a:p>
            <a:r>
              <a:rPr lang="fa-IR" dirty="0" smtClean="0"/>
              <a:t>،</a:t>
            </a:r>
            <a:r>
              <a:rPr lang="en-US" sz="4400" b="1" i="1" dirty="0" smtClean="0">
                <a:solidFill>
                  <a:schemeClr val="bg1"/>
                </a:solidFill>
              </a:rPr>
              <a:t>Thanks for your attention</a:t>
            </a:r>
            <a:endParaRPr lang="en-US" b="1" i="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1-تشخیص بیمار چیست؟ </a:t>
            </a:r>
          </a:p>
          <a:p>
            <a:pPr algn="r" rtl="1"/>
            <a:r>
              <a:rPr lang="fa-IR" dirty="0" smtClean="0"/>
              <a:t>2-چه ازمایشات پاراکلینیک دیگری برای وی درخواست می کنید؟</a:t>
            </a:r>
          </a:p>
          <a:p>
            <a:pPr algn="r" rtl="1"/>
            <a:r>
              <a:rPr lang="fa-IR" dirty="0" smtClean="0"/>
              <a:t>3-درمان </a:t>
            </a:r>
          </a:p>
          <a:p>
            <a:pPr algn="r" rtl="1">
              <a:buNone/>
            </a:pPr>
            <a:endParaRPr lang="fa-IR" dirty="0" smtClean="0"/>
          </a:p>
          <a:p>
            <a:pPr algn="r" rtl="1"/>
            <a:r>
              <a:rPr lang="fa-IR" dirty="0" smtClean="0"/>
              <a:t>4-ایا در درمان این بیمارنقشی برای دیفرلین قایل هستید؟                                    </a:t>
            </a:r>
            <a:endParaRPr lang="en-US" dirty="0"/>
          </a:p>
        </p:txBody>
      </p:sp>
      <p:sp>
        <p:nvSpPr>
          <p:cNvPr id="4" name="Right Brace 3"/>
          <p:cNvSpPr/>
          <p:nvPr/>
        </p:nvSpPr>
        <p:spPr>
          <a:xfrm>
            <a:off x="1295400" y="5181600"/>
            <a:ext cx="2286000" cy="838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4ساله ای به درمانگاه غدد  مراجعه  کرده  است .در سونوگرافی همراه وی  2  کیست  به  ابعاد  6و 8  میلیمتر گزارش  شده  است .در  معاینه  نکته  مثبتی  ندارد.</a:t>
            </a:r>
          </a:p>
          <a:p>
            <a:pPr algn="r" rtl="1"/>
            <a:r>
              <a:rPr lang="fa-IR" dirty="0" smtClean="0"/>
              <a:t>1-نظر شما در مورد پیگیری و درمان  این بیمار چیست؟</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fa-IR" dirty="0" smtClean="0"/>
              <a:t>پسر8ساله ای جهت بررسی بلوغ به درمانگاه مراجعه کرده است .درمعاینه حجم بیضه ها 8سی سی می باشد .قدبیماردرحال حاضرروی صدک 90 می باشد.درمورد این بیماربه سوالات زیرپاسخ دهید:</a:t>
            </a:r>
          </a:p>
          <a:p>
            <a:pPr algn="r" rtl="1"/>
            <a:endParaRPr lang="fa-IR" dirty="0"/>
          </a:p>
          <a:p>
            <a:pPr algn="r" rtl="1"/>
            <a:r>
              <a:rPr lang="fa-IR" dirty="0" smtClean="0"/>
              <a:t>چه بررسیهایی برای این بیمارلازم است؟</a:t>
            </a:r>
          </a:p>
        </p:txBody>
      </p:sp>
    </p:spTree>
    <p:extLst>
      <p:ext uri="{BB962C8B-B14F-4D97-AF65-F5344CB8AC3E}">
        <p14:creationId xmlns:p14="http://schemas.microsoft.com/office/powerpoint/2010/main" val="247914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a:r>
              <a:rPr lang="fa-IR" dirty="0" smtClean="0"/>
              <a:t>دختر 2ساله ای با شکایت ازبزرگی دوطرفه  که اخیرا شروع شده مراجعه کرده است سرعت رشد قدی وی در طی سال گذشته متناسب با سن وی بوده است.در معاینه پستان قوام نرم دارد.نکته مثبت دیگری ندارد.</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p:cNvPicPr>
          <p:nvPr>
            <p:ph idx="1"/>
          </p:nvPr>
        </p:nvPicPr>
        <p:blipFill>
          <a:blip r:embed="rId2"/>
          <a:stretch>
            <a:fillRect/>
          </a:stretch>
        </p:blipFill>
        <p:spPr>
          <a:xfrm>
            <a:off x="152400" y="152400"/>
            <a:ext cx="8839200" cy="6553200"/>
          </a:xfrm>
          <a:prstGeom prst="rect">
            <a:avLst/>
          </a:prstGeom>
        </p:spPr>
      </p:pic>
    </p:spTree>
    <p:extLst>
      <p:ext uri="{BB962C8B-B14F-4D97-AF65-F5344CB8AC3E}">
        <p14:creationId xmlns:p14="http://schemas.microsoft.com/office/powerpoint/2010/main" val="93094862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4" name="Picture 2" descr="C:\Users\Dr. Hashemipour\Desktop\240px-Tanner_scale-female_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48" y="100629"/>
            <a:ext cx="9144000" cy="675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5453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2" descr="C:\Users\Dr. Hashemipour\Desktop\320px-Tanner_scale-male_svg.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44000" cy="6858000"/>
          </a:xfrm>
          <a:noFill/>
        </p:spPr>
      </p:pic>
    </p:spTree>
    <p:extLst>
      <p:ext uri="{BB962C8B-B14F-4D97-AF65-F5344CB8AC3E}">
        <p14:creationId xmlns:p14="http://schemas.microsoft.com/office/powerpoint/2010/main" val="2648579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Definition:</a:t>
            </a:r>
            <a:endParaRPr lang="en-US" b="1" i="1" dirty="0"/>
          </a:p>
        </p:txBody>
      </p:sp>
      <p:sp>
        <p:nvSpPr>
          <p:cNvPr id="3" name="Content Placeholder 2"/>
          <p:cNvSpPr>
            <a:spLocks noGrp="1"/>
          </p:cNvSpPr>
          <p:nvPr>
            <p:ph idx="1"/>
          </p:nvPr>
        </p:nvSpPr>
        <p:spPr/>
        <p:txBody>
          <a:bodyPr>
            <a:normAutofit fontScale="92500" lnSpcReduction="10000"/>
          </a:bodyPr>
          <a:lstStyle/>
          <a:p>
            <a:r>
              <a:rPr lang="en-US" sz="2800" b="1" i="1" dirty="0" smtClean="0"/>
              <a:t>Onset of secondary sexual characters before the age of </a:t>
            </a:r>
            <a:r>
              <a:rPr lang="en-US" sz="2800" b="1" i="1" dirty="0" smtClean="0">
                <a:solidFill>
                  <a:srgbClr val="FFFF00"/>
                </a:solidFill>
              </a:rPr>
              <a:t>8 years </a:t>
            </a:r>
            <a:r>
              <a:rPr lang="en-US" sz="2800" b="1" i="1" dirty="0" smtClean="0"/>
              <a:t>in girls and </a:t>
            </a:r>
            <a:r>
              <a:rPr lang="en-US" sz="2800" b="1" i="1" dirty="0" smtClean="0">
                <a:solidFill>
                  <a:srgbClr val="00B0F0"/>
                </a:solidFill>
              </a:rPr>
              <a:t>9 years </a:t>
            </a:r>
            <a:r>
              <a:rPr lang="en-US" sz="2800" b="1" i="1" dirty="0" smtClean="0"/>
              <a:t>in boys</a:t>
            </a:r>
            <a:r>
              <a:rPr lang="en-US" sz="2800" i="1" dirty="0" smtClean="0"/>
              <a:t>.</a:t>
            </a:r>
            <a:r>
              <a:rPr lang="en-US" sz="2800" dirty="0" smtClean="0">
                <a:solidFill>
                  <a:srgbClr val="FF3399"/>
                </a:solidFill>
                <a:latin typeface="Arial" charset="0"/>
              </a:rPr>
              <a:t> </a:t>
            </a:r>
          </a:p>
          <a:p>
            <a:endParaRPr lang="en-US" sz="2800" dirty="0" smtClean="0">
              <a:solidFill>
                <a:srgbClr val="FF3399"/>
              </a:solidFill>
              <a:latin typeface="Arial" charset="0"/>
            </a:endParaRPr>
          </a:p>
          <a:p>
            <a:r>
              <a:rPr lang="en-US" sz="2800" b="1" i="1" dirty="0" smtClean="0">
                <a:solidFill>
                  <a:srgbClr val="FFFF00"/>
                </a:solidFill>
                <a:latin typeface="Arial" charset="0"/>
              </a:rPr>
              <a:t>Menarche </a:t>
            </a:r>
            <a:r>
              <a:rPr lang="en-US" sz="2800" dirty="0" smtClean="0">
                <a:solidFill>
                  <a:srgbClr val="FFFF00"/>
                </a:solidFill>
                <a:latin typeface="Arial" charset="0"/>
              </a:rPr>
              <a:t> </a:t>
            </a:r>
            <a:r>
              <a:rPr lang="en-US" sz="2800" b="1" i="1" dirty="0"/>
              <a:t>before the age of </a:t>
            </a:r>
            <a:r>
              <a:rPr lang="en-US" sz="2800" b="1" i="1" dirty="0" smtClean="0">
                <a:solidFill>
                  <a:srgbClr val="FFFF00"/>
                </a:solidFill>
              </a:rPr>
              <a:t>9 </a:t>
            </a:r>
            <a:r>
              <a:rPr lang="en-US" sz="2800" b="1" i="1" dirty="0">
                <a:solidFill>
                  <a:srgbClr val="FFFF00"/>
                </a:solidFill>
              </a:rPr>
              <a:t>years </a:t>
            </a:r>
            <a:r>
              <a:rPr lang="en-US" sz="2800" b="1" i="1" dirty="0"/>
              <a:t>.</a:t>
            </a:r>
            <a:endParaRPr lang="en-US" sz="2800" dirty="0" smtClean="0">
              <a:solidFill>
                <a:srgbClr val="FF3399"/>
              </a:solidFill>
              <a:latin typeface="Arial" charset="0"/>
            </a:endParaRPr>
          </a:p>
          <a:p>
            <a:endParaRPr lang="en-US" sz="2800" dirty="0" smtClean="0">
              <a:solidFill>
                <a:srgbClr val="FF3399"/>
              </a:solidFill>
              <a:latin typeface="Arial" charset="0"/>
            </a:endParaRPr>
          </a:p>
          <a:p>
            <a:r>
              <a:rPr lang="en-US" sz="2400" b="1" i="1" dirty="0" smtClean="0">
                <a:solidFill>
                  <a:srgbClr val="FFFF00"/>
                </a:solidFill>
                <a:latin typeface="Arial" charset="0"/>
              </a:rPr>
              <a:t>In    girls</a:t>
            </a:r>
            <a:r>
              <a:rPr lang="en-US" sz="2400" b="1" i="1" dirty="0" smtClean="0">
                <a:latin typeface="Arial" charset="0"/>
              </a:rPr>
              <a:t>,   the   initial    physical   change   is  </a:t>
            </a:r>
            <a:r>
              <a:rPr lang="en-US" sz="2400" b="1" i="1" dirty="0" smtClean="0">
                <a:solidFill>
                  <a:srgbClr val="FFFF00"/>
                </a:solidFill>
                <a:latin typeface="Arial" charset="0"/>
              </a:rPr>
              <a:t>breast development.</a:t>
            </a:r>
          </a:p>
          <a:p>
            <a:endParaRPr lang="en-US" sz="2400" b="1" i="1" dirty="0" smtClean="0">
              <a:latin typeface="Arial" charset="0"/>
            </a:endParaRPr>
          </a:p>
          <a:p>
            <a:endParaRPr lang="en-US" sz="2400" b="1" i="1" dirty="0" smtClean="0">
              <a:solidFill>
                <a:srgbClr val="FFFF00"/>
              </a:solidFill>
              <a:latin typeface="Arial" charset="0"/>
            </a:endParaRPr>
          </a:p>
          <a:p>
            <a:r>
              <a:rPr lang="en-US" sz="2400" b="1" i="1" dirty="0" smtClean="0">
                <a:latin typeface="Arial" charset="0"/>
              </a:rPr>
              <a:t> </a:t>
            </a:r>
            <a:r>
              <a:rPr lang="en-US" sz="2400" b="1" i="1" dirty="0" smtClean="0">
                <a:solidFill>
                  <a:srgbClr val="00B0F0"/>
                </a:solidFill>
                <a:latin typeface="Arial" charset="0"/>
              </a:rPr>
              <a:t>In   boys</a:t>
            </a:r>
            <a:r>
              <a:rPr lang="en-US" sz="2400" b="1" i="1" dirty="0" smtClean="0">
                <a:latin typeface="Arial" charset="0"/>
              </a:rPr>
              <a:t>,   the   initial   physical  change is </a:t>
            </a:r>
            <a:r>
              <a:rPr lang="en-US" sz="2400" b="1" i="1" dirty="0" smtClean="0">
                <a:solidFill>
                  <a:srgbClr val="00B0F0"/>
                </a:solidFill>
                <a:latin typeface="Arial" charset="0"/>
              </a:rPr>
              <a:t>testicular growth.</a:t>
            </a:r>
            <a:endParaRPr lang="en-US" sz="2400" b="1" i="1" dirty="0" smtClean="0">
              <a:solidFill>
                <a:srgbClr val="00B0F0"/>
              </a:solidFill>
            </a:endParaRPr>
          </a:p>
          <a:p>
            <a:endParaRPr lang="en-US" sz="2800" i="1" dirty="0" smtClean="0"/>
          </a:p>
          <a:p>
            <a:endParaRPr lang="en-US" sz="2800" i="1" dirty="0" smtClean="0"/>
          </a:p>
          <a:p>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a:t>Definition</a:t>
            </a:r>
            <a:endParaRPr lang="fa-IR" dirty="0"/>
          </a:p>
        </p:txBody>
      </p:sp>
      <p:sp>
        <p:nvSpPr>
          <p:cNvPr id="3" name="Content Placeholder 2"/>
          <p:cNvSpPr>
            <a:spLocks noGrp="1"/>
          </p:cNvSpPr>
          <p:nvPr>
            <p:ph idx="1"/>
          </p:nvPr>
        </p:nvSpPr>
        <p:spPr/>
        <p:txBody>
          <a:bodyPr>
            <a:normAutofit/>
          </a:bodyPr>
          <a:lstStyle/>
          <a:p>
            <a:r>
              <a:rPr lang="en-US" sz="2400" b="1" i="1" dirty="0"/>
              <a:t>In most populations, attainment of pubertal milestones approximates a normal distribution, with a mean age of onset of puberty of approximately </a:t>
            </a:r>
            <a:r>
              <a:rPr lang="en-US" sz="2400" b="1" i="1" dirty="0">
                <a:solidFill>
                  <a:srgbClr val="54C9FF"/>
                </a:solidFill>
              </a:rPr>
              <a:t>10.5 years </a:t>
            </a:r>
            <a:r>
              <a:rPr lang="en-US" sz="2400" b="1" i="1" dirty="0"/>
              <a:t>in girls and </a:t>
            </a:r>
            <a:r>
              <a:rPr lang="en-US" sz="2400" b="1" i="1" dirty="0">
                <a:solidFill>
                  <a:srgbClr val="54C9FF"/>
                </a:solidFill>
              </a:rPr>
              <a:t>11.5 years </a:t>
            </a:r>
            <a:r>
              <a:rPr lang="en-US" sz="2400" b="1" i="1" dirty="0"/>
              <a:t>in boys </a:t>
            </a:r>
            <a:endParaRPr lang="fa-IR" sz="2400" b="1" i="1" dirty="0"/>
          </a:p>
        </p:txBody>
      </p:sp>
    </p:spTree>
    <p:extLst>
      <p:ext uri="{BB962C8B-B14F-4D97-AF65-F5344CB8AC3E}">
        <p14:creationId xmlns:p14="http://schemas.microsoft.com/office/powerpoint/2010/main" val="6006764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4419600"/>
            <a:ext cx="7239000" cy="1754326"/>
          </a:xfrm>
          <a:prstGeom prst="rect">
            <a:avLst/>
          </a:prstGeom>
          <a:noFill/>
        </p:spPr>
        <p:txBody>
          <a:bodyPr wrap="square" rtlCol="0">
            <a:spAutoFit/>
          </a:bodyPr>
          <a:lstStyle/>
          <a:p>
            <a:r>
              <a:rPr lang="en-US" sz="3600" b="1" i="1" dirty="0" smtClean="0"/>
              <a:t>                               By:</a:t>
            </a:r>
          </a:p>
          <a:p>
            <a:r>
              <a:rPr lang="en-US" sz="3600" b="1" i="1" dirty="0" smtClean="0"/>
              <a:t>              Dr   Neda  </a:t>
            </a:r>
            <a:r>
              <a:rPr lang="en-US" sz="3600" b="1" i="1" dirty="0" err="1" smtClean="0"/>
              <a:t>Mostofizadeh</a:t>
            </a:r>
            <a:endParaRPr lang="en-US" sz="3600" b="1" i="1" dirty="0" smtClean="0"/>
          </a:p>
          <a:p>
            <a:r>
              <a:rPr lang="en-US" sz="3600" b="1" i="1" dirty="0" smtClean="0"/>
              <a:t>              Pediatric Endocrinologist</a:t>
            </a:r>
            <a:endParaRPr lang="en-US" sz="3600" b="1" i="1" dirty="0"/>
          </a:p>
        </p:txBody>
      </p:sp>
      <p:pic>
        <p:nvPicPr>
          <p:cNvPr id="2" name="Picture 2"/>
          <p:cNvPicPr>
            <a:picLocks noChangeAspect="1" noChangeArrowheads="1"/>
          </p:cNvPicPr>
          <p:nvPr/>
        </p:nvPicPr>
        <p:blipFill>
          <a:blip r:embed="rId2" cstate="print"/>
          <a:srcRect/>
          <a:stretch>
            <a:fillRect/>
          </a:stretch>
        </p:blipFill>
        <p:spPr bwMode="auto">
          <a:xfrm>
            <a:off x="0" y="0"/>
            <a:ext cx="9144000" cy="4572000"/>
          </a:xfrm>
          <a:prstGeom prst="rect">
            <a:avLst/>
          </a:prstGeom>
          <a:noFill/>
          <a:ln w="9525">
            <a:noFill/>
            <a:miter lim="800000"/>
            <a:headEnd/>
            <a:tailEnd/>
          </a:ln>
        </p:spPr>
      </p:pic>
      <p:sp>
        <p:nvSpPr>
          <p:cNvPr id="9" name="TextBox 8"/>
          <p:cNvSpPr txBox="1"/>
          <p:nvPr/>
        </p:nvSpPr>
        <p:spPr>
          <a:xfrm>
            <a:off x="2057400" y="1600200"/>
            <a:ext cx="6237691" cy="769441"/>
          </a:xfrm>
          <a:prstGeom prst="rect">
            <a:avLst/>
          </a:prstGeom>
          <a:noFill/>
        </p:spPr>
        <p:txBody>
          <a:bodyPr wrap="square" rtlCol="0">
            <a:spAutoFit/>
          </a:bodyPr>
          <a:lstStyle/>
          <a:p>
            <a:r>
              <a:rPr lang="en-US" sz="4400" b="1" i="1" dirty="0" err="1" smtClean="0">
                <a:solidFill>
                  <a:schemeClr val="tx2"/>
                </a:solidFill>
              </a:rPr>
              <a:t>Precocios</a:t>
            </a:r>
            <a:r>
              <a:rPr lang="en-US" sz="4400" b="1" i="1" dirty="0" smtClean="0">
                <a:solidFill>
                  <a:schemeClr val="tx2"/>
                </a:solidFill>
              </a:rPr>
              <a:t> puberty </a:t>
            </a:r>
            <a:endParaRPr lang="en-US" sz="4400" b="1" i="1" dirty="0">
              <a:solidFill>
                <a:schemeClr val="tx2"/>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u="sng" dirty="0" smtClean="0">
                <a:latin typeface="Arial" charset="0"/>
              </a:rPr>
              <a:t>Classification:</a:t>
            </a:r>
            <a:br>
              <a:rPr lang="en-US" sz="3200" b="1" i="1" u="sng" dirty="0" smtClean="0">
                <a:latin typeface="Arial" charset="0"/>
              </a:rPr>
            </a:br>
            <a:endParaRPr lang="en-US" sz="3200" dirty="0"/>
          </a:p>
        </p:txBody>
      </p:sp>
      <p:sp>
        <p:nvSpPr>
          <p:cNvPr id="3" name="Content Placeholder 2"/>
          <p:cNvSpPr>
            <a:spLocks noGrp="1"/>
          </p:cNvSpPr>
          <p:nvPr>
            <p:ph idx="1"/>
          </p:nvPr>
        </p:nvSpPr>
        <p:spPr/>
        <p:txBody>
          <a:bodyPr/>
          <a:lstStyle/>
          <a:p>
            <a:pPr>
              <a:buFont typeface="Wingdings" pitchFamily="2" charset="2"/>
              <a:buChar char="Ø"/>
            </a:pPr>
            <a:r>
              <a:rPr lang="en-US" dirty="0" smtClean="0">
                <a:latin typeface="Arial" charset="0"/>
              </a:rPr>
              <a:t> </a:t>
            </a:r>
            <a:r>
              <a:rPr lang="en-US" sz="2800" b="1" i="1" dirty="0" err="1" smtClean="0">
                <a:latin typeface="Arial" charset="0"/>
              </a:rPr>
              <a:t>Gonadotropin</a:t>
            </a:r>
            <a:r>
              <a:rPr lang="en-US" sz="2800" b="1" i="1" dirty="0" smtClean="0">
                <a:latin typeface="Arial" charset="0"/>
              </a:rPr>
              <a:t> dependent </a:t>
            </a:r>
            <a:r>
              <a:rPr lang="en-US" sz="2800" b="1" i="1" dirty="0" smtClean="0">
                <a:solidFill>
                  <a:srgbClr val="FFFF00"/>
                </a:solidFill>
                <a:latin typeface="Arial" charset="0"/>
              </a:rPr>
              <a:t>(central).</a:t>
            </a:r>
          </a:p>
          <a:p>
            <a:pPr>
              <a:buFont typeface="Wingdings" pitchFamily="2" charset="2"/>
              <a:buChar char="Ø"/>
            </a:pPr>
            <a:endParaRPr lang="en-US" sz="2800" b="1" i="1" dirty="0" smtClean="0">
              <a:solidFill>
                <a:srgbClr val="FFFF00"/>
              </a:solidFill>
              <a:latin typeface="Arial" charset="0"/>
            </a:endParaRPr>
          </a:p>
          <a:p>
            <a:pPr>
              <a:buFont typeface="Wingdings" pitchFamily="2" charset="2"/>
              <a:buChar char="Ø"/>
            </a:pPr>
            <a:endParaRPr lang="en-US" sz="2800" b="1" i="1" dirty="0" smtClean="0">
              <a:latin typeface="Arial" charset="0"/>
            </a:endParaRPr>
          </a:p>
          <a:p>
            <a:pPr>
              <a:buFont typeface="Wingdings" pitchFamily="2" charset="2"/>
              <a:buChar char="Ø"/>
            </a:pPr>
            <a:r>
              <a:rPr lang="en-US" sz="2800" b="1" i="1" dirty="0" smtClean="0">
                <a:latin typeface="Arial" charset="0"/>
              </a:rPr>
              <a:t> </a:t>
            </a:r>
            <a:r>
              <a:rPr lang="en-US" sz="2800" b="1" i="1" dirty="0" err="1" smtClean="0">
                <a:latin typeface="Arial" charset="0"/>
              </a:rPr>
              <a:t>Gonadotropin</a:t>
            </a:r>
            <a:r>
              <a:rPr lang="en-US" sz="2800" b="1" i="1" dirty="0" smtClean="0">
                <a:latin typeface="Arial" charset="0"/>
              </a:rPr>
              <a:t> independent </a:t>
            </a:r>
            <a:r>
              <a:rPr lang="en-US" sz="2800" b="1" i="1" dirty="0" smtClean="0">
                <a:solidFill>
                  <a:srgbClr val="00B0F0"/>
                </a:solidFill>
                <a:latin typeface="Arial" charset="0"/>
              </a:rPr>
              <a:t>(peripheral).</a:t>
            </a:r>
          </a:p>
          <a:p>
            <a:pPr>
              <a:buNone/>
            </a:pPr>
            <a:endParaRPr lang="en-US" sz="2800" b="1" i="1" dirty="0" smtClean="0">
              <a:solidFill>
                <a:srgbClr val="00B0F0"/>
              </a:solidFill>
              <a:latin typeface="Arial" charset="0"/>
            </a:endParaRPr>
          </a:p>
          <a:p>
            <a:pPr>
              <a:buFont typeface="Wingdings" pitchFamily="2" charset="2"/>
              <a:buChar char="Ø"/>
            </a:pPr>
            <a:endParaRPr lang="en-US" sz="2800" b="1" i="1" dirty="0" smtClean="0">
              <a:latin typeface="Arial" charset="0"/>
            </a:endParaRPr>
          </a:p>
          <a:p>
            <a:pPr>
              <a:buFont typeface="Wingdings" pitchFamily="2" charset="2"/>
              <a:buChar char="Ø"/>
            </a:pPr>
            <a:r>
              <a:rPr lang="en-US" sz="2800" b="1" i="1" dirty="0" smtClean="0">
                <a:latin typeface="Arial" charset="0"/>
              </a:rPr>
              <a:t> Incomplete.(premature </a:t>
            </a:r>
            <a:r>
              <a:rPr lang="en-US" sz="2800" b="1" i="1" dirty="0" err="1" smtClean="0">
                <a:latin typeface="Arial" charset="0"/>
              </a:rPr>
              <a:t>telarche,premature</a:t>
            </a:r>
            <a:r>
              <a:rPr lang="en-US" sz="2800" b="1" i="1" dirty="0" smtClean="0">
                <a:latin typeface="Arial" charset="0"/>
              </a:rPr>
              <a:t> </a:t>
            </a:r>
            <a:r>
              <a:rPr lang="en-US" sz="2800" b="1" i="1" dirty="0" err="1" smtClean="0">
                <a:latin typeface="Arial" charset="0"/>
              </a:rPr>
              <a:t>pubarche</a:t>
            </a:r>
            <a:r>
              <a:rPr lang="en-US" sz="2800" b="1" i="1" dirty="0" smtClean="0">
                <a:latin typeface="Arial" charset="0"/>
              </a:rPr>
              <a:t> ,premature menarche)</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CPP:</a:t>
            </a:r>
            <a:endParaRPr lang="en-US" b="1" i="1"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q"/>
            </a:pPr>
            <a:r>
              <a:rPr lang="en-US" b="1" i="1" dirty="0" smtClean="0"/>
              <a:t>Early  </a:t>
            </a:r>
            <a:r>
              <a:rPr lang="en-US" b="1" i="1" dirty="0" smtClean="0">
                <a:solidFill>
                  <a:srgbClr val="FFFF00"/>
                </a:solidFill>
              </a:rPr>
              <a:t>activation </a:t>
            </a:r>
            <a:r>
              <a:rPr lang="en-US" b="1" i="1" dirty="0" smtClean="0"/>
              <a:t> of  the  </a:t>
            </a:r>
            <a:r>
              <a:rPr lang="en-US" b="1" i="1" dirty="0" smtClean="0">
                <a:solidFill>
                  <a:srgbClr val="FFFF00"/>
                </a:solidFill>
              </a:rPr>
              <a:t>HPG  axis. </a:t>
            </a:r>
          </a:p>
          <a:p>
            <a:pPr>
              <a:buNone/>
            </a:pPr>
            <a:endParaRPr lang="en-US" b="1" i="1" dirty="0" smtClean="0"/>
          </a:p>
          <a:p>
            <a:pPr>
              <a:buFont typeface="Wingdings" pitchFamily="2" charset="2"/>
              <a:buChar char="q"/>
            </a:pPr>
            <a:r>
              <a:rPr lang="en-US" b="1" i="1" dirty="0" smtClean="0"/>
              <a:t>5- to 10-fold  more  often in </a:t>
            </a:r>
            <a:r>
              <a:rPr lang="en-US" b="1" i="1" dirty="0" smtClean="0">
                <a:solidFill>
                  <a:srgbClr val="00B0F0"/>
                </a:solidFill>
              </a:rPr>
              <a:t>girls</a:t>
            </a:r>
            <a:r>
              <a:rPr lang="en-US" b="1" i="1" dirty="0" smtClean="0"/>
              <a:t> than in boys .</a:t>
            </a:r>
          </a:p>
          <a:p>
            <a:pPr>
              <a:buFont typeface="Wingdings" pitchFamily="2" charset="2"/>
              <a:buChar char="q"/>
            </a:pPr>
            <a:endParaRPr lang="en-US" b="1" i="1" dirty="0" smtClean="0"/>
          </a:p>
          <a:p>
            <a:pPr>
              <a:buFont typeface="Wingdings" pitchFamily="2" charset="2"/>
              <a:buChar char="q"/>
            </a:pPr>
            <a:r>
              <a:rPr lang="en-US" b="1" i="1" dirty="0" smtClean="0"/>
              <a:t>Usually  </a:t>
            </a:r>
            <a:r>
              <a:rPr lang="en-US" b="1" i="1" dirty="0" smtClean="0">
                <a:solidFill>
                  <a:srgbClr val="99FF33"/>
                </a:solidFill>
              </a:rPr>
              <a:t>sporadic</a:t>
            </a:r>
            <a:r>
              <a:rPr lang="en-US" b="1" i="1" dirty="0" smtClean="0"/>
              <a:t>.</a:t>
            </a:r>
          </a:p>
          <a:p>
            <a:pPr>
              <a:buNone/>
            </a:pPr>
            <a:endParaRPr lang="en-US" b="1" i="1" dirty="0" smtClean="0"/>
          </a:p>
          <a:p>
            <a:pPr>
              <a:buFont typeface="Wingdings" pitchFamily="2" charset="2"/>
              <a:buChar char="q"/>
            </a:pPr>
            <a:r>
              <a:rPr lang="en-US" b="1" i="1" dirty="0" smtClean="0"/>
              <a:t>90%  of  </a:t>
            </a:r>
            <a:r>
              <a:rPr lang="en-US" b="1" i="1" dirty="0" smtClean="0">
                <a:solidFill>
                  <a:schemeClr val="bg1"/>
                </a:solidFill>
              </a:rPr>
              <a:t>girls</a:t>
            </a:r>
            <a:r>
              <a:rPr lang="en-US" b="1" i="1" dirty="0" smtClean="0"/>
              <a:t>  have  an  </a:t>
            </a:r>
            <a:r>
              <a:rPr lang="en-US" b="1" i="1" dirty="0" smtClean="0">
                <a:solidFill>
                  <a:schemeClr val="bg1"/>
                </a:solidFill>
              </a:rPr>
              <a:t>idiopathic </a:t>
            </a:r>
            <a:r>
              <a:rPr lang="en-US" b="1" i="1" dirty="0" smtClean="0"/>
              <a:t> form.</a:t>
            </a:r>
          </a:p>
          <a:p>
            <a:pPr>
              <a:buNone/>
            </a:pPr>
            <a:endParaRPr lang="en-US" b="1" i="1" dirty="0" smtClean="0"/>
          </a:p>
          <a:p>
            <a:pPr>
              <a:buFont typeface="Wingdings" pitchFamily="2" charset="2"/>
              <a:buChar char="q"/>
            </a:pPr>
            <a:r>
              <a:rPr lang="en-US" b="1" i="1" dirty="0" smtClean="0"/>
              <a:t>Structural </a:t>
            </a:r>
            <a:r>
              <a:rPr lang="en-US" b="1" i="1" dirty="0" smtClean="0">
                <a:solidFill>
                  <a:srgbClr val="C00000"/>
                </a:solidFill>
              </a:rPr>
              <a:t>CNS abnormality  </a:t>
            </a:r>
            <a:r>
              <a:rPr lang="en-US" b="1" i="1" dirty="0" smtClean="0"/>
              <a:t>in up to 75% of </a:t>
            </a:r>
            <a:r>
              <a:rPr lang="en-US" b="1" i="1" dirty="0" smtClean="0">
                <a:solidFill>
                  <a:srgbClr val="C00000"/>
                </a:solidFill>
              </a:rPr>
              <a:t>boys </a:t>
            </a:r>
            <a:r>
              <a:rPr lang="en-US" dirty="0" smtClean="0">
                <a:solidFill>
                  <a:srgbClr val="C00000"/>
                </a:solidFill>
              </a:rPr>
              <a:t>.</a:t>
            </a:r>
          </a:p>
          <a:p>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t>CPP:cont</a:t>
            </a:r>
            <a:endParaRPr lang="en-US" b="1" i="1" dirty="0"/>
          </a:p>
        </p:txBody>
      </p:sp>
      <p:sp>
        <p:nvSpPr>
          <p:cNvPr id="3" name="Content Placeholder 2"/>
          <p:cNvSpPr>
            <a:spLocks noGrp="1"/>
          </p:cNvSpPr>
          <p:nvPr>
            <p:ph idx="1"/>
          </p:nvPr>
        </p:nvSpPr>
        <p:spPr/>
        <p:txBody>
          <a:bodyPr>
            <a:normAutofit fontScale="85000" lnSpcReduction="20000"/>
          </a:bodyPr>
          <a:lstStyle/>
          <a:p>
            <a:pPr>
              <a:buFont typeface="Wingdings" pitchFamily="2" charset="2"/>
              <a:buChar char="q"/>
            </a:pPr>
            <a:r>
              <a:rPr lang="en-US" b="1" i="1" dirty="0" smtClean="0"/>
              <a:t>Affect  child's  </a:t>
            </a:r>
            <a:r>
              <a:rPr lang="en-US" b="1" i="1" dirty="0" smtClean="0">
                <a:solidFill>
                  <a:srgbClr val="FFFF00"/>
                </a:solidFill>
              </a:rPr>
              <a:t>growth </a:t>
            </a:r>
            <a:r>
              <a:rPr lang="en-US" b="1" i="1" dirty="0" smtClean="0"/>
              <a:t> potential. </a:t>
            </a:r>
          </a:p>
          <a:p>
            <a:pPr>
              <a:buFont typeface="Wingdings" pitchFamily="2" charset="2"/>
              <a:buChar char="q"/>
            </a:pPr>
            <a:endParaRPr lang="en-US" b="1" i="1" dirty="0" smtClean="0"/>
          </a:p>
          <a:p>
            <a:pPr>
              <a:buFont typeface="Wingdings" pitchFamily="2" charset="2"/>
              <a:buChar char="q"/>
            </a:pPr>
            <a:r>
              <a:rPr lang="en-US" b="1" i="1" dirty="0" smtClean="0"/>
              <a:t>Height, weight, and osseous maturation</a:t>
            </a:r>
          </a:p>
          <a:p>
            <a:pPr>
              <a:buNone/>
            </a:pPr>
            <a:r>
              <a:rPr lang="en-US" b="1" i="1" dirty="0" smtClean="0"/>
              <a:t>    are </a:t>
            </a:r>
            <a:r>
              <a:rPr lang="en-US" b="1" i="1" dirty="0" smtClean="0">
                <a:solidFill>
                  <a:srgbClr val="99FF33"/>
                </a:solidFill>
              </a:rPr>
              <a:t>advanced</a:t>
            </a:r>
            <a:r>
              <a:rPr lang="en-US" b="1" i="1" dirty="0" smtClean="0"/>
              <a:t>.</a:t>
            </a:r>
          </a:p>
          <a:p>
            <a:pPr>
              <a:buNone/>
            </a:pPr>
            <a:endParaRPr lang="en-US" b="1" i="1" dirty="0" smtClean="0"/>
          </a:p>
          <a:p>
            <a:pPr>
              <a:buFont typeface="Wingdings" pitchFamily="2" charset="2"/>
              <a:buChar char="q"/>
            </a:pPr>
            <a:r>
              <a:rPr lang="en-US" b="1" i="1" dirty="0" smtClean="0">
                <a:solidFill>
                  <a:schemeClr val="bg1"/>
                </a:solidFill>
              </a:rPr>
              <a:t>Short </a:t>
            </a:r>
            <a:r>
              <a:rPr lang="en-US" b="1" i="1" dirty="0" smtClean="0"/>
              <a:t> ultimate stature.</a:t>
            </a:r>
          </a:p>
          <a:p>
            <a:pPr>
              <a:buFont typeface="Wingdings" pitchFamily="2" charset="2"/>
              <a:buChar char="q"/>
            </a:pPr>
            <a:endParaRPr lang="en-US" b="1" i="1" dirty="0" smtClean="0"/>
          </a:p>
          <a:p>
            <a:pPr>
              <a:buFont typeface="Wingdings" pitchFamily="2" charset="2"/>
              <a:buChar char="q"/>
            </a:pPr>
            <a:r>
              <a:rPr lang="en-US" b="1" i="1" dirty="0" smtClean="0">
                <a:solidFill>
                  <a:srgbClr val="00B0F0"/>
                </a:solidFill>
              </a:rPr>
              <a:t>Mental  development  </a:t>
            </a:r>
            <a:r>
              <a:rPr lang="en-US" b="1" i="1" dirty="0" smtClean="0"/>
              <a:t>is usually compatible with chronological  age.</a:t>
            </a:r>
          </a:p>
          <a:p>
            <a:pPr marL="0" indent="0">
              <a:buNone/>
            </a:pPr>
            <a:r>
              <a:rPr lang="en-US" b="1" i="1" dirty="0" smtClean="0"/>
              <a:t> </a:t>
            </a:r>
          </a:p>
          <a:p>
            <a:pPr>
              <a:buFont typeface="Wingdings" pitchFamily="2" charset="2"/>
              <a:buChar char="q"/>
            </a:pPr>
            <a:r>
              <a:rPr lang="en-US" b="1" i="1" dirty="0" smtClean="0">
                <a:solidFill>
                  <a:srgbClr val="C00000"/>
                </a:solidFill>
              </a:rPr>
              <a:t>Emotional  behavior </a:t>
            </a:r>
            <a:r>
              <a:rPr lang="en-US" b="1" i="1" dirty="0" smtClean="0"/>
              <a:t>and mood swings are common.</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Causes of CPP:</a:t>
            </a:r>
            <a:endParaRPr lang="en-US" sz="3200" b="1" i="1" dirty="0"/>
          </a:p>
        </p:txBody>
      </p:sp>
      <p:sp>
        <p:nvSpPr>
          <p:cNvPr id="3" name="Content Placeholder 2"/>
          <p:cNvSpPr>
            <a:spLocks noGrp="1"/>
          </p:cNvSpPr>
          <p:nvPr>
            <p:ph idx="1"/>
          </p:nvPr>
        </p:nvSpPr>
        <p:spPr/>
        <p:txBody>
          <a:bodyPr>
            <a:normAutofit fontScale="77500" lnSpcReduction="20000"/>
          </a:bodyPr>
          <a:lstStyle/>
          <a:p>
            <a:pPr>
              <a:buFont typeface="Wingdings" pitchFamily="2" charset="2"/>
              <a:buChar char="q"/>
            </a:pPr>
            <a:r>
              <a:rPr lang="en-US" sz="3000" b="1" i="1" dirty="0" smtClean="0">
                <a:solidFill>
                  <a:schemeClr val="tx2">
                    <a:lumMod val="10000"/>
                  </a:schemeClr>
                </a:solidFill>
              </a:rPr>
              <a:t>Idiopathic</a:t>
            </a:r>
          </a:p>
          <a:p>
            <a:pPr>
              <a:buNone/>
            </a:pPr>
            <a:endParaRPr lang="en-US" sz="3000" b="1" i="1" dirty="0" smtClean="0">
              <a:solidFill>
                <a:srgbClr val="FFFF00"/>
              </a:solidFill>
            </a:endParaRPr>
          </a:p>
          <a:p>
            <a:pPr>
              <a:buFont typeface="Wingdings" pitchFamily="2" charset="2"/>
              <a:buChar char="q"/>
            </a:pPr>
            <a:r>
              <a:rPr lang="en-US" sz="3000" b="1" i="1" dirty="0" smtClean="0"/>
              <a:t>Organic </a:t>
            </a:r>
            <a:r>
              <a:rPr lang="en-US" sz="3000" b="1" i="1" dirty="0" smtClean="0">
                <a:solidFill>
                  <a:schemeClr val="tx2">
                    <a:lumMod val="10000"/>
                  </a:schemeClr>
                </a:solidFill>
              </a:rPr>
              <a:t>brain </a:t>
            </a:r>
            <a:r>
              <a:rPr lang="en-US" sz="3000" b="1" i="1" dirty="0" err="1" smtClean="0">
                <a:solidFill>
                  <a:schemeClr val="tx2">
                    <a:lumMod val="10000"/>
                  </a:schemeClr>
                </a:solidFill>
              </a:rPr>
              <a:t>leision</a:t>
            </a:r>
            <a:endParaRPr lang="en-US" sz="3000" b="1" i="1" dirty="0" smtClean="0">
              <a:solidFill>
                <a:schemeClr val="tx2">
                  <a:lumMod val="10000"/>
                </a:schemeClr>
              </a:solidFill>
            </a:endParaRPr>
          </a:p>
          <a:p>
            <a:pPr>
              <a:buNone/>
            </a:pPr>
            <a:r>
              <a:rPr lang="en-US" sz="3000" b="1" i="1" dirty="0" smtClean="0"/>
              <a:t>    hypothalamic  </a:t>
            </a:r>
            <a:r>
              <a:rPr lang="en-US" sz="3000" b="1" i="1" dirty="0" err="1" smtClean="0"/>
              <a:t>hamartoma</a:t>
            </a:r>
            <a:endParaRPr lang="en-US" sz="3000" b="1" i="1" dirty="0" smtClean="0"/>
          </a:p>
          <a:p>
            <a:pPr>
              <a:buNone/>
            </a:pPr>
            <a:r>
              <a:rPr lang="en-US" sz="3000" b="1" i="1" dirty="0" smtClean="0"/>
              <a:t>    brain  </a:t>
            </a:r>
            <a:r>
              <a:rPr lang="en-US" sz="3000" b="1" i="1" dirty="0" smtClean="0">
                <a:solidFill>
                  <a:srgbClr val="FFFF00"/>
                </a:solidFill>
              </a:rPr>
              <a:t>tumors</a:t>
            </a:r>
            <a:r>
              <a:rPr lang="en-US" sz="3000" b="1" i="1" dirty="0" smtClean="0"/>
              <a:t>, </a:t>
            </a:r>
            <a:r>
              <a:rPr lang="en-US" sz="3000" b="1" i="1" dirty="0" err="1" smtClean="0">
                <a:solidFill>
                  <a:srgbClr val="FFFF00"/>
                </a:solidFill>
              </a:rPr>
              <a:t>hydrocephalus</a:t>
            </a:r>
            <a:r>
              <a:rPr lang="en-US" sz="3000" b="1" i="1" dirty="0" err="1" smtClean="0"/>
              <a:t>,severe</a:t>
            </a:r>
            <a:r>
              <a:rPr lang="en-US" sz="3000" b="1" i="1" dirty="0" smtClean="0"/>
              <a:t>  </a:t>
            </a:r>
            <a:r>
              <a:rPr lang="en-US" sz="3000" b="1" i="1" dirty="0" smtClean="0">
                <a:solidFill>
                  <a:srgbClr val="FFFF00"/>
                </a:solidFill>
              </a:rPr>
              <a:t>head  </a:t>
            </a:r>
            <a:r>
              <a:rPr lang="en-US" sz="3000" b="1" i="1" dirty="0" smtClean="0"/>
              <a:t>          </a:t>
            </a:r>
            <a:r>
              <a:rPr lang="en-US" sz="3000" b="1" i="1" dirty="0" err="1" smtClean="0">
                <a:solidFill>
                  <a:srgbClr val="FFFF00"/>
                </a:solidFill>
              </a:rPr>
              <a:t>trauma</a:t>
            </a:r>
            <a:r>
              <a:rPr lang="en-US" sz="3000" b="1" i="1" dirty="0" err="1" smtClean="0"/>
              <a:t>,</a:t>
            </a:r>
            <a:r>
              <a:rPr lang="en-US" sz="3000" b="1" i="1" dirty="0" err="1" smtClean="0">
                <a:solidFill>
                  <a:srgbClr val="FFFF00"/>
                </a:solidFill>
              </a:rPr>
              <a:t>myelomeningocele</a:t>
            </a:r>
            <a:endParaRPr lang="en-US" sz="3000" b="1" i="1" dirty="0" smtClean="0">
              <a:solidFill>
                <a:srgbClr val="FFFF00"/>
              </a:solidFill>
            </a:endParaRPr>
          </a:p>
          <a:p>
            <a:pPr>
              <a:buNone/>
            </a:pPr>
            <a:endParaRPr lang="en-US" sz="3000" b="1" i="1" dirty="0" smtClean="0">
              <a:solidFill>
                <a:srgbClr val="FFFF00"/>
              </a:solidFill>
            </a:endParaRPr>
          </a:p>
          <a:p>
            <a:pPr>
              <a:buFont typeface="Wingdings" pitchFamily="2" charset="2"/>
              <a:buChar char="q"/>
            </a:pPr>
            <a:r>
              <a:rPr lang="en-US" sz="3000" b="1" i="1" dirty="0" err="1" smtClean="0">
                <a:solidFill>
                  <a:schemeClr val="tx2">
                    <a:lumMod val="10000"/>
                  </a:schemeClr>
                </a:solidFill>
              </a:rPr>
              <a:t>Hypothroidism</a:t>
            </a:r>
            <a:r>
              <a:rPr lang="en-US" sz="3000" b="1" i="1" dirty="0" smtClean="0"/>
              <a:t>(prolonged and untreated).</a:t>
            </a:r>
          </a:p>
          <a:p>
            <a:pPr>
              <a:buFont typeface="Wingdings" pitchFamily="2" charset="2"/>
              <a:buChar char="q"/>
            </a:pPr>
            <a:endParaRPr lang="en-US" sz="3000" b="1" i="1" dirty="0" smtClean="0"/>
          </a:p>
          <a:p>
            <a:pPr>
              <a:buFont typeface="Wingdings" pitchFamily="2" charset="2"/>
              <a:buChar char="q"/>
            </a:pPr>
            <a:r>
              <a:rPr lang="en-US" sz="2600" b="1" i="1" dirty="0" smtClean="0">
                <a:latin typeface="Arial" charset="0"/>
              </a:rPr>
              <a:t>Previous excess </a:t>
            </a:r>
            <a:r>
              <a:rPr lang="en-US" sz="2600" b="1" i="1" dirty="0" smtClean="0">
                <a:solidFill>
                  <a:schemeClr val="tx2">
                    <a:lumMod val="10000"/>
                  </a:schemeClr>
                </a:solidFill>
                <a:latin typeface="Arial" charset="0"/>
              </a:rPr>
              <a:t>androgen exposure</a:t>
            </a:r>
            <a:r>
              <a:rPr lang="en-US" b="1" dirty="0" smtClean="0">
                <a:latin typeface="Arial" charset="0"/>
              </a:rPr>
              <a:t>.</a:t>
            </a:r>
          </a:p>
          <a:p>
            <a:pPr>
              <a:buFont typeface="Wingdings" pitchFamily="2" charset="2"/>
              <a:buChar char="q"/>
            </a:pPr>
            <a:endParaRPr lang="en-US" b="1" dirty="0" smtClean="0">
              <a:latin typeface="Arial" charset="0"/>
            </a:endParaRPr>
          </a:p>
          <a:p>
            <a:pPr>
              <a:buFont typeface="Wingdings" pitchFamily="2" charset="2"/>
              <a:buChar char="q"/>
            </a:pPr>
            <a:r>
              <a:rPr lang="en-US" sz="2800" b="1" i="1" dirty="0" smtClean="0">
                <a:latin typeface="Arial" charset="0"/>
              </a:rPr>
              <a:t>Radiation</a:t>
            </a:r>
            <a:endParaRPr lang="en-US" sz="2800" b="1"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Radiation:</a:t>
            </a:r>
            <a:endParaRPr lang="en-US" sz="3200" b="1" i="1" dirty="0"/>
          </a:p>
        </p:txBody>
      </p:sp>
      <p:sp>
        <p:nvSpPr>
          <p:cNvPr id="3" name="Content Placeholder 2"/>
          <p:cNvSpPr>
            <a:spLocks noGrp="1"/>
          </p:cNvSpPr>
          <p:nvPr>
            <p:ph idx="1"/>
          </p:nvPr>
        </p:nvSpPr>
        <p:spPr/>
        <p:txBody>
          <a:bodyPr>
            <a:normAutofit fontScale="77500" lnSpcReduction="20000"/>
          </a:bodyPr>
          <a:lstStyle/>
          <a:p>
            <a:r>
              <a:rPr lang="en-US" b="1" i="1" dirty="0" smtClean="0">
                <a:solidFill>
                  <a:srgbClr val="99FF33"/>
                </a:solidFill>
              </a:rPr>
              <a:t>Low-dose</a:t>
            </a:r>
            <a:r>
              <a:rPr lang="en-US" b="1" i="1" dirty="0" smtClean="0"/>
              <a:t>  radiation </a:t>
            </a:r>
            <a:r>
              <a:rPr lang="en-US" b="1" i="1" dirty="0" smtClean="0">
                <a:solidFill>
                  <a:srgbClr val="99FF33"/>
                </a:solidFill>
              </a:rPr>
              <a:t>(18-24 </a:t>
            </a:r>
            <a:r>
              <a:rPr lang="en-US" b="1" i="1" dirty="0" err="1" smtClean="0">
                <a:solidFill>
                  <a:srgbClr val="99FF33"/>
                </a:solidFill>
              </a:rPr>
              <a:t>Gy</a:t>
            </a:r>
            <a:r>
              <a:rPr lang="en-US" b="1" i="1" dirty="0" smtClean="0">
                <a:solidFill>
                  <a:srgbClr val="99FF33"/>
                </a:solidFill>
              </a:rPr>
              <a:t>)</a:t>
            </a:r>
            <a:r>
              <a:rPr lang="en-US" b="1" i="1" dirty="0" smtClean="0">
                <a:solidFill>
                  <a:srgbClr val="00B0F0"/>
                </a:solidFill>
              </a:rPr>
              <a:t>  </a:t>
            </a:r>
            <a:r>
              <a:rPr lang="en-US" b="1" i="1" dirty="0" smtClean="0"/>
              <a:t>hastens the onset of puberty almost exclusively in girls. </a:t>
            </a:r>
          </a:p>
          <a:p>
            <a:endParaRPr lang="en-US" b="1" i="1" dirty="0" smtClean="0"/>
          </a:p>
          <a:p>
            <a:endParaRPr lang="en-US" b="1" i="1" dirty="0" smtClean="0"/>
          </a:p>
          <a:p>
            <a:r>
              <a:rPr lang="en-US" b="1" i="1" dirty="0" smtClean="0">
                <a:solidFill>
                  <a:srgbClr val="FFFF00"/>
                </a:solidFill>
              </a:rPr>
              <a:t>High-dose  </a:t>
            </a:r>
            <a:r>
              <a:rPr lang="en-US" b="1" i="1" dirty="0" smtClean="0"/>
              <a:t> radiation   </a:t>
            </a:r>
            <a:r>
              <a:rPr lang="en-US" b="1" i="1" dirty="0" smtClean="0">
                <a:solidFill>
                  <a:srgbClr val="FFFF00"/>
                </a:solidFill>
              </a:rPr>
              <a:t>(25-47 </a:t>
            </a:r>
            <a:r>
              <a:rPr lang="en-US" b="1" i="1" dirty="0" err="1" smtClean="0">
                <a:solidFill>
                  <a:srgbClr val="FFFF00"/>
                </a:solidFill>
              </a:rPr>
              <a:t>Gy</a:t>
            </a:r>
            <a:r>
              <a:rPr lang="en-US" b="1" i="1" dirty="0" smtClean="0">
                <a:solidFill>
                  <a:srgbClr val="FFFF00"/>
                </a:solidFill>
              </a:rPr>
              <a:t>)  </a:t>
            </a:r>
            <a:r>
              <a:rPr lang="en-US" b="1" i="1" dirty="0" smtClean="0"/>
              <a:t>appears    to  trigger precocious  sexual  development   in  both  sexes.</a:t>
            </a:r>
          </a:p>
          <a:p>
            <a:pPr>
              <a:buNone/>
            </a:pPr>
            <a:r>
              <a:rPr lang="en-US" dirty="0" smtClean="0"/>
              <a:t> </a:t>
            </a:r>
          </a:p>
          <a:p>
            <a:endParaRPr lang="en-US" dirty="0" smtClean="0"/>
          </a:p>
          <a:p>
            <a:r>
              <a:rPr lang="en-US" b="1" dirty="0" err="1" smtClean="0"/>
              <a:t>Hypopituitarism</a:t>
            </a:r>
            <a:r>
              <a:rPr lang="en-US" b="1" dirty="0" smtClean="0"/>
              <a:t>    with    </a:t>
            </a:r>
            <a:r>
              <a:rPr lang="en-US" b="1" dirty="0" err="1" smtClean="0">
                <a:solidFill>
                  <a:srgbClr val="00B0F0"/>
                </a:solidFill>
              </a:rPr>
              <a:t>gonadotropin</a:t>
            </a:r>
            <a:r>
              <a:rPr lang="en-US" b="1" dirty="0" smtClean="0">
                <a:solidFill>
                  <a:srgbClr val="00B0F0"/>
                </a:solidFill>
              </a:rPr>
              <a:t>    deficiency    </a:t>
            </a:r>
            <a:r>
              <a:rPr lang="en-US" b="1" dirty="0" smtClean="0"/>
              <a:t>can subsequently   develop  as  a  </a:t>
            </a:r>
            <a:r>
              <a:rPr lang="en-US" b="1" dirty="0" smtClean="0">
                <a:solidFill>
                  <a:srgbClr val="00B0F0"/>
                </a:solidFill>
              </a:rPr>
              <a:t>late effect  </a:t>
            </a:r>
            <a:r>
              <a:rPr lang="en-US" b="1" dirty="0" smtClean="0"/>
              <a:t>of  high-dose CNS irradiation.</a:t>
            </a:r>
          </a:p>
          <a:p>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i="1" dirty="0" smtClean="0"/>
              <a:t>Syndrome of Precocious Puberty</a:t>
            </a:r>
            <a:br>
              <a:rPr lang="en-US" sz="2800" b="1" i="1" dirty="0" smtClean="0"/>
            </a:br>
            <a:r>
              <a:rPr lang="en-US" sz="2800" b="1" i="1" dirty="0" smtClean="0"/>
              <a:t>and Hypothyroidism</a:t>
            </a:r>
            <a:r>
              <a:rPr lang="fa-IR" sz="2800" b="1" i="1" dirty="0" smtClean="0"/>
              <a:t>:</a:t>
            </a:r>
            <a:endParaRPr lang="en-US" sz="2800" b="1" i="1" dirty="0"/>
          </a:p>
        </p:txBody>
      </p:sp>
      <p:sp>
        <p:nvSpPr>
          <p:cNvPr id="3" name="Content Placeholder 2"/>
          <p:cNvSpPr>
            <a:spLocks noGrp="1"/>
          </p:cNvSpPr>
          <p:nvPr>
            <p:ph idx="1"/>
          </p:nvPr>
        </p:nvSpPr>
        <p:spPr/>
        <p:txBody>
          <a:bodyPr>
            <a:normAutofit fontScale="92500"/>
          </a:bodyPr>
          <a:lstStyle/>
          <a:p>
            <a:r>
              <a:rPr lang="en-US" sz="2800" b="1" i="1" dirty="0" smtClean="0"/>
              <a:t>In children with </a:t>
            </a:r>
            <a:r>
              <a:rPr lang="en-US" sz="2800" b="1" i="1" dirty="0" smtClean="0">
                <a:solidFill>
                  <a:srgbClr val="99FF33"/>
                </a:solidFill>
              </a:rPr>
              <a:t>untreated hypothyroidism</a:t>
            </a:r>
            <a:r>
              <a:rPr lang="en-US" sz="2800" b="1" i="1" dirty="0" smtClean="0"/>
              <a:t>, the onset of puberty</a:t>
            </a:r>
            <a:r>
              <a:rPr lang="fa-IR" sz="2800" b="1" i="1" dirty="0" smtClean="0"/>
              <a:t> </a:t>
            </a:r>
            <a:r>
              <a:rPr lang="en-US" sz="2800" b="1" i="1" dirty="0" smtClean="0"/>
              <a:t>is usually </a:t>
            </a:r>
            <a:r>
              <a:rPr lang="en-US" sz="2800" b="1" i="1" dirty="0" smtClean="0">
                <a:solidFill>
                  <a:srgbClr val="99FF33"/>
                </a:solidFill>
              </a:rPr>
              <a:t>delayed</a:t>
            </a:r>
            <a:r>
              <a:rPr lang="en-US" sz="2800" b="1" i="1" dirty="0" smtClean="0"/>
              <a:t> until </a:t>
            </a:r>
            <a:r>
              <a:rPr lang="en-US" sz="2800" b="1" i="1" dirty="0" err="1" smtClean="0"/>
              <a:t>epiphyseal</a:t>
            </a:r>
            <a:r>
              <a:rPr lang="en-US" sz="2800" b="1" i="1" dirty="0" smtClean="0"/>
              <a:t> maturation reaches </a:t>
            </a:r>
            <a:r>
              <a:rPr lang="en-US" sz="2800" b="1" i="1" dirty="0" smtClean="0">
                <a:solidFill>
                  <a:srgbClr val="99FF33"/>
                </a:solidFill>
              </a:rPr>
              <a:t>12-13 yr</a:t>
            </a:r>
            <a:r>
              <a:rPr lang="fa-IR" sz="2800" b="1" i="1" dirty="0" smtClean="0">
                <a:solidFill>
                  <a:srgbClr val="99FF33"/>
                </a:solidFill>
              </a:rPr>
              <a:t> </a:t>
            </a:r>
            <a:r>
              <a:rPr lang="en-US" sz="2800" b="1" i="1" dirty="0" smtClean="0"/>
              <a:t>of age.</a:t>
            </a:r>
          </a:p>
          <a:p>
            <a:endParaRPr lang="fa-IR" sz="2800" b="1" i="1" dirty="0" smtClean="0"/>
          </a:p>
          <a:p>
            <a:r>
              <a:rPr lang="en-US" sz="2800" b="1" i="1" dirty="0" smtClean="0"/>
              <a:t> </a:t>
            </a:r>
            <a:r>
              <a:rPr lang="en-US" sz="2800" b="1" i="1" dirty="0" smtClean="0">
                <a:solidFill>
                  <a:srgbClr val="FFFF00"/>
                </a:solidFill>
              </a:rPr>
              <a:t>Precocious   puberty   </a:t>
            </a:r>
            <a:r>
              <a:rPr lang="en-US" sz="2800" b="1" i="1" dirty="0" smtClean="0"/>
              <a:t>in   a   child   with     untreated hypothyroidism</a:t>
            </a:r>
            <a:r>
              <a:rPr lang="fa-IR" sz="2800" b="1" i="1" dirty="0" smtClean="0"/>
              <a:t> </a:t>
            </a:r>
            <a:r>
              <a:rPr lang="en-US" sz="2800" b="1" i="1" dirty="0" smtClean="0"/>
              <a:t>and a </a:t>
            </a:r>
            <a:r>
              <a:rPr lang="en-US" sz="2800" b="1" i="1" dirty="0" err="1" smtClean="0"/>
              <a:t>prepubertal</a:t>
            </a:r>
            <a:r>
              <a:rPr lang="en-US" sz="2800" b="1" i="1" dirty="0" smtClean="0"/>
              <a:t> bone age presents a strikingly  </a:t>
            </a:r>
            <a:r>
              <a:rPr lang="en-US" sz="2800" b="1" i="1" dirty="0" err="1" smtClean="0">
                <a:solidFill>
                  <a:srgbClr val="FFFF00"/>
                </a:solidFill>
              </a:rPr>
              <a:t>unphysiologic</a:t>
            </a:r>
            <a:r>
              <a:rPr lang="fa-IR" sz="2800" b="1" i="1" dirty="0" smtClean="0">
                <a:solidFill>
                  <a:srgbClr val="FFFF00"/>
                </a:solidFill>
              </a:rPr>
              <a:t> </a:t>
            </a:r>
            <a:r>
              <a:rPr lang="en-US" sz="2800" b="1" i="1" dirty="0" smtClean="0">
                <a:solidFill>
                  <a:srgbClr val="FFFF00"/>
                </a:solidFill>
              </a:rPr>
              <a:t> association.</a:t>
            </a:r>
          </a:p>
          <a:p>
            <a:endParaRPr lang="fa-IR" sz="2800" b="1" i="1" dirty="0" smtClean="0"/>
          </a:p>
          <a:p>
            <a:r>
              <a:rPr lang="en-US" sz="2800" b="1" i="1" dirty="0" smtClean="0"/>
              <a:t>It   is   common   and   occurs   in   as   many   as   </a:t>
            </a:r>
            <a:r>
              <a:rPr lang="en-US" sz="2800" b="1" i="1" dirty="0" smtClean="0">
                <a:solidFill>
                  <a:srgbClr val="54C9FF"/>
                </a:solidFill>
              </a:rPr>
              <a:t>50%</a:t>
            </a:r>
          </a:p>
          <a:p>
            <a:pPr>
              <a:buNone/>
            </a:pPr>
            <a:r>
              <a:rPr lang="fa-IR" sz="2800" b="1" i="1" dirty="0" smtClean="0"/>
              <a:t>   </a:t>
            </a:r>
            <a:r>
              <a:rPr lang="en-US" sz="2800" b="1" i="1" dirty="0" smtClean="0"/>
              <a:t>of children with </a:t>
            </a:r>
            <a:r>
              <a:rPr lang="en-US" sz="2800" b="1" i="1" dirty="0" smtClean="0">
                <a:solidFill>
                  <a:srgbClr val="54C9FF"/>
                </a:solidFill>
              </a:rPr>
              <a:t>severe</a:t>
            </a:r>
            <a:r>
              <a:rPr lang="en-US" sz="2800" b="1" i="1" dirty="0" smtClean="0"/>
              <a:t> hypothyroidism of </a:t>
            </a:r>
            <a:r>
              <a:rPr lang="en-US" sz="2800" b="1" i="1" dirty="0" smtClean="0">
                <a:solidFill>
                  <a:srgbClr val="54C9FF"/>
                </a:solidFill>
              </a:rPr>
              <a:t>long duration</a:t>
            </a:r>
            <a:r>
              <a:rPr lang="en-US" sz="2800" b="1" i="1" dirty="0" smtClean="0"/>
              <a:t>. </a:t>
            </a:r>
            <a:endParaRPr lang="en-US" sz="2800" b="1" i="1"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Cont:</a:t>
            </a:r>
            <a:endParaRPr lang="en-US" b="1" i="1" dirty="0"/>
          </a:p>
        </p:txBody>
      </p:sp>
      <p:sp>
        <p:nvSpPr>
          <p:cNvPr id="3" name="Content Placeholder 2"/>
          <p:cNvSpPr>
            <a:spLocks noGrp="1"/>
          </p:cNvSpPr>
          <p:nvPr>
            <p:ph idx="1"/>
          </p:nvPr>
        </p:nvSpPr>
        <p:spPr/>
        <p:txBody>
          <a:bodyPr>
            <a:normAutofit/>
          </a:bodyPr>
          <a:lstStyle/>
          <a:p>
            <a:r>
              <a:rPr lang="en-US" sz="2800" b="1" i="1" dirty="0" smtClean="0"/>
              <a:t>These </a:t>
            </a:r>
            <a:r>
              <a:rPr lang="fa-IR" sz="2800" b="1" i="1" dirty="0" smtClean="0"/>
              <a:t> </a:t>
            </a:r>
            <a:r>
              <a:rPr lang="en-US" sz="2800" b="1" i="1" dirty="0" smtClean="0"/>
              <a:t>children  have  the  usual  manifestations  of hypothyroidism,  including </a:t>
            </a:r>
            <a:r>
              <a:rPr lang="fa-IR" sz="2800" b="1" i="1" dirty="0" smtClean="0"/>
              <a:t> </a:t>
            </a:r>
            <a:r>
              <a:rPr lang="en-US" sz="2800" b="1" i="1" dirty="0" smtClean="0">
                <a:solidFill>
                  <a:srgbClr val="54C9FF"/>
                </a:solidFill>
              </a:rPr>
              <a:t>retardation  of  growth </a:t>
            </a:r>
            <a:r>
              <a:rPr lang="en-US" sz="2800" b="1" i="1" dirty="0" smtClean="0"/>
              <a:t>and of </a:t>
            </a:r>
            <a:r>
              <a:rPr lang="en-US" sz="2800" b="1" i="1" dirty="0" smtClean="0">
                <a:solidFill>
                  <a:srgbClr val="54C9FF"/>
                </a:solidFill>
              </a:rPr>
              <a:t>osseous maturation .</a:t>
            </a:r>
          </a:p>
          <a:p>
            <a:endParaRPr lang="fa-IR" sz="2800" b="1" i="1" dirty="0" smtClean="0"/>
          </a:p>
          <a:p>
            <a:r>
              <a:rPr lang="en-US" sz="2800" b="1" i="1" dirty="0" smtClean="0"/>
              <a:t> The   cause   of   the   hypothyroidism   is    usually  </a:t>
            </a:r>
            <a:r>
              <a:rPr lang="en-US" sz="2800" b="1" i="1" dirty="0" smtClean="0">
                <a:solidFill>
                  <a:srgbClr val="FFFF00"/>
                </a:solidFill>
              </a:rPr>
              <a:t>Hashimoto</a:t>
            </a:r>
            <a:r>
              <a:rPr lang="en-US" sz="2800" b="1" i="1" dirty="0" smtClean="0"/>
              <a:t>   </a:t>
            </a:r>
            <a:r>
              <a:rPr lang="en-US" sz="2800" b="1" i="1" dirty="0" err="1" smtClean="0"/>
              <a:t>thyroiditis</a:t>
            </a:r>
            <a:r>
              <a:rPr lang="en-US" dirty="0" smtClean="0"/>
              <a:t>.</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Cont:</a:t>
            </a:r>
            <a:endParaRPr lang="en-US" sz="3200" b="1" i="1" dirty="0"/>
          </a:p>
        </p:txBody>
      </p:sp>
      <p:sp>
        <p:nvSpPr>
          <p:cNvPr id="3" name="Content Placeholder 2"/>
          <p:cNvSpPr>
            <a:spLocks noGrp="1"/>
          </p:cNvSpPr>
          <p:nvPr>
            <p:ph idx="1"/>
          </p:nvPr>
        </p:nvSpPr>
        <p:spPr/>
        <p:txBody>
          <a:bodyPr>
            <a:normAutofit fontScale="92500"/>
          </a:bodyPr>
          <a:lstStyle/>
          <a:p>
            <a:r>
              <a:rPr lang="en-US" sz="2800" i="1" dirty="0" smtClean="0"/>
              <a:t>Sexual   development  in  girls  consists primarily of </a:t>
            </a:r>
            <a:r>
              <a:rPr lang="en-US" sz="2800" i="1" dirty="0" smtClean="0">
                <a:solidFill>
                  <a:srgbClr val="FFFF00"/>
                </a:solidFill>
              </a:rPr>
              <a:t>breast Enlargement</a:t>
            </a:r>
            <a:r>
              <a:rPr lang="en-US" sz="2800" i="1" dirty="0" smtClean="0"/>
              <a:t> and </a:t>
            </a:r>
            <a:r>
              <a:rPr lang="en-US" sz="2800" i="1" dirty="0" smtClean="0">
                <a:solidFill>
                  <a:srgbClr val="FFFF00"/>
                </a:solidFill>
              </a:rPr>
              <a:t>menstrual bleeding</a:t>
            </a:r>
            <a:r>
              <a:rPr lang="en-US" sz="2800" i="1" dirty="0" smtClean="0"/>
              <a:t>; the latter can occur even in girls with minimal breast enlargement.</a:t>
            </a:r>
          </a:p>
          <a:p>
            <a:endParaRPr lang="en-US" sz="2800" i="1" dirty="0" smtClean="0"/>
          </a:p>
          <a:p>
            <a:r>
              <a:rPr lang="en-US" sz="2800" i="1" dirty="0" smtClean="0"/>
              <a:t> Pelvic </a:t>
            </a:r>
            <a:r>
              <a:rPr lang="en-US" sz="2800" i="1" dirty="0" err="1" smtClean="0"/>
              <a:t>sonography</a:t>
            </a:r>
            <a:r>
              <a:rPr lang="en-US" sz="2800" i="1" dirty="0" smtClean="0"/>
              <a:t> can reveal </a:t>
            </a:r>
            <a:r>
              <a:rPr lang="en-US" sz="2800" i="1" dirty="0" smtClean="0">
                <a:solidFill>
                  <a:srgbClr val="00B0F0"/>
                </a:solidFill>
              </a:rPr>
              <a:t>large, </a:t>
            </a:r>
            <a:r>
              <a:rPr lang="en-US" sz="2800" i="1" dirty="0" err="1" smtClean="0">
                <a:solidFill>
                  <a:srgbClr val="00B0F0"/>
                </a:solidFill>
              </a:rPr>
              <a:t>multicystic</a:t>
            </a:r>
            <a:r>
              <a:rPr lang="en-US" sz="2800" i="1" dirty="0" smtClean="0">
                <a:solidFill>
                  <a:srgbClr val="00B0F0"/>
                </a:solidFill>
              </a:rPr>
              <a:t> ovaries</a:t>
            </a:r>
            <a:r>
              <a:rPr lang="en-US" sz="2800" i="1" dirty="0" smtClean="0"/>
              <a:t>. </a:t>
            </a:r>
          </a:p>
          <a:p>
            <a:endParaRPr lang="en-US" sz="2800" i="1" dirty="0" smtClean="0"/>
          </a:p>
          <a:p>
            <a:r>
              <a:rPr lang="en-US" sz="2800" i="1" dirty="0" smtClean="0">
                <a:solidFill>
                  <a:srgbClr val="99FF33"/>
                </a:solidFill>
              </a:rPr>
              <a:t>Enlargement   of   the   </a:t>
            </a:r>
            <a:r>
              <a:rPr lang="en-US" sz="2800" i="1" dirty="0" err="1" smtClean="0">
                <a:solidFill>
                  <a:srgbClr val="99FF33"/>
                </a:solidFill>
              </a:rPr>
              <a:t>sella</a:t>
            </a:r>
            <a:r>
              <a:rPr lang="en-US" sz="2800" i="1" dirty="0" smtClean="0">
                <a:solidFill>
                  <a:srgbClr val="99FF33"/>
                </a:solidFill>
              </a:rPr>
              <a:t>,   </a:t>
            </a:r>
            <a:r>
              <a:rPr lang="en-US" sz="2800" i="1" dirty="0" smtClean="0"/>
              <a:t>which  is   typical  of</a:t>
            </a:r>
          </a:p>
          <a:p>
            <a:pPr>
              <a:buNone/>
            </a:pPr>
            <a:r>
              <a:rPr lang="en-US" sz="2800" i="1" dirty="0" smtClean="0"/>
              <a:t>    long-standing  primary   hypothyroidism,   may   be demonstrated by skull film or MRI.</a:t>
            </a:r>
            <a:endParaRPr lang="en-US" sz="2800" i="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smtClean="0"/>
              <a:t>Cont:</a:t>
            </a:r>
            <a:endParaRPr lang="en-US" sz="3600" b="1" i="1" dirty="0"/>
          </a:p>
        </p:txBody>
      </p:sp>
      <p:sp>
        <p:nvSpPr>
          <p:cNvPr id="3" name="Content Placeholder 2"/>
          <p:cNvSpPr>
            <a:spLocks noGrp="1"/>
          </p:cNvSpPr>
          <p:nvPr>
            <p:ph idx="1"/>
          </p:nvPr>
        </p:nvSpPr>
        <p:spPr/>
        <p:txBody>
          <a:bodyPr>
            <a:normAutofit fontScale="92500" lnSpcReduction="20000"/>
          </a:bodyPr>
          <a:lstStyle/>
          <a:p>
            <a:r>
              <a:rPr lang="en-US" sz="2800" b="1" i="1" dirty="0" smtClean="0">
                <a:solidFill>
                  <a:srgbClr val="FFFF00"/>
                </a:solidFill>
              </a:rPr>
              <a:t>TSH</a:t>
            </a:r>
            <a:r>
              <a:rPr lang="en-US" sz="2800" b="1" i="1" dirty="0" smtClean="0"/>
              <a:t> is  markedly elevated, often </a:t>
            </a:r>
            <a:r>
              <a:rPr lang="en-US" sz="2800" b="1" i="1" dirty="0" smtClean="0">
                <a:solidFill>
                  <a:srgbClr val="FFFF00"/>
                </a:solidFill>
              </a:rPr>
              <a:t>&gt;500 </a:t>
            </a:r>
            <a:r>
              <a:rPr lang="en-US" sz="2800" b="1" i="1" dirty="0" smtClean="0"/>
              <a:t>/</a:t>
            </a:r>
            <a:r>
              <a:rPr lang="en-US" sz="2800" b="1" i="1" dirty="0" err="1" smtClean="0"/>
              <a:t>lU</a:t>
            </a:r>
            <a:r>
              <a:rPr lang="en-US" sz="2800" b="1" i="1" dirty="0" smtClean="0"/>
              <a:t>/</a:t>
            </a:r>
            <a:r>
              <a:rPr lang="en-US" sz="2800" b="1" i="1" dirty="0" err="1" smtClean="0"/>
              <a:t>mL.</a:t>
            </a:r>
            <a:r>
              <a:rPr lang="en-US" sz="2800" b="1" i="1" dirty="0" smtClean="0"/>
              <a:t> </a:t>
            </a:r>
          </a:p>
          <a:p>
            <a:endParaRPr lang="en-US" sz="2800" b="1" i="1" dirty="0" smtClean="0"/>
          </a:p>
          <a:p>
            <a:r>
              <a:rPr lang="en-US" sz="2800" b="1" i="1" dirty="0" smtClean="0"/>
              <a:t>PRL is  mildly elevated. </a:t>
            </a:r>
          </a:p>
          <a:p>
            <a:endParaRPr lang="en-US" sz="2800" b="1" i="1" dirty="0" smtClean="0"/>
          </a:p>
          <a:p>
            <a:r>
              <a:rPr lang="en-US" sz="2800" b="1" i="1" dirty="0" smtClean="0">
                <a:solidFill>
                  <a:srgbClr val="99FF33"/>
                </a:solidFill>
              </a:rPr>
              <a:t>FSH</a:t>
            </a:r>
            <a:r>
              <a:rPr lang="en-US" sz="2800" b="1" i="1" dirty="0" smtClean="0"/>
              <a:t>   is  </a:t>
            </a:r>
            <a:r>
              <a:rPr lang="en-US" sz="2800" b="1" i="1" dirty="0" smtClean="0">
                <a:solidFill>
                  <a:srgbClr val="99FF33"/>
                </a:solidFill>
              </a:rPr>
              <a:t>low</a:t>
            </a:r>
            <a:r>
              <a:rPr lang="en-US" sz="2800" b="1" i="1" dirty="0" smtClean="0"/>
              <a:t>  and  </a:t>
            </a:r>
            <a:r>
              <a:rPr lang="en-US" sz="2800" b="1" i="1" dirty="0" smtClean="0">
                <a:solidFill>
                  <a:srgbClr val="99FF33"/>
                </a:solidFill>
              </a:rPr>
              <a:t>LH</a:t>
            </a:r>
            <a:r>
              <a:rPr lang="en-US" sz="2800" b="1" i="1" dirty="0" smtClean="0"/>
              <a:t>  is    </a:t>
            </a:r>
            <a:r>
              <a:rPr lang="en-US" sz="2800" b="1" i="1" dirty="0" smtClean="0">
                <a:solidFill>
                  <a:srgbClr val="99FF33"/>
                </a:solidFill>
              </a:rPr>
              <a:t>undetectable</a:t>
            </a:r>
            <a:r>
              <a:rPr lang="en-US" sz="2800" b="1" i="1" dirty="0" smtClean="0"/>
              <a:t>  but    massively elevated  </a:t>
            </a:r>
            <a:r>
              <a:rPr lang="en-US" sz="2800" b="1" i="1" dirty="0" smtClean="0">
                <a:solidFill>
                  <a:srgbClr val="99FF33"/>
                </a:solidFill>
              </a:rPr>
              <a:t>TSH</a:t>
            </a:r>
            <a:r>
              <a:rPr lang="en-US" sz="2800" b="1" i="1" dirty="0" smtClean="0"/>
              <a:t>    interact    with      the       </a:t>
            </a:r>
            <a:r>
              <a:rPr lang="en-US" sz="2800" b="1" i="1" dirty="0" smtClean="0">
                <a:solidFill>
                  <a:srgbClr val="99FF33"/>
                </a:solidFill>
              </a:rPr>
              <a:t>FSH    receptor</a:t>
            </a:r>
            <a:r>
              <a:rPr lang="en-US" sz="2800" b="1" i="1" dirty="0" smtClean="0">
                <a:solidFill>
                  <a:srgbClr val="54C9FF"/>
                </a:solidFill>
              </a:rPr>
              <a:t> </a:t>
            </a:r>
            <a:r>
              <a:rPr lang="en-US" sz="2800" b="1" i="1" dirty="0" smtClean="0"/>
              <a:t>(</a:t>
            </a:r>
            <a:r>
              <a:rPr lang="en-US" sz="2800" b="1" i="1" dirty="0" smtClean="0">
                <a:solidFill>
                  <a:srgbClr val="99FF33"/>
                </a:solidFill>
              </a:rPr>
              <a:t>specificity spillover</a:t>
            </a:r>
            <a:r>
              <a:rPr lang="en-US" sz="2800" b="1" i="1" dirty="0" smtClean="0"/>
              <a:t>), thus inducing FSH-like effects in the absence of LH effects on the gonads.</a:t>
            </a:r>
          </a:p>
          <a:p>
            <a:endParaRPr lang="en-US" sz="2800" b="1" i="1" dirty="0" smtClean="0"/>
          </a:p>
          <a:p>
            <a:r>
              <a:rPr lang="en-US" sz="2800" b="1" i="1" dirty="0" smtClean="0"/>
              <a:t>The precocious puberty associated with hypothyroidism behaves   as   an   </a:t>
            </a:r>
            <a:r>
              <a:rPr lang="en-US" sz="2800" b="1" i="1" dirty="0" smtClean="0">
                <a:solidFill>
                  <a:srgbClr val="54C9FF"/>
                </a:solidFill>
              </a:rPr>
              <a:t>incomplete   form </a:t>
            </a:r>
            <a:r>
              <a:rPr lang="en-US" sz="2800" b="1" i="1" dirty="0" smtClean="0"/>
              <a:t>of   </a:t>
            </a:r>
            <a:r>
              <a:rPr lang="en-US" sz="2800" b="1" i="1" dirty="0" err="1" smtClean="0">
                <a:solidFill>
                  <a:srgbClr val="54C9FF"/>
                </a:solidFill>
              </a:rPr>
              <a:t>gonadotropin</a:t>
            </a:r>
            <a:r>
              <a:rPr lang="en-US" sz="2800" b="1" i="1" dirty="0" smtClean="0"/>
              <a:t>-</a:t>
            </a:r>
            <a:r>
              <a:rPr lang="en-US" sz="2800" b="1" i="1" dirty="0" smtClean="0">
                <a:solidFill>
                  <a:srgbClr val="54C9FF"/>
                </a:solidFill>
              </a:rPr>
              <a:t>dependent</a:t>
            </a:r>
            <a:r>
              <a:rPr lang="en-US" sz="2800" b="1" i="1" dirty="0" smtClean="0"/>
              <a:t> puberty.</a:t>
            </a:r>
            <a:endParaRPr lang="en-US" sz="2800" b="1" i="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i="1" dirty="0" smtClean="0"/>
              <a:t>Cont:</a:t>
            </a:r>
            <a:endParaRPr lang="en-US" sz="3600" i="1" dirty="0"/>
          </a:p>
        </p:txBody>
      </p:sp>
      <p:sp>
        <p:nvSpPr>
          <p:cNvPr id="3" name="Content Placeholder 2"/>
          <p:cNvSpPr>
            <a:spLocks noGrp="1"/>
          </p:cNvSpPr>
          <p:nvPr>
            <p:ph idx="1"/>
          </p:nvPr>
        </p:nvSpPr>
        <p:spPr/>
        <p:txBody>
          <a:bodyPr>
            <a:normAutofit/>
          </a:bodyPr>
          <a:lstStyle/>
          <a:p>
            <a:r>
              <a:rPr lang="en-US" sz="2800" b="1" i="1" dirty="0" smtClean="0">
                <a:solidFill>
                  <a:srgbClr val="FFFF00"/>
                </a:solidFill>
              </a:rPr>
              <a:t>Treatment of the hypothyroidism </a:t>
            </a:r>
            <a:r>
              <a:rPr lang="en-US" sz="2800" b="1" i="1" dirty="0" smtClean="0"/>
              <a:t>results in rapid return to  normal of the biochemical and clinical manifestations. </a:t>
            </a:r>
          </a:p>
          <a:p>
            <a:endParaRPr lang="en-US" sz="2800" b="1" i="1" dirty="0" smtClean="0"/>
          </a:p>
          <a:p>
            <a:r>
              <a:rPr lang="en-US" sz="2800" b="1" i="1" dirty="0" smtClean="0">
                <a:solidFill>
                  <a:srgbClr val="99FF33"/>
                </a:solidFill>
              </a:rPr>
              <a:t>Rapid   bone   age    advancement    </a:t>
            </a:r>
            <a:r>
              <a:rPr lang="en-US" sz="2800" b="1" i="1" dirty="0" smtClean="0"/>
              <a:t>and   possible progression   to  </a:t>
            </a:r>
            <a:r>
              <a:rPr lang="en-US" sz="2800" b="1" i="1" dirty="0" smtClean="0">
                <a:solidFill>
                  <a:srgbClr val="99FF33"/>
                </a:solidFill>
              </a:rPr>
              <a:t>central puberty </a:t>
            </a:r>
            <a:r>
              <a:rPr lang="en-US" sz="2800" b="1" i="1" dirty="0" smtClean="0"/>
              <a:t>could occur in the months following the initiation of thyroid hormone replacement, a complication that justifies delaying puberty with </a:t>
            </a:r>
            <a:r>
              <a:rPr lang="en-US" sz="2800" b="1" i="1" dirty="0" err="1" smtClean="0">
                <a:solidFill>
                  <a:srgbClr val="99FF33"/>
                </a:solidFill>
              </a:rPr>
              <a:t>GnRH</a:t>
            </a:r>
            <a:r>
              <a:rPr lang="en-US" sz="2800" b="1" i="1" dirty="0" smtClean="0">
                <a:solidFill>
                  <a:srgbClr val="99FF33"/>
                </a:solidFill>
              </a:rPr>
              <a:t> analogs</a:t>
            </a:r>
            <a:r>
              <a:rPr lang="en-US" dirty="0" smtClean="0"/>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a:xfrm>
            <a:off x="457200" y="1600200"/>
            <a:ext cx="8229600" cy="5029200"/>
          </a:xfrm>
        </p:spPr>
        <p:txBody>
          <a:bodyPr/>
          <a:lstStyle/>
          <a:p>
            <a:pPr algn="r" rtl="1"/>
            <a:r>
              <a:rPr lang="fa-IR" dirty="0" smtClean="0"/>
              <a:t>دختر7ساله ای با شکایت از رویش موهای ناحیه پوبیس ولابیا ماژور مراجعه کرده است.در معاینه در صورت وی اکنه دیده میشود  سرعت رشد قدی وی  در  سال  گذشته  7  سانتی متردرسال بوده است درمعاینه پستان در مرحله 1تانراست:</a:t>
            </a:r>
            <a:endParaRPr lang="en-US" dirty="0" smtClean="0"/>
          </a:p>
          <a:p>
            <a:pPr algn="r">
              <a:buNone/>
            </a:pPr>
            <a:endParaRPr lang="fa-IR" dirty="0" smtClean="0">
              <a:solidFill>
                <a:srgbClr val="FF000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Patterns  of  CPP:</a:t>
            </a:r>
            <a:endParaRPr lang="en-US" b="1" i="1" dirty="0"/>
          </a:p>
        </p:txBody>
      </p:sp>
      <p:sp>
        <p:nvSpPr>
          <p:cNvPr id="3" name="Content Placeholder 2"/>
          <p:cNvSpPr>
            <a:spLocks noGrp="1"/>
          </p:cNvSpPr>
          <p:nvPr>
            <p:ph idx="1"/>
          </p:nvPr>
        </p:nvSpPr>
        <p:spPr/>
        <p:txBody>
          <a:bodyPr>
            <a:normAutofit lnSpcReduction="10000"/>
          </a:bodyPr>
          <a:lstStyle/>
          <a:p>
            <a:pPr>
              <a:buFont typeface="Wingdings" pitchFamily="2" charset="2"/>
              <a:buChar char="q"/>
            </a:pPr>
            <a:r>
              <a:rPr lang="en-US" sz="2800" b="1" i="1" dirty="0" smtClean="0">
                <a:solidFill>
                  <a:srgbClr val="FFFF00"/>
                </a:solidFill>
              </a:rPr>
              <a:t>Rapidly    progressive</a:t>
            </a:r>
            <a:r>
              <a:rPr lang="en-US" sz="2800" b="1" i="1" dirty="0" smtClean="0"/>
              <a:t>(Most  girls  particularly</a:t>
            </a:r>
          </a:p>
          <a:p>
            <a:pPr>
              <a:buNone/>
            </a:pPr>
            <a:r>
              <a:rPr lang="en-US" sz="2800" b="1" i="1" dirty="0" smtClean="0"/>
              <a:t>     &lt;6  yr  and  a  large majority of boys). </a:t>
            </a:r>
          </a:p>
          <a:p>
            <a:pPr>
              <a:buNone/>
            </a:pPr>
            <a:endParaRPr lang="en-US" sz="2800" b="1" i="1" dirty="0" smtClean="0"/>
          </a:p>
          <a:p>
            <a:pPr>
              <a:buFont typeface="Wingdings" pitchFamily="2" charset="2"/>
              <a:buChar char="q"/>
            </a:pPr>
            <a:r>
              <a:rPr lang="en-US" sz="2800" b="1" i="1" dirty="0" smtClean="0">
                <a:solidFill>
                  <a:srgbClr val="99FF33"/>
                </a:solidFill>
              </a:rPr>
              <a:t> Slowly   progressive  </a:t>
            </a:r>
            <a:r>
              <a:rPr lang="en-US" sz="2800" b="1" i="1" dirty="0" smtClean="0"/>
              <a:t>(girls &gt;6 yr). </a:t>
            </a:r>
          </a:p>
          <a:p>
            <a:pPr>
              <a:buFont typeface="Wingdings" pitchFamily="2" charset="2"/>
              <a:buChar char="q"/>
            </a:pPr>
            <a:endParaRPr lang="en-US" sz="2800" b="1" i="1" dirty="0" smtClean="0"/>
          </a:p>
          <a:p>
            <a:pPr>
              <a:buFont typeface="Wingdings" pitchFamily="2" charset="2"/>
              <a:buChar char="q"/>
            </a:pPr>
            <a:r>
              <a:rPr lang="en-US" sz="2800" b="1" i="1" dirty="0" smtClean="0">
                <a:solidFill>
                  <a:srgbClr val="00B0F0"/>
                </a:solidFill>
              </a:rPr>
              <a:t>Spontaneously regressive</a:t>
            </a:r>
            <a:r>
              <a:rPr lang="en-US" sz="2800" b="1" i="1" dirty="0" smtClean="0"/>
              <a:t>(small percentage of girls )</a:t>
            </a:r>
          </a:p>
          <a:p>
            <a:pPr>
              <a:buFont typeface="Wingdings" pitchFamily="2" charset="2"/>
              <a:buChar char="q"/>
            </a:pPr>
            <a:endParaRPr lang="en-US" sz="2800" dirty="0" smtClean="0"/>
          </a:p>
          <a:p>
            <a:pPr>
              <a:buNone/>
            </a:pPr>
            <a:endParaRPr lang="en-US" sz="2800" dirty="0" smtClean="0"/>
          </a:p>
          <a:p>
            <a:pPr>
              <a:buFont typeface="Wingdings" pitchFamily="2" charset="2"/>
              <a:buChar char="ü"/>
            </a:pPr>
            <a:r>
              <a:rPr lang="en-US" sz="2400" b="1" i="1" dirty="0" smtClean="0"/>
              <a:t>need for  longitudinal   </a:t>
            </a:r>
            <a:r>
              <a:rPr lang="en-US" sz="2400" b="1" i="1" dirty="0" smtClean="0">
                <a:solidFill>
                  <a:schemeClr val="bg1"/>
                </a:solidFill>
              </a:rPr>
              <a:t>observation</a:t>
            </a:r>
            <a:r>
              <a:rPr lang="en-US" sz="2400" b="1" i="1" dirty="0" smtClean="0"/>
              <a:t>  at  the onset of sexual development</a:t>
            </a:r>
            <a:r>
              <a:rPr lang="en-US" sz="2400" b="1" i="1" dirty="0" smtClean="0">
                <a:solidFill>
                  <a:schemeClr val="bg1"/>
                </a:solidFill>
              </a:rPr>
              <a:t>,  before  treatment   </a:t>
            </a:r>
            <a:r>
              <a:rPr lang="en-US" sz="2400" b="1" i="1" dirty="0" smtClean="0"/>
              <a:t>is  considered</a:t>
            </a:r>
          </a:p>
          <a:p>
            <a:pPr>
              <a:buFont typeface="Wingdings" pitchFamily="2" charset="2"/>
              <a:buChar char="q"/>
            </a:pPr>
            <a:endParaRPr lang="en-US" dirty="0" smtClean="0"/>
          </a:p>
          <a:p>
            <a:pPr>
              <a:buNone/>
            </a:pP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Content Placeholder 3"/>
          <p:cNvPicPr>
            <a:picLocks noGrp="1" noChangeAspect="1" noChangeArrowheads="1"/>
          </p:cNvPicPr>
          <p:nvPr>
            <p:ph idx="1"/>
          </p:nvPr>
        </p:nvPicPr>
        <p:blipFill>
          <a:blip r:embed="rId2">
            <a:lum bright="-18000" contrast="-6000"/>
            <a:extLst>
              <a:ext uri="{28A0092B-C50C-407E-A947-70E740481C1C}">
                <a14:useLocalDpi xmlns:a14="http://schemas.microsoft.com/office/drawing/2010/main" val="0"/>
              </a:ext>
            </a:extLst>
          </a:blip>
          <a:srcRect/>
          <a:stretch>
            <a:fillRect/>
          </a:stretch>
        </p:blipFill>
        <p:spPr bwMode="auto">
          <a:xfrm>
            <a:off x="152400" y="152400"/>
            <a:ext cx="8991600" cy="6705600"/>
          </a:xfrm>
          <a:prstGeom prst="rect">
            <a:avLst/>
          </a:prstGeom>
          <a:noFill/>
          <a:ln w="5715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4683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i="1" dirty="0" smtClean="0"/>
              <a:t>LABORATORY FINDINGS: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3000" b="1" i="1" dirty="0" smtClean="0">
                <a:solidFill>
                  <a:srgbClr val="99FF33"/>
                </a:solidFill>
              </a:rPr>
              <a:t>Increase Sex  hormone</a:t>
            </a:r>
            <a:r>
              <a:rPr lang="en-US" sz="3000" b="1" i="1" dirty="0" smtClean="0"/>
              <a:t>  concentrations.</a:t>
            </a:r>
          </a:p>
          <a:p>
            <a:pPr>
              <a:buFont typeface="Wingdings" pitchFamily="2" charset="2"/>
              <a:buChar char="q"/>
            </a:pPr>
            <a:endParaRPr lang="en-US" sz="3000" b="1" i="1" dirty="0" smtClean="0"/>
          </a:p>
          <a:p>
            <a:pPr>
              <a:buFont typeface="Wingdings" pitchFamily="2" charset="2"/>
              <a:buChar char="q"/>
            </a:pPr>
            <a:r>
              <a:rPr lang="en-US" sz="3000" b="1" i="1" dirty="0" smtClean="0"/>
              <a:t>Serum  </a:t>
            </a:r>
            <a:r>
              <a:rPr lang="en-US" sz="3000" b="1" i="1" dirty="0" err="1" smtClean="0">
                <a:solidFill>
                  <a:srgbClr val="00B0F0"/>
                </a:solidFill>
              </a:rPr>
              <a:t>estradiol</a:t>
            </a:r>
            <a:r>
              <a:rPr lang="en-US" sz="3000" b="1" i="1" dirty="0" smtClean="0">
                <a:solidFill>
                  <a:srgbClr val="00B0F0"/>
                </a:solidFill>
              </a:rPr>
              <a:t> </a:t>
            </a:r>
            <a:r>
              <a:rPr lang="en-US" sz="3000" b="1" i="1" dirty="0" smtClean="0"/>
              <a:t>in girls is  </a:t>
            </a:r>
            <a:r>
              <a:rPr lang="en-US" sz="3000" b="1" i="1" dirty="0" smtClean="0">
                <a:solidFill>
                  <a:srgbClr val="00B0F0"/>
                </a:solidFill>
              </a:rPr>
              <a:t>low</a:t>
            </a:r>
            <a:r>
              <a:rPr lang="en-US" sz="3000" b="1" i="1" dirty="0" smtClean="0"/>
              <a:t> or undetectable in the early phase of sexual precocity. </a:t>
            </a:r>
          </a:p>
          <a:p>
            <a:pPr>
              <a:buFont typeface="Wingdings" pitchFamily="2" charset="2"/>
              <a:buChar char="q"/>
            </a:pPr>
            <a:endParaRPr lang="en-US" sz="3000" b="1" i="1" dirty="0" smtClean="0"/>
          </a:p>
          <a:p>
            <a:pPr>
              <a:buFont typeface="Wingdings" pitchFamily="2" charset="2"/>
              <a:buChar char="q"/>
            </a:pPr>
            <a:r>
              <a:rPr lang="en-US" sz="3000" b="1" i="1" dirty="0" smtClean="0"/>
              <a:t>serum </a:t>
            </a:r>
            <a:r>
              <a:rPr lang="en-US" sz="3000" b="1" i="1" dirty="0" smtClean="0">
                <a:solidFill>
                  <a:schemeClr val="bg1"/>
                </a:solidFill>
              </a:rPr>
              <a:t>LH </a:t>
            </a:r>
            <a:r>
              <a:rPr lang="en-US" sz="3000" b="1" i="1" dirty="0" smtClean="0"/>
              <a:t> is  </a:t>
            </a:r>
            <a:r>
              <a:rPr lang="en-US" sz="3000" b="1" i="1" dirty="0" smtClean="0">
                <a:solidFill>
                  <a:schemeClr val="bg1"/>
                </a:solidFill>
              </a:rPr>
              <a:t>detectable</a:t>
            </a:r>
            <a:r>
              <a:rPr lang="en-US" sz="3000" b="1" i="1" dirty="0" smtClean="0"/>
              <a:t>  in 50-75% of girls. </a:t>
            </a:r>
          </a:p>
          <a:p>
            <a:pPr>
              <a:buNone/>
            </a:pP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t>Lab:cont</a:t>
            </a:r>
            <a:endParaRPr lang="en-US" b="1" i="1"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2800" b="1" i="1" dirty="0" err="1" smtClean="0">
                <a:solidFill>
                  <a:srgbClr val="FFFF00"/>
                </a:solidFill>
              </a:rPr>
              <a:t>GnRH</a:t>
            </a:r>
            <a:r>
              <a:rPr lang="en-US" sz="2800" b="1" i="1" dirty="0" smtClean="0">
                <a:solidFill>
                  <a:srgbClr val="FFFF00"/>
                </a:solidFill>
              </a:rPr>
              <a:t>   stimulation  test  </a:t>
            </a:r>
            <a:r>
              <a:rPr lang="en-US" sz="2800" b="1" i="1" dirty="0" smtClean="0"/>
              <a:t>is  a </a:t>
            </a:r>
            <a:r>
              <a:rPr lang="en-US" sz="2800" b="1" i="1" dirty="0" smtClean="0">
                <a:solidFill>
                  <a:srgbClr val="1E23EE"/>
                </a:solidFill>
              </a:rPr>
              <a:t>helpful</a:t>
            </a:r>
            <a:r>
              <a:rPr lang="en-US" sz="2800" b="1" i="1" dirty="0" smtClean="0"/>
              <a:t> diagnostic tool.</a:t>
            </a:r>
          </a:p>
          <a:p>
            <a:pPr>
              <a:buFont typeface="Wingdings" pitchFamily="2" charset="2"/>
              <a:buChar char="q"/>
            </a:pPr>
            <a:endParaRPr lang="en-US" sz="2800" b="1" i="1" dirty="0" smtClean="0"/>
          </a:p>
          <a:p>
            <a:pPr>
              <a:buFont typeface="Wingdings" pitchFamily="2" charset="2"/>
              <a:buChar char="q"/>
            </a:pPr>
            <a:endParaRPr lang="en-US" sz="2800" b="1" i="1" dirty="0" smtClean="0"/>
          </a:p>
          <a:p>
            <a:pPr>
              <a:buFont typeface="Wingdings" pitchFamily="2" charset="2"/>
              <a:buChar char="q"/>
            </a:pPr>
            <a:r>
              <a:rPr lang="en-US" sz="2800" b="1" i="1" dirty="0" smtClean="0"/>
              <a:t>  A   </a:t>
            </a:r>
            <a:r>
              <a:rPr lang="en-US" sz="2800" b="1" i="1" dirty="0" smtClean="0">
                <a:solidFill>
                  <a:srgbClr val="FFFF00"/>
                </a:solidFill>
              </a:rPr>
              <a:t>brisk   LH   response  </a:t>
            </a:r>
            <a:r>
              <a:rPr lang="en-US" sz="2800" b="1" i="1" dirty="0" smtClean="0"/>
              <a:t>(</a:t>
            </a:r>
            <a:r>
              <a:rPr lang="en-US" sz="2800" b="1" i="1" dirty="0" smtClean="0">
                <a:solidFill>
                  <a:srgbClr val="1E23EE"/>
                </a:solidFill>
              </a:rPr>
              <a:t>LH peak  &gt;5-10 </a:t>
            </a:r>
            <a:r>
              <a:rPr lang="en-US" sz="2800" b="1" i="1" dirty="0" err="1" smtClean="0">
                <a:solidFill>
                  <a:srgbClr val="1E23EE"/>
                </a:solidFill>
              </a:rPr>
              <a:t>lUlL</a:t>
            </a:r>
            <a:r>
              <a:rPr lang="en-US" sz="2800" b="1" i="1" dirty="0" smtClean="0"/>
              <a:t>)   with predominance   of  LH  over FSH tends  to occur early in the course of precocious puberty</a:t>
            </a:r>
            <a:r>
              <a:rPr lang="en-US" b="1" i="1" dirty="0" smtClean="0"/>
              <a:t>.</a:t>
            </a:r>
            <a:endParaRPr lang="en-US" b="1"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err="1" smtClean="0"/>
              <a:t>Lab:cont</a:t>
            </a:r>
            <a:endParaRPr lang="en-US" sz="3200" b="1" i="1"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2800" b="1" i="1" dirty="0" smtClean="0"/>
              <a:t>In  </a:t>
            </a:r>
            <a:r>
              <a:rPr lang="en-US" sz="2800" b="1" i="1" dirty="0" smtClean="0">
                <a:solidFill>
                  <a:srgbClr val="C00000"/>
                </a:solidFill>
              </a:rPr>
              <a:t>girls</a:t>
            </a:r>
            <a:r>
              <a:rPr lang="en-US" sz="2800" b="1" i="1" dirty="0" smtClean="0"/>
              <a:t>   nocturnal  LH  and  </a:t>
            </a:r>
            <a:r>
              <a:rPr lang="en-US" sz="2800" b="1" i="1" dirty="0" smtClean="0">
                <a:solidFill>
                  <a:srgbClr val="C00000"/>
                </a:solidFill>
              </a:rPr>
              <a:t>LH response to </a:t>
            </a:r>
            <a:r>
              <a:rPr lang="en-US" sz="2800" b="1" i="1" dirty="0" err="1" smtClean="0">
                <a:solidFill>
                  <a:srgbClr val="C00000"/>
                </a:solidFill>
              </a:rPr>
              <a:t>GnRH</a:t>
            </a:r>
            <a:r>
              <a:rPr lang="en-US" sz="2800" b="1" i="1" dirty="0" smtClean="0">
                <a:solidFill>
                  <a:srgbClr val="C00000"/>
                </a:solidFill>
              </a:rPr>
              <a:t> </a:t>
            </a:r>
            <a:r>
              <a:rPr lang="en-US" sz="2800" b="1" i="1" dirty="0" smtClean="0"/>
              <a:t>  may  be  quite  </a:t>
            </a:r>
            <a:r>
              <a:rPr lang="en-US" sz="2800" b="1" i="1" dirty="0" smtClean="0">
                <a:solidFill>
                  <a:srgbClr val="C00000"/>
                </a:solidFill>
              </a:rPr>
              <a:t>low</a:t>
            </a:r>
            <a:r>
              <a:rPr lang="en-US" sz="2800" b="1" i="1" dirty="0" smtClean="0"/>
              <a:t>  at  breast  stages  </a:t>
            </a:r>
            <a:r>
              <a:rPr lang="en-US" sz="2800" b="1" i="1" dirty="0" smtClean="0">
                <a:solidFill>
                  <a:srgbClr val="C00000"/>
                </a:solidFill>
              </a:rPr>
              <a:t>II </a:t>
            </a:r>
            <a:r>
              <a:rPr lang="en-US" sz="2800" b="1" i="1" dirty="0" smtClean="0"/>
              <a:t> to  early  </a:t>
            </a:r>
            <a:r>
              <a:rPr lang="en-US" sz="2800" b="1" i="1" dirty="0" smtClean="0">
                <a:solidFill>
                  <a:srgbClr val="C00000"/>
                </a:solidFill>
              </a:rPr>
              <a:t>III</a:t>
            </a:r>
            <a:r>
              <a:rPr lang="en-US" sz="2800" b="1" i="1" dirty="0" smtClean="0"/>
              <a:t>.</a:t>
            </a:r>
            <a:endParaRPr lang="fa-IR" sz="2800" b="1" i="1" dirty="0" smtClean="0"/>
          </a:p>
          <a:p>
            <a:pPr>
              <a:buFont typeface="Wingdings" pitchFamily="2" charset="2"/>
              <a:buChar char="q"/>
            </a:pPr>
            <a:endParaRPr lang="fa-IR" sz="2800" b="1" i="1" dirty="0" smtClean="0"/>
          </a:p>
          <a:p>
            <a:pPr>
              <a:buFont typeface="Wingdings" pitchFamily="2" charset="2"/>
              <a:buChar char="q"/>
            </a:pPr>
            <a:endParaRPr lang="en-US" sz="2800" b="1" i="1" dirty="0" smtClean="0"/>
          </a:p>
          <a:p>
            <a:pPr>
              <a:buFont typeface="Wingdings" pitchFamily="2" charset="2"/>
              <a:buChar char="q"/>
            </a:pPr>
            <a:endParaRPr lang="en-US" sz="2800" b="1" i="1" dirty="0" smtClean="0"/>
          </a:p>
          <a:p>
            <a:pPr>
              <a:buFont typeface="Wingdings" pitchFamily="2" charset="2"/>
              <a:buChar char="q"/>
            </a:pPr>
            <a:r>
              <a:rPr lang="en-US" sz="2800" b="1" i="1" dirty="0" smtClean="0"/>
              <a:t>In  girls  </a:t>
            </a:r>
            <a:r>
              <a:rPr lang="en-US" sz="2800" b="1" i="1" dirty="0" smtClean="0">
                <a:solidFill>
                  <a:srgbClr val="99FF33"/>
                </a:solidFill>
              </a:rPr>
              <a:t>LH:  FSH  </a:t>
            </a:r>
            <a:r>
              <a:rPr lang="en-US" sz="2800" b="1" i="1" dirty="0" smtClean="0"/>
              <a:t>ratio  can  remain  </a:t>
            </a:r>
            <a:r>
              <a:rPr lang="en-US" sz="2800" b="1" i="1" dirty="0" smtClean="0">
                <a:solidFill>
                  <a:srgbClr val="99FF33"/>
                </a:solidFill>
              </a:rPr>
              <a:t>low</a:t>
            </a:r>
            <a:r>
              <a:rPr lang="en-US" sz="2800" b="1" i="1" dirty="0" smtClean="0"/>
              <a:t>  until  mid-puberty.</a:t>
            </a:r>
          </a:p>
          <a:p>
            <a:pPr>
              <a:buNone/>
            </a:pPr>
            <a:endParaRPr lang="en-US" b="1" i="1" dirty="0" smtClean="0">
              <a:solidFill>
                <a:srgbClr val="00B0F0"/>
              </a:solidFill>
            </a:endParaRPr>
          </a:p>
          <a:p>
            <a:endParaRPr lang="en-US" dirty="0"/>
          </a:p>
        </p:txBody>
      </p:sp>
    </p:spTree>
  </p:cSld>
  <p:clrMapOvr>
    <a:masterClrMapping/>
  </p:clrMapOvr>
  <p:transition spd="slow">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err="1" smtClean="0"/>
              <a:t>Lab:Cont</a:t>
            </a:r>
            <a:r>
              <a:rPr lang="en-US" b="1" i="1" dirty="0" smtClean="0"/>
              <a:t>:</a:t>
            </a:r>
            <a:endParaRPr lang="en-US" b="1" i="1" dirty="0"/>
          </a:p>
        </p:txBody>
      </p:sp>
      <p:sp>
        <p:nvSpPr>
          <p:cNvPr id="3" name="Content Placeholder 2"/>
          <p:cNvSpPr>
            <a:spLocks noGrp="1"/>
          </p:cNvSpPr>
          <p:nvPr>
            <p:ph idx="1"/>
          </p:nvPr>
        </p:nvSpPr>
        <p:spPr/>
        <p:txBody>
          <a:bodyPr>
            <a:normAutofit lnSpcReduction="10000"/>
          </a:bodyPr>
          <a:lstStyle/>
          <a:p>
            <a:pPr>
              <a:buFont typeface="Wingdings" pitchFamily="2" charset="2"/>
              <a:buChar char="q"/>
            </a:pPr>
            <a:r>
              <a:rPr lang="en-US" sz="2600" b="1" i="1" dirty="0" smtClean="0"/>
              <a:t>Osseous maturation  </a:t>
            </a:r>
            <a:r>
              <a:rPr lang="en-US" sz="2600" b="1" i="1" dirty="0" smtClean="0">
                <a:solidFill>
                  <a:srgbClr val="1E23EE"/>
                </a:solidFill>
              </a:rPr>
              <a:t>advanced</a:t>
            </a:r>
            <a:r>
              <a:rPr lang="en-US" sz="2600" b="1" i="1" dirty="0" smtClean="0"/>
              <a:t>(more than 2-3SD). </a:t>
            </a:r>
          </a:p>
          <a:p>
            <a:endParaRPr lang="en-US" sz="2600" b="1" i="1" dirty="0" smtClean="0"/>
          </a:p>
          <a:p>
            <a:pPr marL="342900" lvl="1" indent="-342900">
              <a:buFont typeface="Wingdings" pitchFamily="2" charset="2"/>
              <a:buChar char="q"/>
            </a:pPr>
            <a:r>
              <a:rPr lang="en-US" sz="2600" b="1" i="1" dirty="0" smtClean="0"/>
              <a:t>Pelvic   </a:t>
            </a:r>
            <a:r>
              <a:rPr lang="en-US" sz="2600" b="1" i="1" dirty="0" err="1" smtClean="0">
                <a:solidFill>
                  <a:srgbClr val="FFFF00"/>
                </a:solidFill>
              </a:rPr>
              <a:t>ultrasonography</a:t>
            </a:r>
            <a:r>
              <a:rPr lang="en-US" sz="2600" b="1" i="1" dirty="0" smtClean="0">
                <a:solidFill>
                  <a:srgbClr val="FFFF00"/>
                </a:solidFill>
              </a:rPr>
              <a:t> </a:t>
            </a:r>
            <a:r>
              <a:rPr lang="en-US" sz="2600" b="1" i="1" dirty="0" smtClean="0"/>
              <a:t>  in   girls   reveals  progressive </a:t>
            </a:r>
            <a:r>
              <a:rPr lang="en-US" sz="2600" b="1" i="1" dirty="0" smtClean="0">
                <a:solidFill>
                  <a:srgbClr val="FFFF00"/>
                </a:solidFill>
              </a:rPr>
              <a:t>enlargement </a:t>
            </a:r>
            <a:r>
              <a:rPr lang="en-US" sz="2600" b="1" i="1" dirty="0" smtClean="0"/>
              <a:t>of the </a:t>
            </a:r>
            <a:r>
              <a:rPr lang="en-US" sz="2600" b="1" i="1" dirty="0" smtClean="0">
                <a:solidFill>
                  <a:srgbClr val="FFFF00"/>
                </a:solidFill>
              </a:rPr>
              <a:t>ovaries</a:t>
            </a:r>
            <a:r>
              <a:rPr lang="en-US" sz="2600" b="1" i="1" dirty="0" smtClean="0"/>
              <a:t> and  </a:t>
            </a:r>
            <a:r>
              <a:rPr lang="en-US" sz="2600" b="1" i="1" dirty="0" smtClean="0">
                <a:solidFill>
                  <a:srgbClr val="FFFF00"/>
                </a:solidFill>
              </a:rPr>
              <a:t>uterus</a:t>
            </a:r>
            <a:r>
              <a:rPr lang="en-US" sz="2600" b="1" i="1" dirty="0" smtClean="0"/>
              <a:t> to pubertal size.</a:t>
            </a:r>
          </a:p>
          <a:p>
            <a:pPr marL="342900" lvl="1" indent="-342900">
              <a:buFont typeface="Wingdings" pitchFamily="2" charset="2"/>
              <a:buChar char="q"/>
            </a:pPr>
            <a:endParaRPr lang="en-US" sz="2600" b="1" i="1" dirty="0" smtClean="0">
              <a:latin typeface="Arial" charset="0"/>
            </a:endParaRPr>
          </a:p>
          <a:p>
            <a:pPr marL="342900" lvl="1" indent="-342900">
              <a:buFont typeface="Wingdings" pitchFamily="2" charset="2"/>
              <a:buChar char="q"/>
            </a:pPr>
            <a:r>
              <a:rPr lang="en-US" sz="2400" b="1" i="1" dirty="0" smtClean="0">
                <a:latin typeface="Arial" charset="0"/>
              </a:rPr>
              <a:t> Upper limit of uterine length in </a:t>
            </a:r>
            <a:r>
              <a:rPr lang="en-US" sz="2400" b="1" i="1" dirty="0" err="1" smtClean="0">
                <a:latin typeface="Arial" charset="0"/>
              </a:rPr>
              <a:t>prepubertal</a:t>
            </a:r>
            <a:r>
              <a:rPr lang="en-US" sz="2400" b="1" i="1" dirty="0" smtClean="0">
                <a:latin typeface="Arial" charset="0"/>
              </a:rPr>
              <a:t> state is </a:t>
            </a:r>
            <a:r>
              <a:rPr lang="en-US" sz="2400" b="1" i="1" u="sng" dirty="0" smtClean="0">
                <a:solidFill>
                  <a:srgbClr val="C00000"/>
                </a:solidFill>
                <a:latin typeface="Arial" charset="0"/>
              </a:rPr>
              <a:t>3.5 cm </a:t>
            </a:r>
            <a:r>
              <a:rPr lang="en-US" sz="2400" b="1" i="1" dirty="0" smtClean="0">
                <a:latin typeface="Arial" charset="0"/>
              </a:rPr>
              <a:t>, volume is </a:t>
            </a:r>
            <a:r>
              <a:rPr lang="en-US" sz="2400" b="1" i="1" u="sng" dirty="0" smtClean="0">
                <a:solidFill>
                  <a:srgbClr val="C00000"/>
                </a:solidFill>
                <a:latin typeface="Arial" charset="0"/>
              </a:rPr>
              <a:t>1.8 ml.</a:t>
            </a:r>
          </a:p>
          <a:p>
            <a:pPr>
              <a:buFont typeface="Wingdings" pitchFamily="2" charset="2"/>
              <a:buChar char="q"/>
            </a:pPr>
            <a:endParaRPr lang="en-US" sz="2600" b="1" i="1" dirty="0" smtClean="0"/>
          </a:p>
          <a:p>
            <a:pPr>
              <a:buFont typeface="Wingdings" pitchFamily="2" charset="2"/>
              <a:buChar char="q"/>
            </a:pPr>
            <a:r>
              <a:rPr lang="en-US" sz="2600" b="1" i="1" dirty="0" smtClean="0">
                <a:solidFill>
                  <a:srgbClr val="99FF33"/>
                </a:solidFill>
              </a:rPr>
              <a:t> MRI   </a:t>
            </a:r>
            <a:r>
              <a:rPr lang="en-US" sz="2600" b="1" i="1" dirty="0" smtClean="0"/>
              <a:t>scan  demonstrates physiologic </a:t>
            </a:r>
            <a:r>
              <a:rPr lang="en-US" sz="2600" b="1" i="1" dirty="0" smtClean="0">
                <a:solidFill>
                  <a:srgbClr val="99FF33"/>
                </a:solidFill>
              </a:rPr>
              <a:t>enlargement of </a:t>
            </a:r>
            <a:r>
              <a:rPr lang="en-US" sz="2600" b="1" i="1" dirty="0" smtClean="0"/>
              <a:t>the </a:t>
            </a:r>
            <a:r>
              <a:rPr lang="en-US" sz="2600" b="1" i="1" dirty="0" smtClean="0">
                <a:solidFill>
                  <a:srgbClr val="99FF33"/>
                </a:solidFill>
              </a:rPr>
              <a:t>pituitary gland </a:t>
            </a:r>
            <a:r>
              <a:rPr lang="en-US" sz="2600" b="1" i="1" dirty="0" smtClean="0"/>
              <a:t>and also reveal </a:t>
            </a:r>
            <a:r>
              <a:rPr lang="en-US" sz="2600" b="1" i="1" dirty="0" smtClean="0">
                <a:solidFill>
                  <a:srgbClr val="99FF33"/>
                </a:solidFill>
              </a:rPr>
              <a:t>CNS pathology</a:t>
            </a:r>
            <a:r>
              <a:rPr lang="en-US" dirty="0" smtClean="0"/>
              <a:t>.</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Indications for MRI:</a:t>
            </a:r>
            <a:endParaRPr lang="en-US" sz="3200" b="1" i="1"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q"/>
            </a:pPr>
            <a:r>
              <a:rPr lang="en-US" sz="2800" b="1" i="1" dirty="0" smtClean="0">
                <a:solidFill>
                  <a:srgbClr val="00B0F0"/>
                </a:solidFill>
              </a:rPr>
              <a:t>Rapid</a:t>
            </a:r>
            <a:r>
              <a:rPr lang="en-US" sz="2800" b="1" i="1" dirty="0" smtClean="0"/>
              <a:t>   breast  development.</a:t>
            </a:r>
          </a:p>
          <a:p>
            <a:pPr>
              <a:buFont typeface="Wingdings" pitchFamily="2" charset="2"/>
              <a:buChar char="q"/>
            </a:pPr>
            <a:endParaRPr lang="en-US" sz="2800" b="1" i="1" dirty="0" smtClean="0"/>
          </a:p>
          <a:p>
            <a:pPr>
              <a:buFont typeface="Wingdings" pitchFamily="2" charset="2"/>
              <a:buChar char="q"/>
            </a:pPr>
            <a:r>
              <a:rPr lang="en-US" sz="2800" b="1" i="1" dirty="0" err="1" smtClean="0">
                <a:solidFill>
                  <a:srgbClr val="FFFF00"/>
                </a:solidFill>
              </a:rPr>
              <a:t>Estradiol</a:t>
            </a:r>
            <a:r>
              <a:rPr lang="en-US" sz="2800" b="1" i="1" dirty="0" smtClean="0"/>
              <a:t> </a:t>
            </a:r>
            <a:r>
              <a:rPr lang="en-US" sz="2800" b="1" i="1" dirty="0" smtClean="0">
                <a:solidFill>
                  <a:srgbClr val="FFFF00"/>
                </a:solidFill>
              </a:rPr>
              <a:t>&gt;30 </a:t>
            </a:r>
            <a:r>
              <a:rPr lang="en-US" sz="2800" b="1" i="1" dirty="0" err="1" smtClean="0">
                <a:solidFill>
                  <a:srgbClr val="FFFF00"/>
                </a:solidFill>
              </a:rPr>
              <a:t>pglmL</a:t>
            </a:r>
            <a:r>
              <a:rPr lang="en-US" sz="2800" b="1" i="1" dirty="0" smtClean="0"/>
              <a:t>.</a:t>
            </a:r>
          </a:p>
          <a:p>
            <a:pPr>
              <a:buNone/>
            </a:pPr>
            <a:endParaRPr lang="en-US" sz="2800" b="1" i="1" dirty="0" smtClean="0"/>
          </a:p>
          <a:p>
            <a:pPr>
              <a:buFont typeface="Wingdings" pitchFamily="2" charset="2"/>
              <a:buChar char="q"/>
            </a:pPr>
            <a:r>
              <a:rPr lang="en-US" sz="2800" b="1" i="1" dirty="0" smtClean="0"/>
              <a:t>Girls </a:t>
            </a:r>
            <a:r>
              <a:rPr lang="en-US" sz="2800" b="1" i="1" dirty="0" smtClean="0">
                <a:solidFill>
                  <a:srgbClr val="99FF33"/>
                </a:solidFill>
              </a:rPr>
              <a:t>&lt;6 yr </a:t>
            </a:r>
            <a:r>
              <a:rPr lang="en-US" sz="2800" b="1" i="1" dirty="0" smtClean="0"/>
              <a:t>of age.</a:t>
            </a:r>
          </a:p>
          <a:p>
            <a:pPr>
              <a:buFont typeface="Wingdings" pitchFamily="2" charset="2"/>
              <a:buChar char="q"/>
            </a:pPr>
            <a:endParaRPr lang="en-US" sz="2800" b="1" i="1" dirty="0" smtClean="0"/>
          </a:p>
          <a:p>
            <a:pPr>
              <a:buFont typeface="Wingdings" pitchFamily="2" charset="2"/>
              <a:buChar char="q"/>
            </a:pPr>
            <a:r>
              <a:rPr lang="en-US" sz="2800" b="1" i="1" dirty="0" smtClean="0"/>
              <a:t>All boys</a:t>
            </a:r>
          </a:p>
          <a:p>
            <a:pPr>
              <a:buNone/>
            </a:pPr>
            <a:endParaRPr lang="en-US" sz="2800" b="1" i="1" dirty="0" smtClean="0"/>
          </a:p>
          <a:p>
            <a:pPr>
              <a:buFont typeface="Wingdings" pitchFamily="2" charset="2"/>
              <a:buChar char="ü"/>
            </a:pPr>
            <a:r>
              <a:rPr lang="en-US" sz="2800" b="1" i="1" dirty="0" smtClean="0"/>
              <a:t>Some authorities recommend MRI scans for  </a:t>
            </a:r>
            <a:r>
              <a:rPr lang="en-US" sz="2800" b="1" i="1" dirty="0" smtClean="0">
                <a:solidFill>
                  <a:schemeClr val="bg1"/>
                </a:solidFill>
              </a:rPr>
              <a:t>all  </a:t>
            </a:r>
            <a:r>
              <a:rPr lang="en-US" sz="2800" b="1" i="1" dirty="0" smtClean="0"/>
              <a:t>children with central  precocious  puberty</a:t>
            </a:r>
            <a:r>
              <a:rPr lang="en-US" dirty="0" smtClean="0"/>
              <a:t>.</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Treatment of CPP:</a:t>
            </a:r>
            <a:endParaRPr lang="en-US" sz="3200" b="1" i="1" dirty="0"/>
          </a:p>
        </p:txBody>
      </p:sp>
      <p:sp>
        <p:nvSpPr>
          <p:cNvPr id="3" name="Content Placeholder 2"/>
          <p:cNvSpPr>
            <a:spLocks noGrp="1"/>
          </p:cNvSpPr>
          <p:nvPr>
            <p:ph idx="1"/>
          </p:nvPr>
        </p:nvSpPr>
        <p:spPr/>
        <p:txBody>
          <a:bodyPr/>
          <a:lstStyle/>
          <a:p>
            <a:r>
              <a:rPr lang="en-US" sz="2800" b="1" i="1" dirty="0" err="1" smtClean="0"/>
              <a:t>GnRH</a:t>
            </a:r>
            <a:r>
              <a:rPr lang="en-US" sz="2800" b="1" i="1" dirty="0" smtClean="0"/>
              <a:t>  agonist.</a:t>
            </a:r>
          </a:p>
          <a:p>
            <a:endParaRPr lang="en-US" sz="2800" b="1" i="1" dirty="0" smtClean="0"/>
          </a:p>
          <a:p>
            <a:r>
              <a:rPr lang="en-US" sz="2800" b="1" i="1" dirty="0" smtClean="0"/>
              <a:t>60  to  120  micro/kg</a:t>
            </a:r>
          </a:p>
          <a:p>
            <a:endParaRPr lang="en-US" b="1" i="1" dirty="0" smtClean="0"/>
          </a:p>
          <a:p>
            <a:endParaRPr lang="en-US" b="1" i="1" dirty="0" smtClean="0"/>
          </a:p>
          <a:p>
            <a:r>
              <a:rPr lang="en-US" sz="2800" b="1" i="1" dirty="0" err="1" smtClean="0"/>
              <a:t>Gonadotropic</a:t>
            </a:r>
            <a:r>
              <a:rPr lang="en-US" sz="2800" b="1" i="1" dirty="0" smtClean="0"/>
              <a:t>    cells    require  </a:t>
            </a:r>
            <a:r>
              <a:rPr lang="en-US" sz="2800" b="1" i="1" dirty="0" err="1" smtClean="0">
                <a:solidFill>
                  <a:srgbClr val="C00000"/>
                </a:solidFill>
              </a:rPr>
              <a:t>pulsatile</a:t>
            </a:r>
            <a:r>
              <a:rPr lang="en-US" sz="2800" b="1" i="1" dirty="0" smtClean="0"/>
              <a:t>, rather than </a:t>
            </a:r>
            <a:r>
              <a:rPr lang="en-US" sz="2800" b="1" i="1" dirty="0" smtClean="0">
                <a:solidFill>
                  <a:srgbClr val="C00000"/>
                </a:solidFill>
              </a:rPr>
              <a:t>continuous</a:t>
            </a:r>
            <a:r>
              <a:rPr lang="en-US" sz="2800" b="1" i="1" dirty="0" smtClean="0"/>
              <a:t>, stimulation.</a:t>
            </a:r>
            <a:endParaRPr lang="en-US" sz="2800" b="1" i="1" dirty="0" smtClean="0">
              <a:solidFill>
                <a:srgbClr val="1E23EE"/>
              </a:solidFill>
            </a:endParaRPr>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When stop treatment:</a:t>
            </a:r>
            <a:endParaRPr lang="en-US" sz="3200" b="1" i="1" dirty="0"/>
          </a:p>
        </p:txBody>
      </p:sp>
      <p:sp>
        <p:nvSpPr>
          <p:cNvPr id="3" name="Content Placeholder 2"/>
          <p:cNvSpPr>
            <a:spLocks noGrp="1"/>
          </p:cNvSpPr>
          <p:nvPr>
            <p:ph idx="1"/>
          </p:nvPr>
        </p:nvSpPr>
        <p:spPr/>
        <p:txBody>
          <a:bodyPr>
            <a:normAutofit lnSpcReduction="10000"/>
          </a:bodyPr>
          <a:lstStyle/>
          <a:p>
            <a:r>
              <a:rPr lang="en-US" sz="2600" b="1" i="1" dirty="0" smtClean="0"/>
              <a:t>We  generally  continue  treatment until about </a:t>
            </a:r>
            <a:r>
              <a:rPr lang="en-US" sz="2600" b="1" i="1" dirty="0" smtClean="0">
                <a:solidFill>
                  <a:srgbClr val="FFFF00"/>
                </a:solidFill>
              </a:rPr>
              <a:t>age 11 </a:t>
            </a:r>
            <a:r>
              <a:rPr lang="en-US" sz="2600" b="1" i="1" dirty="0" smtClean="0"/>
              <a:t>in </a:t>
            </a:r>
            <a:r>
              <a:rPr lang="en-US" sz="2600" b="1" i="1" dirty="0" smtClean="0">
                <a:solidFill>
                  <a:srgbClr val="FFFF00"/>
                </a:solidFill>
              </a:rPr>
              <a:t>girls</a:t>
            </a:r>
            <a:r>
              <a:rPr lang="en-US" sz="2600" b="1" i="1" dirty="0" smtClean="0"/>
              <a:t>, and </a:t>
            </a:r>
            <a:r>
              <a:rPr lang="en-US" sz="2600" b="1" i="1" dirty="0" smtClean="0">
                <a:solidFill>
                  <a:srgbClr val="54C9FF"/>
                </a:solidFill>
              </a:rPr>
              <a:t>age 12 </a:t>
            </a:r>
            <a:r>
              <a:rPr lang="en-US" sz="2600" b="1" i="1" dirty="0" smtClean="0"/>
              <a:t>in </a:t>
            </a:r>
            <a:r>
              <a:rPr lang="en-US" sz="2600" b="1" i="1" dirty="0" smtClean="0">
                <a:solidFill>
                  <a:srgbClr val="54C9FF"/>
                </a:solidFill>
              </a:rPr>
              <a:t>boys.</a:t>
            </a:r>
            <a:r>
              <a:rPr lang="en-US" sz="2600" b="1" i="1" dirty="0" smtClean="0"/>
              <a:t> </a:t>
            </a:r>
          </a:p>
          <a:p>
            <a:endParaRPr lang="en-US" sz="2600" b="1" i="1" dirty="0" smtClean="0"/>
          </a:p>
          <a:p>
            <a:r>
              <a:rPr lang="en-US" sz="2600" b="1" i="1" dirty="0" smtClean="0"/>
              <a:t>The   decision   of   when   to   </a:t>
            </a:r>
            <a:r>
              <a:rPr lang="en-US" sz="2600" b="1" i="1" dirty="0" smtClean="0">
                <a:solidFill>
                  <a:srgbClr val="99FF33"/>
                </a:solidFill>
              </a:rPr>
              <a:t>discontinue </a:t>
            </a:r>
            <a:r>
              <a:rPr lang="en-US" sz="2600" b="1" i="1" dirty="0" smtClean="0"/>
              <a:t> </a:t>
            </a:r>
            <a:r>
              <a:rPr lang="en-US" sz="2600" b="1" i="1" dirty="0" err="1" smtClean="0">
                <a:solidFill>
                  <a:srgbClr val="99FF33"/>
                </a:solidFill>
              </a:rPr>
              <a:t>GnRH</a:t>
            </a:r>
            <a:r>
              <a:rPr lang="en-US" sz="2600" b="1" i="1" dirty="0" smtClean="0">
                <a:solidFill>
                  <a:srgbClr val="99FF33"/>
                </a:solidFill>
              </a:rPr>
              <a:t> agonist  </a:t>
            </a:r>
            <a:r>
              <a:rPr lang="en-US" sz="2600" b="1" i="1" dirty="0" smtClean="0"/>
              <a:t>therapy  is  </a:t>
            </a:r>
            <a:r>
              <a:rPr lang="en-US" sz="2600" b="1" i="1" dirty="0" smtClean="0">
                <a:solidFill>
                  <a:srgbClr val="99FF33"/>
                </a:solidFill>
              </a:rPr>
              <a:t>individualized</a:t>
            </a:r>
            <a:r>
              <a:rPr lang="en-US" sz="2600" b="1" i="1" dirty="0" smtClean="0"/>
              <a:t>.  </a:t>
            </a:r>
          </a:p>
          <a:p>
            <a:endParaRPr lang="en-US" sz="2600" b="1" i="1" dirty="0" smtClean="0"/>
          </a:p>
          <a:p>
            <a:r>
              <a:rPr lang="en-US" sz="2600" b="1" i="1" dirty="0" smtClean="0"/>
              <a:t> </a:t>
            </a:r>
            <a:r>
              <a:rPr lang="en-US" sz="2600" b="1" i="1" dirty="0" smtClean="0">
                <a:solidFill>
                  <a:srgbClr val="FFFF00"/>
                </a:solidFill>
              </a:rPr>
              <a:t>Age</a:t>
            </a:r>
            <a:r>
              <a:rPr lang="en-US" sz="2600" b="1" i="1" dirty="0" smtClean="0"/>
              <a:t> of the child, </a:t>
            </a:r>
            <a:r>
              <a:rPr lang="en-US" sz="2600" b="1" i="1" dirty="0" smtClean="0">
                <a:solidFill>
                  <a:schemeClr val="bg1"/>
                </a:solidFill>
              </a:rPr>
              <a:t>bone age </a:t>
            </a:r>
            <a:r>
              <a:rPr lang="en-US" sz="2600" b="1" i="1" dirty="0" smtClean="0"/>
              <a:t>and </a:t>
            </a:r>
            <a:r>
              <a:rPr lang="en-US" sz="2600" b="1" i="1" dirty="0" smtClean="0">
                <a:solidFill>
                  <a:srgbClr val="99FF33"/>
                </a:solidFill>
              </a:rPr>
              <a:t>height  age</a:t>
            </a:r>
            <a:r>
              <a:rPr lang="en-US" sz="2600" b="1" i="1" dirty="0" smtClean="0"/>
              <a:t>, predicted height, and </a:t>
            </a:r>
            <a:r>
              <a:rPr lang="en-US" sz="2600" b="1" i="1" dirty="0" smtClean="0">
                <a:solidFill>
                  <a:srgbClr val="FF0F8D"/>
                </a:solidFill>
              </a:rPr>
              <a:t>social desire </a:t>
            </a:r>
            <a:r>
              <a:rPr lang="en-US" sz="2600" b="1" i="1" dirty="0" smtClean="0"/>
              <a:t>are  important.</a:t>
            </a:r>
            <a:r>
              <a:rPr lang="en-US" sz="2600" i="1" dirty="0" smtClean="0"/>
              <a:t/>
            </a:r>
            <a:br>
              <a:rPr lang="en-US" sz="2600" i="1"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Adverse effects:</a:t>
            </a:r>
            <a:endParaRPr lang="en-US" sz="3200"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2800" b="1" i="1" dirty="0" smtClean="0"/>
              <a:t>Except for a </a:t>
            </a:r>
            <a:r>
              <a:rPr lang="en-US" sz="2800" b="1" i="1" dirty="0" smtClean="0">
                <a:solidFill>
                  <a:srgbClr val="C00000"/>
                </a:solidFill>
              </a:rPr>
              <a:t>reversible decrease in bone density </a:t>
            </a:r>
            <a:r>
              <a:rPr lang="en-US" sz="2800" b="1" i="1" dirty="0" smtClean="0"/>
              <a:t>(of uncertain clinical significance), </a:t>
            </a:r>
            <a:r>
              <a:rPr lang="en-US" sz="2800" b="1" i="1" dirty="0" smtClean="0">
                <a:solidFill>
                  <a:srgbClr val="FFFF00"/>
                </a:solidFill>
              </a:rPr>
              <a:t>no</a:t>
            </a:r>
            <a:r>
              <a:rPr lang="en-US" sz="2800" b="1" i="1" dirty="0" smtClean="0"/>
              <a:t> serious adverse effects  was seen.</a:t>
            </a:r>
            <a:r>
              <a:rPr lang="en-US" sz="2800" i="1" dirty="0" smtClean="0"/>
              <a:t> </a:t>
            </a:r>
          </a:p>
          <a:p>
            <a:pPr>
              <a:buFont typeface="Wingdings" pitchFamily="2" charset="2"/>
              <a:buChar char="q"/>
            </a:pPr>
            <a:endParaRPr lang="en-US" sz="2800" i="1" dirty="0" smtClean="0"/>
          </a:p>
          <a:p>
            <a:pPr>
              <a:buFont typeface="Wingdings" pitchFamily="2" charset="2"/>
              <a:buChar char="q"/>
            </a:pPr>
            <a:r>
              <a:rPr lang="en-US" sz="2800" i="1" dirty="0" smtClean="0">
                <a:solidFill>
                  <a:srgbClr val="FFFF00"/>
                </a:solidFill>
              </a:rPr>
              <a:t> </a:t>
            </a:r>
            <a:r>
              <a:rPr lang="en-US" sz="2800" b="1" i="1" dirty="0" smtClean="0">
                <a:solidFill>
                  <a:srgbClr val="FFFF00"/>
                </a:solidFill>
              </a:rPr>
              <a:t>Monitoring    </a:t>
            </a:r>
            <a:r>
              <a:rPr lang="en-US" sz="2800" b="1" i="1" dirty="0" smtClean="0"/>
              <a:t>of   </a:t>
            </a:r>
            <a:r>
              <a:rPr lang="en-US" sz="2800" b="1" i="1" dirty="0" smtClean="0">
                <a:solidFill>
                  <a:srgbClr val="FFFF00"/>
                </a:solidFill>
              </a:rPr>
              <a:t>bone   density   </a:t>
            </a:r>
            <a:r>
              <a:rPr lang="en-US" sz="2800" b="1" i="1" dirty="0" smtClean="0"/>
              <a:t>is   </a:t>
            </a:r>
            <a:r>
              <a:rPr lang="en-US" sz="2800" b="1" i="1" dirty="0" smtClean="0">
                <a:solidFill>
                  <a:srgbClr val="FFFF00"/>
                </a:solidFill>
              </a:rPr>
              <a:t>not</a:t>
            </a:r>
            <a:r>
              <a:rPr lang="en-US" sz="2800" b="1" i="1" dirty="0" smtClean="0"/>
              <a:t> required . </a:t>
            </a:r>
          </a:p>
          <a:p>
            <a:pPr>
              <a:buFont typeface="Wingdings" pitchFamily="2" charset="2"/>
              <a:buChar char="q"/>
            </a:pPr>
            <a:endParaRPr lang="en-US" sz="2800" b="1" i="1" dirty="0" smtClean="0"/>
          </a:p>
          <a:p>
            <a:pPr>
              <a:buFont typeface="Wingdings" pitchFamily="2" charset="2"/>
              <a:buChar char="q"/>
            </a:pPr>
            <a:r>
              <a:rPr lang="en-US" sz="2800" b="1" i="1" dirty="0" smtClean="0"/>
              <a:t> We   suggest   ensuring   adequate   intake of  </a:t>
            </a:r>
            <a:r>
              <a:rPr lang="en-US" sz="2800" b="1" i="1" dirty="0" smtClean="0">
                <a:solidFill>
                  <a:srgbClr val="99FF33"/>
                </a:solidFill>
              </a:rPr>
              <a:t>calcium </a:t>
            </a:r>
            <a:r>
              <a:rPr lang="en-US" sz="2800" b="1" i="1" dirty="0" smtClean="0"/>
              <a:t>   and  </a:t>
            </a:r>
            <a:r>
              <a:rPr lang="en-US" sz="2800" b="1" i="1" dirty="0" err="1" smtClean="0">
                <a:solidFill>
                  <a:srgbClr val="99FF33"/>
                </a:solidFill>
              </a:rPr>
              <a:t>Vit</a:t>
            </a:r>
            <a:r>
              <a:rPr lang="en-US" sz="2800" b="1" i="1" dirty="0" smtClean="0">
                <a:solidFill>
                  <a:srgbClr val="99FF33"/>
                </a:solidFill>
              </a:rPr>
              <a:t> D</a:t>
            </a:r>
            <a:r>
              <a:rPr lang="en-US" sz="2800" b="1" i="1" dirty="0" smtClean="0"/>
              <a:t>    during treatment</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-نظر شما در مورد شروع بلوغ وتشخیص در بیمار  چیست؟</a:t>
            </a:r>
          </a:p>
          <a:p>
            <a:pPr algn="r" rtl="1"/>
            <a:r>
              <a:rPr lang="fa-IR" dirty="0" smtClean="0"/>
              <a:t>- چه ازمایشاتی برای بیمار میفرستیم؟</a:t>
            </a:r>
          </a:p>
          <a:p>
            <a:pPr algn="r" rtl="1">
              <a:buNone/>
            </a:pPr>
            <a:r>
              <a:rPr lang="fa-IR" dirty="0" smtClean="0"/>
              <a:t>-در پیگیری درازمدت این بیمار به چه نکاتی باید توجه کرد؟</a:t>
            </a:r>
          </a:p>
          <a:p>
            <a:pPr algn="r" rtl="1"/>
            <a:r>
              <a:rPr lang="fa-IR" dirty="0" smtClean="0"/>
              <a:t>-برای این بیمار چه دارویی تجویز میکنید؟</a:t>
            </a:r>
            <a:endParaRPr lang="en-US" dirty="0" smtClean="0"/>
          </a:p>
          <a:p>
            <a:pPr algn="r" rtl="1"/>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p:txBody>
          <a:bodyPr>
            <a:normAutofit/>
          </a:bodyPr>
          <a:lstStyle/>
          <a:p>
            <a:pPr>
              <a:buFont typeface="Wingdings" pitchFamily="2" charset="2"/>
              <a:buChar char="q"/>
            </a:pPr>
            <a:r>
              <a:rPr lang="en-US" sz="2400" b="1" i="1" dirty="0" smtClean="0"/>
              <a:t>When  </a:t>
            </a:r>
            <a:r>
              <a:rPr lang="en-US" sz="2400" b="1" i="1" dirty="0" smtClean="0">
                <a:solidFill>
                  <a:srgbClr val="99FF33"/>
                </a:solidFill>
              </a:rPr>
              <a:t>therapy</a:t>
            </a:r>
            <a:r>
              <a:rPr lang="en-US" sz="2400" b="1" i="1" dirty="0" smtClean="0"/>
              <a:t>  is </a:t>
            </a:r>
            <a:r>
              <a:rPr lang="en-US" sz="2400" b="1" i="1" dirty="0" smtClean="0">
                <a:solidFill>
                  <a:srgbClr val="99FF33"/>
                </a:solidFill>
              </a:rPr>
              <a:t>discontinued</a:t>
            </a:r>
            <a:r>
              <a:rPr lang="en-US" sz="2400" b="1" i="1" dirty="0" smtClean="0"/>
              <a:t>, puberty  resumes at a "pubertal" </a:t>
            </a:r>
            <a:r>
              <a:rPr lang="en-US" sz="2400" b="1" i="1" dirty="0" smtClean="0">
                <a:solidFill>
                  <a:srgbClr val="99FF33"/>
                </a:solidFill>
              </a:rPr>
              <a:t>chronological age</a:t>
            </a:r>
            <a:r>
              <a:rPr lang="en-US" sz="2400" b="1" i="1" dirty="0" smtClean="0"/>
              <a:t>.</a:t>
            </a:r>
          </a:p>
          <a:p>
            <a:pPr>
              <a:buFont typeface="Wingdings" pitchFamily="2" charset="2"/>
              <a:buChar char="q"/>
            </a:pPr>
            <a:endParaRPr lang="en-US" sz="2400" b="1" i="1" dirty="0" smtClean="0"/>
          </a:p>
          <a:p>
            <a:pPr>
              <a:buFont typeface="Wingdings" pitchFamily="2" charset="2"/>
              <a:buChar char="q"/>
            </a:pPr>
            <a:r>
              <a:rPr lang="en-US" sz="2400" b="1" i="1" dirty="0" smtClean="0"/>
              <a:t> In   </a:t>
            </a:r>
            <a:r>
              <a:rPr lang="en-US" sz="2400" b="1" i="1" dirty="0" smtClean="0">
                <a:solidFill>
                  <a:srgbClr val="00B0F0"/>
                </a:solidFill>
              </a:rPr>
              <a:t>girls</a:t>
            </a:r>
            <a:r>
              <a:rPr lang="en-US" sz="2400" b="1" i="1" dirty="0" smtClean="0"/>
              <a:t>,   menarche    and      </a:t>
            </a:r>
            <a:r>
              <a:rPr lang="en-US" sz="2400" b="1" i="1" dirty="0" err="1" smtClean="0"/>
              <a:t>ovulatory</a:t>
            </a:r>
            <a:r>
              <a:rPr lang="en-US" sz="2400" b="1" i="1" dirty="0" smtClean="0"/>
              <a:t>       cycles  generally  appear   at   an  average of  </a:t>
            </a:r>
            <a:r>
              <a:rPr lang="en-US" sz="2400" b="1" i="1" dirty="0" smtClean="0">
                <a:solidFill>
                  <a:srgbClr val="00B0F0"/>
                </a:solidFill>
              </a:rPr>
              <a:t>16 mo </a:t>
            </a:r>
            <a:r>
              <a:rPr lang="en-US" sz="2400" b="1" i="1" dirty="0" smtClean="0"/>
              <a:t>(</a:t>
            </a:r>
            <a:r>
              <a:rPr lang="en-US" sz="2400" b="1" i="1" dirty="0" smtClean="0">
                <a:solidFill>
                  <a:srgbClr val="00B0F0"/>
                </a:solidFill>
              </a:rPr>
              <a:t>range 6-24 mo</a:t>
            </a:r>
            <a:r>
              <a:rPr lang="en-US" sz="2400" b="1" i="1" dirty="0" smtClean="0"/>
              <a:t>) of cessation of therapy</a:t>
            </a:r>
            <a:r>
              <a:rPr lang="en-US" sz="2400" dirty="0" smtClean="0"/>
              <a:t>. </a:t>
            </a:r>
          </a:p>
          <a:p>
            <a:pPr>
              <a:buFont typeface="Wingdings" pitchFamily="2" charset="2"/>
              <a:buChar char="q"/>
            </a:pPr>
            <a:endParaRPr lang="en-US" sz="2400" dirty="0" smtClean="0"/>
          </a:p>
          <a:p>
            <a:pPr>
              <a:buFont typeface="Wingdings" pitchFamily="2" charset="2"/>
              <a:buChar char="q"/>
            </a:pPr>
            <a:r>
              <a:rPr lang="en-US" sz="2400" b="1" i="1" dirty="0" smtClean="0"/>
              <a:t>long-term treatment with </a:t>
            </a:r>
            <a:r>
              <a:rPr lang="en-US" sz="2400" b="1" i="1" dirty="0" err="1" smtClean="0"/>
              <a:t>GnRH</a:t>
            </a:r>
            <a:r>
              <a:rPr lang="en-US" sz="2400" b="1" i="1" dirty="0" smtClean="0"/>
              <a:t> agonists does </a:t>
            </a:r>
            <a:r>
              <a:rPr lang="en-US" sz="2400" b="1" i="1" dirty="0" smtClean="0">
                <a:solidFill>
                  <a:srgbClr val="FFFF00"/>
                </a:solidFill>
              </a:rPr>
              <a:t>not </a:t>
            </a:r>
            <a:r>
              <a:rPr lang="en-US" sz="2400" b="1" i="1" dirty="0" smtClean="0"/>
              <a:t>appear to </a:t>
            </a:r>
            <a:r>
              <a:rPr lang="en-US" sz="2400" b="1" i="1" dirty="0" smtClean="0">
                <a:solidFill>
                  <a:srgbClr val="FFFF00"/>
                </a:solidFill>
              </a:rPr>
              <a:t>cause    </a:t>
            </a:r>
            <a:r>
              <a:rPr lang="en-US" sz="2400" b="1" i="1" dirty="0" smtClean="0"/>
              <a:t>or  </a:t>
            </a:r>
            <a:r>
              <a:rPr lang="en-US" sz="2400" b="1" i="1" dirty="0" smtClean="0">
                <a:solidFill>
                  <a:srgbClr val="FFFF00"/>
                </a:solidFill>
              </a:rPr>
              <a:t>exacerbate obesity</a:t>
            </a:r>
            <a:endParaRPr lang="en-US"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House cake</a:t>
            </a:r>
            <a:endParaRPr lang="en-US" b="1" i="1"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0" y="1219200"/>
            <a:ext cx="9144000" cy="563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buNone/>
            </a:pPr>
            <a:r>
              <a:rPr lang="en-US" sz="4000" b="1" i="1" dirty="0" smtClean="0"/>
              <a:t>       </a:t>
            </a:r>
          </a:p>
          <a:p>
            <a:pPr>
              <a:buNone/>
            </a:pPr>
            <a:endParaRPr lang="en-US" sz="4000" b="1" i="1" dirty="0" smtClean="0"/>
          </a:p>
          <a:p>
            <a:pPr>
              <a:buNone/>
            </a:pPr>
            <a:r>
              <a:rPr lang="en-US" sz="4000" b="1" i="1" dirty="0" smtClean="0"/>
              <a:t>         Peripheral </a:t>
            </a:r>
            <a:r>
              <a:rPr lang="en-US" sz="4000" b="1" i="1" dirty="0" err="1" smtClean="0"/>
              <a:t>precocios</a:t>
            </a:r>
            <a:r>
              <a:rPr lang="en-US" sz="4000" b="1" i="1" dirty="0" smtClean="0"/>
              <a:t> puberty</a:t>
            </a:r>
            <a:endParaRPr lang="en-US" sz="4000" b="1" i="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2"/>
          <p:cNvPicPr>
            <a:picLocks noGrp="1" noChangeAspect="1" noChangeArrowheads="1"/>
          </p:cNvPicPr>
          <p:nvPr>
            <p:ph idx="1"/>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dirty="0" err="1" smtClean="0"/>
              <a:t>Gonadotropin</a:t>
            </a:r>
            <a:r>
              <a:rPr lang="en-US" b="1" i="1" dirty="0" smtClean="0"/>
              <a:t>-independent </a:t>
            </a:r>
            <a:r>
              <a:rPr lang="en-US" b="1" i="1" dirty="0" err="1" smtClean="0"/>
              <a:t>p.puberty</a:t>
            </a:r>
            <a:r>
              <a:rPr lang="en-US" b="1" i="1" dirty="0" smtClean="0"/>
              <a:t>:</a:t>
            </a:r>
            <a:endParaRPr lang="en-US"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q"/>
            </a:pPr>
            <a:r>
              <a:rPr lang="en-US" sz="2800" b="1" i="1" dirty="0" smtClean="0">
                <a:latin typeface="Arial" charset="0"/>
              </a:rPr>
              <a:t>Excess sex hormones ,which is </a:t>
            </a:r>
            <a:r>
              <a:rPr lang="en-US" sz="2800" b="1" i="1" dirty="0" smtClean="0">
                <a:solidFill>
                  <a:srgbClr val="FFFF00"/>
                </a:solidFill>
                <a:latin typeface="Arial" charset="0"/>
              </a:rPr>
              <a:t>independent</a:t>
            </a:r>
            <a:r>
              <a:rPr lang="en-US" sz="2800" b="1" i="1" dirty="0" smtClean="0">
                <a:latin typeface="Arial" charset="0"/>
              </a:rPr>
              <a:t> of the </a:t>
            </a:r>
            <a:r>
              <a:rPr lang="en-US" sz="2800" b="1" i="1" dirty="0" smtClean="0">
                <a:solidFill>
                  <a:srgbClr val="FFFF00"/>
                </a:solidFill>
                <a:latin typeface="Arial" charset="0"/>
              </a:rPr>
              <a:t>HPG axis</a:t>
            </a:r>
            <a:r>
              <a:rPr lang="en-US" sz="2800" b="1" i="1" dirty="0" smtClean="0">
                <a:latin typeface="Arial" charset="0"/>
              </a:rPr>
              <a:t>.</a:t>
            </a:r>
          </a:p>
          <a:p>
            <a:pPr>
              <a:buFont typeface="Wingdings" pitchFamily="2" charset="2"/>
              <a:buChar char="q"/>
            </a:pPr>
            <a:endParaRPr lang="en-US" sz="2800" b="1" i="1" dirty="0" smtClean="0">
              <a:latin typeface="Arial" charset="0"/>
            </a:endParaRPr>
          </a:p>
          <a:p>
            <a:pPr>
              <a:buFont typeface="Wingdings" pitchFamily="2" charset="2"/>
              <a:buChar char="q"/>
            </a:pPr>
            <a:r>
              <a:rPr lang="en-US" sz="2800" b="1" i="1" dirty="0" smtClean="0">
                <a:latin typeface="Arial" charset="0"/>
              </a:rPr>
              <a:t>It is </a:t>
            </a:r>
            <a:r>
              <a:rPr lang="en-US" sz="2800" b="1" i="1" dirty="0" err="1" smtClean="0">
                <a:solidFill>
                  <a:srgbClr val="FF0000"/>
                </a:solidFill>
                <a:latin typeface="Arial" charset="0"/>
              </a:rPr>
              <a:t>isosexual</a:t>
            </a:r>
            <a:r>
              <a:rPr lang="en-US" sz="2800" b="1" i="1" dirty="0" smtClean="0">
                <a:latin typeface="Arial" charset="0"/>
              </a:rPr>
              <a:t> or </a:t>
            </a:r>
            <a:r>
              <a:rPr lang="en-US" sz="2800" b="1" i="1" dirty="0" err="1" smtClean="0">
                <a:solidFill>
                  <a:srgbClr val="FFC000"/>
                </a:solidFill>
                <a:latin typeface="Arial" charset="0"/>
              </a:rPr>
              <a:t>contrasexual</a:t>
            </a:r>
            <a:r>
              <a:rPr lang="en-US" sz="2800" b="1" i="1" dirty="0" smtClean="0">
                <a:latin typeface="Arial" charset="0"/>
              </a:rPr>
              <a:t>.</a:t>
            </a:r>
            <a:r>
              <a:rPr lang="en-US" sz="2800" b="1" i="1" dirty="0" smtClean="0"/>
              <a:t> </a:t>
            </a:r>
          </a:p>
          <a:p>
            <a:pPr>
              <a:buFont typeface="Wingdings" pitchFamily="2" charset="2"/>
              <a:buChar char="q"/>
            </a:pPr>
            <a:endParaRPr lang="en-US" sz="2800" b="1" i="1" dirty="0" smtClean="0"/>
          </a:p>
          <a:p>
            <a:pPr>
              <a:lnSpc>
                <a:spcPct val="90000"/>
              </a:lnSpc>
              <a:buFont typeface="Wingdings" pitchFamily="2" charset="2"/>
              <a:buChar char="q"/>
            </a:pPr>
            <a:r>
              <a:rPr lang="en-US" sz="2800" b="1" i="1" dirty="0" smtClean="0"/>
              <a:t>May present with some or all of the physical changes</a:t>
            </a:r>
          </a:p>
          <a:p>
            <a:pPr>
              <a:lnSpc>
                <a:spcPct val="90000"/>
              </a:lnSpc>
              <a:buFont typeface="Wingdings" pitchFamily="2" charset="2"/>
              <a:buNone/>
            </a:pPr>
            <a:r>
              <a:rPr lang="en-US" sz="2800" b="1" i="1" dirty="0" smtClean="0"/>
              <a:t>    of puberty.</a:t>
            </a:r>
          </a:p>
          <a:p>
            <a:pPr>
              <a:lnSpc>
                <a:spcPct val="90000"/>
              </a:lnSpc>
              <a:buFont typeface="Wingdings" pitchFamily="2" charset="2"/>
              <a:buNone/>
            </a:pPr>
            <a:endParaRPr lang="en-US" sz="2800" b="1" i="1" dirty="0" smtClean="0"/>
          </a:p>
          <a:p>
            <a:pPr>
              <a:lnSpc>
                <a:spcPct val="90000"/>
              </a:lnSpc>
              <a:buFont typeface="Wingdings" pitchFamily="2" charset="2"/>
              <a:buChar char="q"/>
            </a:pPr>
            <a:r>
              <a:rPr lang="en-US" sz="2800" b="1" i="1" dirty="0" smtClean="0">
                <a:solidFill>
                  <a:srgbClr val="00B0F0"/>
                </a:solidFill>
                <a:latin typeface="Arial" charset="0"/>
              </a:rPr>
              <a:t>FSH</a:t>
            </a:r>
            <a:r>
              <a:rPr lang="en-US" sz="2800" b="1" i="1" dirty="0" smtClean="0">
                <a:latin typeface="Arial" charset="0"/>
              </a:rPr>
              <a:t> and </a:t>
            </a:r>
            <a:r>
              <a:rPr lang="en-US" sz="2800" b="1" i="1" dirty="0" smtClean="0">
                <a:solidFill>
                  <a:srgbClr val="00B0F0"/>
                </a:solidFill>
                <a:latin typeface="Arial" charset="0"/>
              </a:rPr>
              <a:t>LH </a:t>
            </a:r>
            <a:r>
              <a:rPr lang="en-US" sz="2800" b="1" i="1" dirty="0" smtClean="0">
                <a:latin typeface="Arial" charset="0"/>
              </a:rPr>
              <a:t>levels are </a:t>
            </a:r>
            <a:r>
              <a:rPr lang="en-US" sz="2800" b="1" i="1" dirty="0" smtClean="0">
                <a:solidFill>
                  <a:srgbClr val="00B0F0"/>
                </a:solidFill>
                <a:latin typeface="Arial" charset="0"/>
              </a:rPr>
              <a:t>suppressed.</a:t>
            </a:r>
          </a:p>
          <a:p>
            <a:pPr>
              <a:lnSpc>
                <a:spcPct val="90000"/>
              </a:lnSpc>
              <a:buFont typeface="Wingdings" pitchFamily="2" charset="2"/>
              <a:buChar char="q"/>
            </a:pPr>
            <a:endParaRPr lang="en-US" sz="2800" b="1" i="1" dirty="0" smtClean="0">
              <a:latin typeface="Arial" charset="0"/>
            </a:endParaRPr>
          </a:p>
          <a:p>
            <a:pPr>
              <a:buFont typeface="Wingdings" pitchFamily="2" charset="2"/>
              <a:buChar char="q"/>
            </a:pPr>
            <a:r>
              <a:rPr lang="en-US" sz="2800" b="1" i="1" dirty="0" err="1" smtClean="0">
                <a:solidFill>
                  <a:srgbClr val="99FF33"/>
                </a:solidFill>
                <a:latin typeface="Arial" charset="0"/>
              </a:rPr>
              <a:t>GnRH</a:t>
            </a:r>
            <a:r>
              <a:rPr lang="en-US" sz="2800" b="1" i="1" dirty="0" smtClean="0">
                <a:solidFill>
                  <a:srgbClr val="99FF33"/>
                </a:solidFill>
                <a:latin typeface="Arial" charset="0"/>
              </a:rPr>
              <a:t> agonists </a:t>
            </a:r>
            <a:r>
              <a:rPr lang="en-US" sz="2800" b="1" i="1" dirty="0" smtClean="0">
                <a:latin typeface="Arial" charset="0"/>
              </a:rPr>
              <a:t>are </a:t>
            </a:r>
            <a:r>
              <a:rPr lang="en-US" sz="2800" b="1" i="1" dirty="0" smtClean="0">
                <a:solidFill>
                  <a:srgbClr val="99FF33"/>
                </a:solidFill>
                <a:latin typeface="Arial" charset="0"/>
              </a:rPr>
              <a:t>ineffective.</a:t>
            </a:r>
            <a:endParaRPr lang="en-US" sz="2800" b="1" i="1" dirty="0">
              <a:solidFill>
                <a:srgbClr val="99FF33"/>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Causes:</a:t>
            </a:r>
            <a:endParaRPr lang="en-US" b="1" i="1"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None/>
            </a:pPr>
            <a:r>
              <a:rPr lang="en-US" sz="2400" b="1" dirty="0" smtClean="0">
                <a:latin typeface="Arial" charset="0"/>
              </a:rPr>
              <a:t>Causes of </a:t>
            </a:r>
            <a:r>
              <a:rPr lang="en-US" sz="2400" b="1" dirty="0" err="1" smtClean="0">
                <a:latin typeface="Arial" charset="0"/>
              </a:rPr>
              <a:t>GnRH</a:t>
            </a:r>
            <a:r>
              <a:rPr lang="en-US" sz="2400" b="1" dirty="0" smtClean="0">
                <a:latin typeface="Arial" charset="0"/>
              </a:rPr>
              <a:t> independent </a:t>
            </a:r>
            <a:r>
              <a:rPr lang="en-US" sz="2400" b="1" dirty="0" err="1" smtClean="0">
                <a:solidFill>
                  <a:srgbClr val="99FF33"/>
                </a:solidFill>
                <a:latin typeface="Arial" charset="0"/>
              </a:rPr>
              <a:t>isosexual</a:t>
            </a:r>
            <a:r>
              <a:rPr lang="en-US" sz="2400" b="1" dirty="0" smtClean="0">
                <a:latin typeface="Arial" charset="0"/>
              </a:rPr>
              <a:t> precocity In </a:t>
            </a:r>
            <a:r>
              <a:rPr lang="en-US" sz="2400" b="1" dirty="0" smtClean="0">
                <a:solidFill>
                  <a:srgbClr val="99FF33"/>
                </a:solidFill>
                <a:latin typeface="Arial" charset="0"/>
              </a:rPr>
              <a:t>girls</a:t>
            </a:r>
            <a:r>
              <a:rPr lang="en-US" sz="2400" b="1" dirty="0" smtClean="0">
                <a:latin typeface="Arial" charset="0"/>
              </a:rPr>
              <a:t>, include: </a:t>
            </a:r>
          </a:p>
          <a:p>
            <a:pPr>
              <a:buFont typeface="Wingdings" pitchFamily="2" charset="2"/>
              <a:buNone/>
            </a:pPr>
            <a:endParaRPr lang="en-US" sz="2400" b="1" dirty="0" smtClean="0">
              <a:latin typeface="Arial" charset="0"/>
            </a:endParaRPr>
          </a:p>
          <a:p>
            <a:pPr>
              <a:buFont typeface="Wingdings" pitchFamily="2" charset="2"/>
              <a:buChar char="v"/>
            </a:pPr>
            <a:r>
              <a:rPr lang="en-US" sz="2400" b="1" dirty="0" smtClean="0">
                <a:latin typeface="Arial" charset="0"/>
              </a:rPr>
              <a:t> </a:t>
            </a:r>
            <a:r>
              <a:rPr lang="en-US" sz="2400" b="1" i="1" dirty="0" smtClean="0">
                <a:solidFill>
                  <a:srgbClr val="FFFF00"/>
                </a:solidFill>
                <a:latin typeface="Arial" charset="0"/>
              </a:rPr>
              <a:t>Ovarian cysts</a:t>
            </a:r>
            <a:r>
              <a:rPr lang="en-US" sz="2400" b="1" i="1" dirty="0" smtClean="0">
                <a:solidFill>
                  <a:srgbClr val="0070C0"/>
                </a:solidFill>
                <a:latin typeface="Arial" charset="0"/>
              </a:rPr>
              <a:t> </a:t>
            </a:r>
            <a:r>
              <a:rPr lang="en-US" sz="2400" b="1" dirty="0" smtClean="0">
                <a:latin typeface="Arial" charset="0"/>
              </a:rPr>
              <a:t>:(most common cause) .</a:t>
            </a:r>
          </a:p>
          <a:p>
            <a:pPr>
              <a:buFont typeface="Wingdings" pitchFamily="2" charset="2"/>
              <a:buChar char="v"/>
            </a:pPr>
            <a:endParaRPr lang="en-US" sz="2400" b="1" dirty="0" smtClean="0">
              <a:latin typeface="Arial" charset="0"/>
            </a:endParaRPr>
          </a:p>
          <a:p>
            <a:pPr>
              <a:buFont typeface="Wingdings" pitchFamily="2" charset="2"/>
              <a:buChar char="v"/>
            </a:pPr>
            <a:r>
              <a:rPr lang="en-US" sz="2400" b="1" dirty="0" smtClean="0">
                <a:latin typeface="Arial" charset="0"/>
              </a:rPr>
              <a:t> </a:t>
            </a:r>
            <a:r>
              <a:rPr lang="en-US" sz="2400" b="1" i="1" dirty="0" smtClean="0">
                <a:solidFill>
                  <a:srgbClr val="FFFF00"/>
                </a:solidFill>
                <a:latin typeface="Arial" charset="0"/>
              </a:rPr>
              <a:t>Ovarian tumors </a:t>
            </a:r>
            <a:r>
              <a:rPr lang="en-US" sz="2400" b="1" dirty="0" smtClean="0">
                <a:latin typeface="Arial" charset="0"/>
              </a:rPr>
              <a:t>:</a:t>
            </a:r>
            <a:r>
              <a:rPr lang="en-US" sz="2400" b="1" dirty="0" err="1" smtClean="0">
                <a:latin typeface="Arial" charset="0"/>
              </a:rPr>
              <a:t>Granulosa</a:t>
            </a:r>
            <a:r>
              <a:rPr lang="en-US" sz="2400" b="1" dirty="0" smtClean="0">
                <a:latin typeface="Arial" charset="0"/>
              </a:rPr>
              <a:t>-cell tumors, </a:t>
            </a:r>
            <a:r>
              <a:rPr lang="en-US" sz="2400" b="1" dirty="0" err="1" smtClean="0">
                <a:latin typeface="Arial" charset="0"/>
              </a:rPr>
              <a:t>Leydig</a:t>
            </a:r>
            <a:r>
              <a:rPr lang="en-US" sz="2400" b="1" dirty="0" smtClean="0">
                <a:latin typeface="Arial" charset="0"/>
              </a:rPr>
              <a:t> cell tumors and </a:t>
            </a:r>
            <a:r>
              <a:rPr lang="en-US" sz="2400" b="1" dirty="0" err="1" smtClean="0">
                <a:latin typeface="Arial" charset="0"/>
              </a:rPr>
              <a:t>gonadoblastoma</a:t>
            </a:r>
            <a:r>
              <a:rPr lang="en-US" sz="2400" b="1" dirty="0" smtClean="0">
                <a:latin typeface="Arial" charset="0"/>
              </a:rPr>
              <a:t>.</a:t>
            </a:r>
          </a:p>
          <a:p>
            <a:pPr>
              <a:buFont typeface="Wingdings" pitchFamily="2" charset="2"/>
              <a:buChar char="v"/>
            </a:pPr>
            <a:endParaRPr lang="en-US" sz="2400" b="1" dirty="0" smtClean="0">
              <a:latin typeface="Arial" charset="0"/>
            </a:endParaRPr>
          </a:p>
          <a:p>
            <a:pPr>
              <a:buFont typeface="Wingdings" pitchFamily="2" charset="2"/>
              <a:buChar char="v"/>
            </a:pPr>
            <a:r>
              <a:rPr lang="en-US" sz="2400" b="1" i="1" dirty="0" err="1" smtClean="0">
                <a:solidFill>
                  <a:srgbClr val="FFFF00"/>
                </a:solidFill>
                <a:latin typeface="Arial" charset="0"/>
              </a:rPr>
              <a:t>Peutz-Jeghers</a:t>
            </a:r>
            <a:r>
              <a:rPr lang="en-US" sz="2400" b="1" i="1" dirty="0" smtClean="0">
                <a:solidFill>
                  <a:srgbClr val="FFFF00"/>
                </a:solidFill>
                <a:latin typeface="Arial" charset="0"/>
              </a:rPr>
              <a:t> Syndrome.</a:t>
            </a:r>
          </a:p>
          <a:p>
            <a:pPr>
              <a:buFont typeface="Wingdings" pitchFamily="2" charset="2"/>
              <a:buChar char="v"/>
            </a:pPr>
            <a:endParaRPr lang="en-US" sz="2400" b="1" i="1" dirty="0" smtClean="0">
              <a:solidFill>
                <a:srgbClr val="0070C0"/>
              </a:solidFill>
              <a:latin typeface="Arial" charset="0"/>
            </a:endParaRPr>
          </a:p>
          <a:p>
            <a:pPr>
              <a:buFont typeface="Wingdings" pitchFamily="2" charset="2"/>
              <a:buChar char="v"/>
            </a:pPr>
            <a:r>
              <a:rPr lang="en-US" sz="2400" b="1" i="1" dirty="0" smtClean="0">
                <a:solidFill>
                  <a:srgbClr val="FFFF00"/>
                </a:solidFill>
                <a:latin typeface="Arial" charset="0"/>
              </a:rPr>
              <a:t>Adrenal Adenomas.</a:t>
            </a:r>
          </a:p>
          <a:p>
            <a:pPr>
              <a:buFont typeface="Wingdings" pitchFamily="2" charset="2"/>
              <a:buChar char="v"/>
            </a:pPr>
            <a:endParaRPr lang="en-US" sz="2400" b="1" i="1" dirty="0" smtClean="0">
              <a:solidFill>
                <a:srgbClr val="FFFF00"/>
              </a:solidFill>
              <a:latin typeface="Arial" charset="0"/>
            </a:endParaRPr>
          </a:p>
          <a:p>
            <a:pPr>
              <a:buFont typeface="Wingdings" pitchFamily="2" charset="2"/>
              <a:buChar char="v"/>
            </a:pPr>
            <a:r>
              <a:rPr lang="en-US" sz="2400" b="1" i="1" dirty="0" err="1" smtClean="0">
                <a:solidFill>
                  <a:srgbClr val="FFFF00"/>
                </a:solidFill>
                <a:latin typeface="Arial" charset="0"/>
              </a:rPr>
              <a:t>Maccune</a:t>
            </a:r>
            <a:r>
              <a:rPr lang="en-US" sz="2400" b="1" i="1" dirty="0" smtClean="0">
                <a:solidFill>
                  <a:srgbClr val="FFFF00"/>
                </a:solidFill>
                <a:latin typeface="Arial" charset="0"/>
              </a:rPr>
              <a:t> Albright syndrome</a:t>
            </a:r>
          </a:p>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Ovarian cysts in infancy and childhood</a:t>
            </a:r>
            <a:endParaRPr lang="en-US" sz="3200" b="1" i="1" dirty="0"/>
          </a:p>
        </p:txBody>
      </p:sp>
      <p:sp>
        <p:nvSpPr>
          <p:cNvPr id="3" name="Content Placeholder 2"/>
          <p:cNvSpPr>
            <a:spLocks noGrp="1"/>
          </p:cNvSpPr>
          <p:nvPr>
            <p:ph idx="1"/>
          </p:nvPr>
        </p:nvSpPr>
        <p:spPr/>
        <p:txBody>
          <a:bodyPr>
            <a:normAutofit lnSpcReduction="10000"/>
          </a:bodyPr>
          <a:lstStyle/>
          <a:p>
            <a:r>
              <a:rPr lang="en-US" sz="2800" b="1" i="1" dirty="0" smtClean="0"/>
              <a:t>If </a:t>
            </a:r>
            <a:r>
              <a:rPr lang="fa-IR" sz="2800" b="1" i="1" dirty="0" smtClean="0"/>
              <a:t>  </a:t>
            </a:r>
            <a:r>
              <a:rPr lang="en-US" sz="2800" b="1" i="1" dirty="0" smtClean="0"/>
              <a:t>cysts</a:t>
            </a:r>
            <a:r>
              <a:rPr lang="fa-IR" sz="2800" b="1" i="1" dirty="0" smtClean="0"/>
              <a:t>  </a:t>
            </a:r>
            <a:r>
              <a:rPr lang="en-US" sz="2800" b="1" i="1" dirty="0" smtClean="0"/>
              <a:t> are</a:t>
            </a:r>
            <a:r>
              <a:rPr lang="fa-IR" sz="2800" b="1" i="1" dirty="0" smtClean="0"/>
              <a:t> </a:t>
            </a:r>
            <a:r>
              <a:rPr lang="en-US" sz="2800" b="1" i="1" dirty="0" smtClean="0"/>
              <a:t> </a:t>
            </a:r>
            <a:r>
              <a:rPr lang="en-US" sz="2800" b="1" i="1" dirty="0" err="1" smtClean="0">
                <a:solidFill>
                  <a:srgbClr val="FFFF00"/>
                </a:solidFill>
              </a:rPr>
              <a:t>asymptomatc</a:t>
            </a:r>
            <a:r>
              <a:rPr lang="fa-IR" sz="2800" b="1" i="1" dirty="0" smtClean="0">
                <a:solidFill>
                  <a:srgbClr val="FFFF00"/>
                </a:solidFill>
              </a:rPr>
              <a:t> </a:t>
            </a:r>
            <a:r>
              <a:rPr lang="en-US" sz="2800" b="1" i="1" dirty="0" smtClean="0"/>
              <a:t>,less </a:t>
            </a:r>
            <a:r>
              <a:rPr lang="fa-IR" sz="2800" b="1" i="1" dirty="0" smtClean="0"/>
              <a:t> </a:t>
            </a:r>
            <a:r>
              <a:rPr lang="en-US" sz="2800" b="1" i="1" dirty="0" smtClean="0"/>
              <a:t>than </a:t>
            </a:r>
            <a:r>
              <a:rPr lang="en-US" sz="2800" b="1" i="1" dirty="0" smtClean="0">
                <a:solidFill>
                  <a:srgbClr val="FFFF00"/>
                </a:solidFill>
              </a:rPr>
              <a:t>4-5cm</a:t>
            </a:r>
            <a:r>
              <a:rPr lang="en-US" sz="2800" b="1" i="1" dirty="0" smtClean="0"/>
              <a:t> and </a:t>
            </a:r>
            <a:r>
              <a:rPr lang="en-US" sz="2800" b="1" i="1" dirty="0" err="1" smtClean="0">
                <a:solidFill>
                  <a:srgbClr val="FFFF00"/>
                </a:solidFill>
              </a:rPr>
              <a:t>symple</a:t>
            </a:r>
            <a:r>
              <a:rPr lang="en-US" sz="2800" b="1" i="1" dirty="0" smtClean="0"/>
              <a:t> ,</a:t>
            </a:r>
            <a:r>
              <a:rPr lang="en-US" sz="2800" b="1" i="1" dirty="0" smtClean="0">
                <a:solidFill>
                  <a:srgbClr val="99FF33"/>
                </a:solidFill>
              </a:rPr>
              <a:t>observation</a:t>
            </a:r>
            <a:r>
              <a:rPr lang="en-US" sz="2800" b="1" i="1" dirty="0" smtClean="0"/>
              <a:t> and serial </a:t>
            </a:r>
            <a:r>
              <a:rPr lang="en-US" sz="2800" b="1" i="1" dirty="0" err="1" smtClean="0">
                <a:solidFill>
                  <a:srgbClr val="99FF33"/>
                </a:solidFill>
              </a:rPr>
              <a:t>sonography</a:t>
            </a:r>
            <a:r>
              <a:rPr lang="en-US" sz="2800" b="1" i="1" dirty="0" smtClean="0"/>
              <a:t> </a:t>
            </a:r>
            <a:r>
              <a:rPr lang="en-US" sz="2800" b="1" i="1" dirty="0" smtClean="0">
                <a:solidFill>
                  <a:srgbClr val="99FF33"/>
                </a:solidFill>
              </a:rPr>
              <a:t>every 2  months</a:t>
            </a:r>
            <a:r>
              <a:rPr lang="en-US" sz="2800" b="1" i="1" dirty="0" smtClean="0"/>
              <a:t>  is  </a:t>
            </a:r>
            <a:r>
              <a:rPr lang="en-US" sz="2800" b="1" i="1" dirty="0" err="1" smtClean="0"/>
              <a:t>suffcient</a:t>
            </a:r>
            <a:r>
              <a:rPr lang="en-US" sz="2800" b="1" i="1" dirty="0" smtClean="0"/>
              <a:t>.</a:t>
            </a:r>
            <a:endParaRPr lang="fa-IR" sz="2800" b="1" i="1" dirty="0" smtClean="0"/>
          </a:p>
          <a:p>
            <a:endParaRPr lang="en-US" sz="2800" b="1" i="1" dirty="0" smtClean="0"/>
          </a:p>
          <a:p>
            <a:r>
              <a:rPr lang="en-US" sz="2800" b="1" i="1" dirty="0" smtClean="0"/>
              <a:t>In </a:t>
            </a:r>
            <a:r>
              <a:rPr lang="fa-IR" sz="2800" b="1" i="1" dirty="0" smtClean="0"/>
              <a:t>  </a:t>
            </a:r>
            <a:r>
              <a:rPr lang="en-US" sz="2800" b="1" i="1" dirty="0" smtClean="0">
                <a:solidFill>
                  <a:srgbClr val="54C9FF"/>
                </a:solidFill>
              </a:rPr>
              <a:t>functional</a:t>
            </a:r>
            <a:r>
              <a:rPr lang="fa-IR" sz="2800" b="1" i="1" dirty="0" smtClean="0">
                <a:solidFill>
                  <a:srgbClr val="54C9FF"/>
                </a:solidFill>
              </a:rPr>
              <a:t>  </a:t>
            </a:r>
            <a:r>
              <a:rPr lang="en-US" sz="2800" b="1" i="1" dirty="0" smtClean="0"/>
              <a:t> ovarian </a:t>
            </a:r>
            <a:r>
              <a:rPr lang="fa-IR" sz="2800" b="1" i="1" dirty="0" smtClean="0"/>
              <a:t>  </a:t>
            </a:r>
            <a:r>
              <a:rPr lang="en-US" sz="2800" b="1" i="1" dirty="0" smtClean="0"/>
              <a:t>cysts </a:t>
            </a:r>
            <a:r>
              <a:rPr lang="fa-IR" sz="2800" b="1" i="1" dirty="0" smtClean="0"/>
              <a:t> </a:t>
            </a:r>
            <a:r>
              <a:rPr lang="en-US" sz="2800" b="1" i="1" dirty="0" smtClean="0"/>
              <a:t>which causes </a:t>
            </a:r>
            <a:r>
              <a:rPr lang="en-US" sz="2800" b="1" i="1" dirty="0" err="1" smtClean="0"/>
              <a:t>psedo</a:t>
            </a:r>
            <a:r>
              <a:rPr lang="en-US" sz="2800" b="1" i="1" dirty="0" smtClean="0"/>
              <a:t> </a:t>
            </a:r>
            <a:r>
              <a:rPr lang="en-US" sz="2800" b="1" i="1" dirty="0" err="1" smtClean="0"/>
              <a:t>percocious</a:t>
            </a:r>
            <a:r>
              <a:rPr lang="fa-IR" sz="2800" b="1" i="1" dirty="0" smtClean="0"/>
              <a:t>  </a:t>
            </a:r>
            <a:r>
              <a:rPr lang="en-US" sz="2800" b="1" i="1" dirty="0" smtClean="0"/>
              <a:t> puberty  </a:t>
            </a:r>
            <a:r>
              <a:rPr lang="fa-IR" sz="2800" b="1" i="1" dirty="0" smtClean="0"/>
              <a:t>  </a:t>
            </a:r>
            <a:r>
              <a:rPr lang="en-US" sz="2800" b="1" i="1" dirty="0" smtClean="0"/>
              <a:t>treatment </a:t>
            </a:r>
            <a:r>
              <a:rPr lang="fa-IR" sz="2800" b="1" i="1" dirty="0" smtClean="0"/>
              <a:t>  </a:t>
            </a:r>
            <a:r>
              <a:rPr lang="en-US" sz="2800" b="1" i="1" dirty="0" smtClean="0"/>
              <a:t>with </a:t>
            </a:r>
            <a:r>
              <a:rPr lang="fa-IR" sz="2800" b="1" i="1" dirty="0" smtClean="0"/>
              <a:t> </a:t>
            </a:r>
            <a:r>
              <a:rPr lang="en-US" sz="2800" b="1" i="1" dirty="0" err="1" smtClean="0">
                <a:solidFill>
                  <a:srgbClr val="54C9FF"/>
                </a:solidFill>
              </a:rPr>
              <a:t>medroxy</a:t>
            </a:r>
            <a:r>
              <a:rPr lang="en-US" sz="2800" b="1" i="1" dirty="0" smtClean="0">
                <a:solidFill>
                  <a:srgbClr val="54C9FF"/>
                </a:solidFill>
              </a:rPr>
              <a:t> </a:t>
            </a:r>
            <a:r>
              <a:rPr lang="en-US" sz="2800" b="1" i="1" dirty="0" err="1" smtClean="0">
                <a:solidFill>
                  <a:srgbClr val="54C9FF"/>
                </a:solidFill>
              </a:rPr>
              <a:t>progestrone</a:t>
            </a:r>
            <a:r>
              <a:rPr lang="fa-IR" sz="2800" b="1" i="1" dirty="0" smtClean="0"/>
              <a:t> </a:t>
            </a:r>
            <a:r>
              <a:rPr lang="en-US" sz="2800" b="1" i="1" dirty="0" smtClean="0"/>
              <a:t> is</a:t>
            </a:r>
            <a:r>
              <a:rPr lang="fa-IR" sz="2800" b="1" i="1" dirty="0" smtClean="0"/>
              <a:t> </a:t>
            </a:r>
            <a:r>
              <a:rPr lang="en-US" sz="2800" b="1" i="1" dirty="0" smtClean="0"/>
              <a:t> needed.</a:t>
            </a:r>
            <a:endParaRPr lang="fa-IR" sz="2800" b="1" i="1" dirty="0" smtClean="0"/>
          </a:p>
          <a:p>
            <a:endParaRPr lang="en-US" sz="2800" b="1" i="1" dirty="0" smtClean="0"/>
          </a:p>
          <a:p>
            <a:r>
              <a:rPr lang="en-US" sz="2800" b="1" i="1" dirty="0" smtClean="0"/>
              <a:t>In case of </a:t>
            </a:r>
            <a:r>
              <a:rPr lang="fa-IR" sz="2800" b="1" i="1" dirty="0" smtClean="0"/>
              <a:t> </a:t>
            </a:r>
            <a:r>
              <a:rPr lang="en-US" sz="2800" b="1" i="1" dirty="0" smtClean="0">
                <a:solidFill>
                  <a:srgbClr val="C00000"/>
                </a:solidFill>
              </a:rPr>
              <a:t>recurrent ovarian cysts </a:t>
            </a:r>
            <a:r>
              <a:rPr lang="en-US" sz="2800" b="1" i="1" dirty="0" smtClean="0"/>
              <a:t>MAC should be </a:t>
            </a:r>
            <a:r>
              <a:rPr lang="en-US" sz="2800" b="1" i="1" dirty="0" err="1" smtClean="0"/>
              <a:t>considerd</a:t>
            </a:r>
            <a:r>
              <a:rPr lang="en-US" dirty="0" smtClean="0"/>
              <a:t>.</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smtClean="0"/>
              <a:t>MAC:</a:t>
            </a:r>
            <a:endParaRPr lang="en-US" sz="3600" b="1" i="1" dirty="0"/>
          </a:p>
        </p:txBody>
      </p:sp>
      <p:sp>
        <p:nvSpPr>
          <p:cNvPr id="3" name="Content Placeholder 2"/>
          <p:cNvSpPr>
            <a:spLocks noGrp="1"/>
          </p:cNvSpPr>
          <p:nvPr>
            <p:ph idx="1"/>
          </p:nvPr>
        </p:nvSpPr>
        <p:spPr/>
        <p:txBody>
          <a:bodyPr/>
          <a:lstStyle/>
          <a:p>
            <a:pPr>
              <a:buFont typeface="Wingdings" pitchFamily="2" charset="2"/>
              <a:buNone/>
            </a:pPr>
            <a:r>
              <a:rPr lang="en-US" sz="2400" b="1" i="1" dirty="0" smtClean="0">
                <a:solidFill>
                  <a:schemeClr val="bg1"/>
                </a:solidFill>
                <a:latin typeface="Arial" charset="0"/>
              </a:rPr>
              <a:t>McCune-Albright syndrome :</a:t>
            </a:r>
          </a:p>
          <a:p>
            <a:pPr>
              <a:buFont typeface="Wingdings" pitchFamily="2" charset="2"/>
              <a:buNone/>
            </a:pPr>
            <a:endParaRPr lang="en-US" sz="2400" dirty="0" smtClean="0">
              <a:solidFill>
                <a:srgbClr val="FFFF00"/>
              </a:solidFill>
              <a:latin typeface="Arial" charset="0"/>
            </a:endParaRPr>
          </a:p>
          <a:p>
            <a:pPr>
              <a:buFont typeface="Wingdings" pitchFamily="2" charset="2"/>
              <a:buNone/>
            </a:pPr>
            <a:endParaRPr lang="en-US" sz="2400" dirty="0" smtClean="0">
              <a:solidFill>
                <a:srgbClr val="FFFF00"/>
              </a:solidFill>
              <a:latin typeface="Arial" charset="0"/>
            </a:endParaRPr>
          </a:p>
          <a:p>
            <a:pPr>
              <a:buFont typeface="Wingdings" pitchFamily="2" charset="2"/>
              <a:buChar char="q"/>
            </a:pPr>
            <a:r>
              <a:rPr lang="en-US" sz="2400" b="1" i="1" dirty="0" smtClean="0">
                <a:latin typeface="Arial" charset="0"/>
              </a:rPr>
              <a:t>It is  a  rare   disorder  defined   as  the  triad   of: </a:t>
            </a:r>
          </a:p>
          <a:p>
            <a:pPr>
              <a:buNone/>
            </a:pPr>
            <a:endParaRPr lang="en-US" sz="2400" b="1" i="1" dirty="0" smtClean="0">
              <a:latin typeface="Arial" charset="0"/>
            </a:endParaRPr>
          </a:p>
          <a:p>
            <a:pPr>
              <a:buFont typeface="Wingdings" pitchFamily="2" charset="2"/>
              <a:buChar char="q"/>
            </a:pPr>
            <a:r>
              <a:rPr lang="en-US" sz="2400" b="1" i="1" dirty="0" smtClean="0">
                <a:solidFill>
                  <a:srgbClr val="99FF33"/>
                </a:solidFill>
                <a:latin typeface="Arial" charset="0"/>
              </a:rPr>
              <a:t>Peripheral precocious puberty</a:t>
            </a:r>
          </a:p>
          <a:p>
            <a:pPr>
              <a:buFont typeface="Wingdings" pitchFamily="2" charset="2"/>
              <a:buChar char="q"/>
            </a:pPr>
            <a:r>
              <a:rPr lang="en-US" sz="2400" b="1" i="1" dirty="0" smtClean="0">
                <a:solidFill>
                  <a:srgbClr val="FFC000"/>
                </a:solidFill>
                <a:latin typeface="Arial" charset="0"/>
              </a:rPr>
              <a:t>Café-au-</a:t>
            </a:r>
            <a:r>
              <a:rPr lang="en-US" sz="2400" b="1" i="1" dirty="0" err="1" smtClean="0">
                <a:solidFill>
                  <a:srgbClr val="FFC000"/>
                </a:solidFill>
                <a:latin typeface="Arial" charset="0"/>
              </a:rPr>
              <a:t>lait</a:t>
            </a:r>
            <a:r>
              <a:rPr lang="en-US" sz="2400" b="1" i="1" dirty="0" smtClean="0">
                <a:solidFill>
                  <a:srgbClr val="FFC000"/>
                </a:solidFill>
                <a:latin typeface="Arial" charset="0"/>
              </a:rPr>
              <a:t> skin pigmentation</a:t>
            </a:r>
            <a:endParaRPr lang="en-US" sz="2400" b="1" i="1" dirty="0" smtClean="0">
              <a:latin typeface="Arial" charset="0"/>
            </a:endParaRPr>
          </a:p>
          <a:p>
            <a:pPr>
              <a:buFont typeface="Wingdings" pitchFamily="2" charset="2"/>
              <a:buChar char="q"/>
            </a:pPr>
            <a:r>
              <a:rPr lang="en-US" sz="2400" b="1" i="1" dirty="0" smtClean="0">
                <a:solidFill>
                  <a:srgbClr val="FF0000"/>
                </a:solidFill>
                <a:latin typeface="Arial" charset="0"/>
              </a:rPr>
              <a:t>Fibrous dysplasia of bone</a:t>
            </a:r>
            <a:r>
              <a:rPr lang="en-US" sz="2400" dirty="0" smtClean="0">
                <a:solidFill>
                  <a:srgbClr val="FF0000"/>
                </a:solidFill>
                <a:latin typeface="Arial" charset="0"/>
              </a:rPr>
              <a:t>.</a:t>
            </a:r>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4" descr="A.jpg"/>
          <p:cNvPicPr>
            <a:picLocks noGrp="1" noChangeAspect="1"/>
          </p:cNvPicPr>
          <p:nvPr>
            <p:ph idx="1"/>
          </p:nvPr>
        </p:nvPicPr>
        <p:blipFill>
          <a:blip r:embed="rId2" cstate="print"/>
          <a:srcRect/>
          <a:stretch>
            <a:fillRect/>
          </a:stretch>
        </p:blipFill>
        <p:spPr bwMode="auto">
          <a:xfrm>
            <a:off x="0" y="0"/>
            <a:ext cx="61722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Cont:</a:t>
            </a:r>
            <a:endParaRPr lang="en-US" b="1" i="1" dirty="0"/>
          </a:p>
        </p:txBody>
      </p:sp>
      <p:sp>
        <p:nvSpPr>
          <p:cNvPr id="3" name="Content Placeholder 2"/>
          <p:cNvSpPr>
            <a:spLocks noGrp="1"/>
          </p:cNvSpPr>
          <p:nvPr>
            <p:ph idx="1"/>
          </p:nvPr>
        </p:nvSpPr>
        <p:spPr/>
        <p:txBody>
          <a:bodyPr>
            <a:normAutofit/>
          </a:bodyPr>
          <a:lstStyle/>
          <a:p>
            <a:r>
              <a:rPr lang="en-US" sz="2800" b="1" i="1" dirty="0" smtClean="0"/>
              <a:t>Caused     by    a  </a:t>
            </a:r>
            <a:r>
              <a:rPr lang="en-US" sz="2800" b="1" i="1" dirty="0" err="1" smtClean="0"/>
              <a:t>missense</a:t>
            </a:r>
            <a:r>
              <a:rPr lang="en-US" sz="2800" b="1" i="1" dirty="0" smtClean="0"/>
              <a:t>    </a:t>
            </a:r>
            <a:r>
              <a:rPr lang="en-US" sz="2800" b="1" i="1" dirty="0" smtClean="0">
                <a:solidFill>
                  <a:srgbClr val="C00000"/>
                </a:solidFill>
              </a:rPr>
              <a:t>mutation  </a:t>
            </a:r>
            <a:r>
              <a:rPr lang="en-US" sz="2800" b="1" i="1" dirty="0" smtClean="0"/>
              <a:t>in  the   gene encoding the </a:t>
            </a:r>
            <a:r>
              <a:rPr lang="en-US" sz="2800" b="1" i="1" dirty="0" smtClean="0">
                <a:solidFill>
                  <a:srgbClr val="C00000"/>
                </a:solidFill>
              </a:rPr>
              <a:t>a-subunit of Gs</a:t>
            </a:r>
            <a:r>
              <a:rPr lang="en-US" sz="2800" b="1" i="1" dirty="0" smtClean="0"/>
              <a:t>, that stimulates </a:t>
            </a:r>
            <a:r>
              <a:rPr lang="en-US" sz="2800" b="1" i="1" dirty="0" err="1" smtClean="0">
                <a:solidFill>
                  <a:srgbClr val="C00000"/>
                </a:solidFill>
              </a:rPr>
              <a:t>cAMP</a:t>
            </a:r>
            <a:r>
              <a:rPr lang="en-US" sz="2800" b="1" i="1" dirty="0" smtClean="0">
                <a:solidFill>
                  <a:srgbClr val="C00000"/>
                </a:solidFill>
              </a:rPr>
              <a:t> </a:t>
            </a:r>
            <a:r>
              <a:rPr lang="en-US" sz="2800" b="1" i="1" dirty="0" smtClean="0"/>
              <a:t>formation.</a:t>
            </a:r>
          </a:p>
          <a:p>
            <a:pPr>
              <a:buNone/>
            </a:pPr>
            <a:endParaRPr lang="en-US" sz="2800" b="1" i="1" dirty="0" smtClean="0"/>
          </a:p>
          <a:p>
            <a:r>
              <a:rPr lang="en-US" sz="2800" b="1" i="1" dirty="0" smtClean="0">
                <a:solidFill>
                  <a:srgbClr val="FFFF00"/>
                </a:solidFill>
              </a:rPr>
              <a:t>Activation </a:t>
            </a:r>
            <a:r>
              <a:rPr lang="en-US" sz="2800" b="1" i="1" dirty="0" smtClean="0"/>
              <a:t>of  receptors  </a:t>
            </a:r>
            <a:r>
              <a:rPr lang="en-US" sz="2800" b="1" i="1" dirty="0" smtClean="0">
                <a:solidFill>
                  <a:srgbClr val="FFFF00"/>
                </a:solidFill>
              </a:rPr>
              <a:t>ACTH</a:t>
            </a:r>
            <a:r>
              <a:rPr lang="en-US" sz="2800" b="1" i="1" dirty="0" smtClean="0"/>
              <a:t>,  </a:t>
            </a:r>
            <a:r>
              <a:rPr lang="en-US" sz="2800" b="1" i="1" dirty="0" smtClean="0">
                <a:solidFill>
                  <a:srgbClr val="99FF33"/>
                </a:solidFill>
              </a:rPr>
              <a:t>TSH</a:t>
            </a:r>
            <a:r>
              <a:rPr lang="en-US" sz="2800" b="1" i="1" dirty="0" smtClean="0"/>
              <a:t>, </a:t>
            </a:r>
            <a:r>
              <a:rPr lang="en-US" sz="2800" b="1" i="1" dirty="0" smtClean="0">
                <a:solidFill>
                  <a:srgbClr val="00B0F0"/>
                </a:solidFill>
              </a:rPr>
              <a:t>FSH</a:t>
            </a:r>
            <a:r>
              <a:rPr lang="en-US" sz="2800" b="1" i="1" dirty="0" smtClean="0"/>
              <a:t>, and </a:t>
            </a:r>
            <a:r>
              <a:rPr lang="en-US" sz="2800" b="1" i="1" dirty="0" smtClean="0">
                <a:solidFill>
                  <a:srgbClr val="00B0F0"/>
                </a:solidFill>
              </a:rPr>
              <a:t>LH </a:t>
            </a:r>
            <a:r>
              <a:rPr lang="en-US" sz="2800" b="1" i="1" dirty="0" smtClean="0"/>
              <a:t>receptors   that   operate  via a </a:t>
            </a:r>
            <a:r>
              <a:rPr lang="en-US" sz="2800" b="1" i="1" dirty="0" err="1" smtClean="0"/>
              <a:t>cAMP</a:t>
            </a:r>
            <a:r>
              <a:rPr lang="en-US" sz="2800" b="1" i="1" dirty="0" smtClean="0"/>
              <a:t>-dependent mechanism.</a:t>
            </a:r>
            <a:endParaRPr lang="en-US" sz="2800" b="1" i="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8.5 ساله ای به شما مراجعه کرده است.او تا کنون 3 بار عادت ماهیانه شده است .پستانها</a:t>
            </a:r>
            <a:r>
              <a:rPr lang="fa-IR" dirty="0" smtClean="0">
                <a:solidFill>
                  <a:srgbClr val="FF0000"/>
                </a:solidFill>
              </a:rPr>
              <a:t>  </a:t>
            </a:r>
            <a:r>
              <a:rPr lang="fa-IR" dirty="0" smtClean="0"/>
              <a:t> در  مرحله   5   تانر است.قد وی روی منحنی 75 پرسنتایل است در سونوگرافی حجم   رحم   4   سی سی   و ابعاد   ان     42*23*30  </a:t>
            </a:r>
          </a:p>
          <a:p>
            <a:pPr algn="r" rtl="1">
              <a:buNone/>
            </a:pPr>
            <a:r>
              <a:rPr lang="fa-IR" dirty="0" smtClean="0"/>
              <a:t>میلی متراست.</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smtClean="0"/>
              <a:t>Cont:</a:t>
            </a:r>
            <a:endParaRPr lang="en-US" sz="4000" i="1" dirty="0"/>
          </a:p>
        </p:txBody>
      </p:sp>
      <p:sp>
        <p:nvSpPr>
          <p:cNvPr id="3" name="Content Placeholder 2"/>
          <p:cNvSpPr>
            <a:spLocks noGrp="1"/>
          </p:cNvSpPr>
          <p:nvPr>
            <p:ph idx="1"/>
          </p:nvPr>
        </p:nvSpPr>
        <p:spPr/>
        <p:txBody>
          <a:bodyPr>
            <a:normAutofit fontScale="92500" lnSpcReduction="10000"/>
          </a:bodyPr>
          <a:lstStyle/>
          <a:p>
            <a:r>
              <a:rPr lang="en-US" sz="2800" b="1" i="1" dirty="0" smtClean="0">
                <a:solidFill>
                  <a:srgbClr val="FFFF00"/>
                </a:solidFill>
              </a:rPr>
              <a:t>Precocious puberty </a:t>
            </a:r>
            <a:r>
              <a:rPr lang="en-US" sz="2800" b="1" i="1" dirty="0" smtClean="0"/>
              <a:t> predominantly in </a:t>
            </a:r>
            <a:r>
              <a:rPr lang="en-US" sz="2800" b="1" i="1" dirty="0" smtClean="0">
                <a:solidFill>
                  <a:srgbClr val="FFFF00"/>
                </a:solidFill>
              </a:rPr>
              <a:t>girls</a:t>
            </a:r>
            <a:r>
              <a:rPr lang="en-US" sz="2800" b="1" i="1" dirty="0" smtClean="0"/>
              <a:t> about </a:t>
            </a:r>
            <a:r>
              <a:rPr lang="en-US" sz="2800" b="1" i="1" dirty="0" smtClean="0">
                <a:solidFill>
                  <a:srgbClr val="FFFF00"/>
                </a:solidFill>
              </a:rPr>
              <a:t>3 yr</a:t>
            </a:r>
            <a:r>
              <a:rPr lang="en-US" sz="2800" b="1" i="1" dirty="0" smtClean="0"/>
              <a:t>.</a:t>
            </a:r>
          </a:p>
          <a:p>
            <a:endParaRPr lang="en-US" sz="2800" b="1" i="1" dirty="0" smtClean="0"/>
          </a:p>
          <a:p>
            <a:r>
              <a:rPr lang="en-US" sz="2800" b="1" i="1" dirty="0" smtClean="0">
                <a:solidFill>
                  <a:srgbClr val="99FF33"/>
                </a:solidFill>
              </a:rPr>
              <a:t>Suppressed</a:t>
            </a:r>
            <a:r>
              <a:rPr lang="en-US" sz="2800" b="1" i="1" dirty="0" smtClean="0"/>
              <a:t> levels of </a:t>
            </a:r>
            <a:r>
              <a:rPr lang="en-US" sz="2800" b="1" i="1" dirty="0" smtClean="0">
                <a:solidFill>
                  <a:srgbClr val="99FF33"/>
                </a:solidFill>
              </a:rPr>
              <a:t>LH</a:t>
            </a:r>
            <a:r>
              <a:rPr lang="en-US" sz="2800" b="1" i="1" dirty="0" smtClean="0"/>
              <a:t> and </a:t>
            </a:r>
            <a:r>
              <a:rPr lang="en-US" sz="2800" b="1" i="1" dirty="0" smtClean="0">
                <a:solidFill>
                  <a:srgbClr val="99FF33"/>
                </a:solidFill>
              </a:rPr>
              <a:t>FSH</a:t>
            </a:r>
            <a:r>
              <a:rPr lang="en-US" sz="2800" b="1" i="1" dirty="0" smtClean="0"/>
              <a:t>.</a:t>
            </a:r>
          </a:p>
          <a:p>
            <a:endParaRPr lang="en-US" sz="2800" b="1" i="1" dirty="0" smtClean="0"/>
          </a:p>
          <a:p>
            <a:r>
              <a:rPr lang="en-US" sz="2800" b="1" i="1" dirty="0" smtClean="0">
                <a:solidFill>
                  <a:srgbClr val="C00000"/>
                </a:solidFill>
              </a:rPr>
              <a:t>No response  </a:t>
            </a:r>
            <a:r>
              <a:rPr lang="en-US" sz="2800" b="1" i="1" dirty="0" smtClean="0"/>
              <a:t>to </a:t>
            </a:r>
            <a:r>
              <a:rPr lang="en-US" sz="2800" b="1" i="1" dirty="0" err="1" smtClean="0">
                <a:solidFill>
                  <a:srgbClr val="C00000"/>
                </a:solidFill>
              </a:rPr>
              <a:t>GnRH</a:t>
            </a:r>
            <a:r>
              <a:rPr lang="en-US" sz="2800" b="1" i="1" dirty="0" smtClean="0">
                <a:solidFill>
                  <a:srgbClr val="C00000"/>
                </a:solidFill>
              </a:rPr>
              <a:t> stimulation</a:t>
            </a:r>
            <a:r>
              <a:rPr lang="en-US" sz="2800" b="1" i="1" dirty="0" smtClean="0"/>
              <a:t>.</a:t>
            </a:r>
          </a:p>
          <a:p>
            <a:endParaRPr lang="en-US" sz="2800" b="1" i="1" dirty="0" smtClean="0"/>
          </a:p>
          <a:p>
            <a:r>
              <a:rPr lang="en-US" sz="2800" b="1" i="1" dirty="0" smtClean="0"/>
              <a:t> </a:t>
            </a:r>
            <a:r>
              <a:rPr lang="en-US" sz="2800" b="1" i="1" dirty="0" err="1" smtClean="0">
                <a:solidFill>
                  <a:srgbClr val="00B0F0"/>
                </a:solidFill>
              </a:rPr>
              <a:t>Estradiol</a:t>
            </a:r>
            <a:r>
              <a:rPr lang="en-US" sz="2800" b="1" i="1" dirty="0" smtClean="0">
                <a:solidFill>
                  <a:srgbClr val="00B0F0"/>
                </a:solidFill>
              </a:rPr>
              <a:t> </a:t>
            </a:r>
            <a:r>
              <a:rPr lang="en-US" sz="2800" b="1" i="1" dirty="0" smtClean="0"/>
              <a:t>levels vary from normal to markedly </a:t>
            </a:r>
            <a:r>
              <a:rPr lang="en-US" sz="2800" b="1" i="1" dirty="0" smtClean="0">
                <a:solidFill>
                  <a:srgbClr val="00B0F0"/>
                </a:solidFill>
              </a:rPr>
              <a:t>elevated</a:t>
            </a:r>
            <a:r>
              <a:rPr lang="en-US" sz="2800" b="1" i="1" dirty="0" smtClean="0"/>
              <a:t> (&gt;900 pg/</a:t>
            </a:r>
            <a:r>
              <a:rPr lang="en-US" sz="2800" b="1" i="1" dirty="0" err="1" smtClean="0"/>
              <a:t>mL</a:t>
            </a:r>
            <a:r>
              <a:rPr lang="en-US" sz="2800" b="1" i="1" dirty="0" smtClean="0"/>
              <a:t>). </a:t>
            </a:r>
          </a:p>
          <a:p>
            <a:endParaRPr lang="en-US" sz="2800" b="1" i="1" dirty="0" smtClean="0"/>
          </a:p>
          <a:p>
            <a:r>
              <a:rPr lang="en-US" sz="2800" b="1" i="1" dirty="0" smtClean="0">
                <a:solidFill>
                  <a:schemeClr val="bg1"/>
                </a:solidFill>
              </a:rPr>
              <a:t>Cyclic ovarian cysts</a:t>
            </a:r>
            <a:r>
              <a:rPr lang="en-US" sz="2800" b="1" i="1" dirty="0" smtClean="0"/>
              <a:t>. </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100" b="1" i="1" dirty="0" smtClean="0"/>
              <a:t>EXTRAGONADAL MANIFESTATIONS:</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q"/>
            </a:pPr>
            <a:r>
              <a:rPr lang="en-US" b="1" i="1" dirty="0" smtClean="0">
                <a:solidFill>
                  <a:schemeClr val="bg1"/>
                </a:solidFill>
              </a:rPr>
              <a:t>Hyperthyroidism </a:t>
            </a:r>
            <a:r>
              <a:rPr lang="en-US" sz="2400" b="1" i="1" dirty="0" smtClean="0"/>
              <a:t>:</a:t>
            </a:r>
          </a:p>
          <a:p>
            <a:pPr>
              <a:buFont typeface="Wingdings" pitchFamily="2" charset="2"/>
              <a:buChar char="q"/>
            </a:pPr>
            <a:endParaRPr lang="en-US" sz="2400" b="1" i="1" dirty="0" smtClean="0"/>
          </a:p>
          <a:p>
            <a:pPr>
              <a:buFont typeface="Wingdings" pitchFamily="2" charset="2"/>
              <a:buChar char="Ø"/>
            </a:pPr>
            <a:r>
              <a:rPr lang="en-US" sz="2600" b="1" i="1" dirty="0" smtClean="0">
                <a:solidFill>
                  <a:srgbClr val="006082"/>
                </a:solidFill>
              </a:rPr>
              <a:t>Equal</a:t>
            </a:r>
            <a:r>
              <a:rPr lang="en-US" sz="2600" b="1" i="1" dirty="0" smtClean="0"/>
              <a:t> distribution between </a:t>
            </a:r>
            <a:r>
              <a:rPr lang="en-US" sz="2600" b="1" i="1" dirty="0" smtClean="0">
                <a:solidFill>
                  <a:srgbClr val="006082"/>
                </a:solidFill>
              </a:rPr>
              <a:t>male</a:t>
            </a:r>
            <a:r>
              <a:rPr lang="en-US" sz="2600" b="1" i="1" dirty="0" smtClean="0"/>
              <a:t> and </a:t>
            </a:r>
            <a:r>
              <a:rPr lang="en-US" sz="2600" b="1" i="1" dirty="0" smtClean="0">
                <a:solidFill>
                  <a:srgbClr val="006082"/>
                </a:solidFill>
              </a:rPr>
              <a:t>female</a:t>
            </a:r>
            <a:r>
              <a:rPr lang="en-US" sz="2600" b="1" i="1" dirty="0" smtClean="0"/>
              <a:t> patients.</a:t>
            </a:r>
          </a:p>
          <a:p>
            <a:pPr>
              <a:buFont typeface="Wingdings" pitchFamily="2" charset="2"/>
              <a:buChar char="Ø"/>
            </a:pPr>
            <a:endParaRPr lang="en-US" sz="2600" b="1" i="1" dirty="0" smtClean="0"/>
          </a:p>
          <a:p>
            <a:pPr>
              <a:buFont typeface="Wingdings" pitchFamily="2" charset="2"/>
              <a:buChar char="Ø"/>
            </a:pPr>
            <a:r>
              <a:rPr lang="en-US" sz="2600" b="1" i="1" dirty="0" smtClean="0">
                <a:solidFill>
                  <a:srgbClr val="FFFF00"/>
                </a:solidFill>
              </a:rPr>
              <a:t>Goiters </a:t>
            </a:r>
            <a:r>
              <a:rPr lang="en-US" sz="2600" b="1" i="1" dirty="0" smtClean="0"/>
              <a:t>are </a:t>
            </a:r>
            <a:r>
              <a:rPr lang="en-US" sz="2600" b="1" i="1" dirty="0" err="1" smtClean="0">
                <a:solidFill>
                  <a:srgbClr val="FFFF00"/>
                </a:solidFill>
              </a:rPr>
              <a:t>multinodular</a:t>
            </a:r>
            <a:r>
              <a:rPr lang="en-US" sz="2600" b="1" i="1" dirty="0" smtClean="0"/>
              <a:t>.</a:t>
            </a:r>
          </a:p>
          <a:p>
            <a:pPr>
              <a:buFont typeface="Wingdings" pitchFamily="2" charset="2"/>
              <a:buChar char="Ø"/>
            </a:pPr>
            <a:endParaRPr lang="en-US" sz="2600" b="1" i="1" dirty="0" smtClean="0"/>
          </a:p>
          <a:p>
            <a:pPr>
              <a:buFont typeface="Wingdings" pitchFamily="2" charset="2"/>
              <a:buChar char="Ø"/>
            </a:pPr>
            <a:r>
              <a:rPr lang="en-US" sz="2600" b="1" i="1" dirty="0" smtClean="0"/>
              <a:t>Clinical hyperthyroidism is uncommon in children.</a:t>
            </a:r>
          </a:p>
          <a:p>
            <a:pPr>
              <a:buFont typeface="Wingdings" pitchFamily="2" charset="2"/>
              <a:buChar char="Ø"/>
            </a:pPr>
            <a:endParaRPr lang="en-US" sz="2600" b="1" i="1" dirty="0" smtClean="0"/>
          </a:p>
          <a:p>
            <a:pPr>
              <a:buFont typeface="Wingdings" pitchFamily="2" charset="2"/>
              <a:buChar char="Ø"/>
            </a:pPr>
            <a:r>
              <a:rPr lang="en-US" sz="2600" b="1" i="1" dirty="0" smtClean="0">
                <a:solidFill>
                  <a:srgbClr val="99FF33"/>
                </a:solidFill>
              </a:rPr>
              <a:t>Suppressed TSH</a:t>
            </a:r>
            <a:r>
              <a:rPr lang="en-US" sz="2600" b="1" i="1" dirty="0" smtClean="0"/>
              <a:t> .</a:t>
            </a:r>
          </a:p>
          <a:p>
            <a:pPr>
              <a:buFont typeface="Wingdings" pitchFamily="2" charset="2"/>
              <a:buChar char="Ø"/>
            </a:pPr>
            <a:endParaRPr lang="en-US" sz="2600" b="1" i="1" dirty="0" smtClean="0"/>
          </a:p>
          <a:p>
            <a:pPr>
              <a:buFont typeface="Wingdings" pitchFamily="2" charset="2"/>
              <a:buChar char="Ø"/>
            </a:pPr>
            <a:r>
              <a:rPr lang="en-US" sz="2600" b="1" i="1" dirty="0" err="1" smtClean="0">
                <a:solidFill>
                  <a:srgbClr val="C00000"/>
                </a:solidFill>
              </a:rPr>
              <a:t>Thyroidectomy</a:t>
            </a:r>
            <a:r>
              <a:rPr lang="en-US" sz="2600" b="1" i="1" dirty="0" smtClean="0"/>
              <a:t>     is   </a:t>
            </a:r>
            <a:r>
              <a:rPr lang="en-US" sz="2600" b="1" i="1" dirty="0" smtClean="0">
                <a:solidFill>
                  <a:srgbClr val="C00000"/>
                </a:solidFill>
              </a:rPr>
              <a:t>rarely</a:t>
            </a:r>
            <a:r>
              <a:rPr lang="en-US" sz="2600" b="1" i="1" dirty="0" smtClean="0"/>
              <a:t>    necessary</a:t>
            </a:r>
            <a:r>
              <a:rPr lang="en-US" sz="2600" dirty="0" smtClean="0"/>
              <a:t>.</a:t>
            </a:r>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smtClean="0"/>
              <a:t>Cont:</a:t>
            </a:r>
            <a:endParaRPr lang="en-US" sz="3600" b="1" i="1" dirty="0"/>
          </a:p>
        </p:txBody>
      </p:sp>
      <p:sp>
        <p:nvSpPr>
          <p:cNvPr id="3" name="Content Placeholder 2"/>
          <p:cNvSpPr>
            <a:spLocks noGrp="1"/>
          </p:cNvSpPr>
          <p:nvPr>
            <p:ph idx="1"/>
          </p:nvPr>
        </p:nvSpPr>
        <p:spPr/>
        <p:txBody>
          <a:bodyPr>
            <a:normAutofit fontScale="92500" lnSpcReduction="10000"/>
          </a:bodyPr>
          <a:lstStyle/>
          <a:p>
            <a:pPr>
              <a:buFont typeface="Wingdings" pitchFamily="2" charset="2"/>
              <a:buChar char="q"/>
            </a:pPr>
            <a:r>
              <a:rPr lang="en-US" dirty="0" smtClean="0"/>
              <a:t> </a:t>
            </a:r>
            <a:r>
              <a:rPr lang="en-US" sz="3500" b="1" i="1" dirty="0" smtClean="0"/>
              <a:t>Cushing syndrome:</a:t>
            </a:r>
          </a:p>
          <a:p>
            <a:pPr>
              <a:buFont typeface="Wingdings" pitchFamily="2" charset="2"/>
              <a:buChar char="q"/>
            </a:pPr>
            <a:endParaRPr lang="en-US" sz="2800" b="1" i="1" dirty="0" smtClean="0"/>
          </a:p>
          <a:p>
            <a:pPr>
              <a:buFont typeface="Wingdings" pitchFamily="2" charset="2"/>
              <a:buChar char="Ø"/>
            </a:pPr>
            <a:r>
              <a:rPr lang="en-US" sz="2600" b="1" i="1" dirty="0" smtClean="0"/>
              <a:t> Bilateral </a:t>
            </a:r>
            <a:r>
              <a:rPr lang="en-US" sz="2600" b="1" i="1" dirty="0" smtClean="0">
                <a:solidFill>
                  <a:srgbClr val="C00000"/>
                </a:solidFill>
              </a:rPr>
              <a:t>nodular </a:t>
            </a:r>
            <a:r>
              <a:rPr lang="en-US" sz="2600" b="1" i="1" dirty="0" err="1" smtClean="0">
                <a:solidFill>
                  <a:srgbClr val="C00000"/>
                </a:solidFill>
              </a:rPr>
              <a:t>adrenocortical</a:t>
            </a:r>
            <a:r>
              <a:rPr lang="en-US" sz="2600" b="1" i="1" dirty="0" smtClean="0">
                <a:solidFill>
                  <a:srgbClr val="C00000"/>
                </a:solidFill>
              </a:rPr>
              <a:t> hyperplasia </a:t>
            </a:r>
            <a:r>
              <a:rPr lang="en-US" sz="2600" b="1" i="1" dirty="0" smtClean="0"/>
              <a:t>has occurred in early infancy.</a:t>
            </a:r>
          </a:p>
          <a:p>
            <a:pPr>
              <a:buFont typeface="Wingdings" pitchFamily="2" charset="2"/>
              <a:buChar char="Ø"/>
            </a:pPr>
            <a:endParaRPr lang="en-US" sz="2600" b="1" i="1" dirty="0" smtClean="0"/>
          </a:p>
          <a:p>
            <a:pPr>
              <a:buFont typeface="Wingdings" pitchFamily="2" charset="2"/>
              <a:buChar char="Ø"/>
            </a:pPr>
            <a:r>
              <a:rPr lang="en-US" sz="2600" b="1" i="1" dirty="0" smtClean="0">
                <a:solidFill>
                  <a:srgbClr val="99FF33"/>
                </a:solidFill>
              </a:rPr>
              <a:t>ACTH   </a:t>
            </a:r>
            <a:r>
              <a:rPr lang="en-US" sz="2600" b="1" i="1" dirty="0" smtClean="0"/>
              <a:t>levels   are  </a:t>
            </a:r>
            <a:r>
              <a:rPr lang="en-US" sz="2600" b="1" i="1" dirty="0" smtClean="0">
                <a:solidFill>
                  <a:srgbClr val="99FF33"/>
                </a:solidFill>
              </a:rPr>
              <a:t>low.</a:t>
            </a:r>
          </a:p>
          <a:p>
            <a:pPr>
              <a:buFont typeface="Wingdings" pitchFamily="2" charset="2"/>
              <a:buChar char="Ø"/>
            </a:pPr>
            <a:endParaRPr lang="en-US" sz="2600" b="1" i="1" dirty="0" smtClean="0"/>
          </a:p>
          <a:p>
            <a:pPr>
              <a:buFont typeface="Wingdings" pitchFamily="2" charset="2"/>
              <a:buChar char="Ø"/>
            </a:pPr>
            <a:r>
              <a:rPr lang="en-US" sz="2600" b="1" i="1" dirty="0" smtClean="0"/>
              <a:t>Adrenal   function   is  </a:t>
            </a:r>
            <a:r>
              <a:rPr lang="en-US" sz="2600" b="1" i="1" dirty="0" smtClean="0">
                <a:solidFill>
                  <a:srgbClr val="FFFF00"/>
                </a:solidFill>
              </a:rPr>
              <a:t>not  suppressed </a:t>
            </a:r>
            <a:r>
              <a:rPr lang="en-US" sz="2600" b="1" i="1" dirty="0" smtClean="0"/>
              <a:t>by large doses of </a:t>
            </a:r>
            <a:r>
              <a:rPr lang="en-US" sz="2600" b="1" i="1" dirty="0" err="1" smtClean="0">
                <a:solidFill>
                  <a:srgbClr val="FFFF00"/>
                </a:solidFill>
              </a:rPr>
              <a:t>dexamethasone</a:t>
            </a:r>
            <a:r>
              <a:rPr lang="en-US" sz="2600" b="1" i="1" dirty="0" smtClean="0">
                <a:solidFill>
                  <a:srgbClr val="FFFF00"/>
                </a:solidFill>
              </a:rPr>
              <a:t>.</a:t>
            </a:r>
          </a:p>
          <a:p>
            <a:pPr>
              <a:buFont typeface="Wingdings" pitchFamily="2" charset="2"/>
              <a:buChar char="Ø"/>
            </a:pPr>
            <a:endParaRPr lang="en-US" sz="2600" b="1" i="1" dirty="0" smtClean="0"/>
          </a:p>
          <a:p>
            <a:pPr>
              <a:buFont typeface="Wingdings" pitchFamily="2" charset="2"/>
              <a:buChar char="Ø"/>
            </a:pPr>
            <a:r>
              <a:rPr lang="en-US" sz="2600" b="1" i="1" dirty="0" smtClean="0"/>
              <a:t>Treatment is </a:t>
            </a:r>
            <a:r>
              <a:rPr lang="en-US" sz="2600" b="1" i="1" dirty="0" smtClean="0">
                <a:solidFill>
                  <a:srgbClr val="00B0F0"/>
                </a:solidFill>
              </a:rPr>
              <a:t>bilateral </a:t>
            </a:r>
            <a:r>
              <a:rPr lang="en-US" sz="2600" b="1" i="1" dirty="0" err="1" smtClean="0">
                <a:solidFill>
                  <a:srgbClr val="00B0F0"/>
                </a:solidFill>
              </a:rPr>
              <a:t>adrenalectomy</a:t>
            </a:r>
            <a:r>
              <a:rPr lang="en-US" sz="2600" b="1" i="1" dirty="0" smtClean="0"/>
              <a:t>.</a:t>
            </a:r>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i="1" dirty="0" smtClean="0"/>
              <a:t>Cont:</a:t>
            </a:r>
            <a:endParaRPr lang="en-US" sz="4000" b="1" i="1" dirty="0"/>
          </a:p>
        </p:txBody>
      </p:sp>
      <p:sp>
        <p:nvSpPr>
          <p:cNvPr id="3" name="Content Placeholder 2"/>
          <p:cNvSpPr>
            <a:spLocks noGrp="1"/>
          </p:cNvSpPr>
          <p:nvPr>
            <p:ph idx="1"/>
          </p:nvPr>
        </p:nvSpPr>
        <p:spPr/>
        <p:txBody>
          <a:bodyPr>
            <a:normAutofit lnSpcReduction="10000"/>
          </a:bodyPr>
          <a:lstStyle/>
          <a:p>
            <a:r>
              <a:rPr lang="en-US" b="1" i="1" dirty="0" smtClean="0">
                <a:solidFill>
                  <a:schemeClr val="bg1"/>
                </a:solidFill>
              </a:rPr>
              <a:t>GH:</a:t>
            </a:r>
          </a:p>
          <a:p>
            <a:pPr marL="457200" indent="-457200">
              <a:buFont typeface="Wingdings" pitchFamily="2" charset="2"/>
              <a:buChar char="v"/>
            </a:pPr>
            <a:r>
              <a:rPr lang="en-US" sz="2800" b="1" i="1" dirty="0" smtClean="0"/>
              <a:t>Increased secretion of GH occurs </a:t>
            </a:r>
            <a:r>
              <a:rPr lang="en-US" sz="2800" b="1" i="1" dirty="0" smtClean="0">
                <a:solidFill>
                  <a:srgbClr val="FFFF00"/>
                </a:solidFill>
              </a:rPr>
              <a:t>uncommon</a:t>
            </a:r>
            <a:r>
              <a:rPr lang="en-US" sz="2800" b="1" i="1" dirty="0" smtClean="0"/>
              <a:t>.</a:t>
            </a:r>
          </a:p>
          <a:p>
            <a:pPr marL="457200" indent="-457200">
              <a:buFont typeface="Wingdings" pitchFamily="2" charset="2"/>
              <a:buChar char="v"/>
            </a:pPr>
            <a:endParaRPr lang="en-US" sz="2800" b="1" i="1" dirty="0" smtClean="0"/>
          </a:p>
          <a:p>
            <a:pPr>
              <a:buFont typeface="Wingdings" pitchFamily="2" charset="2"/>
              <a:buChar char="v"/>
            </a:pPr>
            <a:r>
              <a:rPr lang="en-US" sz="2800" b="1" i="1" dirty="0" smtClean="0"/>
              <a:t>Manifested clinically by </a:t>
            </a:r>
            <a:r>
              <a:rPr lang="en-US" sz="2800" b="1" i="1" dirty="0" smtClean="0">
                <a:solidFill>
                  <a:srgbClr val="C00000"/>
                </a:solidFill>
              </a:rPr>
              <a:t>gigantism</a:t>
            </a:r>
            <a:r>
              <a:rPr lang="en-US" sz="2800" b="1" i="1" dirty="0" smtClean="0"/>
              <a:t> or </a:t>
            </a:r>
            <a:r>
              <a:rPr lang="en-US" sz="2800" b="1" i="1" dirty="0" err="1" smtClean="0">
                <a:solidFill>
                  <a:srgbClr val="C00000"/>
                </a:solidFill>
              </a:rPr>
              <a:t>acromegaly</a:t>
            </a:r>
            <a:r>
              <a:rPr lang="en-US" sz="2800" b="1" i="1" dirty="0" smtClean="0"/>
              <a:t> .</a:t>
            </a:r>
          </a:p>
          <a:p>
            <a:pPr>
              <a:buFont typeface="Wingdings" pitchFamily="2" charset="2"/>
              <a:buChar char="v"/>
            </a:pPr>
            <a:endParaRPr lang="en-US" sz="2800" b="1" i="1" dirty="0" smtClean="0"/>
          </a:p>
          <a:p>
            <a:pPr>
              <a:buFont typeface="Wingdings" pitchFamily="2" charset="2"/>
              <a:buChar char="v"/>
            </a:pPr>
            <a:r>
              <a:rPr lang="en-US" sz="2800" b="1" i="1" dirty="0" smtClean="0"/>
              <a:t>Increased </a:t>
            </a:r>
            <a:r>
              <a:rPr lang="en-US" sz="2800" b="1" i="1" dirty="0" smtClean="0">
                <a:solidFill>
                  <a:srgbClr val="00B0F0"/>
                </a:solidFill>
              </a:rPr>
              <a:t>rates of growth </a:t>
            </a:r>
            <a:r>
              <a:rPr lang="en-US" sz="2800" b="1" i="1" dirty="0" smtClean="0"/>
              <a:t>even in the absence of precocious puberty.</a:t>
            </a:r>
          </a:p>
          <a:p>
            <a:pPr>
              <a:buNone/>
            </a:pPr>
            <a:r>
              <a:rPr lang="en-US" sz="2800" b="1" i="1" dirty="0" smtClean="0"/>
              <a:t> </a:t>
            </a:r>
          </a:p>
          <a:p>
            <a:pPr>
              <a:buFont typeface="Wingdings" pitchFamily="2" charset="2"/>
              <a:buChar char="v"/>
            </a:pPr>
            <a:r>
              <a:rPr lang="en-US" sz="2800" b="1" i="1" dirty="0" smtClean="0">
                <a:solidFill>
                  <a:srgbClr val="99FF33"/>
                </a:solidFill>
              </a:rPr>
              <a:t>Girls</a:t>
            </a:r>
            <a:r>
              <a:rPr lang="en-US" sz="2800" b="1" i="1" dirty="0" smtClean="0"/>
              <a:t>   and   </a:t>
            </a:r>
            <a:r>
              <a:rPr lang="en-US" sz="2800" b="1" i="1" dirty="0" smtClean="0">
                <a:solidFill>
                  <a:srgbClr val="99FF33"/>
                </a:solidFill>
              </a:rPr>
              <a:t>boys  </a:t>
            </a:r>
            <a:r>
              <a:rPr lang="en-US" sz="2800" b="1" i="1" dirty="0" smtClean="0"/>
              <a:t> are  </a:t>
            </a:r>
            <a:r>
              <a:rPr lang="en-US" sz="2800" b="1" i="1" dirty="0" smtClean="0">
                <a:solidFill>
                  <a:srgbClr val="99FF33"/>
                </a:solidFill>
              </a:rPr>
              <a:t>equally  affected</a:t>
            </a:r>
            <a:r>
              <a:rPr lang="en-US" sz="2800" b="1" i="1" dirty="0" smtClean="0"/>
              <a:t>. </a:t>
            </a:r>
            <a:endParaRPr lang="en-US" sz="2800" b="1" i="1"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i="1" dirty="0" smtClean="0"/>
              <a:t>Cont:</a:t>
            </a:r>
            <a:endParaRPr lang="en-US" sz="4000" b="1" i="1" dirty="0"/>
          </a:p>
        </p:txBody>
      </p:sp>
      <p:sp>
        <p:nvSpPr>
          <p:cNvPr id="3" name="Content Placeholder 2"/>
          <p:cNvSpPr>
            <a:spLocks noGrp="1"/>
          </p:cNvSpPr>
          <p:nvPr>
            <p:ph idx="1"/>
          </p:nvPr>
        </p:nvSpPr>
        <p:spPr/>
        <p:txBody>
          <a:bodyPr>
            <a:normAutofit fontScale="92500" lnSpcReduction="20000"/>
          </a:bodyPr>
          <a:lstStyle/>
          <a:p>
            <a:pPr>
              <a:buFont typeface="Wingdings" pitchFamily="2" charset="2"/>
              <a:buChar char="v"/>
            </a:pPr>
            <a:r>
              <a:rPr lang="en-US" sz="2600" b="1" i="1" dirty="0" smtClean="0"/>
              <a:t>Serum levels of  </a:t>
            </a:r>
            <a:r>
              <a:rPr lang="en-US" sz="2600" b="1" i="1" dirty="0" smtClean="0">
                <a:solidFill>
                  <a:schemeClr val="bg1"/>
                </a:solidFill>
              </a:rPr>
              <a:t>GH</a:t>
            </a:r>
            <a:r>
              <a:rPr lang="en-US" sz="2600" b="1" i="1" dirty="0" smtClean="0"/>
              <a:t> is augmented by </a:t>
            </a:r>
            <a:r>
              <a:rPr lang="en-US" sz="2600" b="1" i="1" dirty="0" err="1" smtClean="0"/>
              <a:t>thyrotropin</a:t>
            </a:r>
            <a:r>
              <a:rPr lang="en-US" sz="2600" b="1" i="1" dirty="0" smtClean="0"/>
              <a:t> </a:t>
            </a:r>
            <a:r>
              <a:rPr lang="en-US" sz="2600" b="1" i="1" dirty="0" smtClean="0">
                <a:solidFill>
                  <a:schemeClr val="bg1"/>
                </a:solidFill>
              </a:rPr>
              <a:t>(TRH) </a:t>
            </a:r>
            <a:r>
              <a:rPr lang="en-US" sz="2600" b="1" i="1" dirty="0" smtClean="0"/>
              <a:t>and poorly inhibited  by  </a:t>
            </a:r>
            <a:r>
              <a:rPr lang="en-US" sz="2600" b="1" i="1" dirty="0" smtClean="0">
                <a:solidFill>
                  <a:schemeClr val="bg1"/>
                </a:solidFill>
              </a:rPr>
              <a:t>oral  glucose</a:t>
            </a:r>
            <a:r>
              <a:rPr lang="en-US" sz="2600" b="1" i="1" dirty="0" smtClean="0"/>
              <a:t>. </a:t>
            </a:r>
          </a:p>
          <a:p>
            <a:pPr>
              <a:buFont typeface="Wingdings" pitchFamily="2" charset="2"/>
              <a:buChar char="v"/>
            </a:pPr>
            <a:endParaRPr lang="en-US" sz="2600" b="1" i="1" dirty="0" smtClean="0"/>
          </a:p>
          <a:p>
            <a:pPr>
              <a:buFont typeface="Wingdings" pitchFamily="2" charset="2"/>
              <a:buChar char="v"/>
            </a:pPr>
            <a:r>
              <a:rPr lang="en-US" sz="2600" b="1" i="1" dirty="0" smtClean="0"/>
              <a:t>Serum levels of </a:t>
            </a:r>
            <a:r>
              <a:rPr lang="en-US" sz="2600" b="1" i="1" dirty="0" smtClean="0">
                <a:solidFill>
                  <a:srgbClr val="C00000"/>
                </a:solidFill>
              </a:rPr>
              <a:t>PRL</a:t>
            </a:r>
            <a:r>
              <a:rPr lang="en-US" sz="2600" b="1" i="1" dirty="0" smtClean="0"/>
              <a:t> are increased in most patients.</a:t>
            </a:r>
          </a:p>
          <a:p>
            <a:pPr>
              <a:buFont typeface="Wingdings" pitchFamily="2" charset="2"/>
              <a:buChar char="v"/>
            </a:pPr>
            <a:endParaRPr lang="en-US" sz="2600" b="1" i="1" dirty="0" smtClean="0"/>
          </a:p>
          <a:p>
            <a:pPr>
              <a:buFont typeface="Wingdings" pitchFamily="2" charset="2"/>
              <a:buChar char="v"/>
            </a:pPr>
            <a:r>
              <a:rPr lang="en-US" sz="2600" b="1" i="1" dirty="0" err="1" smtClean="0">
                <a:solidFill>
                  <a:srgbClr val="00B0F0"/>
                </a:solidFill>
              </a:rPr>
              <a:t>Octreotide</a:t>
            </a:r>
            <a:r>
              <a:rPr lang="en-US" sz="2600" b="1" i="1" dirty="0" smtClean="0"/>
              <a:t>   or   </a:t>
            </a:r>
            <a:r>
              <a:rPr lang="en-US" sz="2600" b="1" i="1" dirty="0" err="1" smtClean="0">
                <a:solidFill>
                  <a:srgbClr val="00B0F0"/>
                </a:solidFill>
              </a:rPr>
              <a:t>lanreotide</a:t>
            </a:r>
            <a:r>
              <a:rPr lang="en-US" sz="2600" b="1" i="1" dirty="0" smtClean="0"/>
              <a:t>,  long-acting   </a:t>
            </a:r>
            <a:r>
              <a:rPr lang="en-US" sz="2600" b="1" i="1" dirty="0" err="1" smtClean="0">
                <a:solidFill>
                  <a:srgbClr val="00B0F0"/>
                </a:solidFill>
              </a:rPr>
              <a:t>somatostatin</a:t>
            </a:r>
            <a:r>
              <a:rPr lang="en-US" sz="2600" b="1" i="1" dirty="0" smtClean="0"/>
              <a:t> analogs, can be used to treat the </a:t>
            </a:r>
            <a:r>
              <a:rPr lang="en-US" sz="2600" b="1" i="1" dirty="0" err="1" smtClean="0"/>
              <a:t>hypersomatotropism</a:t>
            </a:r>
            <a:r>
              <a:rPr lang="en-US" sz="2600" b="1" i="1" dirty="0" smtClean="0"/>
              <a:t>.</a:t>
            </a:r>
          </a:p>
          <a:p>
            <a:pPr>
              <a:buFont typeface="Wingdings" pitchFamily="2" charset="2"/>
              <a:buChar char="v"/>
            </a:pPr>
            <a:endParaRPr lang="en-US" sz="2600" b="1" i="1" dirty="0" smtClean="0"/>
          </a:p>
          <a:p>
            <a:pPr>
              <a:buFont typeface="Wingdings" pitchFamily="2" charset="2"/>
              <a:buChar char="v"/>
            </a:pPr>
            <a:r>
              <a:rPr lang="en-US" sz="2600" b="1" i="1" dirty="0" smtClean="0"/>
              <a:t> The    </a:t>
            </a:r>
            <a:r>
              <a:rPr lang="en-US" sz="2600" b="1" i="1" dirty="0" smtClean="0">
                <a:solidFill>
                  <a:srgbClr val="99FF33"/>
                </a:solidFill>
              </a:rPr>
              <a:t>prognosis   </a:t>
            </a:r>
            <a:r>
              <a:rPr lang="en-US" sz="2600" b="1" i="1" dirty="0" smtClean="0"/>
              <a:t> is    </a:t>
            </a:r>
            <a:r>
              <a:rPr lang="en-US" sz="2600" b="1" i="1" dirty="0" smtClean="0">
                <a:solidFill>
                  <a:srgbClr val="99FF33"/>
                </a:solidFill>
              </a:rPr>
              <a:t>favorable  </a:t>
            </a:r>
            <a:r>
              <a:rPr lang="en-US" sz="2600" b="1" i="1" dirty="0" smtClean="0"/>
              <a:t>  for    longevity.</a:t>
            </a:r>
          </a:p>
          <a:p>
            <a:pPr>
              <a:buFont typeface="Wingdings" pitchFamily="2" charset="2"/>
              <a:buChar char="v"/>
            </a:pPr>
            <a:endParaRPr lang="en-US" sz="2600" b="1" i="1" dirty="0" smtClean="0"/>
          </a:p>
          <a:p>
            <a:pPr>
              <a:buFont typeface="Wingdings" pitchFamily="2" charset="2"/>
              <a:buChar char="v"/>
            </a:pPr>
            <a:r>
              <a:rPr lang="en-US" sz="2600" b="1" i="1" dirty="0" smtClean="0">
                <a:solidFill>
                  <a:srgbClr val="FFFF00"/>
                </a:solidFill>
              </a:rPr>
              <a:t>Deformities</a:t>
            </a:r>
            <a:r>
              <a:rPr lang="en-US" sz="2600" b="1" i="1" dirty="0" smtClean="0"/>
              <a:t>, repeated </a:t>
            </a:r>
            <a:r>
              <a:rPr lang="en-US" sz="2600" b="1" i="1" dirty="0" smtClean="0">
                <a:solidFill>
                  <a:srgbClr val="FFFF00"/>
                </a:solidFill>
              </a:rPr>
              <a:t>fractures</a:t>
            </a:r>
            <a:r>
              <a:rPr lang="en-US" sz="2600" b="1" i="1" dirty="0" smtClean="0"/>
              <a:t>, </a:t>
            </a:r>
            <a:r>
              <a:rPr lang="en-US" sz="2600" b="1" i="1" dirty="0" smtClean="0">
                <a:solidFill>
                  <a:srgbClr val="FFFF00"/>
                </a:solidFill>
              </a:rPr>
              <a:t>pain</a:t>
            </a:r>
            <a:r>
              <a:rPr lang="en-US" sz="2600" b="1" i="1" dirty="0" smtClean="0"/>
              <a:t>, and occasional </a:t>
            </a:r>
            <a:r>
              <a:rPr lang="en-US" sz="2600" b="1" i="1" dirty="0" smtClean="0">
                <a:solidFill>
                  <a:srgbClr val="FFFF00"/>
                </a:solidFill>
              </a:rPr>
              <a:t>cranial nerve</a:t>
            </a:r>
            <a:r>
              <a:rPr lang="en-US" sz="2600" b="1" i="1" dirty="0" smtClean="0"/>
              <a:t> </a:t>
            </a:r>
            <a:r>
              <a:rPr lang="en-US" sz="2600" b="1" i="1" dirty="0" smtClean="0">
                <a:solidFill>
                  <a:srgbClr val="FFFF00"/>
                </a:solidFill>
              </a:rPr>
              <a:t>compression</a:t>
            </a:r>
            <a:r>
              <a:rPr lang="en-US" sz="2600" b="1" i="1" dirty="0" smtClean="0"/>
              <a:t> can result from the   bony lesions.</a:t>
            </a:r>
          </a:p>
          <a:p>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229600" cy="1143000"/>
          </a:xfrm>
        </p:spPr>
        <p:txBody>
          <a:bodyPr>
            <a:normAutofit/>
          </a:bodyPr>
          <a:lstStyle/>
          <a:p>
            <a:r>
              <a:rPr lang="en-US" sz="3200" b="1" i="1" dirty="0" err="1" smtClean="0"/>
              <a:t>Extraglandular</a:t>
            </a:r>
            <a:r>
              <a:rPr lang="en-US" sz="3200" b="1" i="1" dirty="0" smtClean="0"/>
              <a:t> manifestations:</a:t>
            </a:r>
            <a:endParaRPr lang="en-US" sz="3200" b="1" i="1" dirty="0"/>
          </a:p>
        </p:txBody>
      </p:sp>
      <p:sp>
        <p:nvSpPr>
          <p:cNvPr id="3" name="Content Placeholder 2"/>
          <p:cNvSpPr>
            <a:spLocks noGrp="1"/>
          </p:cNvSpPr>
          <p:nvPr>
            <p:ph idx="1"/>
          </p:nvPr>
        </p:nvSpPr>
        <p:spPr/>
        <p:txBody>
          <a:bodyPr/>
          <a:lstStyle/>
          <a:p>
            <a:pPr>
              <a:buFont typeface="Wingdings" pitchFamily="2" charset="2"/>
              <a:buChar char="q"/>
            </a:pPr>
            <a:r>
              <a:rPr lang="en-US" sz="2800" b="1" i="1" dirty="0" err="1" smtClean="0">
                <a:solidFill>
                  <a:srgbClr val="FFFF00"/>
                </a:solidFill>
              </a:rPr>
              <a:t>Phosphaturia</a:t>
            </a:r>
            <a:r>
              <a:rPr lang="en-US" sz="2800" b="1" i="1" dirty="0" smtClean="0"/>
              <a:t>, leading  to rickets or </a:t>
            </a:r>
            <a:r>
              <a:rPr lang="en-US" sz="2800" b="1" i="1" dirty="0" err="1" smtClean="0">
                <a:solidFill>
                  <a:srgbClr val="FFFF00"/>
                </a:solidFill>
              </a:rPr>
              <a:t>osteomalacia</a:t>
            </a:r>
            <a:r>
              <a:rPr lang="en-US" sz="2800" b="1" i="1" dirty="0" smtClean="0"/>
              <a:t>, is the   most   common. </a:t>
            </a:r>
          </a:p>
          <a:p>
            <a:endParaRPr lang="en-US" sz="2800" b="1" i="1" dirty="0" smtClean="0"/>
          </a:p>
          <a:p>
            <a:endParaRPr lang="en-US" sz="2800" b="1" i="1" dirty="0" smtClean="0"/>
          </a:p>
          <a:p>
            <a:endParaRPr lang="en-US" sz="2800" b="1" i="1" dirty="0" smtClean="0"/>
          </a:p>
          <a:p>
            <a:pPr>
              <a:buFont typeface="Wingdings" pitchFamily="2" charset="2"/>
              <a:buChar char="q"/>
            </a:pPr>
            <a:r>
              <a:rPr lang="en-US" sz="2800" b="1" i="1" dirty="0" smtClean="0">
                <a:solidFill>
                  <a:srgbClr val="99FF33"/>
                </a:solidFill>
              </a:rPr>
              <a:t>Cardiovascular   </a:t>
            </a:r>
            <a:r>
              <a:rPr lang="en-US" sz="2800" b="1" i="1" dirty="0" smtClean="0"/>
              <a:t>and   </a:t>
            </a:r>
            <a:r>
              <a:rPr lang="en-US" sz="2800" b="1" i="1" dirty="0" smtClean="0">
                <a:solidFill>
                  <a:srgbClr val="99FF33"/>
                </a:solidFill>
              </a:rPr>
              <a:t>hepatic  </a:t>
            </a:r>
            <a:r>
              <a:rPr lang="en-US" sz="2800" b="1" i="1" dirty="0" smtClean="0"/>
              <a:t> involvement   is  </a:t>
            </a:r>
            <a:r>
              <a:rPr lang="en-US" sz="2800" b="1" i="1" dirty="0" smtClean="0">
                <a:solidFill>
                  <a:srgbClr val="99FF33"/>
                </a:solidFill>
              </a:rPr>
              <a:t>rare</a:t>
            </a:r>
            <a:r>
              <a:rPr lang="en-US" sz="2800" b="1" i="1" dirty="0" smtClean="0"/>
              <a:t> but   may  be   </a:t>
            </a:r>
            <a:r>
              <a:rPr lang="en-US" sz="2800" b="1" i="1" dirty="0" smtClean="0">
                <a:solidFill>
                  <a:srgbClr val="99FF33"/>
                </a:solidFill>
              </a:rPr>
              <a:t>life   threatening  </a:t>
            </a:r>
            <a:r>
              <a:rPr lang="en-US" sz="2800" b="1" i="1" dirty="0" smtClean="0"/>
              <a:t>(severe   neonatal </a:t>
            </a:r>
            <a:r>
              <a:rPr lang="en-US" sz="2800" b="1" i="1" dirty="0" err="1" smtClean="0"/>
              <a:t>cholestasis</a:t>
            </a:r>
            <a:r>
              <a:rPr lang="en-US" sz="2800" b="1" i="1" dirty="0" smtClean="0"/>
              <a:t>).</a:t>
            </a:r>
          </a:p>
          <a:p>
            <a:endParaRPr 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i="1" dirty="0" smtClean="0"/>
              <a:t>Treatment:</a:t>
            </a:r>
            <a:endParaRPr lang="en-US" sz="3600" i="1" dirty="0"/>
          </a:p>
        </p:txBody>
      </p:sp>
      <p:sp>
        <p:nvSpPr>
          <p:cNvPr id="3" name="Content Placeholder 2"/>
          <p:cNvSpPr>
            <a:spLocks noGrp="1"/>
          </p:cNvSpPr>
          <p:nvPr>
            <p:ph idx="1"/>
          </p:nvPr>
        </p:nvSpPr>
        <p:spPr/>
        <p:txBody>
          <a:bodyPr>
            <a:normAutofit fontScale="77500" lnSpcReduction="20000"/>
          </a:bodyPr>
          <a:lstStyle/>
          <a:p>
            <a:pPr>
              <a:buFont typeface="Wingdings" pitchFamily="2" charset="2"/>
              <a:buChar char="q"/>
            </a:pPr>
            <a:r>
              <a:rPr lang="en-US" b="1" i="1" dirty="0" smtClean="0"/>
              <a:t>Functioning </a:t>
            </a:r>
            <a:r>
              <a:rPr lang="en-US" b="1" i="1" dirty="0" smtClean="0">
                <a:solidFill>
                  <a:srgbClr val="FFFF00"/>
                </a:solidFill>
              </a:rPr>
              <a:t>ovarian cysts </a:t>
            </a:r>
            <a:r>
              <a:rPr lang="en-US" b="1" i="1" dirty="0" smtClean="0"/>
              <a:t>often </a:t>
            </a:r>
            <a:r>
              <a:rPr lang="en-US" b="1" i="1" dirty="0" smtClean="0">
                <a:solidFill>
                  <a:srgbClr val="FFFF00"/>
                </a:solidFill>
              </a:rPr>
              <a:t>disappear </a:t>
            </a:r>
            <a:r>
              <a:rPr lang="en-US" b="1" i="1" dirty="0" smtClean="0"/>
              <a:t>spontaneously.</a:t>
            </a:r>
          </a:p>
          <a:p>
            <a:pPr>
              <a:buFont typeface="Wingdings" pitchFamily="2" charset="2"/>
              <a:buChar char="q"/>
            </a:pPr>
            <a:endParaRPr lang="en-US" b="1" i="1" dirty="0" smtClean="0"/>
          </a:p>
          <a:p>
            <a:pPr>
              <a:buFont typeface="Wingdings" pitchFamily="2" charset="2"/>
              <a:buChar char="q"/>
            </a:pPr>
            <a:r>
              <a:rPr lang="en-US" b="1" i="1" dirty="0" smtClean="0"/>
              <a:t>In    girls :</a:t>
            </a:r>
          </a:p>
          <a:p>
            <a:pPr>
              <a:buFont typeface="Wingdings" pitchFamily="2" charset="2"/>
              <a:buChar char="v"/>
            </a:pPr>
            <a:r>
              <a:rPr lang="en-US" b="1" i="1" dirty="0" smtClean="0"/>
              <a:t> </a:t>
            </a:r>
            <a:r>
              <a:rPr lang="en-US" b="1" i="1" dirty="0" err="1" smtClean="0">
                <a:solidFill>
                  <a:srgbClr val="99FF33"/>
                </a:solidFill>
              </a:rPr>
              <a:t>aromatase</a:t>
            </a:r>
            <a:r>
              <a:rPr lang="en-US" b="1" i="1" dirty="0" smtClean="0">
                <a:solidFill>
                  <a:srgbClr val="99FF33"/>
                </a:solidFill>
              </a:rPr>
              <a:t> inhibitors </a:t>
            </a:r>
            <a:r>
              <a:rPr lang="en-US" b="1" i="1" dirty="0" smtClean="0"/>
              <a:t>such as  </a:t>
            </a:r>
            <a:r>
              <a:rPr lang="en-US" b="1" i="1" dirty="0" err="1" smtClean="0"/>
              <a:t>letrozole</a:t>
            </a:r>
            <a:r>
              <a:rPr lang="en-US" b="1" i="1" dirty="0" smtClean="0"/>
              <a:t> (1.25-2.5 mg/day orally) or</a:t>
            </a:r>
          </a:p>
          <a:p>
            <a:pPr>
              <a:buFont typeface="Wingdings" pitchFamily="2" charset="2"/>
              <a:buChar char="v"/>
            </a:pPr>
            <a:r>
              <a:rPr lang="en-US" b="1" i="1" dirty="0" smtClean="0">
                <a:solidFill>
                  <a:srgbClr val="00B0F0"/>
                </a:solidFill>
              </a:rPr>
              <a:t> </a:t>
            </a:r>
            <a:r>
              <a:rPr lang="en-US" b="1" i="1" dirty="0" err="1" smtClean="0">
                <a:solidFill>
                  <a:srgbClr val="99FF33"/>
                </a:solidFill>
              </a:rPr>
              <a:t>antiestrogens</a:t>
            </a:r>
            <a:r>
              <a:rPr lang="en-US" b="1" i="1" dirty="0" smtClean="0">
                <a:solidFill>
                  <a:srgbClr val="00B0F0"/>
                </a:solidFill>
              </a:rPr>
              <a:t> </a:t>
            </a:r>
            <a:r>
              <a:rPr lang="en-US" b="1" i="1" dirty="0" smtClean="0"/>
              <a:t> such as </a:t>
            </a:r>
            <a:r>
              <a:rPr lang="en-US" b="1" i="1" dirty="0" err="1" smtClean="0"/>
              <a:t>tamoxifen</a:t>
            </a:r>
            <a:r>
              <a:rPr lang="en-US" b="1" i="1" dirty="0" smtClean="0"/>
              <a:t>; </a:t>
            </a:r>
            <a:r>
              <a:rPr lang="en-US" b="1" i="1" dirty="0" err="1" smtClean="0"/>
              <a:t>fulvestrant</a:t>
            </a:r>
            <a:r>
              <a:rPr lang="en-US" b="1" i="1" dirty="0" smtClean="0"/>
              <a:t> .</a:t>
            </a:r>
          </a:p>
          <a:p>
            <a:pPr>
              <a:buFont typeface="Wingdings" pitchFamily="2" charset="2"/>
              <a:buChar char="v"/>
            </a:pPr>
            <a:endParaRPr lang="en-US" b="1" i="1" dirty="0" smtClean="0"/>
          </a:p>
          <a:p>
            <a:pPr>
              <a:buFont typeface="Wingdings" pitchFamily="2" charset="2"/>
              <a:buChar char="q"/>
            </a:pPr>
            <a:r>
              <a:rPr lang="en-US" b="1" i="1" dirty="0" smtClean="0"/>
              <a:t>  In   boys:</a:t>
            </a:r>
          </a:p>
          <a:p>
            <a:pPr>
              <a:buFont typeface="Wingdings" pitchFamily="2" charset="2"/>
              <a:buChar char="v"/>
            </a:pPr>
            <a:r>
              <a:rPr lang="en-US" b="1" i="1" dirty="0" smtClean="0"/>
              <a:t>The same components in combination with </a:t>
            </a:r>
          </a:p>
          <a:p>
            <a:pPr>
              <a:buFont typeface="Wingdings" pitchFamily="2" charset="2"/>
              <a:buChar char="v"/>
            </a:pPr>
            <a:r>
              <a:rPr lang="en-US" b="1" i="1" dirty="0" err="1" smtClean="0">
                <a:solidFill>
                  <a:srgbClr val="00B0F0"/>
                </a:solidFill>
              </a:rPr>
              <a:t>Antiandrogens</a:t>
            </a:r>
            <a:r>
              <a:rPr lang="en-US" b="1" i="1" dirty="0" smtClean="0"/>
              <a:t> (such as </a:t>
            </a:r>
            <a:r>
              <a:rPr lang="en-US" b="1" i="1" dirty="0" err="1" smtClean="0"/>
              <a:t>spironolactone</a:t>
            </a:r>
            <a:r>
              <a:rPr lang="en-US" b="1" i="1" dirty="0" smtClean="0"/>
              <a:t> 50-100 mg bid), or</a:t>
            </a:r>
          </a:p>
          <a:p>
            <a:pPr>
              <a:buNone/>
            </a:pPr>
            <a:r>
              <a:rPr lang="en-US" b="1" i="1" dirty="0" smtClean="0"/>
              <a:t>      </a:t>
            </a:r>
            <a:r>
              <a:rPr lang="en-US" b="1" i="1" dirty="0" err="1" smtClean="0"/>
              <a:t>flutamide</a:t>
            </a:r>
            <a:r>
              <a:rPr lang="en-US" b="1" i="1" dirty="0" smtClean="0"/>
              <a:t>( 125-250 mg bid). </a:t>
            </a:r>
          </a:p>
          <a:p>
            <a:pPr>
              <a:buNone/>
            </a:pPr>
            <a:endParaRPr lang="en-US" b="1" i="1" dirty="0" smtClean="0"/>
          </a:p>
          <a:p>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Cont:</a:t>
            </a:r>
            <a:endParaRPr lang="en-US" b="1" i="1" dirty="0"/>
          </a:p>
        </p:txBody>
      </p:sp>
      <p:sp>
        <p:nvSpPr>
          <p:cNvPr id="3" name="Content Placeholder 2"/>
          <p:cNvSpPr>
            <a:spLocks noGrp="1"/>
          </p:cNvSpPr>
          <p:nvPr>
            <p:ph idx="1"/>
          </p:nvPr>
        </p:nvSpPr>
        <p:spPr/>
        <p:txBody>
          <a:bodyPr>
            <a:normAutofit/>
          </a:bodyPr>
          <a:lstStyle/>
          <a:p>
            <a:r>
              <a:rPr lang="en-US" sz="2800" b="1" i="1" dirty="0" smtClean="0"/>
              <a:t>Long-acting  </a:t>
            </a:r>
            <a:r>
              <a:rPr lang="en-US" sz="2800" b="1" i="1" dirty="0" smtClean="0">
                <a:solidFill>
                  <a:srgbClr val="C00000"/>
                </a:solidFill>
              </a:rPr>
              <a:t>analogs   of   </a:t>
            </a:r>
            <a:r>
              <a:rPr lang="en-US" sz="2800" b="1" i="1" dirty="0" err="1" smtClean="0">
                <a:solidFill>
                  <a:srgbClr val="C00000"/>
                </a:solidFill>
              </a:rPr>
              <a:t>GnRH</a:t>
            </a:r>
            <a:r>
              <a:rPr lang="en-US" sz="2800" b="1" i="1" dirty="0" smtClean="0">
                <a:solidFill>
                  <a:srgbClr val="C00000"/>
                </a:solidFill>
              </a:rPr>
              <a:t>  </a:t>
            </a:r>
            <a:r>
              <a:rPr lang="en-US" sz="2800" b="1" i="1" dirty="0" smtClean="0"/>
              <a:t>is indicated only for  patients  whose  puberty has shifted from  a   </a:t>
            </a:r>
            <a:r>
              <a:rPr lang="en-US" sz="2800" b="1" i="1" dirty="0" err="1" smtClean="0"/>
              <a:t>gonadotropin</a:t>
            </a:r>
            <a:r>
              <a:rPr lang="en-US" sz="2800" b="1" i="1" dirty="0" smtClean="0"/>
              <a:t>-  independent    to predominantly   </a:t>
            </a:r>
            <a:r>
              <a:rPr lang="en-US" sz="2800" b="1" i="1" dirty="0" err="1" smtClean="0">
                <a:solidFill>
                  <a:srgbClr val="C00000"/>
                </a:solidFill>
              </a:rPr>
              <a:t>gonadotropin</a:t>
            </a:r>
            <a:r>
              <a:rPr lang="en-US" sz="2800" b="1" i="1" dirty="0" smtClean="0">
                <a:solidFill>
                  <a:srgbClr val="C00000"/>
                </a:solidFill>
              </a:rPr>
              <a:t>-dependent</a:t>
            </a:r>
            <a:r>
              <a:rPr lang="en-US" sz="2800" b="1" i="1" dirty="0" smtClean="0"/>
              <a:t>   mechanism</a:t>
            </a:r>
            <a:endParaRPr lang="en-US" sz="28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latin typeface="Arial" charset="0"/>
              </a:rPr>
              <a:t>Incomplete precocity:</a:t>
            </a:r>
            <a:endParaRPr lang="en-US" sz="3200" i="1" dirty="0"/>
          </a:p>
        </p:txBody>
      </p:sp>
      <p:sp>
        <p:nvSpPr>
          <p:cNvPr id="3" name="Content Placeholder 2"/>
          <p:cNvSpPr>
            <a:spLocks noGrp="1"/>
          </p:cNvSpPr>
          <p:nvPr>
            <p:ph idx="1"/>
          </p:nvPr>
        </p:nvSpPr>
        <p:spPr/>
        <p:txBody>
          <a:bodyPr>
            <a:normAutofit/>
          </a:bodyPr>
          <a:lstStyle/>
          <a:p>
            <a:r>
              <a:rPr lang="en-US" sz="2800" b="1" i="1" dirty="0" smtClean="0">
                <a:latin typeface="Arial" charset="0"/>
              </a:rPr>
              <a:t>Premature </a:t>
            </a:r>
            <a:r>
              <a:rPr lang="en-US" sz="2800" b="1" i="1" dirty="0" err="1" smtClean="0">
                <a:solidFill>
                  <a:srgbClr val="00B0F0"/>
                </a:solidFill>
                <a:latin typeface="Arial" charset="0"/>
              </a:rPr>
              <a:t>thelarche</a:t>
            </a:r>
            <a:r>
              <a:rPr lang="en-US" sz="2800" b="1" i="1" dirty="0" smtClean="0">
                <a:solidFill>
                  <a:srgbClr val="00B0F0"/>
                </a:solidFill>
                <a:latin typeface="Arial" charset="0"/>
              </a:rPr>
              <a:t>  </a:t>
            </a:r>
          </a:p>
          <a:p>
            <a:endParaRPr lang="en-US" sz="2800" b="1" i="1" dirty="0" smtClean="0">
              <a:latin typeface="Arial" charset="0"/>
            </a:endParaRPr>
          </a:p>
          <a:p>
            <a:endParaRPr lang="en-US" sz="2800" b="1" i="1" dirty="0" smtClean="0">
              <a:latin typeface="Arial" charset="0"/>
            </a:endParaRPr>
          </a:p>
          <a:p>
            <a:r>
              <a:rPr lang="en-US" sz="2800" b="1" i="1" dirty="0" smtClean="0">
                <a:latin typeface="Arial" charset="0"/>
              </a:rPr>
              <a:t>Premature </a:t>
            </a:r>
            <a:r>
              <a:rPr lang="en-US" sz="2800" b="1" i="1" dirty="0" err="1" smtClean="0">
                <a:solidFill>
                  <a:srgbClr val="99FF33"/>
                </a:solidFill>
                <a:latin typeface="Arial" charset="0"/>
              </a:rPr>
              <a:t>adrenarche</a:t>
            </a:r>
            <a:r>
              <a:rPr lang="en-US" sz="2800" b="1" i="1" dirty="0" smtClean="0">
                <a:solidFill>
                  <a:srgbClr val="99FF33"/>
                </a:solidFill>
                <a:latin typeface="Arial" charset="0"/>
              </a:rPr>
              <a:t> </a:t>
            </a:r>
          </a:p>
          <a:p>
            <a:endParaRPr lang="en-US" sz="2800" b="1" i="1" dirty="0" smtClean="0">
              <a:latin typeface="Arial" charset="0"/>
            </a:endParaRPr>
          </a:p>
          <a:p>
            <a:endParaRPr lang="en-US" sz="2800" b="1" i="1" dirty="0" smtClean="0">
              <a:latin typeface="Arial" charset="0"/>
            </a:endParaRPr>
          </a:p>
          <a:p>
            <a:r>
              <a:rPr lang="en-US" sz="2800" b="1" i="1" dirty="0" smtClean="0">
                <a:latin typeface="Arial" charset="0"/>
              </a:rPr>
              <a:t>Premature </a:t>
            </a:r>
            <a:r>
              <a:rPr lang="en-US" sz="2800" b="1" i="1" dirty="0" smtClean="0">
                <a:solidFill>
                  <a:srgbClr val="FFFF00"/>
                </a:solidFill>
                <a:latin typeface="Arial" charset="0"/>
              </a:rPr>
              <a:t>menarche </a:t>
            </a:r>
            <a:endParaRPr lang="en-US" sz="2800" b="1" i="1" dirty="0" smtClean="0">
              <a:solidFill>
                <a:srgbClr val="FFFF00"/>
              </a:solidFill>
            </a:endParaRPr>
          </a:p>
          <a:p>
            <a:endParaRPr lang="en-US" sz="2800"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dirty="0" smtClean="0"/>
              <a:t>1-تشخیص بیمار چیست؟</a:t>
            </a:r>
          </a:p>
          <a:p>
            <a:pPr algn="r" rtl="1"/>
            <a:r>
              <a:rPr lang="fa-IR" dirty="0" smtClean="0"/>
              <a:t>2-اقدام پاراکلینیک مهم در مورد این بیمار چیست؟</a:t>
            </a:r>
          </a:p>
          <a:p>
            <a:pPr algn="r" rtl="1"/>
            <a:r>
              <a:rPr lang="fa-IR" dirty="0" smtClean="0"/>
              <a:t>3-درمان بیمار فوق چیست؟</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latin typeface="Arial" charset="0"/>
              </a:rPr>
              <a:t>Incomplete precocity:</a:t>
            </a:r>
            <a:endParaRPr lang="en-US" sz="3200" b="1" i="1" dirty="0"/>
          </a:p>
        </p:txBody>
      </p:sp>
      <p:sp>
        <p:nvSpPr>
          <p:cNvPr id="3" name="Content Placeholder 2"/>
          <p:cNvSpPr>
            <a:spLocks noGrp="1"/>
          </p:cNvSpPr>
          <p:nvPr>
            <p:ph idx="1"/>
          </p:nvPr>
        </p:nvSpPr>
        <p:spPr/>
        <p:txBody>
          <a:bodyPr>
            <a:normAutofit/>
          </a:bodyPr>
          <a:lstStyle/>
          <a:p>
            <a:r>
              <a:rPr lang="en-US" sz="2400" b="1" i="1" dirty="0" smtClean="0">
                <a:latin typeface="Arial" charset="0"/>
              </a:rPr>
              <a:t>It is a variant of </a:t>
            </a:r>
            <a:r>
              <a:rPr lang="en-US" sz="2400" b="1" i="1" dirty="0" smtClean="0">
                <a:solidFill>
                  <a:srgbClr val="FFFF00"/>
                </a:solidFill>
                <a:latin typeface="Arial" charset="0"/>
              </a:rPr>
              <a:t>normal puberty. </a:t>
            </a:r>
          </a:p>
          <a:p>
            <a:endParaRPr lang="en-US" sz="2400" b="1" i="1" dirty="0" smtClean="0">
              <a:latin typeface="Arial" charset="0"/>
            </a:endParaRPr>
          </a:p>
          <a:p>
            <a:endParaRPr lang="en-US" sz="2400" b="1" i="1" dirty="0" smtClean="0">
              <a:latin typeface="Arial" charset="0"/>
            </a:endParaRPr>
          </a:p>
          <a:p>
            <a:r>
              <a:rPr lang="en-US" sz="2400" b="1" i="1" dirty="0" smtClean="0">
                <a:solidFill>
                  <a:srgbClr val="99FF33"/>
                </a:solidFill>
                <a:latin typeface="Arial" charset="0"/>
              </a:rPr>
              <a:t>Growth</a:t>
            </a:r>
            <a:r>
              <a:rPr lang="en-US" sz="2400" b="1" i="1" dirty="0" smtClean="0">
                <a:latin typeface="Arial" charset="0"/>
              </a:rPr>
              <a:t> is </a:t>
            </a:r>
            <a:r>
              <a:rPr lang="en-US" sz="2400" b="1" i="1" dirty="0" smtClean="0">
                <a:solidFill>
                  <a:srgbClr val="99FF33"/>
                </a:solidFill>
                <a:latin typeface="Arial" charset="0"/>
              </a:rPr>
              <a:t>not accelerated. </a:t>
            </a:r>
          </a:p>
          <a:p>
            <a:endParaRPr lang="en-US" sz="2400" b="1" i="1" dirty="0" smtClean="0">
              <a:latin typeface="Arial" charset="0"/>
            </a:endParaRPr>
          </a:p>
          <a:p>
            <a:endParaRPr lang="en-US" sz="2400" b="1" i="1" dirty="0" smtClean="0">
              <a:latin typeface="Arial" charset="0"/>
            </a:endParaRPr>
          </a:p>
          <a:p>
            <a:r>
              <a:rPr lang="en-US" sz="2400" b="1" i="1" dirty="0" smtClean="0">
                <a:solidFill>
                  <a:srgbClr val="00B0F0"/>
                </a:solidFill>
                <a:latin typeface="Arial" charset="0"/>
              </a:rPr>
              <a:t>Close monitoring</a:t>
            </a:r>
            <a:r>
              <a:rPr lang="en-US" sz="2400" b="1" i="1" dirty="0" smtClean="0">
                <a:latin typeface="Arial" charset="0"/>
              </a:rPr>
              <a:t> is needed, as a significant number of   these  children   may  develop central precocious puberty.</a:t>
            </a:r>
          </a:p>
          <a:p>
            <a:r>
              <a:rPr lang="en-US" sz="2400" b="1" i="1" dirty="0" smtClean="0">
                <a:latin typeface="Arial" charset="0"/>
              </a:rPr>
              <a:t> </a:t>
            </a:r>
          </a:p>
          <a:p>
            <a:endParaRPr lang="en-US" sz="2400" b="1" i="1"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Premature </a:t>
            </a:r>
            <a:r>
              <a:rPr lang="en-US" sz="3200" b="1" i="1" dirty="0" err="1" smtClean="0"/>
              <a:t>telarche</a:t>
            </a:r>
            <a:r>
              <a:rPr lang="en-US" sz="3200" b="1" i="1" dirty="0" smtClean="0"/>
              <a:t>:</a:t>
            </a:r>
            <a:endParaRPr lang="en-US" sz="3200" b="1" i="1" dirty="0"/>
          </a:p>
        </p:txBody>
      </p:sp>
      <p:sp>
        <p:nvSpPr>
          <p:cNvPr id="3" name="Content Placeholder 2"/>
          <p:cNvSpPr>
            <a:spLocks noGrp="1"/>
          </p:cNvSpPr>
          <p:nvPr>
            <p:ph idx="1"/>
          </p:nvPr>
        </p:nvSpPr>
        <p:spPr>
          <a:xfrm>
            <a:off x="533400" y="1600200"/>
            <a:ext cx="8229600" cy="4525963"/>
          </a:xfrm>
        </p:spPr>
        <p:txBody>
          <a:bodyPr>
            <a:normAutofit/>
          </a:bodyPr>
          <a:lstStyle/>
          <a:p>
            <a:pPr>
              <a:buFont typeface="Wingdings" charset="2"/>
              <a:buChar char="²"/>
            </a:pPr>
            <a:r>
              <a:rPr lang="en-US" sz="2800" i="1" dirty="0" smtClean="0"/>
              <a:t> </a:t>
            </a:r>
            <a:r>
              <a:rPr lang="en-US" sz="2800" i="1" dirty="0"/>
              <a:t>T</a:t>
            </a:r>
            <a:r>
              <a:rPr lang="en-US" sz="2800" i="1" dirty="0" smtClean="0"/>
              <a:t>ransient </a:t>
            </a:r>
            <a:r>
              <a:rPr lang="en-US" sz="2800" i="1" dirty="0"/>
              <a:t>condition of </a:t>
            </a:r>
            <a:r>
              <a:rPr lang="en-US" sz="2800" i="1" dirty="0" smtClean="0">
                <a:solidFill>
                  <a:srgbClr val="99FF33"/>
                </a:solidFill>
              </a:rPr>
              <a:t>isolated</a:t>
            </a:r>
            <a:r>
              <a:rPr lang="en-US" sz="2800" i="1" dirty="0" smtClean="0"/>
              <a:t>   breast  development  </a:t>
            </a:r>
            <a:r>
              <a:rPr lang="en-US" sz="2800" i="1" dirty="0"/>
              <a:t>often appears in the </a:t>
            </a:r>
            <a:r>
              <a:rPr lang="en-US" sz="2800" i="1" dirty="0">
                <a:solidFill>
                  <a:srgbClr val="99FF33"/>
                </a:solidFill>
              </a:rPr>
              <a:t>first 2 </a:t>
            </a:r>
            <a:r>
              <a:rPr lang="en-US" sz="2800" i="1" dirty="0" err="1">
                <a:solidFill>
                  <a:srgbClr val="99FF33"/>
                </a:solidFill>
              </a:rPr>
              <a:t>yr</a:t>
            </a:r>
            <a:r>
              <a:rPr lang="en-US" sz="2800" i="1" dirty="0">
                <a:solidFill>
                  <a:srgbClr val="99FF33"/>
                </a:solidFill>
              </a:rPr>
              <a:t> of life</a:t>
            </a:r>
            <a:r>
              <a:rPr lang="en-US" sz="2800" i="1" dirty="0" smtClean="0"/>
              <a:t>.</a:t>
            </a:r>
          </a:p>
          <a:p>
            <a:pPr>
              <a:buFont typeface="Wingdings" charset="2"/>
              <a:buChar char="²"/>
            </a:pPr>
            <a:endParaRPr lang="en-US" sz="2800" i="1" dirty="0" smtClean="0"/>
          </a:p>
          <a:p>
            <a:pPr>
              <a:buFont typeface="Wingdings" charset="2"/>
              <a:buChar char="²"/>
            </a:pPr>
            <a:r>
              <a:rPr lang="en-US" sz="2800" i="1" dirty="0" smtClean="0"/>
              <a:t>It can be  </a:t>
            </a:r>
            <a:r>
              <a:rPr lang="en-US" sz="2800" i="1" dirty="0"/>
              <a:t>present </a:t>
            </a:r>
            <a:r>
              <a:rPr lang="en-US" sz="2800" i="1" dirty="0">
                <a:solidFill>
                  <a:srgbClr val="54C9FF"/>
                </a:solidFill>
              </a:rPr>
              <a:t>at birth </a:t>
            </a:r>
            <a:r>
              <a:rPr lang="en-US" sz="2800" i="1" dirty="0"/>
              <a:t>and persists</a:t>
            </a:r>
            <a:r>
              <a:rPr lang="en-US" sz="2800" i="1" dirty="0" smtClean="0"/>
              <a:t>.</a:t>
            </a:r>
          </a:p>
          <a:p>
            <a:pPr>
              <a:buFont typeface="Wingdings" charset="2"/>
              <a:buChar char="²"/>
            </a:pPr>
            <a:endParaRPr lang="en-US" sz="2800" i="1" dirty="0" smtClean="0"/>
          </a:p>
          <a:p>
            <a:pPr>
              <a:buFont typeface="Wingdings" charset="2"/>
              <a:buChar char="²"/>
            </a:pPr>
            <a:r>
              <a:rPr lang="en-US" sz="2800" i="1" dirty="0" smtClean="0"/>
              <a:t> </a:t>
            </a:r>
            <a:r>
              <a:rPr lang="en-US" sz="2800" i="1" dirty="0"/>
              <a:t>It </a:t>
            </a:r>
            <a:r>
              <a:rPr lang="en-US" sz="2800" i="1" dirty="0" smtClean="0"/>
              <a:t> may   be   </a:t>
            </a:r>
            <a:r>
              <a:rPr lang="en-US" sz="2800" i="1" dirty="0">
                <a:solidFill>
                  <a:schemeClr val="bg1"/>
                </a:solidFill>
              </a:rPr>
              <a:t>unilateral</a:t>
            </a:r>
            <a:r>
              <a:rPr lang="en-US" sz="2800" i="1" dirty="0"/>
              <a:t> </a:t>
            </a:r>
            <a:r>
              <a:rPr lang="en-US" sz="2800" i="1" dirty="0" smtClean="0"/>
              <a:t>  or   </a:t>
            </a:r>
            <a:r>
              <a:rPr lang="en-US" sz="2800" i="1" dirty="0" smtClean="0">
                <a:solidFill>
                  <a:srgbClr val="000000"/>
                </a:solidFill>
              </a:rPr>
              <a:t>asymmetric </a:t>
            </a:r>
            <a:r>
              <a:rPr lang="en-US" sz="2800" i="1" dirty="0" smtClean="0"/>
              <a:t>  </a:t>
            </a:r>
            <a:r>
              <a:rPr lang="en-US" sz="2800" i="1" dirty="0"/>
              <a:t>and </a:t>
            </a:r>
            <a:r>
              <a:rPr lang="en-US" sz="2800" i="1" dirty="0" smtClean="0"/>
              <a:t> often fluctuates   in   </a:t>
            </a:r>
            <a:r>
              <a:rPr lang="en-US" sz="2800" i="1" dirty="0"/>
              <a:t>degree</a:t>
            </a:r>
            <a:r>
              <a:rPr lang="en-US" sz="2800" i="1" dirty="0" smtClean="0"/>
              <a:t>.</a:t>
            </a:r>
          </a:p>
          <a:p>
            <a:pPr marL="0" indent="0">
              <a:buNone/>
            </a:pPr>
            <a:endParaRPr lang="en-US" sz="2800" i="1" dirty="0"/>
          </a:p>
        </p:txBody>
      </p:sp>
    </p:spTree>
    <p:extLst>
      <p:ext uri="{BB962C8B-B14F-4D97-AF65-F5344CB8AC3E}">
        <p14:creationId xmlns:p14="http://schemas.microsoft.com/office/powerpoint/2010/main" val="413569752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Cont</a:t>
            </a:r>
            <a:r>
              <a:rPr lang="en-US" i="1" dirty="0" smtClean="0"/>
              <a:t>:</a:t>
            </a:r>
            <a:endParaRPr lang="en-US" i="1" dirty="0"/>
          </a:p>
        </p:txBody>
      </p:sp>
      <p:sp>
        <p:nvSpPr>
          <p:cNvPr id="3" name="Content Placeholder 2"/>
          <p:cNvSpPr>
            <a:spLocks noGrp="1"/>
          </p:cNvSpPr>
          <p:nvPr>
            <p:ph idx="1"/>
          </p:nvPr>
        </p:nvSpPr>
        <p:spPr/>
        <p:txBody>
          <a:bodyPr/>
          <a:lstStyle/>
          <a:p>
            <a:pPr>
              <a:buFont typeface="Wingdings" charset="2"/>
              <a:buChar char="²"/>
            </a:pPr>
            <a:r>
              <a:rPr lang="en-US" i="1" dirty="0"/>
              <a:t>Growth </a:t>
            </a:r>
            <a:r>
              <a:rPr lang="en-US" i="1" dirty="0" smtClean="0"/>
              <a:t>  and   osseous  </a:t>
            </a:r>
            <a:r>
              <a:rPr lang="en-US" i="1" dirty="0"/>
              <a:t>maturation are </a:t>
            </a:r>
            <a:r>
              <a:rPr lang="en-US" i="1" dirty="0">
                <a:solidFill>
                  <a:srgbClr val="99FF33"/>
                </a:solidFill>
              </a:rPr>
              <a:t>normal</a:t>
            </a:r>
            <a:r>
              <a:rPr lang="en-US" i="1" dirty="0"/>
              <a:t> </a:t>
            </a:r>
            <a:r>
              <a:rPr lang="en-US" i="1" dirty="0" smtClean="0"/>
              <a:t>or  </a:t>
            </a:r>
            <a:r>
              <a:rPr lang="en-US" i="1" dirty="0" smtClean="0">
                <a:solidFill>
                  <a:srgbClr val="99FF33"/>
                </a:solidFill>
              </a:rPr>
              <a:t>slightly</a:t>
            </a:r>
            <a:r>
              <a:rPr lang="en-US" i="1" dirty="0" smtClean="0"/>
              <a:t>  </a:t>
            </a:r>
            <a:r>
              <a:rPr lang="en-US" i="1" dirty="0">
                <a:solidFill>
                  <a:srgbClr val="99FF33"/>
                </a:solidFill>
              </a:rPr>
              <a:t>advanced</a:t>
            </a:r>
            <a:r>
              <a:rPr lang="en-US" i="1" dirty="0" smtClean="0">
                <a:solidFill>
                  <a:srgbClr val="99FF33"/>
                </a:solidFill>
              </a:rPr>
              <a:t>.</a:t>
            </a:r>
          </a:p>
          <a:p>
            <a:pPr>
              <a:buFont typeface="Wingdings" charset="2"/>
              <a:buChar char="²"/>
            </a:pPr>
            <a:endParaRPr lang="en-US" i="1" dirty="0"/>
          </a:p>
          <a:p>
            <a:pPr marL="0" indent="0">
              <a:buNone/>
            </a:pPr>
            <a:r>
              <a:rPr lang="en-US" i="1" dirty="0" smtClean="0"/>
              <a:t> </a:t>
            </a:r>
            <a:endParaRPr lang="en-US" i="1" dirty="0"/>
          </a:p>
          <a:p>
            <a:pPr>
              <a:buFont typeface="Wingdings" charset="2"/>
              <a:buChar char="²"/>
            </a:pPr>
            <a:r>
              <a:rPr lang="en-US" i="1" dirty="0" smtClean="0"/>
              <a:t>The  </a:t>
            </a:r>
            <a:r>
              <a:rPr lang="en-US" i="1" dirty="0" smtClean="0">
                <a:solidFill>
                  <a:schemeClr val="bg1"/>
                </a:solidFill>
              </a:rPr>
              <a:t>genitalia</a:t>
            </a:r>
            <a:r>
              <a:rPr lang="en-US" i="1" dirty="0" smtClean="0"/>
              <a:t>  </a:t>
            </a:r>
            <a:r>
              <a:rPr lang="en-US" i="1" dirty="0"/>
              <a:t>show </a:t>
            </a:r>
            <a:r>
              <a:rPr lang="en-US" i="1" dirty="0" smtClean="0"/>
              <a:t> </a:t>
            </a:r>
            <a:r>
              <a:rPr lang="en-US" i="1" dirty="0" smtClean="0">
                <a:solidFill>
                  <a:srgbClr val="000000"/>
                </a:solidFill>
              </a:rPr>
              <a:t>no </a:t>
            </a:r>
            <a:r>
              <a:rPr lang="en-US" i="1" dirty="0">
                <a:solidFill>
                  <a:srgbClr val="000000"/>
                </a:solidFill>
              </a:rPr>
              <a:t>evidence </a:t>
            </a:r>
            <a:r>
              <a:rPr lang="en-US" i="1" dirty="0"/>
              <a:t>of </a:t>
            </a:r>
            <a:r>
              <a:rPr lang="en-US" i="1" dirty="0">
                <a:solidFill>
                  <a:srgbClr val="000000"/>
                </a:solidFill>
              </a:rPr>
              <a:t>estrogenic</a:t>
            </a:r>
            <a:r>
              <a:rPr lang="en-US" i="1" dirty="0"/>
              <a:t> </a:t>
            </a:r>
            <a:r>
              <a:rPr lang="en-US" i="1" dirty="0" smtClean="0"/>
              <a:t>stimulation.</a:t>
            </a:r>
            <a:endParaRPr lang="en-US" dirty="0"/>
          </a:p>
        </p:txBody>
      </p:sp>
    </p:spTree>
    <p:extLst>
      <p:ext uri="{BB962C8B-B14F-4D97-AF65-F5344CB8AC3E}">
        <p14:creationId xmlns:p14="http://schemas.microsoft.com/office/powerpoint/2010/main" val="182560810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i="1" dirty="0" err="1" smtClean="0"/>
              <a:t>Cont</a:t>
            </a:r>
            <a:r>
              <a:rPr lang="en-US" sz="3600" i="1" dirty="0" smtClean="0"/>
              <a:t>:</a:t>
            </a:r>
            <a:endParaRPr lang="en-US" sz="3600" i="1" dirty="0"/>
          </a:p>
        </p:txBody>
      </p:sp>
      <p:sp>
        <p:nvSpPr>
          <p:cNvPr id="3" name="Content Placeholder 2"/>
          <p:cNvSpPr>
            <a:spLocks noGrp="1"/>
          </p:cNvSpPr>
          <p:nvPr>
            <p:ph idx="1"/>
          </p:nvPr>
        </p:nvSpPr>
        <p:spPr/>
        <p:txBody>
          <a:bodyPr>
            <a:normAutofit/>
          </a:bodyPr>
          <a:lstStyle/>
          <a:p>
            <a:r>
              <a:rPr lang="en-US" i="1" dirty="0" smtClean="0"/>
              <a:t>It  </a:t>
            </a:r>
            <a:r>
              <a:rPr lang="en-US" i="1" dirty="0"/>
              <a:t>is usually </a:t>
            </a:r>
            <a:r>
              <a:rPr lang="en-US" i="1" dirty="0">
                <a:solidFill>
                  <a:srgbClr val="99FF33"/>
                </a:solidFill>
              </a:rPr>
              <a:t>sporadic</a:t>
            </a:r>
            <a:r>
              <a:rPr lang="en-US" i="1" dirty="0" smtClean="0">
                <a:solidFill>
                  <a:srgbClr val="99FF33"/>
                </a:solidFill>
              </a:rPr>
              <a:t>.</a:t>
            </a:r>
          </a:p>
          <a:p>
            <a:endParaRPr lang="en-US" i="1" dirty="0" smtClean="0"/>
          </a:p>
          <a:p>
            <a:r>
              <a:rPr lang="en-US" i="1" dirty="0" smtClean="0"/>
              <a:t> </a:t>
            </a:r>
            <a:r>
              <a:rPr lang="en-US" i="1" dirty="0"/>
              <a:t>Breast development might regress </a:t>
            </a:r>
            <a:r>
              <a:rPr lang="en-US" i="1" dirty="0">
                <a:solidFill>
                  <a:srgbClr val="FFFF00"/>
                </a:solidFill>
              </a:rPr>
              <a:t>after 2 </a:t>
            </a:r>
            <a:r>
              <a:rPr lang="en-US" i="1" dirty="0" err="1">
                <a:solidFill>
                  <a:srgbClr val="FFFF00"/>
                </a:solidFill>
              </a:rPr>
              <a:t>yr</a:t>
            </a:r>
            <a:r>
              <a:rPr lang="en-US" i="1" dirty="0"/>
              <a:t>, </a:t>
            </a:r>
            <a:r>
              <a:rPr lang="en-US" i="1" dirty="0" smtClean="0"/>
              <a:t>often    </a:t>
            </a:r>
            <a:r>
              <a:rPr lang="en-US" i="1" dirty="0" smtClean="0">
                <a:solidFill>
                  <a:srgbClr val="FFFF00"/>
                </a:solidFill>
              </a:rPr>
              <a:t>persists</a:t>
            </a:r>
            <a:r>
              <a:rPr lang="en-US" i="1" dirty="0" smtClean="0"/>
              <a:t>    </a:t>
            </a:r>
            <a:r>
              <a:rPr lang="en-US" i="1" dirty="0"/>
              <a:t>for </a:t>
            </a:r>
            <a:r>
              <a:rPr lang="en-US" i="1" dirty="0" smtClean="0"/>
              <a:t>   </a:t>
            </a:r>
            <a:r>
              <a:rPr lang="en-US" i="1" dirty="0" smtClean="0">
                <a:solidFill>
                  <a:srgbClr val="FFFF00"/>
                </a:solidFill>
              </a:rPr>
              <a:t>3</a:t>
            </a:r>
            <a:r>
              <a:rPr lang="en-US" i="1" dirty="0">
                <a:solidFill>
                  <a:srgbClr val="FFFF00"/>
                </a:solidFill>
              </a:rPr>
              <a:t>-5 </a:t>
            </a:r>
            <a:r>
              <a:rPr lang="en-US" i="1" dirty="0" err="1">
                <a:solidFill>
                  <a:srgbClr val="FFFF00"/>
                </a:solidFill>
              </a:rPr>
              <a:t>yr</a:t>
            </a:r>
            <a:r>
              <a:rPr lang="en-US" i="1" dirty="0" smtClean="0"/>
              <a:t>,   </a:t>
            </a:r>
            <a:r>
              <a:rPr lang="en-US" i="1" dirty="0"/>
              <a:t>and </a:t>
            </a:r>
            <a:r>
              <a:rPr lang="en-US" i="1" dirty="0" smtClean="0"/>
              <a:t>     </a:t>
            </a:r>
            <a:r>
              <a:rPr lang="en-US" i="1" dirty="0" smtClean="0">
                <a:solidFill>
                  <a:srgbClr val="FFFF00"/>
                </a:solidFill>
              </a:rPr>
              <a:t>rarely</a:t>
            </a:r>
            <a:r>
              <a:rPr lang="en-US" i="1" dirty="0" smtClean="0"/>
              <a:t> </a:t>
            </a:r>
            <a:r>
              <a:rPr lang="en-US" i="1" dirty="0" smtClean="0">
                <a:solidFill>
                  <a:srgbClr val="FFFF00"/>
                </a:solidFill>
              </a:rPr>
              <a:t>progressive.</a:t>
            </a:r>
          </a:p>
          <a:p>
            <a:endParaRPr lang="en-US" i="1" dirty="0"/>
          </a:p>
          <a:p>
            <a:r>
              <a:rPr lang="en-US" i="1" dirty="0" smtClean="0">
                <a:solidFill>
                  <a:schemeClr val="bg1"/>
                </a:solidFill>
              </a:rPr>
              <a:t> Menarche  </a:t>
            </a:r>
            <a:r>
              <a:rPr lang="en-US" i="1" dirty="0" smtClean="0"/>
              <a:t>occurs  </a:t>
            </a:r>
            <a:r>
              <a:rPr lang="en-US" i="1" dirty="0"/>
              <a:t>at </a:t>
            </a:r>
            <a:r>
              <a:rPr lang="en-US" i="1" dirty="0" smtClean="0"/>
              <a:t> the  expected  </a:t>
            </a:r>
            <a:r>
              <a:rPr lang="en-US" i="1" dirty="0"/>
              <a:t>age, and </a:t>
            </a:r>
            <a:r>
              <a:rPr lang="en-US" i="1" dirty="0" smtClean="0">
                <a:solidFill>
                  <a:srgbClr val="000000"/>
                </a:solidFill>
              </a:rPr>
              <a:t>reproduction</a:t>
            </a:r>
            <a:r>
              <a:rPr lang="en-US" i="1" dirty="0" smtClean="0"/>
              <a:t>   is   </a:t>
            </a:r>
            <a:r>
              <a:rPr lang="en-US" i="1" dirty="0" smtClean="0">
                <a:solidFill>
                  <a:srgbClr val="000000"/>
                </a:solidFill>
              </a:rPr>
              <a:t>normal</a:t>
            </a:r>
            <a:endParaRPr lang="en-US" i="1" dirty="0">
              <a:solidFill>
                <a:srgbClr val="000000"/>
              </a:solidFill>
            </a:endParaRPr>
          </a:p>
          <a:p>
            <a:endParaRPr lang="en-US" dirty="0"/>
          </a:p>
        </p:txBody>
      </p:sp>
    </p:spTree>
    <p:extLst>
      <p:ext uri="{BB962C8B-B14F-4D97-AF65-F5344CB8AC3E}">
        <p14:creationId xmlns:p14="http://schemas.microsoft.com/office/powerpoint/2010/main" val="392575413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Lab:</a:t>
            </a:r>
            <a:endParaRPr lang="en-US" dirty="0"/>
          </a:p>
        </p:txBody>
      </p:sp>
      <p:sp>
        <p:nvSpPr>
          <p:cNvPr id="3" name="Content Placeholder 2"/>
          <p:cNvSpPr>
            <a:spLocks noGrp="1"/>
          </p:cNvSpPr>
          <p:nvPr>
            <p:ph idx="1"/>
          </p:nvPr>
        </p:nvSpPr>
        <p:spPr/>
        <p:txBody>
          <a:bodyPr>
            <a:normAutofit lnSpcReduction="10000"/>
          </a:bodyPr>
          <a:lstStyle/>
          <a:p>
            <a:r>
              <a:rPr lang="en-US" sz="2800" i="1" dirty="0" smtClean="0"/>
              <a:t>Basal   serum  levels  of  </a:t>
            </a:r>
            <a:r>
              <a:rPr lang="en-US" sz="2800" i="1" dirty="0">
                <a:solidFill>
                  <a:srgbClr val="FFFF00"/>
                </a:solidFill>
              </a:rPr>
              <a:t>FSH</a:t>
            </a:r>
            <a:r>
              <a:rPr lang="en-US" sz="2800" i="1" dirty="0"/>
              <a:t> and the </a:t>
            </a:r>
            <a:r>
              <a:rPr lang="en-US" sz="2800" i="1" dirty="0">
                <a:solidFill>
                  <a:srgbClr val="FFFF00"/>
                </a:solidFill>
              </a:rPr>
              <a:t>FSH response </a:t>
            </a:r>
            <a:r>
              <a:rPr lang="en-US" sz="2800" i="1" dirty="0"/>
              <a:t>to </a:t>
            </a:r>
            <a:r>
              <a:rPr lang="en-US" sz="2800" i="1" dirty="0" err="1" smtClean="0">
                <a:solidFill>
                  <a:srgbClr val="FFFF00"/>
                </a:solidFill>
              </a:rPr>
              <a:t>GnRH</a:t>
            </a:r>
            <a:r>
              <a:rPr lang="en-US" sz="2800" i="1" dirty="0" smtClean="0"/>
              <a:t>   stimulation  </a:t>
            </a:r>
            <a:r>
              <a:rPr lang="en-US" sz="2800" i="1" dirty="0"/>
              <a:t>may be </a:t>
            </a:r>
            <a:r>
              <a:rPr lang="en-US" sz="2800" i="1" dirty="0">
                <a:solidFill>
                  <a:srgbClr val="FFFF00"/>
                </a:solidFill>
              </a:rPr>
              <a:t>greater</a:t>
            </a:r>
            <a:r>
              <a:rPr lang="en-US" sz="2800" i="1" dirty="0"/>
              <a:t> than that seen in normal girls</a:t>
            </a:r>
            <a:r>
              <a:rPr lang="en-US" sz="2800" i="1" dirty="0" smtClean="0"/>
              <a:t>.</a:t>
            </a:r>
          </a:p>
          <a:p>
            <a:endParaRPr lang="en-US" sz="2800" i="1" dirty="0" smtClean="0"/>
          </a:p>
          <a:p>
            <a:r>
              <a:rPr lang="en-US" sz="2800" i="1" dirty="0" smtClean="0"/>
              <a:t> Plasma   levels  of  </a:t>
            </a:r>
            <a:r>
              <a:rPr lang="en-US" sz="2800" i="1" dirty="0" smtClean="0">
                <a:solidFill>
                  <a:srgbClr val="99FF33"/>
                </a:solidFill>
              </a:rPr>
              <a:t>LH</a:t>
            </a:r>
            <a:r>
              <a:rPr lang="en-US" sz="2800" i="1" dirty="0" smtClean="0"/>
              <a:t>  and  </a:t>
            </a:r>
            <a:r>
              <a:rPr lang="en-US" sz="2800" i="1" dirty="0">
                <a:solidFill>
                  <a:srgbClr val="99FF33"/>
                </a:solidFill>
              </a:rPr>
              <a:t>estradio</a:t>
            </a:r>
            <a:r>
              <a:rPr lang="en-US" sz="2800" i="1" dirty="0"/>
              <a:t>l are consistently </a:t>
            </a:r>
            <a:r>
              <a:rPr lang="en-US" sz="2800" i="1" dirty="0">
                <a:solidFill>
                  <a:srgbClr val="99FF33"/>
                </a:solidFill>
              </a:rPr>
              <a:t>less</a:t>
            </a:r>
            <a:r>
              <a:rPr lang="en-US" sz="2800" i="1" dirty="0"/>
              <a:t> than the limits of </a:t>
            </a:r>
            <a:r>
              <a:rPr lang="en-US" sz="2800" i="1" dirty="0" smtClean="0"/>
              <a:t>detection.</a:t>
            </a:r>
          </a:p>
          <a:p>
            <a:endParaRPr lang="en-US" sz="2800" i="1" dirty="0" smtClean="0"/>
          </a:p>
          <a:p>
            <a:r>
              <a:rPr lang="en-US" sz="2800" i="1" dirty="0" smtClean="0">
                <a:solidFill>
                  <a:srgbClr val="54C9FF"/>
                </a:solidFill>
              </a:rPr>
              <a:t> Ultrasound   </a:t>
            </a:r>
            <a:r>
              <a:rPr lang="en-US" sz="2800" i="1" dirty="0" smtClean="0"/>
              <a:t>examination    </a:t>
            </a:r>
            <a:r>
              <a:rPr lang="en-US" sz="2800" i="1" dirty="0"/>
              <a:t>of </a:t>
            </a:r>
            <a:r>
              <a:rPr lang="en-US" sz="2800" i="1" dirty="0" smtClean="0"/>
              <a:t>  the   </a:t>
            </a:r>
            <a:r>
              <a:rPr lang="en-US" sz="2800" i="1" dirty="0" smtClean="0">
                <a:solidFill>
                  <a:srgbClr val="54C9FF"/>
                </a:solidFill>
              </a:rPr>
              <a:t>ovaries  </a:t>
            </a:r>
            <a:r>
              <a:rPr lang="en-US" sz="2800" i="1" dirty="0" smtClean="0"/>
              <a:t> </a:t>
            </a:r>
            <a:r>
              <a:rPr lang="en-US" sz="2800" i="1" dirty="0"/>
              <a:t>reveals </a:t>
            </a:r>
            <a:r>
              <a:rPr lang="en-US" sz="2800" i="1" dirty="0" smtClean="0">
                <a:solidFill>
                  <a:srgbClr val="54C9FF"/>
                </a:solidFill>
              </a:rPr>
              <a:t>normal</a:t>
            </a:r>
            <a:r>
              <a:rPr lang="en-US" sz="2800" i="1" dirty="0" smtClean="0"/>
              <a:t>   </a:t>
            </a:r>
            <a:r>
              <a:rPr lang="en-US" sz="2800" i="1" dirty="0"/>
              <a:t>size</a:t>
            </a:r>
            <a:r>
              <a:rPr lang="en-US" sz="2800" i="1" dirty="0" smtClean="0"/>
              <a:t>,   but  a  few  </a:t>
            </a:r>
            <a:r>
              <a:rPr lang="en-US" sz="2800" i="1" dirty="0">
                <a:solidFill>
                  <a:srgbClr val="54C9FF"/>
                </a:solidFill>
              </a:rPr>
              <a:t>small </a:t>
            </a:r>
            <a:r>
              <a:rPr lang="en-US" sz="2800" i="1" dirty="0" smtClean="0">
                <a:solidFill>
                  <a:srgbClr val="54C9FF"/>
                </a:solidFill>
              </a:rPr>
              <a:t> «</a:t>
            </a:r>
            <a:r>
              <a:rPr lang="en-US" sz="2800" i="1" dirty="0">
                <a:solidFill>
                  <a:srgbClr val="54C9FF"/>
                </a:solidFill>
              </a:rPr>
              <a:t>9 </a:t>
            </a:r>
            <a:r>
              <a:rPr lang="en-US" sz="2800" i="1" dirty="0" smtClean="0">
                <a:solidFill>
                  <a:srgbClr val="54C9FF"/>
                </a:solidFill>
              </a:rPr>
              <a:t>mm </a:t>
            </a:r>
            <a:r>
              <a:rPr lang="en-US" sz="2800" i="1" dirty="0">
                <a:solidFill>
                  <a:srgbClr val="54C9FF"/>
                </a:solidFill>
              </a:rPr>
              <a:t>cysts </a:t>
            </a:r>
            <a:r>
              <a:rPr lang="en-US" sz="2800" i="1" dirty="0"/>
              <a:t>are not uncommon.</a:t>
            </a:r>
          </a:p>
        </p:txBody>
      </p:sp>
    </p:spTree>
    <p:extLst>
      <p:ext uri="{BB962C8B-B14F-4D97-AF65-F5344CB8AC3E}">
        <p14:creationId xmlns:p14="http://schemas.microsoft.com/office/powerpoint/2010/main" val="365239217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i="1" dirty="0" smtClean="0"/>
              <a:t>Exaggerated or atypical </a:t>
            </a:r>
            <a:r>
              <a:rPr lang="en-US" sz="3600" b="1" i="1" dirty="0" err="1" smtClean="0"/>
              <a:t>thelarche</a:t>
            </a:r>
            <a:r>
              <a:rPr lang="en-US" dirty="0" smtClean="0"/>
              <a:t>:</a:t>
            </a:r>
            <a:br>
              <a:rPr lang="en-US" dirty="0" smtClean="0"/>
            </a:br>
            <a:endParaRPr lang="en-US" i="1" dirty="0"/>
          </a:p>
        </p:txBody>
      </p:sp>
      <p:sp>
        <p:nvSpPr>
          <p:cNvPr id="3" name="Content Placeholder 2"/>
          <p:cNvSpPr>
            <a:spLocks noGrp="1"/>
          </p:cNvSpPr>
          <p:nvPr>
            <p:ph idx="1"/>
          </p:nvPr>
        </p:nvSpPr>
        <p:spPr/>
        <p:txBody>
          <a:bodyPr>
            <a:normAutofit/>
          </a:bodyPr>
          <a:lstStyle/>
          <a:p>
            <a:r>
              <a:rPr lang="en-US" sz="2600" b="1" i="1" dirty="0"/>
              <a:t>In </a:t>
            </a:r>
            <a:r>
              <a:rPr lang="en-US" sz="2600" b="1" i="1" dirty="0" smtClean="0"/>
              <a:t>  some  </a:t>
            </a:r>
            <a:r>
              <a:rPr lang="en-US" sz="2600" b="1" i="1" dirty="0"/>
              <a:t>girls</a:t>
            </a:r>
            <a:r>
              <a:rPr lang="en-US" sz="2600" b="1" i="1" dirty="0" smtClean="0"/>
              <a:t>,  breast  development  </a:t>
            </a:r>
            <a:r>
              <a:rPr lang="en-US" sz="2600" b="1" i="1" dirty="0"/>
              <a:t>is associated with </a:t>
            </a:r>
            <a:r>
              <a:rPr lang="en-US" sz="2600" b="1" i="1" dirty="0" smtClean="0"/>
              <a:t>definite   </a:t>
            </a:r>
            <a:r>
              <a:rPr lang="en-US" sz="2600" b="1" i="1" dirty="0"/>
              <a:t>evidence of </a:t>
            </a:r>
            <a:r>
              <a:rPr lang="en-US" sz="2600" b="1" i="1" dirty="0">
                <a:solidFill>
                  <a:srgbClr val="54C9FF"/>
                </a:solidFill>
              </a:rPr>
              <a:t>systemic estrogen effects</a:t>
            </a:r>
            <a:r>
              <a:rPr lang="en-US" sz="2600" b="1" i="1" dirty="0"/>
              <a:t>, such as growth acceleration or bone age advancement. </a:t>
            </a:r>
            <a:endParaRPr lang="en-US" sz="2600" b="1" i="1" dirty="0" smtClean="0"/>
          </a:p>
          <a:p>
            <a:endParaRPr lang="en-US" sz="2600" b="1" i="1" dirty="0" smtClean="0"/>
          </a:p>
          <a:p>
            <a:endParaRPr lang="en-US" sz="2600" b="1" i="1" dirty="0" smtClean="0"/>
          </a:p>
          <a:p>
            <a:r>
              <a:rPr lang="en-US" sz="2600" b="1" i="1" dirty="0" smtClean="0"/>
              <a:t>Pelvic   </a:t>
            </a:r>
            <a:r>
              <a:rPr lang="en-US" sz="2600" b="1" i="1" dirty="0" err="1" smtClean="0"/>
              <a:t>sonography</a:t>
            </a:r>
            <a:r>
              <a:rPr lang="en-US" sz="2600" b="1" i="1" dirty="0" smtClean="0"/>
              <a:t>   might   reveal   </a:t>
            </a:r>
            <a:r>
              <a:rPr lang="en-US" sz="2600" b="1" i="1" dirty="0">
                <a:solidFill>
                  <a:srgbClr val="FFFF00"/>
                </a:solidFill>
              </a:rPr>
              <a:t>enlarged </a:t>
            </a:r>
            <a:r>
              <a:rPr lang="en-US" sz="2600" b="1" i="1" dirty="0" smtClean="0">
                <a:solidFill>
                  <a:srgbClr val="FFFF00"/>
                </a:solidFill>
              </a:rPr>
              <a:t>  ovaries </a:t>
            </a:r>
            <a:r>
              <a:rPr lang="en-US" sz="2600" b="1" i="1" dirty="0">
                <a:solidFill>
                  <a:srgbClr val="FFFF00"/>
                </a:solidFill>
              </a:rPr>
              <a:t>or uterus</a:t>
            </a:r>
            <a:r>
              <a:rPr lang="en-US" sz="2600" b="1" i="1" dirty="0" smtClean="0">
                <a:solidFill>
                  <a:srgbClr val="FFFF00"/>
                </a:solidFill>
              </a:rPr>
              <a:t>.</a:t>
            </a:r>
          </a:p>
          <a:p>
            <a:pPr>
              <a:buNone/>
            </a:pPr>
            <a:endParaRPr lang="en-US" sz="2600" dirty="0" smtClean="0"/>
          </a:p>
        </p:txBody>
      </p:sp>
    </p:spTree>
    <p:extLst>
      <p:ext uri="{BB962C8B-B14F-4D97-AF65-F5344CB8AC3E}">
        <p14:creationId xmlns:p14="http://schemas.microsoft.com/office/powerpoint/2010/main" val="117799338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Cont</a:t>
            </a:r>
            <a:r>
              <a:rPr lang="en-US" i="1" dirty="0" smtClean="0"/>
              <a:t>:</a:t>
            </a:r>
            <a:endParaRPr lang="en-US" i="1" dirty="0"/>
          </a:p>
        </p:txBody>
      </p:sp>
      <p:sp>
        <p:nvSpPr>
          <p:cNvPr id="3" name="Content Placeholder 2"/>
          <p:cNvSpPr>
            <a:spLocks noGrp="1"/>
          </p:cNvSpPr>
          <p:nvPr>
            <p:ph idx="1"/>
          </p:nvPr>
        </p:nvSpPr>
        <p:spPr/>
        <p:txBody>
          <a:bodyPr/>
          <a:lstStyle/>
          <a:p>
            <a:r>
              <a:rPr lang="en-US" i="1" dirty="0" smtClean="0"/>
              <a:t>It     differs     from    CPP   and    </a:t>
            </a:r>
            <a:r>
              <a:rPr lang="en-US" i="1" dirty="0" smtClean="0">
                <a:solidFill>
                  <a:srgbClr val="54C9FF"/>
                </a:solidFill>
              </a:rPr>
              <a:t>spontaneously</a:t>
            </a:r>
            <a:r>
              <a:rPr lang="en-US" i="1" dirty="0" smtClean="0"/>
              <a:t> </a:t>
            </a:r>
            <a:r>
              <a:rPr lang="en-US" i="1" dirty="0" smtClean="0">
                <a:solidFill>
                  <a:srgbClr val="54C9FF"/>
                </a:solidFill>
              </a:rPr>
              <a:t>regress.</a:t>
            </a:r>
          </a:p>
          <a:p>
            <a:endParaRPr lang="en-US" i="1" dirty="0" smtClean="0"/>
          </a:p>
          <a:p>
            <a:r>
              <a:rPr lang="en-US" i="1" dirty="0" err="1" smtClean="0">
                <a:solidFill>
                  <a:srgbClr val="FFFF00"/>
                </a:solidFill>
              </a:rPr>
              <a:t>Leuprolide</a:t>
            </a:r>
            <a:r>
              <a:rPr lang="en-US" i="1" dirty="0" smtClean="0"/>
              <a:t> </a:t>
            </a:r>
            <a:r>
              <a:rPr lang="en-US" i="1" dirty="0"/>
              <a:t>or </a:t>
            </a:r>
            <a:r>
              <a:rPr lang="en-US" i="1" dirty="0" err="1">
                <a:solidFill>
                  <a:srgbClr val="FFFF00"/>
                </a:solidFill>
              </a:rPr>
              <a:t>GnRH</a:t>
            </a:r>
            <a:r>
              <a:rPr lang="en-US" i="1" dirty="0">
                <a:solidFill>
                  <a:srgbClr val="FFFF00"/>
                </a:solidFill>
              </a:rPr>
              <a:t> stimulation </a:t>
            </a:r>
            <a:r>
              <a:rPr lang="en-US" i="1" dirty="0"/>
              <a:t>elicits a robust </a:t>
            </a:r>
            <a:r>
              <a:rPr lang="en-US" i="1" dirty="0">
                <a:solidFill>
                  <a:srgbClr val="FFFF00"/>
                </a:solidFill>
              </a:rPr>
              <a:t>FSH</a:t>
            </a:r>
            <a:r>
              <a:rPr lang="en-US" i="1" dirty="0"/>
              <a:t> </a:t>
            </a:r>
            <a:r>
              <a:rPr lang="en-US" i="1" dirty="0" smtClean="0"/>
              <a:t>  response</a:t>
            </a:r>
            <a:r>
              <a:rPr lang="en-US" i="1" dirty="0"/>
              <a:t>, </a:t>
            </a:r>
            <a:r>
              <a:rPr lang="en-US" i="1" dirty="0" smtClean="0"/>
              <a:t>a  </a:t>
            </a:r>
            <a:r>
              <a:rPr lang="en-US" i="1" dirty="0" smtClean="0">
                <a:solidFill>
                  <a:srgbClr val="FFFF00"/>
                </a:solidFill>
              </a:rPr>
              <a:t>low  </a:t>
            </a:r>
            <a:r>
              <a:rPr lang="en-US" i="1" dirty="0">
                <a:solidFill>
                  <a:srgbClr val="FFFF00"/>
                </a:solidFill>
              </a:rPr>
              <a:t>LH response</a:t>
            </a:r>
            <a:r>
              <a:rPr lang="en-US" i="1" dirty="0"/>
              <a:t>, and (after </a:t>
            </a:r>
            <a:r>
              <a:rPr lang="en-US" i="1" dirty="0" err="1" smtClean="0"/>
              <a:t>leuprolide</a:t>
            </a:r>
            <a:r>
              <a:rPr lang="en-US" i="1" dirty="0" smtClean="0"/>
              <a:t>     </a:t>
            </a:r>
            <a:r>
              <a:rPr lang="en-US" i="1" dirty="0"/>
              <a:t>only) </a:t>
            </a:r>
            <a:r>
              <a:rPr lang="en-US" i="1" dirty="0" smtClean="0"/>
              <a:t>  a    moderate      </a:t>
            </a:r>
            <a:r>
              <a:rPr lang="en-US" i="1" dirty="0"/>
              <a:t>estradiol </a:t>
            </a:r>
            <a:r>
              <a:rPr lang="en-US" i="1" dirty="0" smtClean="0"/>
              <a:t>increment   at  </a:t>
            </a:r>
            <a:r>
              <a:rPr lang="en-US" i="1" dirty="0"/>
              <a:t>24 </a:t>
            </a:r>
            <a:r>
              <a:rPr lang="en-US" i="1" dirty="0" err="1" smtClean="0"/>
              <a:t>hr</a:t>
            </a:r>
            <a:r>
              <a:rPr lang="en-US" i="1" dirty="0" smtClean="0"/>
              <a:t>  </a:t>
            </a:r>
            <a:r>
              <a:rPr lang="en-US" i="1" dirty="0"/>
              <a:t>(average 60-90 </a:t>
            </a:r>
            <a:r>
              <a:rPr lang="en-US" i="1" dirty="0" err="1"/>
              <a:t>pg</a:t>
            </a:r>
            <a:r>
              <a:rPr lang="en-US" i="1" dirty="0"/>
              <a:t>/mL). </a:t>
            </a:r>
          </a:p>
          <a:p>
            <a:endParaRPr lang="en-US" dirty="0"/>
          </a:p>
        </p:txBody>
      </p:sp>
    </p:spTree>
    <p:extLst>
      <p:ext uri="{BB962C8B-B14F-4D97-AF65-F5344CB8AC3E}">
        <p14:creationId xmlns:p14="http://schemas.microsoft.com/office/powerpoint/2010/main" val="48150804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Pathogenesis:</a:t>
            </a:r>
            <a:endParaRPr lang="en-US" sz="3200" b="1" i="1" dirty="0"/>
          </a:p>
        </p:txBody>
      </p:sp>
      <p:sp>
        <p:nvSpPr>
          <p:cNvPr id="3" name="Content Placeholder 2"/>
          <p:cNvSpPr>
            <a:spLocks noGrp="1"/>
          </p:cNvSpPr>
          <p:nvPr>
            <p:ph idx="1"/>
          </p:nvPr>
        </p:nvSpPr>
        <p:spPr/>
        <p:txBody>
          <a:bodyPr>
            <a:normAutofit/>
          </a:bodyPr>
          <a:lstStyle/>
          <a:p>
            <a:r>
              <a:rPr lang="en-US" sz="2800" i="1" dirty="0" smtClean="0">
                <a:solidFill>
                  <a:srgbClr val="99FF33"/>
                </a:solidFill>
              </a:rPr>
              <a:t>The    pathogenesis     is     unclear.</a:t>
            </a:r>
          </a:p>
          <a:p>
            <a:pPr marL="0" indent="0">
              <a:buNone/>
            </a:pPr>
            <a:endParaRPr lang="en-US" sz="2800" i="1" dirty="0" smtClean="0">
              <a:solidFill>
                <a:srgbClr val="99FF33"/>
              </a:solidFill>
            </a:endParaRPr>
          </a:p>
          <a:p>
            <a:r>
              <a:rPr lang="en-US" sz="2800" i="1" dirty="0">
                <a:solidFill>
                  <a:srgbClr val="54C9FF"/>
                </a:solidFill>
              </a:rPr>
              <a:t>A</a:t>
            </a:r>
            <a:r>
              <a:rPr lang="en-US" sz="2800" i="1" dirty="0" smtClean="0">
                <a:solidFill>
                  <a:srgbClr val="54C9FF"/>
                </a:solidFill>
              </a:rPr>
              <a:t>ctivating </a:t>
            </a:r>
            <a:r>
              <a:rPr lang="en-US" sz="2800" i="1" dirty="0">
                <a:solidFill>
                  <a:srgbClr val="54C9FF"/>
                </a:solidFill>
              </a:rPr>
              <a:t>mutations </a:t>
            </a:r>
            <a:r>
              <a:rPr lang="en-US" sz="2800" i="1" dirty="0"/>
              <a:t>of the </a:t>
            </a:r>
            <a:r>
              <a:rPr lang="en-US" sz="2800" i="1" dirty="0" err="1">
                <a:solidFill>
                  <a:srgbClr val="54C9FF"/>
                </a:solidFill>
              </a:rPr>
              <a:t>GNASl</a:t>
            </a:r>
            <a:r>
              <a:rPr lang="en-US" sz="2800" i="1" dirty="0">
                <a:solidFill>
                  <a:srgbClr val="54C9FF"/>
                </a:solidFill>
              </a:rPr>
              <a:t> gene </a:t>
            </a:r>
            <a:r>
              <a:rPr lang="en-US" sz="2800" i="1" dirty="0"/>
              <a:t>encoding the a-</a:t>
            </a:r>
            <a:r>
              <a:rPr lang="en-US" sz="2800" i="1" dirty="0" smtClean="0"/>
              <a:t>subunit   </a:t>
            </a:r>
            <a:r>
              <a:rPr lang="en-US" sz="2800" i="1" dirty="0"/>
              <a:t>of </a:t>
            </a:r>
            <a:r>
              <a:rPr lang="en-US" sz="2800" i="1" dirty="0" smtClean="0"/>
              <a:t> the  </a:t>
            </a:r>
            <a:r>
              <a:rPr lang="en-US" sz="2800" i="1" dirty="0" err="1"/>
              <a:t>Gs</a:t>
            </a:r>
            <a:r>
              <a:rPr lang="en-US" sz="2800" i="1" dirty="0"/>
              <a:t> protein have been described in some </a:t>
            </a:r>
            <a:r>
              <a:rPr lang="en-US" sz="2800" i="1" dirty="0" smtClean="0"/>
              <a:t>  patients   without   other   signs   </a:t>
            </a:r>
            <a:r>
              <a:rPr lang="en-US" sz="2800" i="1" dirty="0"/>
              <a:t>of </a:t>
            </a:r>
            <a:r>
              <a:rPr lang="en-US" sz="2800" i="1" dirty="0" smtClean="0"/>
              <a:t>  McCune</a:t>
            </a:r>
            <a:r>
              <a:rPr lang="en-US" sz="2800" i="1" dirty="0"/>
              <a:t>-Albright </a:t>
            </a:r>
            <a:r>
              <a:rPr lang="en-US" sz="2800" i="1" dirty="0" smtClean="0"/>
              <a:t>syndrome</a:t>
            </a:r>
            <a:r>
              <a:rPr lang="en-US" sz="2800" dirty="0" smtClean="0"/>
              <a:t>. </a:t>
            </a:r>
            <a:endParaRPr lang="en-US" sz="2800" dirty="0"/>
          </a:p>
        </p:txBody>
      </p:sp>
    </p:spTree>
    <p:extLst>
      <p:ext uri="{BB962C8B-B14F-4D97-AF65-F5344CB8AC3E}">
        <p14:creationId xmlns:p14="http://schemas.microsoft.com/office/powerpoint/2010/main" val="18203902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Cont</a:t>
            </a:r>
            <a:r>
              <a:rPr lang="en-US" i="1" dirty="0" smtClean="0"/>
              <a:t>:</a:t>
            </a:r>
            <a:endParaRPr lang="en-US" i="1" dirty="0"/>
          </a:p>
        </p:txBody>
      </p:sp>
      <p:sp>
        <p:nvSpPr>
          <p:cNvPr id="3" name="Content Placeholder 2"/>
          <p:cNvSpPr>
            <a:spLocks noGrp="1"/>
          </p:cNvSpPr>
          <p:nvPr>
            <p:ph idx="1"/>
          </p:nvPr>
        </p:nvSpPr>
        <p:spPr/>
        <p:txBody>
          <a:bodyPr>
            <a:normAutofit/>
          </a:bodyPr>
          <a:lstStyle/>
          <a:p>
            <a:r>
              <a:rPr lang="en-US" i="1" dirty="0" smtClean="0">
                <a:solidFill>
                  <a:srgbClr val="FFFF00"/>
                </a:solidFill>
              </a:rPr>
              <a:t>FSH</a:t>
            </a:r>
            <a:r>
              <a:rPr lang="en-US" i="1" dirty="0" smtClean="0"/>
              <a:t>  </a:t>
            </a:r>
            <a:r>
              <a:rPr lang="en-US" i="1" dirty="0" smtClean="0">
                <a:solidFill>
                  <a:srgbClr val="FFFF00"/>
                </a:solidFill>
              </a:rPr>
              <a:t>,  </a:t>
            </a:r>
            <a:r>
              <a:rPr lang="en-US" i="1" dirty="0">
                <a:solidFill>
                  <a:srgbClr val="FFFF00"/>
                </a:solidFill>
              </a:rPr>
              <a:t>LH</a:t>
            </a:r>
            <a:r>
              <a:rPr lang="en-US" i="1" dirty="0" smtClean="0"/>
              <a:t>,   </a:t>
            </a:r>
            <a:r>
              <a:rPr lang="en-US" i="1" dirty="0"/>
              <a:t>and </a:t>
            </a:r>
            <a:r>
              <a:rPr lang="en-US" i="1" dirty="0" smtClean="0"/>
              <a:t> </a:t>
            </a:r>
            <a:r>
              <a:rPr lang="en-US" i="1" dirty="0" smtClean="0">
                <a:solidFill>
                  <a:srgbClr val="FFFF00"/>
                </a:solidFill>
              </a:rPr>
              <a:t>estradio</a:t>
            </a:r>
            <a:r>
              <a:rPr lang="en-US" i="1" dirty="0" smtClean="0"/>
              <a:t>l  </a:t>
            </a:r>
            <a:r>
              <a:rPr lang="en-US" i="1" dirty="0"/>
              <a:t>are generally low </a:t>
            </a:r>
            <a:r>
              <a:rPr lang="en-US" i="1" dirty="0" smtClean="0"/>
              <a:t>.</a:t>
            </a:r>
          </a:p>
          <a:p>
            <a:endParaRPr lang="en-US" i="1" dirty="0" smtClean="0"/>
          </a:p>
          <a:p>
            <a:r>
              <a:rPr lang="en-US" i="1" dirty="0" smtClean="0">
                <a:solidFill>
                  <a:srgbClr val="FFFF00"/>
                </a:solidFill>
              </a:rPr>
              <a:t>Pelvic </a:t>
            </a:r>
            <a:r>
              <a:rPr lang="en-US" i="1" dirty="0">
                <a:solidFill>
                  <a:srgbClr val="FFFF00"/>
                </a:solidFill>
              </a:rPr>
              <a:t>ultrasound </a:t>
            </a:r>
            <a:r>
              <a:rPr lang="en-US" i="1" dirty="0"/>
              <a:t>examination is </a:t>
            </a:r>
            <a:r>
              <a:rPr lang="en-US" i="1" dirty="0">
                <a:solidFill>
                  <a:srgbClr val="FFFF00"/>
                </a:solidFill>
              </a:rPr>
              <a:t>rarely </a:t>
            </a:r>
            <a:r>
              <a:rPr lang="en-US" i="1" dirty="0" smtClean="0">
                <a:solidFill>
                  <a:srgbClr val="FFFF00"/>
                </a:solidFill>
              </a:rPr>
              <a:t>indicated</a:t>
            </a:r>
            <a:r>
              <a:rPr lang="en-US" i="1" dirty="0" smtClean="0"/>
              <a:t>.</a:t>
            </a:r>
          </a:p>
          <a:p>
            <a:endParaRPr lang="en-US" i="1" dirty="0" smtClean="0"/>
          </a:p>
          <a:p>
            <a:r>
              <a:rPr lang="en-US" i="1" dirty="0" smtClean="0">
                <a:solidFill>
                  <a:schemeClr val="bg1"/>
                </a:solidFill>
              </a:rPr>
              <a:t>Bone age </a:t>
            </a:r>
            <a:r>
              <a:rPr lang="en-US" i="1" dirty="0" smtClean="0"/>
              <a:t>should be obtained</a:t>
            </a:r>
          </a:p>
          <a:p>
            <a:endParaRPr lang="en-US" i="1" dirty="0" smtClean="0"/>
          </a:p>
        </p:txBody>
      </p:sp>
    </p:spTree>
    <p:extLst>
      <p:ext uri="{BB962C8B-B14F-4D97-AF65-F5344CB8AC3E}">
        <p14:creationId xmlns:p14="http://schemas.microsoft.com/office/powerpoint/2010/main" val="1645250849"/>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b="1" i="1" dirty="0" smtClean="0"/>
              <a:t>Regression    and    recurrence      suggest  </a:t>
            </a:r>
            <a:r>
              <a:rPr lang="en-US" b="1" i="1" dirty="0" smtClean="0">
                <a:solidFill>
                  <a:srgbClr val="54C9FF"/>
                </a:solidFill>
              </a:rPr>
              <a:t>functioning   follicular   cysts</a:t>
            </a:r>
            <a:r>
              <a:rPr lang="en-US" i="1" dirty="0" smtClean="0">
                <a:solidFill>
                  <a:srgbClr val="54C9FF"/>
                </a:solidFill>
              </a:rPr>
              <a:t>.</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6.5ساله ای با شکایت ازکوتاه قدی مراجعه کرده  </a:t>
            </a:r>
            <a:r>
              <a:rPr lang="en-US" dirty="0" smtClean="0"/>
              <a:t> </a:t>
            </a:r>
            <a:r>
              <a:rPr lang="fa-IR" dirty="0" smtClean="0"/>
              <a:t> کرده است .در  بررسی های انجام   شده  قد  وی  زیر</a:t>
            </a:r>
            <a:r>
              <a:rPr lang="en-US" dirty="0" smtClean="0"/>
              <a:t> </a:t>
            </a:r>
            <a:r>
              <a:rPr lang="fa-IR" dirty="0" smtClean="0"/>
              <a:t> منحنی   5پرسنتایل و  پستان درمرحله 3 تانر است .در مورد بیمار </a:t>
            </a:r>
          </a:p>
          <a:p>
            <a:pPr algn="r" rtl="1"/>
            <a:r>
              <a:rPr lang="en-US" dirty="0" smtClean="0"/>
              <a:t>Bone Age=2.5yr</a:t>
            </a:r>
            <a:r>
              <a:rPr lang="fa-IR" dirty="0" smtClean="0"/>
              <a:t>به سوالات زیرپاسخ دهید.</a:t>
            </a:r>
          </a:p>
          <a:p>
            <a:pPr algn="r" rtl="1"/>
            <a:r>
              <a:rPr lang="fa-IR" dirty="0" smtClean="0"/>
              <a:t>1-چه ازمایشی برای بیمار میفرستید؟</a:t>
            </a:r>
          </a:p>
          <a:p>
            <a:pPr algn="r" rtl="1"/>
            <a:r>
              <a:rPr lang="fa-IR" dirty="0" smtClean="0"/>
              <a:t>2- چه  انتظاری  دارید؟ </a:t>
            </a:r>
            <a:r>
              <a:rPr lang="en-US" dirty="0" smtClean="0"/>
              <a:t> </a:t>
            </a:r>
            <a:r>
              <a:rPr lang="fa-IR" dirty="0" smtClean="0"/>
              <a:t> </a:t>
            </a:r>
            <a:endParaRPr lang="en-US" dirty="0" smtClean="0"/>
          </a:p>
          <a:p>
            <a:pPr algn="r" rtl="1">
              <a:buNone/>
            </a:pPr>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i="1" dirty="0" err="1" smtClean="0"/>
              <a:t>Cont</a:t>
            </a:r>
            <a:r>
              <a:rPr lang="en-US" sz="4000" i="1" dirty="0" smtClean="0"/>
              <a:t>:</a:t>
            </a:r>
            <a:endParaRPr lang="en-US" sz="4000" i="1" dirty="0"/>
          </a:p>
        </p:txBody>
      </p:sp>
      <p:sp>
        <p:nvSpPr>
          <p:cNvPr id="3" name="Content Placeholder 2"/>
          <p:cNvSpPr>
            <a:spLocks noGrp="1"/>
          </p:cNvSpPr>
          <p:nvPr>
            <p:ph idx="1"/>
          </p:nvPr>
        </p:nvSpPr>
        <p:spPr/>
        <p:txBody>
          <a:bodyPr/>
          <a:lstStyle/>
          <a:p>
            <a:r>
              <a:rPr lang="en-US" i="1" dirty="0"/>
              <a:t>Occurrence of </a:t>
            </a:r>
            <a:r>
              <a:rPr lang="en-US" i="1" dirty="0" err="1"/>
              <a:t>thelarche</a:t>
            </a:r>
            <a:r>
              <a:rPr lang="en-US" i="1" dirty="0"/>
              <a:t> in children </a:t>
            </a:r>
            <a:r>
              <a:rPr lang="en-US" i="1" dirty="0">
                <a:solidFill>
                  <a:srgbClr val="FFFF00"/>
                </a:solidFill>
              </a:rPr>
              <a:t>older than 3 </a:t>
            </a:r>
            <a:r>
              <a:rPr lang="en-US" i="1" dirty="0" err="1">
                <a:solidFill>
                  <a:srgbClr val="FFFF00"/>
                </a:solidFill>
              </a:rPr>
              <a:t>yr</a:t>
            </a:r>
            <a:r>
              <a:rPr lang="en-US" i="1" dirty="0"/>
              <a:t> most often is caused by a condition other than benign premature </a:t>
            </a:r>
            <a:r>
              <a:rPr lang="en-US" i="1" dirty="0" err="1"/>
              <a:t>thelarche</a:t>
            </a:r>
            <a:r>
              <a:rPr lang="en-US" i="1" dirty="0"/>
              <a:t>. </a:t>
            </a:r>
          </a:p>
          <a:p>
            <a:endParaRPr lang="en-US" i="1" dirty="0"/>
          </a:p>
        </p:txBody>
      </p:sp>
    </p:spTree>
    <p:extLst>
      <p:ext uri="{BB962C8B-B14F-4D97-AF65-F5344CB8AC3E}">
        <p14:creationId xmlns:p14="http://schemas.microsoft.com/office/powerpoint/2010/main" val="391092782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t>Treatment:</a:t>
            </a:r>
            <a:endParaRPr lang="en-US" sz="3200" b="1" i="1" dirty="0"/>
          </a:p>
        </p:txBody>
      </p:sp>
      <p:sp>
        <p:nvSpPr>
          <p:cNvPr id="3" name="Content Placeholder 2"/>
          <p:cNvSpPr>
            <a:spLocks noGrp="1"/>
          </p:cNvSpPr>
          <p:nvPr>
            <p:ph idx="1"/>
          </p:nvPr>
        </p:nvSpPr>
        <p:spPr/>
        <p:txBody>
          <a:bodyPr>
            <a:normAutofit lnSpcReduction="10000"/>
          </a:bodyPr>
          <a:lstStyle/>
          <a:p>
            <a:r>
              <a:rPr lang="en-US" b="1" i="1" dirty="0" smtClean="0"/>
              <a:t>It   is a </a:t>
            </a:r>
            <a:r>
              <a:rPr lang="en-US" b="1" i="1" dirty="0" smtClean="0">
                <a:solidFill>
                  <a:srgbClr val="FFFF00"/>
                </a:solidFill>
              </a:rPr>
              <a:t>benign</a:t>
            </a:r>
            <a:r>
              <a:rPr lang="en-US" b="1" i="1" dirty="0" smtClean="0"/>
              <a:t>  condition .</a:t>
            </a:r>
          </a:p>
          <a:p>
            <a:endParaRPr lang="en-US" b="1" i="1" dirty="0" smtClean="0"/>
          </a:p>
          <a:p>
            <a:r>
              <a:rPr lang="en-US" b="1" i="1" dirty="0" smtClean="0">
                <a:solidFill>
                  <a:srgbClr val="99FF33"/>
                </a:solidFill>
              </a:rPr>
              <a:t>Exogenous</a:t>
            </a:r>
            <a:r>
              <a:rPr lang="en-US" b="1" i="1" dirty="0" smtClean="0"/>
              <a:t>  exposure  to  </a:t>
            </a:r>
            <a:r>
              <a:rPr lang="en-US" b="1" i="1" dirty="0" smtClean="0">
                <a:solidFill>
                  <a:srgbClr val="99FF33"/>
                </a:solidFill>
              </a:rPr>
              <a:t>estrogens</a:t>
            </a:r>
            <a:r>
              <a:rPr lang="en-US" b="1" i="1" dirty="0" smtClean="0"/>
              <a:t> should be ruled out.</a:t>
            </a:r>
            <a:r>
              <a:rPr lang="en-US" b="1" i="1" dirty="0" smtClean="0">
                <a:solidFill>
                  <a:srgbClr val="99FF33"/>
                </a:solidFill>
              </a:rPr>
              <a:t> </a:t>
            </a:r>
          </a:p>
          <a:p>
            <a:endParaRPr lang="en-US" b="1" i="1" dirty="0" smtClean="0">
              <a:solidFill>
                <a:srgbClr val="99FF33"/>
              </a:solidFill>
            </a:endParaRPr>
          </a:p>
          <a:p>
            <a:endParaRPr lang="en-US" b="1" i="1" dirty="0" smtClean="0">
              <a:solidFill>
                <a:srgbClr val="99FF33"/>
              </a:solidFill>
            </a:endParaRPr>
          </a:p>
          <a:p>
            <a:r>
              <a:rPr lang="en-US" b="1" i="1" dirty="0" smtClean="0">
                <a:solidFill>
                  <a:schemeClr val="bg1"/>
                </a:solidFill>
              </a:rPr>
              <a:t>Continued observation </a:t>
            </a:r>
            <a:r>
              <a:rPr lang="en-US" b="1" i="1" dirty="0" smtClean="0"/>
              <a:t>is important.</a:t>
            </a:r>
          </a:p>
          <a:p>
            <a:pPr>
              <a:buNone/>
            </a:pPr>
            <a:r>
              <a:rPr lang="en-US" b="1" i="1" dirty="0" smtClean="0">
                <a:solidFill>
                  <a:srgbClr val="54C9FF"/>
                </a:solidFill>
              </a:rPr>
              <a:t> </a:t>
            </a:r>
          </a:p>
          <a:p>
            <a:endParaRPr lang="en-US" i="1" dirty="0" smtClean="0"/>
          </a:p>
          <a:p>
            <a:endParaRPr lang="en-US" i="1" dirty="0" smtClean="0"/>
          </a:p>
          <a:p>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i="1" dirty="0" smtClean="0">
                <a:latin typeface="Arial" charset="0"/>
              </a:rPr>
              <a:t>Premature </a:t>
            </a:r>
            <a:r>
              <a:rPr lang="en-US" sz="3200" b="1" i="1" dirty="0" err="1" smtClean="0">
                <a:latin typeface="Arial" charset="0"/>
              </a:rPr>
              <a:t>adrenarche</a:t>
            </a:r>
            <a:r>
              <a:rPr lang="en-US" sz="3200" b="1" i="1" dirty="0" smtClean="0">
                <a:latin typeface="Arial" charset="0"/>
              </a:rPr>
              <a:t>:</a:t>
            </a:r>
            <a:br>
              <a:rPr lang="en-US" sz="3200" b="1" i="1" dirty="0" smtClean="0">
                <a:latin typeface="Arial" charset="0"/>
              </a:rPr>
            </a:br>
            <a:endParaRPr lang="en-US" sz="3200" b="1" i="1" dirty="0"/>
          </a:p>
        </p:txBody>
      </p:sp>
      <p:sp>
        <p:nvSpPr>
          <p:cNvPr id="3" name="Content Placeholder 2"/>
          <p:cNvSpPr>
            <a:spLocks noGrp="1"/>
          </p:cNvSpPr>
          <p:nvPr>
            <p:ph idx="1"/>
          </p:nvPr>
        </p:nvSpPr>
        <p:spPr/>
        <p:txBody>
          <a:bodyPr>
            <a:normAutofit/>
          </a:bodyPr>
          <a:lstStyle/>
          <a:p>
            <a:r>
              <a:rPr lang="en-US" sz="2400" b="1" i="1" dirty="0" smtClean="0">
                <a:latin typeface="Arial" charset="0"/>
              </a:rPr>
              <a:t>Appearance of pubic and/or </a:t>
            </a:r>
            <a:r>
              <a:rPr lang="en-US" sz="2400" b="1" i="1" dirty="0" err="1" smtClean="0">
                <a:latin typeface="Arial" charset="0"/>
              </a:rPr>
              <a:t>axillary</a:t>
            </a:r>
            <a:r>
              <a:rPr lang="en-US" sz="2400" b="1" i="1" dirty="0" smtClean="0">
                <a:latin typeface="Arial" charset="0"/>
              </a:rPr>
              <a:t> hair prior to the age  of  </a:t>
            </a:r>
            <a:r>
              <a:rPr lang="en-US" sz="2400" b="1" i="1" dirty="0" smtClean="0">
                <a:solidFill>
                  <a:srgbClr val="FFFF00"/>
                </a:solidFill>
                <a:latin typeface="Arial" charset="0"/>
              </a:rPr>
              <a:t>8y</a:t>
            </a:r>
            <a:r>
              <a:rPr lang="en-US" sz="2400" b="1" i="1" dirty="0" smtClean="0">
                <a:latin typeface="Arial" charset="0"/>
              </a:rPr>
              <a:t>  </a:t>
            </a:r>
            <a:r>
              <a:rPr lang="en-US" sz="2400" b="1" i="1" dirty="0" smtClean="0"/>
              <a:t> in  </a:t>
            </a:r>
            <a:r>
              <a:rPr lang="en-US" sz="2400" b="1" i="1" dirty="0" smtClean="0">
                <a:solidFill>
                  <a:srgbClr val="FFFF00"/>
                </a:solidFill>
              </a:rPr>
              <a:t>girls</a:t>
            </a:r>
            <a:r>
              <a:rPr lang="en-US" sz="2400" b="1" i="1" dirty="0" smtClean="0"/>
              <a:t>  or  age  </a:t>
            </a:r>
            <a:r>
              <a:rPr lang="en-US" sz="2400" b="1" i="1" dirty="0" smtClean="0">
                <a:solidFill>
                  <a:srgbClr val="FFFF00"/>
                </a:solidFill>
              </a:rPr>
              <a:t>9  years  </a:t>
            </a:r>
            <a:r>
              <a:rPr lang="en-US" sz="2400" b="1" i="1" dirty="0" smtClean="0"/>
              <a:t>in  </a:t>
            </a:r>
            <a:r>
              <a:rPr lang="en-US" sz="2400" b="1" i="1" dirty="0" smtClean="0">
                <a:solidFill>
                  <a:srgbClr val="FFFF00"/>
                </a:solidFill>
              </a:rPr>
              <a:t>boys</a:t>
            </a:r>
            <a:r>
              <a:rPr lang="en-US" sz="2400" b="1" i="1" dirty="0" smtClean="0">
                <a:solidFill>
                  <a:srgbClr val="FFFF00"/>
                </a:solidFill>
                <a:latin typeface="Arial" charset="0"/>
              </a:rPr>
              <a:t>.</a:t>
            </a:r>
            <a:r>
              <a:rPr lang="en-US" sz="2400" b="1" i="1" dirty="0" smtClean="0">
                <a:solidFill>
                  <a:srgbClr val="FFFF00"/>
                </a:solidFill>
              </a:rPr>
              <a:t> </a:t>
            </a:r>
          </a:p>
          <a:p>
            <a:endParaRPr lang="en-US" sz="2400" b="1" i="1" dirty="0" smtClean="0"/>
          </a:p>
          <a:p>
            <a:r>
              <a:rPr lang="en-US" sz="2400" b="1" i="1" dirty="0" smtClean="0">
                <a:solidFill>
                  <a:schemeClr val="tx2">
                    <a:lumMod val="10000"/>
                  </a:schemeClr>
                </a:solidFill>
                <a:latin typeface="Arial" charset="0"/>
              </a:rPr>
              <a:t>No  other  signs</a:t>
            </a:r>
            <a:r>
              <a:rPr lang="en-US" sz="2400" b="1" i="1" dirty="0" smtClean="0">
                <a:latin typeface="Arial" charset="0"/>
              </a:rPr>
              <a:t>  of  puberty  or  </a:t>
            </a:r>
            <a:r>
              <a:rPr lang="en-US" sz="2400" b="1" i="1" dirty="0" err="1" smtClean="0">
                <a:latin typeface="Arial" charset="0"/>
              </a:rPr>
              <a:t>virilization</a:t>
            </a:r>
            <a:r>
              <a:rPr lang="en-US" sz="2400" b="1" i="1" dirty="0" smtClean="0">
                <a:latin typeface="Arial" charset="0"/>
              </a:rPr>
              <a:t>.</a:t>
            </a:r>
          </a:p>
          <a:p>
            <a:pPr>
              <a:buNone/>
            </a:pPr>
            <a:r>
              <a:rPr lang="en-US" sz="2400" b="1" i="1" dirty="0" smtClean="0"/>
              <a:t> </a:t>
            </a:r>
          </a:p>
          <a:p>
            <a:r>
              <a:rPr lang="en-US" sz="2400" b="1" i="1" dirty="0" smtClean="0">
                <a:latin typeface="Arial" charset="0"/>
              </a:rPr>
              <a:t>It is about 10 times </a:t>
            </a:r>
            <a:r>
              <a:rPr lang="en-US" sz="2400" b="1" i="1" dirty="0" smtClean="0">
                <a:solidFill>
                  <a:srgbClr val="99FF33"/>
                </a:solidFill>
                <a:latin typeface="Arial" charset="0"/>
              </a:rPr>
              <a:t>more common</a:t>
            </a:r>
            <a:r>
              <a:rPr lang="en-US" sz="2400" b="1" i="1" dirty="0" smtClean="0">
                <a:latin typeface="Arial" charset="0"/>
              </a:rPr>
              <a:t> in </a:t>
            </a:r>
            <a:r>
              <a:rPr lang="en-US" sz="2400" b="1" i="1" dirty="0" smtClean="0">
                <a:solidFill>
                  <a:srgbClr val="99FF33"/>
                </a:solidFill>
                <a:latin typeface="Arial" charset="0"/>
              </a:rPr>
              <a:t>girls </a:t>
            </a:r>
            <a:r>
              <a:rPr lang="en-US" sz="2400" b="1" i="1" dirty="0" smtClean="0">
                <a:latin typeface="Arial" charset="0"/>
              </a:rPr>
              <a:t>than boys. </a:t>
            </a:r>
          </a:p>
          <a:p>
            <a:endParaRPr lang="en-US" sz="2400" b="1" i="1" dirty="0" smtClean="0">
              <a:latin typeface="Arial" charset="0"/>
            </a:endParaRPr>
          </a:p>
          <a:p>
            <a:r>
              <a:rPr lang="en-US" sz="2400" b="1" i="1" dirty="0" smtClean="0">
                <a:latin typeface="Arial" charset="0"/>
              </a:rPr>
              <a:t>The  prevalence  is  </a:t>
            </a:r>
            <a:r>
              <a:rPr lang="en-US" sz="2400" b="1" i="1" dirty="0" smtClean="0">
                <a:solidFill>
                  <a:srgbClr val="00B0F0"/>
                </a:solidFill>
                <a:latin typeface="Arial" charset="0"/>
              </a:rPr>
              <a:t>increased </a:t>
            </a:r>
            <a:r>
              <a:rPr lang="en-US" sz="2400" b="1" i="1" dirty="0" smtClean="0">
                <a:latin typeface="Arial" charset="0"/>
              </a:rPr>
              <a:t> in  children with </a:t>
            </a:r>
            <a:r>
              <a:rPr lang="en-US" sz="2400" b="1" i="1" dirty="0" smtClean="0">
                <a:solidFill>
                  <a:srgbClr val="00B0F0"/>
                </a:solidFill>
                <a:latin typeface="Arial" charset="0"/>
              </a:rPr>
              <a:t>CNS abnormalities.</a:t>
            </a:r>
          </a:p>
          <a:p>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Cont:</a:t>
            </a:r>
            <a:endParaRPr lang="en-US" b="1" i="1" dirty="0"/>
          </a:p>
        </p:txBody>
      </p:sp>
      <p:sp>
        <p:nvSpPr>
          <p:cNvPr id="3" name="Content Placeholder 2"/>
          <p:cNvSpPr>
            <a:spLocks noGrp="1"/>
          </p:cNvSpPr>
          <p:nvPr>
            <p:ph idx="1"/>
          </p:nvPr>
        </p:nvSpPr>
        <p:spPr/>
        <p:txBody>
          <a:bodyPr>
            <a:normAutofit/>
          </a:bodyPr>
          <a:lstStyle/>
          <a:p>
            <a:r>
              <a:rPr lang="en-US" sz="2600" i="1" dirty="0" smtClean="0">
                <a:latin typeface="Arial" charset="0"/>
              </a:rPr>
              <a:t>Serum </a:t>
            </a:r>
            <a:r>
              <a:rPr lang="en-US" sz="2600" i="1" dirty="0" smtClean="0">
                <a:solidFill>
                  <a:srgbClr val="FFFF00"/>
                </a:solidFill>
                <a:latin typeface="Arial" charset="0"/>
              </a:rPr>
              <a:t>DHEAS</a:t>
            </a:r>
            <a:r>
              <a:rPr lang="en-US" sz="2600" i="1" dirty="0" smtClean="0">
                <a:latin typeface="Arial" charset="0"/>
              </a:rPr>
              <a:t> concentration is appropriate for </a:t>
            </a:r>
            <a:r>
              <a:rPr lang="en-US" sz="2600" i="1" dirty="0" smtClean="0">
                <a:solidFill>
                  <a:srgbClr val="FFFF00"/>
                </a:solidFill>
                <a:latin typeface="Arial" charset="0"/>
              </a:rPr>
              <a:t>pubic hair stage</a:t>
            </a:r>
            <a:r>
              <a:rPr lang="en-US" sz="2600" i="1" dirty="0" smtClean="0">
                <a:latin typeface="Arial" charset="0"/>
              </a:rPr>
              <a:t>. </a:t>
            </a:r>
          </a:p>
          <a:p>
            <a:endParaRPr lang="en-US" sz="2600" i="1" dirty="0" smtClean="0">
              <a:latin typeface="Arial" charset="0"/>
            </a:endParaRPr>
          </a:p>
          <a:p>
            <a:r>
              <a:rPr lang="en-US" sz="2600" i="1" dirty="0" smtClean="0">
                <a:latin typeface="Arial" charset="0"/>
              </a:rPr>
              <a:t>serum </a:t>
            </a:r>
            <a:r>
              <a:rPr lang="en-US" sz="2600" b="1" i="1" dirty="0" smtClean="0">
                <a:solidFill>
                  <a:srgbClr val="99FF33"/>
                </a:solidFill>
                <a:latin typeface="Arial" charset="0"/>
              </a:rPr>
              <a:t>LH, FSH </a:t>
            </a:r>
            <a:r>
              <a:rPr lang="en-US" sz="2600" i="1" dirty="0" smtClean="0">
                <a:latin typeface="Arial" charset="0"/>
              </a:rPr>
              <a:t>and </a:t>
            </a:r>
            <a:r>
              <a:rPr lang="en-US" sz="2600" b="1" i="1" dirty="0" err="1" smtClean="0">
                <a:solidFill>
                  <a:srgbClr val="99FF33"/>
                </a:solidFill>
                <a:latin typeface="Arial" charset="0"/>
              </a:rPr>
              <a:t>gonadal</a:t>
            </a:r>
            <a:r>
              <a:rPr lang="en-US" sz="2600" b="1" i="1" dirty="0" smtClean="0">
                <a:solidFill>
                  <a:srgbClr val="99FF33"/>
                </a:solidFill>
                <a:latin typeface="Arial" charset="0"/>
              </a:rPr>
              <a:t> steroid </a:t>
            </a:r>
            <a:r>
              <a:rPr lang="en-US" sz="2600" i="1" dirty="0" smtClean="0">
                <a:latin typeface="Arial" charset="0"/>
              </a:rPr>
              <a:t> are in the </a:t>
            </a:r>
            <a:r>
              <a:rPr lang="en-US" sz="2600" b="1" i="1" dirty="0" err="1" smtClean="0">
                <a:solidFill>
                  <a:srgbClr val="99FF33"/>
                </a:solidFill>
                <a:latin typeface="Arial" charset="0"/>
              </a:rPr>
              <a:t>prepubertal</a:t>
            </a:r>
            <a:r>
              <a:rPr lang="en-US" sz="2600" i="1" dirty="0" smtClean="0">
                <a:latin typeface="Arial" charset="0"/>
              </a:rPr>
              <a:t> range.</a:t>
            </a:r>
          </a:p>
          <a:p>
            <a:endParaRPr lang="en-US" sz="2600" i="1" dirty="0" smtClean="0">
              <a:latin typeface="Arial" charset="0"/>
            </a:endParaRPr>
          </a:p>
          <a:p>
            <a:r>
              <a:rPr lang="en-US" sz="2600" i="1" dirty="0" smtClean="0">
                <a:latin typeface="Arial" charset="0"/>
              </a:rPr>
              <a:t>20 percent of girls with premature </a:t>
            </a:r>
            <a:r>
              <a:rPr lang="en-US" sz="2600" i="1" dirty="0" err="1" smtClean="0">
                <a:latin typeface="Arial" charset="0"/>
              </a:rPr>
              <a:t>adrenarche</a:t>
            </a:r>
            <a:r>
              <a:rPr lang="en-US" sz="2600" i="1" dirty="0" smtClean="0">
                <a:latin typeface="Arial" charset="0"/>
              </a:rPr>
              <a:t> have been  reported  to  </a:t>
            </a:r>
            <a:r>
              <a:rPr lang="en-US" sz="2600" b="1" i="1" dirty="0" smtClean="0">
                <a:solidFill>
                  <a:srgbClr val="00B0F0"/>
                </a:solidFill>
                <a:latin typeface="Arial" charset="0"/>
              </a:rPr>
              <a:t>progress</a:t>
            </a:r>
            <a:r>
              <a:rPr lang="en-US" sz="2600" i="1" dirty="0" smtClean="0">
                <a:latin typeface="Arial" charset="0"/>
              </a:rPr>
              <a:t>  to  central  precocious puberty.</a:t>
            </a:r>
          </a:p>
          <a:p>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normAutofit/>
          </a:bodyPr>
          <a:lstStyle/>
          <a:p>
            <a:r>
              <a:rPr lang="en-US" sz="2800" i="1" dirty="0">
                <a:solidFill>
                  <a:srgbClr val="99FF33"/>
                </a:solidFill>
              </a:rPr>
              <a:t>Premature </a:t>
            </a:r>
            <a:r>
              <a:rPr lang="en-US" sz="2800" i="1" dirty="0" err="1" smtClean="0">
                <a:solidFill>
                  <a:srgbClr val="99FF33"/>
                </a:solidFill>
              </a:rPr>
              <a:t>adrenarche</a:t>
            </a:r>
            <a:r>
              <a:rPr lang="en-US" sz="2800" i="1" dirty="0" smtClean="0">
                <a:solidFill>
                  <a:srgbClr val="99FF33"/>
                </a:solidFill>
              </a:rPr>
              <a:t>  </a:t>
            </a:r>
            <a:r>
              <a:rPr lang="en-US" sz="2800" i="1" dirty="0"/>
              <a:t>is </a:t>
            </a:r>
            <a:r>
              <a:rPr lang="en-US" sz="2800" i="1" dirty="0" smtClean="0"/>
              <a:t> a </a:t>
            </a:r>
            <a:r>
              <a:rPr lang="en-US" sz="2800" i="1" dirty="0" smtClean="0">
                <a:solidFill>
                  <a:srgbClr val="99FF33"/>
                </a:solidFill>
              </a:rPr>
              <a:t>slowly </a:t>
            </a:r>
            <a:r>
              <a:rPr lang="en-US" sz="2800" i="1" dirty="0">
                <a:solidFill>
                  <a:srgbClr val="99FF33"/>
                </a:solidFill>
              </a:rPr>
              <a:t>progressive </a:t>
            </a:r>
            <a:r>
              <a:rPr lang="en-US" sz="2800" i="1" dirty="0"/>
              <a:t>condition that </a:t>
            </a:r>
            <a:r>
              <a:rPr lang="en-US" sz="2800" i="1" dirty="0" smtClean="0"/>
              <a:t>requires  </a:t>
            </a:r>
            <a:r>
              <a:rPr lang="en-US" sz="2800" i="1" dirty="0">
                <a:solidFill>
                  <a:srgbClr val="99FF33"/>
                </a:solidFill>
              </a:rPr>
              <a:t>no therapy</a:t>
            </a:r>
            <a:r>
              <a:rPr lang="en-US" sz="2800" i="1" dirty="0" smtClean="0"/>
              <a:t>.</a:t>
            </a:r>
          </a:p>
          <a:p>
            <a:endParaRPr lang="en-US" sz="2800" i="1" dirty="0" smtClean="0"/>
          </a:p>
          <a:p>
            <a:r>
              <a:rPr lang="en-US" sz="2800" i="1" dirty="0" smtClean="0"/>
              <a:t> A </a:t>
            </a:r>
            <a:r>
              <a:rPr lang="en-US" sz="2800" i="1" dirty="0"/>
              <a:t>subset </a:t>
            </a:r>
            <a:r>
              <a:rPr lang="en-US" sz="2800" i="1" dirty="0" smtClean="0"/>
              <a:t>of  </a:t>
            </a:r>
            <a:r>
              <a:rPr lang="en-US" sz="2800" i="1" dirty="0"/>
              <a:t>patients </a:t>
            </a:r>
            <a:r>
              <a:rPr lang="en-US" sz="2800" i="1" dirty="0" smtClean="0"/>
              <a:t> </a:t>
            </a:r>
            <a:r>
              <a:rPr lang="en-US" sz="2800" i="1" dirty="0"/>
              <a:t>have </a:t>
            </a:r>
            <a:r>
              <a:rPr lang="en-US" sz="2800" i="1" dirty="0" smtClean="0"/>
              <a:t>one  </a:t>
            </a:r>
            <a:r>
              <a:rPr lang="en-US" sz="2800" i="1" dirty="0"/>
              <a:t>or </a:t>
            </a:r>
            <a:r>
              <a:rPr lang="en-US" sz="2800" i="1" dirty="0" smtClean="0"/>
              <a:t> more  features  </a:t>
            </a:r>
            <a:r>
              <a:rPr lang="en-US" sz="2800" i="1" dirty="0"/>
              <a:t>of </a:t>
            </a:r>
            <a:r>
              <a:rPr lang="en-US" sz="2800" i="1" dirty="0" smtClean="0"/>
              <a:t> </a:t>
            </a:r>
            <a:r>
              <a:rPr lang="en-US" sz="2800" i="1" dirty="0" smtClean="0">
                <a:solidFill>
                  <a:srgbClr val="54C9FF"/>
                </a:solidFill>
              </a:rPr>
              <a:t>systemic   androgen  </a:t>
            </a:r>
            <a:r>
              <a:rPr lang="en-US" sz="2800" i="1" dirty="0">
                <a:solidFill>
                  <a:srgbClr val="54C9FF"/>
                </a:solidFill>
              </a:rPr>
              <a:t>effect</a:t>
            </a:r>
            <a:r>
              <a:rPr lang="en-US" sz="2800" i="1" dirty="0"/>
              <a:t>, </a:t>
            </a:r>
            <a:r>
              <a:rPr lang="en-US" sz="2800" i="1" dirty="0" smtClean="0"/>
              <a:t> such  as  </a:t>
            </a:r>
            <a:r>
              <a:rPr lang="en-US" sz="2800" i="1" dirty="0"/>
              <a:t>marked </a:t>
            </a:r>
            <a:r>
              <a:rPr lang="en-US" sz="2800" i="1" dirty="0" smtClean="0"/>
              <a:t> growth </a:t>
            </a:r>
            <a:r>
              <a:rPr lang="en-US" sz="2800" i="1" dirty="0"/>
              <a:t>acceleration</a:t>
            </a:r>
            <a:r>
              <a:rPr lang="en-US" sz="2800" i="1" dirty="0" smtClean="0"/>
              <a:t>,   clitoral   </a:t>
            </a:r>
            <a:r>
              <a:rPr lang="en-US" sz="2800" i="1" dirty="0"/>
              <a:t>(girls</a:t>
            </a:r>
            <a:r>
              <a:rPr lang="en-US" sz="2800" i="1" dirty="0" smtClean="0"/>
              <a:t>)   or    phallic       </a:t>
            </a:r>
            <a:r>
              <a:rPr lang="en-US" sz="2800" i="1" dirty="0"/>
              <a:t>(boys) enlargement, cystic acne, or advanced bone age (&gt;2 SD above the mean for age). </a:t>
            </a:r>
            <a:r>
              <a:rPr lang="en-US" sz="2800" i="1" dirty="0" smtClean="0"/>
              <a:t>  </a:t>
            </a:r>
            <a:endParaRPr lang="en-US" sz="2800" i="1" dirty="0"/>
          </a:p>
          <a:p>
            <a:endParaRPr lang="en-US" dirty="0"/>
          </a:p>
        </p:txBody>
      </p:sp>
    </p:spTree>
    <p:extLst>
      <p:ext uri="{BB962C8B-B14F-4D97-AF65-F5344CB8AC3E}">
        <p14:creationId xmlns:p14="http://schemas.microsoft.com/office/powerpoint/2010/main" val="335897180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err="1" smtClean="0"/>
              <a:t>Cont</a:t>
            </a:r>
            <a:r>
              <a:rPr lang="en-US" i="1" dirty="0" smtClean="0"/>
              <a:t>:</a:t>
            </a:r>
            <a:endParaRPr lang="en-US" i="1" dirty="0"/>
          </a:p>
        </p:txBody>
      </p:sp>
      <p:sp>
        <p:nvSpPr>
          <p:cNvPr id="3" name="Content Placeholder 2"/>
          <p:cNvSpPr>
            <a:spLocks noGrp="1"/>
          </p:cNvSpPr>
          <p:nvPr>
            <p:ph idx="1"/>
          </p:nvPr>
        </p:nvSpPr>
        <p:spPr/>
        <p:txBody>
          <a:bodyPr>
            <a:normAutofit/>
          </a:bodyPr>
          <a:lstStyle/>
          <a:p>
            <a:r>
              <a:rPr lang="en-US" sz="2800" i="1" dirty="0" smtClean="0"/>
              <a:t>In   these   patients </a:t>
            </a:r>
            <a:r>
              <a:rPr lang="en-US" sz="2800" i="1" dirty="0"/>
              <a:t>an </a:t>
            </a:r>
            <a:r>
              <a:rPr lang="en-US" sz="2800" i="1" dirty="0" smtClean="0"/>
              <a:t> </a:t>
            </a:r>
            <a:r>
              <a:rPr lang="en-US" sz="2800" i="1" dirty="0" smtClean="0">
                <a:solidFill>
                  <a:srgbClr val="99FF33"/>
                </a:solidFill>
              </a:rPr>
              <a:t>ACTH  stimulation  </a:t>
            </a:r>
            <a:r>
              <a:rPr lang="en-US" sz="2800" i="1" dirty="0">
                <a:solidFill>
                  <a:srgbClr val="99FF33"/>
                </a:solidFill>
              </a:rPr>
              <a:t>test </a:t>
            </a:r>
            <a:r>
              <a:rPr lang="en-US" sz="2800" i="1" dirty="0"/>
              <a:t>with measurement of steroid intermediates (</a:t>
            </a:r>
            <a:r>
              <a:rPr lang="en-US" sz="2800" i="1" dirty="0" smtClean="0"/>
              <a:t>mainly </a:t>
            </a:r>
            <a:r>
              <a:rPr lang="en-US" sz="2800" i="1" dirty="0">
                <a:solidFill>
                  <a:srgbClr val="99FF33"/>
                </a:solidFill>
              </a:rPr>
              <a:t>17</a:t>
            </a:r>
            <a:r>
              <a:rPr lang="en-US" sz="2800" i="1" dirty="0" smtClean="0">
                <a:solidFill>
                  <a:srgbClr val="99FF33"/>
                </a:solidFill>
              </a:rPr>
              <a:t>-OH p</a:t>
            </a:r>
            <a:r>
              <a:rPr lang="en-US" sz="2800" i="1" dirty="0" smtClean="0"/>
              <a:t>)   is   indicated   </a:t>
            </a:r>
            <a:r>
              <a:rPr lang="en-US" sz="2800" i="1" dirty="0"/>
              <a:t>to </a:t>
            </a:r>
            <a:r>
              <a:rPr lang="en-US" sz="2800" i="1" dirty="0" smtClean="0"/>
              <a:t> rule  out  </a:t>
            </a:r>
            <a:r>
              <a:rPr lang="en-US" sz="2800" i="1" dirty="0" err="1">
                <a:solidFill>
                  <a:srgbClr val="99FF33"/>
                </a:solidFill>
              </a:rPr>
              <a:t>nonclassical</a:t>
            </a:r>
            <a:r>
              <a:rPr lang="en-US" sz="2800" i="1" dirty="0">
                <a:solidFill>
                  <a:srgbClr val="99FF33"/>
                </a:solidFill>
              </a:rPr>
              <a:t> </a:t>
            </a:r>
            <a:r>
              <a:rPr lang="en-US" sz="2800" i="1" dirty="0" smtClean="0">
                <a:solidFill>
                  <a:srgbClr val="99FF33"/>
                </a:solidFill>
              </a:rPr>
              <a:t>CAH</a:t>
            </a:r>
            <a:r>
              <a:rPr lang="en-US" sz="2800" i="1" dirty="0" smtClean="0"/>
              <a:t>   </a:t>
            </a:r>
            <a:r>
              <a:rPr lang="en-US" sz="2800" i="1" dirty="0"/>
              <a:t>due to </a:t>
            </a:r>
            <a:r>
              <a:rPr lang="en-US" sz="2800" i="1" dirty="0" smtClean="0"/>
              <a:t>21-hydroxylase  </a:t>
            </a:r>
            <a:r>
              <a:rPr lang="en-US" sz="2800" i="1" dirty="0"/>
              <a:t>deficiency.  </a:t>
            </a:r>
          </a:p>
          <a:p>
            <a:endParaRPr lang="en-US" sz="2800" i="1" dirty="0"/>
          </a:p>
        </p:txBody>
      </p:sp>
    </p:spTree>
    <p:extLst>
      <p:ext uri="{BB962C8B-B14F-4D97-AF65-F5344CB8AC3E}">
        <p14:creationId xmlns:p14="http://schemas.microsoft.com/office/powerpoint/2010/main" val="393394600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sz="2800" b="1" i="1" dirty="0" smtClean="0">
                <a:solidFill>
                  <a:srgbClr val="FFFF00"/>
                </a:solidFill>
                <a:latin typeface="Arial" charset="0"/>
              </a:rPr>
              <a:t>Follow   up   </a:t>
            </a:r>
            <a:r>
              <a:rPr lang="en-US" sz="2800" b="1" i="1" dirty="0" smtClean="0">
                <a:latin typeface="Arial" charset="0"/>
              </a:rPr>
              <a:t>of   </a:t>
            </a:r>
            <a:r>
              <a:rPr lang="en-US" sz="2800" b="1" i="1" dirty="0" smtClean="0">
                <a:solidFill>
                  <a:srgbClr val="FFFF00"/>
                </a:solidFill>
                <a:latin typeface="Arial" charset="0"/>
              </a:rPr>
              <a:t>all </a:t>
            </a:r>
            <a:r>
              <a:rPr lang="en-US" sz="2800" b="1" i="1" dirty="0" smtClean="0">
                <a:latin typeface="Arial" charset="0"/>
              </a:rPr>
              <a:t> children  with  premature </a:t>
            </a:r>
            <a:r>
              <a:rPr lang="en-US" sz="2800" b="1" i="1" dirty="0" err="1" smtClean="0">
                <a:latin typeface="Arial" charset="0"/>
              </a:rPr>
              <a:t>adrenarche</a:t>
            </a:r>
            <a:r>
              <a:rPr lang="en-US" sz="2800" b="1" i="1" dirty="0" smtClean="0">
                <a:latin typeface="Arial" charset="0"/>
              </a:rPr>
              <a:t>   is   </a:t>
            </a:r>
            <a:r>
              <a:rPr lang="en-US" sz="2800" b="1" i="1" dirty="0" smtClean="0">
                <a:solidFill>
                  <a:srgbClr val="FFFF00"/>
                </a:solidFill>
                <a:latin typeface="Arial" charset="0"/>
              </a:rPr>
              <a:t>strongly</a:t>
            </a:r>
            <a:r>
              <a:rPr lang="en-US" sz="2800" b="1" i="1" dirty="0" smtClean="0">
                <a:latin typeface="Arial" charset="0"/>
              </a:rPr>
              <a:t>   recommended.</a:t>
            </a:r>
          </a:p>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r>
              <a:rPr lang="en-US" sz="2800" i="1" dirty="0">
                <a:latin typeface="Arial" charset="0"/>
              </a:rPr>
              <a:t>It is a </a:t>
            </a:r>
            <a:r>
              <a:rPr lang="en-US" sz="2800" i="1" dirty="0">
                <a:solidFill>
                  <a:srgbClr val="C00000"/>
                </a:solidFill>
                <a:latin typeface="Arial" charset="0"/>
              </a:rPr>
              <a:t>risk factor  </a:t>
            </a:r>
            <a:r>
              <a:rPr lang="en-US" sz="2800" i="1" dirty="0">
                <a:latin typeface="Arial" charset="0"/>
              </a:rPr>
              <a:t>for  </a:t>
            </a:r>
            <a:r>
              <a:rPr lang="en-US" sz="2800" i="1" dirty="0">
                <a:solidFill>
                  <a:srgbClr val="C00000"/>
                </a:solidFill>
                <a:latin typeface="Arial" charset="0"/>
              </a:rPr>
              <a:t>PCO</a:t>
            </a:r>
            <a:r>
              <a:rPr lang="en-US" sz="2800" b="1" i="1" dirty="0" smtClean="0">
                <a:solidFill>
                  <a:srgbClr val="C00000"/>
                </a:solidFill>
                <a:latin typeface="Arial" charset="0"/>
              </a:rPr>
              <a:t>.</a:t>
            </a:r>
          </a:p>
          <a:p>
            <a:endParaRPr lang="en-US" b="1" i="1" dirty="0">
              <a:solidFill>
                <a:srgbClr val="C00000"/>
              </a:solidFill>
              <a:latin typeface="Arial" charset="0"/>
            </a:endParaRPr>
          </a:p>
          <a:p>
            <a:r>
              <a:rPr lang="en-US" sz="2800" i="1" dirty="0"/>
              <a:t>P</a:t>
            </a:r>
            <a:r>
              <a:rPr lang="en-US" sz="2800" i="1" dirty="0" smtClean="0"/>
              <a:t>rogression    to  </a:t>
            </a:r>
            <a:r>
              <a:rPr lang="en-US" sz="2800" i="1" dirty="0"/>
              <a:t>pubertal </a:t>
            </a:r>
            <a:r>
              <a:rPr lang="en-US" sz="2800" i="1" dirty="0" err="1" smtClean="0"/>
              <a:t>hyperandrogenism</a:t>
            </a:r>
            <a:r>
              <a:rPr lang="en-US" sz="2800" i="1" dirty="0" smtClean="0"/>
              <a:t>   </a:t>
            </a:r>
            <a:r>
              <a:rPr lang="en-US" sz="2800" i="1" dirty="0" smtClean="0">
                <a:solidFill>
                  <a:srgbClr val="99FF33"/>
                </a:solidFill>
              </a:rPr>
              <a:t>may</a:t>
            </a:r>
            <a:r>
              <a:rPr lang="en-US" sz="2800" i="1" dirty="0" smtClean="0"/>
              <a:t>   </a:t>
            </a:r>
            <a:r>
              <a:rPr lang="en-US" sz="2800" i="1" dirty="0"/>
              <a:t>be </a:t>
            </a:r>
            <a:r>
              <a:rPr lang="en-US" sz="2800" i="1" dirty="0" smtClean="0"/>
              <a:t>  prevented    by     </a:t>
            </a:r>
            <a:r>
              <a:rPr lang="en-US" sz="2800" i="1" dirty="0"/>
              <a:t>insulin- </a:t>
            </a:r>
            <a:r>
              <a:rPr lang="en-US" sz="2800" i="1" dirty="0" smtClean="0"/>
              <a:t>  sensitizing     agents  </a:t>
            </a:r>
            <a:r>
              <a:rPr lang="en-US" sz="2800" i="1" dirty="0"/>
              <a:t>(</a:t>
            </a:r>
            <a:r>
              <a:rPr lang="en-US" sz="2800" i="1" dirty="0" smtClean="0">
                <a:solidFill>
                  <a:srgbClr val="99FF33"/>
                </a:solidFill>
              </a:rPr>
              <a:t>metformin</a:t>
            </a:r>
            <a:r>
              <a:rPr lang="en-US" sz="2800" i="1" dirty="0" smtClean="0"/>
              <a:t>  </a:t>
            </a:r>
            <a:r>
              <a:rPr lang="en-US" sz="2800" i="1" dirty="0"/>
              <a:t>850-1000 </a:t>
            </a:r>
            <a:r>
              <a:rPr lang="en-US" sz="2800" i="1" dirty="0" smtClean="0"/>
              <a:t> mg</a:t>
            </a:r>
            <a:r>
              <a:rPr lang="en-US" sz="2800" i="1" dirty="0"/>
              <a:t>/day</a:t>
            </a:r>
            <a:r>
              <a:rPr lang="en-US" sz="2800" i="1" dirty="0" smtClean="0"/>
              <a:t>).</a:t>
            </a:r>
            <a:endParaRPr lang="en-US" sz="2800" i="1" dirty="0"/>
          </a:p>
          <a:p>
            <a:endParaRPr lang="en-US" dirty="0"/>
          </a:p>
        </p:txBody>
      </p:sp>
    </p:spTree>
    <p:extLst>
      <p:ext uri="{BB962C8B-B14F-4D97-AF65-F5344CB8AC3E}">
        <p14:creationId xmlns:p14="http://schemas.microsoft.com/office/powerpoint/2010/main" val="149006221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a:blip r:embed="rId2" cstate="print"/>
          <a:srcRect/>
          <a:stretch>
            <a:fillRect/>
          </a:stretch>
        </p:blipFill>
        <p:spPr bwMode="auto">
          <a:xfrm>
            <a:off x="1676400" y="0"/>
            <a:ext cx="533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4" name="Content Placeholder 3"/>
          <p:cNvSpPr>
            <a:spLocks noGrp="1"/>
          </p:cNvSpPr>
          <p:nvPr>
            <p:ph idx="1"/>
          </p:nvPr>
        </p:nvSpPr>
        <p:spPr>
          <a:xfrm>
            <a:off x="457200" y="1600200"/>
            <a:ext cx="8229600" cy="2850011"/>
          </a:xfrm>
          <a:prstGeom prst="rect">
            <a:avLst/>
          </a:prstGeom>
        </p:spPr>
        <p:txBody>
          <a:bodyPr>
            <a:spAutoFit/>
          </a:bodyPr>
          <a:lstStyle/>
          <a:p>
            <a:pPr algn="r" rtl="1"/>
            <a:r>
              <a:rPr lang="fa-IR" dirty="0" smtClean="0"/>
              <a:t>دختر 6 ساله ای با رشد دوطرفه  پستان به شما مراجعه کرده است.در معاینه پستان  وی در مرحله 3 تانر است.</a:t>
            </a:r>
          </a:p>
          <a:p>
            <a:pPr algn="r" rtl="1"/>
            <a:r>
              <a:rPr lang="fa-IR" dirty="0" smtClean="0"/>
              <a:t>در مورد این بیماربه سوالات زیر پاسخ دهید.</a:t>
            </a:r>
          </a:p>
          <a:p>
            <a:pPr algn="r" rtl="1"/>
            <a:r>
              <a:rPr lang="fa-IR" dirty="0" smtClean="0"/>
              <a:t>1-چه ازمایشاتی برای بیمار ارسال می کنید</a:t>
            </a:r>
          </a:p>
          <a:p>
            <a:pPr algn="r" rtl="1"/>
            <a:r>
              <a:rPr lang="fa-IR" dirty="0" smtClean="0"/>
              <a:t>2-ایا نیاز به ام ار ای دارد؟</a:t>
            </a:r>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i="1" dirty="0" smtClean="0">
                <a:latin typeface="Arial" charset="0"/>
              </a:rPr>
              <a:t>Premature Isolated Menarche :</a:t>
            </a:r>
            <a:r>
              <a:rPr lang="en-US" dirty="0" smtClean="0">
                <a:solidFill>
                  <a:srgbClr val="FF0000"/>
                </a:solidFill>
                <a:latin typeface="Arial" charset="0"/>
              </a:rPr>
              <a:t/>
            </a:r>
            <a:br>
              <a:rPr lang="en-US" dirty="0" smtClean="0">
                <a:solidFill>
                  <a:srgbClr val="FF0000"/>
                </a:solidFill>
                <a:latin typeface="Arial" charset="0"/>
              </a:rPr>
            </a:br>
            <a:endParaRPr lang="en-US" dirty="0"/>
          </a:p>
        </p:txBody>
      </p:sp>
      <p:sp>
        <p:nvSpPr>
          <p:cNvPr id="3" name="Content Placeholder 2"/>
          <p:cNvSpPr>
            <a:spLocks noGrp="1"/>
          </p:cNvSpPr>
          <p:nvPr>
            <p:ph idx="1"/>
          </p:nvPr>
        </p:nvSpPr>
        <p:spPr/>
        <p:txBody>
          <a:bodyPr>
            <a:normAutofit/>
          </a:bodyPr>
          <a:lstStyle/>
          <a:p>
            <a:r>
              <a:rPr lang="en-US" sz="2400" i="1" dirty="0" smtClean="0">
                <a:latin typeface="Arial" charset="0"/>
              </a:rPr>
              <a:t>Periodic vaginal  bleeding  at  age 1 to 9 years </a:t>
            </a:r>
            <a:r>
              <a:rPr lang="en-US" sz="2400" b="1" i="1" dirty="0" smtClean="0">
                <a:solidFill>
                  <a:srgbClr val="FFFF00"/>
                </a:solidFill>
                <a:latin typeface="Arial" charset="0"/>
              </a:rPr>
              <a:t>without any  other  signs  </a:t>
            </a:r>
            <a:r>
              <a:rPr lang="en-US" sz="2400" i="1" dirty="0" smtClean="0">
                <a:latin typeface="Arial" charset="0"/>
              </a:rPr>
              <a:t>of secondary sexual development.</a:t>
            </a:r>
          </a:p>
          <a:p>
            <a:r>
              <a:rPr lang="en-US" sz="2400" i="1" dirty="0" smtClean="0">
                <a:latin typeface="Arial" charset="0"/>
              </a:rPr>
              <a:t>Causes :</a:t>
            </a:r>
          </a:p>
          <a:p>
            <a:pPr>
              <a:buFont typeface="Wingdings" pitchFamily="2" charset="2"/>
              <a:buChar char="Ø"/>
            </a:pPr>
            <a:r>
              <a:rPr lang="en-US" sz="2400" i="1" dirty="0" smtClean="0">
                <a:latin typeface="Arial" charset="0"/>
              </a:rPr>
              <a:t> McCune-Albright syndrome </a:t>
            </a:r>
          </a:p>
          <a:p>
            <a:pPr>
              <a:buFont typeface="Wingdings" pitchFamily="2" charset="2"/>
              <a:buChar char="Ø"/>
            </a:pPr>
            <a:r>
              <a:rPr lang="en-US" sz="2400" i="1" dirty="0" smtClean="0">
                <a:latin typeface="Arial" charset="0"/>
              </a:rPr>
              <a:t> Hypothyroidism</a:t>
            </a:r>
            <a:endParaRPr lang="en-US" sz="2400" b="1" i="1" dirty="0" smtClean="0"/>
          </a:p>
          <a:p>
            <a:pPr>
              <a:buFont typeface="Wingdings" pitchFamily="2" charset="2"/>
              <a:buChar char="Ø"/>
            </a:pPr>
            <a:r>
              <a:rPr lang="en-US" sz="2400" i="1" dirty="0" smtClean="0">
                <a:latin typeface="Arial" charset="0"/>
              </a:rPr>
              <a:t> Exposure to exogenous estrogens </a:t>
            </a:r>
          </a:p>
          <a:p>
            <a:pPr>
              <a:buFont typeface="Wingdings" pitchFamily="2" charset="2"/>
              <a:buChar char="Ø"/>
            </a:pPr>
            <a:r>
              <a:rPr lang="en-US" sz="2400" i="1" dirty="0" smtClean="0">
                <a:latin typeface="Arial" charset="0"/>
              </a:rPr>
              <a:t> </a:t>
            </a:r>
            <a:r>
              <a:rPr lang="en-US" sz="2400" i="1" dirty="0" err="1" smtClean="0">
                <a:latin typeface="Arial" charset="0"/>
              </a:rPr>
              <a:t>Neoplasms</a:t>
            </a:r>
            <a:r>
              <a:rPr lang="en-US" sz="2400" i="1" dirty="0" smtClean="0">
                <a:latin typeface="Arial" charset="0"/>
              </a:rPr>
              <a:t>, </a:t>
            </a:r>
            <a:r>
              <a:rPr lang="en-US" sz="2400" i="1" dirty="0" err="1" smtClean="0">
                <a:latin typeface="Arial" charset="0"/>
              </a:rPr>
              <a:t>granulomas</a:t>
            </a:r>
            <a:r>
              <a:rPr lang="en-US" sz="2400" i="1" dirty="0" smtClean="0">
                <a:latin typeface="Arial" charset="0"/>
              </a:rPr>
              <a:t>, infection</a:t>
            </a:r>
          </a:p>
          <a:p>
            <a:pPr>
              <a:buFont typeface="Wingdings" pitchFamily="2" charset="2"/>
              <a:buChar char="Ø"/>
            </a:pPr>
            <a:r>
              <a:rPr lang="en-US" sz="2400" i="1" dirty="0" smtClean="0">
                <a:latin typeface="Arial" charset="0"/>
              </a:rPr>
              <a:t> Foreign body</a:t>
            </a:r>
          </a:p>
          <a:p>
            <a:pPr>
              <a:buFont typeface="Wingdings" pitchFamily="2" charset="2"/>
              <a:buChar char="Ø"/>
            </a:pPr>
            <a:r>
              <a:rPr lang="en-US" sz="2400" i="1" dirty="0" smtClean="0">
                <a:latin typeface="Arial" charset="0"/>
              </a:rPr>
              <a:t> Trauma (sexual abuse)</a:t>
            </a:r>
          </a:p>
          <a:p>
            <a:pPr>
              <a:buFont typeface="Wingdings" pitchFamily="2" charset="2"/>
              <a:buChar char="Ø"/>
            </a:pPr>
            <a:r>
              <a:rPr lang="en-US" sz="2400" i="1" dirty="0" smtClean="0">
                <a:latin typeface="Arial" charset="0"/>
              </a:rPr>
              <a:t> Urethral </a:t>
            </a:r>
            <a:r>
              <a:rPr lang="en-US" sz="2400" i="1" dirty="0" err="1" smtClean="0">
                <a:latin typeface="Arial" charset="0"/>
              </a:rPr>
              <a:t>prolapse</a:t>
            </a:r>
            <a:endParaRPr lang="en-US" sz="2400" i="1" dirty="0" smtClean="0">
              <a:latin typeface="Arial" charset="0"/>
            </a:endParaRPr>
          </a:p>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Cont:</a:t>
            </a:r>
            <a:endParaRPr lang="en-US" b="1" i="1" dirty="0"/>
          </a:p>
        </p:txBody>
      </p:sp>
      <p:sp>
        <p:nvSpPr>
          <p:cNvPr id="3" name="Content Placeholder 2"/>
          <p:cNvSpPr>
            <a:spLocks noGrp="1"/>
          </p:cNvSpPr>
          <p:nvPr>
            <p:ph idx="1"/>
          </p:nvPr>
        </p:nvSpPr>
        <p:spPr/>
        <p:txBody>
          <a:bodyPr>
            <a:normAutofit/>
          </a:bodyPr>
          <a:lstStyle/>
          <a:p>
            <a:r>
              <a:rPr lang="en-US" sz="2400" b="1" i="1" dirty="0" smtClean="0">
                <a:solidFill>
                  <a:srgbClr val="FFFF00"/>
                </a:solidFill>
                <a:latin typeface="Arial" charset="0"/>
              </a:rPr>
              <a:t>Etiology</a:t>
            </a:r>
            <a:r>
              <a:rPr lang="en-US" sz="2400" b="1" i="1" dirty="0" smtClean="0">
                <a:latin typeface="Arial" charset="0"/>
              </a:rPr>
              <a:t> is </a:t>
            </a:r>
            <a:r>
              <a:rPr lang="en-US" sz="2400" b="1" i="1" dirty="0" smtClean="0">
                <a:solidFill>
                  <a:srgbClr val="FFFF00"/>
                </a:solidFill>
                <a:latin typeface="Arial" charset="0"/>
              </a:rPr>
              <a:t>uncertain</a:t>
            </a:r>
            <a:r>
              <a:rPr lang="en-US" sz="2400" b="1" i="1" dirty="0" smtClean="0">
                <a:latin typeface="Arial" charset="0"/>
              </a:rPr>
              <a:t>.</a:t>
            </a:r>
          </a:p>
          <a:p>
            <a:endParaRPr lang="en-US" sz="2400" b="1" i="1" dirty="0" smtClean="0">
              <a:latin typeface="Arial" charset="0"/>
            </a:endParaRPr>
          </a:p>
          <a:p>
            <a:r>
              <a:rPr lang="en-US" sz="2400" b="1" i="1" dirty="0" smtClean="0">
                <a:latin typeface="Arial" charset="0"/>
              </a:rPr>
              <a:t>There  is  a  predominance  of  </a:t>
            </a:r>
            <a:r>
              <a:rPr lang="en-US" sz="2400" b="1" i="1" dirty="0" smtClean="0">
                <a:solidFill>
                  <a:srgbClr val="99FF33"/>
                </a:solidFill>
                <a:latin typeface="Arial" charset="0"/>
              </a:rPr>
              <a:t>FSH </a:t>
            </a:r>
            <a:r>
              <a:rPr lang="en-US" sz="2400" b="1" i="1" dirty="0" smtClean="0">
                <a:latin typeface="Arial" charset="0"/>
              </a:rPr>
              <a:t> </a:t>
            </a:r>
            <a:r>
              <a:rPr lang="en-US" sz="2400" b="1" i="1" dirty="0" smtClean="0">
                <a:solidFill>
                  <a:srgbClr val="99FF33"/>
                </a:solidFill>
                <a:latin typeface="Arial" charset="0"/>
              </a:rPr>
              <a:t>secretion.</a:t>
            </a:r>
          </a:p>
          <a:p>
            <a:endParaRPr lang="en-US" sz="2400" b="1" i="1" dirty="0" smtClean="0">
              <a:latin typeface="Arial" charset="0"/>
            </a:endParaRPr>
          </a:p>
          <a:p>
            <a:r>
              <a:rPr lang="en-US" sz="2400" b="1" i="1" dirty="0" smtClean="0">
                <a:latin typeface="Arial" charset="0"/>
              </a:rPr>
              <a:t>At   the   normal   age   of   </a:t>
            </a:r>
            <a:r>
              <a:rPr lang="en-US" sz="2400" b="1" i="1" dirty="0" smtClean="0">
                <a:solidFill>
                  <a:srgbClr val="00B0F0"/>
                </a:solidFill>
                <a:latin typeface="Arial" charset="0"/>
              </a:rPr>
              <a:t>puberty,</a:t>
            </a:r>
            <a:r>
              <a:rPr lang="en-US" sz="2400" b="1" i="1" dirty="0" smtClean="0">
                <a:latin typeface="Arial" charset="0"/>
              </a:rPr>
              <a:t>   secondary  sexual development  and  </a:t>
            </a:r>
            <a:r>
              <a:rPr lang="en-US" sz="2400" b="1" i="1" dirty="0" smtClean="0">
                <a:solidFill>
                  <a:srgbClr val="00B0F0"/>
                </a:solidFill>
                <a:latin typeface="Arial" charset="0"/>
              </a:rPr>
              <a:t>menses </a:t>
            </a:r>
            <a:r>
              <a:rPr lang="en-US" sz="2400" b="1" i="1" dirty="0" smtClean="0">
                <a:latin typeface="Arial" charset="0"/>
              </a:rPr>
              <a:t> ensue  and  follow  a  </a:t>
            </a:r>
            <a:r>
              <a:rPr lang="en-US" sz="2400" b="1" i="1" dirty="0" smtClean="0">
                <a:solidFill>
                  <a:srgbClr val="00B0F0"/>
                </a:solidFill>
                <a:latin typeface="Arial" charset="0"/>
              </a:rPr>
              <a:t>normal </a:t>
            </a:r>
            <a:r>
              <a:rPr lang="en-US" sz="2400" b="1" i="1" dirty="0" smtClean="0">
                <a:latin typeface="Arial" charset="0"/>
              </a:rPr>
              <a:t> pattern, as  does   stature</a:t>
            </a:r>
            <a:endParaRPr lang="en-US" sz="2400" b="1" i="1"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a:t>Pubic hair of infancy</a:t>
            </a:r>
            <a:endParaRPr lang="fa-IR" sz="3600" i="1" dirty="0"/>
          </a:p>
        </p:txBody>
      </p:sp>
      <p:sp>
        <p:nvSpPr>
          <p:cNvPr id="3" name="Content Placeholder 2"/>
          <p:cNvSpPr>
            <a:spLocks noGrp="1"/>
          </p:cNvSpPr>
          <p:nvPr>
            <p:ph idx="1"/>
          </p:nvPr>
        </p:nvSpPr>
        <p:spPr/>
        <p:txBody>
          <a:bodyPr>
            <a:normAutofit/>
          </a:bodyPr>
          <a:lstStyle/>
          <a:p>
            <a:r>
              <a:rPr lang="en-US" sz="2800" b="1" i="1" dirty="0" smtClean="0">
                <a:solidFill>
                  <a:srgbClr val="54C9FF"/>
                </a:solidFill>
              </a:rPr>
              <a:t>Benign</a:t>
            </a:r>
            <a:r>
              <a:rPr lang="en-US" sz="2800" b="1" i="1" dirty="0" smtClean="0"/>
              <a:t>   condition   </a:t>
            </a:r>
            <a:r>
              <a:rPr lang="en-US" sz="2800" b="1" i="1" dirty="0"/>
              <a:t>where </a:t>
            </a:r>
            <a:r>
              <a:rPr lang="en-US" sz="2800" b="1" i="1" dirty="0" smtClean="0"/>
              <a:t>  infants   </a:t>
            </a:r>
            <a:r>
              <a:rPr lang="en-US" sz="2800" b="1" i="1" dirty="0"/>
              <a:t>present with isolated genital hair, usually </a:t>
            </a:r>
            <a:r>
              <a:rPr lang="en-US" sz="2800" b="1" i="1" dirty="0">
                <a:solidFill>
                  <a:srgbClr val="54C9FF"/>
                </a:solidFill>
              </a:rPr>
              <a:t>finer in texture </a:t>
            </a:r>
            <a:r>
              <a:rPr lang="en-US" sz="2800" b="1" i="1" dirty="0"/>
              <a:t>than typical pubic hair and located </a:t>
            </a:r>
            <a:r>
              <a:rPr lang="en-US" sz="2800" b="1" i="1" dirty="0">
                <a:solidFill>
                  <a:srgbClr val="54C9FF"/>
                </a:solidFill>
              </a:rPr>
              <a:t>along the labia </a:t>
            </a:r>
            <a:r>
              <a:rPr lang="en-US" sz="2800" b="1" i="1" dirty="0"/>
              <a:t>or over the </a:t>
            </a:r>
            <a:r>
              <a:rPr lang="en-US" sz="2800" b="1" i="1" dirty="0">
                <a:solidFill>
                  <a:srgbClr val="54C9FF"/>
                </a:solidFill>
              </a:rPr>
              <a:t>scrotum</a:t>
            </a:r>
            <a:r>
              <a:rPr lang="en-US" sz="2800" b="1" i="1" dirty="0"/>
              <a:t> (rather than on the pubic </a:t>
            </a:r>
            <a:r>
              <a:rPr lang="en-US" sz="2800" b="1" i="1" dirty="0" err="1"/>
              <a:t>symphysis</a:t>
            </a:r>
            <a:r>
              <a:rPr lang="en-US" sz="2800" b="1" i="1" dirty="0"/>
              <a:t>) </a:t>
            </a:r>
            <a:r>
              <a:rPr lang="en-US" sz="2800" b="1" i="1" dirty="0" smtClean="0"/>
              <a:t>.</a:t>
            </a:r>
          </a:p>
          <a:p>
            <a:endParaRPr lang="en-US" sz="2800" b="1" i="1" dirty="0" smtClean="0"/>
          </a:p>
          <a:p>
            <a:r>
              <a:rPr lang="en-US" sz="2800" b="1" i="1" dirty="0" smtClean="0"/>
              <a:t> </a:t>
            </a:r>
            <a:r>
              <a:rPr lang="en-US" sz="2800" b="1" i="1" dirty="0"/>
              <a:t>The steroid profile of these </a:t>
            </a:r>
            <a:r>
              <a:rPr lang="en-US" sz="2800" b="1" i="1" dirty="0" smtClean="0"/>
              <a:t>infants demonstrates </a:t>
            </a:r>
            <a:r>
              <a:rPr lang="en-US" sz="2800" b="1" i="1" dirty="0"/>
              <a:t>normal or mildly elevated </a:t>
            </a:r>
            <a:r>
              <a:rPr lang="en-US" sz="2800" b="1" i="1" dirty="0">
                <a:solidFill>
                  <a:srgbClr val="54C9FF"/>
                </a:solidFill>
              </a:rPr>
              <a:t>DHEAS </a:t>
            </a:r>
            <a:r>
              <a:rPr lang="en-US" sz="2800" b="1" i="1" dirty="0"/>
              <a:t>concentrations for age. </a:t>
            </a:r>
            <a:endParaRPr lang="en-US" sz="2800" b="1" i="1" dirty="0" smtClean="0"/>
          </a:p>
          <a:p>
            <a:pPr marL="0" indent="0">
              <a:buNone/>
            </a:pPr>
            <a:endParaRPr lang="en-US" sz="2800" b="1" i="1" dirty="0"/>
          </a:p>
          <a:p>
            <a:endParaRPr lang="fa-IR" dirty="0"/>
          </a:p>
        </p:txBody>
      </p:sp>
    </p:spTree>
    <p:extLst>
      <p:ext uri="{BB962C8B-B14F-4D97-AF65-F5344CB8AC3E}">
        <p14:creationId xmlns:p14="http://schemas.microsoft.com/office/powerpoint/2010/main" val="21616401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i="1" dirty="0"/>
              <a:t>Pubic hair of infancy</a:t>
            </a:r>
            <a:endParaRPr lang="fa-IR" sz="3600" i="1" dirty="0"/>
          </a:p>
        </p:txBody>
      </p:sp>
      <p:sp>
        <p:nvSpPr>
          <p:cNvPr id="3" name="Content Placeholder 2"/>
          <p:cNvSpPr>
            <a:spLocks noGrp="1"/>
          </p:cNvSpPr>
          <p:nvPr>
            <p:ph idx="1"/>
          </p:nvPr>
        </p:nvSpPr>
        <p:spPr/>
        <p:txBody>
          <a:bodyPr>
            <a:normAutofit/>
          </a:bodyPr>
          <a:lstStyle/>
          <a:p>
            <a:r>
              <a:rPr lang="en-US" sz="2800" b="1" i="1" dirty="0" smtClean="0"/>
              <a:t>Unlike </a:t>
            </a:r>
            <a:r>
              <a:rPr lang="en-US" sz="2800" b="1" i="1" dirty="0"/>
              <a:t>premature </a:t>
            </a:r>
            <a:r>
              <a:rPr lang="en-US" sz="2800" b="1" i="1" dirty="0" err="1"/>
              <a:t>adrenarche</a:t>
            </a:r>
            <a:r>
              <a:rPr lang="en-US" sz="2800" b="1" i="1" dirty="0"/>
              <a:t>, the condition is </a:t>
            </a:r>
            <a:r>
              <a:rPr lang="en-US" sz="2800" b="1" i="1" dirty="0">
                <a:solidFill>
                  <a:srgbClr val="54C9FF"/>
                </a:solidFill>
              </a:rPr>
              <a:t>transient</a:t>
            </a:r>
            <a:r>
              <a:rPr lang="en-US" sz="2800" b="1" i="1" dirty="0"/>
              <a:t> and the hair typically disappears within </a:t>
            </a:r>
            <a:r>
              <a:rPr lang="en-US" sz="2800" b="1" i="1" dirty="0">
                <a:solidFill>
                  <a:srgbClr val="54C9FF"/>
                </a:solidFill>
              </a:rPr>
              <a:t>6 to 24 months </a:t>
            </a:r>
            <a:r>
              <a:rPr lang="en-US" sz="2800" b="1" i="1" dirty="0" smtClean="0">
                <a:solidFill>
                  <a:srgbClr val="54C9FF"/>
                </a:solidFill>
              </a:rPr>
              <a:t>.</a:t>
            </a:r>
          </a:p>
          <a:p>
            <a:endParaRPr lang="en-US" sz="2800" b="1" i="1" dirty="0"/>
          </a:p>
          <a:p>
            <a:r>
              <a:rPr lang="en-US" sz="2800" b="1" i="1" dirty="0" smtClean="0"/>
              <a:t>In </a:t>
            </a:r>
            <a:r>
              <a:rPr lang="en-US" sz="2800" b="1" i="1" dirty="0"/>
              <a:t>the absence of progressive development of further genital hair or other secondary sexual characteristics during follow-up, </a:t>
            </a:r>
            <a:r>
              <a:rPr lang="en-US" sz="2800" b="1" i="1" dirty="0">
                <a:solidFill>
                  <a:srgbClr val="54C9FF"/>
                </a:solidFill>
              </a:rPr>
              <a:t>extensive evaluation is not needed.</a:t>
            </a:r>
          </a:p>
          <a:p>
            <a:endParaRPr lang="fa-IR" dirty="0"/>
          </a:p>
        </p:txBody>
      </p:sp>
    </p:spTree>
    <p:extLst>
      <p:ext uri="{BB962C8B-B14F-4D97-AF65-F5344CB8AC3E}">
        <p14:creationId xmlns:p14="http://schemas.microsoft.com/office/powerpoint/2010/main" val="29941029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6.5ساله ای با شکایت ازکوتاه قدی مراجعه کرده  </a:t>
            </a:r>
            <a:r>
              <a:rPr lang="en-US" dirty="0" smtClean="0"/>
              <a:t> </a:t>
            </a:r>
            <a:r>
              <a:rPr lang="fa-IR" dirty="0" smtClean="0"/>
              <a:t> کرده است .در  بررسی های انجام   شده  قد  وی  زیر</a:t>
            </a:r>
            <a:r>
              <a:rPr lang="en-US" dirty="0" smtClean="0"/>
              <a:t> </a:t>
            </a:r>
            <a:r>
              <a:rPr lang="fa-IR" dirty="0" smtClean="0"/>
              <a:t> منحنی   5پرسنتایل و  پستان درمرحله 3 تانر است .</a:t>
            </a:r>
          </a:p>
          <a:p>
            <a:pPr algn="r" rtl="1"/>
            <a:r>
              <a:rPr lang="en-US" dirty="0" smtClean="0"/>
              <a:t>Bone Age=2.5yr</a:t>
            </a:r>
            <a:endParaRPr lang="fa-IR" dirty="0" smtClean="0"/>
          </a:p>
          <a:p>
            <a:pPr algn="r" rtl="1"/>
            <a:r>
              <a:rPr lang="fa-IR" dirty="0" smtClean="0"/>
              <a:t>به سوالات زیرپاسخ دهید.</a:t>
            </a:r>
          </a:p>
          <a:p>
            <a:pPr algn="r" rtl="1"/>
            <a:r>
              <a:rPr lang="fa-IR" dirty="0" smtClean="0"/>
              <a:t>1-چه ازمایشی برای بیمار میفرستید؟</a:t>
            </a:r>
          </a:p>
          <a:p>
            <a:pPr algn="r" rtl="1"/>
            <a:r>
              <a:rPr lang="fa-IR" dirty="0" smtClean="0"/>
              <a:t>2- چه  انتظاری  دارید؟ </a:t>
            </a:r>
            <a:r>
              <a:rPr lang="en-US" dirty="0" smtClean="0"/>
              <a:t> </a:t>
            </a:r>
            <a:r>
              <a:rPr lang="fa-IR" dirty="0" smtClean="0"/>
              <a:t> </a:t>
            </a:r>
            <a:endParaRPr lang="en-US" dirty="0" smtClean="0"/>
          </a:p>
          <a:p>
            <a:pPr algn="r" rtl="1">
              <a:buNone/>
            </a:pPr>
            <a:endParaRPr lang="en-US" dirty="0"/>
          </a:p>
        </p:txBody>
      </p:sp>
    </p:spTree>
    <p:extLst>
      <p:ext uri="{BB962C8B-B14F-4D97-AF65-F5344CB8AC3E}">
        <p14:creationId xmlns:p14="http://schemas.microsoft.com/office/powerpoint/2010/main" val="146677088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TFT</a:t>
            </a:r>
          </a:p>
          <a:p>
            <a:r>
              <a:rPr lang="en-US" dirty="0" err="1" smtClean="0"/>
              <a:t>TSH:high</a:t>
            </a:r>
            <a:endParaRPr lang="en-US" dirty="0" smtClean="0"/>
          </a:p>
          <a:p>
            <a:r>
              <a:rPr lang="en-US" dirty="0" smtClean="0"/>
              <a:t>T4:low</a:t>
            </a:r>
          </a:p>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fa-IR" dirty="0" smtClean="0"/>
              <a:t>پسر8ساله ای جهت بررسی بلوغ به درمانگاه مراجعه کرده است .درمعاینه حجم بیضه ها 8سی سی می باشد .قدبیماردرحال حاضرروی صدک 90 می باشد.درمورد این بیماربه سوالات زیرپاسخ دهید:</a:t>
            </a:r>
          </a:p>
          <a:p>
            <a:pPr algn="r" rtl="1"/>
            <a:endParaRPr lang="fa-IR" dirty="0"/>
          </a:p>
          <a:p>
            <a:pPr algn="r" rtl="1"/>
            <a:r>
              <a:rPr lang="fa-IR" dirty="0" smtClean="0"/>
              <a:t>چه بررسیهایی برای این بیمارلازم است؟</a:t>
            </a:r>
          </a:p>
        </p:txBody>
      </p:sp>
    </p:spTree>
    <p:extLst>
      <p:ext uri="{BB962C8B-B14F-4D97-AF65-F5344CB8AC3E}">
        <p14:creationId xmlns:p14="http://schemas.microsoft.com/office/powerpoint/2010/main" val="279615586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fa-IR" dirty="0" smtClean="0"/>
              <a:t>تست تیرویید.</a:t>
            </a:r>
            <a:r>
              <a:rPr lang="en-US" dirty="0" smtClean="0"/>
              <a:t>FSH/LH/</a:t>
            </a:r>
            <a:r>
              <a:rPr lang="en-US" dirty="0" err="1" smtClean="0"/>
              <a:t>Te</a:t>
            </a:r>
            <a:r>
              <a:rPr lang="en-US" dirty="0" smtClean="0"/>
              <a:t>/TFT/bone age</a:t>
            </a:r>
            <a:endParaRPr lang="fa-IR" dirty="0"/>
          </a:p>
        </p:txBody>
      </p:sp>
    </p:spTree>
    <p:extLst>
      <p:ext uri="{BB962C8B-B14F-4D97-AF65-F5344CB8AC3E}">
        <p14:creationId xmlns:p14="http://schemas.microsoft.com/office/powerpoint/2010/main" val="371448923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pPr algn="r" rtl="1"/>
            <a:r>
              <a:rPr lang="fa-IR" dirty="0" smtClean="0"/>
              <a:t>درصورتی که </a:t>
            </a:r>
            <a:r>
              <a:rPr lang="en-US" dirty="0" smtClean="0"/>
              <a:t>FSH:5,LH:2,Te:o.6ng/ml</a:t>
            </a:r>
            <a:r>
              <a:rPr lang="fa-IR" dirty="0" smtClean="0"/>
              <a:t>و</a:t>
            </a:r>
            <a:r>
              <a:rPr lang="en-US" dirty="0" smtClean="0"/>
              <a:t>bone age</a:t>
            </a:r>
            <a:r>
              <a:rPr lang="fa-IR" dirty="0" smtClean="0"/>
              <a:t>بیمار10.5سال باشد.مهمترین اقدام پاراکلینیک درمورداین بیمارکدام است؟</a:t>
            </a:r>
            <a:endParaRPr lang="fa-IR" dirty="0"/>
          </a:p>
        </p:txBody>
      </p:sp>
    </p:spTree>
    <p:extLst>
      <p:ext uri="{BB962C8B-B14F-4D97-AF65-F5344CB8AC3E}">
        <p14:creationId xmlns:p14="http://schemas.microsoft.com/office/powerpoint/2010/main" val="318922846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r>
              <a:rPr lang="en-US" dirty="0" smtClean="0"/>
              <a:t>Brain MRI</a:t>
            </a:r>
            <a:endParaRPr lang="fa-IR" dirty="0"/>
          </a:p>
        </p:txBody>
      </p:sp>
    </p:spTree>
    <p:extLst>
      <p:ext uri="{BB962C8B-B14F-4D97-AF65-F5344CB8AC3E}">
        <p14:creationId xmlns:p14="http://schemas.microsoft.com/office/powerpoint/2010/main" val="28218932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10ساله ای به شما مراجعه کرده است.در معاینه </a:t>
            </a:r>
            <a:r>
              <a:rPr lang="fa-IR" dirty="0" smtClean="0">
                <a:solidFill>
                  <a:schemeClr val="tx2"/>
                </a:solidFill>
              </a:rPr>
              <a:t>پستان</a:t>
            </a:r>
            <a:r>
              <a:rPr lang="fa-IR" dirty="0" smtClean="0"/>
              <a:t>  در مرحله 2 تانر است.قد وی 140 سانتیمتر  است  .مادر وی نگران شروع بلوغ و قد ش میباشد.</a:t>
            </a:r>
          </a:p>
          <a:p>
            <a:pPr algn="r" rtl="1"/>
            <a:r>
              <a:rPr lang="fa-IR" dirty="0" smtClean="0"/>
              <a:t>1- توصیه شما به مادر بیمار چیست؟ </a:t>
            </a:r>
          </a:p>
          <a:p>
            <a:pPr algn="r" rtl="1"/>
            <a:r>
              <a:rPr lang="fa-IR" dirty="0" smtClean="0"/>
              <a:t>2-در صورت سیر طبیعی بلوغ چند سانتی متر به قد وی اضافه میشود؟</a:t>
            </a:r>
            <a:endParaRPr lang="en-US" dirty="0" smtClean="0"/>
          </a:p>
          <a:p>
            <a:pPr algn="r" rtl="1"/>
            <a:endParaRPr 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8.5 ساله ای به شما مراجعه کرده است.او تا کنون 3 بار عادت ماهیانه شده است .پستانها</a:t>
            </a:r>
            <a:r>
              <a:rPr lang="fa-IR" dirty="0" smtClean="0">
                <a:solidFill>
                  <a:srgbClr val="FF0000"/>
                </a:solidFill>
              </a:rPr>
              <a:t> </a:t>
            </a:r>
            <a:r>
              <a:rPr lang="fa-IR" dirty="0" smtClean="0"/>
              <a:t> در   مرحله   5   تانر است.قد وی روی منحنی 75 پرسنتایل است در سونوگرافی حجم   رحم   4   سی سی   و   ابعاد   ان   42*23*30 </a:t>
            </a:r>
          </a:p>
          <a:p>
            <a:pPr marL="0" indent="0" algn="r" rtl="1">
              <a:buNone/>
            </a:pPr>
            <a:r>
              <a:rPr lang="fa-IR" dirty="0" smtClean="0"/>
              <a:t>میلی متر است:</a:t>
            </a:r>
            <a:endParaRPr lang="en-US" dirty="0" smtClean="0"/>
          </a:p>
          <a:p>
            <a:pPr algn="r" rtl="1"/>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r>
              <a:rPr lang="fa-IR" dirty="0" smtClean="0"/>
              <a:t>-تشخیص بیمار چیست؟</a:t>
            </a:r>
          </a:p>
          <a:p>
            <a:pPr algn="r" rtl="1"/>
            <a:r>
              <a:rPr lang="fa-IR" dirty="0" smtClean="0"/>
              <a:t>2-اقدام پاراکلینیک مهم در مورد این بیمار چیست؟</a:t>
            </a:r>
          </a:p>
          <a:p>
            <a:pPr algn="r" rtl="1"/>
            <a:r>
              <a:rPr lang="fa-IR" dirty="0" smtClean="0"/>
              <a:t>3-درمان بیمار فوق چیست؟</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i="1" dirty="0" smtClean="0"/>
              <a:t>Precocious puberty</a:t>
            </a:r>
          </a:p>
          <a:p>
            <a:r>
              <a:rPr lang="en-US" i="1" dirty="0" smtClean="0"/>
              <a:t>Brain MRI</a:t>
            </a:r>
          </a:p>
          <a:p>
            <a:r>
              <a:rPr lang="en-US" i="1" dirty="0" err="1" smtClean="0"/>
              <a:t>Gn</a:t>
            </a:r>
            <a:r>
              <a:rPr lang="en-US" i="1" dirty="0" smtClean="0"/>
              <a:t> RH agonist(</a:t>
            </a:r>
            <a:r>
              <a:rPr lang="en-US" i="1" dirty="0" err="1" smtClean="0"/>
              <a:t>Dipherelin</a:t>
            </a:r>
            <a:r>
              <a:rPr lang="en-US" i="1" dirty="0" smtClean="0"/>
              <a:t>) in case of family agreement</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4" name="Content Placeholder 3"/>
          <p:cNvSpPr>
            <a:spLocks noGrp="1"/>
          </p:cNvSpPr>
          <p:nvPr>
            <p:ph idx="1"/>
          </p:nvPr>
        </p:nvSpPr>
        <p:spPr>
          <a:xfrm>
            <a:off x="457200" y="1600200"/>
            <a:ext cx="8229600" cy="2850011"/>
          </a:xfrm>
          <a:prstGeom prst="rect">
            <a:avLst/>
          </a:prstGeom>
        </p:spPr>
        <p:txBody>
          <a:bodyPr>
            <a:spAutoFit/>
          </a:bodyPr>
          <a:lstStyle/>
          <a:p>
            <a:pPr algn="r" rtl="1"/>
            <a:r>
              <a:rPr lang="fa-IR" dirty="0" smtClean="0"/>
              <a:t>دختر 6 ساله ای با رشد دوطرفه  پستان به شما مراجعه کرده است.در معاینه پستان  وی در مرحله 3 تانر است.</a:t>
            </a:r>
          </a:p>
          <a:p>
            <a:pPr algn="r" rtl="1"/>
            <a:r>
              <a:rPr lang="fa-IR" dirty="0" smtClean="0"/>
              <a:t>در مورد این بیماربه سوالات زیر پاسخ دهید.</a:t>
            </a:r>
          </a:p>
          <a:p>
            <a:pPr algn="r" rtl="1"/>
            <a:r>
              <a:rPr lang="fa-IR" dirty="0" smtClean="0"/>
              <a:t>1-چه ازمایشاتی برای بیمار ارسال می کنید</a:t>
            </a:r>
          </a:p>
          <a:p>
            <a:pPr algn="r" rtl="1"/>
            <a:r>
              <a:rPr lang="fa-IR" dirty="0" smtClean="0"/>
              <a:t>2-ایا نیاز به ام ار ای دارد؟</a:t>
            </a:r>
            <a:endParaRPr lang="en-US" dirty="0"/>
          </a:p>
        </p:txBody>
      </p:sp>
    </p:spTree>
    <p:extLst>
      <p:ext uri="{BB962C8B-B14F-4D97-AF65-F5344CB8AC3E}">
        <p14:creationId xmlns:p14="http://schemas.microsoft.com/office/powerpoint/2010/main" val="1494341400"/>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pPr algn="r" rtl="1">
              <a:buNone/>
            </a:pPr>
            <a:r>
              <a:rPr lang="fa-IR" dirty="0" smtClean="0"/>
              <a:t> تستهای    عملکرد   تیرویید. گونادوتروپینها .استرادیول .سونوگرافی رحم وتخمدان</a:t>
            </a:r>
          </a:p>
          <a:p>
            <a:pPr algn="r" rtl="1">
              <a:buNone/>
            </a:pPr>
            <a:endParaRPr lang="fa-IR" dirty="0" smtClean="0"/>
          </a:p>
          <a:p>
            <a:pPr algn="r" rtl="1">
              <a:buNone/>
            </a:pPr>
            <a:r>
              <a:rPr lang="fa-IR" dirty="0" smtClean="0"/>
              <a:t>بله نیاز به ام ار ای دارد</a:t>
            </a:r>
          </a:p>
          <a:p>
            <a:pPr>
              <a:buNone/>
            </a:pPr>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lstStyle/>
          <a:p>
            <a:pPr algn="r" rtl="1"/>
            <a:r>
              <a:rPr lang="fa-IR" dirty="0" smtClean="0"/>
              <a:t>دختر 10ساله ای به شما مراجعه کرده است.در معاینه </a:t>
            </a:r>
            <a:r>
              <a:rPr lang="fa-IR" dirty="0" smtClean="0">
                <a:solidFill>
                  <a:schemeClr val="tx2"/>
                </a:solidFill>
              </a:rPr>
              <a:t>پستان</a:t>
            </a:r>
            <a:r>
              <a:rPr lang="fa-IR" dirty="0" smtClean="0"/>
              <a:t>  در مرحله 2 تانر است.قد وی 140 سانتیمتر  است  .مادر وی نگران شروع بلوغ و قد ش میباشد.</a:t>
            </a:r>
          </a:p>
          <a:p>
            <a:pPr algn="r" rtl="1"/>
            <a:r>
              <a:rPr lang="fa-IR" dirty="0" smtClean="0"/>
              <a:t>1- توصیه شما به مادر بیمار چیست؟ </a:t>
            </a:r>
          </a:p>
          <a:p>
            <a:pPr algn="r" rtl="1"/>
            <a:r>
              <a:rPr lang="fa-IR" dirty="0" smtClean="0"/>
              <a:t>2-در صورت سیر طبیعی بلوغ چند سانتی متر به قد وی اضافه میشود؟</a:t>
            </a:r>
            <a:endParaRPr lang="en-US" dirty="0" smtClean="0"/>
          </a:p>
          <a:p>
            <a:pPr algn="r" rtl="1"/>
            <a:endParaRPr lang="en-US" dirty="0"/>
          </a:p>
        </p:txBody>
      </p:sp>
    </p:spTree>
    <p:extLst>
      <p:ext uri="{BB962C8B-B14F-4D97-AF65-F5344CB8AC3E}">
        <p14:creationId xmlns:p14="http://schemas.microsoft.com/office/powerpoint/2010/main" val="237688167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با توجه به سن بیمار شروع بلوغ زودرس نمی باشد.</a:t>
            </a:r>
          </a:p>
          <a:p>
            <a:pPr algn="r" rtl="1"/>
            <a:endParaRPr lang="fa-IR" dirty="0" smtClean="0"/>
          </a:p>
          <a:p>
            <a:pPr algn="r" rtl="1"/>
            <a:r>
              <a:rPr lang="fa-IR" dirty="0" smtClean="0"/>
              <a:t>حدود 20سانتیمتر</a:t>
            </a:r>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سوال</a:t>
            </a:r>
            <a:endParaRPr lang="en-US" dirty="0"/>
          </a:p>
        </p:txBody>
      </p:sp>
      <p:sp>
        <p:nvSpPr>
          <p:cNvPr id="3" name="Content Placeholder 2"/>
          <p:cNvSpPr>
            <a:spLocks noGrp="1"/>
          </p:cNvSpPr>
          <p:nvPr>
            <p:ph idx="1"/>
          </p:nvPr>
        </p:nvSpPr>
        <p:spPr/>
        <p:txBody>
          <a:bodyPr>
            <a:normAutofit/>
          </a:bodyPr>
          <a:lstStyle/>
          <a:p>
            <a:pPr>
              <a:buNone/>
            </a:pPr>
            <a:r>
              <a:rPr lang="fa-IR" sz="2800" dirty="0" smtClean="0"/>
              <a:t>دختر3 ساله ای با شکایت از خونریزی  وازینال  که  تا  کنون 3 بار</a:t>
            </a:r>
            <a:endParaRPr lang="en-US" sz="2800" dirty="0" smtClean="0"/>
          </a:p>
          <a:p>
            <a:pPr algn="r">
              <a:buNone/>
            </a:pPr>
            <a:r>
              <a:rPr lang="fa-IR" sz="2800" dirty="0" smtClean="0"/>
              <a:t> تکرار شده مراجعه کرده است در معاینه پستان درمرحله سوم تانر است ولکه های پیگمانته ای روی شکم وی  جلب  توجه  می کند  در سونوگرافی کیستهای متعدد  با ابعاد حدود 10میلی متر گزارش شده است.چه ازمایشاتی ارسال می کنید؟  </a:t>
            </a:r>
          </a:p>
          <a:p>
            <a:pPr algn="just">
              <a:buNone/>
            </a:pPr>
            <a:r>
              <a:rPr lang="en-US" sz="2800" dirty="0" smtClean="0"/>
              <a:t>  </a:t>
            </a:r>
            <a:endParaRPr lang="en-US" sz="2800" dirty="0"/>
          </a:p>
        </p:txBody>
      </p:sp>
    </p:spTree>
    <p:extLst>
      <p:ext uri="{BB962C8B-B14F-4D97-AF65-F5344CB8AC3E}">
        <p14:creationId xmlns:p14="http://schemas.microsoft.com/office/powerpoint/2010/main" val="3601304071"/>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smtClean="0"/>
              <a:t>LH/FSH(pooled serum),</a:t>
            </a:r>
            <a:r>
              <a:rPr lang="en-US" dirty="0" err="1" smtClean="0"/>
              <a:t>Esteradiol</a:t>
            </a:r>
            <a:endParaRPr lang="en-US" dirty="0" smtClean="0">
              <a:sym typeface="Wingdings" pitchFamily="2" charset="2"/>
            </a:endParaRPr>
          </a:p>
          <a:p>
            <a:endParaRPr lang="en-US" dirty="0" smtClean="0">
              <a:sym typeface="Wingdings" pitchFamily="2" charset="2"/>
            </a:endParaRPr>
          </a:p>
          <a:p>
            <a:r>
              <a:rPr lang="en-US" dirty="0" smtClean="0">
                <a:sym typeface="Wingdings" pitchFamily="2" charset="2"/>
              </a:rPr>
              <a:t>Bone age</a:t>
            </a:r>
            <a:endParaRPr lang="en-US" dirty="0" smtClean="0"/>
          </a:p>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1-تشخیص بیمار چیست؟ </a:t>
            </a:r>
          </a:p>
          <a:p>
            <a:pPr algn="r" rtl="1"/>
            <a:r>
              <a:rPr lang="fa-IR" dirty="0" smtClean="0"/>
              <a:t>2-چه ازمایشات پاراکلینیک دیگری برای وی درخواست می کنید؟</a:t>
            </a:r>
          </a:p>
          <a:p>
            <a:pPr algn="r" rtl="1"/>
            <a:r>
              <a:rPr lang="fa-IR" dirty="0" smtClean="0"/>
              <a:t>3-درمان </a:t>
            </a:r>
          </a:p>
          <a:p>
            <a:pPr algn="r" rtl="1">
              <a:buNone/>
            </a:pPr>
            <a:endParaRPr lang="fa-IR" dirty="0" smtClean="0"/>
          </a:p>
          <a:p>
            <a:pPr algn="r" rtl="1"/>
            <a:r>
              <a:rPr lang="fa-IR" dirty="0" smtClean="0"/>
              <a:t>4-ایا در درمان این بیمارنقشی برای دیفرلین قایل هستید؟                                    </a:t>
            </a:r>
            <a:endParaRPr lang="en-US" dirty="0"/>
          </a:p>
        </p:txBody>
      </p:sp>
      <p:sp>
        <p:nvSpPr>
          <p:cNvPr id="4" name="Right Brace 3"/>
          <p:cNvSpPr/>
          <p:nvPr/>
        </p:nvSpPr>
        <p:spPr>
          <a:xfrm>
            <a:off x="1295400" y="5181600"/>
            <a:ext cx="2286000" cy="8382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04501265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2678</TotalTime>
  <Words>3538</Words>
  <Application>Microsoft Office PowerPoint</Application>
  <PresentationFormat>On-screen Show (4:3)</PresentationFormat>
  <Paragraphs>537</Paragraphs>
  <Slides>109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109</vt:i4>
      </vt:variant>
    </vt:vector>
  </HeadingPairs>
  <TitlesOfParts>
    <vt:vector size="114" baseType="lpstr">
      <vt:lpstr>Arial</vt:lpstr>
      <vt:lpstr>Calibri</vt:lpstr>
      <vt:lpstr>Times New Roman</vt:lpstr>
      <vt:lpstr>Wingdings</vt:lpstr>
      <vt:lpstr>Office Theme</vt:lpstr>
      <vt:lpstr>PowerPoint Presentation</vt:lpstr>
      <vt:lpstr>PowerPoint Presentation</vt:lpstr>
      <vt:lpstr>سوال</vt:lpstr>
      <vt:lpstr>PowerPoint Presentation</vt:lpstr>
      <vt:lpstr>سوال</vt:lpstr>
      <vt:lpstr>PowerPoint Presentation</vt:lpstr>
      <vt:lpstr>سوال</vt:lpstr>
      <vt:lpstr>سوال</vt:lpstr>
      <vt:lpstr>سوال</vt:lpstr>
      <vt:lpstr>سوال</vt:lpstr>
      <vt:lpstr>PowerPoint Presentation</vt:lpstr>
      <vt:lpstr>سوال</vt:lpstr>
      <vt:lpstr>PowerPoint Presentation</vt:lpstr>
      <vt:lpstr>سوال</vt:lpstr>
      <vt:lpstr>PowerPoint Presentation</vt:lpstr>
      <vt:lpstr>PowerPoint Presentation</vt:lpstr>
      <vt:lpstr>PowerPoint Presentation</vt:lpstr>
      <vt:lpstr>Definition:</vt:lpstr>
      <vt:lpstr>Definition</vt:lpstr>
      <vt:lpstr>Classification: </vt:lpstr>
      <vt:lpstr>CPP:</vt:lpstr>
      <vt:lpstr>CPP:cont</vt:lpstr>
      <vt:lpstr>Causes of CPP:</vt:lpstr>
      <vt:lpstr>Radiation:</vt:lpstr>
      <vt:lpstr>Syndrome of Precocious Puberty and Hypothyroidism:</vt:lpstr>
      <vt:lpstr>Cont:</vt:lpstr>
      <vt:lpstr>Cont:</vt:lpstr>
      <vt:lpstr>Cont:</vt:lpstr>
      <vt:lpstr>Cont:</vt:lpstr>
      <vt:lpstr>Patterns  of  CPP:</vt:lpstr>
      <vt:lpstr>PowerPoint Presentation</vt:lpstr>
      <vt:lpstr>LABORATORY FINDINGS: </vt:lpstr>
      <vt:lpstr>Lab:cont</vt:lpstr>
      <vt:lpstr>Lab:cont</vt:lpstr>
      <vt:lpstr>Lab:Cont:</vt:lpstr>
      <vt:lpstr>Indications for MRI:</vt:lpstr>
      <vt:lpstr>Treatment of CPP:</vt:lpstr>
      <vt:lpstr>When stop treatment:</vt:lpstr>
      <vt:lpstr>Adverse effects:</vt:lpstr>
      <vt:lpstr>Cont:</vt:lpstr>
      <vt:lpstr>House cake</vt:lpstr>
      <vt:lpstr>PowerPoint Presentation</vt:lpstr>
      <vt:lpstr>PowerPoint Presentation</vt:lpstr>
      <vt:lpstr>Gonadotropin-independent p.puberty:</vt:lpstr>
      <vt:lpstr>Causes:</vt:lpstr>
      <vt:lpstr>Ovarian cysts in infancy and childhood</vt:lpstr>
      <vt:lpstr>MAC:</vt:lpstr>
      <vt:lpstr>PowerPoint Presentation</vt:lpstr>
      <vt:lpstr>Cont:</vt:lpstr>
      <vt:lpstr>Cont:</vt:lpstr>
      <vt:lpstr>EXTRAGONADAL MANIFESTATIONS: </vt:lpstr>
      <vt:lpstr>Cont:</vt:lpstr>
      <vt:lpstr>Cont:</vt:lpstr>
      <vt:lpstr>Cont:</vt:lpstr>
      <vt:lpstr>Extraglandular manifestations:</vt:lpstr>
      <vt:lpstr>Treatment:</vt:lpstr>
      <vt:lpstr>Cont:</vt:lpstr>
      <vt:lpstr>PowerPoint Presentation</vt:lpstr>
      <vt:lpstr>Incomplete precocity:</vt:lpstr>
      <vt:lpstr>Incomplete precocity:</vt:lpstr>
      <vt:lpstr>Premature telarche:</vt:lpstr>
      <vt:lpstr>Cont:</vt:lpstr>
      <vt:lpstr>Cont:</vt:lpstr>
      <vt:lpstr>Lab:</vt:lpstr>
      <vt:lpstr>Exaggerated or atypical thelarche: </vt:lpstr>
      <vt:lpstr>Cont:</vt:lpstr>
      <vt:lpstr>Pathogenesis:</vt:lpstr>
      <vt:lpstr>Cont:</vt:lpstr>
      <vt:lpstr>PowerPoint Presentation</vt:lpstr>
      <vt:lpstr>Cont:</vt:lpstr>
      <vt:lpstr>Treatment:</vt:lpstr>
      <vt:lpstr>PowerPoint Presentation</vt:lpstr>
      <vt:lpstr>Premature adrenarche: </vt:lpstr>
      <vt:lpstr>Cont:</vt:lpstr>
      <vt:lpstr>Cont:</vt:lpstr>
      <vt:lpstr>Cont:</vt:lpstr>
      <vt:lpstr>PowerPoint Presentation</vt:lpstr>
      <vt:lpstr>Cont:</vt:lpstr>
      <vt:lpstr>PowerPoint Presentation</vt:lpstr>
      <vt:lpstr>Premature Isolated Menarche : </vt:lpstr>
      <vt:lpstr>Cont:</vt:lpstr>
      <vt:lpstr>Pubic hair of infancy</vt:lpstr>
      <vt:lpstr>Pubic hair of infancy</vt:lpstr>
      <vt:lpstr>سوال</vt:lpstr>
      <vt:lpstr>PowerPoint Presentation</vt:lpstr>
      <vt:lpstr>PowerPoint Presentation</vt:lpstr>
      <vt:lpstr>PowerPoint Presentation</vt:lpstr>
      <vt:lpstr>PowerPoint Presentation</vt:lpstr>
      <vt:lpstr>PowerPoint Presentation</vt:lpstr>
      <vt:lpstr>سوال</vt:lpstr>
      <vt:lpstr>PowerPoint Presentation</vt:lpstr>
      <vt:lpstr>PowerPoint Presentation</vt:lpstr>
      <vt:lpstr>سوال</vt:lpstr>
      <vt:lpstr>PowerPoint Presentation</vt:lpstr>
      <vt:lpstr>سوال</vt:lpstr>
      <vt:lpstr>PowerPoint Presentation</vt:lpstr>
      <vt:lpstr>سوال</vt:lpstr>
      <vt:lpstr>PowerPoint Presentation</vt:lpstr>
      <vt:lpstr>PowerPoint Presentation</vt:lpstr>
      <vt:lpstr>PowerPoint Presentation</vt:lpstr>
      <vt:lpstr>سوال</vt:lpstr>
      <vt:lpstr>PowerPoint Presentation</vt:lpstr>
      <vt:lpstr>سوال</vt:lpstr>
      <vt:lpstr>PowerPoint Presentation</vt:lpstr>
      <vt:lpstr>PowerPoint Presentation</vt:lpstr>
      <vt:lpstr>سوال</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neda</dc:creator>
  <cp:lastModifiedBy>Khorshid</cp:lastModifiedBy>
  <cp:revision>368</cp:revision>
  <dcterms:created xsi:type="dcterms:W3CDTF">2006-08-16T00:00:00Z</dcterms:created>
  <dcterms:modified xsi:type="dcterms:W3CDTF">2019-11-11T17:45:28Z</dcterms:modified>
</cp:coreProperties>
</file>