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9"/>
  </p:notesMasterIdLst>
  <p:sldIdLst>
    <p:sldId id="316" r:id="rId2"/>
    <p:sldId id="369" r:id="rId3"/>
    <p:sldId id="379" r:id="rId4"/>
    <p:sldId id="380" r:id="rId5"/>
    <p:sldId id="276" r:id="rId6"/>
    <p:sldId id="381" r:id="rId7"/>
    <p:sldId id="383" r:id="rId8"/>
    <p:sldId id="395" r:id="rId9"/>
    <p:sldId id="385" r:id="rId10"/>
    <p:sldId id="277" r:id="rId11"/>
    <p:sldId id="280" r:id="rId12"/>
    <p:sldId id="349" r:id="rId13"/>
    <p:sldId id="386" r:id="rId14"/>
    <p:sldId id="433" r:id="rId15"/>
    <p:sldId id="387" r:id="rId16"/>
    <p:sldId id="445" r:id="rId17"/>
    <p:sldId id="446" r:id="rId18"/>
    <p:sldId id="447" r:id="rId19"/>
    <p:sldId id="452" r:id="rId20"/>
    <p:sldId id="444" r:id="rId21"/>
    <p:sldId id="448" r:id="rId22"/>
    <p:sldId id="353" r:id="rId23"/>
    <p:sldId id="354" r:id="rId24"/>
    <p:sldId id="355" r:id="rId25"/>
    <p:sldId id="356" r:id="rId26"/>
    <p:sldId id="357" r:id="rId27"/>
    <p:sldId id="393" r:id="rId28"/>
    <p:sldId id="394" r:id="rId29"/>
    <p:sldId id="449" r:id="rId30"/>
    <p:sldId id="399" r:id="rId31"/>
    <p:sldId id="400" r:id="rId32"/>
    <p:sldId id="450" r:id="rId33"/>
    <p:sldId id="451" r:id="rId34"/>
    <p:sldId id="360" r:id="rId35"/>
    <p:sldId id="455" r:id="rId36"/>
    <p:sldId id="401" r:id="rId37"/>
    <p:sldId id="453" r:id="rId38"/>
    <p:sldId id="454" r:id="rId39"/>
    <p:sldId id="402" r:id="rId40"/>
    <p:sldId id="405" r:id="rId41"/>
    <p:sldId id="406" r:id="rId42"/>
    <p:sldId id="407" r:id="rId43"/>
    <p:sldId id="408" r:id="rId44"/>
    <p:sldId id="409" r:id="rId45"/>
    <p:sldId id="410" r:id="rId46"/>
    <p:sldId id="411" r:id="rId47"/>
    <p:sldId id="412" r:id="rId48"/>
    <p:sldId id="413" r:id="rId49"/>
    <p:sldId id="414" r:id="rId50"/>
    <p:sldId id="415" r:id="rId51"/>
    <p:sldId id="416" r:id="rId52"/>
    <p:sldId id="417" r:id="rId53"/>
    <p:sldId id="418" r:id="rId54"/>
    <p:sldId id="419" r:id="rId55"/>
    <p:sldId id="420" r:id="rId56"/>
    <p:sldId id="421" r:id="rId57"/>
    <p:sldId id="422" r:id="rId58"/>
    <p:sldId id="423" r:id="rId59"/>
    <p:sldId id="424" r:id="rId60"/>
    <p:sldId id="425" r:id="rId61"/>
    <p:sldId id="426" r:id="rId62"/>
    <p:sldId id="427" r:id="rId63"/>
    <p:sldId id="428" r:id="rId64"/>
    <p:sldId id="429" r:id="rId65"/>
    <p:sldId id="430" r:id="rId66"/>
    <p:sldId id="431" r:id="rId67"/>
    <p:sldId id="373" r:id="rId68"/>
    <p:sldId id="376" r:id="rId69"/>
    <p:sldId id="397" r:id="rId70"/>
    <p:sldId id="396" r:id="rId71"/>
    <p:sldId id="375" r:id="rId72"/>
    <p:sldId id="377" r:id="rId73"/>
    <p:sldId id="272" r:id="rId74"/>
    <p:sldId id="313" r:id="rId75"/>
    <p:sldId id="274" r:id="rId76"/>
    <p:sldId id="314" r:id="rId77"/>
    <p:sldId id="434" r:id="rId78"/>
    <p:sldId id="435" r:id="rId79"/>
    <p:sldId id="436" r:id="rId80"/>
    <p:sldId id="437" r:id="rId81"/>
    <p:sldId id="438" r:id="rId82"/>
    <p:sldId id="439" r:id="rId83"/>
    <p:sldId id="440" r:id="rId84"/>
    <p:sldId id="441" r:id="rId85"/>
    <p:sldId id="442" r:id="rId86"/>
    <p:sldId id="443" r:id="rId87"/>
    <p:sldId id="318" r:id="rId88"/>
  </p:sldIdLst>
  <p:sldSz cx="9144000" cy="6858000" type="screen4x3"/>
  <p:notesSz cx="6858000" cy="9144000"/>
  <p:custDataLst>
    <p:tags r:id="rId9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FF0066"/>
    <a:srgbClr val="71B9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ags" Target="tags/tag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4B9A71-DF56-4101-9629-CB9A1D0EA539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E30F6F-CB75-4EB7-965F-78407C2737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222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±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30F6F-CB75-4EB7-965F-78407C2737C8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435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98FC376-6B33-4C80-91FF-F5ABFE43DE36}" type="slidenum">
              <a:rPr lang="ar-SA" smtClean="0">
                <a:latin typeface="Arial" charset="0"/>
                <a:cs typeface="Arial" charset="0"/>
              </a:rPr>
              <a:pPr/>
              <a:t>87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91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1742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4742-5353-4FAF-9484-ED35AFBBC61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4742-5353-4FAF-9484-ED35AFBBC61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4742-5353-4FAF-9484-ED35AFBBC61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4742-5353-4FAF-9484-ED35AFBBC61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4742-5353-4FAF-9484-ED35AFBBC61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4742-5353-4FAF-9484-ED35AFBBC61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4742-5353-4FAF-9484-ED35AFBBC61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4742-5353-4FAF-9484-ED35AFBBC61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4742-5353-4FAF-9484-ED35AFBBC61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4742-5353-4FAF-9484-ED35AFBBC61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B4742-5353-4FAF-9484-ED35AFBBC61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B4742-5353-4FAF-9484-ED35AFBBC618}" type="datetimeFigureOut">
              <a:rPr lang="en-US" smtClean="0"/>
              <a:pPr/>
              <a:t>11/14/2019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52DC5C-3D90-447C-BC03-3BC3949700C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</p:spPr>
      </p:pic>
      <p:pic>
        <p:nvPicPr>
          <p:cNvPr id="5" name="Picture 2" descr="BSM0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82000" contrast="-96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2239164" y="718201"/>
            <a:ext cx="5023247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  <p:pic>
        <p:nvPicPr>
          <p:cNvPr id="6" name="Picture 2" descr="BSM0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82000" contrast="-96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2353464" y="870600"/>
            <a:ext cx="5023247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9669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48" y="1785925"/>
            <a:ext cx="4400552" cy="223992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Some studies suggest that </a:t>
            </a:r>
            <a:r>
              <a:rPr lang="en-US" sz="2800" dirty="0" smtClean="0">
                <a:solidFill>
                  <a:srgbClr val="C00000"/>
                </a:solidFill>
              </a:rPr>
              <a:t>screening in VLBW 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      should be repeated</a:t>
            </a:r>
          </a:p>
          <a:p>
            <a:pPr>
              <a:buNone/>
            </a:pPr>
            <a:r>
              <a:rPr lang="en-US" sz="2800" dirty="0" smtClean="0"/>
              <a:t> </a:t>
            </a:r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12891" t="45000" r="58984" b="30625"/>
          <a:stretch>
            <a:fillRect/>
          </a:stretch>
        </p:blipFill>
        <p:spPr bwMode="auto">
          <a:xfrm>
            <a:off x="214282" y="142852"/>
            <a:ext cx="864399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107521" y="2031550"/>
            <a:ext cx="1071570" cy="369332"/>
          </a:xfrm>
          <a:prstGeom prst="rect">
            <a:avLst/>
          </a:prstGeom>
          <a:solidFill>
            <a:srgbClr val="FFC000"/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repeat</a:t>
            </a:r>
            <a:endParaRPr lang="en-US" dirty="0"/>
          </a:p>
        </p:txBody>
      </p:sp>
      <p:pic>
        <p:nvPicPr>
          <p:cNvPr id="1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6406" t="39375" r="64258" b="28750"/>
          <a:stretch>
            <a:fillRect/>
          </a:stretch>
        </p:blipFill>
        <p:spPr bwMode="auto">
          <a:xfrm>
            <a:off x="285720" y="1868463"/>
            <a:ext cx="2571768" cy="1989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</a:t>
            </a:r>
            <a:endParaRPr lang="en-US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4621" t="37250" r="43094" b="24868"/>
          <a:stretch>
            <a:fillRect/>
          </a:stretch>
        </p:blipFill>
        <p:spPr bwMode="auto">
          <a:xfrm>
            <a:off x="214282" y="3071810"/>
            <a:ext cx="378621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143372" y="1981200"/>
            <a:ext cx="3786214" cy="280076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t="100000" r="100000"/>
            </a:path>
            <a:tileRect l="-100000" b="-100000"/>
          </a:gradFill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</a:rPr>
              <a:t>physiologic </a:t>
            </a:r>
            <a:r>
              <a:rPr lang="en-US" sz="3600" dirty="0" err="1" smtClean="0">
                <a:solidFill>
                  <a:srgbClr val="FF0000"/>
                </a:solidFill>
              </a:rPr>
              <a:t>Hypothyroxinemia</a:t>
            </a:r>
            <a:endParaRPr lang="en-US" sz="3600" dirty="0" smtClean="0">
              <a:solidFill>
                <a:srgbClr val="FF0000"/>
              </a:solidFill>
            </a:endParaRPr>
          </a:p>
          <a:p>
            <a:r>
              <a:rPr lang="en-US" sz="3600" dirty="0" smtClean="0"/>
              <a:t>             &amp;</a:t>
            </a:r>
          </a:p>
          <a:p>
            <a:r>
              <a:rPr lang="en-US" sz="3600" dirty="0" smtClean="0"/>
              <a:t> </a:t>
            </a:r>
            <a:r>
              <a:rPr lang="en-US" sz="3600" b="1" dirty="0" smtClean="0">
                <a:solidFill>
                  <a:srgbClr val="00B050"/>
                </a:solidFill>
              </a:rPr>
              <a:t>D</a:t>
            </a:r>
            <a:r>
              <a:rPr lang="en-US" sz="3200" b="1" dirty="0" smtClean="0">
                <a:solidFill>
                  <a:srgbClr val="00B050"/>
                </a:solidFill>
              </a:rPr>
              <a:t>elay hyper </a:t>
            </a:r>
            <a:r>
              <a:rPr lang="en-US" sz="3200" b="1" dirty="0" err="1" smtClean="0">
                <a:solidFill>
                  <a:srgbClr val="00B050"/>
                </a:solidFill>
              </a:rPr>
              <a:t>thyrothyotropinemia</a:t>
            </a:r>
            <a:endParaRPr lang="en-US" sz="3200" b="1" dirty="0">
              <a:solidFill>
                <a:srgbClr val="00B05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when transfusion is warranted</a:t>
            </a:r>
          </a:p>
          <a:p>
            <a:r>
              <a:rPr lang="en-US" dirty="0" smtClean="0"/>
              <a:t>screened before 24–48 h of birth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</a:p>
          <a:p>
            <a:r>
              <a:rPr lang="en-US" b="1" dirty="0" smtClean="0">
                <a:solidFill>
                  <a:srgbClr val="00B0F0"/>
                </a:solidFill>
              </a:rPr>
              <a:t>With sick infants in NICUs</a:t>
            </a:r>
          </a:p>
          <a:p>
            <a:r>
              <a:rPr lang="en-US" dirty="0" smtClean="0"/>
              <a:t>screening at least by 7 d</a:t>
            </a:r>
          </a:p>
          <a:p>
            <a:endParaRPr lang="en-US" dirty="0" smtClean="0"/>
          </a:p>
          <a:p>
            <a:pPr>
              <a:buNone/>
            </a:pPr>
            <a:r>
              <a:rPr lang="en-US" sz="1400" dirty="0" smtClean="0"/>
              <a:t>The Indian Journal of Pediatrics 2018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Times New Roman" pitchFamily="18" charset="0"/>
              </a:rPr>
              <a:t>Follow up screening tests</a:t>
            </a:r>
            <a:r>
              <a:rPr lang="en-US" smtClean="0">
                <a:cs typeface="Times New Roman" pitchFamily="18" charset="0"/>
              </a:rPr>
              <a:t> 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§"/>
            </a:pPr>
            <a:r>
              <a:rPr lang="en-US" smtClean="0">
                <a:cs typeface="Arial" pitchFamily="34" charset="0"/>
              </a:rPr>
              <a:t>Preterm infants with normal results on the initial newborn screen should have an additional newborn screen </a:t>
            </a:r>
            <a:r>
              <a:rPr lang="en-US" smtClean="0">
                <a:solidFill>
                  <a:srgbClr val="00B050"/>
                </a:solidFill>
                <a:cs typeface="Arial" pitchFamily="34" charset="0"/>
              </a:rPr>
              <a:t>at two to four weeks of age. 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§"/>
            </a:pPr>
            <a:r>
              <a:rPr lang="en-US" smtClean="0">
                <a:cs typeface="Arial" pitchFamily="34" charset="0"/>
              </a:rPr>
              <a:t>If the results test is normal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§"/>
            </a:pPr>
            <a:r>
              <a:rPr lang="en-US" smtClean="0">
                <a:cs typeface="Arial" pitchFamily="34" charset="0"/>
              </a:rPr>
              <a:t>No further screening is required.</a:t>
            </a:r>
          </a:p>
          <a:p>
            <a:pPr eaLnBrk="1" hangingPunct="1"/>
            <a:endParaRPr lang="pt-BR" smtClean="0">
              <a:solidFill>
                <a:srgbClr val="FF0000"/>
              </a:solidFill>
              <a:cs typeface="Arial" pitchFamily="34" charset="0"/>
            </a:endParaRPr>
          </a:p>
          <a:p>
            <a:pPr eaLnBrk="1" hangingPunct="1"/>
            <a:r>
              <a:rPr lang="pt-BR" sz="1100" smtClean="0">
                <a:solidFill>
                  <a:srgbClr val="FF0000"/>
                </a:solidFill>
                <a:cs typeface="Arial" pitchFamily="34" charset="0"/>
              </a:rPr>
              <a:t>Up to date 2018 </a:t>
            </a:r>
            <a:endParaRPr lang="en-US" sz="1100" smtClean="0">
              <a:solidFill>
                <a:srgbClr val="FF0000"/>
              </a:solidFill>
              <a:cs typeface="Arial" pitchFamily="34" charset="0"/>
            </a:endParaRPr>
          </a:p>
          <a:p>
            <a:pPr eaLnBrk="1" hangingPunct="1"/>
            <a:endParaRPr lang="en-US" smtClean="0">
              <a:cs typeface="Arial" pitchFamily="34" charset="0"/>
            </a:endParaRPr>
          </a:p>
          <a:p>
            <a:pPr eaLnBrk="1" hangingPunct="1"/>
            <a:endParaRPr lang="en-US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935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smtClean="0"/>
              <a:t>Re-screening</a:t>
            </a:r>
          </a:p>
        </p:txBody>
      </p:sp>
      <p:sp>
        <p:nvSpPr>
          <p:cNvPr id="921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mtClean="0"/>
              <a:t>Congenital heart disease </a:t>
            </a:r>
          </a:p>
          <a:p>
            <a:pPr algn="l" rtl="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mtClean="0"/>
              <a:t>Other congenital anomalies</a:t>
            </a:r>
          </a:p>
          <a:p>
            <a:pPr algn="l" rtl="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mtClean="0"/>
              <a:t>Smaller twin in pairs with high difference in BWT(20%)</a:t>
            </a:r>
          </a:p>
          <a:p>
            <a:pPr algn="l" rtl="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mtClean="0"/>
              <a:t>steroid, amiodarone, dopamine, exposure to iodine-containing drugs</a:t>
            </a:r>
          </a:p>
          <a:p>
            <a:pPr algn="l" rtl="0">
              <a:buClr>
                <a:srgbClr val="FF0000"/>
              </a:buClr>
              <a:buFont typeface="Wingdings" pitchFamily="2" charset="2"/>
              <a:buChar char="Ø"/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76235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Times New Roman" pitchFamily="18" charset="0"/>
              </a:rPr>
              <a:t>Diagnosis</a:t>
            </a:r>
            <a:endParaRPr lang="en-US" smtClean="0">
              <a:cs typeface="Times New Roman" pitchFamily="18" charset="0"/>
            </a:endParaRPr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b="1" smtClean="0">
                <a:cs typeface="Arial" pitchFamily="34" charset="0"/>
              </a:rPr>
              <a:t>Primary hypothyroidism</a:t>
            </a:r>
          </a:p>
          <a:p>
            <a:pPr eaLnBrk="1" hangingPunct="1">
              <a:buFont typeface="Arial" pitchFamily="34" charset="0"/>
              <a:buBlip>
                <a:blip r:embed="rId2"/>
              </a:buBlip>
            </a:pPr>
            <a:r>
              <a:rPr lang="en-US" smtClean="0">
                <a:cs typeface="Arial" pitchFamily="34" charset="0"/>
              </a:rPr>
              <a:t> low free T4 and elevated TSH  is diagnostic of primary hypothyroidism</a:t>
            </a:r>
          </a:p>
          <a:p>
            <a:pPr eaLnBrk="1" hangingPunct="1"/>
            <a:endParaRPr lang="pt-BR" smtClean="0">
              <a:solidFill>
                <a:srgbClr val="FF0000"/>
              </a:solidFill>
              <a:cs typeface="Arial" pitchFamily="34" charset="0"/>
            </a:endParaRPr>
          </a:p>
          <a:p>
            <a:pPr eaLnBrk="1" hangingPunct="1"/>
            <a:endParaRPr lang="pt-BR" smtClean="0">
              <a:solidFill>
                <a:srgbClr val="FF0000"/>
              </a:solidFill>
              <a:cs typeface="Arial" pitchFamily="34" charset="0"/>
            </a:endParaRPr>
          </a:p>
          <a:p>
            <a:pPr eaLnBrk="1" hangingPunct="1">
              <a:buFont typeface="Arial" pitchFamily="34" charset="0"/>
              <a:buNone/>
            </a:pPr>
            <a:endParaRPr lang="pt-BR" smtClean="0">
              <a:solidFill>
                <a:srgbClr val="FF0000"/>
              </a:solidFill>
              <a:cs typeface="Arial" pitchFamily="34" charset="0"/>
            </a:endParaRPr>
          </a:p>
          <a:p>
            <a:pPr eaLnBrk="1" hangingPunct="1"/>
            <a:r>
              <a:rPr lang="pt-BR" sz="1100" smtClean="0">
                <a:solidFill>
                  <a:srgbClr val="FF0000"/>
                </a:solidFill>
                <a:cs typeface="Arial" pitchFamily="34" charset="0"/>
              </a:rPr>
              <a:t>Up to date 2018 </a:t>
            </a:r>
            <a:endParaRPr lang="en-US" sz="1100" smtClean="0">
              <a:solidFill>
                <a:srgbClr val="FF0000"/>
              </a:solidFill>
              <a:cs typeface="Arial" pitchFamily="34" charset="0"/>
            </a:endParaRPr>
          </a:p>
          <a:p>
            <a:pPr eaLnBrk="1" hangingPunct="1"/>
            <a:endParaRPr lang="en-US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49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en-US" sz="3200" smtClean="0"/>
              <a:t>Cut-off value  of TSH?       </a:t>
            </a:r>
          </a:p>
        </p:txBody>
      </p:sp>
      <p:sp>
        <p:nvSpPr>
          <p:cNvPr id="634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>
              <a:buFontTx/>
              <a:buNone/>
            </a:pPr>
            <a:r>
              <a:rPr lang="en-US" smtClean="0"/>
              <a:t>      </a:t>
            </a:r>
            <a:r>
              <a:rPr lang="en-US" sz="2800" smtClean="0">
                <a:solidFill>
                  <a:srgbClr val="00B050"/>
                </a:solidFill>
              </a:rPr>
              <a:t>Basal </a:t>
            </a:r>
            <a:r>
              <a:rPr lang="en-US" sz="2800" b="1" smtClean="0">
                <a:solidFill>
                  <a:srgbClr val="FF0000"/>
                </a:solidFill>
              </a:rPr>
              <a:t>TSH 10 mU/l </a:t>
            </a:r>
            <a:r>
              <a:rPr lang="en-US" sz="2800" smtClean="0">
                <a:solidFill>
                  <a:srgbClr val="00B050"/>
                </a:solidFill>
              </a:rPr>
              <a:t>could be a reliable </a:t>
            </a:r>
            <a:r>
              <a:rPr lang="en-US" sz="2800" smtClean="0"/>
              <a:t>value</a:t>
            </a:r>
          </a:p>
          <a:p>
            <a:pPr algn="l" rtl="0">
              <a:buFontTx/>
              <a:buNone/>
            </a:pPr>
            <a:r>
              <a:rPr lang="en-US" smtClean="0"/>
              <a:t>          Not only for other age groups</a:t>
            </a:r>
          </a:p>
          <a:p>
            <a:pPr algn="l" rtl="0">
              <a:buFontTx/>
              <a:buNone/>
            </a:pPr>
            <a:endParaRPr lang="en-US" smtClean="0"/>
          </a:p>
          <a:p>
            <a:pPr algn="l" rtl="0">
              <a:buFontTx/>
              <a:buNone/>
            </a:pPr>
            <a:r>
              <a:rPr lang="en-US" sz="2000" smtClean="0"/>
              <a:t>    </a:t>
            </a:r>
            <a:r>
              <a:rPr lang="en-US" sz="2000" smtClean="0">
                <a:solidFill>
                  <a:srgbClr val="00B050"/>
                </a:solidFill>
              </a:rPr>
              <a:t>But also for extremely preterm infants at about 2 weeks of age</a:t>
            </a:r>
          </a:p>
          <a:p>
            <a:pPr algn="l" rtl="0"/>
            <a:endParaRPr lang="en-US" sz="2000" smtClean="0"/>
          </a:p>
          <a:p>
            <a:pPr algn="l" rtl="0"/>
            <a:endParaRPr lang="en-US" sz="2000" smtClean="0"/>
          </a:p>
          <a:p>
            <a:pPr algn="l" rtl="0"/>
            <a:endParaRPr lang="en-US" sz="2000" smtClean="0"/>
          </a:p>
          <a:p>
            <a:pPr algn="l" rtl="0">
              <a:buFontTx/>
              <a:buNone/>
            </a:pPr>
            <a:endParaRPr lang="en-US" sz="2000" smtClean="0"/>
          </a:p>
          <a:p>
            <a:pPr algn="l" rtl="0"/>
            <a:r>
              <a:rPr lang="en-US" sz="1600" smtClean="0">
                <a:solidFill>
                  <a:srgbClr val="FF0000"/>
                </a:solidFill>
              </a:rPr>
              <a:t>Clinical Endocrinology 2012</a:t>
            </a:r>
          </a:p>
          <a:p>
            <a:pPr algn="l" rtl="0">
              <a:buFontTx/>
              <a:buNone/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57514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000" b="1" smtClean="0">
                <a:cs typeface="Times New Roman" pitchFamily="18" charset="0"/>
              </a:rPr>
              <a:t>What level of free T4 represent Hypothyroxinemia in VLBW infants?</a:t>
            </a:r>
            <a:r>
              <a:rPr lang="en-US" smtClean="0">
                <a:cs typeface="Times New Roman" pitchFamily="18" charset="0"/>
              </a:rPr>
              <a:t> </a:t>
            </a:r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dirty="0" smtClean="0">
              <a:cs typeface="Arial" pitchFamily="34" charset="0"/>
            </a:endParaRPr>
          </a:p>
          <a:p>
            <a:pPr eaLnBrk="1" hangingPunct="1"/>
            <a:endParaRPr lang="en-US" dirty="0" smtClean="0">
              <a:cs typeface="Arial" pitchFamily="34" charset="0"/>
            </a:endParaRPr>
          </a:p>
          <a:p>
            <a:pPr algn="ctr" eaLnBrk="1" hangingPunct="1">
              <a:buFontTx/>
              <a:buNone/>
            </a:pPr>
            <a:r>
              <a:rPr lang="en-US" sz="4400" b="1" dirty="0" smtClean="0">
                <a:solidFill>
                  <a:srgbClr val="00B050"/>
                </a:solidFill>
                <a:cs typeface="Arial" pitchFamily="34" charset="0"/>
              </a:rPr>
              <a:t> FT4        &lt;0.8  is  abnormal</a:t>
            </a:r>
          </a:p>
          <a:p>
            <a:pPr algn="ctr" eaLnBrk="1" hangingPunct="1">
              <a:buFontTx/>
              <a:buNone/>
            </a:pPr>
            <a:r>
              <a:rPr lang="en-US" sz="4400" b="1" dirty="0" smtClean="0">
                <a:solidFill>
                  <a:srgbClr val="00B050"/>
                </a:solidFill>
                <a:cs typeface="Arial" pitchFamily="34" charset="0"/>
              </a:rPr>
              <a:t> T4                   </a:t>
            </a:r>
            <a:r>
              <a:rPr lang="en-US" sz="4400" b="1" dirty="0" smtClean="0">
                <a:solidFill>
                  <a:srgbClr val="3333FF"/>
                </a:solidFill>
                <a:cs typeface="Arial" pitchFamily="34" charset="0"/>
              </a:rPr>
              <a:t>2SD &lt; mean</a:t>
            </a:r>
            <a:r>
              <a:rPr lang="en-US" sz="4400" b="1" dirty="0" smtClean="0">
                <a:solidFill>
                  <a:srgbClr val="00B050"/>
                </a:solidFill>
                <a:cs typeface="Arial" pitchFamily="34" charset="0"/>
              </a:rPr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85534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en-US" dirty="0" smtClean="0">
                <a:latin typeface="Times New Roman"/>
                <a:ea typeface="Times New Roman"/>
                <a:cs typeface="B Mitra"/>
              </a:rPr>
              <a:t>Normal  range 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0122490"/>
              </p:ext>
            </p:extLst>
          </p:nvPr>
        </p:nvGraphicFramePr>
        <p:xfrm>
          <a:off x="457200" y="1142985"/>
          <a:ext cx="8229600" cy="3214709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114800"/>
                <a:gridCol w="4114800"/>
              </a:tblGrid>
              <a:tr h="1439718">
                <a:tc gridSpan="2">
                  <a:txBody>
                    <a:bodyPr/>
                    <a:lstStyle/>
                    <a:p>
                      <a:pPr marL="0" marR="0" indent="18034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600" dirty="0" smtClean="0">
                          <a:latin typeface="Times New Roman"/>
                          <a:ea typeface="Times New Roman"/>
                          <a:cs typeface="B Mitra"/>
                        </a:rPr>
                        <a:t>Normal  range free T4 (Based on gestational age )</a:t>
                      </a:r>
                      <a:endParaRPr lang="en-US" sz="1600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indent="18034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endParaRPr lang="en-US" sz="1600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</a:tr>
              <a:tr h="1774991">
                <a:tc>
                  <a:txBody>
                    <a:bodyPr/>
                    <a:lstStyle/>
                    <a:p>
                      <a:pPr marL="0" marR="0" indent="18034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2000" dirty="0" smtClean="0"/>
                        <a:t>1-2 weeks after birth</a:t>
                      </a:r>
                      <a:endParaRPr lang="en-US" sz="1600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18034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2000" dirty="0"/>
                        <a:t>.0.8-2.6ng/dl</a:t>
                      </a:r>
                      <a:endParaRPr lang="en-US" sz="1600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248457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14282" y="214285"/>
          <a:ext cx="8715435" cy="600837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743087"/>
                <a:gridCol w="1743087"/>
                <a:gridCol w="1743087"/>
                <a:gridCol w="1743087"/>
                <a:gridCol w="1743087"/>
              </a:tblGrid>
              <a:tr h="495335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100" b="1" dirty="0"/>
                        <a:t>TSH(mu/l)</a:t>
                      </a:r>
                      <a:endParaRPr lang="en-US" sz="1400" b="1" dirty="0"/>
                    </a:p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100" b="1" dirty="0"/>
                        <a:t>±</a:t>
                      </a:r>
                      <a:r>
                        <a:rPr lang="en-US" sz="1100" b="1" dirty="0" err="1"/>
                        <a:t>sd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100" b="1"/>
                        <a:t>T4(µg/dl)</a:t>
                      </a:r>
                      <a:endParaRPr lang="en-US" sz="1400" b="1"/>
                    </a:p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100" b="1"/>
                        <a:t>±sd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FreeT4(ng/dl) ±sd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Age of specimen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Gestation(week)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6.8±2.9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5.4±2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1.28±0.4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cord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23-27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3.5±2.6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4±1.8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1.47±0.6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7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3.9±2.7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4.7±2.6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1.45±0.5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14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3.8±4.7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6.1±2.3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1.5±0.4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28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7±3.7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6.3±2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1.45±0.4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cord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28-30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3.6±2.5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6.3±2.1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1.82±0.7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7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4.9±11.2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6.6±2.3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1.65±0.4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14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3.6±2.5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7.5±2.3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1.71±0.4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28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7.9±5.2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7.6±2.3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1.49±0.3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cord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30-34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3.6±4.8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9.4±3.4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2.14±0.6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7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3.8±9.3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9.1±3.6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1.98±0.4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14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3.5±3.4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8.9±3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1.88±0.5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28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6.7±4.8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9.2±1.8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1.41±0.3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cord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&gt;37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2.6±1.8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12.7±2.9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2.7±0.6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7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2.5±2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10.7±1.4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2.03±0.3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14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44091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1.8±0.9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9.7±2.2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/>
                        <a:t>1.65±0.3</a:t>
                      </a:r>
                      <a:endParaRPr lang="en-US" sz="1400" b="1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9580" algn="r"/>
                        </a:tabLst>
                      </a:pPr>
                      <a:r>
                        <a:rPr lang="en-US" sz="1200" b="1" dirty="0"/>
                        <a:t>28</a:t>
                      </a:r>
                      <a:endParaRPr lang="en-US" sz="1400" b="1" dirty="0">
                        <a:latin typeface="Times New Roman"/>
                        <a:ea typeface="Times New Roman"/>
                        <a:cs typeface="B Mitra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42910" y="6286520"/>
            <a:ext cx="2286016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Normal range±2SD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9600" y="6324600"/>
            <a:ext cx="2286016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Normal range±2SD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753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 rtl="0">
              <a:buFontTx/>
              <a:buNone/>
            </a:pPr>
            <a:r>
              <a:rPr lang="en-US" sz="5400" b="1" dirty="0" smtClean="0">
                <a:solidFill>
                  <a:srgbClr val="00B050"/>
                </a:solidFill>
              </a:rPr>
              <a:t>Thyroid  function &amp; Dysfunction</a:t>
            </a:r>
          </a:p>
          <a:p>
            <a:pPr algn="ctr" rtl="0">
              <a:buFontTx/>
              <a:buNone/>
            </a:pPr>
            <a:r>
              <a:rPr lang="en-US" sz="5400" b="1" dirty="0" smtClean="0">
                <a:solidFill>
                  <a:srgbClr val="00B050"/>
                </a:solidFill>
              </a:rPr>
              <a:t>in Premature &amp; term  Infants</a:t>
            </a:r>
          </a:p>
          <a:p>
            <a:pPr algn="l" rtl="0">
              <a:buFontTx/>
              <a:buNone/>
            </a:pPr>
            <a:r>
              <a:rPr lang="en-US" dirty="0" smtClean="0"/>
              <a:t>                </a:t>
            </a:r>
          </a:p>
          <a:p>
            <a:pPr algn="ctr" rtl="0">
              <a:buFontTx/>
              <a:buNone/>
            </a:pPr>
            <a:r>
              <a:rPr lang="en-US" b="1" dirty="0" smtClean="0"/>
              <a:t>M</a:t>
            </a:r>
            <a:r>
              <a:rPr lang="en-US" b="1" dirty="0" smtClean="0"/>
              <a:t>. </a:t>
            </a:r>
            <a:r>
              <a:rPr lang="en-US" b="1" dirty="0" err="1" smtClean="0"/>
              <a:t>Hashemipour</a:t>
            </a:r>
            <a:endParaRPr lang="en-US" b="1" dirty="0" smtClean="0"/>
          </a:p>
          <a:p>
            <a:pPr algn="l" rtl="0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cs typeface="Times New Roman" pitchFamily="18" charset="0"/>
              </a:rPr>
              <a:t>Subclinical Hypothyroidism???</a:t>
            </a:r>
            <a:r>
              <a:rPr lang="en-US" dirty="0" smtClean="0">
                <a:cs typeface="Times New Roman" pitchFamily="18" charset="0"/>
              </a:rPr>
              <a:t> 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149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b="1" smtClean="0">
                <a:solidFill>
                  <a:srgbClr val="FFC000"/>
                </a:solidFill>
                <a:cs typeface="Arial" pitchFamily="34" charset="0"/>
              </a:rPr>
              <a:t>Normal free T4 with slightly elevated TSH</a:t>
            </a:r>
          </a:p>
          <a:p>
            <a:pPr eaLnBrk="1" hangingPunct="1">
              <a:buFontTx/>
              <a:buNone/>
            </a:pPr>
            <a:r>
              <a:rPr lang="en-US" smtClean="0">
                <a:cs typeface="Arial" pitchFamily="34" charset="0"/>
              </a:rPr>
              <a:t> </a:t>
            </a:r>
            <a:r>
              <a:rPr lang="en-US" b="1" smtClean="0">
                <a:solidFill>
                  <a:srgbClr val="00B0F0"/>
                </a:solidFill>
                <a:cs typeface="Arial" pitchFamily="34" charset="0"/>
              </a:rPr>
              <a:t> Before two weeks of age is transient</a:t>
            </a:r>
          </a:p>
          <a:p>
            <a:pPr eaLnBrk="1" hangingPunct="1">
              <a:buClr>
                <a:schemeClr val="accent2"/>
              </a:buClr>
              <a:buFont typeface="Arial" pitchFamily="34" charset="0"/>
              <a:buNone/>
            </a:pPr>
            <a:r>
              <a:rPr lang="en-US" smtClean="0">
                <a:cs typeface="Arial" pitchFamily="34" charset="0"/>
              </a:rPr>
              <a:t>                    should not be treated</a:t>
            </a:r>
          </a:p>
          <a:p>
            <a:pPr algn="ctr" eaLnBrk="1" hangingPunct="1">
              <a:buClr>
                <a:schemeClr val="accent2"/>
              </a:buClr>
            </a:pPr>
            <a:r>
              <a:rPr lang="en-US" smtClean="0">
                <a:cs typeface="Arial" pitchFamily="34" charset="0"/>
              </a:rPr>
              <a:t> The test should be repeated</a:t>
            </a:r>
          </a:p>
          <a:p>
            <a:pPr algn="ctr" eaLnBrk="1" hangingPunct="1">
              <a:buClr>
                <a:schemeClr val="accent2"/>
              </a:buClr>
            </a:pPr>
            <a:r>
              <a:rPr lang="en-US" smtClean="0">
                <a:cs typeface="Arial" pitchFamily="34" charset="0"/>
              </a:rPr>
              <a:t> </a:t>
            </a:r>
            <a:r>
              <a:rPr lang="en-US" b="1" smtClean="0">
                <a:solidFill>
                  <a:srgbClr val="0033CC"/>
                </a:solidFill>
                <a:cs typeface="Arial" pitchFamily="34" charset="0"/>
              </a:rPr>
              <a:t>At two to four weeks of age</a:t>
            </a:r>
          </a:p>
          <a:p>
            <a:pPr algn="ctr" eaLnBrk="1" hangingPunct="1">
              <a:buFontTx/>
              <a:buNone/>
            </a:pPr>
            <a:r>
              <a:rPr lang="en-US" smtClean="0">
                <a:cs typeface="Arial" pitchFamily="34" charset="0"/>
              </a:rPr>
              <a:t> In most cases, the TSH will normalize</a:t>
            </a:r>
          </a:p>
          <a:p>
            <a:pPr algn="ctr" eaLnBrk="1" hangingPunct="1">
              <a:buFontTx/>
              <a:buNone/>
            </a:pPr>
            <a:r>
              <a:rPr lang="en-US" b="1" smtClean="0">
                <a:solidFill>
                  <a:srgbClr val="00B050"/>
                </a:solidFill>
                <a:cs typeface="Arial" pitchFamily="34" charset="0"/>
              </a:rPr>
              <a:t>            After six weeks of age</a:t>
            </a:r>
          </a:p>
          <a:p>
            <a:pPr algn="ctr" eaLnBrk="1" hangingPunct="1">
              <a:buFontTx/>
              <a:buNone/>
            </a:pPr>
            <a:r>
              <a:rPr lang="en-US" b="1" smtClean="0">
                <a:cs typeface="Arial" pitchFamily="34" charset="0"/>
              </a:rPr>
              <a:t>should be treated</a:t>
            </a:r>
          </a:p>
          <a:p>
            <a:pPr eaLnBrk="1" hangingPunct="1">
              <a:buFontTx/>
              <a:buNone/>
            </a:pPr>
            <a:r>
              <a:rPr lang="pt-BR" sz="1100" smtClean="0">
                <a:solidFill>
                  <a:srgbClr val="FF0000"/>
                </a:solidFill>
                <a:cs typeface="Arial" pitchFamily="34" charset="0"/>
              </a:rPr>
              <a:t>J Pediatr Endocr Met 2013</a:t>
            </a:r>
            <a:endParaRPr lang="en-US" sz="1100" smtClean="0">
              <a:cs typeface="Arial" pitchFamily="34" charset="0"/>
            </a:endParaRPr>
          </a:p>
          <a:p>
            <a:pPr eaLnBrk="1" hangingPunct="1">
              <a:buFont typeface="Arial" pitchFamily="34" charset="0"/>
              <a:buNone/>
            </a:pPr>
            <a:r>
              <a:rPr lang="pt-BR" sz="1100" smtClean="0">
                <a:solidFill>
                  <a:srgbClr val="FF0000"/>
                </a:solidFill>
                <a:cs typeface="Arial" pitchFamily="34" charset="0"/>
              </a:rPr>
              <a:t>Up to date 2018</a:t>
            </a:r>
          </a:p>
          <a:p>
            <a:pPr eaLnBrk="1" hangingPunct="1">
              <a:buFontTx/>
              <a:buNone/>
            </a:pPr>
            <a:endParaRPr lang="en-US" sz="1100" smtClean="0">
              <a:solidFill>
                <a:srgbClr val="FF0000"/>
              </a:solidFill>
              <a:cs typeface="Arial" pitchFamily="34" charset="0"/>
            </a:endParaRPr>
          </a:p>
          <a:p>
            <a:pPr eaLnBrk="1" hangingPunct="1">
              <a:buFontTx/>
              <a:buNone/>
            </a:pPr>
            <a:endParaRPr lang="pt-BR" smtClean="0">
              <a:solidFill>
                <a:srgbClr val="FF0000"/>
              </a:solidFill>
              <a:cs typeface="Arial" pitchFamily="34" charset="0"/>
            </a:endParaRPr>
          </a:p>
          <a:p>
            <a:pPr eaLnBrk="1" hangingPunct="1">
              <a:buFontTx/>
              <a:buNone/>
            </a:pPr>
            <a:endParaRPr lang="en-US" smtClean="0">
              <a:solidFill>
                <a:srgbClr val="FF0000"/>
              </a:solidFill>
              <a:cs typeface="Arial" pitchFamily="34" charset="0"/>
            </a:endParaRPr>
          </a:p>
          <a:p>
            <a:pPr eaLnBrk="1" hangingPunct="1">
              <a:buFontTx/>
              <a:buNone/>
            </a:pPr>
            <a:endParaRPr lang="en-US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33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33400" y="1524000"/>
            <a:ext cx="8077200" cy="3429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Recommendation is</a:t>
            </a:r>
          </a:p>
          <a:p>
            <a:r>
              <a:rPr lang="en-US" b="1" dirty="0" smtClean="0">
                <a:solidFill>
                  <a:schemeClr val="tx1"/>
                </a:solidFill>
              </a:rPr>
              <a:t>          </a:t>
            </a:r>
            <a:r>
              <a:rPr lang="en-US" sz="2400" b="1" dirty="0" smtClean="0">
                <a:solidFill>
                  <a:schemeClr val="tx1"/>
                </a:solidFill>
              </a:rPr>
              <a:t>To supplement TH in infants with THOP only</a:t>
            </a:r>
          </a:p>
          <a:p>
            <a:r>
              <a:rPr lang="en-US" sz="2400" b="1" dirty="0" smtClean="0">
                <a:solidFill>
                  <a:schemeClr val="tx1"/>
                </a:solidFill>
              </a:rPr>
              <a:t>        if the condition is associated with elevated TSH levels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5800" y="5334000"/>
            <a:ext cx="78486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>The Journal of Maternal-Fetal &amp; Neonatal Medicine2018</a:t>
            </a:r>
          </a:p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7624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rgbClr val="00B050"/>
                </a:solidFill>
              </a:rPr>
              <a:t>TSH&gt;20 with any level of T4    </a:t>
            </a:r>
            <a:r>
              <a:rPr lang="en-US" sz="2800" b="1" dirty="0" smtClean="0">
                <a:solidFill>
                  <a:srgbClr val="FF0000"/>
                </a:solidFill>
              </a:rPr>
              <a:t>should be treated</a:t>
            </a:r>
          </a:p>
          <a:p>
            <a:pPr marL="0" indent="0">
              <a:buNone/>
            </a:pPr>
            <a:endParaRPr lang="en-US" sz="2800" dirty="0" smtClean="0">
              <a:solidFill>
                <a:srgbClr val="FF0000"/>
              </a:solidFill>
            </a:endParaRPr>
          </a:p>
          <a:p>
            <a:endParaRPr lang="en-US" sz="2800" b="1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b="1" dirty="0" smtClean="0"/>
              <a:t>10&lt;TSH&lt;20                      </a:t>
            </a:r>
            <a:r>
              <a:rPr lang="en-US" b="1" dirty="0" smtClean="0">
                <a:solidFill>
                  <a:srgbClr val="FF0000"/>
                </a:solidFill>
              </a:rPr>
              <a:t>Normal T4  or free T4 </a:t>
            </a:r>
            <a:r>
              <a:rPr lang="en-US" b="1" dirty="0" smtClean="0">
                <a:solidFill>
                  <a:srgbClr val="00B050"/>
                </a:solidFill>
              </a:rPr>
              <a:t>recheck after 2 weeks  </a:t>
            </a:r>
          </a:p>
          <a:p>
            <a:pPr algn="ctr">
              <a:buNone/>
            </a:pPr>
            <a:endParaRPr lang="en-US" b="1" dirty="0" smtClean="0">
              <a:solidFill>
                <a:srgbClr val="00B050"/>
              </a:solidFill>
            </a:endParaRPr>
          </a:p>
          <a:p>
            <a:r>
              <a:rPr lang="en-US" b="1" dirty="0" smtClean="0">
                <a:solidFill>
                  <a:srgbClr val="00B0F0"/>
                </a:solidFill>
              </a:rPr>
              <a:t>if   result was the  same       </a:t>
            </a:r>
            <a:r>
              <a:rPr lang="en-US" b="1" dirty="0" smtClean="0"/>
              <a:t>start treatment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00B050"/>
                </a:solidFill>
              </a:rPr>
              <a:t>if  result was normal             </a:t>
            </a:r>
          </a:p>
          <a:p>
            <a:r>
              <a:rPr lang="en-US" b="1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we follow up</a:t>
            </a:r>
            <a:r>
              <a:rPr lang="en-US" b="1" dirty="0" smtClean="0"/>
              <a:t>  </a:t>
            </a:r>
            <a:r>
              <a:rPr lang="en-US" b="1" dirty="0" smtClean="0">
                <a:solidFill>
                  <a:srgbClr val="FF0000"/>
                </a:solidFill>
              </a:rPr>
              <a:t>at 6 and 10 weeks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b="1" dirty="0" smtClean="0"/>
              <a:t>TSH&lt;10                          LOW T4  or free T4             </a:t>
            </a:r>
            <a:r>
              <a:rPr lang="en-US" b="1" dirty="0" smtClean="0">
                <a:solidFill>
                  <a:srgbClr val="00B050"/>
                </a:solidFill>
              </a:rPr>
              <a:t>recheck after 2 weeks  </a:t>
            </a:r>
          </a:p>
          <a:p>
            <a:pPr algn="ctr">
              <a:buNone/>
            </a:pPr>
            <a:endParaRPr lang="en-US" b="1" dirty="0" smtClean="0">
              <a:solidFill>
                <a:srgbClr val="00B050"/>
              </a:solidFill>
            </a:endParaRPr>
          </a:p>
          <a:p>
            <a:r>
              <a:rPr lang="en-US" b="1" dirty="0" smtClean="0">
                <a:solidFill>
                  <a:srgbClr val="3333FF"/>
                </a:solidFill>
              </a:rPr>
              <a:t>if free T4 was low and TSH&gt;10 </a:t>
            </a:r>
          </a:p>
          <a:p>
            <a:pPr>
              <a:buNone/>
            </a:pPr>
            <a:r>
              <a:rPr lang="en-US" b="1" dirty="0" smtClean="0"/>
              <a:t>       </a:t>
            </a:r>
          </a:p>
          <a:p>
            <a:r>
              <a:rPr lang="en-US" b="1" dirty="0" smtClean="0"/>
              <a:t> </a:t>
            </a:r>
            <a:r>
              <a:rPr lang="en-US" b="1" dirty="0" smtClean="0">
                <a:solidFill>
                  <a:srgbClr val="FF0000"/>
                </a:solidFill>
              </a:rPr>
              <a:t>Start treatment   as primary  hypothyroidism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b="1" dirty="0" smtClean="0"/>
              <a:t>TSH&lt;10                            LOW T4  or free T4</a:t>
            </a:r>
          </a:p>
          <a:p>
            <a:pPr algn="ctr">
              <a:buNone/>
            </a:pPr>
            <a:r>
              <a:rPr lang="en-US" b="1" dirty="0" smtClean="0"/>
              <a:t>                  </a:t>
            </a:r>
            <a:r>
              <a:rPr lang="en-US" b="1" dirty="0" smtClean="0">
                <a:solidFill>
                  <a:srgbClr val="3333FF"/>
                </a:solidFill>
              </a:rPr>
              <a:t>Recheck after 2 weeks  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if   result was the  same    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                </a:t>
            </a:r>
          </a:p>
          <a:p>
            <a:r>
              <a:rPr lang="en-US" b="1" dirty="0" smtClean="0">
                <a:solidFill>
                  <a:srgbClr val="00B050"/>
                </a:solidFill>
              </a:rPr>
              <a:t> Start treatment as central   hypothyroidism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b="1" dirty="0" smtClean="0"/>
              <a:t>TSH&lt;10  with  normal T4 &amp;free T4                   </a:t>
            </a:r>
            <a:r>
              <a:rPr lang="en-US" b="1" dirty="0" smtClean="0">
                <a:solidFill>
                  <a:srgbClr val="00B050"/>
                </a:solidFill>
              </a:rPr>
              <a:t>Recheck at 4, 6 and 10                                 </a:t>
            </a:r>
          </a:p>
          <a:p>
            <a:pPr algn="ctr">
              <a:buNone/>
            </a:pPr>
            <a:endParaRPr lang="en-US" b="1" dirty="0" smtClean="0">
              <a:solidFill>
                <a:srgbClr val="00B050"/>
              </a:solidFill>
            </a:endParaRPr>
          </a:p>
          <a:p>
            <a:pPr algn="ctr">
              <a:buNone/>
            </a:pPr>
            <a:endParaRPr lang="en-US" b="1" dirty="0" smtClean="0">
              <a:solidFill>
                <a:srgbClr val="00B050"/>
              </a:solidFill>
            </a:endParaRPr>
          </a:p>
          <a:p>
            <a:pPr algn="ctr">
              <a:buNone/>
            </a:pPr>
            <a:endParaRPr lang="en-US" b="1" dirty="0" smtClean="0">
              <a:solidFill>
                <a:srgbClr val="00B050"/>
              </a:solidFill>
            </a:endParaRPr>
          </a:p>
          <a:p>
            <a:pPr algn="ctr">
              <a:buNone/>
            </a:pPr>
            <a:r>
              <a:rPr lang="en-US" b="1" dirty="0" smtClean="0"/>
              <a:t>TSH&lt;6: with   normal T4 &amp;free T4</a:t>
            </a:r>
            <a:r>
              <a:rPr lang="en-US" b="1" dirty="0" smtClean="0">
                <a:solidFill>
                  <a:srgbClr val="FF0000"/>
                </a:solidFill>
              </a:rPr>
              <a:t>                             follow up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Times New Roman" pitchFamily="18" charset="0"/>
              </a:rPr>
              <a:t>NICU </a:t>
            </a:r>
          </a:p>
        </p:txBody>
      </p:sp>
      <p:sp>
        <p:nvSpPr>
          <p:cNvPr id="665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b="1" smtClean="0">
                <a:solidFill>
                  <a:srgbClr val="0033CC"/>
                </a:solidFill>
                <a:cs typeface="Arial" pitchFamily="34" charset="0"/>
              </a:rPr>
              <a:t>Treatment should be initiated if</a:t>
            </a:r>
          </a:p>
          <a:p>
            <a:pPr eaLnBrk="1" hangingPunct="1">
              <a:buClr>
                <a:srgbClr val="0033CC"/>
              </a:buClr>
              <a:buFont typeface="Wingdings" pitchFamily="2" charset="2"/>
              <a:buChar char="§"/>
            </a:pPr>
            <a:r>
              <a:rPr lang="en-US" smtClean="0">
                <a:cs typeface="Arial" pitchFamily="34" charset="0"/>
              </a:rPr>
              <a:t>illness state is expected to persist and </a:t>
            </a:r>
            <a:r>
              <a:rPr lang="en-US" b="1" smtClean="0">
                <a:solidFill>
                  <a:srgbClr val="00B050"/>
                </a:solidFill>
                <a:cs typeface="Arial" pitchFamily="34" charset="0"/>
              </a:rPr>
              <a:t>TSH remains elevated for one month or longer</a:t>
            </a:r>
          </a:p>
          <a:p>
            <a:pPr algn="ctr" eaLnBrk="1" hangingPunct="1">
              <a:buClr>
                <a:srgbClr val="0033CC"/>
              </a:buClr>
              <a:buFont typeface="Arial" pitchFamily="34" charset="0"/>
              <a:buNone/>
            </a:pPr>
            <a:r>
              <a:rPr lang="en-US" sz="4000" smtClean="0">
                <a:cs typeface="Arial" pitchFamily="34" charset="0"/>
              </a:rPr>
              <a:t>or</a:t>
            </a:r>
          </a:p>
          <a:p>
            <a:pPr eaLnBrk="1" hangingPunct="1">
              <a:buClr>
                <a:srgbClr val="0033CC"/>
              </a:buClr>
              <a:buFont typeface="Wingdings" pitchFamily="2" charset="2"/>
              <a:buChar char="§"/>
            </a:pPr>
            <a:r>
              <a:rPr lang="en-US" smtClean="0">
                <a:cs typeface="Arial" pitchFamily="34" charset="0"/>
              </a:rPr>
              <a:t>TSH rises to more than 20 mIU/L</a:t>
            </a:r>
          </a:p>
          <a:p>
            <a:pPr eaLnBrk="1" hangingPunct="1">
              <a:buFontTx/>
              <a:buNone/>
            </a:pPr>
            <a:r>
              <a:rPr lang="en-US" sz="1600" smtClean="0">
                <a:solidFill>
                  <a:srgbClr val="FF0000"/>
                </a:solidFill>
                <a:cs typeface="Arial" pitchFamily="34" charset="0"/>
              </a:rPr>
              <a:t>Singapore Med J 2009</a:t>
            </a:r>
          </a:p>
        </p:txBody>
      </p:sp>
    </p:spTree>
    <p:extLst>
      <p:ext uri="{BB962C8B-B14F-4D97-AF65-F5344CB8AC3E}">
        <p14:creationId xmlns:p14="http://schemas.microsoft.com/office/powerpoint/2010/main" val="301344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Times New Roman" pitchFamily="18" charset="0"/>
              </a:rPr>
              <a:t>Treatment </a:t>
            </a:r>
            <a:r>
              <a:rPr lang="en-US" sz="2800" b="1" smtClean="0">
                <a:cs typeface="Times New Roman" pitchFamily="18" charset="0"/>
              </a:rPr>
              <a:t>Controversy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43042" y="1785926"/>
            <a:ext cx="5072098" cy="95410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28575">
            <a:solidFill>
              <a:schemeClr val="tx2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 dirty="0"/>
              <a:t>Newborn&lt;1000gr</a:t>
            </a:r>
          </a:p>
          <a:p>
            <a:pPr>
              <a:defRPr/>
            </a:pPr>
            <a:r>
              <a:rPr lang="en-US" sz="2800" b="1" dirty="0"/>
              <a:t>   &lt;28week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643042" y="2714620"/>
            <a:ext cx="5072067" cy="107721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28575">
            <a:solidFill>
              <a:schemeClr val="tx2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/>
              <a:t>6 weeks treatment with dose of 4µg/kg/ day  </a:t>
            </a:r>
            <a:endParaRPr 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1643041" y="3929066"/>
            <a:ext cx="5072099" cy="156966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1" dirty="0"/>
              <a:t>Moreover, it is possible that infants who had no or fewer risk  factors mentioned before are candidates for early trial off-therapy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9820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1219200" y="2133600"/>
            <a:ext cx="6400800" cy="32004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>
                <a:solidFill>
                  <a:schemeClr val="tx1"/>
                </a:solidFill>
              </a:rPr>
              <a:t>Full term neonate</a:t>
            </a:r>
            <a:endParaRPr lang="en-US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5711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Times New Roman" pitchFamily="18" charset="0"/>
              </a:rPr>
              <a:t>Preterm babies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0000"/>
              </a:buClr>
              <a:buFont typeface="Arial" pitchFamily="34" charset="0"/>
              <a:buBlip>
                <a:blip r:embed="rId2"/>
              </a:buBlip>
            </a:pPr>
            <a:r>
              <a:rPr lang="en-US" sz="2800" smtClean="0">
                <a:cs typeface="Arial" pitchFamily="34" charset="0"/>
              </a:rPr>
              <a:t>Interpretation of thyroid function testing is difficult</a:t>
            </a:r>
          </a:p>
          <a:p>
            <a:pPr eaLnBrk="1" hangingPunct="1">
              <a:buClr>
                <a:srgbClr val="FF0000"/>
              </a:buClr>
              <a:buFont typeface="Arial" pitchFamily="34" charset="0"/>
              <a:buBlip>
                <a:blip r:embed="rId2"/>
              </a:buBlip>
            </a:pPr>
            <a:endParaRPr lang="en-US" sz="2400" smtClean="0">
              <a:cs typeface="Arial" pitchFamily="34" charset="0"/>
            </a:endParaRPr>
          </a:p>
          <a:p>
            <a:pPr eaLnBrk="1" hangingPunct="1">
              <a:buClr>
                <a:srgbClr val="FF0000"/>
              </a:buClr>
              <a:buFont typeface="Arial" pitchFamily="34" charset="0"/>
              <a:buBlip>
                <a:blip r:embed="rId2"/>
              </a:buBlip>
            </a:pPr>
            <a:endParaRPr lang="en-US" sz="2400" smtClean="0">
              <a:cs typeface="Arial" pitchFamily="34" charset="0"/>
            </a:endParaRPr>
          </a:p>
          <a:p>
            <a:pPr eaLnBrk="1" hangingPunct="1">
              <a:buClr>
                <a:srgbClr val="FF0000"/>
              </a:buClr>
              <a:buFont typeface="Arial" pitchFamily="34" charset="0"/>
              <a:buBlip>
                <a:blip r:embed="rId2"/>
              </a:buBlip>
            </a:pPr>
            <a:r>
              <a:rPr lang="en-US" smtClean="0">
                <a:cs typeface="Arial" pitchFamily="34" charset="0"/>
              </a:rPr>
              <a:t> There is controversy about the utility and timing of the second screen in preterm infants</a:t>
            </a:r>
          </a:p>
        </p:txBody>
      </p:sp>
    </p:spTree>
    <p:extLst>
      <p:ext uri="{BB962C8B-B14F-4D97-AF65-F5344CB8AC3E}">
        <p14:creationId xmlns:p14="http://schemas.microsoft.com/office/powerpoint/2010/main" val="341740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the test is abnormal?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</a:rPr>
              <a:t>TSH&gt;10 mU/lite</a:t>
            </a:r>
            <a:r>
              <a:rPr lang="en-US" dirty="0" smtClean="0"/>
              <a:t>             </a:t>
            </a:r>
            <a:r>
              <a:rPr lang="en-US" b="1" dirty="0" smtClean="0">
                <a:solidFill>
                  <a:srgbClr val="FF0000"/>
                </a:solidFill>
              </a:rPr>
              <a:t>FreeT4&lt;0.8ng/dl</a:t>
            </a:r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r>
              <a:rPr lang="en-US" dirty="0" smtClean="0"/>
              <a:t>At two weeks ,We should think  to CH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1600" b="1" dirty="0" smtClean="0"/>
              <a:t>J </a:t>
            </a:r>
            <a:r>
              <a:rPr lang="en-US" sz="1600" b="1" dirty="0" err="1" smtClean="0"/>
              <a:t>Clin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Endocrinol</a:t>
            </a:r>
            <a:r>
              <a:rPr lang="en-US" sz="1600" b="1" dirty="0" smtClean="0"/>
              <a:t> Metab,2011</a:t>
            </a:r>
          </a:p>
          <a:p>
            <a:pPr>
              <a:buNone/>
            </a:pPr>
            <a:r>
              <a:rPr lang="en-US" sz="1600" b="1" dirty="0" smtClean="0"/>
              <a:t>AAP 2006</a:t>
            </a:r>
          </a:p>
          <a:p>
            <a:pPr>
              <a:buNone/>
            </a:pPr>
            <a:r>
              <a:rPr lang="en-US" sz="1600" b="1" dirty="0" err="1"/>
              <a:t>Uptodate</a:t>
            </a:r>
            <a:r>
              <a:rPr lang="en-US" sz="1600" b="1" dirty="0"/>
              <a:t> 2016</a:t>
            </a:r>
          </a:p>
          <a:p>
            <a:pPr>
              <a:buNone/>
            </a:pPr>
            <a:r>
              <a:rPr lang="en-US" sz="1600" b="1" dirty="0" err="1"/>
              <a:t>Orphanet</a:t>
            </a:r>
            <a:r>
              <a:rPr lang="en-US" sz="1600" b="1" dirty="0"/>
              <a:t> Journal of Rare Diseases </a:t>
            </a:r>
            <a:r>
              <a:rPr lang="en-US" sz="1600" b="1" dirty="0" smtClean="0"/>
              <a:t>2010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1281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Confirmatory Serum Thyroid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rgbClr val="00B050"/>
                </a:solidFill>
              </a:rPr>
              <a:t>TSH ≥20 </a:t>
            </a:r>
            <a:r>
              <a:rPr lang="en-US" b="1" dirty="0" err="1" smtClean="0">
                <a:solidFill>
                  <a:srgbClr val="00B050"/>
                </a:solidFill>
              </a:rPr>
              <a:t>mU</a:t>
            </a:r>
            <a:r>
              <a:rPr lang="en-US" b="1" dirty="0" smtClean="0">
                <a:solidFill>
                  <a:srgbClr val="00B050"/>
                </a:solidFill>
              </a:rPr>
              <a:t>/L</a:t>
            </a:r>
          </a:p>
          <a:p>
            <a:pPr algn="ctr">
              <a:buNone/>
            </a:pPr>
            <a:endParaRPr lang="en-US" b="1" dirty="0" smtClean="0">
              <a:solidFill>
                <a:srgbClr val="00B050"/>
              </a:solidFill>
            </a:endParaRPr>
          </a:p>
          <a:p>
            <a:pPr algn="ctr">
              <a:buNone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rgbClr val="C00000"/>
                </a:solidFill>
              </a:rPr>
              <a:t>T4 &lt;7 </a:t>
            </a:r>
            <a:r>
              <a:rPr lang="en-US" b="1" i="1" dirty="0" err="1" smtClean="0">
                <a:solidFill>
                  <a:srgbClr val="C00000"/>
                </a:solidFill>
              </a:rPr>
              <a:t>μ</a:t>
            </a:r>
            <a:r>
              <a:rPr lang="en-US" b="1" dirty="0" err="1" smtClean="0">
                <a:solidFill>
                  <a:srgbClr val="C00000"/>
                </a:solidFill>
              </a:rPr>
              <a:t>g</a:t>
            </a:r>
            <a:r>
              <a:rPr lang="en-US" b="1" dirty="0" smtClean="0">
                <a:solidFill>
                  <a:srgbClr val="C00000"/>
                </a:solidFill>
              </a:rPr>
              <a:t>/</a:t>
            </a:r>
            <a:r>
              <a:rPr lang="en-US" b="1" dirty="0" err="1" smtClean="0">
                <a:solidFill>
                  <a:srgbClr val="C00000"/>
                </a:solidFill>
              </a:rPr>
              <a:t>dL</a:t>
            </a:r>
            <a:endParaRPr lang="en-US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FreeT4&lt;0.8ng/dl</a:t>
            </a:r>
            <a:endParaRPr lang="en-US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en-US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rgbClr val="00B0F0"/>
                </a:solidFill>
              </a:rPr>
              <a:t>Considered as hypothyroid</a:t>
            </a:r>
          </a:p>
          <a:p>
            <a:pPr algn="ctr">
              <a:buNone/>
            </a:pPr>
            <a:endParaRPr lang="en-US" b="1" dirty="0" smtClean="0">
              <a:solidFill>
                <a:srgbClr val="00B0F0"/>
              </a:solidFill>
            </a:endParaRPr>
          </a:p>
          <a:p>
            <a:pPr algn="ctr">
              <a:buNone/>
            </a:pPr>
            <a:endParaRPr lang="en-US" b="1" dirty="0" smtClean="0">
              <a:solidFill>
                <a:srgbClr val="00B0F0"/>
              </a:solidFill>
            </a:endParaRPr>
          </a:p>
          <a:p>
            <a:pPr algn="ctr">
              <a:buNone/>
            </a:pPr>
            <a:endParaRPr lang="en-US" b="1" dirty="0" smtClean="0">
              <a:solidFill>
                <a:srgbClr val="00B0F0"/>
              </a:solidFill>
            </a:endParaRPr>
          </a:p>
          <a:p>
            <a:pPr>
              <a:buNone/>
            </a:pPr>
            <a:r>
              <a:rPr lang="en-US" sz="1900" b="1" dirty="0" smtClean="0"/>
              <a:t>J </a:t>
            </a:r>
            <a:r>
              <a:rPr lang="en-US" sz="1900" b="1" dirty="0" err="1" smtClean="0"/>
              <a:t>Clin</a:t>
            </a:r>
            <a:r>
              <a:rPr lang="en-US" sz="1900" b="1" dirty="0" smtClean="0"/>
              <a:t> </a:t>
            </a:r>
            <a:r>
              <a:rPr lang="en-US" sz="1900" b="1" dirty="0" err="1" smtClean="0"/>
              <a:t>Endocrinol</a:t>
            </a:r>
            <a:r>
              <a:rPr lang="en-US" sz="1900" b="1" dirty="0" smtClean="0"/>
              <a:t> Metab,2011</a:t>
            </a:r>
          </a:p>
          <a:p>
            <a:pPr>
              <a:buNone/>
            </a:pPr>
            <a:endParaRPr lang="en-US" sz="1900" dirty="0" smtClean="0"/>
          </a:p>
          <a:p>
            <a:pPr>
              <a:buNone/>
            </a:pPr>
            <a:r>
              <a:rPr lang="en-US" sz="1900" dirty="0"/>
              <a:t>Korean J </a:t>
            </a:r>
            <a:r>
              <a:rPr lang="en-US" sz="1900" dirty="0" err="1"/>
              <a:t>Pediatr</a:t>
            </a:r>
            <a:r>
              <a:rPr lang="en-US" sz="1900" dirty="0"/>
              <a:t> 2015</a:t>
            </a:r>
            <a:endParaRPr lang="en-US" sz="1900" dirty="0" smtClean="0">
              <a:solidFill>
                <a:srgbClr val="00B0F0"/>
              </a:solidFill>
            </a:endParaRPr>
          </a:p>
          <a:p>
            <a:pPr algn="ctr">
              <a:buNone/>
            </a:pPr>
            <a:r>
              <a:rPr lang="en-US" dirty="0" smtClean="0"/>
              <a:t> 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76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Should Be Treated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If the initial  serum TSH is &gt;</a:t>
            </a:r>
            <a:r>
              <a:rPr lang="en-US" b="1" dirty="0" smtClean="0">
                <a:solidFill>
                  <a:srgbClr val="00B050"/>
                </a:solidFill>
              </a:rPr>
              <a:t>20</a:t>
            </a:r>
            <a:r>
              <a:rPr lang="en-US" dirty="0" smtClean="0"/>
              <a:t>-</a:t>
            </a:r>
            <a:r>
              <a:rPr lang="en-US" b="1" dirty="0" smtClean="0">
                <a:solidFill>
                  <a:srgbClr val="00B050"/>
                </a:solidFill>
              </a:rPr>
              <a:t>25 </a:t>
            </a:r>
            <a:r>
              <a:rPr lang="en-US" b="1" dirty="0" err="1" smtClean="0">
                <a:solidFill>
                  <a:srgbClr val="00B050"/>
                </a:solidFill>
              </a:rPr>
              <a:t>mU</a:t>
            </a:r>
            <a:r>
              <a:rPr lang="en-US" b="1" dirty="0" smtClean="0">
                <a:solidFill>
                  <a:srgbClr val="00B050"/>
                </a:solidFill>
              </a:rPr>
              <a:t>/liter</a:t>
            </a:r>
          </a:p>
          <a:p>
            <a:r>
              <a:rPr lang="en-US" b="1" dirty="0" smtClean="0">
                <a:solidFill>
                  <a:srgbClr val="00B050"/>
                </a:solidFill>
              </a:rPr>
              <a:t> immediately  Second  sample 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After  that</a:t>
            </a:r>
          </a:p>
          <a:p>
            <a:pPr>
              <a:buNone/>
            </a:pPr>
            <a:endParaRPr lang="en-US" b="1" dirty="0" smtClean="0">
              <a:solidFill>
                <a:srgbClr val="00B050"/>
              </a:solidFill>
            </a:endParaRPr>
          </a:p>
          <a:p>
            <a:r>
              <a:rPr lang="en-US" dirty="0" smtClean="0"/>
              <a:t>we recommend starting thyroid hormone treatment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en-US" sz="1600" dirty="0" smtClean="0">
                <a:solidFill>
                  <a:srgbClr val="C00000"/>
                </a:solidFill>
              </a:rPr>
              <a:t>J </a:t>
            </a:r>
            <a:r>
              <a:rPr lang="en-US" sz="1600" dirty="0" err="1" smtClean="0">
                <a:solidFill>
                  <a:srgbClr val="C00000"/>
                </a:solidFill>
              </a:rPr>
              <a:t>Clin</a:t>
            </a:r>
            <a:r>
              <a:rPr lang="en-US" sz="1600" dirty="0" smtClean="0">
                <a:solidFill>
                  <a:srgbClr val="C00000"/>
                </a:solidFill>
              </a:rPr>
              <a:t> </a:t>
            </a:r>
            <a:r>
              <a:rPr lang="en-US" sz="1600" dirty="0" err="1" smtClean="0">
                <a:solidFill>
                  <a:srgbClr val="C00000"/>
                </a:solidFill>
              </a:rPr>
              <a:t>Endocrinol</a:t>
            </a:r>
            <a:r>
              <a:rPr lang="en-US" sz="1600" dirty="0" smtClean="0">
                <a:solidFill>
                  <a:srgbClr val="C00000"/>
                </a:solidFill>
              </a:rPr>
              <a:t> </a:t>
            </a:r>
            <a:r>
              <a:rPr lang="en-US" sz="1600" dirty="0" err="1" smtClean="0">
                <a:solidFill>
                  <a:srgbClr val="C00000"/>
                </a:solidFill>
              </a:rPr>
              <a:t>Metab</a:t>
            </a:r>
            <a:r>
              <a:rPr lang="en-US" sz="1600" dirty="0" smtClean="0">
                <a:solidFill>
                  <a:srgbClr val="C00000"/>
                </a:solidFill>
              </a:rPr>
              <a:t>, 2011</a:t>
            </a:r>
            <a:endParaRPr lang="en-US" sz="1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01177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Should Be Treated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1800" b="1" dirty="0" smtClean="0">
                <a:solidFill>
                  <a:srgbClr val="C00000"/>
                </a:solidFill>
                <a:latin typeface="Georgia" pitchFamily="18" charset="0"/>
              </a:rPr>
              <a:t>Normal T4 &amp;Elevated TSH</a:t>
            </a:r>
            <a:endParaRPr lang="en-US" sz="18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en-US" sz="2800" b="1" dirty="0" smtClean="0">
                <a:solidFill>
                  <a:srgbClr val="00B050"/>
                </a:solidFill>
              </a:rPr>
              <a:t>If  TSH 10-20mIU/L</a:t>
            </a:r>
          </a:p>
          <a:p>
            <a:pPr algn="ctr">
              <a:buNone/>
            </a:pPr>
            <a:endParaRPr lang="en-US" sz="2800" b="1" dirty="0" smtClean="0">
              <a:solidFill>
                <a:srgbClr val="00B050"/>
              </a:solidFill>
            </a:endParaRPr>
          </a:p>
          <a:p>
            <a:pPr algn="ctr">
              <a:buNone/>
            </a:pPr>
            <a:r>
              <a:rPr lang="en-US" b="1" dirty="0" smtClean="0">
                <a:solidFill>
                  <a:srgbClr val="0070C0"/>
                </a:solidFill>
              </a:rPr>
              <a:t>for two times</a:t>
            </a:r>
            <a:r>
              <a:rPr lang="en-US" dirty="0" smtClean="0">
                <a:solidFill>
                  <a:srgbClr val="0070C0"/>
                </a:solidFill>
              </a:rPr>
              <a:t> </a:t>
            </a:r>
            <a:endParaRPr lang="en-US" b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en-US" dirty="0" smtClean="0"/>
              <a:t> </a:t>
            </a:r>
            <a:endParaRPr lang="en-US" b="1" dirty="0" smtClean="0">
              <a:solidFill>
                <a:srgbClr val="00B0F0"/>
              </a:solidFill>
            </a:endParaRPr>
          </a:p>
          <a:p>
            <a:pPr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      </a:t>
            </a:r>
            <a:r>
              <a:rPr lang="en-US" sz="1600" dirty="0" smtClean="0">
                <a:solidFill>
                  <a:srgbClr val="FF0000"/>
                </a:solidFill>
              </a:rPr>
              <a:t>J </a:t>
            </a:r>
            <a:r>
              <a:rPr lang="en-US" sz="1600" dirty="0" err="1">
                <a:solidFill>
                  <a:srgbClr val="FF0000"/>
                </a:solidFill>
              </a:rPr>
              <a:t>Clin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Endocrinol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Metab</a:t>
            </a:r>
            <a:r>
              <a:rPr lang="en-US" sz="1600" dirty="0">
                <a:solidFill>
                  <a:srgbClr val="FF0000"/>
                </a:solidFill>
              </a:rPr>
              <a:t>,  2011</a:t>
            </a:r>
          </a:p>
          <a:p>
            <a:pPr>
              <a:buNone/>
            </a:pPr>
            <a:endParaRPr lang="en-US" sz="160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1600" dirty="0" smtClean="0">
                <a:solidFill>
                  <a:srgbClr val="FF0000"/>
                </a:solidFill>
              </a:rPr>
              <a:t>         </a:t>
            </a:r>
            <a:r>
              <a:rPr lang="en-US" sz="1600" dirty="0" err="1" smtClean="0">
                <a:solidFill>
                  <a:srgbClr val="FF0000"/>
                </a:solidFill>
              </a:rPr>
              <a:t>Horm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>
                <a:solidFill>
                  <a:srgbClr val="FF0000"/>
                </a:solidFill>
              </a:rPr>
              <a:t>Res </a:t>
            </a:r>
            <a:r>
              <a:rPr lang="en-US" sz="1600" dirty="0" err="1">
                <a:solidFill>
                  <a:srgbClr val="FF0000"/>
                </a:solidFill>
              </a:rPr>
              <a:t>Paediatr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smtClean="0">
                <a:solidFill>
                  <a:srgbClr val="FF0000"/>
                </a:solidFill>
              </a:rPr>
              <a:t>2014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37333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Full term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Before 2 wk of age                  TSH &gt;20 </a:t>
            </a:r>
            <a:r>
              <a:rPr lang="en-US" dirty="0" err="1" smtClean="0"/>
              <a:t>mIU</a:t>
            </a:r>
            <a:r>
              <a:rPr lang="en-US" dirty="0" smtClean="0"/>
              <a:t>/L  After 2 wk of age                      TSH &gt;10 </a:t>
            </a:r>
            <a:r>
              <a:rPr lang="en-US" dirty="0" err="1" smtClean="0"/>
              <a:t>mIU</a:t>
            </a:r>
            <a:r>
              <a:rPr lang="en-US" dirty="0" smtClean="0"/>
              <a:t>/L 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indicative of primary CH</a:t>
            </a:r>
          </a:p>
          <a:p>
            <a:pPr algn="ctr">
              <a:buNone/>
            </a:pPr>
            <a:r>
              <a:rPr lang="en-US" b="1" dirty="0" smtClean="0">
                <a:solidFill>
                  <a:srgbClr val="7030A0"/>
                </a:solidFill>
              </a:rPr>
              <a:t> </a:t>
            </a:r>
          </a:p>
          <a:p>
            <a:pPr>
              <a:buNone/>
            </a:pPr>
            <a:r>
              <a:rPr lang="en-US" dirty="0" smtClean="0"/>
              <a:t>Indian J </a:t>
            </a:r>
            <a:r>
              <a:rPr lang="en-US" dirty="0" err="1" smtClean="0"/>
              <a:t>Pediatr</a:t>
            </a:r>
            <a:r>
              <a:rPr lang="en-US" dirty="0" smtClean="0"/>
              <a:t> 2018</a:t>
            </a:r>
          </a:p>
          <a:p>
            <a:pPr>
              <a:buNone/>
            </a:pPr>
            <a:endParaRPr lang="en-US" b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Times New Roman" pitchFamily="18" charset="0"/>
              </a:rPr>
              <a:t>Treatment</a:t>
            </a:r>
          </a:p>
        </p:txBody>
      </p:sp>
      <p:sp>
        <p:nvSpPr>
          <p:cNvPr id="655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/>
            <a:r>
              <a:rPr lang="en-US" b="1" dirty="0" smtClean="0">
                <a:solidFill>
                  <a:srgbClr val="0033CC"/>
                </a:solidFill>
                <a:cs typeface="Arial" pitchFamily="34" charset="0"/>
              </a:rPr>
              <a:t>Persistant TSH&gt;10 at  3-6 weeks of age with normal  T4                 </a:t>
            </a:r>
          </a:p>
          <a:p>
            <a:pPr algn="ctr" eaLnBrk="1" hangingPunct="1"/>
            <a:endParaRPr lang="en-US" b="1" dirty="0" smtClean="0">
              <a:solidFill>
                <a:srgbClr val="0033CC"/>
              </a:solidFill>
              <a:cs typeface="Arial" pitchFamily="34" charset="0"/>
            </a:endParaRPr>
          </a:p>
          <a:p>
            <a:pPr algn="ctr" eaLnBrk="1" hangingPunct="1"/>
            <a:r>
              <a:rPr lang="en-US" b="1" dirty="0" smtClean="0">
                <a:solidFill>
                  <a:srgbClr val="00B050"/>
                </a:solidFill>
                <a:cs typeface="Arial" pitchFamily="34" charset="0"/>
              </a:rPr>
              <a:t>Treatment </a:t>
            </a:r>
          </a:p>
          <a:p>
            <a:pPr algn="ctr" eaLnBrk="1" hangingPunct="1"/>
            <a:endParaRPr lang="en-US" b="1" dirty="0" smtClean="0">
              <a:solidFill>
                <a:srgbClr val="00B050"/>
              </a:solidFill>
              <a:cs typeface="Arial" pitchFamily="34" charset="0"/>
            </a:endParaRPr>
          </a:p>
          <a:p>
            <a:pPr algn="ctr" eaLnBrk="1" hangingPunct="1"/>
            <a:endParaRPr lang="en-US" b="1" dirty="0" smtClean="0">
              <a:solidFill>
                <a:srgbClr val="00B050"/>
              </a:solidFill>
              <a:cs typeface="Arial" pitchFamily="34" charset="0"/>
            </a:endParaRPr>
          </a:p>
          <a:p>
            <a:pPr algn="ctr" eaLnBrk="1" hangingPunct="1"/>
            <a:endParaRPr lang="en-US" b="1" dirty="0" smtClean="0">
              <a:solidFill>
                <a:srgbClr val="00B050"/>
              </a:solidFill>
              <a:cs typeface="Arial" pitchFamily="34" charset="0"/>
            </a:endParaRPr>
          </a:p>
          <a:p>
            <a:pPr eaLnBrk="1" hangingPunct="1"/>
            <a:r>
              <a:rPr lang="en-US" sz="1100" dirty="0" smtClean="0">
                <a:solidFill>
                  <a:srgbClr val="FF0000"/>
                </a:solidFill>
                <a:cs typeface="Arial" pitchFamily="34" charset="0"/>
              </a:rPr>
              <a:t>Indian J Pediatr 2018</a:t>
            </a:r>
          </a:p>
          <a:p>
            <a:pPr eaLnBrk="1" hangingPunct="1"/>
            <a:endParaRPr lang="en-US" b="1" dirty="0" smtClean="0">
              <a:solidFill>
                <a:srgbClr val="00B050"/>
              </a:solidFill>
              <a:cs typeface="Arial" pitchFamily="34" charset="0"/>
            </a:endParaRPr>
          </a:p>
          <a:p>
            <a:pPr eaLnBrk="1" hangingPunct="1"/>
            <a:endParaRPr lang="en-US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153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  <a:latin typeface="Georgia" pitchFamily="18" charset="0"/>
              </a:rPr>
              <a:t>Normal T4 &amp;Elevated TSH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TSH&gt;10mU/lit</a:t>
            </a:r>
            <a:r>
              <a:rPr lang="en-US" dirty="0" smtClean="0"/>
              <a:t>                      </a:t>
            </a:r>
            <a:r>
              <a:rPr lang="en-US" b="1" dirty="0" smtClean="0">
                <a:solidFill>
                  <a:srgbClr val="00B050"/>
                </a:solidFill>
              </a:rPr>
              <a:t>FT4=0.9-2.3ng/dl</a:t>
            </a:r>
            <a:r>
              <a:rPr lang="en-US" dirty="0" smtClean="0"/>
              <a:t> </a:t>
            </a:r>
          </a:p>
          <a:p>
            <a:pPr>
              <a:buNone/>
            </a:pPr>
            <a:r>
              <a:rPr lang="en-US" dirty="0" smtClean="0"/>
              <a:t>               </a:t>
            </a:r>
          </a:p>
          <a:p>
            <a:pPr>
              <a:buNone/>
            </a:pPr>
            <a:r>
              <a:rPr lang="en-US" dirty="0" smtClean="0"/>
              <a:t>            </a:t>
            </a:r>
            <a:r>
              <a:rPr lang="en-US" b="1" dirty="0" smtClean="0">
                <a:solidFill>
                  <a:srgbClr val="00B0F0"/>
                </a:solidFill>
              </a:rPr>
              <a:t>Subclinical  hypothyroidism </a:t>
            </a:r>
          </a:p>
          <a:p>
            <a:pPr>
              <a:buNone/>
            </a:pPr>
            <a:r>
              <a:rPr lang="en-US" dirty="0" smtClean="0"/>
              <a:t>   </a:t>
            </a:r>
            <a:r>
              <a:rPr lang="en-US" sz="1600" dirty="0" smtClean="0">
                <a:solidFill>
                  <a:srgbClr val="FF0000"/>
                </a:solidFill>
              </a:rPr>
              <a:t>J </a:t>
            </a:r>
            <a:r>
              <a:rPr lang="en-US" sz="1600" dirty="0" err="1" smtClean="0">
                <a:solidFill>
                  <a:srgbClr val="FF0000"/>
                </a:solidFill>
              </a:rPr>
              <a:t>Clin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Endocrinol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Metab</a:t>
            </a:r>
            <a:r>
              <a:rPr lang="en-US" sz="1600" dirty="0" smtClean="0">
                <a:solidFill>
                  <a:srgbClr val="FF0000"/>
                </a:solidFill>
              </a:rPr>
              <a:t>, 2011</a:t>
            </a:r>
          </a:p>
          <a:p>
            <a:pPr>
              <a:buNone/>
            </a:pPr>
            <a:r>
              <a:rPr lang="en-US" dirty="0" smtClean="0"/>
              <a:t>       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4329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controversy of the treatment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6&lt;TSH&lt;10</a:t>
            </a:r>
            <a:r>
              <a:rPr lang="en-US" b="1" dirty="0" smtClean="0"/>
              <a:t>                           </a:t>
            </a:r>
            <a:r>
              <a:rPr lang="en-US" b="1" dirty="0" smtClean="0">
                <a:solidFill>
                  <a:srgbClr val="00B0F0"/>
                </a:solidFill>
              </a:rPr>
              <a:t>normal T4 or FT4</a:t>
            </a:r>
          </a:p>
          <a:p>
            <a:r>
              <a:rPr lang="en-US" b="1" dirty="0" smtClean="0"/>
              <a:t>Treatment was started  based on  Clinical symptom and ultrasound by </a:t>
            </a:r>
            <a:r>
              <a:rPr lang="en-US" b="1" dirty="0" smtClean="0">
                <a:solidFill>
                  <a:srgbClr val="00B050"/>
                </a:solidFill>
              </a:rPr>
              <a:t>Endocrinologist if needed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11205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928662" y="1857364"/>
            <a:ext cx="7072362" cy="3286148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If  T4 or FT4  was  normal </a:t>
            </a:r>
          </a:p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TSH   =6-10</a:t>
            </a:r>
          </a:p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Perform thyroid </a:t>
            </a:r>
            <a:r>
              <a:rPr lang="en-US" sz="3600" b="1" dirty="0" err="1" smtClean="0">
                <a:solidFill>
                  <a:schemeClr val="tx1"/>
                </a:solidFill>
              </a:rPr>
              <a:t>sono</a:t>
            </a:r>
            <a:r>
              <a:rPr lang="en-US" sz="3600" b="1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If   we have abnormal  </a:t>
            </a:r>
            <a:r>
              <a:rPr lang="en-US" sz="3600" b="1" dirty="0" err="1" smtClean="0">
                <a:solidFill>
                  <a:srgbClr val="FF0000"/>
                </a:solidFill>
              </a:rPr>
              <a:t>sono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Treatment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794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TBG deficiency</a:t>
            </a:r>
            <a:br>
              <a:rPr lang="en-US" b="1" dirty="0" smtClean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TSH&lt;9mU/lit                                  </a:t>
            </a:r>
            <a:r>
              <a:rPr lang="en-US" dirty="0" smtClean="0"/>
              <a:t> Normal TSH</a:t>
            </a:r>
          </a:p>
          <a:p>
            <a:pPr>
              <a:buNone/>
            </a:pPr>
            <a:endParaRPr lang="en-US" dirty="0" smtClean="0"/>
          </a:p>
          <a:p>
            <a:r>
              <a:rPr lang="en-US" b="1" dirty="0" smtClean="0">
                <a:solidFill>
                  <a:srgbClr val="00B0F0"/>
                </a:solidFill>
              </a:rPr>
              <a:t>T4&lt;5ug/dl                                          </a:t>
            </a:r>
            <a:r>
              <a:rPr lang="en-US" dirty="0" smtClean="0"/>
              <a:t>↓ T4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>
                <a:solidFill>
                  <a:srgbClr val="C00000"/>
                </a:solidFill>
              </a:rPr>
              <a:t>fT4=0.8 -2.3ng/dl </a:t>
            </a:r>
            <a:r>
              <a:rPr lang="en-US" dirty="0" smtClean="0"/>
              <a:t>                                Normal FT4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                         </a:t>
            </a:r>
          </a:p>
          <a:p>
            <a:r>
              <a:rPr lang="en-US" b="1" dirty="0" smtClean="0">
                <a:solidFill>
                  <a:srgbClr val="FFC000"/>
                </a:solidFill>
              </a:rPr>
              <a:t>T3 </a:t>
            </a:r>
            <a:r>
              <a:rPr lang="en-US" b="1" dirty="0" err="1" smtClean="0">
                <a:solidFill>
                  <a:srgbClr val="FFC000"/>
                </a:solidFill>
              </a:rPr>
              <a:t>Ru</a:t>
            </a:r>
            <a:r>
              <a:rPr lang="en-US" b="1" dirty="0" smtClean="0">
                <a:solidFill>
                  <a:srgbClr val="FFC000"/>
                </a:solidFill>
              </a:rPr>
              <a:t>&gt;45%                                         </a:t>
            </a:r>
            <a:r>
              <a:rPr lang="en-US" dirty="0" smtClean="0"/>
              <a:t>↑T3 </a:t>
            </a:r>
            <a:r>
              <a:rPr lang="en-US" dirty="0" err="1" smtClean="0"/>
              <a:t>Ru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endParaRPr lang="en-US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en-US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1600" dirty="0" smtClean="0">
                <a:solidFill>
                  <a:srgbClr val="FF0000"/>
                </a:solidFill>
              </a:rPr>
              <a:t>J </a:t>
            </a:r>
            <a:r>
              <a:rPr lang="en-US" sz="1600" dirty="0" err="1" smtClean="0">
                <a:solidFill>
                  <a:srgbClr val="FF0000"/>
                </a:solidFill>
              </a:rPr>
              <a:t>Clin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Endocrinol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Metab</a:t>
            </a:r>
            <a:r>
              <a:rPr lang="en-US" sz="1600" dirty="0" smtClean="0">
                <a:solidFill>
                  <a:srgbClr val="FF0000"/>
                </a:solidFill>
              </a:rPr>
              <a:t>, 2011</a:t>
            </a:r>
          </a:p>
          <a:p>
            <a:pPr>
              <a:buNone/>
            </a:pP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53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FF0000"/>
                </a:solidFill>
                <a:cs typeface="Times New Roman" pitchFamily="18" charset="0"/>
              </a:rPr>
              <a:t>Thyroid dysfunction</a:t>
            </a:r>
            <a:endParaRPr lang="en-US" smtClean="0">
              <a:cs typeface="Times New Roman" pitchFamily="18" charset="0"/>
            </a:endParaRP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28625" y="1571625"/>
            <a:ext cx="8229600" cy="4525963"/>
          </a:xfrm>
        </p:spPr>
        <p:txBody>
          <a:bodyPr/>
          <a:lstStyle/>
          <a:p>
            <a:pPr eaLnBrk="1" hangingPunct="1">
              <a:buClr>
                <a:srgbClr val="FF0000"/>
              </a:buClr>
              <a:buFontTx/>
              <a:buNone/>
            </a:pPr>
            <a:r>
              <a:rPr lang="en-US" b="1" smtClean="0">
                <a:solidFill>
                  <a:srgbClr val="00B0F0"/>
                </a:solidFill>
                <a:cs typeface="Arial" pitchFamily="34" charset="0"/>
              </a:rPr>
              <a:t>Depends on gestational age 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en-US" smtClean="0">
                <a:cs typeface="Arial" pitchFamily="34" charset="0"/>
              </a:rPr>
              <a:t>infants  </a:t>
            </a:r>
            <a:r>
              <a:rPr lang="en-US" b="1" smtClean="0">
                <a:cs typeface="Arial" pitchFamily="34" charset="0"/>
              </a:rPr>
              <a:t>with</a:t>
            </a:r>
            <a:r>
              <a:rPr lang="en-US" smtClean="0">
                <a:solidFill>
                  <a:srgbClr val="FF0000"/>
                </a:solidFill>
                <a:cs typeface="Arial" pitchFamily="34" charset="0"/>
              </a:rPr>
              <a:t> </a:t>
            </a:r>
            <a:r>
              <a:rPr lang="en-US" smtClean="0">
                <a:solidFill>
                  <a:srgbClr val="00B050"/>
                </a:solidFill>
                <a:cs typeface="Arial" pitchFamily="34" charset="0"/>
              </a:rPr>
              <a:t> </a:t>
            </a:r>
            <a:r>
              <a:rPr lang="en-US" smtClean="0">
                <a:cs typeface="Arial" pitchFamily="34" charset="0"/>
              </a:rPr>
              <a:t>GA &lt; 34 weeks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v"/>
            </a:pPr>
            <a:r>
              <a:rPr lang="en-US" smtClean="0">
                <a:cs typeface="Arial" pitchFamily="34" charset="0"/>
              </a:rPr>
              <a:t>Birth weight was &lt; 1500</a:t>
            </a:r>
            <a:endParaRPr lang="en-US" smtClean="0">
              <a:solidFill>
                <a:srgbClr val="FF0000"/>
              </a:solidFill>
              <a:cs typeface="Arial" pitchFamily="34" charset="0"/>
            </a:endParaRPr>
          </a:p>
          <a:p>
            <a:pPr eaLnBrk="1" hangingPunct="1">
              <a:buFontTx/>
              <a:buNone/>
            </a:pPr>
            <a:r>
              <a:rPr lang="en-US" smtClean="0">
                <a:solidFill>
                  <a:srgbClr val="FF0000"/>
                </a:solidFill>
                <a:cs typeface="Arial" pitchFamily="34" charset="0"/>
              </a:rPr>
              <a:t>                           common</a:t>
            </a:r>
          </a:p>
          <a:p>
            <a:pPr algn="ctr" eaLnBrk="1" hangingPunct="1">
              <a:buFontTx/>
              <a:buNone/>
            </a:pPr>
            <a:r>
              <a:rPr lang="en-US" sz="2000" smtClean="0">
                <a:solidFill>
                  <a:srgbClr val="00B050"/>
                </a:solidFill>
                <a:cs typeface="Arial" pitchFamily="34" charset="0"/>
              </a:rPr>
              <a:t> </a:t>
            </a:r>
            <a:r>
              <a:rPr lang="en-US" sz="2000" b="1" smtClean="0">
                <a:solidFill>
                  <a:srgbClr val="00B050"/>
                </a:solidFill>
                <a:cs typeface="Arial" pitchFamily="34" charset="0"/>
              </a:rPr>
              <a:t>Resolved over time in 70 % of these infants</a:t>
            </a:r>
          </a:p>
          <a:p>
            <a:pPr eaLnBrk="1" hangingPunct="1"/>
            <a:endParaRPr lang="pt-BR" sz="1400" smtClean="0">
              <a:solidFill>
                <a:srgbClr val="FF0000"/>
              </a:solidFill>
              <a:cs typeface="Arial" pitchFamily="34" charset="0"/>
            </a:endParaRPr>
          </a:p>
          <a:p>
            <a:pPr eaLnBrk="1" hangingPunct="1"/>
            <a:endParaRPr lang="pt-BR" sz="1400" smtClean="0">
              <a:solidFill>
                <a:srgbClr val="FF0000"/>
              </a:solidFill>
              <a:cs typeface="Arial" pitchFamily="34" charset="0"/>
            </a:endParaRPr>
          </a:p>
          <a:p>
            <a:pPr eaLnBrk="1" hangingPunct="1"/>
            <a:r>
              <a:rPr lang="pt-BR" sz="1400" smtClean="0">
                <a:solidFill>
                  <a:srgbClr val="FF0000"/>
                </a:solidFill>
                <a:cs typeface="Arial" pitchFamily="34" charset="0"/>
              </a:rPr>
              <a:t>J Pediatr Endocr Met 2013</a:t>
            </a:r>
          </a:p>
          <a:p>
            <a:pPr eaLnBrk="1" hangingPunct="1"/>
            <a:r>
              <a:rPr lang="pt-BR" sz="1400" smtClean="0">
                <a:solidFill>
                  <a:srgbClr val="FF0000"/>
                </a:solidFill>
                <a:cs typeface="Arial" pitchFamily="34" charset="0"/>
              </a:rPr>
              <a:t>Up to date 2018 </a:t>
            </a:r>
            <a:endParaRPr lang="en-US" sz="1400" smtClean="0">
              <a:solidFill>
                <a:srgbClr val="FF0000"/>
              </a:solidFill>
              <a:cs typeface="Arial" pitchFamily="34" charset="0"/>
            </a:endParaRPr>
          </a:p>
          <a:p>
            <a:pPr eaLnBrk="1" hangingPunct="1"/>
            <a:endParaRPr lang="pt-BR" sz="1400" smtClean="0">
              <a:solidFill>
                <a:srgbClr val="FF0000"/>
              </a:solidFill>
              <a:cs typeface="Arial" pitchFamily="34" charset="0"/>
            </a:endParaRPr>
          </a:p>
          <a:p>
            <a:pPr eaLnBrk="1" hangingPunct="1"/>
            <a:endParaRPr lang="pt-BR" sz="1400" smtClean="0">
              <a:solidFill>
                <a:srgbClr val="FF0000"/>
              </a:solidFill>
              <a:cs typeface="Arial" pitchFamily="34" charset="0"/>
            </a:endParaRPr>
          </a:p>
          <a:p>
            <a:pPr eaLnBrk="1" hangingPunct="1"/>
            <a:endParaRPr lang="pt-BR" sz="1400" smtClean="0">
              <a:solidFill>
                <a:srgbClr val="FF0000"/>
              </a:solidFill>
              <a:cs typeface="Arial" pitchFamily="34" charset="0"/>
            </a:endParaRPr>
          </a:p>
          <a:p>
            <a:pPr eaLnBrk="1" hangingPunct="1"/>
            <a:endParaRPr lang="pt-BR" sz="1400" smtClean="0">
              <a:solidFill>
                <a:srgbClr val="FF0000"/>
              </a:solidFill>
              <a:cs typeface="Arial" pitchFamily="34" charset="0"/>
            </a:endParaRPr>
          </a:p>
          <a:p>
            <a:pPr eaLnBrk="1" hangingPunct="1"/>
            <a:endParaRPr lang="pt-BR" sz="1400" smtClean="0">
              <a:solidFill>
                <a:srgbClr val="FF0000"/>
              </a:solidFill>
              <a:cs typeface="Arial" pitchFamily="34" charset="0"/>
            </a:endParaRPr>
          </a:p>
          <a:p>
            <a:pPr eaLnBrk="1" hangingPunct="1"/>
            <a:endParaRPr lang="en-US" sz="200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80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نوزادی با هیپوتیروئیدی با </a:t>
            </a:r>
            <a:r>
              <a:rPr lang="en-US" dirty="0" smtClean="0"/>
              <a:t>TSH=50</a:t>
            </a:r>
            <a:r>
              <a:rPr lang="fa-IR" dirty="0" smtClean="0"/>
              <a:t>تحت درمان قرار گرفته است پس از 4 هفته </a:t>
            </a:r>
            <a:endParaRPr lang="en-US" dirty="0" smtClean="0"/>
          </a:p>
          <a:p>
            <a:pPr algn="r" rtl="1"/>
            <a:r>
              <a:rPr lang="en-US" dirty="0" smtClean="0">
                <a:solidFill>
                  <a:srgbClr val="00B050"/>
                </a:solidFill>
              </a:rPr>
              <a:t>TSH =25</a:t>
            </a:r>
            <a:endParaRPr lang="en-US" b="1" dirty="0" smtClean="0">
              <a:solidFill>
                <a:srgbClr val="FF0000"/>
              </a:solidFill>
            </a:endParaRPr>
          </a:p>
          <a:p>
            <a:pPr algn="r" rtl="1"/>
            <a:r>
              <a:rPr lang="en-US" b="1" dirty="0" smtClean="0">
                <a:solidFill>
                  <a:srgbClr val="00B0F0"/>
                </a:solidFill>
              </a:rPr>
              <a:t>T4=4ug/dl</a:t>
            </a:r>
          </a:p>
          <a:p>
            <a:pPr algn="r" rtl="1"/>
            <a:r>
              <a:rPr lang="en-US" b="1" dirty="0" smtClean="0">
                <a:solidFill>
                  <a:srgbClr val="FF0000"/>
                </a:solidFill>
              </a:rPr>
              <a:t>FT4=0.4ng/dl</a:t>
            </a:r>
            <a:endParaRPr lang="fa-IR" b="1" dirty="0" smtClean="0">
              <a:solidFill>
                <a:srgbClr val="FF0000"/>
              </a:solidFill>
            </a:endParaRPr>
          </a:p>
          <a:p>
            <a:pPr algn="r" rtl="1"/>
            <a:r>
              <a:rPr lang="fa-IR" dirty="0" smtClean="0"/>
              <a:t>در مورد بیمار فوق به چه مسائلی فکر می کنید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8004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800" dirty="0" smtClean="0">
                <a:solidFill>
                  <a:srgbClr val="FF9933"/>
                </a:solidFill>
                <a:latin typeface="Arial Rounded MT Bold" pitchFamily="34" charset="0"/>
              </a:rPr>
              <a:t>Failure of</a:t>
            </a:r>
            <a:r>
              <a:rPr lang="fa-IR" sz="4800" dirty="0" smtClean="0">
                <a:solidFill>
                  <a:srgbClr val="FF9933"/>
                </a:solidFill>
                <a:latin typeface="Arial Rounded MT Bold" pitchFamily="34" charset="0"/>
              </a:rPr>
              <a:t>  </a:t>
            </a:r>
            <a:r>
              <a:rPr lang="en-US" sz="4800" dirty="0" smtClean="0">
                <a:solidFill>
                  <a:srgbClr val="FF9933"/>
                </a:solidFill>
                <a:latin typeface="Arial Rounded MT Bold" pitchFamily="34" charset="0"/>
              </a:rPr>
              <a:t> Treatment 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905000"/>
            <a:ext cx="8153400" cy="4038600"/>
          </a:xfrm>
        </p:spPr>
        <p:txBody>
          <a:bodyPr/>
          <a:lstStyle/>
          <a:p>
            <a:pPr eaLnBrk="1" hangingPunct="1">
              <a:buClr>
                <a:srgbClr val="CC0000"/>
              </a:buClr>
              <a:buFont typeface="Wingdings" pitchFamily="2" charset="2"/>
              <a:buChar char="Ø"/>
            </a:pPr>
            <a:r>
              <a:rPr lang="en-US" sz="3300" b="0" dirty="0" smtClean="0"/>
              <a:t>Preparation of L-thyroxin Is Not Appropriately Active</a:t>
            </a:r>
          </a:p>
          <a:p>
            <a:pPr eaLnBrk="1" hangingPunct="1">
              <a:buClr>
                <a:srgbClr val="CC0000"/>
              </a:buClr>
              <a:buFont typeface="Wingdings" pitchFamily="2" charset="2"/>
              <a:buChar char="Ø"/>
            </a:pPr>
            <a:r>
              <a:rPr lang="en-US" sz="3300" b="0" dirty="0" smtClean="0"/>
              <a:t>Absorption of L-thyroxin Is Incomplete</a:t>
            </a:r>
          </a:p>
          <a:p>
            <a:pPr eaLnBrk="1" hangingPunct="1">
              <a:buClr>
                <a:srgbClr val="CC0000"/>
              </a:buClr>
              <a:buFont typeface="Wingdings" pitchFamily="2" charset="2"/>
              <a:buChar char="Ø"/>
            </a:pPr>
            <a:r>
              <a:rPr lang="en-US" sz="3300" b="0" dirty="0" smtClean="0"/>
              <a:t>Child Is Not Receiving The Medication</a:t>
            </a:r>
          </a:p>
          <a:p>
            <a:pPr eaLnBrk="1" hangingPunct="1">
              <a:buClr>
                <a:srgbClr val="CC0000"/>
              </a:buClr>
              <a:buFont typeface="Wingdings" pitchFamily="2" charset="2"/>
              <a:buChar char="Ø"/>
            </a:pPr>
            <a:r>
              <a:rPr lang="en-US" sz="3300" b="0" dirty="0" smtClean="0"/>
              <a:t>Drug exposure to high temperature </a:t>
            </a:r>
            <a:endParaRPr lang="en-US" sz="3300" dirty="0" smtClean="0"/>
          </a:p>
          <a:p>
            <a:pPr eaLnBrk="1" hangingPunct="1">
              <a:buFont typeface="Wingdings" pitchFamily="2" charset="2"/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45555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9933"/>
                </a:solidFill>
                <a:latin typeface="Arial Rounded MT Bold" pitchFamily="34" charset="0"/>
              </a:rPr>
              <a:t>Failure of Treatment 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Malabsorption</a:t>
            </a:r>
            <a:endParaRPr lang="en-US" dirty="0" smtClean="0"/>
          </a:p>
          <a:p>
            <a:pPr eaLnBrk="1" hangingPunct="1"/>
            <a:r>
              <a:rPr lang="en-US" dirty="0" smtClean="0"/>
              <a:t> increased degradation (anticonvulsants)</a:t>
            </a:r>
          </a:p>
          <a:p>
            <a:pPr eaLnBrk="1" hangingPunct="1"/>
            <a:r>
              <a:rPr lang="en-US" dirty="0" smtClean="0"/>
              <a:t> large </a:t>
            </a:r>
            <a:r>
              <a:rPr lang="en-US" dirty="0" err="1" smtClean="0"/>
              <a:t>hemangiomas</a:t>
            </a:r>
            <a:r>
              <a:rPr lang="en-US" dirty="0" smtClean="0"/>
              <a:t> with high </a:t>
            </a:r>
            <a:r>
              <a:rPr lang="en-US" dirty="0" err="1" smtClean="0"/>
              <a:t>deiodinase</a:t>
            </a:r>
            <a:r>
              <a:rPr lang="en-US" dirty="0" smtClean="0"/>
              <a:t> activity </a:t>
            </a:r>
          </a:p>
          <a:p>
            <a:pPr eaLnBrk="1" hangingPunct="1">
              <a:buFont typeface="Wingdings" pitchFamily="2" charset="2"/>
              <a:buNone/>
            </a:pPr>
            <a:endParaRPr lang="en-US" dirty="0" smtClean="0">
              <a:solidFill>
                <a:srgbClr val="FF9933"/>
              </a:solidFill>
            </a:endParaRPr>
          </a:p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65487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solidFill>
                  <a:srgbClr val="FF9933"/>
                </a:solidFill>
                <a:latin typeface="Arial Rounded MT Bold" pitchFamily="34" charset="0"/>
              </a:rPr>
              <a:t>Failure of Treatment </a:t>
            </a:r>
            <a:endParaRPr lang="en-US" sz="3600" dirty="0" smtClean="0">
              <a:solidFill>
                <a:srgbClr val="FF9900"/>
              </a:solidFill>
              <a:latin typeface="Georgia" pitchFamily="18" charset="0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001000" cy="4038600"/>
          </a:xfrm>
        </p:spPr>
        <p:txBody>
          <a:bodyPr/>
          <a:lstStyle/>
          <a:p>
            <a:pPr eaLnBrk="1" hangingPunct="1">
              <a:buClr>
                <a:srgbClr val="C00000"/>
              </a:buClr>
              <a:buFont typeface="Wingdings" pitchFamily="2" charset="2"/>
              <a:buChar char="Ø"/>
            </a:pPr>
            <a:r>
              <a:rPr lang="en-US" sz="2800" b="0" dirty="0" smtClean="0"/>
              <a:t>Soy Formulas (</a:t>
            </a:r>
            <a:r>
              <a:rPr lang="en-US" b="0" dirty="0" smtClean="0"/>
              <a:t>within an hour )</a:t>
            </a:r>
            <a:endParaRPr lang="en-US" sz="2800" b="0" dirty="0" smtClean="0"/>
          </a:p>
          <a:p>
            <a:pPr eaLnBrk="1" hangingPunct="1">
              <a:buClr>
                <a:srgbClr val="C00000"/>
              </a:buClr>
              <a:buFont typeface="Wingdings" pitchFamily="2" charset="2"/>
              <a:buChar char="Ø"/>
            </a:pPr>
            <a:r>
              <a:rPr lang="en-US" sz="2800" b="0" dirty="0" smtClean="0"/>
              <a:t>Ferrous Sulfate</a:t>
            </a:r>
          </a:p>
          <a:p>
            <a:pPr eaLnBrk="1" hangingPunct="1">
              <a:buClr>
                <a:srgbClr val="C00000"/>
              </a:buClr>
              <a:buFont typeface="Wingdings" pitchFamily="2" charset="2"/>
              <a:buChar char="Ø"/>
            </a:pPr>
            <a:r>
              <a:rPr lang="en-US" sz="2800" b="0" dirty="0" smtClean="0"/>
              <a:t>Aluminum Hydroxide</a:t>
            </a:r>
          </a:p>
          <a:p>
            <a:pPr eaLnBrk="1" hangingPunct="1">
              <a:buClr>
                <a:srgbClr val="C00000"/>
              </a:buClr>
              <a:buFont typeface="Wingdings" pitchFamily="2" charset="2"/>
              <a:buChar char="Ø"/>
            </a:pPr>
            <a:r>
              <a:rPr lang="en-US" sz="2800" b="0" dirty="0" smtClean="0"/>
              <a:t>Bile Acid </a:t>
            </a:r>
            <a:r>
              <a:rPr lang="en-US" sz="2800" b="0" dirty="0" err="1" smtClean="0"/>
              <a:t>Sequestrants</a:t>
            </a:r>
            <a:endParaRPr lang="en-US" sz="2800" b="0" dirty="0" smtClean="0"/>
          </a:p>
          <a:p>
            <a:pPr eaLnBrk="1" hangingPunct="1">
              <a:buClr>
                <a:srgbClr val="C00000"/>
              </a:buClr>
              <a:buFont typeface="Wingdings" pitchFamily="2" charset="2"/>
              <a:buChar char="Ø"/>
            </a:pPr>
            <a:r>
              <a:rPr lang="en-US" sz="2800" b="0" dirty="0" smtClean="0"/>
              <a:t>Calcium</a:t>
            </a:r>
          </a:p>
        </p:txBody>
      </p:sp>
    </p:spTree>
    <p:extLst>
      <p:ext uri="{BB962C8B-B14F-4D97-AF65-F5344CB8AC3E}">
        <p14:creationId xmlns:p14="http://schemas.microsoft.com/office/powerpoint/2010/main" val="330286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Monitoring of dose and follow-up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800" dirty="0"/>
              <a:t>Serum </a:t>
            </a:r>
            <a:r>
              <a:rPr lang="en-US" sz="2800" dirty="0" smtClean="0"/>
              <a:t>FT4 and </a:t>
            </a:r>
            <a:r>
              <a:rPr lang="en-US" sz="2800" dirty="0"/>
              <a:t>TSH </a:t>
            </a:r>
            <a:r>
              <a:rPr lang="en-US" sz="2800" dirty="0" smtClean="0"/>
              <a:t>should </a:t>
            </a:r>
            <a:r>
              <a:rPr lang="en-US" sz="2800" dirty="0"/>
              <a:t>be determined at least </a:t>
            </a:r>
            <a:r>
              <a:rPr lang="en-US" sz="2800" dirty="0" smtClean="0"/>
              <a:t>4-6 </a:t>
            </a:r>
            <a:r>
              <a:rPr lang="en-US" sz="2800" dirty="0"/>
              <a:t>h after the </a:t>
            </a:r>
            <a:r>
              <a:rPr lang="en-US" sz="2800" dirty="0" smtClean="0"/>
              <a:t>last dose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800" dirty="0"/>
              <a:t>R</a:t>
            </a:r>
            <a:r>
              <a:rPr lang="en-US" sz="2800" dirty="0" smtClean="0"/>
              <a:t>eduction </a:t>
            </a:r>
            <a:r>
              <a:rPr lang="en-US" sz="2800" dirty="0"/>
              <a:t>of L-T 4 dose should not be based on </a:t>
            </a:r>
            <a:r>
              <a:rPr lang="en-US" sz="2800" dirty="0" smtClean="0"/>
              <a:t>a </a:t>
            </a:r>
            <a:r>
              <a:rPr lang="en-US" sz="2800" b="1" dirty="0" smtClean="0">
                <a:solidFill>
                  <a:srgbClr val="00B050"/>
                </a:solidFill>
              </a:rPr>
              <a:t>single </a:t>
            </a:r>
            <a:r>
              <a:rPr lang="en-US" sz="2800" b="1" dirty="0">
                <a:solidFill>
                  <a:srgbClr val="00B050"/>
                </a:solidFill>
              </a:rPr>
              <a:t>increase in FT4 </a:t>
            </a:r>
            <a:r>
              <a:rPr lang="en-US" sz="2800" dirty="0" smtClean="0"/>
              <a:t>during treatment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800" dirty="0"/>
              <a:t>C</a:t>
            </a:r>
            <a:r>
              <a:rPr lang="en-US" sz="2800" dirty="0" smtClean="0"/>
              <a:t>linical evaluations should be carried </a:t>
            </a:r>
            <a:r>
              <a:rPr lang="en-US" sz="2800" dirty="0"/>
              <a:t>out every 3 to 12 months until growth is </a:t>
            </a:r>
            <a:r>
              <a:rPr lang="en-US" sz="2800" dirty="0" smtClean="0"/>
              <a:t>completed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§"/>
            </a:pPr>
            <a:r>
              <a:rPr lang="en-US" sz="2800" dirty="0" smtClean="0"/>
              <a:t> Lab evaluations </a:t>
            </a:r>
            <a:r>
              <a:rPr lang="en-US" sz="2800" dirty="0"/>
              <a:t>should be carried out 4–6 weeks</a:t>
            </a:r>
          </a:p>
          <a:p>
            <a:pPr marL="0" indent="0">
              <a:buClr>
                <a:srgbClr val="FF0000"/>
              </a:buClr>
              <a:buNone/>
            </a:pPr>
            <a:r>
              <a:rPr lang="en-US" sz="2800" dirty="0"/>
              <a:t>after any change in L-T 4 </a:t>
            </a:r>
            <a:r>
              <a:rPr lang="en-US" sz="2800" dirty="0" smtClean="0"/>
              <a:t>dose</a:t>
            </a:r>
          </a:p>
          <a:p>
            <a:pPr marL="0" indent="0">
              <a:buNone/>
            </a:pPr>
            <a:r>
              <a:rPr lang="en-US" sz="1700" b="1" dirty="0" err="1">
                <a:solidFill>
                  <a:srgbClr val="FF0000"/>
                </a:solidFill>
              </a:rPr>
              <a:t>Horm</a:t>
            </a:r>
            <a:r>
              <a:rPr lang="en-US" sz="1700" b="1" dirty="0">
                <a:solidFill>
                  <a:srgbClr val="FF0000"/>
                </a:solidFill>
              </a:rPr>
              <a:t> Res </a:t>
            </a:r>
            <a:r>
              <a:rPr lang="en-US" sz="1700" b="1" dirty="0" err="1">
                <a:solidFill>
                  <a:srgbClr val="FF0000"/>
                </a:solidFill>
              </a:rPr>
              <a:t>Paediatr</a:t>
            </a:r>
            <a:r>
              <a:rPr lang="en-US" sz="1700" b="1" dirty="0">
                <a:solidFill>
                  <a:srgbClr val="FF0000"/>
                </a:solidFill>
              </a:rPr>
              <a:t> 2014</a:t>
            </a:r>
          </a:p>
        </p:txBody>
      </p:sp>
    </p:spTree>
    <p:extLst>
      <p:ext uri="{BB962C8B-B14F-4D97-AF65-F5344CB8AC3E}">
        <p14:creationId xmlns:p14="http://schemas.microsoft.com/office/powerpoint/2010/main" val="309255672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Monitoring of dose and follow-up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FF0000"/>
              </a:buClr>
            </a:pPr>
            <a:r>
              <a:rPr lang="en-US" dirty="0"/>
              <a:t>TSH= 0.5 -2.0 </a:t>
            </a:r>
            <a:r>
              <a:rPr lang="en-US" dirty="0" err="1"/>
              <a:t>mU</a:t>
            </a:r>
            <a:r>
              <a:rPr lang="en-US" dirty="0"/>
              <a:t>/L</a:t>
            </a:r>
          </a:p>
          <a:p>
            <a:pPr>
              <a:buClr>
                <a:srgbClr val="FF0000"/>
              </a:buClr>
            </a:pPr>
            <a:r>
              <a:rPr lang="en-US" dirty="0"/>
              <a:t>FT4</a:t>
            </a:r>
            <a:r>
              <a:rPr lang="fa-IR" dirty="0"/>
              <a:t> </a:t>
            </a:r>
            <a:r>
              <a:rPr lang="en-US" dirty="0"/>
              <a:t>= 1.4 –2.3 ng/</a:t>
            </a:r>
            <a:r>
              <a:rPr lang="en-US" dirty="0" err="1"/>
              <a:t>dL</a:t>
            </a:r>
            <a:endParaRPr lang="en-US" dirty="0"/>
          </a:p>
          <a:p>
            <a:pPr>
              <a:buClr>
                <a:srgbClr val="FF0000"/>
              </a:buClr>
            </a:pPr>
            <a:r>
              <a:rPr lang="en-US" dirty="0" smtClean="0"/>
              <a:t>T4=10–16ug/</a:t>
            </a:r>
            <a:r>
              <a:rPr lang="en-US" dirty="0" err="1" smtClean="0"/>
              <a:t>dL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r>
              <a:rPr lang="en-US" sz="1600" b="1" dirty="0" smtClean="0"/>
              <a:t>AAP2006</a:t>
            </a:r>
          </a:p>
          <a:p>
            <a:r>
              <a:rPr lang="en-US" sz="1600" b="1" dirty="0" err="1" smtClean="0"/>
              <a:t>Uptodate</a:t>
            </a:r>
            <a:r>
              <a:rPr lang="en-US" sz="1600" b="1" dirty="0" smtClean="0"/>
              <a:t> 2016</a:t>
            </a:r>
            <a:endParaRPr lang="en-US" sz="16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04654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Round Same Side Corner Rectangle 3"/>
          <p:cNvSpPr/>
          <p:nvPr/>
        </p:nvSpPr>
        <p:spPr>
          <a:xfrm>
            <a:off x="914400" y="1600200"/>
            <a:ext cx="7772400" cy="3200400"/>
          </a:xfrm>
          <a:prstGeom prst="round2Same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3600" dirty="0" smtClean="0">
                <a:solidFill>
                  <a:schemeClr val="tx1"/>
                </a:solidFill>
              </a:rPr>
              <a:t>شش ماه پس از شروع درمان</a:t>
            </a:r>
            <a:endParaRPr lang="en-US" sz="3600" dirty="0" smtClean="0">
              <a:solidFill>
                <a:schemeClr val="tx1"/>
              </a:solidFill>
            </a:endParaRPr>
          </a:p>
          <a:p>
            <a:pPr algn="r" rtl="1"/>
            <a:r>
              <a:rPr lang="fa-IR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smtClean="0">
                <a:solidFill>
                  <a:schemeClr val="tx1"/>
                </a:solidFill>
              </a:rPr>
              <a:t>TSH=0.01</a:t>
            </a:r>
            <a:r>
              <a:rPr lang="fa-IR" sz="3600" dirty="0" smtClean="0">
                <a:solidFill>
                  <a:schemeClr val="tx1"/>
                </a:solidFill>
              </a:rPr>
              <a:t> </a:t>
            </a:r>
            <a:endParaRPr lang="en-US" sz="3600" dirty="0" smtClean="0">
              <a:solidFill>
                <a:schemeClr val="tx1"/>
              </a:solidFill>
            </a:endParaRPr>
          </a:p>
          <a:p>
            <a:pPr algn="r" rtl="1"/>
            <a:r>
              <a:rPr lang="fa-IR" sz="3600" dirty="0" smtClean="0">
                <a:solidFill>
                  <a:schemeClr val="tx1"/>
                </a:solidFill>
              </a:rPr>
              <a:t> </a:t>
            </a:r>
            <a:r>
              <a:rPr lang="en-US" sz="3600" dirty="0" smtClean="0">
                <a:solidFill>
                  <a:schemeClr val="tx1"/>
                </a:solidFill>
              </a:rPr>
              <a:t>T4=12</a:t>
            </a:r>
          </a:p>
          <a:p>
            <a:pPr algn="r" rtl="1"/>
            <a:r>
              <a:rPr lang="fa-IR" sz="3600" dirty="0" smtClean="0">
                <a:solidFill>
                  <a:schemeClr val="tx1"/>
                </a:solidFill>
              </a:rPr>
              <a:t>تصمیم؟</a:t>
            </a:r>
            <a:endParaRPr lang="en-US" sz="36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520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Decreasing </a:t>
            </a:r>
            <a:r>
              <a:rPr lang="en-US" b="1" dirty="0" smtClean="0">
                <a:solidFill>
                  <a:srgbClr val="00B050"/>
                </a:solidFill>
              </a:rPr>
              <a:t>L-T </a:t>
            </a:r>
            <a:r>
              <a:rPr lang="en-US" b="1" dirty="0">
                <a:solidFill>
                  <a:srgbClr val="00B050"/>
                </a:solidFill>
              </a:rPr>
              <a:t>4 by 30% </a:t>
            </a:r>
            <a:r>
              <a:rPr lang="en-US" dirty="0"/>
              <a:t>for 2–3 </a:t>
            </a:r>
            <a:r>
              <a:rPr lang="en-US" dirty="0" smtClean="0"/>
              <a:t>weeks</a:t>
            </a:r>
          </a:p>
          <a:p>
            <a:r>
              <a:rPr lang="en-US" dirty="0"/>
              <a:t>R</a:t>
            </a:r>
            <a:r>
              <a:rPr lang="en-US" dirty="0" smtClean="0"/>
              <a:t>echecking </a:t>
            </a:r>
            <a:r>
              <a:rPr lang="en-US" dirty="0"/>
              <a:t>thyroid </a:t>
            </a:r>
            <a:r>
              <a:rPr lang="en-US" dirty="0" smtClean="0"/>
              <a:t>function</a:t>
            </a:r>
          </a:p>
          <a:p>
            <a:r>
              <a:rPr lang="en-US" dirty="0" smtClean="0"/>
              <a:t>. </a:t>
            </a:r>
            <a:r>
              <a:rPr lang="en-US" dirty="0"/>
              <a:t>If </a:t>
            </a:r>
            <a:r>
              <a:rPr lang="en-US" dirty="0" smtClean="0"/>
              <a:t>TSH </a:t>
            </a:r>
            <a:r>
              <a:rPr lang="en-US" dirty="0" smtClean="0">
                <a:solidFill>
                  <a:srgbClr val="FF0000"/>
                </a:solidFill>
              </a:rPr>
              <a:t>≥ </a:t>
            </a:r>
            <a:r>
              <a:rPr lang="en-US" dirty="0">
                <a:solidFill>
                  <a:srgbClr val="FF0000"/>
                </a:solidFill>
              </a:rPr>
              <a:t>10 </a:t>
            </a:r>
            <a:r>
              <a:rPr lang="en-US" dirty="0" err="1">
                <a:solidFill>
                  <a:srgbClr val="FF0000"/>
                </a:solidFill>
              </a:rPr>
              <a:t>mU</a:t>
            </a:r>
            <a:r>
              <a:rPr lang="en-US" dirty="0">
                <a:solidFill>
                  <a:srgbClr val="FF0000"/>
                </a:solidFill>
              </a:rPr>
              <a:t>/l </a:t>
            </a:r>
            <a:r>
              <a:rPr lang="en-US" dirty="0"/>
              <a:t>is </a:t>
            </a:r>
            <a:r>
              <a:rPr lang="en-US" dirty="0" smtClean="0"/>
              <a:t>demonstrated</a:t>
            </a:r>
            <a:endParaRPr lang="en-US" dirty="0"/>
          </a:p>
          <a:p>
            <a:pPr marL="0" indent="0">
              <a:buNone/>
            </a:pPr>
            <a:r>
              <a:rPr lang="en-US" b="1" dirty="0" smtClean="0">
                <a:solidFill>
                  <a:srgbClr val="00B0F0"/>
                </a:solidFill>
              </a:rPr>
              <a:t>                     CH </a:t>
            </a:r>
            <a:r>
              <a:rPr lang="en-US" b="1" dirty="0">
                <a:solidFill>
                  <a:srgbClr val="00B0F0"/>
                </a:solidFill>
              </a:rPr>
              <a:t>is </a:t>
            </a:r>
            <a:r>
              <a:rPr lang="en-US" b="1" dirty="0" smtClean="0">
                <a:solidFill>
                  <a:srgbClr val="00B0F0"/>
                </a:solidFill>
              </a:rPr>
              <a:t>confirmed</a:t>
            </a:r>
          </a:p>
          <a:p>
            <a:r>
              <a:rPr lang="en-US" dirty="0"/>
              <a:t>Otherwise the dose can be </a:t>
            </a:r>
            <a:r>
              <a:rPr lang="en-US" dirty="0" smtClean="0"/>
              <a:t>reduced further </a:t>
            </a:r>
          </a:p>
          <a:p>
            <a:r>
              <a:rPr lang="en-US" dirty="0" smtClean="0"/>
              <a:t>with </a:t>
            </a:r>
            <a:r>
              <a:rPr lang="en-US" dirty="0"/>
              <a:t>retesting after another 2–3 </a:t>
            </a:r>
            <a:r>
              <a:rPr lang="en-US" dirty="0" smtClean="0"/>
              <a:t>weeks</a:t>
            </a:r>
          </a:p>
          <a:p>
            <a:pPr marL="0" indent="0">
              <a:buNone/>
            </a:pPr>
            <a:r>
              <a:rPr lang="en-US" sz="1600" b="1" dirty="0" err="1">
                <a:solidFill>
                  <a:srgbClr val="FF0000"/>
                </a:solidFill>
              </a:rPr>
              <a:t>Horm</a:t>
            </a:r>
            <a:r>
              <a:rPr lang="en-US" sz="1600" b="1" dirty="0">
                <a:solidFill>
                  <a:srgbClr val="FF0000"/>
                </a:solidFill>
              </a:rPr>
              <a:t> Res </a:t>
            </a:r>
            <a:r>
              <a:rPr lang="en-US" sz="1600" b="1" dirty="0" err="1">
                <a:solidFill>
                  <a:srgbClr val="FF0000"/>
                </a:solidFill>
              </a:rPr>
              <a:t>Paediatr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</a:rPr>
              <a:t>2014</a:t>
            </a:r>
            <a:endParaRPr lang="en-US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65705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14400" y="1828800"/>
            <a:ext cx="7086600" cy="4114800"/>
          </a:xfrm>
          <a:prstGeom prst="rect">
            <a:avLst/>
          </a:prstGeom>
          <a:solidFill>
            <a:srgbClr val="00B0F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3600" b="1" dirty="0" smtClean="0">
                <a:solidFill>
                  <a:schemeClr val="tx1"/>
                </a:solidFill>
              </a:rPr>
              <a:t>دو سال پس ازدرمان    10</a:t>
            </a:r>
            <a:r>
              <a:rPr lang="en-US" sz="3600" b="1" dirty="0" smtClean="0">
                <a:solidFill>
                  <a:schemeClr val="tx1"/>
                </a:solidFill>
              </a:rPr>
              <a:t>   T4=18,TSH=</a:t>
            </a:r>
            <a:r>
              <a:rPr lang="fa-IR" sz="3600" b="1" dirty="0" smtClean="0">
                <a:solidFill>
                  <a:schemeClr val="tx1"/>
                </a:solidFill>
              </a:rPr>
              <a:t> </a:t>
            </a:r>
            <a:endParaRPr lang="en-US" sz="3600" b="1" dirty="0" smtClean="0">
              <a:solidFill>
                <a:schemeClr val="tx1"/>
              </a:solidFill>
            </a:endParaRPr>
          </a:p>
          <a:p>
            <a:pPr algn="r" rtl="1"/>
            <a:r>
              <a:rPr lang="fa-IR" sz="3600" b="1" dirty="0" smtClean="0">
                <a:solidFill>
                  <a:schemeClr val="tx1"/>
                </a:solidFill>
              </a:rPr>
              <a:t>   چه علتی  برای  این مشکل وجود دارد </a:t>
            </a:r>
            <a:endParaRPr 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53524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عدم دریافت داروبه مدت طولانی </a:t>
            </a:r>
          </a:p>
          <a:p>
            <a:pPr algn="r" rtl="1"/>
            <a:r>
              <a:rPr lang="fa-IR" dirty="0" smtClean="0"/>
              <a:t>دریافت دوز بالای دارودرچند روز اخیر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082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Why is it critical to screen CH in preterm infant?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3240" y="1705921"/>
            <a:ext cx="5543560" cy="4420242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00B050"/>
                </a:solidFill>
              </a:rPr>
              <a:t>Rate of CH was higher in pre-term and low-birth weight(LBW) newborns than normal ones due to</a:t>
            </a:r>
          </a:p>
          <a:p>
            <a:r>
              <a:rPr lang="en-US" sz="2200" b="1" dirty="0" smtClean="0"/>
              <a:t> insufficient development of hypothalamic-pituitary axis</a:t>
            </a:r>
          </a:p>
          <a:p>
            <a:r>
              <a:rPr lang="en-US" sz="2200" b="1" dirty="0" smtClean="0">
                <a:solidFill>
                  <a:srgbClr val="C00000"/>
                </a:solidFill>
              </a:rPr>
              <a:t>1/400 </a:t>
            </a:r>
            <a:r>
              <a:rPr lang="en-US" sz="2200" b="1" dirty="0" err="1" smtClean="0">
                <a:solidFill>
                  <a:srgbClr val="C00000"/>
                </a:solidFill>
              </a:rPr>
              <a:t>vs</a:t>
            </a:r>
            <a:r>
              <a:rPr lang="en-US" sz="2200" b="1" dirty="0" smtClean="0">
                <a:solidFill>
                  <a:srgbClr val="C00000"/>
                </a:solidFill>
              </a:rPr>
              <a:t>  1/4000</a:t>
            </a:r>
          </a:p>
          <a:p>
            <a:endParaRPr lang="en-US" sz="2200" dirty="0"/>
          </a:p>
          <a:p>
            <a:endParaRPr lang="en-US" sz="2200" dirty="0" smtClean="0"/>
          </a:p>
          <a:p>
            <a:endParaRPr lang="en-US" sz="2200" dirty="0" smtClean="0"/>
          </a:p>
          <a:p>
            <a:r>
              <a:rPr lang="nl-NL" sz="1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14062" t="39375" r="62500" b="35312"/>
          <a:stretch>
            <a:fillRect/>
          </a:stretch>
        </p:blipFill>
        <p:spPr bwMode="auto">
          <a:xfrm>
            <a:off x="343982" y="1705921"/>
            <a:ext cx="285752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 l="2929" t="35625" r="52539" b="27812"/>
          <a:stretch>
            <a:fillRect/>
          </a:stretch>
        </p:blipFill>
        <p:spPr bwMode="auto">
          <a:xfrm>
            <a:off x="343982" y="4380851"/>
            <a:ext cx="1120481" cy="1023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 l="13476" t="33750" r="61914" b="24062"/>
          <a:stretch>
            <a:fillRect/>
          </a:stretch>
        </p:blipFill>
        <p:spPr bwMode="auto">
          <a:xfrm>
            <a:off x="1981717" y="4245320"/>
            <a:ext cx="1434456" cy="1158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78579" y="5874711"/>
            <a:ext cx="1285884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1/400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857356" y="5897567"/>
            <a:ext cx="1428760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571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1/4000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Round Single Corner Rectangle 3"/>
          <p:cNvSpPr/>
          <p:nvPr/>
        </p:nvSpPr>
        <p:spPr>
          <a:xfrm>
            <a:off x="457200" y="1752600"/>
            <a:ext cx="8153400" cy="4343400"/>
          </a:xfrm>
          <a:prstGeom prst="round1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3200" dirty="0" smtClean="0">
                <a:solidFill>
                  <a:schemeClr val="tx1"/>
                </a:solidFill>
              </a:rPr>
              <a:t>شیر خوار1/5 ماهه ای با وزن و قد طبیعی به شما مراجعه کرده تا به حال دو بار تست تیروئید شده </a:t>
            </a:r>
          </a:p>
          <a:p>
            <a:pPr algn="r" rtl="1"/>
            <a:r>
              <a:rPr lang="en-US" sz="3200" dirty="0" smtClean="0">
                <a:solidFill>
                  <a:schemeClr val="tx1"/>
                </a:solidFill>
              </a:rPr>
              <a:t>TSH=3 ,T4 =5</a:t>
            </a:r>
            <a:endParaRPr lang="fa-IR" sz="3200" dirty="0" smtClean="0">
              <a:solidFill>
                <a:schemeClr val="tx1"/>
              </a:solidFill>
            </a:endParaRPr>
          </a:p>
          <a:p>
            <a:pPr algn="r"/>
            <a:endParaRPr lang="fa-IR" sz="3200" dirty="0" smtClean="0">
              <a:solidFill>
                <a:schemeClr val="tx1"/>
              </a:solidFill>
            </a:endParaRPr>
          </a:p>
          <a:p>
            <a:pPr algn="r" rtl="1"/>
            <a:r>
              <a:rPr lang="en-US" sz="3200" dirty="0" smtClean="0">
                <a:solidFill>
                  <a:schemeClr val="tx1"/>
                </a:solidFill>
              </a:rPr>
              <a:t>T4= 3ug/dl, TSH= 1mU/L </a:t>
            </a:r>
          </a:p>
          <a:p>
            <a:pPr algn="r" rtl="1"/>
            <a:r>
              <a:rPr lang="fa-IR" sz="3200" dirty="0" smtClean="0">
                <a:solidFill>
                  <a:schemeClr val="tx1"/>
                </a:solidFill>
              </a:rPr>
              <a:t>نظر شما در مورد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fa-IR" sz="3200" dirty="0" smtClean="0">
                <a:solidFill>
                  <a:schemeClr val="tx1"/>
                </a:solidFill>
              </a:rPr>
              <a:t>تایید تشخیص و درمان وی چیست؟</a:t>
            </a:r>
          </a:p>
          <a:p>
            <a:pPr algn="r" rtl="1"/>
            <a:r>
              <a:rPr lang="fa-IR" sz="3200" dirty="0" smtClean="0">
                <a:solidFill>
                  <a:schemeClr val="tx1"/>
                </a:solidFill>
              </a:rPr>
              <a:t>چه عللی ممکن است باعث کاهش </a:t>
            </a:r>
            <a:r>
              <a:rPr lang="en-US" sz="3200" dirty="0" smtClean="0">
                <a:solidFill>
                  <a:schemeClr val="tx1"/>
                </a:solidFill>
              </a:rPr>
              <a:t>T4</a:t>
            </a:r>
            <a:r>
              <a:rPr lang="fa-IR" sz="3200" dirty="0" smtClean="0">
                <a:solidFill>
                  <a:schemeClr val="tx1"/>
                </a:solidFill>
              </a:rPr>
              <a:t> بشوند</a:t>
            </a:r>
            <a:r>
              <a:rPr lang="fa-IR" sz="3200" dirty="0" smtClean="0"/>
              <a:t>؟</a:t>
            </a: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242621996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TBG deficiency</a:t>
            </a:r>
            <a:br>
              <a:rPr lang="en-US" b="1" dirty="0" smtClean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TSH&lt;9mU/lit</a:t>
            </a:r>
            <a:endParaRPr lang="en-US" dirty="0" smtClean="0"/>
          </a:p>
          <a:p>
            <a:r>
              <a:rPr lang="en-US" b="1" dirty="0" smtClean="0">
                <a:solidFill>
                  <a:srgbClr val="00B0F0"/>
                </a:solidFill>
              </a:rPr>
              <a:t>T4&lt;5ug/dl </a:t>
            </a:r>
            <a:r>
              <a:rPr lang="en-US" dirty="0" smtClean="0"/>
              <a:t>  </a:t>
            </a:r>
          </a:p>
          <a:p>
            <a:r>
              <a:rPr lang="en-US" dirty="0" smtClean="0"/>
              <a:t>fT4=0.9-2.3ng/dl</a:t>
            </a:r>
          </a:p>
          <a:p>
            <a:r>
              <a:rPr lang="en-US" dirty="0" smtClean="0"/>
              <a:t>T3 </a:t>
            </a:r>
            <a:r>
              <a:rPr lang="en-US" dirty="0" err="1" smtClean="0"/>
              <a:t>Ru</a:t>
            </a:r>
            <a:r>
              <a:rPr lang="en-US" dirty="0" smtClean="0"/>
              <a:t>&gt;45%</a:t>
            </a:r>
          </a:p>
          <a:p>
            <a:pPr>
              <a:buNone/>
            </a:pPr>
            <a:endParaRPr lang="en-US" dirty="0" smtClean="0"/>
          </a:p>
          <a:p>
            <a:pPr algn="ctr">
              <a:buNone/>
            </a:pPr>
            <a:endParaRPr lang="en-US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en-US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sz="1600" dirty="0" smtClean="0">
                <a:solidFill>
                  <a:srgbClr val="FF0000"/>
                </a:solidFill>
              </a:rPr>
              <a:t>J </a:t>
            </a:r>
            <a:r>
              <a:rPr lang="en-US" sz="1600" dirty="0" err="1" smtClean="0">
                <a:solidFill>
                  <a:srgbClr val="FF0000"/>
                </a:solidFill>
              </a:rPr>
              <a:t>Clin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Endocrinol</a:t>
            </a:r>
            <a:r>
              <a:rPr lang="en-US" sz="1600" dirty="0" smtClean="0">
                <a:solidFill>
                  <a:srgbClr val="FF0000"/>
                </a:solidFill>
              </a:rPr>
              <a:t> </a:t>
            </a:r>
            <a:r>
              <a:rPr lang="en-US" sz="1600" dirty="0" err="1" smtClean="0">
                <a:solidFill>
                  <a:srgbClr val="FF0000"/>
                </a:solidFill>
              </a:rPr>
              <a:t>Metab</a:t>
            </a:r>
            <a:r>
              <a:rPr lang="en-US" sz="1600" dirty="0" smtClean="0">
                <a:solidFill>
                  <a:srgbClr val="FF0000"/>
                </a:solidFill>
              </a:rPr>
              <a:t>, 2011</a:t>
            </a:r>
          </a:p>
          <a:p>
            <a:pPr>
              <a:buNone/>
            </a:pP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993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800" dirty="0" smtClean="0">
                <a:latin typeface="Georgia" pitchFamily="18" charset="0"/>
              </a:rPr>
              <a:t>Low T4 &amp;Normal TSH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en-US" smtClean="0"/>
              <a:t> Anticonvulsants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mtClean="0"/>
              <a:t> preterm infants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mtClean="0"/>
              <a:t>NTI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mtClean="0"/>
              <a:t>TBG deficiency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mtClean="0"/>
              <a:t>Central hypothyroid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smtClean="0"/>
              <a:t>Birth asphyxia</a:t>
            </a:r>
          </a:p>
          <a:p>
            <a:pPr eaLnBrk="1" hangingPunct="1">
              <a:buFont typeface="Wingdings" pitchFamily="2" charset="2"/>
              <a:buChar char="Ø"/>
            </a:pP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1017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>
                <a:latin typeface="Georgia" pitchFamily="18" charset="0"/>
              </a:rPr>
              <a:t>Low T4 &amp;Normal TSH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primary hypothyroidism and delayed TSH elevation </a:t>
            </a:r>
          </a:p>
          <a:p>
            <a:r>
              <a:rPr lang="en-US" dirty="0" smtClean="0"/>
              <a:t>Dopamine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Isolated TRH deficiency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High-dose </a:t>
            </a:r>
            <a:r>
              <a:rPr lang="en-US" dirty="0" err="1" smtClean="0"/>
              <a:t>glucocorticoids</a:t>
            </a:r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8475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Flowchart: Alternate Process 3"/>
          <p:cNvSpPr/>
          <p:nvPr/>
        </p:nvSpPr>
        <p:spPr>
          <a:xfrm>
            <a:off x="1371600" y="1828800"/>
            <a:ext cx="7162800" cy="3200400"/>
          </a:xfrm>
          <a:prstGeom prst="flowChartAlternateProcess">
            <a:avLst/>
          </a:prstGeom>
          <a:solidFill>
            <a:srgbClr val="FF66CC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4000" b="1" dirty="0" smtClean="0">
                <a:solidFill>
                  <a:schemeClr val="tx1"/>
                </a:solidFill>
              </a:rPr>
              <a:t>نوزاد 9 روزه از مادر مبتلا به هیپر تیروئیدی تحت درمان متولد شده و فعلا </a:t>
            </a:r>
            <a:r>
              <a:rPr lang="en-US" sz="4000" b="1" dirty="0" smtClean="0">
                <a:solidFill>
                  <a:schemeClr val="tx1"/>
                </a:solidFill>
              </a:rPr>
              <a:t>TSH=15 </a:t>
            </a:r>
            <a:r>
              <a:rPr lang="fa-IR" sz="4000" b="1" dirty="0" smtClean="0">
                <a:solidFill>
                  <a:schemeClr val="tx1"/>
                </a:solidFill>
              </a:rPr>
              <a:t> دارد تصمیم شما چیست؟</a:t>
            </a:r>
            <a:endParaRPr lang="en-US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99279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C00000"/>
              </a:buClr>
              <a:tabLst>
                <a:tab pos="6111875" algn="l"/>
                <a:tab pos="6294438" algn="l"/>
              </a:tabLst>
            </a:pPr>
            <a:r>
              <a:rPr lang="en-US" sz="2800" dirty="0" smtClean="0"/>
              <a:t>Newborn whose mother is receiving an</a:t>
            </a:r>
          </a:p>
          <a:p>
            <a:pPr lvl="1">
              <a:buClr>
                <a:srgbClr val="C00000"/>
              </a:buClr>
              <a:buNone/>
              <a:tabLst>
                <a:tab pos="6111875" algn="l"/>
                <a:tab pos="6294438" algn="l"/>
              </a:tabLst>
            </a:pPr>
            <a:r>
              <a:rPr lang="en-US" dirty="0" err="1" smtClean="0"/>
              <a:t>antithyroid</a:t>
            </a:r>
            <a:r>
              <a:rPr lang="en-US" dirty="0" smtClean="0"/>
              <a:t> drug. T4 and TSH values return to normal within 1 to 3 weeks</a:t>
            </a:r>
          </a:p>
          <a:p>
            <a:pPr lvl="1">
              <a:buClr>
                <a:srgbClr val="C00000"/>
              </a:buClr>
              <a:buNone/>
              <a:tabLst>
                <a:tab pos="6111875" algn="l"/>
                <a:tab pos="6294438" algn="l"/>
              </a:tabLst>
            </a:pPr>
            <a:endParaRPr lang="en-US" dirty="0" smtClean="0"/>
          </a:p>
          <a:p>
            <a:pPr lvl="1">
              <a:buClr>
                <a:srgbClr val="C00000"/>
              </a:buClr>
              <a:buNone/>
              <a:tabLst>
                <a:tab pos="6111875" algn="l"/>
                <a:tab pos="6294438" algn="l"/>
              </a:tabLst>
            </a:pPr>
            <a:endParaRPr lang="en-US" dirty="0"/>
          </a:p>
          <a:p>
            <a:pPr lvl="1">
              <a:buClr>
                <a:srgbClr val="C00000"/>
              </a:buClr>
              <a:buNone/>
              <a:tabLst>
                <a:tab pos="6111875" algn="l"/>
                <a:tab pos="6294438" algn="l"/>
              </a:tabLst>
            </a:pPr>
            <a:endParaRPr lang="en-US" dirty="0" smtClean="0"/>
          </a:p>
          <a:p>
            <a:pPr lvl="1">
              <a:buClr>
                <a:srgbClr val="C00000"/>
              </a:buClr>
              <a:buNone/>
              <a:tabLst>
                <a:tab pos="6111875" algn="l"/>
                <a:tab pos="6294438" algn="l"/>
              </a:tabLst>
            </a:pPr>
            <a:r>
              <a:rPr lang="en-US" b="1" dirty="0" smtClean="0">
                <a:solidFill>
                  <a:srgbClr val="00B050"/>
                </a:solidFill>
              </a:rPr>
              <a:t>AAP2006</a:t>
            </a:r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49091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90800" y="1828800"/>
            <a:ext cx="6096000" cy="205740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3200" b="1" dirty="0" smtClean="0">
                <a:solidFill>
                  <a:schemeClr val="tx1"/>
                </a:solidFill>
              </a:rPr>
              <a:t>نوزاد مبتلا به سندرم دان  در چه زمان هائی باید  ازمایش تیروئید در این ها انجام شود 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64875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Clr>
                <a:srgbClr val="C00000"/>
              </a:buClr>
              <a:buFont typeface="Wingdings" pitchFamily="2" charset="2"/>
              <a:buChar char="Ø"/>
            </a:pPr>
            <a:r>
              <a:rPr lang="fa-IR" dirty="0" smtClean="0"/>
              <a:t>اسکرین</a:t>
            </a:r>
          </a:p>
          <a:p>
            <a:pPr algn="r" rtl="1">
              <a:buClr>
                <a:srgbClr val="C00000"/>
              </a:buClr>
              <a:buFont typeface="Wingdings" pitchFamily="2" charset="2"/>
              <a:buChar char="Ø"/>
            </a:pPr>
            <a:r>
              <a:rPr lang="fa-IR" dirty="0" smtClean="0"/>
              <a:t>دو هفتگی</a:t>
            </a:r>
          </a:p>
          <a:p>
            <a:pPr algn="r" rtl="1">
              <a:buClr>
                <a:srgbClr val="C00000"/>
              </a:buClr>
              <a:buFont typeface="Wingdings" pitchFamily="2" charset="2"/>
              <a:buChar char="Ø"/>
            </a:pPr>
            <a:r>
              <a:rPr lang="fa-IR" dirty="0" smtClean="0"/>
              <a:t>دو ماهگی</a:t>
            </a:r>
          </a:p>
          <a:p>
            <a:pPr algn="r" rtl="1">
              <a:buClr>
                <a:srgbClr val="C00000"/>
              </a:buClr>
              <a:buFont typeface="Wingdings" pitchFamily="2" charset="2"/>
              <a:buChar char="Ø"/>
            </a:pPr>
            <a:r>
              <a:rPr lang="fa-IR" dirty="0" smtClean="0"/>
              <a:t>هر 6-12 ماه تا سه سالگی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80710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2667000" y="1981200"/>
            <a:ext cx="5943600" cy="259080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3600" b="1" dirty="0" smtClean="0">
                <a:solidFill>
                  <a:schemeClr val="tx1"/>
                </a:solidFill>
              </a:rPr>
              <a:t>نوزاد با همانژیم بزرگ  متولد شده  در چه زمان هائی باید  ازمایش تیروئید در این ها انجام شود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999471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تا یک سالگی ماهیانه نیاز به تست تیروئید است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9290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Times New Roman" pitchFamily="18" charset="0"/>
            </a:endParaRPr>
          </a:p>
        </p:txBody>
      </p:sp>
      <p:sp>
        <p:nvSpPr>
          <p:cNvPr id="13315" name="Content Placeholder 3"/>
          <p:cNvSpPr>
            <a:spLocks noGrp="1" noChangeArrowheads="1"/>
          </p:cNvSpPr>
          <p:nvPr>
            <p:ph idx="1"/>
          </p:nvPr>
        </p:nvSpPr>
        <p:spPr>
          <a:solidFill>
            <a:srgbClr val="FFFF00"/>
          </a:solidFill>
          <a:ln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en-US" dirty="0" smtClean="0">
              <a:cs typeface="Arial" pitchFamily="34" charset="0"/>
            </a:endParaRPr>
          </a:p>
          <a:p>
            <a:pPr eaLnBrk="1" hangingPunct="1"/>
            <a:endParaRPr lang="en-US" dirty="0" smtClean="0">
              <a:cs typeface="Arial" pitchFamily="34" charset="0"/>
            </a:endParaRPr>
          </a:p>
          <a:p>
            <a:pPr algn="ctr" eaLnBrk="1" hangingPunct="1">
              <a:buFont typeface="Arial" pitchFamily="34" charset="0"/>
              <a:buNone/>
            </a:pPr>
            <a:endParaRPr lang="en-US" sz="4000" dirty="0" smtClean="0">
              <a:cs typeface="Arial" pitchFamily="34" charset="0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en-US" sz="4000" b="1" dirty="0" smtClean="0">
                <a:cs typeface="Arial" pitchFamily="34" charset="0"/>
              </a:rPr>
              <a:t>Transient Hypothyroxinemia</a:t>
            </a:r>
          </a:p>
          <a:p>
            <a:pPr eaLnBrk="1" hangingPunct="1"/>
            <a:endParaRPr lang="en-US" dirty="0" smtClean="0">
              <a:cs typeface="Arial" pitchFamily="34" charset="0"/>
            </a:endParaRPr>
          </a:p>
          <a:p>
            <a:pPr eaLnBrk="1" hangingPunct="1"/>
            <a:endParaRPr lang="en-US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04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Snip and Round Single Corner Rectangle 3"/>
          <p:cNvSpPr/>
          <p:nvPr/>
        </p:nvSpPr>
        <p:spPr>
          <a:xfrm>
            <a:off x="1752600" y="1600200"/>
            <a:ext cx="6934200" cy="2971800"/>
          </a:xfrm>
          <a:prstGeom prst="snip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3600" dirty="0" smtClean="0">
                <a:solidFill>
                  <a:schemeClr val="tx1"/>
                </a:solidFill>
              </a:rPr>
              <a:t>شیر خوار هشت ماهه با سابقه هیپوتیروئیدی کنترل شده فعلا مبتلا به تشنج است نظر شما در مورد درمان وی چیست؟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35036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تغییر دوز دارو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79435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نوزاد دو هفته ای با تست تیروئید زیر </a:t>
            </a:r>
          </a:p>
          <a:p>
            <a:pPr algn="r" rtl="1"/>
            <a:r>
              <a:rPr lang="en-US" dirty="0" smtClean="0"/>
              <a:t>TSH=6miu/l</a:t>
            </a:r>
          </a:p>
          <a:p>
            <a:pPr algn="r" rtl="1"/>
            <a:r>
              <a:rPr lang="en-US" dirty="0" smtClean="0"/>
              <a:t>FT4= 1.6ng/dl</a:t>
            </a:r>
          </a:p>
          <a:p>
            <a:pPr marL="0" indent="0" algn="ctr" rtl="1">
              <a:buNone/>
            </a:pPr>
            <a:r>
              <a:rPr lang="fa-IR" sz="6000" dirty="0" smtClean="0">
                <a:solidFill>
                  <a:srgbClr val="00B050"/>
                </a:solidFill>
              </a:rPr>
              <a:t>تصمیم؟</a:t>
            </a:r>
            <a:endParaRPr lang="en-US" sz="6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96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دو هفته بعد </a:t>
            </a:r>
          </a:p>
          <a:p>
            <a:pPr algn="r" rtl="1"/>
            <a:r>
              <a:rPr lang="en-US" dirty="0" smtClean="0"/>
              <a:t>TSH=8miu/l</a:t>
            </a:r>
          </a:p>
          <a:p>
            <a:pPr algn="r" rtl="1"/>
            <a:r>
              <a:rPr lang="en-US" dirty="0" smtClean="0"/>
              <a:t>FT4=1.4ng/dl</a:t>
            </a:r>
          </a:p>
          <a:p>
            <a:pPr marL="0" indent="0" algn="ctr" rtl="1">
              <a:buNone/>
            </a:pPr>
            <a:r>
              <a:rPr lang="fa-IR" dirty="0">
                <a:solidFill>
                  <a:srgbClr val="00B050"/>
                </a:solidFill>
              </a:rPr>
              <a:t>تصمیم؟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30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Hyperthyrotropinemia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 form of </a:t>
            </a:r>
            <a:r>
              <a:rPr lang="en-US" dirty="0"/>
              <a:t>compensated CH in which there is a mild increase </a:t>
            </a:r>
            <a:r>
              <a:rPr lang="en-US" dirty="0" smtClean="0"/>
              <a:t>in TSH ( </a:t>
            </a:r>
            <a:r>
              <a:rPr lang="en-US" dirty="0"/>
              <a:t>6–20 </a:t>
            </a:r>
            <a:r>
              <a:rPr lang="en-US" dirty="0" err="1"/>
              <a:t>mU</a:t>
            </a:r>
            <a:r>
              <a:rPr lang="en-US" dirty="0"/>
              <a:t>/l) with </a:t>
            </a:r>
            <a:r>
              <a:rPr lang="en-US" dirty="0" smtClean="0"/>
              <a:t>normal</a:t>
            </a:r>
          </a:p>
          <a:p>
            <a:pPr marL="0" indent="0">
              <a:buNone/>
            </a:pPr>
            <a:r>
              <a:rPr lang="en-US" dirty="0" smtClean="0"/>
              <a:t>FT4</a:t>
            </a:r>
          </a:p>
          <a:p>
            <a:r>
              <a:rPr lang="en-US" dirty="0" smtClean="0"/>
              <a:t>It </a:t>
            </a:r>
            <a:r>
              <a:rPr lang="en-US" dirty="0"/>
              <a:t>may </a:t>
            </a:r>
            <a:r>
              <a:rPr lang="en-US" dirty="0" smtClean="0"/>
              <a:t>be </a:t>
            </a:r>
            <a:r>
              <a:rPr lang="en-US" dirty="0"/>
              <a:t>transient or permanent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sz="1600" b="1" dirty="0" err="1" smtClean="0">
                <a:solidFill>
                  <a:srgbClr val="00B050"/>
                </a:solidFill>
              </a:rPr>
              <a:t>Horm</a:t>
            </a:r>
            <a:r>
              <a:rPr lang="en-US" sz="1600" b="1" dirty="0" smtClean="0">
                <a:solidFill>
                  <a:srgbClr val="00B050"/>
                </a:solidFill>
              </a:rPr>
              <a:t> </a:t>
            </a:r>
            <a:r>
              <a:rPr lang="en-US" sz="1600" b="1" dirty="0">
                <a:solidFill>
                  <a:srgbClr val="00B050"/>
                </a:solidFill>
              </a:rPr>
              <a:t>Res </a:t>
            </a:r>
            <a:r>
              <a:rPr lang="en-US" sz="1600" b="1" dirty="0" err="1">
                <a:solidFill>
                  <a:srgbClr val="00B050"/>
                </a:solidFill>
              </a:rPr>
              <a:t>Paediatr</a:t>
            </a:r>
            <a:r>
              <a:rPr lang="en-US" sz="1600" b="1" dirty="0">
                <a:solidFill>
                  <a:srgbClr val="00B050"/>
                </a:solidFill>
              </a:rPr>
              <a:t> 2014</a:t>
            </a:r>
            <a:endParaRPr lang="en-US" sz="1600" b="1" dirty="0" smtClean="0">
              <a:solidFill>
                <a:srgbClr val="00B05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33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you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If TSH 6 -20 </a:t>
            </a:r>
            <a:r>
              <a:rPr lang="en-US" dirty="0" err="1"/>
              <a:t>mU</a:t>
            </a:r>
            <a:r>
              <a:rPr lang="en-US" dirty="0"/>
              <a:t>/l </a:t>
            </a:r>
            <a:r>
              <a:rPr lang="en-US" dirty="0" smtClean="0"/>
              <a:t> with normal FT4</a:t>
            </a:r>
          </a:p>
          <a:p>
            <a:r>
              <a:rPr lang="en-US" dirty="0" smtClean="0"/>
              <a:t>Retesting </a:t>
            </a:r>
            <a:r>
              <a:rPr lang="en-US" dirty="0"/>
              <a:t>2 </a:t>
            </a:r>
            <a:r>
              <a:rPr lang="en-US" dirty="0" smtClean="0"/>
              <a:t>weeks later</a:t>
            </a:r>
            <a:endParaRPr lang="en-US" dirty="0"/>
          </a:p>
          <a:p>
            <a:r>
              <a:rPr lang="en-US" dirty="0"/>
              <a:t>If </a:t>
            </a:r>
            <a:r>
              <a:rPr lang="en-US" dirty="0" smtClean="0"/>
              <a:t> high TSH </a:t>
            </a:r>
            <a:r>
              <a:rPr lang="en-US" dirty="0"/>
              <a:t>persist </a:t>
            </a:r>
            <a:r>
              <a:rPr lang="en-US" dirty="0" smtClean="0"/>
              <a:t>for more </a:t>
            </a:r>
            <a:r>
              <a:rPr lang="en-US" dirty="0"/>
              <a:t>than 3 to 4 weeks</a:t>
            </a:r>
            <a:endParaRPr lang="en-US" dirty="0" smtClean="0"/>
          </a:p>
          <a:p>
            <a:r>
              <a:rPr lang="en-US" dirty="0" smtClean="0"/>
              <a:t> we </a:t>
            </a:r>
            <a:r>
              <a:rPr lang="en-US" dirty="0"/>
              <a:t>suggest </a:t>
            </a:r>
            <a:r>
              <a:rPr lang="en-US" dirty="0" smtClean="0"/>
              <a:t>diagnostic imaging</a:t>
            </a:r>
          </a:p>
          <a:p>
            <a:r>
              <a:rPr lang="en-US" dirty="0"/>
              <a:t>If a small/ectopic thyroid gland </a:t>
            </a:r>
            <a:r>
              <a:rPr lang="en-US" dirty="0" smtClean="0"/>
              <a:t>is seen</a:t>
            </a:r>
          </a:p>
          <a:p>
            <a:r>
              <a:rPr lang="en-US" dirty="0"/>
              <a:t>D</a:t>
            </a:r>
            <a:r>
              <a:rPr lang="en-US" dirty="0" smtClean="0"/>
              <a:t>iscussion </a:t>
            </a:r>
            <a:r>
              <a:rPr lang="en-US" dirty="0"/>
              <a:t>with the </a:t>
            </a:r>
            <a:r>
              <a:rPr lang="en-US" dirty="0" smtClean="0"/>
              <a:t>family</a:t>
            </a:r>
          </a:p>
          <a:p>
            <a:r>
              <a:rPr lang="en-US" dirty="0" smtClean="0"/>
              <a:t>starting </a:t>
            </a:r>
            <a:r>
              <a:rPr lang="en-US" dirty="0"/>
              <a:t>L-T 4 </a:t>
            </a:r>
            <a:endParaRPr lang="en-US" dirty="0" smtClean="0"/>
          </a:p>
          <a:p>
            <a:r>
              <a:rPr lang="en-US" dirty="0" smtClean="0"/>
              <a:t>Retesting</a:t>
            </a:r>
            <a:r>
              <a:rPr lang="en-US" dirty="0"/>
              <a:t> </a:t>
            </a:r>
            <a:r>
              <a:rPr lang="en-US" dirty="0" smtClean="0"/>
              <a:t>off treatment</a:t>
            </a:r>
          </a:p>
          <a:p>
            <a:pPr marL="0" indent="0">
              <a:buNone/>
            </a:pPr>
            <a:endParaRPr lang="en-US" sz="1400" b="1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1400" b="1" dirty="0" err="1" smtClean="0">
                <a:solidFill>
                  <a:srgbClr val="00B050"/>
                </a:solidFill>
              </a:rPr>
              <a:t>HormRes</a:t>
            </a:r>
            <a:r>
              <a:rPr lang="en-US" sz="1400" b="1" dirty="0" smtClean="0">
                <a:solidFill>
                  <a:srgbClr val="00B050"/>
                </a:solidFill>
              </a:rPr>
              <a:t> </a:t>
            </a:r>
            <a:r>
              <a:rPr lang="en-US" sz="1400" b="1" dirty="0" err="1">
                <a:solidFill>
                  <a:srgbClr val="00B050"/>
                </a:solidFill>
              </a:rPr>
              <a:t>Paediatr</a:t>
            </a:r>
            <a:r>
              <a:rPr lang="en-US" sz="1400" b="1" dirty="0">
                <a:solidFill>
                  <a:srgbClr val="00B050"/>
                </a:solidFill>
              </a:rPr>
              <a:t> 2014</a:t>
            </a:r>
          </a:p>
          <a:p>
            <a:pPr marL="0" indent="0">
              <a:buNone/>
            </a:pPr>
            <a:endParaRPr lang="en-US" sz="1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rgbClr val="00B050"/>
                </a:solidFill>
              </a:rPr>
              <a:t>J. Child Health 2015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01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you do?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the thyroid gland is normal </a:t>
            </a:r>
            <a:endParaRPr lang="en-US" dirty="0" smtClean="0"/>
          </a:p>
          <a:p>
            <a:r>
              <a:rPr lang="en-US" dirty="0"/>
              <a:t>R</a:t>
            </a:r>
            <a:r>
              <a:rPr lang="en-US" dirty="0" smtClean="0"/>
              <a:t>epeat </a:t>
            </a:r>
            <a:r>
              <a:rPr lang="en-US" dirty="0"/>
              <a:t>TFT every </a:t>
            </a:r>
            <a:r>
              <a:rPr lang="en-US" dirty="0" smtClean="0"/>
              <a:t>two weeks </a:t>
            </a:r>
            <a:r>
              <a:rPr lang="en-US" dirty="0"/>
              <a:t>till TSH </a:t>
            </a:r>
            <a:r>
              <a:rPr lang="en-US" dirty="0" smtClean="0"/>
              <a:t>normalizes</a:t>
            </a:r>
          </a:p>
          <a:p>
            <a:r>
              <a:rPr lang="en-US" dirty="0">
                <a:solidFill>
                  <a:srgbClr val="FF0000"/>
                </a:solidFill>
              </a:rPr>
              <a:t>J. Child Health 2015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61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 smtClean="0"/>
              <a:t>نوزاد 15 روزه ای با سن حاملگی 23 هفته، با </a:t>
            </a:r>
            <a:r>
              <a:rPr lang="ar-SA" dirty="0"/>
              <a:t>وزن1000 گرم</a:t>
            </a:r>
            <a:endParaRPr lang="en-US" dirty="0"/>
          </a:p>
          <a:p>
            <a:pPr algn="r"/>
            <a:endParaRPr lang="en-US" dirty="0" smtClean="0"/>
          </a:p>
          <a:p>
            <a:r>
              <a:rPr lang="en-US" dirty="0" smtClean="0"/>
              <a:t>FT4= </a:t>
            </a:r>
            <a:r>
              <a:rPr lang="fa-IR" dirty="0" smtClean="0"/>
              <a:t>0.4</a:t>
            </a:r>
            <a:r>
              <a:rPr lang="en-US" dirty="0" smtClean="0"/>
              <a:t>ng/ml                      </a:t>
            </a:r>
            <a:r>
              <a:rPr lang="en-US" dirty="0" smtClean="0">
                <a:solidFill>
                  <a:srgbClr val="FF0000"/>
                </a:solidFill>
              </a:rPr>
              <a:t>0.8 </a:t>
            </a:r>
            <a:r>
              <a:rPr lang="en-US" dirty="0">
                <a:solidFill>
                  <a:srgbClr val="FF0000"/>
                </a:solidFill>
              </a:rPr>
              <a:t>to 2.6 </a:t>
            </a:r>
            <a:endParaRPr lang="en-US" dirty="0" smtClean="0"/>
          </a:p>
          <a:p>
            <a:r>
              <a:rPr lang="en-US" dirty="0" smtClean="0"/>
              <a:t>TSH=1mIU/L </a:t>
            </a:r>
          </a:p>
          <a:p>
            <a:r>
              <a:rPr lang="en-US" dirty="0"/>
              <a:t>T</a:t>
            </a:r>
            <a:r>
              <a:rPr lang="en-US" dirty="0" smtClean="0"/>
              <a:t>4</a:t>
            </a:r>
            <a:r>
              <a:rPr lang="fa-IR" dirty="0" smtClean="0"/>
              <a:t>0.2&gt;</a:t>
            </a:r>
            <a:r>
              <a:rPr lang="en-US" dirty="0" smtClean="0"/>
              <a:t> ug/dl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 algn="r" rtl="1"/>
            <a:r>
              <a:rPr lang="fa-IR" b="1" dirty="0" smtClean="0"/>
              <a:t>آیا درمان را در این نوزد توصیه می کنید؟</a:t>
            </a:r>
            <a:endParaRPr lang="en-US" dirty="0" smtClean="0"/>
          </a:p>
          <a:p>
            <a:pPr algn="r" rtl="1"/>
            <a:r>
              <a:rPr lang="ar-SA" dirty="0" smtClean="0"/>
              <a:t>در نوزادان با وزن 1000گرم و کم تر از آن و سن حاملگی کم تر از 28 هفته، برگشت فیزیولوژیک کار تیرویید احتیاج به 6-4 هفته زمان دارد که طبیعتا برای رسیدن به این روند فیزیولوژیک احتیاج به کمک از طرف پزشکان دارند (البته در مورد درمان این کودکان اتفاق نظر وجود ندارد). </a:t>
            </a:r>
            <a:endParaRPr lang="en-US" dirty="0" smtClean="0"/>
          </a:p>
          <a:p>
            <a:pPr lvl="0" algn="r" rtl="1"/>
            <a:r>
              <a:rPr lang="fa-IR" b="1" dirty="0" smtClean="0"/>
              <a:t>با چه دوزی درمان را شروع می کنید؟</a:t>
            </a:r>
            <a:endParaRPr lang="en-US" dirty="0" smtClean="0"/>
          </a:p>
          <a:p>
            <a:pPr algn="r" rtl="1"/>
            <a:r>
              <a:rPr lang="ar-SA" dirty="0" smtClean="0"/>
              <a:t>با دوز 4 مایکروگرم به ازای هر کیلو وزن به مدت 6 هفته درمان را توصیه می شود. </a:t>
            </a:r>
            <a:endParaRPr lang="en-US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85723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071547"/>
            <a:ext cx="8543956" cy="3071834"/>
          </a:xfrm>
        </p:spPr>
        <p:txBody>
          <a:bodyPr>
            <a:normAutofit fontScale="62500" lnSpcReduction="20000"/>
          </a:bodyPr>
          <a:lstStyle/>
          <a:p>
            <a:pPr rtl="1"/>
            <a:r>
              <a:rPr lang="ar-SA" sz="4000" b="1" dirty="0"/>
              <a:t>نوزاد </a:t>
            </a:r>
            <a:r>
              <a:rPr lang="en-US" sz="4000" b="1" dirty="0" smtClean="0"/>
              <a:t>14</a:t>
            </a:r>
            <a:r>
              <a:rPr lang="ar-SA" sz="4000" b="1" dirty="0" smtClean="0"/>
              <a:t>روزه </a:t>
            </a:r>
            <a:r>
              <a:rPr lang="ar-SA" sz="4000" b="1" dirty="0"/>
              <a:t>ای پرماچور32 هفته با وزن1400 گرم با تست تیروئید زیر </a:t>
            </a:r>
            <a:r>
              <a:rPr lang="fa-IR" sz="4000" b="1" dirty="0" smtClean="0"/>
              <a:t> در بخش نوزادان مشاوره شده است </a:t>
            </a:r>
            <a:r>
              <a:rPr lang="ar-SA" sz="4000" b="1" dirty="0" smtClean="0"/>
              <a:t>چه تشخیصی</a:t>
            </a:r>
            <a:r>
              <a:rPr lang="fa-IR" sz="4000" b="1" dirty="0" smtClean="0"/>
              <a:t> برای بیمار </a:t>
            </a:r>
            <a:r>
              <a:rPr lang="ar-SA" sz="4000" b="1" dirty="0" smtClean="0"/>
              <a:t> </a:t>
            </a:r>
            <a:r>
              <a:rPr lang="ar-SA" sz="4000" b="1" dirty="0"/>
              <a:t>مطرح </a:t>
            </a:r>
            <a:r>
              <a:rPr lang="ar-SA" b="1" dirty="0"/>
              <a:t>است؟ 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Free </a:t>
            </a:r>
            <a:r>
              <a:rPr lang="en-US" dirty="0"/>
              <a:t>T4= 0.5 </a:t>
            </a:r>
            <a:r>
              <a:rPr lang="en-US" dirty="0" err="1"/>
              <a:t>ng</a:t>
            </a:r>
            <a:r>
              <a:rPr lang="en-US" dirty="0"/>
              <a:t> /dl </a:t>
            </a:r>
            <a:r>
              <a:rPr lang="en-US" dirty="0" smtClean="0"/>
              <a:t>                </a:t>
            </a:r>
            <a:r>
              <a:rPr lang="en-US" dirty="0">
                <a:solidFill>
                  <a:srgbClr val="FF0000"/>
                </a:solidFill>
              </a:rPr>
              <a:t>( 0.8 to 2.6 )</a:t>
            </a:r>
          </a:p>
          <a:p>
            <a:r>
              <a:rPr lang="en-US" dirty="0"/>
              <a:t>TSH= 3miu/l </a:t>
            </a:r>
          </a:p>
          <a:p>
            <a:r>
              <a:rPr lang="en-US" dirty="0"/>
              <a:t>T4 =</a:t>
            </a:r>
            <a:r>
              <a:rPr lang="ar-SA" dirty="0"/>
              <a:t>1.5</a:t>
            </a:r>
            <a:r>
              <a:rPr lang="en-US" dirty="0"/>
              <a:t>mcg/ </a:t>
            </a:r>
            <a:r>
              <a:rPr lang="en-US" dirty="0" err="1" smtClean="0"/>
              <a:t>dL</a:t>
            </a:r>
            <a:r>
              <a:rPr lang="en-US" dirty="0" smtClean="0"/>
              <a:t>                       </a:t>
            </a:r>
            <a:r>
              <a:rPr lang="en-US" dirty="0">
                <a:solidFill>
                  <a:srgbClr val="FF0000"/>
                </a:solidFill>
              </a:rPr>
              <a:t>( 9.1± 3.6)</a:t>
            </a:r>
          </a:p>
          <a:p>
            <a:pPr rtl="1">
              <a:buNone/>
            </a:pPr>
            <a:endParaRPr lang="en-US" dirty="0" smtClean="0"/>
          </a:p>
          <a:p>
            <a:pPr rtl="1">
              <a:buNone/>
            </a:pPr>
            <a:r>
              <a:rPr lang="en-US" dirty="0"/>
              <a:t> </a:t>
            </a:r>
          </a:p>
          <a:p>
            <a:pPr rtl="1"/>
            <a:r>
              <a:rPr lang="en-US" dirty="0"/>
              <a:t>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071902" y="4286256"/>
            <a:ext cx="5072098" cy="52322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28575">
            <a:solidFill>
              <a:schemeClr val="tx2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rtl="1">
              <a:buNone/>
            </a:pPr>
            <a:r>
              <a:rPr lang="ar-SA" sz="2800" b="1" dirty="0" smtClean="0"/>
              <a:t>تفس</a:t>
            </a:r>
            <a:r>
              <a:rPr lang="fa-IR" sz="2800" b="1" dirty="0" smtClean="0"/>
              <a:t>ی</a:t>
            </a:r>
            <a:r>
              <a:rPr lang="ar-SA" sz="2800" b="1" dirty="0" smtClean="0"/>
              <a:t>ر آزمایشات بیمار</a:t>
            </a:r>
            <a:r>
              <a:rPr lang="fa-IR" sz="2800" b="1" dirty="0" smtClean="0"/>
              <a:t>؟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4071902" y="4929198"/>
            <a:ext cx="5072098" cy="52322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28575">
            <a:solidFill>
              <a:schemeClr val="tx2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rtl="1"/>
            <a:r>
              <a:rPr lang="ar-SA" sz="2800" b="1" dirty="0" smtClean="0"/>
              <a:t>برای بیمار چه تشخیصی مطرح می شود؟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071902" y="5572140"/>
            <a:ext cx="5072098" cy="95410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28575">
            <a:solidFill>
              <a:schemeClr val="tx2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rtl="1"/>
            <a:r>
              <a:rPr lang="ar-SA" sz="2800" b="1" dirty="0"/>
              <a:t>چه درمانی برای این بیمار توصیه </a:t>
            </a:r>
            <a:r>
              <a:rPr lang="ar-SA" sz="2800" b="1" dirty="0" smtClean="0"/>
              <a:t>می</a:t>
            </a:r>
            <a:r>
              <a:rPr lang="fa-IR" sz="2800" b="1" dirty="0" smtClean="0"/>
              <a:t>شود؟</a:t>
            </a:r>
            <a:r>
              <a:rPr lang="ar-SA" sz="2800" b="1" dirty="0" smtClean="0"/>
              <a:t> ؟ </a:t>
            </a:r>
            <a:r>
              <a:rPr lang="ar-SA" sz="2800" b="1" dirty="0"/>
              <a:t>کنید</a:t>
            </a:r>
            <a:r>
              <a:rPr lang="ar-SA" sz="2800" b="1" dirty="0" smtClean="0"/>
              <a:t>؟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071902" y="6143644"/>
            <a:ext cx="5072098" cy="52322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  <a:ln w="28575">
            <a:solidFill>
              <a:schemeClr val="tx2">
                <a:lumMod val="60000"/>
                <a:lumOff val="40000"/>
              </a:schemeClr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rtl="1"/>
            <a:r>
              <a:rPr lang="ar-SA" sz="2800" b="1" dirty="0" smtClean="0"/>
              <a:t>برای بیمار چه </a:t>
            </a:r>
            <a:r>
              <a:rPr lang="fa-IR" sz="2800" b="1" dirty="0" smtClean="0"/>
              <a:t>پی گیری توصیه</a:t>
            </a:r>
            <a:r>
              <a:rPr lang="ar-SA" sz="2800" b="1" dirty="0" smtClean="0"/>
              <a:t> می شود؟</a:t>
            </a:r>
            <a:endParaRPr lang="en-US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72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smtClean="0">
                <a:cs typeface="Times New Roman" pitchFamily="18" charset="0"/>
              </a:rPr>
              <a:t>How long does </a:t>
            </a:r>
            <a:r>
              <a:rPr lang="fa-IR" sz="3600" b="1" smtClean="0"/>
              <a:t> </a:t>
            </a:r>
            <a:r>
              <a:rPr lang="en-US" sz="3600" b="1" smtClean="0">
                <a:cs typeface="Times New Roman" pitchFamily="18" charset="0"/>
              </a:rPr>
              <a:t>FT4 last to be normal </a:t>
            </a:r>
            <a:r>
              <a:rPr lang="en-US" sz="3600" b="1" smtClean="0">
                <a:solidFill>
                  <a:srgbClr val="7030A0"/>
                </a:solidFill>
                <a:cs typeface="Times New Roman" pitchFamily="18" charset="0"/>
              </a:rPr>
              <a:t> </a:t>
            </a:r>
            <a:r>
              <a:rPr lang="en-US" sz="3600" b="1" smtClean="0">
                <a:cs typeface="Times New Roman" pitchFamily="18" charset="0"/>
              </a:rPr>
              <a:t>? </a:t>
            </a: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114800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defRPr/>
            </a:pPr>
            <a:r>
              <a:rPr lang="en-US" sz="8000" b="1" dirty="0" smtClean="0"/>
              <a:t>&lt;30weeks gestation  </a:t>
            </a:r>
            <a:r>
              <a:rPr lang="en-US" sz="8000" b="1" dirty="0" smtClean="0">
                <a:solidFill>
                  <a:srgbClr val="00B050"/>
                </a:solidFill>
              </a:rPr>
              <a:t>                                              </a:t>
            </a:r>
            <a:r>
              <a:rPr lang="en-US" sz="8000" b="1" dirty="0" smtClean="0">
                <a:solidFill>
                  <a:srgbClr val="3333FF"/>
                </a:solidFill>
              </a:rPr>
              <a:t>4 </a:t>
            </a:r>
            <a:r>
              <a:rPr lang="en-US" sz="8000" b="1" dirty="0" err="1" smtClean="0">
                <a:solidFill>
                  <a:srgbClr val="3333FF"/>
                </a:solidFill>
              </a:rPr>
              <a:t>weekss</a:t>
            </a:r>
            <a:endParaRPr lang="en-US" sz="8000" dirty="0" smtClean="0">
              <a:solidFill>
                <a:srgbClr val="3333FF"/>
              </a:solidFill>
            </a:endParaRPr>
          </a:p>
          <a:p>
            <a:pPr eaLnBrk="1" hangingPunct="1">
              <a:buFontTx/>
              <a:buNone/>
              <a:defRPr/>
            </a:pPr>
            <a:endParaRPr lang="en-US" sz="8000" dirty="0" smtClean="0"/>
          </a:p>
          <a:p>
            <a:pPr eaLnBrk="1" hangingPunct="1">
              <a:defRPr/>
            </a:pPr>
            <a:r>
              <a:rPr lang="en-US" sz="8000" b="1" dirty="0" smtClean="0"/>
              <a:t>&gt;30weeks gestation                                               </a:t>
            </a:r>
            <a:r>
              <a:rPr lang="en-US" sz="8000" b="1" dirty="0" smtClean="0">
                <a:solidFill>
                  <a:srgbClr val="3333FF"/>
                </a:solidFill>
              </a:rPr>
              <a:t>first –two weeks </a:t>
            </a:r>
            <a:endParaRPr lang="en-US" sz="8000" dirty="0" smtClean="0">
              <a:solidFill>
                <a:srgbClr val="3333FF"/>
              </a:solidFill>
            </a:endParaRPr>
          </a:p>
          <a:p>
            <a:pPr eaLnBrk="1" hangingPunct="1">
              <a:buFontTx/>
              <a:buNone/>
              <a:defRPr/>
            </a:pPr>
            <a:endParaRPr lang="en-US" sz="8000" b="1" dirty="0" smtClean="0">
              <a:solidFill>
                <a:srgbClr val="00B050"/>
              </a:solidFill>
            </a:endParaRPr>
          </a:p>
          <a:p>
            <a:pPr eaLnBrk="1" hangingPunct="1">
              <a:defRPr/>
            </a:pPr>
            <a:r>
              <a:rPr lang="en-US" sz="8000" b="1" dirty="0" smtClean="0"/>
              <a:t>VLBW , LBW                                                              </a:t>
            </a:r>
            <a:r>
              <a:rPr lang="en-US" sz="8000" b="1" dirty="0" smtClean="0">
                <a:solidFill>
                  <a:srgbClr val="3333FF"/>
                </a:solidFill>
              </a:rPr>
              <a:t>1-2 weeks</a:t>
            </a:r>
          </a:p>
          <a:p>
            <a:pPr eaLnBrk="1" hangingPunct="1">
              <a:defRPr/>
            </a:pPr>
            <a:r>
              <a:rPr lang="en-US" sz="8000" b="1" dirty="0"/>
              <a:t>ELBW infants</a:t>
            </a:r>
            <a:r>
              <a:rPr lang="en-US" sz="8000" b="1" dirty="0">
                <a:solidFill>
                  <a:srgbClr val="00B050"/>
                </a:solidFill>
              </a:rPr>
              <a:t>                                                           </a:t>
            </a:r>
            <a:r>
              <a:rPr lang="en-US" sz="8000" b="1" dirty="0">
                <a:solidFill>
                  <a:srgbClr val="3333FF"/>
                </a:solidFill>
              </a:rPr>
              <a:t>4 to 12 weeks</a:t>
            </a:r>
          </a:p>
          <a:p>
            <a:pPr eaLnBrk="1" hangingPunct="1">
              <a:buFontTx/>
              <a:buNone/>
              <a:defRPr/>
            </a:pPr>
            <a:endParaRPr lang="en-US" sz="9600" dirty="0" smtClean="0"/>
          </a:p>
          <a:p>
            <a:pPr eaLnBrk="1" hangingPunct="1">
              <a:buFontTx/>
              <a:buNone/>
              <a:defRPr/>
            </a:pPr>
            <a:endParaRPr lang="en-US" sz="1600" dirty="0" smtClean="0"/>
          </a:p>
          <a:p>
            <a:pPr eaLnBrk="1" hangingPunct="1">
              <a:buFontTx/>
              <a:buNone/>
              <a:defRPr/>
            </a:pPr>
            <a:endParaRPr lang="en-US" sz="1600" dirty="0" smtClean="0"/>
          </a:p>
          <a:p>
            <a:pPr eaLnBrk="1" hangingPunct="1">
              <a:buFontTx/>
              <a:buNone/>
              <a:defRPr/>
            </a:pPr>
            <a:r>
              <a:rPr lang="en-US" sz="5600" dirty="0" smtClean="0"/>
              <a:t>J Korean Med Sci. 2009</a:t>
            </a:r>
            <a:endParaRPr lang="en-US" sz="5600" b="1" dirty="0" smtClean="0">
              <a:solidFill>
                <a:srgbClr val="00B050"/>
              </a:solidFill>
            </a:endParaRPr>
          </a:p>
          <a:p>
            <a:pPr eaLnBrk="1" hangingPunct="1">
              <a:buFontTx/>
              <a:buNone/>
              <a:defRPr/>
            </a:pPr>
            <a:r>
              <a:rPr lang="en-US" sz="5600" dirty="0" smtClean="0"/>
              <a:t>Annals of Agricultural and Environmental Medicine 2012, </a:t>
            </a:r>
            <a:r>
              <a:rPr lang="en-US" sz="5600" dirty="0" err="1" smtClean="0"/>
              <a:t>Vol</a:t>
            </a:r>
            <a:r>
              <a:rPr lang="en-US" sz="5600" dirty="0" smtClean="0"/>
              <a:t> 19, No 3</a:t>
            </a:r>
          </a:p>
          <a:p>
            <a:pPr eaLnBrk="1" hangingPunct="1">
              <a:buFont typeface="Arial" pitchFamily="34" charset="0"/>
              <a:buNone/>
              <a:defRPr/>
            </a:pPr>
            <a:r>
              <a:rPr lang="en-US" sz="5600" dirty="0" smtClean="0">
                <a:solidFill>
                  <a:srgbClr val="FF0000"/>
                </a:solidFill>
              </a:rPr>
              <a:t>Journal of </a:t>
            </a:r>
            <a:r>
              <a:rPr lang="en-US" sz="5600" dirty="0" err="1" smtClean="0">
                <a:solidFill>
                  <a:srgbClr val="FF0000"/>
                </a:solidFill>
              </a:rPr>
              <a:t>Perinatology</a:t>
            </a:r>
            <a:r>
              <a:rPr lang="en-US" sz="5600" dirty="0" smtClean="0">
                <a:solidFill>
                  <a:srgbClr val="FF0000"/>
                </a:solidFill>
              </a:rPr>
              <a:t> 2001</a:t>
            </a:r>
            <a:endParaRPr lang="en-US" sz="5600" dirty="0" smtClean="0">
              <a:solidFill>
                <a:srgbClr val="00B050"/>
              </a:solidFill>
            </a:endParaRPr>
          </a:p>
          <a:p>
            <a:pPr eaLnBrk="1" hangingPunct="1">
              <a:buFont typeface="Arial" pitchFamily="34" charset="0"/>
              <a:buNone/>
              <a:defRPr/>
            </a:pPr>
            <a:r>
              <a:rPr lang="en-US" sz="5600" dirty="0" smtClean="0"/>
              <a:t>Uptodate2016</a:t>
            </a:r>
            <a:endParaRPr lang="en-US" sz="5600" i="1" dirty="0" smtClean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  <a:defRPr/>
            </a:pPr>
            <a:r>
              <a:rPr lang="en-US" sz="5600" i="1" dirty="0" smtClean="0">
                <a:solidFill>
                  <a:srgbClr val="FF0000"/>
                </a:solidFill>
              </a:rPr>
              <a:t>J Med Screen 2000</a:t>
            </a:r>
            <a:endParaRPr lang="en-US" sz="5600" dirty="0" smtClean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923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/>
              <a:t>درمان احتیاج نداردو معمولا</a:t>
            </a:r>
            <a:r>
              <a:rPr lang="en-US" dirty="0"/>
              <a:t> T4 </a:t>
            </a:r>
            <a:r>
              <a:rPr lang="ar-SA" dirty="0"/>
              <a:t>دوتا دوازده هفته بعد نرمال میشود.در این بچه ها با توجه به هیپرتیروتروپینمی تاخیری در نوزادان نارس، هفته 10-6 مجددا توتال</a:t>
            </a:r>
            <a:r>
              <a:rPr lang="en-US" dirty="0"/>
              <a:t>T4 free T4, ,TSH</a:t>
            </a:r>
            <a:r>
              <a:rPr lang="ar-SA" dirty="0"/>
              <a:t> چک شده و بر اساس دستورالعمل کشوری اقدام شود</a:t>
            </a:r>
            <a:r>
              <a:rPr lang="en-US" dirty="0"/>
              <a:t> 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93736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ar-SA" dirty="0" smtClean="0"/>
              <a:t>مراجعه نوزاد فوق در 30 روزگی</a:t>
            </a:r>
            <a:endParaRPr lang="en-US" dirty="0" smtClean="0"/>
          </a:p>
          <a:p>
            <a:r>
              <a:rPr lang="en-US" dirty="0" smtClean="0"/>
              <a:t>FT4=1.9 ng/ml                </a:t>
            </a:r>
            <a:r>
              <a:rPr lang="en-US" dirty="0" smtClean="0">
                <a:solidFill>
                  <a:srgbClr val="FF0000"/>
                </a:solidFill>
              </a:rPr>
              <a:t>0.8 </a:t>
            </a:r>
            <a:r>
              <a:rPr lang="en-US" dirty="0">
                <a:solidFill>
                  <a:srgbClr val="FF0000"/>
                </a:solidFill>
              </a:rPr>
              <a:t>to 2.6 </a:t>
            </a:r>
            <a:endParaRPr lang="en-US" dirty="0" smtClean="0"/>
          </a:p>
          <a:p>
            <a:r>
              <a:rPr lang="en-US" dirty="0" smtClean="0"/>
              <a:t>T4=7 ug/dl</a:t>
            </a:r>
          </a:p>
          <a:p>
            <a:r>
              <a:rPr lang="en-US" dirty="0" smtClean="0"/>
              <a:t>TSH=7 miu/l</a:t>
            </a:r>
          </a:p>
          <a:p>
            <a:pPr algn="r" rtl="1"/>
            <a:r>
              <a:rPr lang="fa-IR" b="1" dirty="0"/>
              <a:t>چه درمانی برای این بیمار توصیه می کنید</a:t>
            </a:r>
            <a:endParaRPr lang="en-US" dirty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rtl="1"/>
            <a:r>
              <a:rPr lang="ar-SA" dirty="0" smtClean="0"/>
              <a:t>درمان احتیاج ندارد. با توجه به هیپرتیروتروپینمی تاخیری لازم است آزمایش </a:t>
            </a:r>
            <a:r>
              <a:rPr lang="en-US" dirty="0" smtClean="0"/>
              <a:t>TSH</a:t>
            </a:r>
            <a:r>
              <a:rPr lang="ar-SA" dirty="0" smtClean="0"/>
              <a:t>، </a:t>
            </a:r>
            <a:r>
              <a:rPr lang="fa-IR" dirty="0" smtClean="0"/>
              <a:t>طبق پروتوکل کشوری </a:t>
            </a:r>
            <a:r>
              <a:rPr lang="ar-SA" dirty="0" smtClean="0"/>
              <a:t> هفته 10 پس از تولد اندازه گیری شود و با توجه به میزان هورمون ها، بر اساس الگوریتم عمل شود. </a:t>
            </a:r>
            <a:endParaRPr lang="en-US" dirty="0" smtClean="0"/>
          </a:p>
          <a:p>
            <a:pPr lvl="0" rtl="1"/>
            <a:r>
              <a:rPr lang="fa-IR" b="1" dirty="0" smtClean="0"/>
              <a:t>چگونه در این بیماران هیپرتیروتروپینمی تاخیری را پیش بینی می کنید؟</a:t>
            </a:r>
            <a:endParaRPr lang="en-US" dirty="0" smtClean="0"/>
          </a:p>
          <a:p>
            <a:pPr rtl="1"/>
            <a:r>
              <a:rPr lang="ar-SA" dirty="0" smtClean="0"/>
              <a:t>در کشور ما در 2 ، 6 و 10 هفتگی غربالگری مجدد از پاشنه پا انجام می شود. در بعضی کشورها توصیه می کنند هر 2-1 هفته غربالگری انجام شده تا سن  نوزاد به سن حاملگی ترم برسد.</a:t>
            </a:r>
            <a:endParaRPr lang="en-US" dirty="0" smtClean="0"/>
          </a:p>
          <a:p>
            <a:pPr algn="r"/>
            <a:endParaRPr lang="en-US" dirty="0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b="1" dirty="0" smtClean="0"/>
              <a:t>شیرخوار</a:t>
            </a:r>
            <a:r>
              <a:rPr lang="ar-SA" b="1" dirty="0" smtClean="0"/>
              <a:t> </a:t>
            </a:r>
            <a:r>
              <a:rPr lang="ar-SA" b="1" dirty="0"/>
              <a:t>36روزه ای با سن حاملگی30 هفته با وزن1400 گرم در </a:t>
            </a:r>
            <a:r>
              <a:rPr lang="en-US" dirty="0"/>
              <a:t>NICU</a:t>
            </a:r>
            <a:r>
              <a:rPr lang="ar-SA" b="1" dirty="0"/>
              <a:t> به علت مشکل قلبی بستری است با توجه به تست تیروئید وی چه تصمیمی می گیرید</a:t>
            </a:r>
            <a:endParaRPr lang="en-US" dirty="0"/>
          </a:p>
          <a:p>
            <a:pPr lvl="0"/>
            <a:r>
              <a:rPr lang="en-US" dirty="0"/>
              <a:t>Free T4=0.9 </a:t>
            </a:r>
            <a:r>
              <a:rPr lang="en-US" dirty="0" err="1"/>
              <a:t>ng</a:t>
            </a:r>
            <a:r>
              <a:rPr lang="en-US" dirty="0"/>
              <a:t> /</a:t>
            </a:r>
            <a:r>
              <a:rPr lang="en-US" dirty="0" smtClean="0"/>
              <a:t>ml</a:t>
            </a:r>
            <a:r>
              <a:rPr lang="fa-IR" dirty="0" smtClean="0">
                <a:solidFill>
                  <a:srgbClr val="FF0000"/>
                </a:solidFill>
              </a:rPr>
              <a:t>)</a:t>
            </a:r>
            <a:r>
              <a:rPr lang="en-US" dirty="0" smtClean="0">
                <a:solidFill>
                  <a:srgbClr val="FF0000"/>
                </a:solidFill>
              </a:rPr>
              <a:t> 0.8 </a:t>
            </a:r>
            <a:r>
              <a:rPr lang="en-US" dirty="0">
                <a:solidFill>
                  <a:srgbClr val="FF0000"/>
                </a:solidFill>
              </a:rPr>
              <a:t>to 2.6)</a:t>
            </a:r>
          </a:p>
          <a:p>
            <a:pPr lvl="0"/>
            <a:r>
              <a:rPr lang="en-US" dirty="0" smtClean="0"/>
              <a:t>TSH=22miu/l</a:t>
            </a:r>
            <a:endParaRPr lang="en-US" dirty="0"/>
          </a:p>
          <a:p>
            <a:pPr lvl="0"/>
            <a:r>
              <a:rPr lang="en-US" dirty="0"/>
              <a:t>T4 =4mcg/ </a:t>
            </a:r>
            <a:r>
              <a:rPr lang="en-US" dirty="0" smtClean="0"/>
              <a:t>dl</a:t>
            </a:r>
            <a:r>
              <a:rPr lang="en-US" dirty="0" smtClean="0">
                <a:solidFill>
                  <a:srgbClr val="FF0000"/>
                </a:solidFill>
              </a:rPr>
              <a:t> ( 9.1± 3.6)</a:t>
            </a:r>
            <a:endParaRPr lang="en-US" dirty="0"/>
          </a:p>
          <a:p>
            <a:pPr algn="r" rtl="1">
              <a:buNone/>
            </a:pPr>
            <a:endParaRPr lang="en-US" dirty="0"/>
          </a:p>
          <a:p>
            <a:pPr rtl="1">
              <a:buNone/>
            </a:pPr>
            <a:r>
              <a:rPr lang="ar-SA" b="1" dirty="0"/>
              <a:t> </a:t>
            </a:r>
            <a:endParaRPr lang="en-US" dirty="0"/>
          </a:p>
          <a:p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071538" y="1928802"/>
            <a:ext cx="7000924" cy="3143272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SA" sz="3200" b="1" dirty="0" smtClean="0">
                <a:solidFill>
                  <a:schemeClr val="tx1"/>
                </a:solidFill>
              </a:rPr>
              <a:t>در نوزادان پرماچور اگر </a:t>
            </a:r>
            <a:r>
              <a:rPr lang="en-US" sz="3200" b="1" dirty="0" smtClean="0">
                <a:solidFill>
                  <a:schemeClr val="tx1"/>
                </a:solidFill>
              </a:rPr>
              <a:t>TSH</a:t>
            </a:r>
            <a:r>
              <a:rPr lang="ar-SA" sz="3200" b="1" dirty="0" smtClean="0">
                <a:solidFill>
                  <a:schemeClr val="tx1"/>
                </a:solidFill>
              </a:rPr>
              <a:t> بالای </a:t>
            </a:r>
            <a:r>
              <a:rPr lang="en-US" sz="3200" b="1" dirty="0" smtClean="0">
                <a:solidFill>
                  <a:schemeClr val="tx1"/>
                </a:solidFill>
              </a:rPr>
              <a:t>20</a:t>
            </a:r>
            <a:r>
              <a:rPr lang="ar-SA" sz="3200" b="1" dirty="0" smtClean="0">
                <a:solidFill>
                  <a:schemeClr val="tx1"/>
                </a:solidFill>
              </a:rPr>
              <a:t>بود بدون وقفه درمان را شروع می‌کنیم 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r" rtl="1"/>
            <a:r>
              <a:rPr lang="fa-IR" b="1" dirty="0" smtClean="0">
                <a:solidFill>
                  <a:srgbClr val="FF0000"/>
                </a:solidFill>
              </a:rPr>
              <a:t>شیر خوار پنجاه </a:t>
            </a:r>
            <a:r>
              <a:rPr lang="ar-SA" b="1" dirty="0" smtClean="0">
                <a:solidFill>
                  <a:srgbClr val="FF0000"/>
                </a:solidFill>
              </a:rPr>
              <a:t> </a:t>
            </a:r>
            <a:r>
              <a:rPr lang="ar-SA" b="1" dirty="0"/>
              <a:t>روزه ای سن حاملگی 30هفته با وزن</a:t>
            </a:r>
            <a:r>
              <a:rPr lang="ar-SA" dirty="0"/>
              <a:t> </a:t>
            </a:r>
            <a:r>
              <a:rPr lang="ar-SA" b="1" dirty="0"/>
              <a:t>1200 گرم با تست تیروئید </a:t>
            </a:r>
            <a:r>
              <a:rPr lang="ar-SA" b="1" dirty="0" smtClean="0"/>
              <a:t>زیر </a:t>
            </a:r>
            <a:r>
              <a:rPr lang="fa-IR" b="1" dirty="0" smtClean="0"/>
              <a:t>در بخش نوزادان با </a:t>
            </a:r>
          </a:p>
          <a:p>
            <a:pPr algn="r" rtl="1"/>
            <a:r>
              <a:rPr lang="fa-IR" b="1" dirty="0" smtClean="0"/>
              <a:t>ازمایشات زیر با  ما مشاوره </a:t>
            </a:r>
            <a:r>
              <a:rPr lang="ar-SA" b="1" dirty="0" smtClean="0"/>
              <a:t> داده شده است</a:t>
            </a:r>
            <a:endParaRPr lang="fa-IR" b="1" dirty="0" smtClean="0"/>
          </a:p>
          <a:p>
            <a:pPr algn="r" rtl="1"/>
            <a:r>
              <a:rPr lang="fa-IR" b="1" dirty="0" smtClean="0"/>
              <a:t>تشخیص ؟</a:t>
            </a:r>
          </a:p>
          <a:p>
            <a:pPr algn="r" rtl="1"/>
            <a:r>
              <a:rPr lang="fa-IR" b="1" dirty="0" smtClean="0"/>
              <a:t>تصمیم ؟</a:t>
            </a:r>
            <a:endParaRPr lang="en-US" dirty="0"/>
          </a:p>
          <a:p>
            <a:pPr lvl="0"/>
            <a:r>
              <a:rPr lang="en-US" dirty="0"/>
              <a:t>Free T4=0.6 </a:t>
            </a:r>
            <a:r>
              <a:rPr lang="en-US" dirty="0" err="1"/>
              <a:t>ng</a:t>
            </a:r>
            <a:r>
              <a:rPr lang="en-US" dirty="0"/>
              <a:t> /</a:t>
            </a:r>
            <a:r>
              <a:rPr lang="en-US" dirty="0" smtClean="0"/>
              <a:t>ml</a:t>
            </a:r>
            <a:r>
              <a:rPr lang="fa-IR" dirty="0" smtClean="0"/>
              <a:t> </a:t>
            </a:r>
            <a:r>
              <a:rPr lang="en-US" dirty="0" smtClean="0"/>
              <a:t>( </a:t>
            </a:r>
            <a:r>
              <a:rPr lang="en-US" dirty="0"/>
              <a:t>0.8 to </a:t>
            </a:r>
            <a:r>
              <a:rPr lang="en-US" dirty="0" smtClean="0"/>
              <a:t>2.6)</a:t>
            </a:r>
            <a:endParaRPr lang="en-US" dirty="0"/>
          </a:p>
          <a:p>
            <a:pPr lvl="0"/>
            <a:r>
              <a:rPr lang="en-US" dirty="0" smtClean="0"/>
              <a:t>TSH=7miu/l</a:t>
            </a:r>
            <a:endParaRPr lang="en-US" dirty="0"/>
          </a:p>
          <a:p>
            <a:pPr lvl="0"/>
            <a:r>
              <a:rPr lang="en-US" dirty="0" smtClean="0"/>
              <a:t>T4 =</a:t>
            </a:r>
            <a:r>
              <a:rPr lang="fa-IR" dirty="0" smtClean="0"/>
              <a:t>1.8</a:t>
            </a:r>
            <a:r>
              <a:rPr lang="en-US" dirty="0" smtClean="0"/>
              <a:t>mcg</a:t>
            </a:r>
            <a:r>
              <a:rPr lang="en-US" dirty="0"/>
              <a:t>/ </a:t>
            </a:r>
            <a:r>
              <a:rPr lang="en-US" dirty="0" smtClean="0"/>
              <a:t>dl</a:t>
            </a:r>
            <a:r>
              <a:rPr lang="en-US" dirty="0" smtClean="0">
                <a:solidFill>
                  <a:srgbClr val="FF0000"/>
                </a:solidFill>
              </a:rPr>
              <a:t> ( 9.1± 3.6) 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28596" y="1857364"/>
            <a:ext cx="7358114" cy="35719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a-IR" sz="3600" b="1" dirty="0" smtClean="0">
                <a:solidFill>
                  <a:srgbClr val="FF0000"/>
                </a:solidFill>
              </a:rPr>
              <a:t>با شک به هیپو تیروئیدی ثانویه زیر نظر فوق تخصص غدد درمان را شروع می کنیم</a:t>
            </a:r>
            <a:endParaRPr lang="en-US" sz="36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828800" y="1600200"/>
            <a:ext cx="6553200" cy="3657600"/>
          </a:xfrm>
          <a:prstGeom prst="rect">
            <a:avLst/>
          </a:prstGeom>
          <a:solidFill>
            <a:srgbClr val="FFFF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3600" b="1" dirty="0" smtClean="0">
                <a:solidFill>
                  <a:schemeClr val="tx1"/>
                </a:solidFill>
              </a:rPr>
              <a:t>در چه صورت در سن سه سالگی درمان وی قطع نمی شود</a:t>
            </a:r>
            <a:endParaRPr 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80909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Permanent</a:t>
            </a:r>
            <a:r>
              <a:rPr lang="en-US" sz="3600" dirty="0" smtClean="0">
                <a:solidFill>
                  <a:srgbClr val="00B0F0"/>
                </a:solidFill>
                <a:latin typeface="Arial" charset="0"/>
              </a:rPr>
              <a:t> </a:t>
            </a:r>
            <a:r>
              <a:rPr lang="en-US" sz="3600" dirty="0" smtClean="0">
                <a:latin typeface="Arial" charset="0"/>
              </a:rPr>
              <a:t>congenital hypothyroidism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en-US" dirty="0" smtClean="0"/>
              <a:t>TSH&gt; 10 -20mU/L after the first year of life</a:t>
            </a:r>
            <a:r>
              <a:rPr lang="fa-IR" dirty="0" smtClean="0"/>
              <a:t> </a:t>
            </a:r>
            <a:r>
              <a:rPr lang="en-US" dirty="0" smtClean="0"/>
              <a:t> during treatment</a:t>
            </a:r>
          </a:p>
          <a:p>
            <a:pPr marL="0" indent="0">
              <a:buClr>
                <a:srgbClr val="C00000"/>
              </a:buClr>
              <a:buNone/>
            </a:pPr>
            <a:endParaRPr lang="en-US" dirty="0" smtClean="0"/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en-US" dirty="0" smtClean="0"/>
              <a:t>initial thyroid scan shows </a:t>
            </a:r>
            <a:r>
              <a:rPr lang="en-US" dirty="0" smtClean="0">
                <a:solidFill>
                  <a:srgbClr val="C00000"/>
                </a:solidFill>
              </a:rPr>
              <a:t>ectopic/absent gland </a:t>
            </a:r>
            <a:r>
              <a:rPr lang="en-US" dirty="0" smtClean="0"/>
              <a:t>confirmed by </a:t>
            </a:r>
            <a:r>
              <a:rPr lang="en-US" dirty="0" err="1" smtClean="0"/>
              <a:t>ultrasonographic</a:t>
            </a:r>
            <a:r>
              <a:rPr lang="en-US" dirty="0" smtClean="0"/>
              <a:t> examination</a:t>
            </a:r>
          </a:p>
          <a:p>
            <a:pPr marL="0" indent="0">
              <a:buClr>
                <a:srgbClr val="C00000"/>
              </a:buClr>
              <a:buNone/>
            </a:pPr>
            <a:endParaRPr lang="en-US" dirty="0" smtClean="0"/>
          </a:p>
          <a:p>
            <a:pPr marL="0" indent="0">
              <a:buClr>
                <a:srgbClr val="C00000"/>
              </a:buClr>
              <a:buNone/>
            </a:pPr>
            <a:r>
              <a:rPr lang="en-US" sz="1600" dirty="0" err="1" smtClean="0">
                <a:solidFill>
                  <a:srgbClr val="00B050"/>
                </a:solidFill>
              </a:rPr>
              <a:t>Uptodate</a:t>
            </a:r>
            <a:r>
              <a:rPr lang="en-US" sz="1600" dirty="0" smtClean="0">
                <a:solidFill>
                  <a:srgbClr val="00B050"/>
                </a:solidFill>
              </a:rPr>
              <a:t> 2016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35138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295400" y="2133600"/>
            <a:ext cx="7010400" cy="3505200"/>
          </a:xfrm>
          <a:prstGeom prst="rect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4000" dirty="0" smtClean="0">
                <a:solidFill>
                  <a:schemeClr val="tx1"/>
                </a:solidFill>
              </a:rPr>
              <a:t>کودک 3/5 ساله با سابقه</a:t>
            </a:r>
            <a:r>
              <a:rPr lang="en-US" sz="4000" dirty="0" smtClean="0">
                <a:solidFill>
                  <a:schemeClr val="tx1"/>
                </a:solidFill>
              </a:rPr>
              <a:t> </a:t>
            </a:r>
            <a:r>
              <a:rPr lang="fa-IR" sz="4000" dirty="0" smtClean="0">
                <a:solidFill>
                  <a:schemeClr val="tx1"/>
                </a:solidFill>
              </a:rPr>
              <a:t>هیپوتیروئیدی فعلا درمان وی قطع شده </a:t>
            </a:r>
            <a:r>
              <a:rPr lang="en-US" sz="4000" dirty="0" smtClean="0">
                <a:solidFill>
                  <a:schemeClr val="tx1"/>
                </a:solidFill>
              </a:rPr>
              <a:t>T4=10     	</a:t>
            </a:r>
            <a:r>
              <a:rPr lang="fa-IR" sz="4000" dirty="0" smtClean="0">
                <a:solidFill>
                  <a:schemeClr val="tx1"/>
                </a:solidFill>
              </a:rPr>
              <a:t>و </a:t>
            </a:r>
            <a:r>
              <a:rPr lang="en-US" sz="4000" dirty="0" smtClean="0">
                <a:solidFill>
                  <a:schemeClr val="tx1"/>
                </a:solidFill>
              </a:rPr>
              <a:t>	</a:t>
            </a:r>
            <a:r>
              <a:rPr lang="fa-IR" sz="4000" dirty="0" smtClean="0">
                <a:solidFill>
                  <a:schemeClr val="tx1"/>
                </a:solidFill>
              </a:rPr>
              <a:t>6</a:t>
            </a:r>
            <a:r>
              <a:rPr lang="en-US" sz="4000" dirty="0" smtClean="0">
                <a:solidFill>
                  <a:schemeClr val="tx1"/>
                </a:solidFill>
              </a:rPr>
              <a:t> TSH =</a:t>
            </a:r>
            <a:r>
              <a:rPr lang="fa-IR" sz="4000" dirty="0" smtClean="0">
                <a:solidFill>
                  <a:schemeClr val="tx1"/>
                </a:solidFill>
              </a:rPr>
              <a:t>دارد تصمیم شما در مورد پیگیری وی چگونه است</a:t>
            </a:r>
            <a:r>
              <a:rPr lang="fa-IR" sz="4000" b="1" dirty="0" smtClean="0"/>
              <a:t>؟</a:t>
            </a:r>
            <a:r>
              <a:rPr lang="en-US" sz="4000" b="1" dirty="0" smtClean="0"/>
              <a:t>	</a:t>
            </a:r>
            <a:r>
              <a:rPr lang="en-US" dirty="0" smtClean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920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Transient </a:t>
            </a:r>
            <a:r>
              <a:rPr lang="en-US" dirty="0" err="1" smtClean="0"/>
              <a:t>Hypothyroxinemia</a:t>
            </a:r>
            <a:r>
              <a:rPr lang="en-US" dirty="0" smtClean="0"/>
              <a:t> of prematurity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</a:rPr>
              <a:t>A self-limiting condition 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low T4 values have to be  interpreted as normal for </a:t>
            </a:r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FF0000"/>
                </a:solidFill>
              </a:rPr>
              <a:t>Preterm Babies </a:t>
            </a:r>
            <a:r>
              <a:rPr lang="en-US" sz="2400" dirty="0" smtClean="0"/>
              <a:t>  </a:t>
            </a:r>
          </a:p>
          <a:p>
            <a:pPr>
              <a:buNone/>
            </a:pPr>
            <a:r>
              <a:rPr lang="en-US" sz="2400" dirty="0" smtClean="0"/>
              <a:t>                 </a:t>
            </a:r>
            <a:r>
              <a:rPr lang="en-US" sz="3600" b="1" dirty="0" smtClean="0">
                <a:solidFill>
                  <a:srgbClr val="3333FF"/>
                </a:solidFill>
              </a:rPr>
              <a:t>who do not require any treatment</a:t>
            </a:r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10547" t="38437" r="50195" b="25000"/>
          <a:stretch>
            <a:fillRect/>
          </a:stretch>
        </p:blipFill>
        <p:spPr bwMode="auto">
          <a:xfrm flipH="1">
            <a:off x="9143999" y="0"/>
            <a:ext cx="45719" cy="1357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4025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عدم درمان</a:t>
            </a:r>
          </a:p>
          <a:p>
            <a:pPr algn="r" rtl="1"/>
            <a:r>
              <a:rPr lang="fa-IR" dirty="0" smtClean="0"/>
              <a:t>تکرار تست </a:t>
            </a:r>
            <a:r>
              <a:rPr lang="en-US" dirty="0" smtClean="0"/>
              <a:t>3 </a:t>
            </a:r>
            <a:r>
              <a:rPr lang="fa-IR" dirty="0" smtClean="0"/>
              <a:t>ماه بعد</a:t>
            </a:r>
            <a:endParaRPr lang="en-US" dirty="0" smtClean="0"/>
          </a:p>
          <a:p>
            <a:pPr algn="r" rtl="1"/>
            <a:endParaRPr lang="en-US" dirty="0"/>
          </a:p>
          <a:p>
            <a:pPr algn="r" rtl="1"/>
            <a:endParaRPr lang="en-US" dirty="0" smtClean="0"/>
          </a:p>
          <a:p>
            <a:pPr algn="r" rtl="1"/>
            <a:endParaRPr lang="en-US" dirty="0"/>
          </a:p>
          <a:p>
            <a:pPr marL="0" indent="0" algn="r" rtl="1">
              <a:buNone/>
            </a:pPr>
            <a:endParaRPr lang="en-US" dirty="0" smtClean="0"/>
          </a:p>
          <a:p>
            <a:r>
              <a:rPr lang="en-US" sz="1800" dirty="0">
                <a:solidFill>
                  <a:srgbClr val="00B050"/>
                </a:solidFill>
              </a:rPr>
              <a:t>J. Child Health </a:t>
            </a:r>
            <a:r>
              <a:rPr lang="en-US" sz="1800" dirty="0" smtClean="0">
                <a:solidFill>
                  <a:srgbClr val="00B050"/>
                </a:solidFill>
              </a:rPr>
              <a:t>2015</a:t>
            </a:r>
          </a:p>
          <a:p>
            <a:pPr algn="r" rtl="1"/>
            <a:endParaRPr lang="en-US" dirty="0" smtClean="0">
              <a:solidFill>
                <a:srgbClr val="FF0000"/>
              </a:solidFill>
            </a:endParaRPr>
          </a:p>
          <a:p>
            <a:pPr algn="r" rtl="1"/>
            <a:endParaRPr lang="en-US" dirty="0" smtClean="0">
              <a:solidFill>
                <a:srgbClr val="FF0000"/>
              </a:solidFill>
            </a:endParaRPr>
          </a:p>
          <a:p>
            <a:pPr algn="r" rtl="1"/>
            <a:endParaRPr lang="en-US" dirty="0">
              <a:solidFill>
                <a:srgbClr val="FF0000"/>
              </a:solidFill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55745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تکرار تست در سه ماه بعد</a:t>
            </a:r>
          </a:p>
          <a:p>
            <a:pPr algn="r" rtl="1"/>
            <a:r>
              <a:rPr lang="fa-IR" dirty="0" smtClean="0"/>
              <a:t>تصمیم ؟</a:t>
            </a:r>
          </a:p>
          <a:p>
            <a:r>
              <a:rPr lang="en-US" dirty="0" smtClean="0"/>
              <a:t>TSH=9miu/l</a:t>
            </a:r>
          </a:p>
          <a:p>
            <a:r>
              <a:rPr lang="en-US" dirty="0" smtClean="0"/>
              <a:t>T4 =7mcg/ dl</a:t>
            </a:r>
            <a:r>
              <a:rPr lang="fa-IR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443680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en-US" dirty="0"/>
          </a:p>
        </p:txBody>
      </p:sp>
      <p:sp>
        <p:nvSpPr>
          <p:cNvPr id="4" name="Flowchart: Process 3"/>
          <p:cNvSpPr/>
          <p:nvPr/>
        </p:nvSpPr>
        <p:spPr>
          <a:xfrm>
            <a:off x="762000" y="1828800"/>
            <a:ext cx="7391400" cy="3733800"/>
          </a:xfrm>
          <a:prstGeom prst="flowChartProcess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4000" dirty="0" smtClean="0">
                <a:solidFill>
                  <a:schemeClr val="tx1"/>
                </a:solidFill>
              </a:rPr>
              <a:t>کودک سه ساله ای  با سابقه هیپوتیروئیدی گذرا  درمان وی قطع شده است و ازمایشات پس از قطع درمان طبیعی است نظر شما در مورد پیگیری وی چگونه است ؟</a:t>
            </a:r>
            <a:r>
              <a:rPr lang="fa-IR" dirty="0" smtClean="0"/>
              <a:t>؟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23920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ویزیت سالیانه </a:t>
            </a:r>
          </a:p>
          <a:p>
            <a:pPr algn="r" rtl="1"/>
            <a:r>
              <a:rPr lang="fa-IR" dirty="0" smtClean="0"/>
              <a:t>درصورت شک به بیماری تکرارتست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17426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48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148484" name="Oval 3"/>
          <p:cNvSpPr>
            <a:spLocks noChangeArrowheads="1"/>
          </p:cNvSpPr>
          <p:nvPr/>
        </p:nvSpPr>
        <p:spPr bwMode="auto">
          <a:xfrm>
            <a:off x="2143125" y="2071688"/>
            <a:ext cx="5500688" cy="3000375"/>
          </a:xfrm>
          <a:prstGeom prst="ellipse">
            <a:avLst/>
          </a:prstGeom>
          <a:solidFill>
            <a:srgbClr val="C0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sz="5400"/>
              <a:t>Conclusion</a:t>
            </a:r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2661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Definition of hypothyroidism</a:t>
            </a:r>
            <a:endParaRPr lang="fa-IR" smtClean="0"/>
          </a:p>
        </p:txBody>
      </p:sp>
      <p:sp>
        <p:nvSpPr>
          <p:cNvPr id="133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rtl="0"/>
            <a:r>
              <a:rPr lang="en-US" smtClean="0"/>
              <a:t>TSH 10-20 mIU/L with normal FT4 for two times</a:t>
            </a:r>
          </a:p>
          <a:p>
            <a:pPr algn="l" rtl="0">
              <a:buFontTx/>
              <a:buNone/>
            </a:pPr>
            <a:endParaRPr lang="en-US" smtClean="0"/>
          </a:p>
          <a:p>
            <a:pPr algn="l" rtl="0">
              <a:buFontTx/>
              <a:buNone/>
            </a:pPr>
            <a:r>
              <a:rPr lang="en-US" sz="1200" smtClean="0"/>
              <a:t>Singapore Med J  2009 Sep</a:t>
            </a:r>
          </a:p>
          <a:p>
            <a:pPr algn="l" rtl="0"/>
            <a:endParaRPr lang="fa-IR" smtClean="0"/>
          </a:p>
        </p:txBody>
      </p:sp>
    </p:spTree>
    <p:extLst>
      <p:ext uri="{BB962C8B-B14F-4D97-AF65-F5344CB8AC3E}">
        <p14:creationId xmlns:p14="http://schemas.microsoft.com/office/powerpoint/2010/main" val="144477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Definition of Hypothyroidism</a:t>
            </a:r>
          </a:p>
        </p:txBody>
      </p:sp>
      <p:sp>
        <p:nvSpPr>
          <p:cNvPr id="134147" name="Content Placeholder 2"/>
          <p:cNvSpPr>
            <a:spLocks noGrp="1"/>
          </p:cNvSpPr>
          <p:nvPr>
            <p:ph idx="1"/>
          </p:nvPr>
        </p:nvSpPr>
        <p:spPr>
          <a:xfrm>
            <a:off x="457200" y="1639888"/>
            <a:ext cx="8229600" cy="4525962"/>
          </a:xfrm>
        </p:spPr>
        <p:txBody>
          <a:bodyPr/>
          <a:lstStyle/>
          <a:p>
            <a:pPr algn="l" rtl="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800" dirty="0" smtClean="0"/>
              <a:t>Free T4 level &lt;0.7 </a:t>
            </a:r>
            <a:r>
              <a:rPr lang="en-US" sz="2800" dirty="0" err="1" smtClean="0"/>
              <a:t>ng</a:t>
            </a:r>
            <a:r>
              <a:rPr lang="en-US" sz="2800" dirty="0" smtClean="0"/>
              <a:t>/</a:t>
            </a:r>
            <a:r>
              <a:rPr lang="en-US" sz="2800" dirty="0" err="1" smtClean="0"/>
              <a:t>dL</a:t>
            </a:r>
            <a:r>
              <a:rPr lang="en-US" sz="2800" dirty="0" smtClean="0"/>
              <a:t> in conjunction with a TSH level ≥10miu/l</a:t>
            </a:r>
          </a:p>
          <a:p>
            <a:pPr algn="l" rtl="0">
              <a:buClr>
                <a:srgbClr val="FF0000"/>
              </a:buClr>
              <a:buFontTx/>
              <a:buNone/>
            </a:pPr>
            <a:endParaRPr lang="en-US" sz="2800" dirty="0" smtClean="0"/>
          </a:p>
          <a:p>
            <a:pPr algn="l" rtl="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800" dirty="0" smtClean="0"/>
              <a:t>TSH level ≥20</a:t>
            </a:r>
            <a:r>
              <a:rPr lang="fa-IR" sz="2800" dirty="0" smtClean="0"/>
              <a:t>25-</a:t>
            </a:r>
            <a:r>
              <a:rPr lang="en-US" sz="2800" dirty="0" smtClean="0"/>
              <a:t> </a:t>
            </a:r>
            <a:r>
              <a:rPr lang="en-US" sz="2800" dirty="0" err="1" smtClean="0"/>
              <a:t>miu</a:t>
            </a:r>
            <a:r>
              <a:rPr lang="en-US" sz="2800" dirty="0" smtClean="0"/>
              <a:t>/l in conjunction with any level of free T4</a:t>
            </a:r>
          </a:p>
          <a:p>
            <a:pPr algn="l" rtl="0">
              <a:buClr>
                <a:srgbClr val="FF0000"/>
              </a:buClr>
              <a:buFontTx/>
              <a:buNone/>
            </a:pPr>
            <a:endParaRPr lang="en-US" sz="2800" dirty="0" smtClean="0"/>
          </a:p>
          <a:p>
            <a:pPr algn="l" rtl="0">
              <a:buClr>
                <a:srgbClr val="FF0000"/>
              </a:buClr>
              <a:buFont typeface="Wingdings" pitchFamily="2" charset="2"/>
              <a:buChar char="Ø"/>
            </a:pPr>
            <a:r>
              <a:rPr lang="en-US" sz="2800" dirty="0" smtClean="0"/>
              <a:t> TSH levels </a:t>
            </a:r>
            <a:r>
              <a:rPr lang="en-US" sz="2800" dirty="0" smtClean="0">
                <a:solidFill>
                  <a:srgbClr val="FF0000"/>
                </a:solidFill>
              </a:rPr>
              <a:t>&gt; 10 </a:t>
            </a:r>
            <a:r>
              <a:rPr lang="en-US" sz="2800" dirty="0" smtClean="0"/>
              <a:t>miu/l after </a:t>
            </a:r>
            <a:r>
              <a:rPr lang="fa-IR" sz="2800" dirty="0" smtClean="0"/>
              <a:t> </a:t>
            </a:r>
            <a:r>
              <a:rPr lang="en-US" sz="2800" dirty="0" smtClean="0"/>
              <a:t>3-6 weeks of life</a:t>
            </a:r>
          </a:p>
          <a:p>
            <a:pPr algn="l" rtl="0">
              <a:buFontTx/>
              <a:buNone/>
            </a:pPr>
            <a:r>
              <a:rPr lang="pt-BR" sz="1100" dirty="0" smtClean="0">
                <a:solidFill>
                  <a:srgbClr val="FF0000"/>
                </a:solidFill>
              </a:rPr>
              <a:t>J Pediatr Endocr Met 2013</a:t>
            </a:r>
          </a:p>
          <a:p>
            <a:pPr algn="l" rtl="0">
              <a:buFontTx/>
              <a:buNone/>
            </a:pPr>
            <a:r>
              <a:rPr lang="es-ES" sz="1100" dirty="0" err="1" smtClean="0">
                <a:solidFill>
                  <a:srgbClr val="FF0000"/>
                </a:solidFill>
              </a:rPr>
              <a:t>Korean</a:t>
            </a:r>
            <a:r>
              <a:rPr lang="es-ES" sz="1100" dirty="0" smtClean="0">
                <a:solidFill>
                  <a:srgbClr val="FF0000"/>
                </a:solidFill>
              </a:rPr>
              <a:t> J </a:t>
            </a:r>
            <a:r>
              <a:rPr lang="es-ES" sz="1100" dirty="0" err="1" smtClean="0">
                <a:solidFill>
                  <a:srgbClr val="FF0000"/>
                </a:solidFill>
              </a:rPr>
              <a:t>Pediatr</a:t>
            </a:r>
            <a:r>
              <a:rPr lang="es-ES" sz="1100" dirty="0" smtClean="0">
                <a:solidFill>
                  <a:srgbClr val="FF0000"/>
                </a:solidFill>
              </a:rPr>
              <a:t> 2015;58(6):224-229</a:t>
            </a:r>
            <a:endParaRPr lang="en-US" sz="1100" dirty="0" smtClean="0">
              <a:solidFill>
                <a:srgbClr val="FF0000"/>
              </a:solidFill>
            </a:endParaRPr>
          </a:p>
          <a:p>
            <a:pPr algn="l" rtl="0"/>
            <a:endParaRPr lang="en-US" sz="1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79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62670C-A5CF-40CD-AA5A-51C7F3E3D455}" type="slidenum">
              <a:rPr lang="ar-SA"/>
              <a:pPr>
                <a:defRPr/>
              </a:pPr>
              <a:t>87</a:t>
            </a:fld>
            <a:endParaRPr lang="en-GB"/>
          </a:p>
        </p:txBody>
      </p:sp>
      <p:sp>
        <p:nvSpPr>
          <p:cNvPr id="306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306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104453" name="Picture 4" descr="17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6181" name="WordArt 5"/>
          <p:cNvSpPr>
            <a:spLocks noChangeArrowheads="1" noChangeShapeType="1" noTextEdit="1"/>
          </p:cNvSpPr>
          <p:nvPr/>
        </p:nvSpPr>
        <p:spPr bwMode="auto">
          <a:xfrm>
            <a:off x="1524000" y="228600"/>
            <a:ext cx="5181600" cy="22098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85847"/>
              </a:avLst>
            </a:prstTxWarp>
            <a:scene3d>
              <a:camera prst="legacyPerspectiveFront">
                <a:rot lat="2051999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rtl="0"/>
            <a:r>
              <a:rPr 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THANK YOU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8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sz="4000" smtClean="0">
                <a:cs typeface="Times New Roman" pitchFamily="18" charset="0"/>
              </a:rPr>
              <a:t>Effects of nonthyroidal illness on TFT</a:t>
            </a:r>
            <a:r>
              <a:rPr lang="en-US" smtClean="0">
                <a:cs typeface="Times New Roman" pitchFamily="18" charset="0"/>
              </a:rPr>
              <a:t> 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2800" smtClean="0">
                <a:cs typeface="Arial" pitchFamily="34" charset="0"/>
              </a:rPr>
              <a:t>Decrease T4 due to  inadequate feeding&amp; disease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2800" smtClean="0">
                <a:cs typeface="Arial" pitchFamily="34" charset="0"/>
              </a:rPr>
              <a:t>The other reason of low T4  is decreases TBG&amp; low TSH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2800" smtClean="0">
                <a:cs typeface="Arial" pitchFamily="34" charset="0"/>
              </a:rPr>
              <a:t>Even free T4 remains low&amp; correlates with severity of illness scores </a:t>
            </a:r>
          </a:p>
          <a:p>
            <a:pPr eaLnBrk="1" hangingPunct="1">
              <a:buClr>
                <a:srgbClr val="FF0000"/>
              </a:buClr>
              <a:buFont typeface="Wingdings" pitchFamily="2" charset="2"/>
              <a:buChar char="§"/>
            </a:pPr>
            <a:r>
              <a:rPr lang="en-US" sz="2800" smtClean="0">
                <a:cs typeface="Arial" pitchFamily="34" charset="0"/>
              </a:rPr>
              <a:t>Glucocorticoids or  dopamine,aminophylline, caffeine, and dexamethasone may decrease TSH</a:t>
            </a:r>
          </a:p>
          <a:p>
            <a:pPr eaLnBrk="1" hangingPunct="1"/>
            <a:endParaRPr lang="pt-BR" sz="800" smtClean="0">
              <a:solidFill>
                <a:srgbClr val="FF0000"/>
              </a:solidFill>
              <a:cs typeface="Arial" pitchFamily="34" charset="0"/>
            </a:endParaRPr>
          </a:p>
          <a:p>
            <a:pPr eaLnBrk="1" hangingPunct="1"/>
            <a:endParaRPr lang="pt-BR" sz="800" smtClean="0">
              <a:solidFill>
                <a:srgbClr val="FF0000"/>
              </a:solidFill>
              <a:cs typeface="Arial" pitchFamily="34" charset="0"/>
            </a:endParaRPr>
          </a:p>
          <a:p>
            <a:pPr eaLnBrk="1" hangingPunct="1"/>
            <a:endParaRPr lang="pt-BR" sz="800" smtClean="0">
              <a:solidFill>
                <a:srgbClr val="FF0000"/>
              </a:solidFill>
              <a:cs typeface="Arial" pitchFamily="34" charset="0"/>
            </a:endParaRPr>
          </a:p>
          <a:p>
            <a:pPr eaLnBrk="1" hangingPunct="1"/>
            <a:r>
              <a:rPr lang="pt-BR" sz="800" smtClean="0">
                <a:solidFill>
                  <a:srgbClr val="FF0000"/>
                </a:solidFill>
                <a:cs typeface="Arial" pitchFamily="34" charset="0"/>
              </a:rPr>
              <a:t>Up to date 2018 </a:t>
            </a:r>
          </a:p>
          <a:p>
            <a:pPr eaLnBrk="1" hangingPunct="1"/>
            <a:r>
              <a:rPr lang="en-US" sz="800" smtClean="0">
                <a:solidFill>
                  <a:srgbClr val="FF0000"/>
                </a:solidFill>
                <a:cs typeface="Arial" pitchFamily="34" charset="0"/>
              </a:rPr>
              <a:t>The Journal of Maternal-Fetal &amp; Neonatal Medicine 2018</a:t>
            </a:r>
          </a:p>
          <a:p>
            <a:pPr eaLnBrk="1" hangingPunct="1"/>
            <a:endParaRPr lang="en-US" sz="2800" smtClean="0">
              <a:solidFill>
                <a:srgbClr val="FF0000"/>
              </a:solidFill>
              <a:cs typeface="Arial" pitchFamily="34" charset="0"/>
            </a:endParaRPr>
          </a:p>
          <a:p>
            <a:pPr eaLnBrk="1" hangingPunct="1"/>
            <a:endParaRPr lang="en-US" sz="2800" smtClean="0">
              <a:cs typeface="Arial" pitchFamily="34" charset="0"/>
            </a:endParaRPr>
          </a:p>
          <a:p>
            <a:pPr eaLnBrk="1" hangingPunct="1"/>
            <a:endParaRPr lang="en-US" sz="280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35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37"/>
  <p:tag name="ISPRING_RESOURCE_PATHS_HASH_2" val="b03fd6b37ee1568867becd5b7d85811bbbf1be3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3123</TotalTime>
  <Words>2340</Words>
  <Application>Microsoft Office PowerPoint</Application>
  <PresentationFormat>On-screen Show (4:3)</PresentationFormat>
  <Paragraphs>553</Paragraphs>
  <Slides>87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87</vt:i4>
      </vt:variant>
    </vt:vector>
  </HeadingPairs>
  <TitlesOfParts>
    <vt:vector size="88" baseType="lpstr">
      <vt:lpstr>Office Theme</vt:lpstr>
      <vt:lpstr>PowerPoint Presentation</vt:lpstr>
      <vt:lpstr>PowerPoint Presentation</vt:lpstr>
      <vt:lpstr>Preterm babies</vt:lpstr>
      <vt:lpstr>Thyroid dysfunction</vt:lpstr>
      <vt:lpstr>Why is it critical to screen CH in preterm infant?</vt:lpstr>
      <vt:lpstr>PowerPoint Presentation</vt:lpstr>
      <vt:lpstr>How long does  FT4 last to be normal  ? </vt:lpstr>
      <vt:lpstr>Transient Hypothyroxinemia of prematurity </vt:lpstr>
      <vt:lpstr>Effects of nonthyroidal illness on TFT </vt:lpstr>
      <vt:lpstr>PowerPoint Presentation</vt:lpstr>
      <vt:lpstr>Challenge</vt:lpstr>
      <vt:lpstr>Challenge</vt:lpstr>
      <vt:lpstr>Follow up screening tests </vt:lpstr>
      <vt:lpstr>Re-screening</vt:lpstr>
      <vt:lpstr>Diagnosis</vt:lpstr>
      <vt:lpstr>Cut-off value  of TSH?       </vt:lpstr>
      <vt:lpstr>What level of free T4 represent Hypothyroxinemia in VLBW infants? </vt:lpstr>
      <vt:lpstr>Normal  range </vt:lpstr>
      <vt:lpstr>PowerPoint Presentation</vt:lpstr>
      <vt:lpstr>Subclinical Hypothyroidism??? </vt:lpstr>
      <vt:lpstr>Treatment </vt:lpstr>
      <vt:lpstr>Treatment</vt:lpstr>
      <vt:lpstr>Treatment</vt:lpstr>
      <vt:lpstr>Treatment</vt:lpstr>
      <vt:lpstr>Treatment</vt:lpstr>
      <vt:lpstr>Treatment</vt:lpstr>
      <vt:lpstr>NICU </vt:lpstr>
      <vt:lpstr>Treatment Controversy</vt:lpstr>
      <vt:lpstr>PowerPoint Presentation</vt:lpstr>
      <vt:lpstr>When the test is abnormal?</vt:lpstr>
      <vt:lpstr>Confirmatory Serum Thyroid Test</vt:lpstr>
      <vt:lpstr>Who Should Be Treated</vt:lpstr>
      <vt:lpstr>Who Should Be Treated</vt:lpstr>
      <vt:lpstr>Full term</vt:lpstr>
      <vt:lpstr>Treatment</vt:lpstr>
      <vt:lpstr>Normal T4 &amp;Elevated TSH</vt:lpstr>
      <vt:lpstr>The controversy of the treatment</vt:lpstr>
      <vt:lpstr>PowerPoint Presentation</vt:lpstr>
      <vt:lpstr>TBG deficiency </vt:lpstr>
      <vt:lpstr>PowerPoint Presentation</vt:lpstr>
      <vt:lpstr>Failure of   Treatment </vt:lpstr>
      <vt:lpstr>Failure of Treatment </vt:lpstr>
      <vt:lpstr>Failure of Treatment </vt:lpstr>
      <vt:lpstr>Monitoring of dose and follow-up</vt:lpstr>
      <vt:lpstr>Monitoring of dose and follow-up</vt:lpstr>
      <vt:lpstr>Case study </vt:lpstr>
      <vt:lpstr>PowerPoint Presentation</vt:lpstr>
      <vt:lpstr>Case study </vt:lpstr>
      <vt:lpstr>PowerPoint Presentation</vt:lpstr>
      <vt:lpstr>PowerPoint Presentation</vt:lpstr>
      <vt:lpstr>TBG deficiency </vt:lpstr>
      <vt:lpstr>Low T4 &amp;Normal TSH</vt:lpstr>
      <vt:lpstr>Low T4 &amp;Normal TSH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case</vt:lpstr>
      <vt:lpstr>case</vt:lpstr>
      <vt:lpstr>Hyperthyrotropinemia</vt:lpstr>
      <vt:lpstr>What do you do?</vt:lpstr>
      <vt:lpstr>What do you do?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Permanent congenital hypothyroidism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Definition of hypothyroidism</vt:lpstr>
      <vt:lpstr>Definition of Hypothyroidism</vt:lpstr>
      <vt:lpstr>PowerPoint Presentation</vt:lpstr>
    </vt:vector>
  </TitlesOfParts>
  <Company>F.M.Co.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administrator</cp:lastModifiedBy>
  <cp:revision>95</cp:revision>
  <cp:lastPrinted>2018-04-28T06:57:04Z</cp:lastPrinted>
  <dcterms:created xsi:type="dcterms:W3CDTF">2018-03-28T06:04:35Z</dcterms:created>
  <dcterms:modified xsi:type="dcterms:W3CDTF">2019-11-14T03:53:27Z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DCE42B2C-1141-469D-A6FE-A6E0F08E7A37</vt:lpwstr>
  </property>
  <property fmtid="{D5CDD505-2E9C-101B-9397-08002B2CF9AE}" pid="3" name="ArticulatePath">
    <vt:lpwstr>پرماچور هیپو</vt:lpwstr>
  </property>
</Properties>
</file>