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8"/>
  </p:notesMasterIdLst>
  <p:sldIdLst>
    <p:sldId id="256" r:id="rId2"/>
    <p:sldId id="296" r:id="rId3"/>
    <p:sldId id="297" r:id="rId4"/>
    <p:sldId id="299" r:id="rId5"/>
    <p:sldId id="260" r:id="rId6"/>
    <p:sldId id="345" r:id="rId7"/>
    <p:sldId id="343" r:id="rId8"/>
    <p:sldId id="344" r:id="rId9"/>
    <p:sldId id="339" r:id="rId10"/>
    <p:sldId id="306" r:id="rId11"/>
    <p:sldId id="266" r:id="rId12"/>
    <p:sldId id="302" r:id="rId13"/>
    <p:sldId id="304" r:id="rId14"/>
    <p:sldId id="303" r:id="rId15"/>
    <p:sldId id="313" r:id="rId16"/>
    <p:sldId id="305" r:id="rId17"/>
    <p:sldId id="307" r:id="rId18"/>
    <p:sldId id="308" r:id="rId19"/>
    <p:sldId id="309" r:id="rId20"/>
    <p:sldId id="310" r:id="rId21"/>
    <p:sldId id="314" r:id="rId22"/>
    <p:sldId id="315" r:id="rId23"/>
    <p:sldId id="349" r:id="rId24"/>
    <p:sldId id="350" r:id="rId25"/>
    <p:sldId id="317" r:id="rId26"/>
    <p:sldId id="318" r:id="rId27"/>
    <p:sldId id="319" r:id="rId28"/>
    <p:sldId id="320" r:id="rId29"/>
    <p:sldId id="321" r:id="rId30"/>
    <p:sldId id="363" r:id="rId31"/>
    <p:sldId id="322" r:id="rId32"/>
    <p:sldId id="362" r:id="rId33"/>
    <p:sldId id="275" r:id="rId34"/>
    <p:sldId id="323" r:id="rId35"/>
    <p:sldId id="324" r:id="rId36"/>
    <p:sldId id="326" r:id="rId37"/>
    <p:sldId id="328" r:id="rId38"/>
    <p:sldId id="364" r:id="rId39"/>
    <p:sldId id="327" r:id="rId40"/>
    <p:sldId id="366" r:id="rId41"/>
    <p:sldId id="341" r:id="rId42"/>
    <p:sldId id="329" r:id="rId43"/>
    <p:sldId id="365" r:id="rId44"/>
    <p:sldId id="342" r:id="rId45"/>
    <p:sldId id="330" r:id="rId46"/>
    <p:sldId id="331" r:id="rId47"/>
    <p:sldId id="332" r:id="rId48"/>
    <p:sldId id="334" r:id="rId49"/>
    <p:sldId id="335" r:id="rId50"/>
    <p:sldId id="351" r:id="rId51"/>
    <p:sldId id="346" r:id="rId52"/>
    <p:sldId id="348" r:id="rId53"/>
    <p:sldId id="352" r:id="rId54"/>
    <p:sldId id="353" r:id="rId55"/>
    <p:sldId id="354" r:id="rId56"/>
    <p:sldId id="356" r:id="rId57"/>
    <p:sldId id="357" r:id="rId58"/>
    <p:sldId id="358" r:id="rId59"/>
    <p:sldId id="359" r:id="rId60"/>
    <p:sldId id="360" r:id="rId61"/>
    <p:sldId id="361" r:id="rId62"/>
    <p:sldId id="367" r:id="rId63"/>
    <p:sldId id="368" r:id="rId64"/>
    <p:sldId id="369" r:id="rId65"/>
    <p:sldId id="370" r:id="rId66"/>
    <p:sldId id="371" r:id="rId67"/>
    <p:sldId id="372" r:id="rId68"/>
    <p:sldId id="373" r:id="rId69"/>
    <p:sldId id="374" r:id="rId70"/>
    <p:sldId id="375" r:id="rId71"/>
    <p:sldId id="376" r:id="rId72"/>
    <p:sldId id="377" r:id="rId73"/>
    <p:sldId id="378" r:id="rId74"/>
    <p:sldId id="379" r:id="rId75"/>
    <p:sldId id="380" r:id="rId76"/>
    <p:sldId id="381" r:id="rId7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06" autoAdjust="0"/>
    <p:restoredTop sz="94660"/>
  </p:normalViewPr>
  <p:slideViewPr>
    <p:cSldViewPr snapToGrid="0">
      <p:cViewPr varScale="1">
        <p:scale>
          <a:sx n="85" d="100"/>
          <a:sy n="85" d="100"/>
        </p:scale>
        <p:origin x="559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E7EB8-7637-4D34-B051-EC5E8C743DD1}" type="datetimeFigureOut">
              <a:rPr lang="en-US" smtClean="0"/>
              <a:t>11/14/2019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3ECF8-159B-49FB-BAC3-3F59A17EF3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004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11/14/2019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11/14/2019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1371605"/>
          </a:xfrm>
        </p:spPr>
        <p:txBody>
          <a:bodyPr/>
          <a:lstStyle/>
          <a:p>
            <a:r>
              <a:rPr lang="en-US" sz="4400" dirty="0" smtClean="0">
                <a:solidFill>
                  <a:srgbClr val="FF0000"/>
                </a:solidFill>
              </a:rPr>
              <a:t>Normal and aberrant growth</a:t>
            </a: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defRPr/>
            </a:pPr>
            <a:r>
              <a:rPr lang="en-US" b="1" spc="50" dirty="0" err="1" smtClean="0">
                <a:ln w="11430"/>
                <a:solidFill>
                  <a:srgbClr val="FF0000"/>
                </a:solidFill>
                <a:cs typeface="Arial" pitchFamily="34" charset="0"/>
              </a:rPr>
              <a:t>Dr.Hashemi</a:t>
            </a:r>
            <a:endParaRPr lang="en-US" b="1" spc="50" dirty="0" smtClean="0">
              <a:ln w="11430"/>
              <a:solidFill>
                <a:srgbClr val="FF0000"/>
              </a:solidFill>
              <a:cs typeface="Arial" pitchFamily="34" charset="0"/>
            </a:endParaRPr>
          </a:p>
          <a:p>
            <a:pPr marL="342900" indent="-342900">
              <a:defRPr/>
            </a:pPr>
            <a:r>
              <a:rPr lang="en-US" b="1" spc="50" dirty="0" smtClean="0">
                <a:ln w="11430"/>
                <a:solidFill>
                  <a:srgbClr val="FF0000"/>
                </a:solidFill>
                <a:cs typeface="Arial" pitchFamily="34" charset="0"/>
              </a:rPr>
              <a:t>Pediatric </a:t>
            </a:r>
            <a:r>
              <a:rPr lang="en-US" b="1" spc="50" dirty="0">
                <a:ln w="11430"/>
                <a:solidFill>
                  <a:srgbClr val="FF0000"/>
                </a:solidFill>
                <a:cs typeface="Arial" pitchFamily="34" charset="0"/>
              </a:rPr>
              <a:t>Endocrinologist</a:t>
            </a:r>
          </a:p>
          <a:p>
            <a:pPr marL="342900" indent="-342900">
              <a:defRPr/>
            </a:pPr>
            <a:r>
              <a:rPr lang="en-US" b="1" spc="50" dirty="0">
                <a:ln w="11430"/>
                <a:solidFill>
                  <a:srgbClr val="FF0000"/>
                </a:solidFill>
                <a:cs typeface="Arial" pitchFamily="34" charset="0"/>
              </a:rPr>
              <a:t>Isfahan University Of Medical Sciences 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7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EVALUATION OF GROWTH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62953"/>
            <a:ext cx="9601200" cy="4630271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b="1" i="1" u="sng" dirty="0"/>
              <a:t>History</a:t>
            </a:r>
            <a:r>
              <a:rPr lang="en-US" sz="2800" i="1" u="sng" dirty="0"/>
              <a:t> </a:t>
            </a:r>
            <a:r>
              <a:rPr lang="en-US" sz="2800" i="1" u="sng" dirty="0" smtClean="0"/>
              <a:t>: </a:t>
            </a:r>
          </a:p>
          <a:p>
            <a:pPr marL="0" indent="0">
              <a:buNone/>
            </a:pPr>
            <a:r>
              <a:rPr lang="en-US" dirty="0" smtClean="0"/>
              <a:t>●</a:t>
            </a:r>
            <a:r>
              <a:rPr lang="en-US" dirty="0"/>
              <a:t>The weight, length, and head circumference at birth</a:t>
            </a:r>
          </a:p>
          <a:p>
            <a:pPr marL="0" indent="0">
              <a:buNone/>
            </a:pPr>
            <a:r>
              <a:rPr lang="en-US" dirty="0"/>
              <a:t>●Prenatal history: maternal infection, intrauterine exposures (cigarettes, </a:t>
            </a:r>
            <a:r>
              <a:rPr lang="en-US" dirty="0" smtClean="0"/>
              <a:t>drugs…)</a:t>
            </a:r>
          </a:p>
          <a:p>
            <a:pPr marL="0" indent="0">
              <a:buNone/>
            </a:pPr>
            <a:r>
              <a:rPr lang="en-US" dirty="0" smtClean="0"/>
              <a:t>●</a:t>
            </a:r>
            <a:r>
              <a:rPr lang="en-US" dirty="0"/>
              <a:t>Past medical history</a:t>
            </a:r>
          </a:p>
          <a:p>
            <a:pPr marL="0" indent="0">
              <a:buNone/>
            </a:pPr>
            <a:r>
              <a:rPr lang="en-US" dirty="0"/>
              <a:t>●Dietary history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●</a:t>
            </a:r>
            <a:r>
              <a:rPr lang="en-US" dirty="0"/>
              <a:t>Developmental history</a:t>
            </a:r>
          </a:p>
          <a:p>
            <a:pPr marL="0" indent="0">
              <a:buNone/>
            </a:pPr>
            <a:r>
              <a:rPr lang="en-US" dirty="0"/>
              <a:t>●Review of systems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●</a:t>
            </a:r>
            <a:r>
              <a:rPr lang="en-US" dirty="0"/>
              <a:t>Family </a:t>
            </a:r>
            <a:r>
              <a:rPr lang="en-US" dirty="0" smtClean="0"/>
              <a:t>history ( parental </a:t>
            </a:r>
            <a:r>
              <a:rPr lang="en-US" dirty="0"/>
              <a:t>heights, parental growth patterns, and timing of pubertal onset in </a:t>
            </a:r>
            <a:r>
              <a:rPr lang="en-US" dirty="0" smtClean="0"/>
              <a:t>parents)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98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EVALUATION OF GROWTH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 smtClean="0">
                <a:solidFill>
                  <a:schemeClr val="tx1"/>
                </a:solidFill>
              </a:rPr>
              <a:t>Measurement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Height should </a:t>
            </a:r>
            <a:r>
              <a:rPr lang="en-US" sz="2400" dirty="0"/>
              <a:t>be </a:t>
            </a:r>
            <a:r>
              <a:rPr lang="en-US" sz="2400" dirty="0" smtClean="0"/>
              <a:t>undertaken in </a:t>
            </a:r>
            <a:r>
              <a:rPr lang="en-US" sz="2400" dirty="0"/>
              <a:t>a standard manner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Height should be plotted </a:t>
            </a:r>
            <a:r>
              <a:rPr lang="en-US" sz="2400" dirty="0"/>
              <a:t>on a growth </a:t>
            </a:r>
            <a:r>
              <a:rPr lang="en-US" sz="2400" dirty="0" smtClean="0"/>
              <a:t>chart 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836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Measurement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Children </a:t>
            </a:r>
            <a:r>
              <a:rPr lang="en-US" sz="2400" dirty="0"/>
              <a:t>&lt; 2 years : </a:t>
            </a:r>
            <a:r>
              <a:rPr lang="en-US" sz="2400" dirty="0">
                <a:solidFill>
                  <a:srgbClr val="C00000"/>
                </a:solidFill>
              </a:rPr>
              <a:t>R</a:t>
            </a:r>
            <a:r>
              <a:rPr lang="en-US" sz="2400" dirty="0" smtClean="0">
                <a:solidFill>
                  <a:srgbClr val="C00000"/>
                </a:solidFill>
              </a:rPr>
              <a:t>ecumbent </a:t>
            </a:r>
            <a:r>
              <a:rPr lang="en-US" sz="2400" dirty="0">
                <a:solidFill>
                  <a:srgbClr val="C00000"/>
                </a:solidFill>
              </a:rPr>
              <a:t>position</a:t>
            </a:r>
          </a:p>
          <a:p>
            <a:r>
              <a:rPr lang="en-US" sz="2400" dirty="0" smtClean="0"/>
              <a:t>Children </a:t>
            </a:r>
            <a:r>
              <a:rPr lang="en-US" sz="2400" dirty="0"/>
              <a:t>&gt; 2 years : </a:t>
            </a:r>
            <a:r>
              <a:rPr lang="en-US" sz="2400" dirty="0">
                <a:solidFill>
                  <a:srgbClr val="C00000"/>
                </a:solidFill>
              </a:rPr>
              <a:t>S</a:t>
            </a:r>
            <a:r>
              <a:rPr lang="en-US" sz="2400" dirty="0" smtClean="0">
                <a:solidFill>
                  <a:srgbClr val="C00000"/>
                </a:solidFill>
              </a:rPr>
              <a:t>tanding </a:t>
            </a:r>
            <a:r>
              <a:rPr lang="en-US" sz="2400" dirty="0">
                <a:solidFill>
                  <a:srgbClr val="C00000"/>
                </a:solidFill>
              </a:rPr>
              <a:t>position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3988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Recumbent </a:t>
            </a:r>
            <a:r>
              <a:rPr lang="en-US" sz="3600" b="1" dirty="0">
                <a:solidFill>
                  <a:srgbClr val="C00000"/>
                </a:solidFill>
              </a:rPr>
              <a:t>position</a:t>
            </a:r>
            <a:br>
              <a:rPr lang="en-US" sz="3600" b="1" dirty="0">
                <a:solidFill>
                  <a:srgbClr val="C00000"/>
                </a:solidFill>
              </a:rPr>
            </a:b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085" y="2286000"/>
            <a:ext cx="5332229" cy="3581400"/>
          </a:xfrm>
        </p:spPr>
      </p:pic>
    </p:spTree>
    <p:extLst>
      <p:ext uri="{BB962C8B-B14F-4D97-AF65-F5344CB8AC3E}">
        <p14:creationId xmlns:p14="http://schemas.microsoft.com/office/powerpoint/2010/main" val="201616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Standing </a:t>
            </a:r>
            <a:r>
              <a:rPr lang="en-US" sz="3600" b="1" dirty="0">
                <a:solidFill>
                  <a:srgbClr val="C00000"/>
                </a:solidFill>
              </a:rPr>
              <a:t>position</a:t>
            </a:r>
            <a:br>
              <a:rPr lang="en-US" sz="3600" b="1" dirty="0">
                <a:solidFill>
                  <a:srgbClr val="C00000"/>
                </a:solidFill>
              </a:rPr>
            </a:br>
            <a:endParaRPr lang="en-US" sz="36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1365" y="1667435"/>
            <a:ext cx="3939987" cy="4926106"/>
          </a:xfrm>
        </p:spPr>
      </p:pic>
    </p:spTree>
    <p:extLst>
      <p:ext uri="{BB962C8B-B14F-4D97-AF65-F5344CB8AC3E}">
        <p14:creationId xmlns:p14="http://schemas.microsoft.com/office/powerpoint/2010/main" val="320322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Measurement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M</a:t>
            </a:r>
            <a:r>
              <a:rPr lang="en-US" sz="2400" dirty="0" smtClean="0"/>
              <a:t>easurement </a:t>
            </a:r>
            <a:r>
              <a:rPr lang="en-US" sz="2400" dirty="0"/>
              <a:t>should be performed three times to improve accuracy, and the mean should be plotted on a standardized growth chart. </a:t>
            </a:r>
            <a:endParaRPr lang="en-US" sz="2400" dirty="0" smtClean="0"/>
          </a:p>
          <a:p>
            <a:r>
              <a:rPr lang="en-US" sz="2400" dirty="0"/>
              <a:t>M</a:t>
            </a:r>
            <a:r>
              <a:rPr lang="en-US" sz="2400" dirty="0" smtClean="0"/>
              <a:t>easured </a:t>
            </a:r>
            <a:r>
              <a:rPr lang="en-US" sz="2400" dirty="0"/>
              <a:t>length is approximately 1 cm greater than standing height.</a:t>
            </a:r>
          </a:p>
        </p:txBody>
      </p:sp>
    </p:spTree>
    <p:extLst>
      <p:ext uri="{BB962C8B-B14F-4D97-AF65-F5344CB8AC3E}">
        <p14:creationId xmlns:p14="http://schemas.microsoft.com/office/powerpoint/2010/main" val="861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Growth Charts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Growth measurements should be plotted on growth </a:t>
            </a:r>
            <a:r>
              <a:rPr lang="en-US" sz="2400" dirty="0" smtClean="0"/>
              <a:t>charts. </a:t>
            </a:r>
          </a:p>
          <a:p>
            <a:r>
              <a:rPr lang="en-US" sz="2400" dirty="0" smtClean="0"/>
              <a:t>Serial </a:t>
            </a:r>
            <a:r>
              <a:rPr lang="en-US" sz="2400" dirty="0"/>
              <a:t>measurements must be obtained to determine if the growth pattern is truly abnormal or is a normal variant. </a:t>
            </a:r>
            <a:endParaRPr lang="en-US" sz="2400" dirty="0" smtClean="0"/>
          </a:p>
          <a:p>
            <a:r>
              <a:rPr lang="en-US" sz="2400" dirty="0" smtClean="0"/>
              <a:t>WHO </a:t>
            </a:r>
            <a:r>
              <a:rPr lang="en-US" sz="2400" dirty="0"/>
              <a:t>child growth standards for infants and toddlers under two years of age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CDC/NCHS </a:t>
            </a:r>
            <a:r>
              <a:rPr lang="en-US" sz="2400" dirty="0"/>
              <a:t>growth references for children two years and </a:t>
            </a:r>
            <a:r>
              <a:rPr lang="en-US" sz="2400" dirty="0" smtClean="0"/>
              <a:t>older.</a:t>
            </a:r>
            <a:r>
              <a:rPr lang="en-US" sz="2400" dirty="0"/>
              <a:t> </a:t>
            </a: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9837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Infants 0 to 2 years</a:t>
            </a:r>
            <a:endParaRPr lang="en-US" sz="3200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223" y="1564342"/>
            <a:ext cx="4224143" cy="35814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012" y="2568389"/>
            <a:ext cx="4222376" cy="393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043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C00000"/>
                </a:solidFill>
              </a:rPr>
              <a:t>Infants 0 to 2 years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977" y="2463053"/>
            <a:ext cx="4693024" cy="396912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330" y="1517277"/>
            <a:ext cx="4839176" cy="39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4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Children and adolescents 2 to 20 years 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1" y="1658470"/>
            <a:ext cx="3805906" cy="417755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713" y="2245659"/>
            <a:ext cx="4099915" cy="441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Normal Growth 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954306"/>
            <a:ext cx="9601200" cy="3913094"/>
          </a:xfrm>
        </p:spPr>
        <p:txBody>
          <a:bodyPr>
            <a:normAutofit/>
          </a:bodyPr>
          <a:lstStyle/>
          <a:p>
            <a:r>
              <a:rPr lang="en-US" sz="2400" dirty="0"/>
              <a:t>Normal growth is the progression of changes in height, weight, and head circumference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Growth is a dynamic process influenced by many </a:t>
            </a:r>
            <a:r>
              <a:rPr lang="en-US" sz="2400" dirty="0" smtClean="0"/>
              <a:t>intrinsic and </a:t>
            </a:r>
            <a:r>
              <a:rPr lang="en-US" sz="2400" dirty="0"/>
              <a:t>extrinsic </a:t>
            </a:r>
            <a:r>
              <a:rPr lang="en-US" sz="2400" dirty="0" smtClean="0"/>
              <a:t>factors.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5930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Children and adolescents 2 to 20 years</a:t>
            </a:r>
            <a:r>
              <a:rPr lang="en-US" b="1" dirty="0">
                <a:solidFill>
                  <a:srgbClr val="C00000"/>
                </a:solidFill>
              </a:rPr>
              <a:t> 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1047" y="1694329"/>
            <a:ext cx="3984812" cy="400274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817" y="1967753"/>
            <a:ext cx="4092295" cy="4289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3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EVALUATION </a:t>
            </a:r>
            <a:r>
              <a:rPr lang="en-US" sz="3600" b="1" dirty="0">
                <a:solidFill>
                  <a:srgbClr val="C00000"/>
                </a:solidFill>
              </a:rPr>
              <a:t>OF 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/>
                </a:solidFill>
              </a:rPr>
              <a:t>GROWTH </a:t>
            </a:r>
            <a:r>
              <a:rPr lang="en-US" sz="2400" b="1" dirty="0" smtClean="0">
                <a:solidFill>
                  <a:schemeClr val="tx1"/>
                </a:solidFill>
              </a:rPr>
              <a:t>VELOCITY</a:t>
            </a:r>
          </a:p>
          <a:p>
            <a:r>
              <a:rPr lang="en-US" sz="2400" dirty="0" smtClean="0"/>
              <a:t>Height </a:t>
            </a:r>
            <a:r>
              <a:rPr lang="en-US" sz="2400" dirty="0"/>
              <a:t>velocity measurements are the most sensitive in detecting growth abnormalities early in the course of all types of chronic illness </a:t>
            </a:r>
            <a:r>
              <a:rPr lang="en-US" sz="2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4048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GROWTH VELOCITY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Interval between measurements of at least six months. ( 6 -12 </a:t>
            </a:r>
            <a:r>
              <a:rPr lang="en-US" sz="2400" dirty="0" err="1"/>
              <a:t>mo</a:t>
            </a:r>
            <a:r>
              <a:rPr lang="en-US" sz="2400" dirty="0"/>
              <a:t> ) </a:t>
            </a:r>
          </a:p>
          <a:p>
            <a:r>
              <a:rPr lang="en-US" sz="2400" dirty="0"/>
              <a:t>Age 2 to 4  years: HV &lt; 5.5 cm/year </a:t>
            </a:r>
          </a:p>
          <a:p>
            <a:r>
              <a:rPr lang="en-US" sz="2400" dirty="0"/>
              <a:t>Age 4 to 6 years: HV &lt; 5 cm/y</a:t>
            </a:r>
          </a:p>
          <a:p>
            <a:pPr marL="0" indent="0">
              <a:buNone/>
            </a:pPr>
            <a:r>
              <a:rPr lang="en-US" sz="2400" dirty="0"/>
              <a:t>Age 6 years to puberty:</a:t>
            </a:r>
          </a:p>
          <a:p>
            <a:r>
              <a:rPr lang="en-US" sz="2400" dirty="0"/>
              <a:t>HV &lt; 4 cm/year for boys </a:t>
            </a:r>
          </a:p>
          <a:p>
            <a:r>
              <a:rPr lang="en-US" sz="2400" dirty="0"/>
              <a:t>HV &lt; 4.5 cm/year for girls</a:t>
            </a:r>
          </a:p>
          <a:p>
            <a:pPr marL="0" indent="0" algn="ctr">
              <a:buNone/>
            </a:pPr>
            <a:r>
              <a:rPr lang="en-US" sz="2400" dirty="0"/>
              <a:t> </a:t>
            </a:r>
            <a:r>
              <a:rPr lang="en-US" sz="2400" dirty="0">
                <a:solidFill>
                  <a:srgbClr val="FF0000"/>
                </a:solidFill>
              </a:rPr>
              <a:t>Poor Height Velocity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52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Calculating height velocity </a:t>
            </a:r>
            <a:r>
              <a:rPr lang="en-US" sz="3200" dirty="0">
                <a:solidFill>
                  <a:srgbClr val="C00000"/>
                </a:solidFill>
              </a:rPr>
              <a:t/>
            </a:r>
            <a:br>
              <a:rPr lang="en-US" sz="3200" dirty="0">
                <a:solidFill>
                  <a:srgbClr val="C00000"/>
                </a:solidFill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HV(cm/year) = </a:t>
            </a:r>
            <a:r>
              <a:rPr lang="en-US" sz="2400" u="sng" dirty="0"/>
              <a:t>Present height –height 6-12 months previously</a:t>
            </a:r>
            <a:r>
              <a:rPr lang="en-US" sz="2400" dirty="0"/>
              <a:t> </a:t>
            </a:r>
            <a:r>
              <a:rPr lang="en-US" sz="2400" dirty="0" smtClean="0"/>
              <a:t>  x </a:t>
            </a:r>
            <a:r>
              <a:rPr lang="en-US" sz="2400" dirty="0"/>
              <a:t>12 </a:t>
            </a:r>
          </a:p>
          <a:p>
            <a:pPr marL="0" indent="0">
              <a:buNone/>
            </a:pPr>
            <a:r>
              <a:rPr lang="en-US" sz="2400" dirty="0"/>
              <a:t>                                    Interval (months) between heights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en-US" sz="2400" dirty="0"/>
              <a:t>Example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Boy 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Age = 7 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New height = 130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Height at 8 m ago = 125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sz="2400" dirty="0"/>
              <a:t>HV = ( 130 -125) ÷ 8 × 12 = 7.5 Cm/ year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1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5729" y="461682"/>
            <a:ext cx="9601200" cy="14859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741" y="461682"/>
            <a:ext cx="4895305" cy="576430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643" y="461682"/>
            <a:ext cx="4894522" cy="5764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47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EVALUATION OF </a:t>
            </a:r>
            <a:r>
              <a:rPr lang="en-US" sz="3600" b="1" dirty="0" smtClean="0">
                <a:solidFill>
                  <a:srgbClr val="C00000"/>
                </a:solidFill>
              </a:rPr>
              <a:t>GROWTH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/>
                </a:solidFill>
              </a:rPr>
              <a:t>Body Proportions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endParaRPr lang="en-US" sz="2400" b="1" dirty="0" smtClean="0">
              <a:solidFill>
                <a:srgbClr val="C00000"/>
              </a:solidFill>
            </a:endParaRPr>
          </a:p>
          <a:p>
            <a:r>
              <a:rPr lang="en-US" sz="2400" dirty="0" smtClean="0"/>
              <a:t>The </a:t>
            </a:r>
            <a:r>
              <a:rPr lang="en-US" sz="2400" dirty="0"/>
              <a:t>proportions of the body change during fetal and postnatal growth 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most commonly used descriptors of body proportions are the ratio of the upper body segment to the lower body segment and the ratio of arm span to height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Many abnormal growth states, are characterized by disproportionate growth .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0361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Upper segment to lower segment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Birth – 1.7</a:t>
            </a:r>
          </a:p>
          <a:p>
            <a:r>
              <a:rPr lang="en-US" dirty="0" smtClean="0"/>
              <a:t>3 </a:t>
            </a:r>
            <a:r>
              <a:rPr lang="en-US" dirty="0"/>
              <a:t>years – 1.33</a:t>
            </a:r>
          </a:p>
          <a:p>
            <a:r>
              <a:rPr lang="en-US" dirty="0" smtClean="0"/>
              <a:t>5 </a:t>
            </a:r>
            <a:r>
              <a:rPr lang="en-US" dirty="0"/>
              <a:t>years – 1.17</a:t>
            </a:r>
          </a:p>
          <a:p>
            <a:r>
              <a:rPr lang="en-US" dirty="0" smtClean="0"/>
              <a:t>10 </a:t>
            </a:r>
            <a:r>
              <a:rPr lang="en-US" dirty="0"/>
              <a:t>years – 1.0</a:t>
            </a:r>
          </a:p>
          <a:p>
            <a:r>
              <a:rPr lang="en-US" dirty="0" smtClean="0"/>
              <a:t>&gt;</a:t>
            </a:r>
            <a:r>
              <a:rPr lang="en-US" dirty="0"/>
              <a:t>10 years – &lt;1.0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71" y="1966911"/>
            <a:ext cx="3146611" cy="383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Upper segment to lower segment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US/LS ratio is increased in children </a:t>
            </a:r>
            <a:r>
              <a:rPr lang="en-US" sz="2400" dirty="0" smtClean="0"/>
              <a:t>with : </a:t>
            </a:r>
          </a:p>
          <a:p>
            <a:r>
              <a:rPr lang="en-US" sz="2400" dirty="0" smtClean="0"/>
              <a:t>Rickets</a:t>
            </a:r>
          </a:p>
          <a:p>
            <a:r>
              <a:rPr lang="en-US" sz="2400" dirty="0" smtClean="0"/>
              <a:t>Achondroplasia</a:t>
            </a:r>
          </a:p>
          <a:p>
            <a:r>
              <a:rPr lang="en-US" sz="2400" dirty="0" smtClean="0"/>
              <a:t>Turner </a:t>
            </a:r>
            <a:r>
              <a:rPr lang="en-US" sz="2400" dirty="0"/>
              <a:t>syndrome </a:t>
            </a:r>
            <a:endParaRPr lang="en-US" sz="2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sz="2400" dirty="0"/>
              <a:t>The US/LS ratio is </a:t>
            </a:r>
            <a:r>
              <a:rPr lang="en-US" sz="2400" dirty="0" smtClean="0"/>
              <a:t>decreased </a:t>
            </a:r>
            <a:r>
              <a:rPr lang="en-US" sz="2400" dirty="0"/>
              <a:t>in </a:t>
            </a:r>
            <a:r>
              <a:rPr lang="en-US" sz="2400" dirty="0" smtClean="0"/>
              <a:t>children </a:t>
            </a:r>
            <a:r>
              <a:rPr lang="en-US" sz="2400" dirty="0"/>
              <a:t>with </a:t>
            </a:r>
            <a:r>
              <a:rPr lang="en-US" sz="2400" dirty="0" smtClean="0"/>
              <a:t>:</a:t>
            </a:r>
          </a:p>
          <a:p>
            <a:r>
              <a:rPr lang="en-US" sz="2400" dirty="0" err="1" smtClean="0"/>
              <a:t>Marfan</a:t>
            </a:r>
            <a:r>
              <a:rPr lang="en-US" sz="2400" dirty="0" smtClean="0"/>
              <a:t> syndrome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624" y="1118348"/>
            <a:ext cx="2599764" cy="385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7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Arm span to height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arm span is the distance between the tips of the middle fingers when the arms are raised to a horizontal position </a:t>
            </a:r>
            <a:r>
              <a:rPr lang="en-US" sz="2400" dirty="0" smtClean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2706" y="3340194"/>
            <a:ext cx="2600884" cy="3248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5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Normal human growth is pulsatile; periods of rapid growth ("growth spurts") are separated by periods of no measurable growth. </a:t>
            </a:r>
            <a:endParaRPr lang="en-US" sz="2400" dirty="0" smtClean="0"/>
          </a:p>
          <a:p>
            <a:r>
              <a:rPr lang="en-US" sz="2400" dirty="0"/>
              <a:t>Growth is </a:t>
            </a:r>
            <a:r>
              <a:rPr lang="en-US" sz="2400" dirty="0" smtClean="0"/>
              <a:t> </a:t>
            </a:r>
            <a:r>
              <a:rPr lang="en-US" sz="2400" dirty="0"/>
              <a:t>seasonal, with growth velocities increased during the spring and summer months.</a:t>
            </a:r>
          </a:p>
          <a:p>
            <a:endParaRPr lang="en-US" sz="2400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Normal Growth </a:t>
            </a:r>
            <a:endParaRPr lang="en-US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14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At birth, the arm span is typically less than length (by at least 2.5 cm) .</a:t>
            </a:r>
          </a:p>
          <a:p>
            <a:r>
              <a:rPr lang="en-US" sz="2400" dirty="0"/>
              <a:t>By approximately 10 years of age in boys and 12 years of age in girls, the arm span exceeds height.</a:t>
            </a:r>
          </a:p>
          <a:p>
            <a:endParaRPr lang="en-US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Arm span to height</a:t>
            </a:r>
            <a:endParaRPr lang="en-US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74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Arm span to height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The arm span-to height ratio is helpful in identifying conditions with a disproportion between the limbs and the trunk (</a:t>
            </a:r>
            <a:r>
              <a:rPr lang="en-US" sz="2400" dirty="0" err="1"/>
              <a:t>eg</a:t>
            </a:r>
            <a:r>
              <a:rPr lang="en-US" sz="2400" dirty="0"/>
              <a:t>, </a:t>
            </a:r>
            <a:r>
              <a:rPr lang="en-US" sz="2400" dirty="0" err="1"/>
              <a:t>Marfan</a:t>
            </a:r>
            <a:r>
              <a:rPr lang="en-US" sz="2400" dirty="0"/>
              <a:t> syndrome, in which the arm span usually </a:t>
            </a:r>
            <a:r>
              <a:rPr lang="en-US" sz="2400" i="1" u="sng" dirty="0"/>
              <a:t>exceeds height by at least 5 cm</a:t>
            </a:r>
            <a:r>
              <a:rPr lang="en-US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468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482" y="1084729"/>
            <a:ext cx="5123330" cy="540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20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EVALUATION OF </a:t>
            </a:r>
            <a:r>
              <a:rPr lang="en-US" sz="3600" b="1" dirty="0" smtClean="0">
                <a:solidFill>
                  <a:srgbClr val="C00000"/>
                </a:solidFill>
              </a:rPr>
              <a:t>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chemeClr val="tx1"/>
                </a:solidFill>
              </a:rPr>
              <a:t>Bone </a:t>
            </a:r>
            <a:r>
              <a:rPr lang="en-US" sz="2400" b="1" dirty="0" smtClean="0">
                <a:solidFill>
                  <a:schemeClr val="tx1"/>
                </a:solidFill>
              </a:rPr>
              <a:t>age</a:t>
            </a:r>
          </a:p>
          <a:p>
            <a:r>
              <a:rPr lang="en-US" sz="2400" dirty="0"/>
              <a:t>R</a:t>
            </a:r>
            <a:r>
              <a:rPr lang="en-US" sz="2400" dirty="0" smtClean="0"/>
              <a:t>adiograph of the left hand and wrist.</a:t>
            </a:r>
          </a:p>
          <a:p>
            <a:r>
              <a:rPr lang="en-US" altLang="en-US" sz="2400" dirty="0"/>
              <a:t>Prediction of height</a:t>
            </a:r>
          </a:p>
          <a:p>
            <a:r>
              <a:rPr lang="en-US" altLang="en-US" sz="2400" dirty="0"/>
              <a:t>Diagnosis of short stature</a:t>
            </a: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494" y="1855414"/>
            <a:ext cx="3325906" cy="419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18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C00000"/>
                </a:solidFill>
              </a:rPr>
              <a:t>Bone 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Delayed or advanced BA is defined as a bone age that is 2 SD or more below or above the mean, respectively. </a:t>
            </a:r>
          </a:p>
          <a:p>
            <a:r>
              <a:rPr lang="en-US" sz="2400" dirty="0"/>
              <a:t>This is approximately 20% below or above the chronological age.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07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E:\OLD\New folder (2)\for forth time\power point\short stature\تشخیص کمبود هورمون رشد\b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82153" y="524436"/>
            <a:ext cx="6183671" cy="518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8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C00000"/>
                </a:solidFill>
              </a:rPr>
              <a:t>Short stature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 child </a:t>
            </a:r>
            <a:r>
              <a:rPr lang="en-US" sz="2400" dirty="0"/>
              <a:t>whose height is 2 standard deviations (SD) or more below the mean for children of that sex and chronologic age </a:t>
            </a:r>
            <a:r>
              <a:rPr lang="en-US" sz="2400" dirty="0" smtClean="0"/>
              <a:t>.</a:t>
            </a:r>
          </a:p>
          <a:p>
            <a:r>
              <a:rPr lang="en-US" sz="2400" dirty="0"/>
              <a:t>Subnormal height relative to other children of the same gender and age, taking family heights into consideration.</a:t>
            </a:r>
            <a:endParaRPr lang="fa-IR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0990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The major causes of short stature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877450"/>
            <a:ext cx="9601200" cy="2398499"/>
          </a:xfrm>
        </p:spPr>
      </p:pic>
    </p:spTree>
    <p:extLst>
      <p:ext uri="{BB962C8B-B14F-4D97-AF65-F5344CB8AC3E}">
        <p14:creationId xmlns:p14="http://schemas.microsoft.com/office/powerpoint/2010/main" val="333200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en-US" sz="3600" dirty="0" smtClean="0">
                <a:solidFill>
                  <a:srgbClr val="C00000"/>
                </a:solidFill>
              </a:rPr>
              <a:t>No disproportion   -    Normal Height Velocity</a:t>
            </a:r>
            <a:br>
              <a:rPr lang="en-US" sz="3600" dirty="0" smtClean="0">
                <a:solidFill>
                  <a:srgbClr val="C00000"/>
                </a:solidFill>
              </a:rPr>
            </a:br>
            <a:r>
              <a:rPr lang="en-US" sz="2400" dirty="0" smtClean="0">
                <a:solidFill>
                  <a:srgbClr val="C00000"/>
                </a:solidFill>
              </a:rPr>
              <a:t> </a:t>
            </a:r>
            <a:br>
              <a:rPr lang="en-US" sz="2400" dirty="0" smtClean="0">
                <a:solidFill>
                  <a:srgbClr val="C00000"/>
                </a:solidFill>
              </a:rPr>
            </a:br>
            <a:r>
              <a:rPr lang="en-US" sz="2400" dirty="0" smtClean="0">
                <a:solidFill>
                  <a:srgbClr val="C00000"/>
                </a:solidFill>
              </a:rPr>
              <a:t>(</a:t>
            </a:r>
            <a:r>
              <a:rPr lang="en-US" sz="2400" b="1" dirty="0" smtClean="0">
                <a:solidFill>
                  <a:srgbClr val="C00000"/>
                </a:solidFill>
              </a:rPr>
              <a:t>NORMAL </a:t>
            </a:r>
            <a:r>
              <a:rPr lang="en-US" sz="2400" b="1" dirty="0">
                <a:solidFill>
                  <a:srgbClr val="C00000"/>
                </a:solidFill>
              </a:rPr>
              <a:t>VARIANTS OF </a:t>
            </a:r>
            <a:r>
              <a:rPr lang="en-US" sz="2400" b="1" dirty="0" smtClean="0">
                <a:solidFill>
                  <a:srgbClr val="C00000"/>
                </a:solidFill>
              </a:rPr>
              <a:t>GROWTH)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Familial short </a:t>
            </a:r>
            <a:r>
              <a:rPr lang="en-US" sz="2400" b="1" dirty="0" smtClean="0"/>
              <a:t>stature</a:t>
            </a:r>
          </a:p>
          <a:p>
            <a:r>
              <a:rPr lang="en-US" sz="2400" b="1" dirty="0"/>
              <a:t>Constitutional delay of growth and </a:t>
            </a:r>
            <a:r>
              <a:rPr lang="en-US" sz="2400" b="1" dirty="0" smtClean="0"/>
              <a:t>puberty</a:t>
            </a:r>
          </a:p>
          <a:p>
            <a:r>
              <a:rPr lang="en-US" sz="2400" b="1" dirty="0" smtClean="0"/>
              <a:t>Idiopathic </a:t>
            </a:r>
            <a:r>
              <a:rPr lang="en-US" sz="2400" b="1" dirty="0"/>
              <a:t>short stature</a:t>
            </a:r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76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NORMAL VARIANTS OF 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b="1" dirty="0"/>
              <a:t>Familial short stature </a:t>
            </a:r>
            <a:endParaRPr lang="en-US" sz="2800" b="1" dirty="0" smtClean="0"/>
          </a:p>
          <a:p>
            <a:r>
              <a:rPr lang="en-US" sz="2400" dirty="0"/>
              <a:t>L</a:t>
            </a:r>
            <a:r>
              <a:rPr lang="en-US" sz="2400" dirty="0" smtClean="0"/>
              <a:t>ow-normal </a:t>
            </a:r>
            <a:r>
              <a:rPr lang="en-US" sz="2400" dirty="0"/>
              <a:t>height velocity throughout life. </a:t>
            </a:r>
            <a:endParaRPr lang="en-US" sz="2400" dirty="0" smtClean="0"/>
          </a:p>
          <a:p>
            <a:r>
              <a:rPr lang="en-US" sz="2400" dirty="0" smtClean="0"/>
              <a:t>Bone </a:t>
            </a:r>
            <a:r>
              <a:rPr lang="en-US" sz="2400" dirty="0"/>
              <a:t>age is consistent with their chronological </a:t>
            </a:r>
            <a:r>
              <a:rPr lang="en-US" sz="2400" dirty="0" smtClean="0"/>
              <a:t>age.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0857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Normal Growth 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Understanding the normal patterns of growth can prevent the unnecessary evaluation of children with acceptable normal variations in growth.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1556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7459" y="322729"/>
            <a:ext cx="9601200" cy="815788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Familial short stature</a:t>
            </a:r>
            <a:r>
              <a:rPr lang="en-US" b="1" dirty="0">
                <a:solidFill>
                  <a:schemeClr val="bg1"/>
                </a:solidFill>
              </a:rPr>
              <a:t> </a:t>
            </a:r>
            <a:br>
              <a:rPr lang="en-US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508" y="1299882"/>
            <a:ext cx="3927101" cy="515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4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341" y="1428750"/>
            <a:ext cx="7041777" cy="3481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404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NORMAL VARIANTS OF GROWTH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b="1" dirty="0"/>
              <a:t>C</a:t>
            </a:r>
            <a:r>
              <a:rPr lang="en-US" sz="2800" b="1" dirty="0" smtClean="0"/>
              <a:t>onstitutional </a:t>
            </a:r>
            <a:r>
              <a:rPr lang="en-US" sz="2800" b="1" dirty="0"/>
              <a:t>delay of growth and puberty</a:t>
            </a:r>
            <a:r>
              <a:rPr lang="en-US" dirty="0"/>
              <a:t> </a:t>
            </a:r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hildhood </a:t>
            </a:r>
            <a:r>
              <a:rPr lang="en-US" dirty="0"/>
              <a:t>short stature but relatively normal adult height. </a:t>
            </a:r>
            <a:endParaRPr lang="en-US" dirty="0" smtClean="0"/>
          </a:p>
          <a:p>
            <a:r>
              <a:rPr lang="en-US" dirty="0"/>
              <a:t>N</a:t>
            </a:r>
            <a:r>
              <a:rPr lang="en-US" dirty="0" smtClean="0"/>
              <a:t>ormal </a:t>
            </a:r>
            <a:r>
              <a:rPr lang="en-US" dirty="0"/>
              <a:t>size at birth. </a:t>
            </a:r>
          </a:p>
          <a:p>
            <a:r>
              <a:rPr lang="en-US" dirty="0"/>
              <a:t>D</a:t>
            </a:r>
            <a:r>
              <a:rPr lang="en-US" dirty="0" smtClean="0"/>
              <a:t>ownward </a:t>
            </a:r>
            <a:r>
              <a:rPr lang="en-US" dirty="0"/>
              <a:t>shift in growth rate begins at three to six months of age </a:t>
            </a:r>
            <a:r>
              <a:rPr lang="en-US" dirty="0" smtClean="0"/>
              <a:t>.</a:t>
            </a:r>
          </a:p>
          <a:p>
            <a:r>
              <a:rPr lang="en-US" dirty="0"/>
              <a:t>L</a:t>
            </a:r>
            <a:r>
              <a:rPr lang="en-US" dirty="0" smtClean="0"/>
              <a:t>ow </a:t>
            </a:r>
            <a:r>
              <a:rPr lang="en-US" dirty="0"/>
              <a:t>preadolescent height </a:t>
            </a:r>
            <a:r>
              <a:rPr lang="en-US" dirty="0" smtClean="0"/>
              <a:t>velocity.</a:t>
            </a:r>
          </a:p>
          <a:p>
            <a:r>
              <a:rPr lang="en-US" dirty="0"/>
              <a:t>D</a:t>
            </a:r>
            <a:r>
              <a:rPr lang="en-US" dirty="0" smtClean="0"/>
              <a:t>elayed </a:t>
            </a:r>
            <a:r>
              <a:rPr lang="en-US" dirty="0"/>
              <a:t>pubertal </a:t>
            </a:r>
            <a:r>
              <a:rPr lang="en-US" dirty="0" smtClean="0"/>
              <a:t>development.</a:t>
            </a:r>
          </a:p>
          <a:p>
            <a:r>
              <a:rPr lang="en-US" dirty="0" smtClean="0"/>
              <a:t>This </a:t>
            </a:r>
            <a:r>
              <a:rPr lang="en-US" dirty="0"/>
              <a:t>leads to a marked height discrepancy during the early teenage years compared with their peers, but is followed by catch-up growth when they do enter </a:t>
            </a:r>
            <a:r>
              <a:rPr lang="en-US" dirty="0" smtClean="0"/>
              <a:t>puberty.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436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66482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</a:rPr>
              <a:t>Constitutional delay of growth and puberty</a:t>
            </a:r>
            <a:r>
              <a:rPr lang="en-US" sz="2400" dirty="0">
                <a:solidFill>
                  <a:schemeClr val="bg1"/>
                </a:solidFill>
              </a:rPr>
              <a:t> </a:t>
            </a:r>
            <a:br>
              <a:rPr lang="en-US" sz="2400" dirty="0">
                <a:solidFill>
                  <a:schemeClr val="bg1"/>
                </a:solidFill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488141"/>
            <a:ext cx="4365812" cy="5118847"/>
          </a:xfrm>
        </p:spPr>
      </p:pic>
    </p:spTree>
    <p:extLst>
      <p:ext uri="{BB962C8B-B14F-4D97-AF65-F5344CB8AC3E}">
        <p14:creationId xmlns:p14="http://schemas.microsoft.com/office/powerpoint/2010/main" val="422733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129" y="1573306"/>
            <a:ext cx="7109011" cy="36082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472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NORMAL VARIANTS OF GROWTH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 b="1" dirty="0"/>
              <a:t>Idiopathic short stature</a:t>
            </a:r>
            <a:r>
              <a:rPr lang="en-US" sz="2800" dirty="0"/>
              <a:t> </a:t>
            </a:r>
            <a:endParaRPr lang="en-US" sz="2800" dirty="0" smtClean="0"/>
          </a:p>
          <a:p>
            <a:r>
              <a:rPr lang="en-US" sz="2400" dirty="0"/>
              <a:t>H</a:t>
            </a:r>
            <a:r>
              <a:rPr lang="en-US" sz="2400" dirty="0" smtClean="0"/>
              <a:t>eight </a:t>
            </a:r>
            <a:r>
              <a:rPr lang="en-US" sz="2400" dirty="0"/>
              <a:t>below 2 standard deviations (SD) of the mean for age, in the absence of any endocrine, metabolic, or other diagnosis. </a:t>
            </a:r>
            <a:endParaRPr lang="en-US" sz="2400" dirty="0" smtClean="0"/>
          </a:p>
          <a:p>
            <a:r>
              <a:rPr lang="en-US" sz="2400" dirty="0" smtClean="0"/>
              <a:t>These </a:t>
            </a:r>
            <a:r>
              <a:rPr lang="en-US" sz="2400" dirty="0"/>
              <a:t>children have normal (often at the lower limit) height velocity 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8822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PATHOLOGIC CAUSES OF GROWTH FAILURE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 smtClean="0"/>
              <a:t>Systemic </a:t>
            </a:r>
            <a:r>
              <a:rPr lang="en-US" sz="2400" b="1" dirty="0"/>
              <a:t>disorders or processes with secondary effects on </a:t>
            </a:r>
            <a:r>
              <a:rPr lang="en-US" sz="2400" b="1" dirty="0" smtClean="0"/>
              <a:t>growth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b="1" dirty="0"/>
              <a:t>Genetic diseases with primary effects on </a:t>
            </a:r>
            <a:r>
              <a:rPr lang="en-US" sz="2400" b="1" dirty="0" smtClean="0"/>
              <a:t>growth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b="1" dirty="0"/>
              <a:t>Skeletal </a:t>
            </a:r>
            <a:r>
              <a:rPr lang="en-US" sz="2400" b="1" dirty="0" err="1"/>
              <a:t>dysplasias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15512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chemeClr val="accent6">
                    <a:lumMod val="75000"/>
                  </a:schemeClr>
                </a:solidFill>
              </a:rPr>
              <a:t>Systemic disorders or processes with secondary effects on growth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28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Undernutrition </a:t>
            </a:r>
          </a:p>
          <a:p>
            <a:r>
              <a:rPr lang="en-US" dirty="0"/>
              <a:t>Glucocorticoid therapy </a:t>
            </a:r>
          </a:p>
          <a:p>
            <a:r>
              <a:rPr lang="en-US" dirty="0"/>
              <a:t>Gastrointestinal disease </a:t>
            </a:r>
          </a:p>
          <a:p>
            <a:r>
              <a:rPr lang="en-US" dirty="0"/>
              <a:t>Rheumatologic disease </a:t>
            </a:r>
          </a:p>
          <a:p>
            <a:r>
              <a:rPr lang="en-US" dirty="0"/>
              <a:t>Chronic kidney disease </a:t>
            </a:r>
          </a:p>
          <a:p>
            <a:r>
              <a:rPr lang="en-US" dirty="0"/>
              <a:t>Cancer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Pulmonary disease </a:t>
            </a:r>
            <a:endParaRPr lang="en-US" dirty="0" smtClean="0"/>
          </a:p>
          <a:p>
            <a:r>
              <a:rPr lang="en-US" dirty="0" smtClean="0"/>
              <a:t>Cardiac </a:t>
            </a:r>
            <a:r>
              <a:rPr lang="en-US" dirty="0"/>
              <a:t>disease </a:t>
            </a:r>
            <a:endParaRPr lang="en-US" dirty="0" smtClean="0"/>
          </a:p>
          <a:p>
            <a:r>
              <a:rPr lang="en-US" dirty="0" smtClean="0"/>
              <a:t>Immunologic </a:t>
            </a:r>
            <a:r>
              <a:rPr lang="en-US" dirty="0"/>
              <a:t>disease </a:t>
            </a:r>
            <a:endParaRPr lang="en-US" dirty="0" smtClean="0"/>
          </a:p>
          <a:p>
            <a:r>
              <a:rPr lang="en-US" dirty="0" smtClean="0"/>
              <a:t>Metabolic </a:t>
            </a:r>
            <a:r>
              <a:rPr lang="en-US" dirty="0"/>
              <a:t>diseases </a:t>
            </a:r>
          </a:p>
          <a:p>
            <a:r>
              <a:rPr lang="en-US" dirty="0" smtClean="0"/>
              <a:t>Endocrine </a:t>
            </a:r>
            <a:r>
              <a:rPr lang="en-US" dirty="0"/>
              <a:t>causes </a:t>
            </a:r>
            <a:endParaRPr lang="en-US" dirty="0" smtClean="0"/>
          </a:p>
          <a:p>
            <a:pPr marL="0" indent="0" algn="ctr">
              <a:buNone/>
            </a:pPr>
            <a:r>
              <a:rPr lang="en-US" sz="1400" dirty="0" smtClean="0"/>
              <a:t>(</a:t>
            </a:r>
            <a:r>
              <a:rPr lang="en-US" sz="1400" dirty="0"/>
              <a:t>Cushing syndrome , Hypothyroidism , Growth hormone deficiency , Sexual precocity)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6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Genetic diseases with primary effects on growth</a:t>
            </a:r>
            <a:b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Turner </a:t>
            </a:r>
            <a:r>
              <a:rPr lang="en-US" sz="2400" dirty="0" smtClean="0"/>
              <a:t>syndrome</a:t>
            </a:r>
          </a:p>
          <a:p>
            <a:r>
              <a:rPr lang="en-US" sz="2400" dirty="0"/>
              <a:t>Noonan </a:t>
            </a:r>
            <a:r>
              <a:rPr lang="en-US" sz="2400" dirty="0" smtClean="0"/>
              <a:t>syndrome</a:t>
            </a:r>
          </a:p>
          <a:p>
            <a:r>
              <a:rPr lang="en-US" sz="2400" dirty="0"/>
              <a:t>Silver-Russell </a:t>
            </a:r>
            <a:r>
              <a:rPr lang="en-US" sz="2400" dirty="0" smtClean="0"/>
              <a:t>syndrome …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782" y="1589834"/>
            <a:ext cx="1905000" cy="2181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416" y="2286000"/>
            <a:ext cx="2409825" cy="18954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1782" y="4181475"/>
            <a:ext cx="2066925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85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>Skeletal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</a:rPr>
              <a:t>dysplasias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sz="3200" b="1" dirty="0">
                <a:solidFill>
                  <a:schemeClr val="accent6">
                    <a:lumMod val="75000"/>
                  </a:schemeClr>
                </a:solidFill>
              </a:rPr>
            </a:br>
            <a:endParaRPr lang="en-US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Achondroplasia</a:t>
            </a:r>
          </a:p>
          <a:p>
            <a:r>
              <a:rPr lang="en-US" sz="2400" dirty="0" err="1" smtClean="0"/>
              <a:t>Hypochondroplasia</a:t>
            </a:r>
            <a:endParaRPr lang="en-US" sz="2400" dirty="0" smtClean="0"/>
          </a:p>
          <a:p>
            <a:r>
              <a:rPr lang="en-US" sz="2400" dirty="0" err="1"/>
              <a:t>Osteogenesis</a:t>
            </a:r>
            <a:r>
              <a:rPr lang="en-US" sz="2400" dirty="0"/>
              <a:t> </a:t>
            </a:r>
            <a:r>
              <a:rPr lang="en-US" sz="2400" dirty="0" err="1"/>
              <a:t>imperfecta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846" y="1007409"/>
            <a:ext cx="3576917" cy="31835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518" y="3655639"/>
            <a:ext cx="2182906" cy="295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7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Postnatal G</a:t>
            </a:r>
            <a:r>
              <a:rPr lang="en-US" sz="3600" b="1" dirty="0" smtClean="0">
                <a:solidFill>
                  <a:srgbClr val="C00000"/>
                </a:solidFill>
              </a:rPr>
              <a:t>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ICP </a:t>
            </a:r>
            <a:r>
              <a:rPr lang="en-US" sz="2400" dirty="0" smtClean="0"/>
              <a:t>growth model : </a:t>
            </a:r>
          </a:p>
          <a:p>
            <a:r>
              <a:rPr lang="en-US" sz="2400" dirty="0"/>
              <a:t>I</a:t>
            </a:r>
            <a:r>
              <a:rPr lang="en-US" sz="2400" dirty="0" smtClean="0"/>
              <a:t>nfant </a:t>
            </a:r>
            <a:r>
              <a:rPr lang="en-US" sz="2400" dirty="0"/>
              <a:t>(I</a:t>
            </a:r>
            <a:r>
              <a:rPr lang="en-US" sz="2400" dirty="0" smtClean="0"/>
              <a:t>)</a:t>
            </a:r>
          </a:p>
          <a:p>
            <a:r>
              <a:rPr lang="en-US" sz="2400" dirty="0"/>
              <a:t>C</a:t>
            </a:r>
            <a:r>
              <a:rPr lang="en-US" sz="2400" dirty="0" smtClean="0"/>
              <a:t>hildhood </a:t>
            </a:r>
            <a:r>
              <a:rPr lang="en-US" sz="2400" dirty="0"/>
              <a:t>(C) </a:t>
            </a:r>
          </a:p>
          <a:p>
            <a:r>
              <a:rPr lang="en-US" sz="2400" dirty="0"/>
              <a:t>P</a:t>
            </a:r>
            <a:r>
              <a:rPr lang="en-US" sz="2400" dirty="0" smtClean="0"/>
              <a:t>ubertal </a:t>
            </a:r>
            <a:r>
              <a:rPr lang="en-US" sz="2400" dirty="0"/>
              <a:t>(</a:t>
            </a:r>
            <a:r>
              <a:rPr lang="en-US" sz="2400" dirty="0" smtClean="0"/>
              <a:t>P)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6507" y="1550895"/>
            <a:ext cx="7324164" cy="3164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75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Case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پسر 10 ساله ای با شکایت کوتاهی قد به کلینیک غدد مراجعه کرده است .</a:t>
            </a:r>
          </a:p>
          <a:p>
            <a:pPr algn="r" rtl="1"/>
            <a:r>
              <a:rPr lang="fa-IR" dirty="0" smtClean="0"/>
              <a:t>در شرح حال اخذ شده مورد مثبتی ندارد . </a:t>
            </a:r>
          </a:p>
          <a:p>
            <a:pPr algn="r" rtl="1"/>
            <a:r>
              <a:rPr lang="fa-IR" dirty="0" smtClean="0"/>
              <a:t>کلیه معاینات طبیعی است . بلوغ در مرحله 1 تانر می باشد . </a:t>
            </a:r>
          </a:p>
          <a:p>
            <a:pPr algn="r" rtl="1"/>
            <a:r>
              <a:rPr lang="fa-IR" dirty="0" smtClean="0"/>
              <a:t>قد = 125 </a:t>
            </a:r>
            <a:r>
              <a:rPr lang="fa-IR" dirty="0"/>
              <a:t> </a:t>
            </a:r>
            <a:r>
              <a:rPr lang="fa-IR" dirty="0" smtClean="0"/>
              <a:t>سانتی متر ( کمتر از صدک 5 ) </a:t>
            </a:r>
          </a:p>
          <a:p>
            <a:pPr algn="r" rtl="1"/>
            <a:r>
              <a:rPr lang="fa-IR" dirty="0" smtClean="0"/>
              <a:t>وزن = 22 کیلوگرم می باشد . </a:t>
            </a:r>
            <a:r>
              <a:rPr lang="fa-IR" dirty="0"/>
              <a:t> </a:t>
            </a:r>
            <a:r>
              <a:rPr lang="fa-IR" dirty="0" smtClean="0"/>
              <a:t>( کمتر از صدک 5 )</a:t>
            </a:r>
          </a:p>
          <a:p>
            <a:pPr algn="r" rtl="1"/>
            <a:r>
              <a:rPr lang="fa-IR" dirty="0" smtClean="0"/>
              <a:t>قد پدر = 165 سانتی متر </a:t>
            </a:r>
          </a:p>
          <a:p>
            <a:pPr algn="r" rtl="1"/>
            <a:r>
              <a:rPr lang="fa-IR" dirty="0" smtClean="0"/>
              <a:t>قد مادر = 152 سانتی متر </a:t>
            </a:r>
          </a:p>
          <a:p>
            <a:pPr algn="r" rtl="1"/>
            <a:r>
              <a:rPr lang="fa-IR" dirty="0" smtClean="0"/>
              <a:t>نمودار رشد قدی وی در اختیار نمی باشد . چه اقداماتی انجام می دهید ؟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01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Z-scores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Height/length and weight measurements may be converted to </a:t>
            </a:r>
            <a:r>
              <a:rPr lang="en-US" sz="2400" dirty="0" smtClean="0"/>
              <a:t>Z-scores.</a:t>
            </a:r>
          </a:p>
          <a:p>
            <a:r>
              <a:rPr lang="en-US" sz="2400" i="1" u="sng" dirty="0">
                <a:solidFill>
                  <a:srgbClr val="00B050"/>
                </a:solidFill>
              </a:rPr>
              <a:t>A child whose Z-score for height/length for age is &lt;-2 (more than 2 SDs below the mean) has short stature</a:t>
            </a:r>
            <a:r>
              <a:rPr lang="en-US" sz="2400" i="1" u="sng" dirty="0" smtClean="0">
                <a:solidFill>
                  <a:srgbClr val="00B05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206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 smtClean="0">
                <a:solidFill>
                  <a:srgbClr val="C00000"/>
                </a:solidFill>
              </a:rPr>
              <a:t>Height SDS</a:t>
            </a:r>
            <a:endParaRPr lang="en-US" sz="3600" b="1" dirty="0">
              <a:solidFill>
                <a:srgbClr val="C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89" y="2232212"/>
            <a:ext cx="8377518" cy="1823121"/>
          </a:xfrm>
        </p:spPr>
      </p:pic>
    </p:spTree>
    <p:extLst>
      <p:ext uri="{BB962C8B-B14F-4D97-AF65-F5344CB8AC3E}">
        <p14:creationId xmlns:p14="http://schemas.microsoft.com/office/powerpoint/2010/main" val="150249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Case 1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برای پسران 10 سال </a:t>
            </a:r>
          </a:p>
          <a:p>
            <a:pPr algn="r" rtl="1"/>
            <a:r>
              <a:rPr lang="fa-IR" dirty="0" smtClean="0"/>
              <a:t>قد صدک 50 = </a:t>
            </a:r>
            <a:r>
              <a:rPr lang="en-US" dirty="0" smtClean="0"/>
              <a:t> 140 cm  </a:t>
            </a:r>
            <a:r>
              <a:rPr lang="fa-IR" dirty="0" smtClean="0"/>
              <a:t>      قد صدک 5 = </a:t>
            </a:r>
            <a:r>
              <a:rPr lang="en-US" dirty="0" smtClean="0"/>
              <a:t> 130  cm </a:t>
            </a:r>
          </a:p>
          <a:p>
            <a:r>
              <a:rPr lang="fa-IR" dirty="0" smtClean="0"/>
              <a:t> </a:t>
            </a:r>
            <a:r>
              <a:rPr lang="en-US" dirty="0" smtClean="0"/>
              <a:t>SD =  ( Height 50 </a:t>
            </a:r>
            <a:r>
              <a:rPr lang="en-US" dirty="0" err="1" smtClean="0"/>
              <a:t>th</a:t>
            </a:r>
            <a:r>
              <a:rPr lang="en-US" dirty="0" smtClean="0"/>
              <a:t> – Height 5 </a:t>
            </a:r>
            <a:r>
              <a:rPr lang="en-US" dirty="0" err="1" smtClean="0"/>
              <a:t>th</a:t>
            </a:r>
            <a:r>
              <a:rPr lang="en-US" dirty="0" smtClean="0"/>
              <a:t> ) ÷ 2</a:t>
            </a:r>
          </a:p>
          <a:p>
            <a:r>
              <a:rPr lang="en-US" dirty="0" smtClean="0"/>
              <a:t>SDS = ( Patient Height – Height 50 </a:t>
            </a:r>
            <a:r>
              <a:rPr lang="en-US" dirty="0" err="1" smtClean="0"/>
              <a:t>th</a:t>
            </a:r>
            <a:r>
              <a:rPr lang="en-US" dirty="0" smtClean="0"/>
              <a:t> ) ÷ SD </a:t>
            </a:r>
          </a:p>
          <a:p>
            <a:r>
              <a:rPr lang="en-US" dirty="0" smtClean="0"/>
              <a:t>OUR PATIENT : ( 140 – 130) ÷2 = 5</a:t>
            </a:r>
          </a:p>
          <a:p>
            <a:r>
              <a:rPr lang="en-US" dirty="0" smtClean="0"/>
              <a:t>SDS = (125 – 140) ÷ 5 = - 3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49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Interpretation of Z-scores for growth parameters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416" y="1903445"/>
            <a:ext cx="3303037" cy="3839547"/>
          </a:xfrm>
        </p:spPr>
      </p:pic>
    </p:spTree>
    <p:extLst>
      <p:ext uri="{BB962C8B-B14F-4D97-AF65-F5344CB8AC3E}">
        <p14:creationId xmlns:p14="http://schemas.microsoft.com/office/powerpoint/2010/main" val="154726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SDS = - 2       NL variation  &amp;  </a:t>
            </a:r>
            <a:r>
              <a:rPr lang="en-US" sz="2400" dirty="0"/>
              <a:t>Follow up </a:t>
            </a:r>
            <a:endParaRPr lang="en-US" sz="2400" dirty="0" smtClean="0"/>
          </a:p>
          <a:p>
            <a:r>
              <a:rPr lang="en-US" sz="2400" dirty="0" smtClean="0"/>
              <a:t>SDS = -2  -   -3      Screen ( step 1 ) </a:t>
            </a:r>
          </a:p>
          <a:p>
            <a:r>
              <a:rPr lang="en-US" sz="2400" dirty="0" smtClean="0"/>
              <a:t>SDS &gt; -3    Endocrine test , genetic , ….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20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CBC/diff</a:t>
            </a:r>
          </a:p>
          <a:p>
            <a:r>
              <a:rPr lang="en-US" dirty="0"/>
              <a:t>ESR</a:t>
            </a:r>
          </a:p>
          <a:p>
            <a:r>
              <a:rPr lang="en-US" dirty="0"/>
              <a:t>BUN , Cr</a:t>
            </a:r>
          </a:p>
          <a:p>
            <a:r>
              <a:rPr lang="en-US" dirty="0"/>
              <a:t>U/A </a:t>
            </a:r>
          </a:p>
          <a:p>
            <a:r>
              <a:rPr lang="en-US" dirty="0"/>
              <a:t>IGF-1</a:t>
            </a:r>
          </a:p>
          <a:p>
            <a:r>
              <a:rPr lang="en-US" dirty="0"/>
              <a:t>IGFBP3</a:t>
            </a:r>
          </a:p>
          <a:p>
            <a:r>
              <a:rPr lang="en-US" dirty="0"/>
              <a:t>TFT</a:t>
            </a:r>
          </a:p>
          <a:p>
            <a:r>
              <a:rPr lang="en-US" dirty="0"/>
              <a:t> </a:t>
            </a:r>
            <a:r>
              <a:rPr lang="en-US" dirty="0" smtClean="0"/>
              <a:t>Anti TTG </a:t>
            </a:r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Kidney Sonography </a:t>
            </a:r>
          </a:p>
          <a:p>
            <a:r>
              <a:rPr lang="en-US" dirty="0" smtClean="0"/>
              <a:t>Bone Age 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Case 1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2700" dirty="0"/>
              <a:t>Our case  </a:t>
            </a:r>
            <a:r>
              <a:rPr lang="en-US" sz="2700" dirty="0" smtClean="0"/>
              <a:t>: </a:t>
            </a:r>
            <a:r>
              <a:rPr lang="en-US" sz="2700" dirty="0"/>
              <a:t>SDS = -</a:t>
            </a:r>
            <a:r>
              <a:rPr lang="en-US" sz="2700" dirty="0" smtClean="0"/>
              <a:t>3  </a:t>
            </a:r>
            <a:br>
              <a:rPr lang="en-US" sz="2700" dirty="0" smtClean="0"/>
            </a:br>
            <a:r>
              <a:rPr lang="en-US" sz="2700" dirty="0" smtClean="0"/>
              <a:t>Screen  </a:t>
            </a:r>
            <a:r>
              <a:rPr lang="en-US" sz="2700" dirty="0"/>
              <a:t>( step 1 )</a:t>
            </a:r>
            <a:br>
              <a:rPr lang="en-US" sz="2700" dirty="0"/>
            </a:b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166944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 بیمار ما کلیه آزمایشات طبیعی بود .</a:t>
            </a:r>
          </a:p>
          <a:p>
            <a:pPr algn="r" rtl="1"/>
            <a:r>
              <a:rPr lang="fa-IR" dirty="0" smtClean="0"/>
              <a:t>سن استخوانی =  9 و نیم سال گزارش شد . </a:t>
            </a:r>
          </a:p>
          <a:p>
            <a:pPr algn="r" rtl="1"/>
            <a:r>
              <a:rPr lang="fa-IR" dirty="0" smtClean="0"/>
              <a:t>سن استخوانی = سن تقویمی </a:t>
            </a:r>
          </a:p>
          <a:p>
            <a:pPr algn="r" rtl="1"/>
            <a:r>
              <a:rPr lang="fa-IR" dirty="0" smtClean="0"/>
              <a:t>چه تصمیمی می گیرید ؟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Case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03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پیگیری و ویزیت بیمار هر 6 ماه یکبار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 rtl="1"/>
            <a:r>
              <a:rPr lang="en-US" dirty="0" smtClean="0"/>
              <a:t>Case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99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بیمار در سن 11 سالگی مجددا به ما مراجعه می کند . بلوغ در مرحله 1 تانر می باشد . </a:t>
            </a:r>
            <a:endParaRPr lang="fa-IR" dirty="0"/>
          </a:p>
          <a:p>
            <a:pPr algn="r" rtl="1"/>
            <a:r>
              <a:rPr lang="fa-IR" dirty="0" smtClean="0"/>
              <a:t>قد = </a:t>
            </a:r>
            <a:r>
              <a:rPr lang="en-US" dirty="0" smtClean="0"/>
              <a:t>130 cm  </a:t>
            </a:r>
            <a:r>
              <a:rPr lang="fa-IR" dirty="0" smtClean="0"/>
              <a:t>  </a:t>
            </a:r>
            <a:r>
              <a:rPr lang="en-US" dirty="0" smtClean="0"/>
              <a:t> </a:t>
            </a:r>
            <a:r>
              <a:rPr lang="fa-IR" dirty="0" smtClean="0"/>
              <a:t> ( کمتر از صدک 5 )       </a:t>
            </a:r>
          </a:p>
          <a:p>
            <a:pPr algn="r" rtl="1"/>
            <a:r>
              <a:rPr lang="fa-IR" dirty="0" smtClean="0"/>
              <a:t>وزن =</a:t>
            </a:r>
            <a:r>
              <a:rPr lang="en-US" dirty="0" smtClean="0"/>
              <a:t>24 kg </a:t>
            </a:r>
            <a:r>
              <a:rPr lang="fa-IR" dirty="0" smtClean="0"/>
              <a:t>       </a:t>
            </a:r>
            <a:r>
              <a:rPr lang="en-US" dirty="0" smtClean="0"/>
              <a:t>)</a:t>
            </a:r>
            <a:r>
              <a:rPr lang="fa-IR" dirty="0" smtClean="0"/>
              <a:t>کمتر </a:t>
            </a:r>
            <a:r>
              <a:rPr lang="fa-IR" dirty="0" smtClean="0"/>
              <a:t>از صدک 5 ) </a:t>
            </a:r>
          </a:p>
          <a:p>
            <a:pPr algn="r" rtl="1"/>
            <a:r>
              <a:rPr lang="fa-IR" dirty="0" smtClean="0"/>
              <a:t>چه اقدامی لازم است ؟ </a:t>
            </a:r>
            <a:endParaRPr lang="en-US" dirty="0" smtClean="0"/>
          </a:p>
          <a:p>
            <a:pPr algn="r" rt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Case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805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i="1" dirty="0">
                <a:solidFill>
                  <a:srgbClr val="C00000"/>
                </a:solidFill>
              </a:rPr>
              <a:t>Linear 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average length at birth for a term infant is 50 cm.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3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با توجه به سرعت رشد خوب نیاز به اقدام خاصی ندارد . </a:t>
            </a:r>
          </a:p>
          <a:p>
            <a:pPr algn="r" rtl="1"/>
            <a:r>
              <a:rPr lang="fa-IR" dirty="0" smtClean="0"/>
              <a:t>تشخیص شما چیست ؟ </a:t>
            </a:r>
          </a:p>
          <a:p>
            <a:pPr algn="r" rtl="1"/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en-US" dirty="0" smtClean="0"/>
              <a:t>Case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54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سرعت رشد طبیعی </a:t>
            </a:r>
          </a:p>
          <a:p>
            <a:pPr algn="r" rtl="1"/>
            <a:r>
              <a:rPr lang="fa-IR" dirty="0" smtClean="0"/>
              <a:t>سن استخوانی متناسب با سن تقویمی </a:t>
            </a:r>
          </a:p>
          <a:p>
            <a:pPr algn="r" rtl="1"/>
            <a:r>
              <a:rPr lang="fa-IR" dirty="0" smtClean="0"/>
              <a:t>والدین کوتاه قد </a:t>
            </a:r>
          </a:p>
          <a:p>
            <a:pPr algn="r" rtl="1">
              <a:buFont typeface="Wingdings" panose="05000000000000000000" pitchFamily="2" charset="2"/>
              <a:buChar char="v"/>
            </a:pPr>
            <a:r>
              <a:rPr lang="fa-IR" dirty="0" smtClean="0"/>
              <a:t>کوتاهی قد فامیلیال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 rtl="1"/>
            <a:r>
              <a:rPr lang="en-US" dirty="0" smtClean="0"/>
              <a:t>Case 1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6819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Case 2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 </a:t>
            </a:r>
            <a:r>
              <a:rPr lang="fa-IR" dirty="0" smtClean="0"/>
              <a:t>پسر 14 و نیم ساله به علت کوتاهی قد ارجاع شده است . او عنوان می کند کوچکترین دانش آموز کلاس است . </a:t>
            </a:r>
          </a:p>
          <a:p>
            <a:pPr algn="r" rtl="1"/>
            <a:r>
              <a:rPr lang="fa-IR" dirty="0" smtClean="0"/>
              <a:t>در معاینه بلوغ در مرحله 1 تانر می باشد . </a:t>
            </a:r>
          </a:p>
          <a:p>
            <a:pPr algn="r" rtl="1"/>
            <a:r>
              <a:rPr lang="fa-IR" dirty="0" smtClean="0"/>
              <a:t>سایر معاینات طبیعی است . </a:t>
            </a:r>
          </a:p>
          <a:p>
            <a:pPr algn="r" rtl="1"/>
            <a:r>
              <a:rPr lang="fa-IR" dirty="0" smtClean="0"/>
              <a:t>پدر می گوید  در سال های اول دبیرستان او هم کوتاه قد بوده است . در حال حاضر قد وی 172 سانتی متر می باشد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975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نمودار رشد وی اینگونه می باشد : </a:t>
            </a:r>
            <a:endParaRPr lang="en-US" dirty="0"/>
          </a:p>
        </p:txBody>
      </p:sp>
      <p:pic>
        <p:nvPicPr>
          <p:cNvPr id="4" name="Picture 2" descr="14YrGrowCh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2" t="2299"/>
          <a:stretch>
            <a:fillRect/>
          </a:stretch>
        </p:blipFill>
        <p:spPr bwMode="auto">
          <a:xfrm>
            <a:off x="1371600" y="2281517"/>
            <a:ext cx="3092824" cy="4262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Case 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97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سن استخوانی وی حدود 11 سال گزارش شده است . </a:t>
            </a:r>
          </a:p>
          <a:p>
            <a:pPr algn="r" rtl="1"/>
            <a:r>
              <a:rPr lang="fa-IR" dirty="0" smtClean="0"/>
              <a:t>کلیه آزمایشات طبیعی است . </a:t>
            </a:r>
            <a:r>
              <a:rPr lang="fa-IR" dirty="0" smtClean="0"/>
              <a:t>آزمایشات بلوغ </a:t>
            </a:r>
            <a:r>
              <a:rPr lang="en-US" dirty="0" smtClean="0"/>
              <a:t> ( </a:t>
            </a:r>
            <a:r>
              <a:rPr lang="en-US" dirty="0" err="1" smtClean="0"/>
              <a:t>prepubertal</a:t>
            </a:r>
            <a:r>
              <a:rPr lang="en-US" dirty="0" smtClean="0"/>
              <a:t> )</a:t>
            </a:r>
            <a:endParaRPr lang="fa-IR" dirty="0" smtClean="0"/>
          </a:p>
          <a:p>
            <a:pPr algn="r" rtl="1"/>
            <a:r>
              <a:rPr lang="fa-IR" dirty="0" smtClean="0"/>
              <a:t>تشخیص و اقدام مناسب چیست ؟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Case 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69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تاخیر بلوغ </a:t>
            </a:r>
          </a:p>
          <a:p>
            <a:pPr algn="r" rtl="1"/>
            <a:r>
              <a:rPr lang="fa-IR" dirty="0" smtClean="0"/>
              <a:t>سرعت رشد طبیعی </a:t>
            </a:r>
          </a:p>
          <a:p>
            <a:pPr algn="r" rtl="1"/>
            <a:r>
              <a:rPr lang="fa-IR" dirty="0" smtClean="0"/>
              <a:t>سن استخوانی کمتر از سن تقویمی </a:t>
            </a:r>
          </a:p>
          <a:p>
            <a:pPr algn="r" rtl="1"/>
            <a:r>
              <a:rPr lang="fa-IR" dirty="0" smtClean="0"/>
              <a:t>تاخیر بلوغ در پدر </a:t>
            </a:r>
          </a:p>
          <a:p>
            <a:pPr algn="r" rtl="1"/>
            <a:r>
              <a:rPr lang="fa-IR" dirty="0" smtClean="0"/>
              <a:t>کوتاهی قد سرشتی </a:t>
            </a:r>
          </a:p>
          <a:p>
            <a:pPr algn="r" rtl="1"/>
            <a:r>
              <a:rPr lang="fa-IR" dirty="0" smtClean="0"/>
              <a:t>پیگیری بیمار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Case 2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37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Case 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algn="r" rtl="1"/>
            <a:r>
              <a:rPr lang="fa-IR" dirty="0"/>
              <a:t> </a:t>
            </a:r>
            <a:r>
              <a:rPr lang="fa-IR" dirty="0" smtClean="0"/>
              <a:t>پسر 13 ساله ای به علت کوتاهی قد و عدم وزن گیری مناسب ارجاع شده است . </a:t>
            </a:r>
          </a:p>
          <a:p>
            <a:pPr algn="r" rtl="1"/>
            <a:r>
              <a:rPr lang="fa-IR" dirty="0" smtClean="0"/>
              <a:t>در معاینه رنگ پریده به نظر می رسد . بلوغ در مرحله 1 تانر است . </a:t>
            </a:r>
          </a:p>
          <a:p>
            <a:pPr algn="r" rtl="1"/>
            <a:r>
              <a:rPr lang="fa-IR" dirty="0" smtClean="0"/>
              <a:t>قد = </a:t>
            </a:r>
            <a:r>
              <a:rPr lang="en-US" dirty="0" smtClean="0"/>
              <a:t> 125 cm </a:t>
            </a:r>
            <a:r>
              <a:rPr lang="fa-IR" dirty="0"/>
              <a:t> </a:t>
            </a:r>
            <a:r>
              <a:rPr lang="en-US" dirty="0" smtClean="0"/>
              <a:t> ( SDS = - 4 ) </a:t>
            </a:r>
          </a:p>
          <a:p>
            <a:pPr algn="r" rtl="1"/>
            <a:r>
              <a:rPr lang="fa-IR" dirty="0"/>
              <a:t> </a:t>
            </a:r>
            <a:r>
              <a:rPr lang="fa-IR" dirty="0" smtClean="0"/>
              <a:t>وزن = </a:t>
            </a:r>
            <a:r>
              <a:rPr lang="en-US" dirty="0" smtClean="0"/>
              <a:t> 30 kg 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fa-IR" dirty="0" smtClean="0"/>
              <a:t>( زیر صدک 5 )</a:t>
            </a:r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78972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Case 3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نمودار رشد وی اینگونه می باشد : </a:t>
            </a:r>
          </a:p>
          <a:p>
            <a:pPr algn="r" rtl="1"/>
            <a:r>
              <a:rPr lang="fa-IR" dirty="0" smtClean="0"/>
              <a:t>کاهش سرعت رشد ( قد و وزن ) </a:t>
            </a:r>
            <a:endParaRPr lang="en-US" dirty="0"/>
          </a:p>
        </p:txBody>
      </p:sp>
      <p:pic>
        <p:nvPicPr>
          <p:cNvPr id="9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377" y="2254623"/>
            <a:ext cx="3169024" cy="4406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1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اقدام شما چیست ؟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Case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51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ارسال آزمایش </a:t>
            </a:r>
          </a:p>
          <a:p>
            <a:pPr algn="r" rtl="1"/>
            <a:r>
              <a:rPr lang="fa-IR" dirty="0" smtClean="0"/>
              <a:t>تست سلیاک بیمار مذکور مثبت شد .</a:t>
            </a:r>
          </a:p>
          <a:p>
            <a:pPr algn="r" rtl="1"/>
            <a:r>
              <a:rPr lang="fa-IR" dirty="0" smtClean="0"/>
              <a:t> وی تحت رژیم فاقد گلوتن قرار گرفت .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en-US" dirty="0" smtClean="0"/>
              <a:t>Case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5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i="1" dirty="0">
                <a:solidFill>
                  <a:srgbClr val="C00000"/>
                </a:solidFill>
              </a:rPr>
              <a:t>Linear 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25 cm during the first year of life</a:t>
            </a:r>
          </a:p>
          <a:p>
            <a:endParaRPr lang="en-US" sz="2400" dirty="0"/>
          </a:p>
          <a:p>
            <a:r>
              <a:rPr lang="en-US" sz="2400" dirty="0"/>
              <a:t>10 cm between 12 and 24 months </a:t>
            </a:r>
          </a:p>
          <a:p>
            <a:endParaRPr lang="en-US" sz="2400" dirty="0"/>
          </a:p>
          <a:p>
            <a:r>
              <a:rPr lang="en-US" sz="2400" dirty="0"/>
              <a:t>7.5 – 10 cm between 24 and </a:t>
            </a:r>
            <a:r>
              <a:rPr lang="en-US" sz="2400" dirty="0" smtClean="0"/>
              <a:t>48 months</a:t>
            </a:r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99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990033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 Case 4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خانواده کودک 6 ساله ای  نگران قد وی هستند . </a:t>
            </a:r>
          </a:p>
          <a:p>
            <a:pPr algn="r" rtl="1"/>
            <a:r>
              <a:rPr lang="fa-IR" dirty="0" smtClean="0"/>
              <a:t> قد فعلی وی 110 سانتی متر</a:t>
            </a:r>
            <a:r>
              <a:rPr lang="en-US" dirty="0" smtClean="0"/>
              <a:t> </a:t>
            </a:r>
            <a:r>
              <a:rPr lang="fa-IR" dirty="0" smtClean="0"/>
              <a:t> ( صدک 10 )  و سن استخوانی 6 سال دارد . آیا می توانید پیش بینی کنید در آینده قد </a:t>
            </a:r>
            <a:r>
              <a:rPr lang="fa-IR" dirty="0" smtClean="0"/>
              <a:t>وی </a:t>
            </a:r>
            <a:r>
              <a:rPr lang="fa-IR" dirty="0" smtClean="0"/>
              <a:t>چقدر می شود ؟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31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ell\Desktop\Captur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13294" y="2245658"/>
            <a:ext cx="5038165" cy="4379259"/>
          </a:xfrm>
          <a:prstGeom prst="rect">
            <a:avLst/>
          </a:prstGeom>
          <a:noFill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solidFill>
            <a:srgbClr val="990033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 Case 4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72918" y="3333981"/>
            <a:ext cx="20045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PAH  = …. 168 Cm </a:t>
            </a:r>
          </a:p>
        </p:txBody>
      </p:sp>
    </p:spTree>
    <p:extLst>
      <p:ext uri="{BB962C8B-B14F-4D97-AF65-F5344CB8AC3E}">
        <p14:creationId xmlns:p14="http://schemas.microsoft.com/office/powerpoint/2010/main" val="124200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در صورتی که </a:t>
            </a:r>
            <a:r>
              <a:rPr lang="en-US" dirty="0" smtClean="0"/>
              <a:t> </a:t>
            </a:r>
            <a:r>
              <a:rPr lang="fa-IR" dirty="0" smtClean="0"/>
              <a:t>: </a:t>
            </a:r>
            <a:endParaRPr lang="en-US" dirty="0" smtClean="0"/>
          </a:p>
          <a:p>
            <a:pPr algn="r" rtl="1"/>
            <a:r>
              <a:rPr lang="fa-IR" dirty="0" smtClean="0"/>
              <a:t>قد پدر = </a:t>
            </a:r>
            <a:r>
              <a:rPr lang="en-US" dirty="0" smtClean="0"/>
              <a:t>175 cm</a:t>
            </a:r>
            <a:r>
              <a:rPr lang="fa-IR" dirty="0" smtClean="0"/>
              <a:t>       </a:t>
            </a:r>
          </a:p>
          <a:p>
            <a:pPr algn="r" rtl="1"/>
            <a:r>
              <a:rPr lang="fa-IR" dirty="0" smtClean="0"/>
              <a:t>قد مادر =  </a:t>
            </a:r>
            <a:r>
              <a:rPr lang="en-US" dirty="0" smtClean="0"/>
              <a:t> 162 cm </a:t>
            </a:r>
            <a:r>
              <a:rPr lang="fa-IR" dirty="0" smtClean="0"/>
              <a:t>       </a:t>
            </a:r>
          </a:p>
          <a:p>
            <a:pPr algn="r" rtl="1"/>
            <a:r>
              <a:rPr lang="fa-IR" dirty="0" smtClean="0"/>
              <a:t>باشد آیا قد وی متناسب با والدین می باشد ؟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990033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 Case 4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07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For </a:t>
            </a:r>
            <a:r>
              <a:rPr lang="en-US" sz="2400" dirty="0"/>
              <a:t>girls, 13 cm is subtracted from the father's height and averaged with the mother's height.</a:t>
            </a:r>
          </a:p>
          <a:p>
            <a:r>
              <a:rPr lang="en-US" sz="2400" dirty="0"/>
              <a:t>For boys, 13 cm is added to the mother's height and averaged with the father's height.</a:t>
            </a:r>
          </a:p>
          <a:p>
            <a:endParaRPr lang="en-US" dirty="0"/>
          </a:p>
          <a:p>
            <a:pPr algn="r" rt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 err="1" smtClean="0"/>
              <a:t>Midparental</a:t>
            </a:r>
            <a:r>
              <a:rPr lang="fa-IR" sz="2800" b="1" dirty="0" smtClean="0"/>
              <a:t> </a:t>
            </a:r>
            <a:r>
              <a:rPr lang="en-US" sz="2800" b="1" dirty="0"/>
              <a:t>target height</a:t>
            </a:r>
            <a:br>
              <a:rPr lang="en-US" sz="2800" b="1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3389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b="1" dirty="0" err="1" smtClean="0"/>
              <a:t>Midparental</a:t>
            </a:r>
            <a:r>
              <a:rPr lang="fa-IR" sz="2800" b="1" dirty="0" smtClean="0"/>
              <a:t> </a:t>
            </a:r>
            <a:r>
              <a:rPr lang="en-US" sz="2800" b="1" dirty="0"/>
              <a:t>target height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For both girls and boys, 8.5 cm on either side of this calculated value </a:t>
            </a:r>
            <a:r>
              <a:rPr lang="en-US" sz="2400" i="1" u="sng" dirty="0"/>
              <a:t>(target height)</a:t>
            </a:r>
            <a:r>
              <a:rPr lang="en-US" sz="2400" dirty="0"/>
              <a:t> represents the 3rd to 97th percentiles for anticipated adult height.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9518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In our case </a:t>
            </a:r>
          </a:p>
          <a:p>
            <a:r>
              <a:rPr lang="en-US" dirty="0" smtClean="0"/>
              <a:t>MPH – TH = 175  ± 8.5  ……… ( 166.5 – 183.5 ) ….. 168 : OK  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solidFill>
            <a:srgbClr val="990033"/>
          </a:solidFill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 Case 4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1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72" y="1175363"/>
            <a:ext cx="7924800" cy="4642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880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i="1" dirty="0">
                <a:solidFill>
                  <a:srgbClr val="C00000"/>
                </a:solidFill>
              </a:rPr>
              <a:t>Linear growth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5 cm/year between age four years and </a:t>
            </a:r>
            <a:r>
              <a:rPr lang="en-US" sz="2400" dirty="0" smtClean="0"/>
              <a:t>puberty.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In </a:t>
            </a:r>
            <a:r>
              <a:rPr lang="en-US" sz="2400" dirty="0">
                <a:solidFill>
                  <a:schemeClr val="tx1"/>
                </a:solidFill>
              </a:rPr>
              <a:t>puberty 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Girls </a:t>
            </a:r>
            <a:r>
              <a:rPr lang="fa-IR" sz="2400" dirty="0">
                <a:solidFill>
                  <a:schemeClr val="tx1"/>
                </a:solidFill>
              </a:rPr>
              <a:t>:</a:t>
            </a:r>
            <a:r>
              <a:rPr lang="en-US" sz="2400" dirty="0">
                <a:solidFill>
                  <a:schemeClr val="tx1"/>
                </a:solidFill>
              </a:rPr>
              <a:t> 23 – 25   cm     9 cm /</a:t>
            </a:r>
            <a:r>
              <a:rPr lang="en-US" sz="2400" dirty="0" smtClean="0">
                <a:solidFill>
                  <a:schemeClr val="tx1"/>
                </a:solidFill>
              </a:rPr>
              <a:t>y</a:t>
            </a:r>
          </a:p>
          <a:p>
            <a:pPr marL="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Boys </a:t>
            </a:r>
            <a:r>
              <a:rPr lang="en-US" sz="2400" dirty="0">
                <a:solidFill>
                  <a:schemeClr val="tx1"/>
                </a:solidFill>
              </a:rPr>
              <a:t>: 26 – 28    cm     10.3 </a:t>
            </a:r>
            <a:r>
              <a:rPr lang="en-US" sz="2400" dirty="0" smtClean="0">
                <a:solidFill>
                  <a:schemeClr val="tx1"/>
                </a:solidFill>
              </a:rPr>
              <a:t>cm/y</a:t>
            </a:r>
          </a:p>
          <a:p>
            <a:r>
              <a:rPr lang="en-US" sz="2400" dirty="0"/>
              <a:t>After menarche : 1 -  7 cm </a:t>
            </a:r>
            <a:endParaRPr lang="fa-IR" sz="2400" dirty="0"/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fa-IR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C00000"/>
                </a:solidFill>
              </a:rPr>
              <a:t>GROWTH’S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 smtClean="0"/>
              <a:t>Factors </a:t>
            </a:r>
            <a:r>
              <a:rPr lang="en-US" sz="2400" dirty="0"/>
              <a:t>important for growth </a:t>
            </a:r>
            <a:r>
              <a:rPr lang="en-US" sz="2400" dirty="0" smtClean="0"/>
              <a:t>:</a:t>
            </a:r>
          </a:p>
          <a:p>
            <a:pPr marL="0" indent="0">
              <a:buNone/>
            </a:pPr>
            <a:r>
              <a:rPr lang="en-US" sz="2400" dirty="0" smtClean="0"/>
              <a:t>a) Adequate nutrition</a:t>
            </a:r>
          </a:p>
          <a:p>
            <a:pPr marL="0" indent="0">
              <a:buNone/>
            </a:pPr>
            <a:r>
              <a:rPr lang="en-US" sz="2400" dirty="0" smtClean="0"/>
              <a:t>b</a:t>
            </a:r>
            <a:r>
              <a:rPr lang="en-US" sz="2400" dirty="0"/>
              <a:t>) Normal genetic constitution</a:t>
            </a:r>
          </a:p>
          <a:p>
            <a:pPr marL="0" indent="0">
              <a:buNone/>
            </a:pPr>
            <a:r>
              <a:rPr lang="en-US" sz="2400" dirty="0" smtClean="0"/>
              <a:t>c</a:t>
            </a:r>
            <a:r>
              <a:rPr lang="en-US" sz="2400" dirty="0"/>
              <a:t>) Sufficient hormone (growth hormone, thyroid hormone, </a:t>
            </a:r>
            <a:r>
              <a:rPr lang="en-US" sz="2400" dirty="0" smtClean="0"/>
              <a:t>cortisol , sex hormone …)</a:t>
            </a: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d</a:t>
            </a:r>
            <a:r>
              <a:rPr lang="en-US" sz="2400" dirty="0"/>
              <a:t>) Absence of chronic illness</a:t>
            </a:r>
          </a:p>
          <a:p>
            <a:pPr marL="0" indent="0">
              <a:buNone/>
            </a:pPr>
            <a:r>
              <a:rPr lang="en-US" sz="2400" dirty="0" smtClean="0"/>
              <a:t>e</a:t>
            </a:r>
            <a:r>
              <a:rPr lang="en-US" sz="2400" dirty="0"/>
              <a:t>) Psychosocial wellbeing</a:t>
            </a:r>
            <a:endParaRPr lang="fa-IR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016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1021</TotalTime>
  <Words>1710</Words>
  <Application>Microsoft Office PowerPoint</Application>
  <PresentationFormat>Widescreen</PresentationFormat>
  <Paragraphs>279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2" baseType="lpstr">
      <vt:lpstr>Arial</vt:lpstr>
      <vt:lpstr>Calibri</vt:lpstr>
      <vt:lpstr>Franklin Gothic Book</vt:lpstr>
      <vt:lpstr>Tahoma</vt:lpstr>
      <vt:lpstr>Wingdings</vt:lpstr>
      <vt:lpstr>Crop</vt:lpstr>
      <vt:lpstr>Normal and aberrant growth</vt:lpstr>
      <vt:lpstr>Normal Growth </vt:lpstr>
      <vt:lpstr>Normal Growth </vt:lpstr>
      <vt:lpstr>Normal Growth </vt:lpstr>
      <vt:lpstr>Postnatal Growth</vt:lpstr>
      <vt:lpstr>Linear growth</vt:lpstr>
      <vt:lpstr>Linear growth</vt:lpstr>
      <vt:lpstr>Linear growth</vt:lpstr>
      <vt:lpstr>GROWTH’S REQUIREMENTS</vt:lpstr>
      <vt:lpstr>EVALUATION OF GROWTH</vt:lpstr>
      <vt:lpstr>EVALUATION OF GROWTH</vt:lpstr>
      <vt:lpstr>Measurement</vt:lpstr>
      <vt:lpstr>Recumbent position </vt:lpstr>
      <vt:lpstr>Standing position </vt:lpstr>
      <vt:lpstr>Measurement</vt:lpstr>
      <vt:lpstr>Growth Charts</vt:lpstr>
      <vt:lpstr>Infants 0 to 2 years</vt:lpstr>
      <vt:lpstr>Infants 0 to 2 years</vt:lpstr>
      <vt:lpstr>Children and adolescents 2 to 20 years </vt:lpstr>
      <vt:lpstr>Children and adolescents 2 to 20 years </vt:lpstr>
      <vt:lpstr>EVALUATION OF GROWTH</vt:lpstr>
      <vt:lpstr>GROWTH VELOCITY</vt:lpstr>
      <vt:lpstr>Calculating height velocity  </vt:lpstr>
      <vt:lpstr>PowerPoint Presentation</vt:lpstr>
      <vt:lpstr>PowerPoint Presentation</vt:lpstr>
      <vt:lpstr>EVALUATION OF GROWTH</vt:lpstr>
      <vt:lpstr>Upper segment to lower segment</vt:lpstr>
      <vt:lpstr>Upper segment to lower segment</vt:lpstr>
      <vt:lpstr>Arm span to height</vt:lpstr>
      <vt:lpstr>Arm span to height</vt:lpstr>
      <vt:lpstr>Arm span to height</vt:lpstr>
      <vt:lpstr>PowerPoint Presentation</vt:lpstr>
      <vt:lpstr>EVALUATION OF GROWTH</vt:lpstr>
      <vt:lpstr>Bone age</vt:lpstr>
      <vt:lpstr>PowerPoint Presentation</vt:lpstr>
      <vt:lpstr>Short stature  </vt:lpstr>
      <vt:lpstr>The major causes of short stature</vt:lpstr>
      <vt:lpstr>No disproportion   -    Normal Height Velocity   (NORMAL VARIANTS OF GROWTH)</vt:lpstr>
      <vt:lpstr>NORMAL VARIANTS OF GROWTH</vt:lpstr>
      <vt:lpstr>Familial short stature  </vt:lpstr>
      <vt:lpstr>PowerPoint Presentation</vt:lpstr>
      <vt:lpstr>NORMAL VARIANTS OF GROWTH</vt:lpstr>
      <vt:lpstr>Constitutional delay of growth and puberty  </vt:lpstr>
      <vt:lpstr>PowerPoint Presentation</vt:lpstr>
      <vt:lpstr>NORMAL VARIANTS OF GROWTH</vt:lpstr>
      <vt:lpstr>PATHOLOGIC CAUSES OF GROWTH FAILURE</vt:lpstr>
      <vt:lpstr>Systemic disorders or processes with secondary effects on growth </vt:lpstr>
      <vt:lpstr>Genetic diseases with primary effects on growth </vt:lpstr>
      <vt:lpstr>Skeletal dysplasias </vt:lpstr>
      <vt:lpstr>Case 1 </vt:lpstr>
      <vt:lpstr>Z-scores</vt:lpstr>
      <vt:lpstr>Height SDS</vt:lpstr>
      <vt:lpstr>Case 1 </vt:lpstr>
      <vt:lpstr>Interpretation of Z-scores for growth parameters</vt:lpstr>
      <vt:lpstr> </vt:lpstr>
      <vt:lpstr>Case 1  Our case  : SDS = -3   Screen  ( step 1 ) </vt:lpstr>
      <vt:lpstr>Case 1 </vt:lpstr>
      <vt:lpstr>Case 1 </vt:lpstr>
      <vt:lpstr>Case 1 </vt:lpstr>
      <vt:lpstr>Case 1 </vt:lpstr>
      <vt:lpstr>Case 1 </vt:lpstr>
      <vt:lpstr>Case 2</vt:lpstr>
      <vt:lpstr>Case 2</vt:lpstr>
      <vt:lpstr>Case 2</vt:lpstr>
      <vt:lpstr>Case 2</vt:lpstr>
      <vt:lpstr>Case 3</vt:lpstr>
      <vt:lpstr>Case 3</vt:lpstr>
      <vt:lpstr>Case 3</vt:lpstr>
      <vt:lpstr>Case 3</vt:lpstr>
      <vt:lpstr> Case 4 </vt:lpstr>
      <vt:lpstr> Case 4 </vt:lpstr>
      <vt:lpstr> Case 4 </vt:lpstr>
      <vt:lpstr>Midparental target height </vt:lpstr>
      <vt:lpstr>Midparental target height</vt:lpstr>
      <vt:lpstr> Case 4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Windows User</cp:lastModifiedBy>
  <cp:revision>174</cp:revision>
  <dcterms:created xsi:type="dcterms:W3CDTF">2019-11-09T17:40:13Z</dcterms:created>
  <dcterms:modified xsi:type="dcterms:W3CDTF">2019-11-14T03:24:25Z</dcterms:modified>
</cp:coreProperties>
</file>